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306" r:id="rId4"/>
    <p:sldId id="384" r:id="rId6"/>
    <p:sldId id="483" r:id="rId7"/>
    <p:sldId id="484" r:id="rId8"/>
    <p:sldId id="378" r:id="rId9"/>
    <p:sldId id="486" r:id="rId10"/>
    <p:sldId id="528" r:id="rId11"/>
    <p:sldId id="617" r:id="rId12"/>
    <p:sldId id="529" r:id="rId13"/>
    <p:sldId id="530" r:id="rId14"/>
    <p:sldId id="487" r:id="rId15"/>
    <p:sldId id="488" r:id="rId16"/>
    <p:sldId id="531" r:id="rId17"/>
    <p:sldId id="490" r:id="rId18"/>
    <p:sldId id="489" r:id="rId19"/>
    <p:sldId id="491" r:id="rId20"/>
    <p:sldId id="532" r:id="rId21"/>
    <p:sldId id="533" r:id="rId22"/>
    <p:sldId id="534" r:id="rId23"/>
    <p:sldId id="535" r:id="rId24"/>
    <p:sldId id="536" r:id="rId25"/>
    <p:sldId id="537" r:id="rId26"/>
    <p:sldId id="538" r:id="rId27"/>
    <p:sldId id="539" r:id="rId28"/>
    <p:sldId id="540" r:id="rId29"/>
    <p:sldId id="548" r:id="rId30"/>
    <p:sldId id="618" r:id="rId31"/>
    <p:sldId id="541" r:id="rId32"/>
    <p:sldId id="542" r:id="rId33"/>
    <p:sldId id="543" r:id="rId34"/>
    <p:sldId id="552" r:id="rId35"/>
    <p:sldId id="544" r:id="rId36"/>
    <p:sldId id="549" r:id="rId37"/>
    <p:sldId id="550" r:id="rId38"/>
    <p:sldId id="551" r:id="rId39"/>
    <p:sldId id="545" r:id="rId40"/>
    <p:sldId id="553" r:id="rId41"/>
    <p:sldId id="554" r:id="rId42"/>
    <p:sldId id="501" r:id="rId43"/>
    <p:sldId id="492" r:id="rId44"/>
    <p:sldId id="502" r:id="rId45"/>
    <p:sldId id="504" r:id="rId46"/>
    <p:sldId id="505" r:id="rId47"/>
    <p:sldId id="619" r:id="rId48"/>
    <p:sldId id="506" r:id="rId49"/>
    <p:sldId id="493" r:id="rId50"/>
    <p:sldId id="555" r:id="rId51"/>
    <p:sldId id="556" r:id="rId52"/>
    <p:sldId id="557" r:id="rId53"/>
    <p:sldId id="558" r:id="rId54"/>
    <p:sldId id="559" r:id="rId55"/>
    <p:sldId id="560" r:id="rId56"/>
    <p:sldId id="562" r:id="rId57"/>
    <p:sldId id="563" r:id="rId58"/>
    <p:sldId id="564" r:id="rId59"/>
    <p:sldId id="565" r:id="rId60"/>
    <p:sldId id="500" r:id="rId61"/>
    <p:sldId id="495" r:id="rId62"/>
    <p:sldId id="517" r:id="rId63"/>
    <p:sldId id="518" r:id="rId64"/>
    <p:sldId id="496" r:id="rId65"/>
    <p:sldId id="520" r:id="rId66"/>
    <p:sldId id="497" r:id="rId67"/>
    <p:sldId id="566" r:id="rId68"/>
    <p:sldId id="567" r:id="rId69"/>
    <p:sldId id="568" r:id="rId70"/>
    <p:sldId id="569" r:id="rId71"/>
    <p:sldId id="571" r:id="rId72"/>
    <p:sldId id="572" r:id="rId73"/>
    <p:sldId id="570" r:id="rId74"/>
    <p:sldId id="573" r:id="rId75"/>
    <p:sldId id="574" r:id="rId76"/>
    <p:sldId id="575" r:id="rId77"/>
    <p:sldId id="576" r:id="rId78"/>
    <p:sldId id="577" r:id="rId79"/>
    <p:sldId id="578" r:id="rId80"/>
    <p:sldId id="579" r:id="rId81"/>
    <p:sldId id="580" r:id="rId82"/>
    <p:sldId id="523" r:id="rId83"/>
    <p:sldId id="524" r:id="rId84"/>
    <p:sldId id="498" r:id="rId85"/>
    <p:sldId id="525" r:id="rId86"/>
    <p:sldId id="527" r:id="rId87"/>
    <p:sldId id="581" r:id="rId88"/>
    <p:sldId id="582" r:id="rId89"/>
    <p:sldId id="583" r:id="rId90"/>
    <p:sldId id="584" r:id="rId91"/>
    <p:sldId id="585" r:id="rId92"/>
    <p:sldId id="586" r:id="rId93"/>
    <p:sldId id="591" r:id="rId94"/>
    <p:sldId id="587" r:id="rId95"/>
    <p:sldId id="588" r:id="rId96"/>
    <p:sldId id="592" r:id="rId97"/>
    <p:sldId id="589" r:id="rId98"/>
    <p:sldId id="590" r:id="rId99"/>
    <p:sldId id="593" r:id="rId100"/>
  </p:sldIdLst>
  <p:sldSz cx="9144000" cy="6858000" type="screen4x3"/>
  <p:notesSz cx="6858000" cy="9144000"/>
  <p:custDataLst>
    <p:tags r:id="rId104"/>
  </p:custDataLst>
  <p:defaultTextStyle>
    <a:defPPr>
      <a:defRPr lang="zh-CN"/>
    </a:defPPr>
    <a:lvl1pPr algn="l" rtl="0" eaLnBrk="0" fontAlgn="base" hangingPunct="0">
      <a:spcBef>
        <a:spcPct val="0"/>
      </a:spcBef>
      <a:spcAft>
        <a:spcPct val="0"/>
      </a:spcAft>
      <a:defRPr b="1" kern="1200">
        <a:solidFill>
          <a:schemeClr val="tx1"/>
        </a:solidFill>
        <a:latin typeface="Verdana" panose="020B0604030504040204" pitchFamily="34" charset="0"/>
        <a:ea typeface="楷体_GB2312" charset="-122"/>
        <a:cs typeface="+mn-cs"/>
      </a:defRPr>
    </a:lvl1pPr>
    <a:lvl2pPr marL="457200" algn="l" rtl="0" eaLnBrk="0" fontAlgn="base" hangingPunct="0">
      <a:spcBef>
        <a:spcPct val="0"/>
      </a:spcBef>
      <a:spcAft>
        <a:spcPct val="0"/>
      </a:spcAft>
      <a:defRPr b="1" kern="1200">
        <a:solidFill>
          <a:schemeClr val="tx1"/>
        </a:solidFill>
        <a:latin typeface="Verdana" panose="020B0604030504040204" pitchFamily="34" charset="0"/>
        <a:ea typeface="楷体_GB2312" charset="-122"/>
        <a:cs typeface="+mn-cs"/>
      </a:defRPr>
    </a:lvl2pPr>
    <a:lvl3pPr marL="914400" algn="l" rtl="0" eaLnBrk="0" fontAlgn="base" hangingPunct="0">
      <a:spcBef>
        <a:spcPct val="0"/>
      </a:spcBef>
      <a:spcAft>
        <a:spcPct val="0"/>
      </a:spcAft>
      <a:defRPr b="1" kern="1200">
        <a:solidFill>
          <a:schemeClr val="tx1"/>
        </a:solidFill>
        <a:latin typeface="Verdana" panose="020B0604030504040204" pitchFamily="34" charset="0"/>
        <a:ea typeface="楷体_GB2312" charset="-122"/>
        <a:cs typeface="+mn-cs"/>
      </a:defRPr>
    </a:lvl3pPr>
    <a:lvl4pPr marL="1371600" algn="l" rtl="0" eaLnBrk="0" fontAlgn="base" hangingPunct="0">
      <a:spcBef>
        <a:spcPct val="0"/>
      </a:spcBef>
      <a:spcAft>
        <a:spcPct val="0"/>
      </a:spcAft>
      <a:defRPr b="1" kern="1200">
        <a:solidFill>
          <a:schemeClr val="tx1"/>
        </a:solidFill>
        <a:latin typeface="Verdana" panose="020B0604030504040204" pitchFamily="34" charset="0"/>
        <a:ea typeface="楷体_GB2312" charset="-122"/>
        <a:cs typeface="+mn-cs"/>
      </a:defRPr>
    </a:lvl4pPr>
    <a:lvl5pPr marL="1828800" algn="l" rtl="0" eaLnBrk="0" fontAlgn="base" hangingPunct="0">
      <a:spcBef>
        <a:spcPct val="0"/>
      </a:spcBef>
      <a:spcAft>
        <a:spcPct val="0"/>
      </a:spcAft>
      <a:defRPr b="1" kern="1200">
        <a:solidFill>
          <a:schemeClr val="tx1"/>
        </a:solidFill>
        <a:latin typeface="Verdana" panose="020B0604030504040204" pitchFamily="34" charset="0"/>
        <a:ea typeface="楷体_GB2312" charset="-122"/>
        <a:cs typeface="+mn-cs"/>
      </a:defRPr>
    </a:lvl5pPr>
    <a:lvl6pPr marL="2286000" algn="l" defTabSz="914400" rtl="0" eaLnBrk="1" latinLnBrk="0" hangingPunct="1">
      <a:defRPr b="1" kern="1200">
        <a:solidFill>
          <a:schemeClr val="tx1"/>
        </a:solidFill>
        <a:latin typeface="Verdana" panose="020B0604030504040204" pitchFamily="34" charset="0"/>
        <a:ea typeface="楷体_GB2312" charset="-122"/>
        <a:cs typeface="+mn-cs"/>
      </a:defRPr>
    </a:lvl6pPr>
    <a:lvl7pPr marL="2743200" algn="l" defTabSz="914400" rtl="0" eaLnBrk="1" latinLnBrk="0" hangingPunct="1">
      <a:defRPr b="1" kern="1200">
        <a:solidFill>
          <a:schemeClr val="tx1"/>
        </a:solidFill>
        <a:latin typeface="Verdana" panose="020B0604030504040204" pitchFamily="34" charset="0"/>
        <a:ea typeface="楷体_GB2312" charset="-122"/>
        <a:cs typeface="+mn-cs"/>
      </a:defRPr>
    </a:lvl7pPr>
    <a:lvl8pPr marL="3200400" algn="l" defTabSz="914400" rtl="0" eaLnBrk="1" latinLnBrk="0" hangingPunct="1">
      <a:defRPr b="1" kern="1200">
        <a:solidFill>
          <a:schemeClr val="tx1"/>
        </a:solidFill>
        <a:latin typeface="Verdana" panose="020B0604030504040204" pitchFamily="34" charset="0"/>
        <a:ea typeface="楷体_GB2312" charset="-122"/>
        <a:cs typeface="+mn-cs"/>
      </a:defRPr>
    </a:lvl8pPr>
    <a:lvl9pPr marL="3657600" algn="l" defTabSz="914400" rtl="0" eaLnBrk="1" latinLnBrk="0" hangingPunct="1">
      <a:defRPr b="1" kern="1200">
        <a:solidFill>
          <a:schemeClr val="tx1"/>
        </a:solidFill>
        <a:latin typeface="Verdana" panose="020B0604030504040204" pitchFamily="34" charset="0"/>
        <a:ea typeface="楷体_GB231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E6A2"/>
    <a:srgbClr val="BC8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60" y="480"/>
      </p:cViewPr>
      <p:guideLst>
        <p:guide orient="horz" pos="2160"/>
        <p:guide pos="2880"/>
      </p:guideLst>
    </p:cSldViewPr>
  </p:slideViewPr>
  <p:notesTextViewPr>
    <p:cViewPr>
      <p:scale>
        <a:sx n="100" d="100"/>
        <a:sy n="100" d="100"/>
      </p:scale>
      <p:origin x="0" y="0"/>
    </p:cViewPr>
  </p:notesTextViewPr>
  <p:notesViewPr>
    <p:cSldViewPr>
      <p:cViewPr varScale="1">
        <p:scale>
          <a:sx n="60" d="100"/>
          <a:sy n="60" d="100"/>
        </p:scale>
        <p:origin x="-102" y="-26"/>
      </p:cViewPr>
      <p:guideLst>
        <p:guide orient="horz" pos="2190"/>
        <p:guide pos="288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4" Type="http://schemas.openxmlformats.org/officeDocument/2006/relationships/tags" Target="tags/tag3.xml"/><Relationship Id="rId103" Type="http://schemas.openxmlformats.org/officeDocument/2006/relationships/tableStyles" Target="tableStyles.xml"/><Relationship Id="rId102" Type="http://schemas.openxmlformats.org/officeDocument/2006/relationships/viewProps" Target="viewProps.xml"/><Relationship Id="rId101" Type="http://schemas.openxmlformats.org/officeDocument/2006/relationships/presProps" Target="presProps.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65195D49-114C-4BAE-8AD7-293C62662C67}">
      <dgm:prSet custT="1"/>
      <dgm:spPr>
        <a:solidFill>
          <a:srgbClr val="00B050"/>
        </a:solidFill>
      </dgm:spPr>
      <dgm:t>
        <a:bodyPr lIns="36000" tIns="36000" rIns="36000" bIns="36000"/>
        <a:lstStyle/>
        <a:p>
          <a:r>
            <a:rPr lang="en-US" sz="2000" dirty="0"/>
            <a:t>1.</a:t>
          </a:r>
          <a:r>
            <a:rPr lang="zh-CN" sz="2000" dirty="0"/>
            <a:t>能理解网络</a:t>
          </a:r>
          <a:r>
            <a:rPr lang="zh-CN" altLang="en-US" sz="2000" dirty="0"/>
            <a:t>操作系统的概念和</a:t>
          </a:r>
          <a:r>
            <a:rPr lang="zh-CN" sz="2000" dirty="0"/>
            <a:t>功能</a:t>
          </a:r>
          <a:endParaRPr lang="zh-CN" sz="2000" dirty="0">
            <a:latin typeface="+mn-ea"/>
            <a:ea typeface="+mn-ea"/>
          </a:endParaRPr>
        </a:p>
      </dgm:t>
    </dgm:pt>
    <dgm:pt modelId="{D5E5E43E-57C2-416D-A2D3-A0338D0C4A58}" cxnId="{FA9B1245-6660-4197-827D-3558E775E452}" type="parTrans">
      <dgm:prSet/>
      <dgm:spPr/>
      <dgm:t>
        <a:bodyPr/>
        <a:lstStyle/>
        <a:p>
          <a:endParaRPr lang="zh-CN" altLang="en-US"/>
        </a:p>
      </dgm:t>
    </dgm:pt>
    <dgm:pt modelId="{5CDE3C3F-108B-4C10-B393-CE05FB6A8F33}" cxnId="{FA9B1245-6660-4197-827D-3558E775E452}" type="sibTrans">
      <dgm:prSet/>
      <dgm:spPr/>
      <dgm:t>
        <a:bodyPr/>
        <a:lstStyle/>
        <a:p>
          <a:endParaRPr lang="zh-CN" altLang="en-US"/>
        </a:p>
      </dgm:t>
    </dgm:pt>
    <dgm:pt modelId="{7308FAE2-411F-4D75-B83C-2BCB942B24EC}">
      <dgm:prSet custT="1"/>
      <dgm:spPr>
        <a:solidFill>
          <a:srgbClr val="00B050"/>
        </a:solidFill>
      </dgm:spPr>
      <dgm:t>
        <a:bodyPr lIns="36000" tIns="36000" rIns="36000" bIns="36000"/>
        <a:lstStyle/>
        <a:p>
          <a:r>
            <a:rPr lang="en-US" sz="2000" dirty="0">
              <a:latin typeface="+mn-ea"/>
              <a:ea typeface="+mn-ea"/>
            </a:rPr>
            <a:t>2.</a:t>
          </a:r>
          <a:r>
            <a:rPr lang="zh-CN" sz="2000" dirty="0">
              <a:latin typeface="+mn-ea"/>
              <a:ea typeface="+mn-ea"/>
            </a:rPr>
            <a:t>能</a:t>
          </a:r>
          <a:r>
            <a:rPr lang="zh-CN" altLang="en-US" sz="2000" dirty="0">
              <a:latin typeface="+mn-ea"/>
              <a:ea typeface="+mn-ea"/>
            </a:rPr>
            <a:t>理解活动目录的概念和功能</a:t>
          </a:r>
          <a:endParaRPr lang="zh-CN" sz="2000" dirty="0">
            <a:latin typeface="+mn-ea"/>
            <a:ea typeface="+mn-ea"/>
          </a:endParaRPr>
        </a:p>
      </dgm:t>
    </dgm:pt>
    <dgm:pt modelId="{02797C42-076C-4EB3-99DA-84BE9CA0CEFB}" cxnId="{97E74C07-E606-47F5-8FCC-316D8372BB56}" type="parTrans">
      <dgm:prSet/>
      <dgm:spPr/>
      <dgm:t>
        <a:bodyPr/>
        <a:lstStyle/>
        <a:p>
          <a:endParaRPr lang="zh-CN" altLang="en-US"/>
        </a:p>
      </dgm:t>
    </dgm:pt>
    <dgm:pt modelId="{BB4E4C42-D467-49BC-A240-E0604FEE0EF4}" cxnId="{97E74C07-E606-47F5-8FCC-316D8372BB56}" type="sibTrans">
      <dgm:prSet/>
      <dgm:spPr/>
      <dgm:t>
        <a:bodyPr/>
        <a:lstStyle/>
        <a:p>
          <a:endParaRPr lang="zh-CN" altLang="en-US"/>
        </a:p>
      </dgm:t>
    </dgm:pt>
    <dgm:pt modelId="{393EEFD1-AD77-4E98-B81B-92005D4F7B29}">
      <dgm:prSet custT="1"/>
      <dgm:spPr>
        <a:solidFill>
          <a:srgbClr val="00B050"/>
        </a:solidFill>
      </dgm:spPr>
      <dgm:t>
        <a:bodyPr lIns="36000" tIns="36000" rIns="36000" bIns="36000"/>
        <a:lstStyle/>
        <a:p>
          <a:r>
            <a:rPr lang="en-US" sz="2000" dirty="0">
              <a:latin typeface="+mn-ea"/>
              <a:ea typeface="+mn-ea"/>
            </a:rPr>
            <a:t>3.</a:t>
          </a:r>
          <a:r>
            <a:rPr lang="zh-CN" altLang="en-US" sz="2000" dirty="0">
              <a:latin typeface="+mn-ea"/>
              <a:ea typeface="+mn-ea"/>
            </a:rPr>
            <a:t>会安装常见网络操作系统，并完成基本配置</a:t>
          </a:r>
          <a:endParaRPr lang="zh-CN" sz="2000" dirty="0">
            <a:latin typeface="+mn-ea"/>
            <a:ea typeface="+mn-ea"/>
          </a:endParaRPr>
        </a:p>
      </dgm:t>
    </dgm:pt>
    <dgm:pt modelId="{ED48E7D4-9A6A-4103-A85F-86115228B117}" cxnId="{A1983F8F-91E0-41D1-9E9D-2A9EE342229F}" type="parTrans">
      <dgm:prSet/>
      <dgm:spPr/>
      <dgm:t>
        <a:bodyPr/>
        <a:lstStyle/>
        <a:p>
          <a:endParaRPr lang="zh-CN" altLang="en-US"/>
        </a:p>
      </dgm:t>
    </dgm:pt>
    <dgm:pt modelId="{22C84B17-44E2-4EEC-90A7-1F9EDB5F2427}" cxnId="{A1983F8F-91E0-41D1-9E9D-2A9EE342229F}" type="sibTrans">
      <dgm:prSet/>
      <dgm:spPr/>
      <dgm:t>
        <a:bodyPr/>
        <a:lstStyle/>
        <a:p>
          <a:endParaRPr lang="zh-CN" altLang="en-US"/>
        </a:p>
      </dgm:t>
    </dgm:pt>
    <dgm:pt modelId="{65AEAF19-6805-47F0-8CA3-3B57F1206946}">
      <dgm:prSet custT="1"/>
      <dgm:spPr>
        <a:solidFill>
          <a:srgbClr val="00B050"/>
        </a:solidFill>
      </dgm:spPr>
      <dgm:t>
        <a:bodyPr lIns="36000" tIns="36000" rIns="36000" bIns="36000"/>
        <a:lstStyle/>
        <a:p>
          <a:r>
            <a:rPr lang="en-US" sz="2000" dirty="0">
              <a:latin typeface="+mn-ea"/>
              <a:ea typeface="+mn-ea"/>
            </a:rPr>
            <a:t>4.</a:t>
          </a:r>
          <a:r>
            <a:rPr lang="zh-CN" altLang="en-US" sz="2000" dirty="0">
              <a:latin typeface="+mn-ea"/>
              <a:ea typeface="+mn-ea"/>
            </a:rPr>
            <a:t>会创建</a:t>
          </a:r>
          <a:r>
            <a:rPr lang="en-US" altLang="zh-CN" sz="2000" dirty="0">
              <a:latin typeface="+mn-ea"/>
              <a:ea typeface="+mn-ea"/>
            </a:rPr>
            <a:t>AD</a:t>
          </a:r>
          <a:r>
            <a:rPr lang="zh-CN" altLang="en-US" sz="2000" dirty="0">
              <a:latin typeface="+mn-ea"/>
              <a:ea typeface="+mn-ea"/>
            </a:rPr>
            <a:t>域控制器</a:t>
          </a:r>
          <a:endParaRPr lang="zh-CN" sz="2000" dirty="0">
            <a:latin typeface="+mn-ea"/>
            <a:ea typeface="+mn-ea"/>
          </a:endParaRPr>
        </a:p>
      </dgm:t>
    </dgm:pt>
    <dgm:pt modelId="{CFBBD4FA-EBD7-4382-A3CE-F58AD016C809}" cxnId="{B56113F7-91C5-4746-AB0B-2763CDECCCE0}" type="parTrans">
      <dgm:prSet/>
      <dgm:spPr/>
      <dgm:t>
        <a:bodyPr/>
        <a:lstStyle/>
        <a:p>
          <a:endParaRPr lang="zh-CN" altLang="en-US"/>
        </a:p>
      </dgm:t>
    </dgm:pt>
    <dgm:pt modelId="{C08C4126-747E-4B48-815B-67012F98D551}" cxnId="{B56113F7-91C5-4746-AB0B-2763CDECCCE0}" type="sibTrans">
      <dgm:prSet/>
      <dgm:spPr/>
      <dgm:t>
        <a:bodyPr/>
        <a:lstStyle/>
        <a:p>
          <a:endParaRPr lang="zh-CN" altLang="en-US"/>
        </a:p>
      </dgm:t>
    </dgm:pt>
    <dgm:pt modelId="{2512A590-4879-4EBB-BC0D-7F6B24195875}">
      <dgm:prSet custT="1"/>
      <dgm:spPr>
        <a:solidFill>
          <a:srgbClr val="00B050"/>
        </a:solidFill>
      </dgm:spPr>
      <dgm:t>
        <a:bodyPr lIns="36000" tIns="36000" rIns="36000" bIns="36000"/>
        <a:lstStyle/>
        <a:p>
          <a:r>
            <a:rPr lang="en-US" sz="2000" dirty="0">
              <a:latin typeface="+mn-ea"/>
              <a:ea typeface="+mn-ea"/>
            </a:rPr>
            <a:t>5.</a:t>
          </a:r>
          <a:r>
            <a:rPr lang="zh-CN" altLang="en-US" sz="2000" dirty="0">
              <a:latin typeface="+mn-ea"/>
              <a:ea typeface="+mn-ea"/>
            </a:rPr>
            <a:t>培养学生网络守法和安全意识</a:t>
          </a:r>
          <a:endParaRPr lang="zh-CN" sz="2000" dirty="0">
            <a:latin typeface="+mn-ea"/>
            <a:ea typeface="+mn-ea"/>
          </a:endParaRPr>
        </a:p>
      </dgm:t>
    </dgm:pt>
    <dgm:pt modelId="{4C3F4961-F4E0-4135-B58D-651631B4E0EB}" cxnId="{1974509F-3F4D-4B4C-9E74-0745B4C5FFF5}" type="parTrans">
      <dgm:prSet/>
      <dgm:spPr/>
      <dgm:t>
        <a:bodyPr/>
        <a:lstStyle/>
        <a:p>
          <a:endParaRPr lang="zh-CN" altLang="en-US"/>
        </a:p>
      </dgm:t>
    </dgm:pt>
    <dgm:pt modelId="{07E7C2F4-0728-4B0B-8A63-4F0313BC5DE9}" cxnId="{1974509F-3F4D-4B4C-9E74-0745B4C5FFF5}"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5" custScaleX="61402" custScaleY="112622">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5" custScaleX="63210" custScaleY="112622">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5" custScaleX="60240" custScaleY="112622">
        <dgm:presLayoutVars>
          <dgm:bulletEnabled val="1"/>
        </dgm:presLayoutVars>
      </dgm:prSet>
      <dgm:spPr/>
    </dgm:pt>
    <dgm:pt modelId="{5EE3EF94-D186-4354-BE43-F4D7081FC488}" type="pres">
      <dgm:prSet presAssocID="{22C84B17-44E2-4EEC-90A7-1F9EDB5F2427}" presName="sibTrans" presStyleCnt="0"/>
      <dgm:spPr/>
    </dgm:pt>
    <dgm:pt modelId="{CFF697ED-43BD-448D-B96E-E854FEAC2CEE}" type="pres">
      <dgm:prSet presAssocID="{65AEAF19-6805-47F0-8CA3-3B57F1206946}" presName="textNode" presStyleLbl="node1" presStyleIdx="3" presStyleCnt="5" custScaleX="62642" custScaleY="112622">
        <dgm:presLayoutVars>
          <dgm:bulletEnabled val="1"/>
        </dgm:presLayoutVars>
      </dgm:prSet>
      <dgm:spPr/>
    </dgm:pt>
    <dgm:pt modelId="{1F049EE9-8FDC-4653-A12A-8D35F8C1758B}" type="pres">
      <dgm:prSet presAssocID="{C08C4126-747E-4B48-815B-67012F98D551}" presName="sibTrans" presStyleCnt="0"/>
      <dgm:spPr/>
    </dgm:pt>
    <dgm:pt modelId="{9A2731F1-A859-4109-840F-025013FF3E94}" type="pres">
      <dgm:prSet presAssocID="{2512A590-4879-4EBB-BC0D-7F6B24195875}" presName="textNode" presStyleLbl="node1" presStyleIdx="4" presStyleCnt="5" custScaleX="59897" custScaleY="112622">
        <dgm:presLayoutVars>
          <dgm:bulletEnabled val="1"/>
        </dgm:presLayoutVars>
      </dgm:prSet>
      <dgm:spPr/>
    </dgm:pt>
  </dgm:ptLst>
  <dgm:cxnLst>
    <dgm:cxn modelId="{97E74C07-E606-47F5-8FCC-316D8372BB56}" srcId="{714BDB30-3DF2-4C36-9F13-55B6E64E6513}" destId="{7308FAE2-411F-4D75-B83C-2BCB942B24EC}" srcOrd="1" destOrd="0" parTransId="{02797C42-076C-4EB3-99DA-84BE9CA0CEFB}" sibTransId="{BB4E4C42-D467-49BC-A240-E0604FEE0EF4}"/>
    <dgm:cxn modelId="{EB358313-94F9-4B58-A192-0FAC89317BE3}" type="presOf" srcId="{714BDB30-3DF2-4C36-9F13-55B6E64E6513}" destId="{A3BD42A7-2FA5-43D8-9C1D-E0249DF24B0C}" srcOrd="0" destOrd="0" presId="urn:microsoft.com/office/officeart/2005/8/layout/hProcess9"/>
    <dgm:cxn modelId="{C58C2A24-3C7C-4AC2-953C-A60FFCB952F9}" type="presOf" srcId="{65195D49-114C-4BAE-8AD7-293C62662C67}" destId="{A82A7EAB-D95E-45E9-9931-44031EFC3322}" srcOrd="0" destOrd="0" presId="urn:microsoft.com/office/officeart/2005/8/layout/hProcess9"/>
    <dgm:cxn modelId="{FA9B1245-6660-4197-827D-3558E775E452}" srcId="{714BDB30-3DF2-4C36-9F13-55B6E64E6513}" destId="{65195D49-114C-4BAE-8AD7-293C62662C67}" srcOrd="0" destOrd="0" parTransId="{D5E5E43E-57C2-416D-A2D3-A0338D0C4A58}" sibTransId="{5CDE3C3F-108B-4C10-B393-CE05FB6A8F33}"/>
    <dgm:cxn modelId="{6D4DFC7D-49B6-4D35-97E3-C60DEE4B81A8}" type="presOf" srcId="{7308FAE2-411F-4D75-B83C-2BCB942B24EC}" destId="{F76DCA40-BA00-4E64-A46A-DB761F08FDF2}" srcOrd="0" destOrd="0" presId="urn:microsoft.com/office/officeart/2005/8/layout/hProcess9"/>
    <dgm:cxn modelId="{A1983F8F-91E0-41D1-9E9D-2A9EE342229F}" srcId="{714BDB30-3DF2-4C36-9F13-55B6E64E6513}" destId="{393EEFD1-AD77-4E98-B81B-92005D4F7B29}" srcOrd="2" destOrd="0" parTransId="{ED48E7D4-9A6A-4103-A85F-86115228B117}" sibTransId="{22C84B17-44E2-4EEC-90A7-1F9EDB5F2427}"/>
    <dgm:cxn modelId="{3AB4FE91-27D0-4B78-A3CD-5887E1290BED}" type="presOf" srcId="{65AEAF19-6805-47F0-8CA3-3B57F1206946}" destId="{CFF697ED-43BD-448D-B96E-E854FEAC2CEE}" srcOrd="0" destOrd="0" presId="urn:microsoft.com/office/officeart/2005/8/layout/hProcess9"/>
    <dgm:cxn modelId="{1974509F-3F4D-4B4C-9E74-0745B4C5FFF5}" srcId="{714BDB30-3DF2-4C36-9F13-55B6E64E6513}" destId="{2512A590-4879-4EBB-BC0D-7F6B24195875}" srcOrd="4" destOrd="0" parTransId="{4C3F4961-F4E0-4135-B58D-651631B4E0EB}" sibTransId="{07E7C2F4-0728-4B0B-8A63-4F0313BC5DE9}"/>
    <dgm:cxn modelId="{B11F61B5-AF29-4ED4-A62A-A3304E680F75}" type="presOf" srcId="{2512A590-4879-4EBB-BC0D-7F6B24195875}" destId="{9A2731F1-A859-4109-840F-025013FF3E94}" srcOrd="0" destOrd="0" presId="urn:microsoft.com/office/officeart/2005/8/layout/hProcess9"/>
    <dgm:cxn modelId="{F4895FC5-BC2F-4DD0-8A83-CFE902F69303}" type="presOf" srcId="{393EEFD1-AD77-4E98-B81B-92005D4F7B29}" destId="{76761668-8B76-496F-AD1D-D5DA0CBA0C6B}" srcOrd="0" destOrd="0" presId="urn:microsoft.com/office/officeart/2005/8/layout/hProcess9"/>
    <dgm:cxn modelId="{B56113F7-91C5-4746-AB0B-2763CDECCCE0}" srcId="{714BDB30-3DF2-4C36-9F13-55B6E64E6513}" destId="{65AEAF19-6805-47F0-8CA3-3B57F1206946}" srcOrd="3" destOrd="0" parTransId="{CFBBD4FA-EBD7-4382-A3CE-F58AD016C809}" sibTransId="{C08C4126-747E-4B48-815B-67012F98D551}"/>
    <dgm:cxn modelId="{804E3117-7C49-4237-B0B4-EC02B215BB2D}" type="presParOf" srcId="{A3BD42A7-2FA5-43D8-9C1D-E0249DF24B0C}" destId="{A0F09639-3C51-473B-BD4F-3AF35C84A91A}" srcOrd="0" destOrd="0" presId="urn:microsoft.com/office/officeart/2005/8/layout/hProcess9"/>
    <dgm:cxn modelId="{F3ED1422-9C5F-406C-92D0-D7F06985CBDA}" type="presParOf" srcId="{A3BD42A7-2FA5-43D8-9C1D-E0249DF24B0C}" destId="{2D5DDEC6-041F-45F4-B00C-E5448441D1C9}" srcOrd="1" destOrd="0" presId="urn:microsoft.com/office/officeart/2005/8/layout/hProcess9"/>
    <dgm:cxn modelId="{6507BE2F-0847-4189-9D1C-574404FFDC43}" type="presParOf" srcId="{2D5DDEC6-041F-45F4-B00C-E5448441D1C9}" destId="{A82A7EAB-D95E-45E9-9931-44031EFC3322}" srcOrd="0" destOrd="0" presId="urn:microsoft.com/office/officeart/2005/8/layout/hProcess9"/>
    <dgm:cxn modelId="{9CB78795-8216-410A-A9F7-F57EDF137253}" type="presParOf" srcId="{2D5DDEC6-041F-45F4-B00C-E5448441D1C9}" destId="{63684961-2204-4C29-8D6A-699C1E5EF82C}" srcOrd="1" destOrd="0" presId="urn:microsoft.com/office/officeart/2005/8/layout/hProcess9"/>
    <dgm:cxn modelId="{6C4EFF4E-97EC-4A14-9D36-FACA3324497A}" type="presParOf" srcId="{2D5DDEC6-041F-45F4-B00C-E5448441D1C9}" destId="{F76DCA40-BA00-4E64-A46A-DB761F08FDF2}" srcOrd="2" destOrd="0" presId="urn:microsoft.com/office/officeart/2005/8/layout/hProcess9"/>
    <dgm:cxn modelId="{A90A7145-2815-43BE-BE92-59627B9B9F13}" type="presParOf" srcId="{2D5DDEC6-041F-45F4-B00C-E5448441D1C9}" destId="{F2F51170-3829-4A7D-9BB7-4E4A1F9DD604}" srcOrd="3" destOrd="0" presId="urn:microsoft.com/office/officeart/2005/8/layout/hProcess9"/>
    <dgm:cxn modelId="{CE7D8280-13F9-4B4A-A3A1-AB1215C6C912}" type="presParOf" srcId="{2D5DDEC6-041F-45F4-B00C-E5448441D1C9}" destId="{76761668-8B76-496F-AD1D-D5DA0CBA0C6B}" srcOrd="4" destOrd="0" presId="urn:microsoft.com/office/officeart/2005/8/layout/hProcess9"/>
    <dgm:cxn modelId="{6076A18C-540B-4CF3-B664-44ACE109E54E}" type="presParOf" srcId="{2D5DDEC6-041F-45F4-B00C-E5448441D1C9}" destId="{5EE3EF94-D186-4354-BE43-F4D7081FC488}" srcOrd="5" destOrd="0" presId="urn:microsoft.com/office/officeart/2005/8/layout/hProcess9"/>
    <dgm:cxn modelId="{2579803E-CD98-47AA-BF1F-E66AA621CABD}" type="presParOf" srcId="{2D5DDEC6-041F-45F4-B00C-E5448441D1C9}" destId="{CFF697ED-43BD-448D-B96E-E854FEAC2CEE}" srcOrd="6" destOrd="0" presId="urn:microsoft.com/office/officeart/2005/8/layout/hProcess9"/>
    <dgm:cxn modelId="{0B478CD5-1F03-4428-8B2A-3D5068C08725}" type="presParOf" srcId="{2D5DDEC6-041F-45F4-B00C-E5448441D1C9}" destId="{1F049EE9-8FDC-4653-A12A-8D35F8C1758B}" srcOrd="7" destOrd="0" presId="urn:microsoft.com/office/officeart/2005/8/layout/hProcess9"/>
    <dgm:cxn modelId="{22CED0CF-1A26-43B3-83E6-CA4EA01AADE9}" type="presParOf" srcId="{2D5DDEC6-041F-45F4-B00C-E5448441D1C9}" destId="{9A2731F1-A859-4109-840F-025013FF3E94}" srcOrd="8"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71F5EA2A-29E4-4020-BB34-17753C18C697}" type="presOf" srcId="{714BDB30-3DF2-4C36-9F13-55B6E64E6513}" destId="{A3BD42A7-2FA5-43D8-9C1D-E0249DF24B0C}" srcOrd="0" destOrd="0" presId="urn:microsoft.com/office/officeart/2005/8/layout/hProcess9"/>
    <dgm:cxn modelId="{098CD7E8-7BDA-450A-8B66-B91EA2AB8D19}" type="presParOf" srcId="{A3BD42A7-2FA5-43D8-9C1D-E0249DF24B0C}" destId="{A0F09639-3C51-473B-BD4F-3AF35C84A91A}" srcOrd="0" destOrd="0" presId="urn:microsoft.com/office/officeart/2005/8/layout/hProcess9"/>
    <dgm:cxn modelId="{7961482D-7C20-46B3-B1E0-3537DA36B229}" type="presParOf" srcId="{A3BD42A7-2FA5-43D8-9C1D-E0249DF24B0C}" destId="{2D5DDEC6-041F-45F4-B00C-E5448441D1C9}" srcOrd="1"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AF4A6015-F48B-43C7-A081-939431AAE65A}" type="presOf" srcId="{714BDB30-3DF2-4C36-9F13-55B6E64E6513}" destId="{A3BD42A7-2FA5-43D8-9C1D-E0249DF24B0C}" srcOrd="0" destOrd="0" presId="urn:microsoft.com/office/officeart/2005/8/layout/hProcess9"/>
    <dgm:cxn modelId="{95A3F316-87D7-488F-8AB8-58AE03287C7E}" type="presParOf" srcId="{A3BD42A7-2FA5-43D8-9C1D-E0249DF24B0C}" destId="{A0F09639-3C51-473B-BD4F-3AF35C84A91A}" srcOrd="0" destOrd="0" presId="urn:microsoft.com/office/officeart/2005/8/layout/hProcess9"/>
    <dgm:cxn modelId="{5AF4A075-22A7-486E-808C-9AB53F03C58F}" type="presParOf" srcId="{A3BD42A7-2FA5-43D8-9C1D-E0249DF24B0C}" destId="{2D5DDEC6-041F-45F4-B00C-E5448441D1C9}" srcOrd="1"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332ADA29-14F0-4246-8FCB-A1F693068B21}" type="presOf" srcId="{714BDB30-3DF2-4C36-9F13-55B6E64E6513}" destId="{A3BD42A7-2FA5-43D8-9C1D-E0249DF24B0C}" srcOrd="0" destOrd="0" presId="urn:microsoft.com/office/officeart/2005/8/layout/hProcess9"/>
    <dgm:cxn modelId="{FA9F7FB0-FF21-4848-BDD7-F418DDA6D9AB}" type="presParOf" srcId="{A3BD42A7-2FA5-43D8-9C1D-E0249DF24B0C}" destId="{A0F09639-3C51-473B-BD4F-3AF35C84A91A}" srcOrd="0" destOrd="0" presId="urn:microsoft.com/office/officeart/2005/8/layout/hProcess9"/>
    <dgm:cxn modelId="{78B9E48D-5566-48A8-8D86-8820714E1124}" type="presParOf" srcId="{A3BD42A7-2FA5-43D8-9C1D-E0249DF24B0C}" destId="{2D5DDEC6-041F-45F4-B00C-E5448441D1C9}" srcOrd="1"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65195D49-114C-4BAE-8AD7-293C62662C67}">
      <dgm:prSet custT="1"/>
      <dgm:spPr>
        <a:solidFill>
          <a:srgbClr val="00B050"/>
        </a:solidFill>
      </dgm:spPr>
      <dgm:t>
        <a:bodyPr lIns="36000" tIns="36000" rIns="36000" bIns="36000"/>
        <a:lstStyle/>
        <a:p>
          <a:r>
            <a:rPr lang="en-US" sz="2000" dirty="0"/>
            <a:t>1.</a:t>
          </a:r>
          <a:r>
            <a:rPr lang="zh-CN" sz="2000" dirty="0"/>
            <a:t>能理解</a:t>
          </a:r>
          <a:r>
            <a:rPr lang="en-US" altLang="zh-CN" sz="2000" dirty="0"/>
            <a:t>DHCP</a:t>
          </a:r>
          <a:r>
            <a:rPr lang="zh-CN" altLang="en-US" sz="2000" dirty="0"/>
            <a:t>服务器的基本概念及工作原理</a:t>
          </a:r>
          <a:endParaRPr lang="zh-CN" sz="2000" dirty="0">
            <a:latin typeface="+mn-ea"/>
            <a:ea typeface="+mn-ea"/>
          </a:endParaRPr>
        </a:p>
      </dgm:t>
    </dgm:pt>
    <dgm:pt modelId="{D5E5E43E-57C2-416D-A2D3-A0338D0C4A58}" cxnId="{FA9B1245-6660-4197-827D-3558E775E452}" type="parTrans">
      <dgm:prSet/>
      <dgm:spPr/>
      <dgm:t>
        <a:bodyPr/>
        <a:lstStyle/>
        <a:p>
          <a:endParaRPr lang="zh-CN" altLang="en-US"/>
        </a:p>
      </dgm:t>
    </dgm:pt>
    <dgm:pt modelId="{5CDE3C3F-108B-4C10-B393-CE05FB6A8F33}" cxnId="{FA9B1245-6660-4197-827D-3558E775E452}" type="sibTrans">
      <dgm:prSet/>
      <dgm:spPr/>
      <dgm:t>
        <a:bodyPr/>
        <a:lstStyle/>
        <a:p>
          <a:endParaRPr lang="zh-CN" altLang="en-US"/>
        </a:p>
      </dgm:t>
    </dgm:pt>
    <dgm:pt modelId="{393EEFD1-AD77-4E98-B81B-92005D4F7B29}">
      <dgm:prSet custT="1"/>
      <dgm:spPr>
        <a:solidFill>
          <a:srgbClr val="00B050"/>
        </a:solidFill>
      </dgm:spPr>
      <dgm:t>
        <a:bodyPr lIns="36000" tIns="36000" rIns="36000" bIns="36000"/>
        <a:lstStyle/>
        <a:p>
          <a:r>
            <a:rPr lang="en-US" sz="2000" dirty="0">
              <a:latin typeface="+mn-ea"/>
              <a:ea typeface="+mn-ea"/>
            </a:rPr>
            <a:t>2.</a:t>
          </a:r>
          <a:r>
            <a:rPr lang="zh-CN" altLang="en-US" sz="2000" dirty="0">
              <a:latin typeface="+mn-ea"/>
              <a:ea typeface="+mn-ea"/>
            </a:rPr>
            <a:t>会安装和配置</a:t>
          </a:r>
          <a:r>
            <a:rPr lang="en-US" altLang="zh-CN" sz="2000" dirty="0">
              <a:latin typeface="+mn-ea"/>
              <a:ea typeface="+mn-ea"/>
            </a:rPr>
            <a:t>DHCP</a:t>
          </a:r>
          <a:r>
            <a:rPr lang="zh-CN" altLang="en-US" sz="2000" dirty="0">
              <a:latin typeface="+mn-ea"/>
              <a:ea typeface="+mn-ea"/>
            </a:rPr>
            <a:t>服务器</a:t>
          </a:r>
          <a:endParaRPr lang="zh-CN" sz="2000" dirty="0">
            <a:latin typeface="+mn-ea"/>
            <a:ea typeface="+mn-ea"/>
          </a:endParaRPr>
        </a:p>
      </dgm:t>
    </dgm:pt>
    <dgm:pt modelId="{ED48E7D4-9A6A-4103-A85F-86115228B117}" cxnId="{A1983F8F-91E0-41D1-9E9D-2A9EE342229F}" type="parTrans">
      <dgm:prSet/>
      <dgm:spPr/>
      <dgm:t>
        <a:bodyPr/>
        <a:lstStyle/>
        <a:p>
          <a:endParaRPr lang="zh-CN" altLang="en-US"/>
        </a:p>
      </dgm:t>
    </dgm:pt>
    <dgm:pt modelId="{22C84B17-44E2-4EEC-90A7-1F9EDB5F2427}" cxnId="{A1983F8F-91E0-41D1-9E9D-2A9EE342229F}" type="sibTrans">
      <dgm:prSet/>
      <dgm:spPr/>
      <dgm:t>
        <a:bodyPr/>
        <a:lstStyle/>
        <a:p>
          <a:endParaRPr lang="zh-CN" altLang="en-US"/>
        </a:p>
      </dgm:t>
    </dgm:pt>
    <dgm:pt modelId="{65AEAF19-6805-47F0-8CA3-3B57F1206946}">
      <dgm:prSet custT="1"/>
      <dgm:spPr>
        <a:solidFill>
          <a:srgbClr val="00B050"/>
        </a:solidFill>
      </dgm:spPr>
      <dgm:t>
        <a:bodyPr lIns="36000" tIns="36000" rIns="36000" bIns="36000"/>
        <a:lstStyle/>
        <a:p>
          <a:r>
            <a:rPr lang="en-US" sz="2000" dirty="0">
              <a:latin typeface="+mn-ea"/>
              <a:ea typeface="+mn-ea"/>
            </a:rPr>
            <a:t>3.</a:t>
          </a:r>
          <a:r>
            <a:rPr lang="zh-CN" altLang="en-US" sz="2000" dirty="0">
              <a:latin typeface="+mn-ea"/>
              <a:ea typeface="+mn-ea"/>
            </a:rPr>
            <a:t>培养学生遵守工作制度和服从工作安排的职业素养</a:t>
          </a:r>
          <a:endParaRPr lang="zh-CN" sz="2000" dirty="0">
            <a:latin typeface="+mn-ea"/>
            <a:ea typeface="+mn-ea"/>
          </a:endParaRPr>
        </a:p>
      </dgm:t>
    </dgm:pt>
    <dgm:pt modelId="{CFBBD4FA-EBD7-4382-A3CE-F58AD016C809}" cxnId="{B56113F7-91C5-4746-AB0B-2763CDECCCE0}" type="parTrans">
      <dgm:prSet/>
      <dgm:spPr/>
      <dgm:t>
        <a:bodyPr/>
        <a:lstStyle/>
        <a:p>
          <a:endParaRPr lang="zh-CN" altLang="en-US"/>
        </a:p>
      </dgm:t>
    </dgm:pt>
    <dgm:pt modelId="{C08C4126-747E-4B48-815B-67012F98D551}" cxnId="{B56113F7-91C5-4746-AB0B-2763CDECCCE0}"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3" custScaleX="61402" custScaleY="112622">
        <dgm:presLayoutVars>
          <dgm:bulletEnabled val="1"/>
        </dgm:presLayoutVars>
      </dgm:prSet>
      <dgm:spPr/>
    </dgm:pt>
    <dgm:pt modelId="{63684961-2204-4C29-8D6A-699C1E5EF82C}" type="pres">
      <dgm:prSet presAssocID="{5CDE3C3F-108B-4C10-B393-CE05FB6A8F33}" presName="sibTrans" presStyleCnt="0"/>
      <dgm:spPr/>
    </dgm:pt>
    <dgm:pt modelId="{76761668-8B76-496F-AD1D-D5DA0CBA0C6B}" type="pres">
      <dgm:prSet presAssocID="{393EEFD1-AD77-4E98-B81B-92005D4F7B29}" presName="textNode" presStyleLbl="node1" presStyleIdx="1" presStyleCnt="3" custScaleX="60240" custScaleY="112622">
        <dgm:presLayoutVars>
          <dgm:bulletEnabled val="1"/>
        </dgm:presLayoutVars>
      </dgm:prSet>
      <dgm:spPr/>
    </dgm:pt>
    <dgm:pt modelId="{5EE3EF94-D186-4354-BE43-F4D7081FC488}" type="pres">
      <dgm:prSet presAssocID="{22C84B17-44E2-4EEC-90A7-1F9EDB5F2427}" presName="sibTrans" presStyleCnt="0"/>
      <dgm:spPr/>
    </dgm:pt>
    <dgm:pt modelId="{CFF697ED-43BD-448D-B96E-E854FEAC2CEE}" type="pres">
      <dgm:prSet presAssocID="{65AEAF19-6805-47F0-8CA3-3B57F1206946}" presName="textNode" presStyleLbl="node1" presStyleIdx="2" presStyleCnt="3" custScaleX="63110" custScaleY="112622">
        <dgm:presLayoutVars>
          <dgm:bulletEnabled val="1"/>
        </dgm:presLayoutVars>
      </dgm:prSet>
      <dgm:spPr/>
    </dgm:pt>
  </dgm:ptLst>
  <dgm:cxnLst>
    <dgm:cxn modelId="{E8DEBE1B-05FB-4F9D-91AF-E66A8D39D439}" type="presOf" srcId="{393EEFD1-AD77-4E98-B81B-92005D4F7B29}" destId="{76761668-8B76-496F-AD1D-D5DA0CBA0C6B}" srcOrd="0" destOrd="0" presId="urn:microsoft.com/office/officeart/2005/8/layout/hProcess9"/>
    <dgm:cxn modelId="{69281E3D-2192-4E84-8EAE-61F061504581}" type="presOf" srcId="{65AEAF19-6805-47F0-8CA3-3B57F1206946}" destId="{CFF697ED-43BD-448D-B96E-E854FEAC2CEE}" srcOrd="0" destOrd="0" presId="urn:microsoft.com/office/officeart/2005/8/layout/hProcess9"/>
    <dgm:cxn modelId="{FA9B1245-6660-4197-827D-3558E775E452}" srcId="{714BDB30-3DF2-4C36-9F13-55B6E64E6513}" destId="{65195D49-114C-4BAE-8AD7-293C62662C67}" srcOrd="0" destOrd="0" parTransId="{D5E5E43E-57C2-416D-A2D3-A0338D0C4A58}" sibTransId="{5CDE3C3F-108B-4C10-B393-CE05FB6A8F33}"/>
    <dgm:cxn modelId="{A1983F8F-91E0-41D1-9E9D-2A9EE342229F}" srcId="{714BDB30-3DF2-4C36-9F13-55B6E64E6513}" destId="{393EEFD1-AD77-4E98-B81B-92005D4F7B29}" srcOrd="1" destOrd="0" parTransId="{ED48E7D4-9A6A-4103-A85F-86115228B117}" sibTransId="{22C84B17-44E2-4EEC-90A7-1F9EDB5F2427}"/>
    <dgm:cxn modelId="{7B739AC3-4074-4F18-8480-6318D53C7610}" type="presOf" srcId="{714BDB30-3DF2-4C36-9F13-55B6E64E6513}" destId="{A3BD42A7-2FA5-43D8-9C1D-E0249DF24B0C}" srcOrd="0" destOrd="0" presId="urn:microsoft.com/office/officeart/2005/8/layout/hProcess9"/>
    <dgm:cxn modelId="{E758BBD3-0713-469E-8DCF-AF3704372521}" type="presOf" srcId="{65195D49-114C-4BAE-8AD7-293C62662C67}" destId="{A82A7EAB-D95E-45E9-9931-44031EFC3322}" srcOrd="0" destOrd="0" presId="urn:microsoft.com/office/officeart/2005/8/layout/hProcess9"/>
    <dgm:cxn modelId="{B56113F7-91C5-4746-AB0B-2763CDECCCE0}" srcId="{714BDB30-3DF2-4C36-9F13-55B6E64E6513}" destId="{65AEAF19-6805-47F0-8CA3-3B57F1206946}" srcOrd="2" destOrd="0" parTransId="{CFBBD4FA-EBD7-4382-A3CE-F58AD016C809}" sibTransId="{C08C4126-747E-4B48-815B-67012F98D551}"/>
    <dgm:cxn modelId="{BE8AB870-E409-4CE6-B1B3-A9F96E4ED6EE}" type="presParOf" srcId="{A3BD42A7-2FA5-43D8-9C1D-E0249DF24B0C}" destId="{A0F09639-3C51-473B-BD4F-3AF35C84A91A}" srcOrd="0" destOrd="0" presId="urn:microsoft.com/office/officeart/2005/8/layout/hProcess9"/>
    <dgm:cxn modelId="{D484D3CD-E2B5-4355-9F9A-64938849FEB7}" type="presParOf" srcId="{A3BD42A7-2FA5-43D8-9C1D-E0249DF24B0C}" destId="{2D5DDEC6-041F-45F4-B00C-E5448441D1C9}" srcOrd="1" destOrd="0" presId="urn:microsoft.com/office/officeart/2005/8/layout/hProcess9"/>
    <dgm:cxn modelId="{5A7D291D-A0B0-46E6-8ED6-3CE0423F7AE3}" type="presParOf" srcId="{2D5DDEC6-041F-45F4-B00C-E5448441D1C9}" destId="{A82A7EAB-D95E-45E9-9931-44031EFC3322}" srcOrd="0" destOrd="0" presId="urn:microsoft.com/office/officeart/2005/8/layout/hProcess9"/>
    <dgm:cxn modelId="{003FDC35-5F7D-477F-B823-1123BC60554D}" type="presParOf" srcId="{2D5DDEC6-041F-45F4-B00C-E5448441D1C9}" destId="{63684961-2204-4C29-8D6A-699C1E5EF82C}" srcOrd="1" destOrd="0" presId="urn:microsoft.com/office/officeart/2005/8/layout/hProcess9"/>
    <dgm:cxn modelId="{8A3B95D8-7759-4D6A-9F8D-36F3DFF03276}" type="presParOf" srcId="{2D5DDEC6-041F-45F4-B00C-E5448441D1C9}" destId="{76761668-8B76-496F-AD1D-D5DA0CBA0C6B}" srcOrd="2" destOrd="0" presId="urn:microsoft.com/office/officeart/2005/8/layout/hProcess9"/>
    <dgm:cxn modelId="{E2B14CCC-A2EB-4877-B64D-7AAC9742512E}" type="presParOf" srcId="{2D5DDEC6-041F-45F4-B00C-E5448441D1C9}" destId="{5EE3EF94-D186-4354-BE43-F4D7081FC488}" srcOrd="3" destOrd="0" presId="urn:microsoft.com/office/officeart/2005/8/layout/hProcess9"/>
    <dgm:cxn modelId="{B720D2C1-335B-4691-A881-FFBC6F291689}" type="presParOf" srcId="{2D5DDEC6-041F-45F4-B00C-E5448441D1C9}" destId="{CFF697ED-43BD-448D-B96E-E854FEAC2CEE}" srcOrd="4"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384600F2-D9CD-47D4-BB2A-BECB6EB1A3E1}" type="presOf" srcId="{714BDB30-3DF2-4C36-9F13-55B6E64E6513}" destId="{A3BD42A7-2FA5-43D8-9C1D-E0249DF24B0C}" srcOrd="0" destOrd="0" presId="urn:microsoft.com/office/officeart/2005/8/layout/hProcess9"/>
    <dgm:cxn modelId="{3145B0B1-70C4-4145-BFE1-D54EF35FC524}" type="presParOf" srcId="{A3BD42A7-2FA5-43D8-9C1D-E0249DF24B0C}" destId="{A0F09639-3C51-473B-BD4F-3AF35C84A91A}" srcOrd="0" destOrd="0" presId="urn:microsoft.com/office/officeart/2005/8/layout/hProcess9"/>
    <dgm:cxn modelId="{1A0E57EF-7580-4064-8276-27B3206FEB95}" type="presParOf" srcId="{A3BD42A7-2FA5-43D8-9C1D-E0249DF24B0C}" destId="{2D5DDEC6-041F-45F4-B00C-E5448441D1C9}" srcOrd="1"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6C9AD52D-0B59-453D-B442-783234E0E521}" type="presOf" srcId="{714BDB30-3DF2-4C36-9F13-55B6E64E6513}" destId="{A3BD42A7-2FA5-43D8-9C1D-E0249DF24B0C}" srcOrd="0" destOrd="0" presId="urn:microsoft.com/office/officeart/2005/8/layout/hProcess9"/>
    <dgm:cxn modelId="{6E3810C7-4681-4BEB-8BFE-E7B05E72F360}" type="presParOf" srcId="{A3BD42A7-2FA5-43D8-9C1D-E0249DF24B0C}" destId="{A0F09639-3C51-473B-BD4F-3AF35C84A91A}" srcOrd="0" destOrd="0" presId="urn:microsoft.com/office/officeart/2005/8/layout/hProcess9"/>
    <dgm:cxn modelId="{B46B0523-8F2F-4D55-A5C6-D2CD6D5977AB}" type="presParOf" srcId="{A3BD42A7-2FA5-43D8-9C1D-E0249DF24B0C}" destId="{2D5DDEC6-041F-45F4-B00C-E5448441D1C9}" srcOrd="1"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C7973EB-35BA-455A-9234-9E77E10F98A1}"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zh-CN" altLang="en-US"/>
        </a:p>
      </dgm:t>
    </dgm:pt>
    <dgm:pt modelId="{52910FD9-20A2-4DE0-BB53-6B8E682A7D70}">
      <dgm:prSet custT="1"/>
      <dgm:spPr>
        <a:solidFill>
          <a:srgbClr val="92D050"/>
        </a:solidFill>
      </dgm:spPr>
      <dgm:t>
        <a:bodyPr/>
        <a:lstStyle/>
        <a:p>
          <a:r>
            <a:rPr lang="en-US" sz="2000" dirty="0"/>
            <a:t>Windows</a:t>
          </a:r>
        </a:p>
        <a:p>
          <a:r>
            <a:rPr lang="zh-CN" sz="2000" dirty="0"/>
            <a:t>操作系统</a:t>
          </a:r>
        </a:p>
      </dgm:t>
    </dgm:pt>
    <dgm:pt modelId="{27409EFF-44D8-4753-8395-2F07FEF2E4C3}" cxnId="{58CCB3BD-45FE-407B-BC2C-C4CF66FE9F9C}" type="parTrans">
      <dgm:prSet/>
      <dgm:spPr/>
      <dgm:t>
        <a:bodyPr/>
        <a:lstStyle/>
        <a:p>
          <a:endParaRPr lang="zh-CN" altLang="en-US"/>
        </a:p>
      </dgm:t>
    </dgm:pt>
    <dgm:pt modelId="{C716763E-6002-4F50-9B28-D1063F65A8F9}" cxnId="{58CCB3BD-45FE-407B-BC2C-C4CF66FE9F9C}" type="sibTrans">
      <dgm:prSet/>
      <dgm:spPr/>
      <dgm:t>
        <a:bodyPr/>
        <a:lstStyle/>
        <a:p>
          <a:endParaRPr lang="zh-CN" altLang="en-US"/>
        </a:p>
      </dgm:t>
    </dgm:pt>
    <dgm:pt modelId="{D0B654F8-DD32-4AC9-98D7-590CC2AD5333}">
      <dgm:prSet custT="1"/>
      <dgm:spPr>
        <a:solidFill>
          <a:srgbClr val="92D050"/>
        </a:solidFill>
      </dgm:spPr>
      <dgm:t>
        <a:bodyPr/>
        <a:lstStyle/>
        <a:p>
          <a:r>
            <a:rPr lang="en-US" altLang="zh-CN" sz="2000" dirty="0"/>
            <a:t>NetWare</a:t>
          </a:r>
          <a:endParaRPr lang="zh-CN" altLang="en-US" sz="2000" dirty="0"/>
        </a:p>
        <a:p>
          <a:r>
            <a:rPr lang="zh-CN" sz="2000" dirty="0"/>
            <a:t>操作系统</a:t>
          </a:r>
        </a:p>
      </dgm:t>
    </dgm:pt>
    <dgm:pt modelId="{18ED73D2-71E5-484B-B824-8330462883AA}" cxnId="{9EC63A1A-4F67-4C94-9A89-2D0946B21387}" type="parTrans">
      <dgm:prSet/>
      <dgm:spPr/>
      <dgm:t>
        <a:bodyPr/>
        <a:lstStyle/>
        <a:p>
          <a:endParaRPr lang="zh-CN" altLang="en-US"/>
        </a:p>
      </dgm:t>
    </dgm:pt>
    <dgm:pt modelId="{6C3D3079-8C52-42DF-B037-EA9EF74102C4}" cxnId="{9EC63A1A-4F67-4C94-9A89-2D0946B21387}" type="sibTrans">
      <dgm:prSet/>
      <dgm:spPr/>
      <dgm:t>
        <a:bodyPr/>
        <a:lstStyle/>
        <a:p>
          <a:endParaRPr lang="zh-CN" altLang="en-US"/>
        </a:p>
      </dgm:t>
    </dgm:pt>
    <dgm:pt modelId="{1A76FFE2-6486-435D-AA8E-C7FC7B448319}">
      <dgm:prSet custT="1"/>
      <dgm:spPr>
        <a:solidFill>
          <a:srgbClr val="92D050"/>
        </a:solidFill>
      </dgm:spPr>
      <dgm:t>
        <a:bodyPr/>
        <a:lstStyle/>
        <a:p>
          <a:r>
            <a:rPr lang="en-US" sz="2000"/>
            <a:t>UNIX</a:t>
          </a:r>
        </a:p>
        <a:p>
          <a:r>
            <a:rPr lang="zh-CN" sz="2000"/>
            <a:t>操作系统</a:t>
          </a:r>
          <a:endParaRPr lang="zh-CN" sz="2000" dirty="0"/>
        </a:p>
      </dgm:t>
    </dgm:pt>
    <dgm:pt modelId="{D9CD7250-3DD4-4497-868A-E31865F86644}" cxnId="{D357EE94-D9D5-43D6-9FCA-1E8CC70EEC0F}" type="parTrans">
      <dgm:prSet/>
      <dgm:spPr/>
      <dgm:t>
        <a:bodyPr/>
        <a:lstStyle/>
        <a:p>
          <a:endParaRPr lang="zh-CN" altLang="en-US"/>
        </a:p>
      </dgm:t>
    </dgm:pt>
    <dgm:pt modelId="{94762728-4A87-4B85-A4CD-E5B088AEAADA}" cxnId="{D357EE94-D9D5-43D6-9FCA-1E8CC70EEC0F}" type="sibTrans">
      <dgm:prSet/>
      <dgm:spPr/>
      <dgm:t>
        <a:bodyPr/>
        <a:lstStyle/>
        <a:p>
          <a:endParaRPr lang="zh-CN" altLang="en-US"/>
        </a:p>
      </dgm:t>
    </dgm:pt>
    <dgm:pt modelId="{D812FE87-7F9D-457D-90C5-8498E2DB56F0}">
      <dgm:prSet custT="1"/>
      <dgm:spPr>
        <a:solidFill>
          <a:srgbClr val="92D050"/>
        </a:solidFill>
      </dgm:spPr>
      <dgm:t>
        <a:bodyPr/>
        <a:lstStyle/>
        <a:p>
          <a:r>
            <a:rPr lang="en-US" altLang="zh-CN" sz="2000" dirty="0"/>
            <a:t>Linux</a:t>
          </a:r>
          <a:endParaRPr lang="zh-CN" altLang="en-US" sz="2000" dirty="0"/>
        </a:p>
        <a:p>
          <a:r>
            <a:rPr lang="zh-CN" sz="2000" dirty="0"/>
            <a:t>操作系统</a:t>
          </a:r>
        </a:p>
      </dgm:t>
    </dgm:pt>
    <dgm:pt modelId="{F3E3A3C8-1FF1-4540-AD63-74D54ECF6729}" cxnId="{3D78626F-9415-436F-B578-A57C09DB0D9B}" type="parTrans">
      <dgm:prSet/>
      <dgm:spPr/>
      <dgm:t>
        <a:bodyPr/>
        <a:lstStyle/>
        <a:p>
          <a:endParaRPr lang="zh-CN" altLang="en-US"/>
        </a:p>
      </dgm:t>
    </dgm:pt>
    <dgm:pt modelId="{C0103670-0A24-4F7D-8EA5-DFC6DECDE6E0}" cxnId="{3D78626F-9415-436F-B578-A57C09DB0D9B}" type="sibTrans">
      <dgm:prSet/>
      <dgm:spPr/>
      <dgm:t>
        <a:bodyPr/>
        <a:lstStyle/>
        <a:p>
          <a:endParaRPr lang="zh-CN" altLang="en-US"/>
        </a:p>
      </dgm:t>
    </dgm:pt>
    <dgm:pt modelId="{FEBB1C2C-C06E-4DB8-910D-9C20A3C4AF91}" type="pres">
      <dgm:prSet presAssocID="{FC7973EB-35BA-455A-9234-9E77E10F98A1}" presName="Name0" presStyleCnt="0">
        <dgm:presLayoutVars>
          <dgm:dir/>
          <dgm:resizeHandles val="exact"/>
        </dgm:presLayoutVars>
      </dgm:prSet>
      <dgm:spPr/>
    </dgm:pt>
    <dgm:pt modelId="{D3648A2C-9644-4D31-82DE-7CA67FEC77E1}" type="pres">
      <dgm:prSet presAssocID="{52910FD9-20A2-4DE0-BB53-6B8E682A7D70}" presName="node" presStyleLbl="node1" presStyleIdx="0" presStyleCnt="4" custScaleX="65905">
        <dgm:presLayoutVars>
          <dgm:bulletEnabled val="1"/>
        </dgm:presLayoutVars>
      </dgm:prSet>
      <dgm:spPr/>
    </dgm:pt>
    <dgm:pt modelId="{290847D9-C281-418B-B94E-4F456072AAEC}" type="pres">
      <dgm:prSet presAssocID="{C716763E-6002-4F50-9B28-D1063F65A8F9}" presName="sibTrans" presStyleLbl="sibTrans2D1" presStyleIdx="0" presStyleCnt="3"/>
      <dgm:spPr/>
    </dgm:pt>
    <dgm:pt modelId="{193DEC2A-E869-4D27-A039-30B5DD02EDD7}" type="pres">
      <dgm:prSet presAssocID="{C716763E-6002-4F50-9B28-D1063F65A8F9}" presName="connectorText" presStyleLbl="sibTrans2D1" presStyleIdx="0" presStyleCnt="3"/>
      <dgm:spPr/>
    </dgm:pt>
    <dgm:pt modelId="{2A2F982E-42C0-41E2-90F8-5E54B3C34AE3}" type="pres">
      <dgm:prSet presAssocID="{D0B654F8-DD32-4AC9-98D7-590CC2AD5333}" presName="node" presStyleLbl="node1" presStyleIdx="1" presStyleCnt="4" custScaleX="67326">
        <dgm:presLayoutVars>
          <dgm:bulletEnabled val="1"/>
        </dgm:presLayoutVars>
      </dgm:prSet>
      <dgm:spPr/>
    </dgm:pt>
    <dgm:pt modelId="{14FCAA6F-FF0B-4C62-86E2-69B63026C1FA}" type="pres">
      <dgm:prSet presAssocID="{6C3D3079-8C52-42DF-B037-EA9EF74102C4}" presName="sibTrans" presStyleLbl="sibTrans2D1" presStyleIdx="1" presStyleCnt="3"/>
      <dgm:spPr/>
    </dgm:pt>
    <dgm:pt modelId="{1A3B6E04-5954-4A14-B8AA-83C9ACC30AEC}" type="pres">
      <dgm:prSet presAssocID="{6C3D3079-8C52-42DF-B037-EA9EF74102C4}" presName="connectorText" presStyleLbl="sibTrans2D1" presStyleIdx="1" presStyleCnt="3"/>
      <dgm:spPr/>
    </dgm:pt>
    <dgm:pt modelId="{B0E2231B-57EF-472A-8689-B0E4C4CD0003}" type="pres">
      <dgm:prSet presAssocID="{1A76FFE2-6486-435D-AA8E-C7FC7B448319}" presName="node" presStyleLbl="node1" presStyleIdx="2" presStyleCnt="4" custScaleX="62734">
        <dgm:presLayoutVars>
          <dgm:bulletEnabled val="1"/>
        </dgm:presLayoutVars>
      </dgm:prSet>
      <dgm:spPr/>
    </dgm:pt>
    <dgm:pt modelId="{E472372D-1C81-46DD-B9FF-C539DCC649EE}" type="pres">
      <dgm:prSet presAssocID="{94762728-4A87-4B85-A4CD-E5B088AEAADA}" presName="sibTrans" presStyleLbl="sibTrans2D1" presStyleIdx="2" presStyleCnt="3"/>
      <dgm:spPr/>
    </dgm:pt>
    <dgm:pt modelId="{00D5F1A2-80CB-4E42-AB3E-D47DA43557DF}" type="pres">
      <dgm:prSet presAssocID="{94762728-4A87-4B85-A4CD-E5B088AEAADA}" presName="connectorText" presStyleLbl="sibTrans2D1" presStyleIdx="2" presStyleCnt="3"/>
      <dgm:spPr/>
    </dgm:pt>
    <dgm:pt modelId="{266C4115-E64F-4160-AB93-367EBDDA04D0}" type="pres">
      <dgm:prSet presAssocID="{D812FE87-7F9D-457D-90C5-8498E2DB56F0}" presName="node" presStyleLbl="node1" presStyleIdx="3" presStyleCnt="4" custScaleX="63737">
        <dgm:presLayoutVars>
          <dgm:bulletEnabled val="1"/>
        </dgm:presLayoutVars>
      </dgm:prSet>
      <dgm:spPr/>
    </dgm:pt>
  </dgm:ptLst>
  <dgm:cxnLst>
    <dgm:cxn modelId="{68976306-B563-4D82-8FDD-0DD1889C28C0}" type="presOf" srcId="{FC7973EB-35BA-455A-9234-9E77E10F98A1}" destId="{FEBB1C2C-C06E-4DB8-910D-9C20A3C4AF91}" srcOrd="0" destOrd="0" presId="urn:microsoft.com/office/officeart/2005/8/layout/process1"/>
    <dgm:cxn modelId="{9AF0C70A-4CB3-4D14-AF60-C70185A9B544}" type="presOf" srcId="{6C3D3079-8C52-42DF-B037-EA9EF74102C4}" destId="{14FCAA6F-FF0B-4C62-86E2-69B63026C1FA}" srcOrd="0" destOrd="0" presId="urn:microsoft.com/office/officeart/2005/8/layout/process1"/>
    <dgm:cxn modelId="{9EC63A1A-4F67-4C94-9A89-2D0946B21387}" srcId="{FC7973EB-35BA-455A-9234-9E77E10F98A1}" destId="{D0B654F8-DD32-4AC9-98D7-590CC2AD5333}" srcOrd="1" destOrd="0" parTransId="{18ED73D2-71E5-484B-B824-8330462883AA}" sibTransId="{6C3D3079-8C52-42DF-B037-EA9EF74102C4}"/>
    <dgm:cxn modelId="{3D78626F-9415-436F-B578-A57C09DB0D9B}" srcId="{FC7973EB-35BA-455A-9234-9E77E10F98A1}" destId="{D812FE87-7F9D-457D-90C5-8498E2DB56F0}" srcOrd="3" destOrd="0" parTransId="{F3E3A3C8-1FF1-4540-AD63-74D54ECF6729}" sibTransId="{C0103670-0A24-4F7D-8EA5-DFC6DECDE6E0}"/>
    <dgm:cxn modelId="{6B168E8A-C5D9-4345-ADCF-20E96B59D2DC}" type="presOf" srcId="{94762728-4A87-4B85-A4CD-E5B088AEAADA}" destId="{00D5F1A2-80CB-4E42-AB3E-D47DA43557DF}" srcOrd="1" destOrd="0" presId="urn:microsoft.com/office/officeart/2005/8/layout/process1"/>
    <dgm:cxn modelId="{D357EE94-D9D5-43D6-9FCA-1E8CC70EEC0F}" srcId="{FC7973EB-35BA-455A-9234-9E77E10F98A1}" destId="{1A76FFE2-6486-435D-AA8E-C7FC7B448319}" srcOrd="2" destOrd="0" parTransId="{D9CD7250-3DD4-4497-868A-E31865F86644}" sibTransId="{94762728-4A87-4B85-A4CD-E5B088AEAADA}"/>
    <dgm:cxn modelId="{58117E95-03BA-4EF8-B8C3-A9F512F36D77}" type="presOf" srcId="{94762728-4A87-4B85-A4CD-E5B088AEAADA}" destId="{E472372D-1C81-46DD-B9FF-C539DCC649EE}" srcOrd="0" destOrd="0" presId="urn:microsoft.com/office/officeart/2005/8/layout/process1"/>
    <dgm:cxn modelId="{1C1BDDA4-E0C1-420C-BF06-90A9A56D80B3}" type="presOf" srcId="{C716763E-6002-4F50-9B28-D1063F65A8F9}" destId="{193DEC2A-E869-4D27-A039-30B5DD02EDD7}" srcOrd="1" destOrd="0" presId="urn:microsoft.com/office/officeart/2005/8/layout/process1"/>
    <dgm:cxn modelId="{973FD6AD-8FB4-42B9-8359-854D42F38DE0}" type="presOf" srcId="{52910FD9-20A2-4DE0-BB53-6B8E682A7D70}" destId="{D3648A2C-9644-4D31-82DE-7CA67FEC77E1}" srcOrd="0" destOrd="0" presId="urn:microsoft.com/office/officeart/2005/8/layout/process1"/>
    <dgm:cxn modelId="{58CCB3BD-45FE-407B-BC2C-C4CF66FE9F9C}" srcId="{FC7973EB-35BA-455A-9234-9E77E10F98A1}" destId="{52910FD9-20A2-4DE0-BB53-6B8E682A7D70}" srcOrd="0" destOrd="0" parTransId="{27409EFF-44D8-4753-8395-2F07FEF2E4C3}" sibTransId="{C716763E-6002-4F50-9B28-D1063F65A8F9}"/>
    <dgm:cxn modelId="{C16DC4C2-A7DC-4866-B5B1-0BE014DBF8DA}" type="presOf" srcId="{D812FE87-7F9D-457D-90C5-8498E2DB56F0}" destId="{266C4115-E64F-4160-AB93-367EBDDA04D0}" srcOrd="0" destOrd="0" presId="urn:microsoft.com/office/officeart/2005/8/layout/process1"/>
    <dgm:cxn modelId="{BA6CF8C6-4ED8-4BC1-AD1E-B6CF6F632B24}" type="presOf" srcId="{D0B654F8-DD32-4AC9-98D7-590CC2AD5333}" destId="{2A2F982E-42C0-41E2-90F8-5E54B3C34AE3}" srcOrd="0" destOrd="0" presId="urn:microsoft.com/office/officeart/2005/8/layout/process1"/>
    <dgm:cxn modelId="{857665C8-7C24-4C7C-8E9C-92955B6DB67E}" type="presOf" srcId="{C716763E-6002-4F50-9B28-D1063F65A8F9}" destId="{290847D9-C281-418B-B94E-4F456072AAEC}" srcOrd="0" destOrd="0" presId="urn:microsoft.com/office/officeart/2005/8/layout/process1"/>
    <dgm:cxn modelId="{8E7E5AD1-8781-466B-9B63-0B405B461D50}" type="presOf" srcId="{6C3D3079-8C52-42DF-B037-EA9EF74102C4}" destId="{1A3B6E04-5954-4A14-B8AA-83C9ACC30AEC}" srcOrd="1" destOrd="0" presId="urn:microsoft.com/office/officeart/2005/8/layout/process1"/>
    <dgm:cxn modelId="{B10A3AE4-2404-415A-93C6-B16AE5D638B8}" type="presOf" srcId="{1A76FFE2-6486-435D-AA8E-C7FC7B448319}" destId="{B0E2231B-57EF-472A-8689-B0E4C4CD0003}" srcOrd="0" destOrd="0" presId="urn:microsoft.com/office/officeart/2005/8/layout/process1"/>
    <dgm:cxn modelId="{36383900-CE00-4978-8ED9-270C3BC5D212}" type="presParOf" srcId="{FEBB1C2C-C06E-4DB8-910D-9C20A3C4AF91}" destId="{D3648A2C-9644-4D31-82DE-7CA67FEC77E1}" srcOrd="0" destOrd="0" presId="urn:microsoft.com/office/officeart/2005/8/layout/process1"/>
    <dgm:cxn modelId="{57A3EDEA-D288-403C-AB39-FBCD021BEF24}" type="presParOf" srcId="{FEBB1C2C-C06E-4DB8-910D-9C20A3C4AF91}" destId="{290847D9-C281-418B-B94E-4F456072AAEC}" srcOrd="1" destOrd="0" presId="urn:microsoft.com/office/officeart/2005/8/layout/process1"/>
    <dgm:cxn modelId="{757F24D9-EADD-4145-AA1E-C5DBC7521AB8}" type="presParOf" srcId="{290847D9-C281-418B-B94E-4F456072AAEC}" destId="{193DEC2A-E869-4D27-A039-30B5DD02EDD7}" srcOrd="0" destOrd="0" presId="urn:microsoft.com/office/officeart/2005/8/layout/process1"/>
    <dgm:cxn modelId="{434C1634-0ED2-4B2B-B4DC-4295D3228757}" type="presParOf" srcId="{FEBB1C2C-C06E-4DB8-910D-9C20A3C4AF91}" destId="{2A2F982E-42C0-41E2-90F8-5E54B3C34AE3}" srcOrd="2" destOrd="0" presId="urn:microsoft.com/office/officeart/2005/8/layout/process1"/>
    <dgm:cxn modelId="{587B346B-5343-4B9C-BA71-E73C77104580}" type="presParOf" srcId="{FEBB1C2C-C06E-4DB8-910D-9C20A3C4AF91}" destId="{14FCAA6F-FF0B-4C62-86E2-69B63026C1FA}" srcOrd="3" destOrd="0" presId="urn:microsoft.com/office/officeart/2005/8/layout/process1"/>
    <dgm:cxn modelId="{760B3CAF-6B4A-4FCA-936A-155390A1A495}" type="presParOf" srcId="{14FCAA6F-FF0B-4C62-86E2-69B63026C1FA}" destId="{1A3B6E04-5954-4A14-B8AA-83C9ACC30AEC}" srcOrd="0" destOrd="0" presId="urn:microsoft.com/office/officeart/2005/8/layout/process1"/>
    <dgm:cxn modelId="{F17A42FD-D550-48F6-BF67-D4BF18559A94}" type="presParOf" srcId="{FEBB1C2C-C06E-4DB8-910D-9C20A3C4AF91}" destId="{B0E2231B-57EF-472A-8689-B0E4C4CD0003}" srcOrd="4" destOrd="0" presId="urn:microsoft.com/office/officeart/2005/8/layout/process1"/>
    <dgm:cxn modelId="{4286CB99-70FE-4D38-A40B-3028A29626FD}" type="presParOf" srcId="{FEBB1C2C-C06E-4DB8-910D-9C20A3C4AF91}" destId="{E472372D-1C81-46DD-B9FF-C539DCC649EE}" srcOrd="5" destOrd="0" presId="urn:microsoft.com/office/officeart/2005/8/layout/process1"/>
    <dgm:cxn modelId="{1B4BA0A9-7A07-4E9B-8CCF-789D2EECBDDF}" type="presParOf" srcId="{E472372D-1C81-46DD-B9FF-C539DCC649EE}" destId="{00D5F1A2-80CB-4E42-AB3E-D47DA43557DF}" srcOrd="0" destOrd="0" presId="urn:microsoft.com/office/officeart/2005/8/layout/process1"/>
    <dgm:cxn modelId="{220DEFDE-9831-40FF-B483-799B5DDDD78D}" type="presParOf" srcId="{FEBB1C2C-C06E-4DB8-910D-9C20A3C4AF91}" destId="{266C4115-E64F-4160-AB93-367EBDDA04D0}" srcOrd="6"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1547FD3-D270-428C-8571-B21E44C08B49}"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20180BEF-5C53-481A-886F-9668D87D39FF}">
      <dgm:prSet/>
      <dgm:spPr>
        <a:solidFill>
          <a:srgbClr val="92D050"/>
        </a:solidFill>
      </dgm:spPr>
      <dgm:t>
        <a:bodyPr/>
        <a:lstStyle/>
        <a:p>
          <a:r>
            <a:rPr lang="zh-CN" dirty="0"/>
            <a:t>模块化的系统设计</a:t>
          </a:r>
        </a:p>
      </dgm:t>
    </dgm:pt>
    <dgm:pt modelId="{54407C6F-A69C-4647-B1A4-D6E8059D9A7C}" cxnId="{C1809E92-B509-4FF9-A52C-662ED03ECD92}" type="parTrans">
      <dgm:prSet/>
      <dgm:spPr/>
      <dgm:t>
        <a:bodyPr/>
        <a:lstStyle/>
        <a:p>
          <a:endParaRPr lang="zh-CN" altLang="en-US"/>
        </a:p>
      </dgm:t>
    </dgm:pt>
    <dgm:pt modelId="{6EE4BB3C-2B56-4361-AAC9-35633E687FC1}" cxnId="{C1809E92-B509-4FF9-A52C-662ED03ECD92}" type="sibTrans">
      <dgm:prSet/>
      <dgm:spPr/>
      <dgm:t>
        <a:bodyPr/>
        <a:lstStyle/>
        <a:p>
          <a:endParaRPr lang="zh-CN" altLang="en-US"/>
        </a:p>
      </dgm:t>
    </dgm:pt>
    <dgm:pt modelId="{EAD15942-8DF4-425A-9043-9D50A179BEA0}">
      <dgm:prSet/>
      <dgm:spPr>
        <a:solidFill>
          <a:srgbClr val="92D050"/>
        </a:solidFill>
      </dgm:spPr>
      <dgm:t>
        <a:bodyPr/>
        <a:lstStyle/>
        <a:p>
          <a:r>
            <a:rPr lang="zh-CN" dirty="0"/>
            <a:t>逻辑化文件系统</a:t>
          </a:r>
        </a:p>
      </dgm:t>
    </dgm:pt>
    <dgm:pt modelId="{711D5BF0-2E8C-48E9-9FC5-54141C3BC90B}" cxnId="{D5342D84-FB05-48DD-A58C-D305AD9956F6}" type="parTrans">
      <dgm:prSet/>
      <dgm:spPr/>
      <dgm:t>
        <a:bodyPr/>
        <a:lstStyle/>
        <a:p>
          <a:endParaRPr lang="zh-CN" altLang="en-US"/>
        </a:p>
      </dgm:t>
    </dgm:pt>
    <dgm:pt modelId="{52E92B02-28DE-40A1-BCA5-B8F9EE5C51A5}" cxnId="{D5342D84-FB05-48DD-A58C-D305AD9956F6}" type="sibTrans">
      <dgm:prSet/>
      <dgm:spPr/>
      <dgm:t>
        <a:bodyPr/>
        <a:lstStyle/>
        <a:p>
          <a:endParaRPr lang="zh-CN" altLang="en-US"/>
        </a:p>
      </dgm:t>
    </dgm:pt>
    <dgm:pt modelId="{314AF62C-414F-4E44-8CCF-0531650A9913}">
      <dgm:prSet/>
      <dgm:spPr>
        <a:solidFill>
          <a:srgbClr val="92D050"/>
        </a:solidFill>
      </dgm:spPr>
      <dgm:t>
        <a:bodyPr/>
        <a:lstStyle/>
        <a:p>
          <a:r>
            <a:rPr lang="zh-CN" dirty="0"/>
            <a:t>开放式系统</a:t>
          </a:r>
        </a:p>
      </dgm:t>
    </dgm:pt>
    <dgm:pt modelId="{478E7E17-69AD-4CBC-B019-7119D9B6B84D}" cxnId="{D878D7AC-776F-4431-B597-EAAC2F3EE53E}" type="parTrans">
      <dgm:prSet/>
      <dgm:spPr/>
      <dgm:t>
        <a:bodyPr/>
        <a:lstStyle/>
        <a:p>
          <a:endParaRPr lang="zh-CN" altLang="en-US"/>
        </a:p>
      </dgm:t>
    </dgm:pt>
    <dgm:pt modelId="{E4EEA25E-714E-4A7C-8C4F-3DBAF82F9188}" cxnId="{D878D7AC-776F-4431-B597-EAAC2F3EE53E}" type="sibTrans">
      <dgm:prSet/>
      <dgm:spPr/>
      <dgm:t>
        <a:bodyPr/>
        <a:lstStyle/>
        <a:p>
          <a:endParaRPr lang="zh-CN" altLang="en-US"/>
        </a:p>
      </dgm:t>
    </dgm:pt>
    <dgm:pt modelId="{10BFB5F0-D552-4D5B-8449-D7D5F685388C}">
      <dgm:prSet/>
      <dgm:spPr>
        <a:solidFill>
          <a:srgbClr val="92D050"/>
        </a:solidFill>
      </dgm:spPr>
      <dgm:t>
        <a:bodyPr/>
        <a:lstStyle/>
        <a:p>
          <a:r>
            <a:rPr lang="zh-CN" dirty="0"/>
            <a:t>优秀的网络功能</a:t>
          </a:r>
        </a:p>
      </dgm:t>
    </dgm:pt>
    <dgm:pt modelId="{A649E62C-7C39-4B5F-A64F-2F6FD653E8A6}" cxnId="{F4934932-BD8F-4663-8A16-B21DB0EA0C60}" type="parTrans">
      <dgm:prSet/>
      <dgm:spPr/>
      <dgm:t>
        <a:bodyPr/>
        <a:lstStyle/>
        <a:p>
          <a:endParaRPr lang="zh-CN" altLang="en-US"/>
        </a:p>
      </dgm:t>
    </dgm:pt>
    <dgm:pt modelId="{BD9C1DB9-B308-44AE-9448-2564879853B1}" cxnId="{F4934932-BD8F-4663-8A16-B21DB0EA0C60}" type="sibTrans">
      <dgm:prSet/>
      <dgm:spPr/>
      <dgm:t>
        <a:bodyPr/>
        <a:lstStyle/>
        <a:p>
          <a:endParaRPr lang="zh-CN" altLang="en-US"/>
        </a:p>
      </dgm:t>
    </dgm:pt>
    <dgm:pt modelId="{4F9F5C39-7607-4469-A83A-1D119FC38128}">
      <dgm:prSet/>
      <dgm:spPr>
        <a:solidFill>
          <a:srgbClr val="92D050"/>
        </a:solidFill>
      </dgm:spPr>
      <dgm:t>
        <a:bodyPr/>
        <a:lstStyle/>
        <a:p>
          <a:r>
            <a:rPr lang="zh-CN" dirty="0"/>
            <a:t>优秀的安全性</a:t>
          </a:r>
        </a:p>
      </dgm:t>
    </dgm:pt>
    <dgm:pt modelId="{4679D72C-A520-4357-B18F-333F5CD4EC55}" cxnId="{676F1218-6C05-46BA-B417-869F4BF4A93F}" type="parTrans">
      <dgm:prSet/>
      <dgm:spPr/>
      <dgm:t>
        <a:bodyPr/>
        <a:lstStyle/>
        <a:p>
          <a:endParaRPr lang="zh-CN" altLang="en-US"/>
        </a:p>
      </dgm:t>
    </dgm:pt>
    <dgm:pt modelId="{AEB13ED8-2024-4CAC-9FBA-1BB0840D4C83}" cxnId="{676F1218-6C05-46BA-B417-869F4BF4A93F}" type="sibTrans">
      <dgm:prSet/>
      <dgm:spPr/>
      <dgm:t>
        <a:bodyPr/>
        <a:lstStyle/>
        <a:p>
          <a:endParaRPr lang="zh-CN" altLang="en-US"/>
        </a:p>
      </dgm:t>
    </dgm:pt>
    <dgm:pt modelId="{CE8CDE2A-B3F3-40D8-AC1D-15F3E004F049}">
      <dgm:prSet/>
      <dgm:spPr>
        <a:solidFill>
          <a:srgbClr val="92D050"/>
        </a:solidFill>
      </dgm:spPr>
      <dgm:t>
        <a:bodyPr/>
        <a:lstStyle/>
        <a:p>
          <a:r>
            <a:rPr lang="zh-CN" dirty="0"/>
            <a:t>良好的移植性</a:t>
          </a:r>
        </a:p>
      </dgm:t>
    </dgm:pt>
    <dgm:pt modelId="{E3F92F7F-5874-44B1-9B0B-AF63CB287869}" cxnId="{4A35A222-D95C-4B25-8B4F-2BC3DDA46846}" type="parTrans">
      <dgm:prSet/>
      <dgm:spPr/>
      <dgm:t>
        <a:bodyPr/>
        <a:lstStyle/>
        <a:p>
          <a:endParaRPr lang="zh-CN" altLang="en-US"/>
        </a:p>
      </dgm:t>
    </dgm:pt>
    <dgm:pt modelId="{4071EE1F-1F7E-4F61-9B06-05D6CE372ED1}" cxnId="{4A35A222-D95C-4B25-8B4F-2BC3DDA46846}" type="sibTrans">
      <dgm:prSet/>
      <dgm:spPr/>
      <dgm:t>
        <a:bodyPr/>
        <a:lstStyle/>
        <a:p>
          <a:endParaRPr lang="zh-CN" altLang="en-US"/>
        </a:p>
      </dgm:t>
    </dgm:pt>
    <dgm:pt modelId="{25F7A891-CCDF-4AC0-90AF-7B745C14C6E5}">
      <dgm:prSet/>
      <dgm:spPr>
        <a:solidFill>
          <a:srgbClr val="92D050"/>
        </a:solidFill>
      </dgm:spPr>
      <dgm:t>
        <a:bodyPr/>
        <a:lstStyle/>
        <a:p>
          <a:r>
            <a:rPr lang="zh-CN" dirty="0"/>
            <a:t>可以在任何档次的计算机上使用</a:t>
          </a:r>
        </a:p>
      </dgm:t>
    </dgm:pt>
    <dgm:pt modelId="{8A47AB24-A808-4AFB-9C2C-14352D8120E5}" cxnId="{6A8DA872-6CF6-49B7-B21E-BF7D204BF6DD}" type="parTrans">
      <dgm:prSet/>
      <dgm:spPr/>
      <dgm:t>
        <a:bodyPr/>
        <a:lstStyle/>
        <a:p>
          <a:endParaRPr lang="zh-CN" altLang="en-US"/>
        </a:p>
      </dgm:t>
    </dgm:pt>
    <dgm:pt modelId="{B0EEC5C7-DBCC-44BC-9B48-1C60DB81D140}" cxnId="{6A8DA872-6CF6-49B7-B21E-BF7D204BF6DD}" type="sibTrans">
      <dgm:prSet/>
      <dgm:spPr/>
      <dgm:t>
        <a:bodyPr/>
        <a:lstStyle/>
        <a:p>
          <a:endParaRPr lang="zh-CN" altLang="en-US"/>
        </a:p>
      </dgm:t>
    </dgm:pt>
    <dgm:pt modelId="{AEFC9972-E657-4D35-8C8C-6805FFB127A1}" type="pres">
      <dgm:prSet presAssocID="{51547FD3-D270-428C-8571-B21E44C08B49}" presName="CompostProcess" presStyleCnt="0">
        <dgm:presLayoutVars>
          <dgm:dir/>
          <dgm:resizeHandles val="exact"/>
        </dgm:presLayoutVars>
      </dgm:prSet>
      <dgm:spPr/>
    </dgm:pt>
    <dgm:pt modelId="{5BC25A92-D8F5-46A0-B515-33BDCACA422B}" type="pres">
      <dgm:prSet presAssocID="{51547FD3-D270-428C-8571-B21E44C08B49}" presName="arrow" presStyleLbl="bgShp" presStyleIdx="0" presStyleCnt="1"/>
      <dgm:spPr/>
    </dgm:pt>
    <dgm:pt modelId="{DB52E981-F31C-4D60-918F-4F96CAA73310}" type="pres">
      <dgm:prSet presAssocID="{51547FD3-D270-428C-8571-B21E44C08B49}" presName="linearProcess" presStyleCnt="0"/>
      <dgm:spPr/>
    </dgm:pt>
    <dgm:pt modelId="{CCE9EB7A-CBF6-413F-910C-281FED4CFB89}" type="pres">
      <dgm:prSet presAssocID="{20180BEF-5C53-481A-886F-9668D87D39FF}" presName="textNode" presStyleLbl="node1" presStyleIdx="0" presStyleCnt="7">
        <dgm:presLayoutVars>
          <dgm:bulletEnabled val="1"/>
        </dgm:presLayoutVars>
      </dgm:prSet>
      <dgm:spPr/>
    </dgm:pt>
    <dgm:pt modelId="{5081A7AB-F221-481A-BD9E-D746FAA2B22F}" type="pres">
      <dgm:prSet presAssocID="{6EE4BB3C-2B56-4361-AAC9-35633E687FC1}" presName="sibTrans" presStyleCnt="0"/>
      <dgm:spPr/>
    </dgm:pt>
    <dgm:pt modelId="{B6B1DB8E-8951-4626-B9AA-87B818AF7E3F}" type="pres">
      <dgm:prSet presAssocID="{EAD15942-8DF4-425A-9043-9D50A179BEA0}" presName="textNode" presStyleLbl="node1" presStyleIdx="1" presStyleCnt="7">
        <dgm:presLayoutVars>
          <dgm:bulletEnabled val="1"/>
        </dgm:presLayoutVars>
      </dgm:prSet>
      <dgm:spPr/>
    </dgm:pt>
    <dgm:pt modelId="{D06ED35C-7E0D-448B-8AB0-0835309CCB92}" type="pres">
      <dgm:prSet presAssocID="{52E92B02-28DE-40A1-BCA5-B8F9EE5C51A5}" presName="sibTrans" presStyleCnt="0"/>
      <dgm:spPr/>
    </dgm:pt>
    <dgm:pt modelId="{7A0A071D-BFA2-4AEA-BB5E-B900564B994A}" type="pres">
      <dgm:prSet presAssocID="{314AF62C-414F-4E44-8CCF-0531650A9913}" presName="textNode" presStyleLbl="node1" presStyleIdx="2" presStyleCnt="7">
        <dgm:presLayoutVars>
          <dgm:bulletEnabled val="1"/>
        </dgm:presLayoutVars>
      </dgm:prSet>
      <dgm:spPr/>
    </dgm:pt>
    <dgm:pt modelId="{4C3EBE58-3B12-498F-AC20-7A82DAB19A8B}" type="pres">
      <dgm:prSet presAssocID="{E4EEA25E-714E-4A7C-8C4F-3DBAF82F9188}" presName="sibTrans" presStyleCnt="0"/>
      <dgm:spPr/>
    </dgm:pt>
    <dgm:pt modelId="{1AB4D8F2-ABC3-4F94-9773-5ED5D69ADAB5}" type="pres">
      <dgm:prSet presAssocID="{10BFB5F0-D552-4D5B-8449-D7D5F685388C}" presName="textNode" presStyleLbl="node1" presStyleIdx="3" presStyleCnt="7">
        <dgm:presLayoutVars>
          <dgm:bulletEnabled val="1"/>
        </dgm:presLayoutVars>
      </dgm:prSet>
      <dgm:spPr/>
    </dgm:pt>
    <dgm:pt modelId="{3BCB4AEE-D46F-43EC-B26A-203E223656FE}" type="pres">
      <dgm:prSet presAssocID="{BD9C1DB9-B308-44AE-9448-2564879853B1}" presName="sibTrans" presStyleCnt="0"/>
      <dgm:spPr/>
    </dgm:pt>
    <dgm:pt modelId="{4BE65707-11EC-4C86-AD37-763ACBB5A37A}" type="pres">
      <dgm:prSet presAssocID="{4F9F5C39-7607-4469-A83A-1D119FC38128}" presName="textNode" presStyleLbl="node1" presStyleIdx="4" presStyleCnt="7">
        <dgm:presLayoutVars>
          <dgm:bulletEnabled val="1"/>
        </dgm:presLayoutVars>
      </dgm:prSet>
      <dgm:spPr/>
    </dgm:pt>
    <dgm:pt modelId="{ECAC8CF0-4DF7-4739-BCC3-C6ECFE04E3D5}" type="pres">
      <dgm:prSet presAssocID="{AEB13ED8-2024-4CAC-9FBA-1BB0840D4C83}" presName="sibTrans" presStyleCnt="0"/>
      <dgm:spPr/>
    </dgm:pt>
    <dgm:pt modelId="{234CA01D-CD95-4F7B-8281-762D5E235EEF}" type="pres">
      <dgm:prSet presAssocID="{CE8CDE2A-B3F3-40D8-AC1D-15F3E004F049}" presName="textNode" presStyleLbl="node1" presStyleIdx="5" presStyleCnt="7">
        <dgm:presLayoutVars>
          <dgm:bulletEnabled val="1"/>
        </dgm:presLayoutVars>
      </dgm:prSet>
      <dgm:spPr/>
    </dgm:pt>
    <dgm:pt modelId="{9D785928-7E57-4DCA-AC3F-BAFC59D2373C}" type="pres">
      <dgm:prSet presAssocID="{4071EE1F-1F7E-4F61-9B06-05D6CE372ED1}" presName="sibTrans" presStyleCnt="0"/>
      <dgm:spPr/>
    </dgm:pt>
    <dgm:pt modelId="{799CCF77-9016-4B6A-A8AD-CF04BD4361A1}" type="pres">
      <dgm:prSet presAssocID="{25F7A891-CCDF-4AC0-90AF-7B745C14C6E5}" presName="textNode" presStyleLbl="node1" presStyleIdx="6" presStyleCnt="7">
        <dgm:presLayoutVars>
          <dgm:bulletEnabled val="1"/>
        </dgm:presLayoutVars>
      </dgm:prSet>
      <dgm:spPr/>
    </dgm:pt>
  </dgm:ptLst>
  <dgm:cxnLst>
    <dgm:cxn modelId="{DE9ADD02-863E-48F7-AEC6-9DA2209124D8}" type="presOf" srcId="{CE8CDE2A-B3F3-40D8-AC1D-15F3E004F049}" destId="{234CA01D-CD95-4F7B-8281-762D5E235EEF}" srcOrd="0" destOrd="0" presId="urn:microsoft.com/office/officeart/2005/8/layout/hProcess9"/>
    <dgm:cxn modelId="{7E4DB40D-1C3E-4184-BEA0-DAB85C7FB637}" type="presOf" srcId="{4F9F5C39-7607-4469-A83A-1D119FC38128}" destId="{4BE65707-11EC-4C86-AD37-763ACBB5A37A}" srcOrd="0" destOrd="0" presId="urn:microsoft.com/office/officeart/2005/8/layout/hProcess9"/>
    <dgm:cxn modelId="{21ECDC0E-A762-4702-93DF-8C1E9A5ED950}" type="presOf" srcId="{EAD15942-8DF4-425A-9043-9D50A179BEA0}" destId="{B6B1DB8E-8951-4626-B9AA-87B818AF7E3F}" srcOrd="0" destOrd="0" presId="urn:microsoft.com/office/officeart/2005/8/layout/hProcess9"/>
    <dgm:cxn modelId="{676F1218-6C05-46BA-B417-869F4BF4A93F}" srcId="{51547FD3-D270-428C-8571-B21E44C08B49}" destId="{4F9F5C39-7607-4469-A83A-1D119FC38128}" srcOrd="4" destOrd="0" parTransId="{4679D72C-A520-4357-B18F-333F5CD4EC55}" sibTransId="{AEB13ED8-2024-4CAC-9FBA-1BB0840D4C83}"/>
    <dgm:cxn modelId="{4A35A222-D95C-4B25-8B4F-2BC3DDA46846}" srcId="{51547FD3-D270-428C-8571-B21E44C08B49}" destId="{CE8CDE2A-B3F3-40D8-AC1D-15F3E004F049}" srcOrd="5" destOrd="0" parTransId="{E3F92F7F-5874-44B1-9B0B-AF63CB287869}" sibTransId="{4071EE1F-1F7E-4F61-9B06-05D6CE372ED1}"/>
    <dgm:cxn modelId="{F4934932-BD8F-4663-8A16-B21DB0EA0C60}" srcId="{51547FD3-D270-428C-8571-B21E44C08B49}" destId="{10BFB5F0-D552-4D5B-8449-D7D5F685388C}" srcOrd="3" destOrd="0" parTransId="{A649E62C-7C39-4B5F-A64F-2F6FD653E8A6}" sibTransId="{BD9C1DB9-B308-44AE-9448-2564879853B1}"/>
    <dgm:cxn modelId="{4D7E1165-45A9-4C40-8C29-F42DA1A5A635}" type="presOf" srcId="{25F7A891-CCDF-4AC0-90AF-7B745C14C6E5}" destId="{799CCF77-9016-4B6A-A8AD-CF04BD4361A1}" srcOrd="0" destOrd="0" presId="urn:microsoft.com/office/officeart/2005/8/layout/hProcess9"/>
    <dgm:cxn modelId="{6A8DA872-6CF6-49B7-B21E-BF7D204BF6DD}" srcId="{51547FD3-D270-428C-8571-B21E44C08B49}" destId="{25F7A891-CCDF-4AC0-90AF-7B745C14C6E5}" srcOrd="6" destOrd="0" parTransId="{8A47AB24-A808-4AFB-9C2C-14352D8120E5}" sibTransId="{B0EEC5C7-DBCC-44BC-9B48-1C60DB81D140}"/>
    <dgm:cxn modelId="{F72EFC81-2792-4DA0-9B61-D5429010E731}" type="presOf" srcId="{51547FD3-D270-428C-8571-B21E44C08B49}" destId="{AEFC9972-E657-4D35-8C8C-6805FFB127A1}" srcOrd="0" destOrd="0" presId="urn:microsoft.com/office/officeart/2005/8/layout/hProcess9"/>
    <dgm:cxn modelId="{D5342D84-FB05-48DD-A58C-D305AD9956F6}" srcId="{51547FD3-D270-428C-8571-B21E44C08B49}" destId="{EAD15942-8DF4-425A-9043-9D50A179BEA0}" srcOrd="1" destOrd="0" parTransId="{711D5BF0-2E8C-48E9-9FC5-54141C3BC90B}" sibTransId="{52E92B02-28DE-40A1-BCA5-B8F9EE5C51A5}"/>
    <dgm:cxn modelId="{C1809E92-B509-4FF9-A52C-662ED03ECD92}" srcId="{51547FD3-D270-428C-8571-B21E44C08B49}" destId="{20180BEF-5C53-481A-886F-9668D87D39FF}" srcOrd="0" destOrd="0" parTransId="{54407C6F-A69C-4647-B1A4-D6E8059D9A7C}" sibTransId="{6EE4BB3C-2B56-4361-AAC9-35633E687FC1}"/>
    <dgm:cxn modelId="{243D5797-69D0-40F1-A027-CE9D64FF89BB}" type="presOf" srcId="{10BFB5F0-D552-4D5B-8449-D7D5F685388C}" destId="{1AB4D8F2-ABC3-4F94-9773-5ED5D69ADAB5}" srcOrd="0" destOrd="0" presId="urn:microsoft.com/office/officeart/2005/8/layout/hProcess9"/>
    <dgm:cxn modelId="{D878D7AC-776F-4431-B597-EAAC2F3EE53E}" srcId="{51547FD3-D270-428C-8571-B21E44C08B49}" destId="{314AF62C-414F-4E44-8CCF-0531650A9913}" srcOrd="2" destOrd="0" parTransId="{478E7E17-69AD-4CBC-B019-7119D9B6B84D}" sibTransId="{E4EEA25E-714E-4A7C-8C4F-3DBAF82F9188}"/>
    <dgm:cxn modelId="{4CE912EF-68C4-4D37-AE09-D47FE3B4A904}" type="presOf" srcId="{20180BEF-5C53-481A-886F-9668D87D39FF}" destId="{CCE9EB7A-CBF6-413F-910C-281FED4CFB89}" srcOrd="0" destOrd="0" presId="urn:microsoft.com/office/officeart/2005/8/layout/hProcess9"/>
    <dgm:cxn modelId="{2E5FE2F8-AB3D-4B59-A5F8-007F9660499E}" type="presOf" srcId="{314AF62C-414F-4E44-8CCF-0531650A9913}" destId="{7A0A071D-BFA2-4AEA-BB5E-B900564B994A}" srcOrd="0" destOrd="0" presId="urn:microsoft.com/office/officeart/2005/8/layout/hProcess9"/>
    <dgm:cxn modelId="{77C2CB96-FE2D-4AEC-ADB9-5C6A78AD6C1F}" type="presParOf" srcId="{AEFC9972-E657-4D35-8C8C-6805FFB127A1}" destId="{5BC25A92-D8F5-46A0-B515-33BDCACA422B}" srcOrd="0" destOrd="0" presId="urn:microsoft.com/office/officeart/2005/8/layout/hProcess9"/>
    <dgm:cxn modelId="{002B0D4E-6152-49EC-888C-B758B352B15A}" type="presParOf" srcId="{AEFC9972-E657-4D35-8C8C-6805FFB127A1}" destId="{DB52E981-F31C-4D60-918F-4F96CAA73310}" srcOrd="1" destOrd="0" presId="urn:microsoft.com/office/officeart/2005/8/layout/hProcess9"/>
    <dgm:cxn modelId="{FF59EAE3-B907-4FE6-85F8-D0E9B89A50C3}" type="presParOf" srcId="{DB52E981-F31C-4D60-918F-4F96CAA73310}" destId="{CCE9EB7A-CBF6-413F-910C-281FED4CFB89}" srcOrd="0" destOrd="0" presId="urn:microsoft.com/office/officeart/2005/8/layout/hProcess9"/>
    <dgm:cxn modelId="{D8F3A7AB-9BD6-4BFD-A545-A2BE8A61BB22}" type="presParOf" srcId="{DB52E981-F31C-4D60-918F-4F96CAA73310}" destId="{5081A7AB-F221-481A-BD9E-D746FAA2B22F}" srcOrd="1" destOrd="0" presId="urn:microsoft.com/office/officeart/2005/8/layout/hProcess9"/>
    <dgm:cxn modelId="{ACB97CDB-ECDB-47E2-94AB-0737EC6F2F1C}" type="presParOf" srcId="{DB52E981-F31C-4D60-918F-4F96CAA73310}" destId="{B6B1DB8E-8951-4626-B9AA-87B818AF7E3F}" srcOrd="2" destOrd="0" presId="urn:microsoft.com/office/officeart/2005/8/layout/hProcess9"/>
    <dgm:cxn modelId="{2EC49C4B-7F69-42A3-9C30-1D15AE1FA311}" type="presParOf" srcId="{DB52E981-F31C-4D60-918F-4F96CAA73310}" destId="{D06ED35C-7E0D-448B-8AB0-0835309CCB92}" srcOrd="3" destOrd="0" presId="urn:microsoft.com/office/officeart/2005/8/layout/hProcess9"/>
    <dgm:cxn modelId="{17097382-443E-46D7-A125-71E28DF7A354}" type="presParOf" srcId="{DB52E981-F31C-4D60-918F-4F96CAA73310}" destId="{7A0A071D-BFA2-4AEA-BB5E-B900564B994A}" srcOrd="4" destOrd="0" presId="urn:microsoft.com/office/officeart/2005/8/layout/hProcess9"/>
    <dgm:cxn modelId="{E9663A2B-859E-4BE2-8BCD-1E556076FDB5}" type="presParOf" srcId="{DB52E981-F31C-4D60-918F-4F96CAA73310}" destId="{4C3EBE58-3B12-498F-AC20-7A82DAB19A8B}" srcOrd="5" destOrd="0" presId="urn:microsoft.com/office/officeart/2005/8/layout/hProcess9"/>
    <dgm:cxn modelId="{52870C8F-3071-4CA0-B7EC-0637CB3A484B}" type="presParOf" srcId="{DB52E981-F31C-4D60-918F-4F96CAA73310}" destId="{1AB4D8F2-ABC3-4F94-9773-5ED5D69ADAB5}" srcOrd="6" destOrd="0" presId="urn:microsoft.com/office/officeart/2005/8/layout/hProcess9"/>
    <dgm:cxn modelId="{937C4483-2D4E-4C32-89FD-63908A1D363F}" type="presParOf" srcId="{DB52E981-F31C-4D60-918F-4F96CAA73310}" destId="{3BCB4AEE-D46F-43EC-B26A-203E223656FE}" srcOrd="7" destOrd="0" presId="urn:microsoft.com/office/officeart/2005/8/layout/hProcess9"/>
    <dgm:cxn modelId="{1E959EAC-01D1-4C1E-BA3E-3E0060E5D401}" type="presParOf" srcId="{DB52E981-F31C-4D60-918F-4F96CAA73310}" destId="{4BE65707-11EC-4C86-AD37-763ACBB5A37A}" srcOrd="8" destOrd="0" presId="urn:microsoft.com/office/officeart/2005/8/layout/hProcess9"/>
    <dgm:cxn modelId="{52F6E109-FB4A-43A4-85E4-09A235B27BFA}" type="presParOf" srcId="{DB52E981-F31C-4D60-918F-4F96CAA73310}" destId="{ECAC8CF0-4DF7-4739-BCC3-C6ECFE04E3D5}" srcOrd="9" destOrd="0" presId="urn:microsoft.com/office/officeart/2005/8/layout/hProcess9"/>
    <dgm:cxn modelId="{F8ED37FA-049B-470B-8F19-8A91DCB428EC}" type="presParOf" srcId="{DB52E981-F31C-4D60-918F-4F96CAA73310}" destId="{234CA01D-CD95-4F7B-8281-762D5E235EEF}" srcOrd="10" destOrd="0" presId="urn:microsoft.com/office/officeart/2005/8/layout/hProcess9"/>
    <dgm:cxn modelId="{4E31A4CC-0F3A-463B-9375-26A5C57C43E4}" type="presParOf" srcId="{DB52E981-F31C-4D60-918F-4F96CAA73310}" destId="{9D785928-7E57-4DCA-AC3F-BAFC59D2373C}" srcOrd="11" destOrd="0" presId="urn:microsoft.com/office/officeart/2005/8/layout/hProcess9"/>
    <dgm:cxn modelId="{81D54D82-4FBB-4668-BAD4-1CDE7F9B5BFC}" type="presParOf" srcId="{DB52E981-F31C-4D60-918F-4F96CAA73310}" destId="{799CCF77-9016-4B6A-A8AD-CF04BD4361A1}" srcOrd="12" destOrd="0" presId="urn:microsoft.com/office/officeart/2005/8/layout/hProcess9"/>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1EEA838-8613-4729-A20D-24CC5426762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58F87E36-589B-4E78-A379-23BF5E0C24FD}" type="pres">
      <dgm:prSet presAssocID="{11EEA838-8613-4729-A20D-24CC54267623}" presName="CompostProcess" presStyleCnt="0">
        <dgm:presLayoutVars>
          <dgm:dir/>
          <dgm:resizeHandles val="exact"/>
        </dgm:presLayoutVars>
      </dgm:prSet>
      <dgm:spPr/>
    </dgm:pt>
    <dgm:pt modelId="{0A444580-C371-4108-AA41-31D728C98F08}" type="pres">
      <dgm:prSet presAssocID="{11EEA838-8613-4729-A20D-24CC54267623}" presName="arrow" presStyleLbl="bgShp" presStyleIdx="0" presStyleCnt="1"/>
      <dgm:spPr/>
    </dgm:pt>
    <dgm:pt modelId="{D757B87A-C7E7-4737-8701-D0DA8F5425C4}" type="pres">
      <dgm:prSet presAssocID="{11EEA838-8613-4729-A20D-24CC54267623}" presName="linearProcess" presStyleCnt="0"/>
      <dgm:spPr/>
    </dgm:pt>
  </dgm:ptLst>
  <dgm:cxnLst>
    <dgm:cxn modelId="{A9AF0A70-8A0C-44E9-9DF7-F0FA7DBCED19}" type="presOf" srcId="{11EEA838-8613-4729-A20D-24CC54267623}" destId="{58F87E36-589B-4E78-A379-23BF5E0C24FD}" srcOrd="0" destOrd="0" presId="urn:microsoft.com/office/officeart/2005/8/layout/hProcess9"/>
    <dgm:cxn modelId="{D16314BA-D06D-4A82-A609-88B0F94B6BFD}" type="presParOf" srcId="{58F87E36-589B-4E78-A379-23BF5E0C24FD}" destId="{0A444580-C371-4108-AA41-31D728C98F08}" srcOrd="0" destOrd="0" presId="urn:microsoft.com/office/officeart/2005/8/layout/hProcess9"/>
    <dgm:cxn modelId="{47221982-F2AC-450A-B758-6FA610BA6374}" type="presParOf" srcId="{58F87E36-589B-4E78-A379-23BF5E0C24FD}" destId="{D757B87A-C7E7-4737-8701-D0DA8F5425C4}" srcOrd="1"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6228262C-7E66-4B43-A05F-6804D178E2F7}" type="presOf" srcId="{714BDB30-3DF2-4C36-9F13-55B6E64E6513}" destId="{A3BD42A7-2FA5-43D8-9C1D-E0249DF24B0C}" srcOrd="0" destOrd="0" presId="urn:microsoft.com/office/officeart/2005/8/layout/hProcess9"/>
    <dgm:cxn modelId="{D73396FE-4F46-4C38-965E-68D37EF29B3B}" type="presParOf" srcId="{A3BD42A7-2FA5-43D8-9C1D-E0249DF24B0C}" destId="{A0F09639-3C51-473B-BD4F-3AF35C84A91A}" srcOrd="0" destOrd="0" presId="urn:microsoft.com/office/officeart/2005/8/layout/hProcess9"/>
    <dgm:cxn modelId="{F224FF6E-A8DA-4DF5-A178-C1DEF035809D}" type="presParOf" srcId="{A3BD42A7-2FA5-43D8-9C1D-E0249DF24B0C}" destId="{2D5DDEC6-041F-45F4-B00C-E5448441D1C9}" srcOrd="1"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509015B-516C-4E65-9872-AF00994996C6}"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zh-CN" altLang="en-US"/>
        </a:p>
      </dgm:t>
    </dgm:pt>
    <dgm:pt modelId="{3A27122F-F98E-46EF-8229-379F9FA494A4}">
      <dgm:prSet/>
      <dgm:spPr/>
      <dgm:t>
        <a:bodyPr/>
        <a:lstStyle/>
        <a:p>
          <a:pPr algn="l"/>
          <a:r>
            <a:rPr lang="zh-CN" b="1" i="0" baseline="0" dirty="0"/>
            <a:t>（</a:t>
          </a:r>
          <a:r>
            <a:rPr lang="en-US" b="1" i="0" baseline="0" dirty="0"/>
            <a:t>1</a:t>
          </a:r>
          <a:r>
            <a:rPr lang="zh-CN" b="1" i="0" baseline="0" dirty="0"/>
            <a:t>）</a:t>
          </a:r>
          <a:r>
            <a:rPr lang="zh-CN" altLang="en-US" b="1" i="0" baseline="0" dirty="0"/>
            <a:t>安全性通过登录身份验证以及目录对象的访问控制集成在活动目录之中。</a:t>
          </a:r>
          <a:endParaRPr lang="zh-CN" dirty="0"/>
        </a:p>
      </dgm:t>
    </dgm:pt>
    <dgm:pt modelId="{FC4FBA93-6D11-4872-9004-8D1B121A7C13}" cxnId="{3E913D32-9084-4E18-A75C-09D35CFDE65C}" type="parTrans">
      <dgm:prSet/>
      <dgm:spPr/>
      <dgm:t>
        <a:bodyPr/>
        <a:lstStyle/>
        <a:p>
          <a:endParaRPr lang="zh-CN" altLang="en-US"/>
        </a:p>
      </dgm:t>
    </dgm:pt>
    <dgm:pt modelId="{271CD2D1-A2D9-4CF3-B297-142646CB1FBD}" cxnId="{3E913D32-9084-4E18-A75C-09D35CFDE65C}" type="sibTrans">
      <dgm:prSet/>
      <dgm:spPr/>
      <dgm:t>
        <a:bodyPr/>
        <a:lstStyle/>
        <a:p>
          <a:endParaRPr lang="zh-CN" altLang="en-US"/>
        </a:p>
      </dgm:t>
    </dgm:pt>
    <dgm:pt modelId="{F286099E-3E87-4149-8805-23AD243F0EEB}">
      <dgm:prSet/>
      <dgm:spPr/>
      <dgm:t>
        <a:bodyPr/>
        <a:lstStyle/>
        <a:p>
          <a:pPr algn="l"/>
          <a:r>
            <a:rPr lang="zh-CN" b="1" i="0" baseline="0" dirty="0"/>
            <a:t>（</a:t>
          </a:r>
          <a:r>
            <a:rPr lang="en-US" b="1" i="0" baseline="0" dirty="0"/>
            <a:t>2</a:t>
          </a:r>
          <a:r>
            <a:rPr lang="zh-CN" b="1" i="0" baseline="0" dirty="0"/>
            <a:t>）</a:t>
          </a:r>
          <a:r>
            <a:rPr lang="zh-CN" altLang="en-US" b="1" i="0" baseline="0" dirty="0"/>
            <a:t>活动目录通过对象访问控制列表以及用户凭据保护其存储的用户账户和组信息。</a:t>
          </a:r>
          <a:endParaRPr lang="zh-CN" dirty="0"/>
        </a:p>
      </dgm:t>
    </dgm:pt>
    <dgm:pt modelId="{46129FB1-242C-4F1A-B315-31C67A0345D5}" cxnId="{D55C05FD-FAEE-49AA-A92E-DEF06ECA19FE}" type="parTrans">
      <dgm:prSet/>
      <dgm:spPr/>
      <dgm:t>
        <a:bodyPr/>
        <a:lstStyle/>
        <a:p>
          <a:endParaRPr lang="zh-CN" altLang="en-US"/>
        </a:p>
      </dgm:t>
    </dgm:pt>
    <dgm:pt modelId="{5A632CC5-AD5C-4DD1-99CC-837F53FB2F30}" cxnId="{D55C05FD-FAEE-49AA-A92E-DEF06ECA19FE}" type="sibTrans">
      <dgm:prSet/>
      <dgm:spPr/>
      <dgm:t>
        <a:bodyPr/>
        <a:lstStyle/>
        <a:p>
          <a:endParaRPr lang="zh-CN" altLang="en-US"/>
        </a:p>
      </dgm:t>
    </dgm:pt>
    <dgm:pt modelId="{E03F9846-AFBF-49FE-BB0C-A69593726054}">
      <dgm:prSet/>
      <dgm:spPr/>
      <dgm:t>
        <a:bodyPr/>
        <a:lstStyle/>
        <a:p>
          <a:pPr algn="l"/>
          <a:r>
            <a:rPr lang="zh-CN" b="1" i="0" baseline="0" dirty="0"/>
            <a:t>（</a:t>
          </a:r>
          <a:r>
            <a:rPr lang="en-US" b="1" i="0" baseline="0" dirty="0"/>
            <a:t>3</a:t>
          </a:r>
          <a:r>
            <a:rPr lang="zh-CN" b="1" i="0" baseline="0" dirty="0"/>
            <a:t>）</a:t>
          </a:r>
          <a:r>
            <a:rPr lang="zh-CN" altLang="en-US" b="1" i="0" baseline="0" dirty="0"/>
            <a:t>允许管理员创建组账户，管理员得以更加有效地管理系统的安全性。</a:t>
          </a:r>
          <a:endParaRPr lang="zh-CN" dirty="0"/>
        </a:p>
      </dgm:t>
    </dgm:pt>
    <dgm:pt modelId="{E2041F2A-6C7B-416E-9917-0858F5E54B42}" cxnId="{132B7184-5842-4722-B7C7-0317DDAAAB7F}" type="parTrans">
      <dgm:prSet/>
      <dgm:spPr/>
      <dgm:t>
        <a:bodyPr/>
        <a:lstStyle/>
        <a:p>
          <a:endParaRPr lang="zh-CN" altLang="en-US"/>
        </a:p>
      </dgm:t>
    </dgm:pt>
    <dgm:pt modelId="{768B56CE-6E44-4436-98BA-FA1FC483078A}" cxnId="{132B7184-5842-4722-B7C7-0317DDAAAB7F}" type="sibTrans">
      <dgm:prSet/>
      <dgm:spPr/>
      <dgm:t>
        <a:bodyPr/>
        <a:lstStyle/>
        <a:p>
          <a:endParaRPr lang="zh-CN" altLang="en-US"/>
        </a:p>
      </dgm:t>
    </dgm:pt>
    <dgm:pt modelId="{EA0215DD-7F96-4BDE-B2ED-DB4CD9BFDBEF}" type="pres">
      <dgm:prSet presAssocID="{B509015B-516C-4E65-9872-AF00994996C6}" presName="Name0" presStyleCnt="0">
        <dgm:presLayoutVars>
          <dgm:chMax val="7"/>
          <dgm:dir/>
          <dgm:animLvl val="lvl"/>
          <dgm:resizeHandles val="exact"/>
        </dgm:presLayoutVars>
      </dgm:prSet>
      <dgm:spPr/>
    </dgm:pt>
    <dgm:pt modelId="{260FEFEC-0457-4D04-BED7-90C69EBD960B}" type="pres">
      <dgm:prSet presAssocID="{3A27122F-F98E-46EF-8229-379F9FA494A4}" presName="circle1" presStyleLbl="node1" presStyleIdx="0" presStyleCnt="3"/>
      <dgm:spPr/>
    </dgm:pt>
    <dgm:pt modelId="{6B4D4EB3-C7CA-4FF6-A571-779E2097710F}" type="pres">
      <dgm:prSet presAssocID="{3A27122F-F98E-46EF-8229-379F9FA494A4}" presName="space" presStyleCnt="0"/>
      <dgm:spPr/>
    </dgm:pt>
    <dgm:pt modelId="{03D3751A-B6C4-4C72-9135-4F5BE02D58EF}" type="pres">
      <dgm:prSet presAssocID="{3A27122F-F98E-46EF-8229-379F9FA494A4}" presName="rect1" presStyleLbl="alignAcc1" presStyleIdx="0" presStyleCnt="3" custScaleY="80682" custLinFactNeighborX="343"/>
      <dgm:spPr/>
    </dgm:pt>
    <dgm:pt modelId="{4E96C193-84A6-4123-B0D3-59D5C57E9EC2}" type="pres">
      <dgm:prSet presAssocID="{F286099E-3E87-4149-8805-23AD243F0EEB}" presName="vertSpace2" presStyleLbl="node1" presStyleIdx="0" presStyleCnt="3"/>
      <dgm:spPr/>
    </dgm:pt>
    <dgm:pt modelId="{30E441FC-2982-456E-8A72-A5FFDB1D7B49}" type="pres">
      <dgm:prSet presAssocID="{F286099E-3E87-4149-8805-23AD243F0EEB}" presName="circle2" presStyleLbl="node1" presStyleIdx="1" presStyleCnt="3" custLinFactNeighborX="1333" custLinFactNeighborY="-1115"/>
      <dgm:spPr>
        <a:solidFill>
          <a:srgbClr val="FFC000"/>
        </a:solidFill>
      </dgm:spPr>
    </dgm:pt>
    <dgm:pt modelId="{8291BAC1-FA84-4A75-96B0-3AC06C55844A}" type="pres">
      <dgm:prSet presAssocID="{F286099E-3E87-4149-8805-23AD243F0EEB}" presName="rect2" presStyleLbl="alignAcc1" presStyleIdx="1" presStyleCnt="3"/>
      <dgm:spPr/>
    </dgm:pt>
    <dgm:pt modelId="{2AB94873-C673-411C-87FB-C5B4DCE854B9}" type="pres">
      <dgm:prSet presAssocID="{E03F9846-AFBF-49FE-BB0C-A69593726054}" presName="vertSpace3" presStyleLbl="node1" presStyleIdx="1" presStyleCnt="3"/>
      <dgm:spPr/>
    </dgm:pt>
    <dgm:pt modelId="{AC831FA2-0551-4AD6-8EB2-FD4A6AE572AA}" type="pres">
      <dgm:prSet presAssocID="{E03F9846-AFBF-49FE-BB0C-A69593726054}" presName="circle3" presStyleLbl="node1" presStyleIdx="2" presStyleCnt="3"/>
      <dgm:spPr>
        <a:solidFill>
          <a:srgbClr val="92D050"/>
        </a:solidFill>
      </dgm:spPr>
    </dgm:pt>
    <dgm:pt modelId="{9E18DB90-4156-47F6-B464-18C37B41B804}" type="pres">
      <dgm:prSet presAssocID="{E03F9846-AFBF-49FE-BB0C-A69593726054}" presName="rect3" presStyleLbl="alignAcc1" presStyleIdx="2" presStyleCnt="3"/>
      <dgm:spPr/>
    </dgm:pt>
    <dgm:pt modelId="{2A5A0897-1F5A-415F-9320-9321ECB5F81F}" type="pres">
      <dgm:prSet presAssocID="{3A27122F-F98E-46EF-8229-379F9FA494A4}" presName="rect1ParTxNoCh" presStyleLbl="alignAcc1" presStyleIdx="2" presStyleCnt="3">
        <dgm:presLayoutVars>
          <dgm:chMax val="1"/>
          <dgm:bulletEnabled val="1"/>
        </dgm:presLayoutVars>
      </dgm:prSet>
      <dgm:spPr/>
    </dgm:pt>
    <dgm:pt modelId="{456B73B0-6B83-407C-9D6D-21367B94F7AA}" type="pres">
      <dgm:prSet presAssocID="{F286099E-3E87-4149-8805-23AD243F0EEB}" presName="rect2ParTxNoCh" presStyleLbl="alignAcc1" presStyleIdx="2" presStyleCnt="3">
        <dgm:presLayoutVars>
          <dgm:chMax val="1"/>
          <dgm:bulletEnabled val="1"/>
        </dgm:presLayoutVars>
      </dgm:prSet>
      <dgm:spPr/>
    </dgm:pt>
    <dgm:pt modelId="{FBA51111-25A9-410D-AAAE-8FA252E0495A}" type="pres">
      <dgm:prSet presAssocID="{E03F9846-AFBF-49FE-BB0C-A69593726054}" presName="rect3ParTxNoCh" presStyleLbl="alignAcc1" presStyleIdx="2" presStyleCnt="3">
        <dgm:presLayoutVars>
          <dgm:chMax val="1"/>
          <dgm:bulletEnabled val="1"/>
        </dgm:presLayoutVars>
      </dgm:prSet>
      <dgm:spPr/>
    </dgm:pt>
  </dgm:ptLst>
  <dgm:cxnLst>
    <dgm:cxn modelId="{4BDBCA08-4F73-47DB-827E-D7D790427DFE}" type="presOf" srcId="{E03F9846-AFBF-49FE-BB0C-A69593726054}" destId="{FBA51111-25A9-410D-AAAE-8FA252E0495A}" srcOrd="1" destOrd="0" presId="urn:microsoft.com/office/officeart/2005/8/layout/target3"/>
    <dgm:cxn modelId="{DD41C92A-EE83-46D2-AFE3-6A8198315CB8}" type="presOf" srcId="{F286099E-3E87-4149-8805-23AD243F0EEB}" destId="{456B73B0-6B83-407C-9D6D-21367B94F7AA}" srcOrd="1" destOrd="0" presId="urn:microsoft.com/office/officeart/2005/8/layout/target3"/>
    <dgm:cxn modelId="{3E913D32-9084-4E18-A75C-09D35CFDE65C}" srcId="{B509015B-516C-4E65-9872-AF00994996C6}" destId="{3A27122F-F98E-46EF-8229-379F9FA494A4}" srcOrd="0" destOrd="0" parTransId="{FC4FBA93-6D11-4872-9004-8D1B121A7C13}" sibTransId="{271CD2D1-A2D9-4CF3-B297-142646CB1FBD}"/>
    <dgm:cxn modelId="{132B7184-5842-4722-B7C7-0317DDAAAB7F}" srcId="{B509015B-516C-4E65-9872-AF00994996C6}" destId="{E03F9846-AFBF-49FE-BB0C-A69593726054}" srcOrd="2" destOrd="0" parTransId="{E2041F2A-6C7B-416E-9917-0858F5E54B42}" sibTransId="{768B56CE-6E44-4436-98BA-FA1FC483078A}"/>
    <dgm:cxn modelId="{566F75BD-6F0B-44D6-9CF4-465B56BA4FDD}" type="presOf" srcId="{F286099E-3E87-4149-8805-23AD243F0EEB}" destId="{8291BAC1-FA84-4A75-96B0-3AC06C55844A}" srcOrd="0" destOrd="0" presId="urn:microsoft.com/office/officeart/2005/8/layout/target3"/>
    <dgm:cxn modelId="{CFE3FCC9-33DC-47C2-B706-F347E63046C4}" type="presOf" srcId="{E03F9846-AFBF-49FE-BB0C-A69593726054}" destId="{9E18DB90-4156-47F6-B464-18C37B41B804}" srcOrd="0" destOrd="0" presId="urn:microsoft.com/office/officeart/2005/8/layout/target3"/>
    <dgm:cxn modelId="{75F51EEB-B960-4E1A-B8F4-17A7D80558C4}" type="presOf" srcId="{B509015B-516C-4E65-9872-AF00994996C6}" destId="{EA0215DD-7F96-4BDE-B2ED-DB4CD9BFDBEF}" srcOrd="0" destOrd="0" presId="urn:microsoft.com/office/officeart/2005/8/layout/target3"/>
    <dgm:cxn modelId="{A614E7EB-AB6B-4ED6-8BCF-64150BC20983}" type="presOf" srcId="{3A27122F-F98E-46EF-8229-379F9FA494A4}" destId="{03D3751A-B6C4-4C72-9135-4F5BE02D58EF}" srcOrd="0" destOrd="0" presId="urn:microsoft.com/office/officeart/2005/8/layout/target3"/>
    <dgm:cxn modelId="{51E563F9-8EE7-4C06-B421-39A22B4DB6AA}" type="presOf" srcId="{3A27122F-F98E-46EF-8229-379F9FA494A4}" destId="{2A5A0897-1F5A-415F-9320-9321ECB5F81F}" srcOrd="1" destOrd="0" presId="urn:microsoft.com/office/officeart/2005/8/layout/target3"/>
    <dgm:cxn modelId="{D55C05FD-FAEE-49AA-A92E-DEF06ECA19FE}" srcId="{B509015B-516C-4E65-9872-AF00994996C6}" destId="{F286099E-3E87-4149-8805-23AD243F0EEB}" srcOrd="1" destOrd="0" parTransId="{46129FB1-242C-4F1A-B315-31C67A0345D5}" sibTransId="{5A632CC5-AD5C-4DD1-99CC-837F53FB2F30}"/>
    <dgm:cxn modelId="{EBB8BD73-8039-4F04-BF19-BC3AAE078F2E}" type="presParOf" srcId="{EA0215DD-7F96-4BDE-B2ED-DB4CD9BFDBEF}" destId="{260FEFEC-0457-4D04-BED7-90C69EBD960B}" srcOrd="0" destOrd="0" presId="urn:microsoft.com/office/officeart/2005/8/layout/target3"/>
    <dgm:cxn modelId="{E133056D-CE59-4685-850C-A746A8F060E8}" type="presParOf" srcId="{EA0215DD-7F96-4BDE-B2ED-DB4CD9BFDBEF}" destId="{6B4D4EB3-C7CA-4FF6-A571-779E2097710F}" srcOrd="1" destOrd="0" presId="urn:microsoft.com/office/officeart/2005/8/layout/target3"/>
    <dgm:cxn modelId="{0B74BC18-D517-44F5-B7B5-86D388883BFE}" type="presParOf" srcId="{EA0215DD-7F96-4BDE-B2ED-DB4CD9BFDBEF}" destId="{03D3751A-B6C4-4C72-9135-4F5BE02D58EF}" srcOrd="2" destOrd="0" presId="urn:microsoft.com/office/officeart/2005/8/layout/target3"/>
    <dgm:cxn modelId="{85586CF5-B23C-4048-8AC8-C3EF42D1531A}" type="presParOf" srcId="{EA0215DD-7F96-4BDE-B2ED-DB4CD9BFDBEF}" destId="{4E96C193-84A6-4123-B0D3-59D5C57E9EC2}" srcOrd="3" destOrd="0" presId="urn:microsoft.com/office/officeart/2005/8/layout/target3"/>
    <dgm:cxn modelId="{5FD5C4F8-F056-485A-97D5-CCB02907DED0}" type="presParOf" srcId="{EA0215DD-7F96-4BDE-B2ED-DB4CD9BFDBEF}" destId="{30E441FC-2982-456E-8A72-A5FFDB1D7B49}" srcOrd="4" destOrd="0" presId="urn:microsoft.com/office/officeart/2005/8/layout/target3"/>
    <dgm:cxn modelId="{AF96EE5F-8694-422A-BAB1-B06C72259E4D}" type="presParOf" srcId="{EA0215DD-7F96-4BDE-B2ED-DB4CD9BFDBEF}" destId="{8291BAC1-FA84-4A75-96B0-3AC06C55844A}" srcOrd="5" destOrd="0" presId="urn:microsoft.com/office/officeart/2005/8/layout/target3"/>
    <dgm:cxn modelId="{AF5768EA-EA45-4A23-B82A-E2E32CF2EA03}" type="presParOf" srcId="{EA0215DD-7F96-4BDE-B2ED-DB4CD9BFDBEF}" destId="{2AB94873-C673-411C-87FB-C5B4DCE854B9}" srcOrd="6" destOrd="0" presId="urn:microsoft.com/office/officeart/2005/8/layout/target3"/>
    <dgm:cxn modelId="{4C1AD1F7-66DC-4C4F-9C90-E2861D7C4FE1}" type="presParOf" srcId="{EA0215DD-7F96-4BDE-B2ED-DB4CD9BFDBEF}" destId="{AC831FA2-0551-4AD6-8EB2-FD4A6AE572AA}" srcOrd="7" destOrd="0" presId="urn:microsoft.com/office/officeart/2005/8/layout/target3"/>
    <dgm:cxn modelId="{F4A26BB7-D831-4BDD-89B9-E72E83A2D75A}" type="presParOf" srcId="{EA0215DD-7F96-4BDE-B2ED-DB4CD9BFDBEF}" destId="{9E18DB90-4156-47F6-B464-18C37B41B804}" srcOrd="8" destOrd="0" presId="urn:microsoft.com/office/officeart/2005/8/layout/target3"/>
    <dgm:cxn modelId="{1FB24BC6-4F7E-4244-8829-B352C0FE8E27}" type="presParOf" srcId="{EA0215DD-7F96-4BDE-B2ED-DB4CD9BFDBEF}" destId="{2A5A0897-1F5A-415F-9320-9321ECB5F81F}" srcOrd="9" destOrd="0" presId="urn:microsoft.com/office/officeart/2005/8/layout/target3"/>
    <dgm:cxn modelId="{8333A186-0492-42F9-97C4-77C6404D8BEC}" type="presParOf" srcId="{EA0215DD-7F96-4BDE-B2ED-DB4CD9BFDBEF}" destId="{456B73B0-6B83-407C-9D6D-21367B94F7AA}" srcOrd="10" destOrd="0" presId="urn:microsoft.com/office/officeart/2005/8/layout/target3"/>
    <dgm:cxn modelId="{C6CBF4C3-E7E5-4C49-A886-4519FDA2318C}" type="presParOf" srcId="{EA0215DD-7F96-4BDE-B2ED-DB4CD9BFDBEF}" destId="{FBA51111-25A9-410D-AAAE-8FA252E0495A}" srcOrd="11" destOrd="0" presId="urn:microsoft.com/office/officeart/2005/8/layout/targe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65195D49-114C-4BAE-8AD7-293C62662C67}">
      <dgm:prSet custT="1"/>
      <dgm:spPr>
        <a:solidFill>
          <a:srgbClr val="00B050"/>
        </a:solidFill>
      </dgm:spPr>
      <dgm:t>
        <a:bodyPr lIns="36000" tIns="36000" rIns="36000" bIns="36000"/>
        <a:lstStyle/>
        <a:p>
          <a:r>
            <a:rPr lang="en-US" sz="2000" dirty="0"/>
            <a:t>1.</a:t>
          </a:r>
          <a:r>
            <a:rPr lang="zh-CN" sz="2000" dirty="0"/>
            <a:t>能理解</a:t>
          </a:r>
          <a:r>
            <a:rPr lang="en-US" altLang="zh-CN" sz="2000" dirty="0"/>
            <a:t>DNS</a:t>
          </a:r>
          <a:r>
            <a:rPr lang="zh-CN" altLang="en-US" sz="2000" dirty="0"/>
            <a:t>服务器的基本概念及工作原理</a:t>
          </a:r>
          <a:endParaRPr lang="zh-CN" sz="2000" dirty="0">
            <a:latin typeface="+mn-ea"/>
            <a:ea typeface="+mn-ea"/>
          </a:endParaRPr>
        </a:p>
      </dgm:t>
    </dgm:pt>
    <dgm:pt modelId="{D5E5E43E-57C2-416D-A2D3-A0338D0C4A58}" cxnId="{FA9B1245-6660-4197-827D-3558E775E452}" type="parTrans">
      <dgm:prSet/>
      <dgm:spPr/>
      <dgm:t>
        <a:bodyPr/>
        <a:lstStyle/>
        <a:p>
          <a:endParaRPr lang="zh-CN" altLang="en-US"/>
        </a:p>
      </dgm:t>
    </dgm:pt>
    <dgm:pt modelId="{5CDE3C3F-108B-4C10-B393-CE05FB6A8F33}" cxnId="{FA9B1245-6660-4197-827D-3558E775E452}" type="sibTrans">
      <dgm:prSet/>
      <dgm:spPr/>
      <dgm:t>
        <a:bodyPr/>
        <a:lstStyle/>
        <a:p>
          <a:endParaRPr lang="zh-CN" altLang="en-US"/>
        </a:p>
      </dgm:t>
    </dgm:pt>
    <dgm:pt modelId="{7308FAE2-411F-4D75-B83C-2BCB942B24EC}">
      <dgm:prSet custT="1"/>
      <dgm:spPr>
        <a:solidFill>
          <a:srgbClr val="00B050"/>
        </a:solidFill>
      </dgm:spPr>
      <dgm:t>
        <a:bodyPr lIns="36000" tIns="36000" rIns="36000" bIns="36000"/>
        <a:lstStyle/>
        <a:p>
          <a:r>
            <a:rPr lang="en-US" sz="2000" dirty="0">
              <a:latin typeface="+mn-ea"/>
              <a:ea typeface="+mn-ea"/>
            </a:rPr>
            <a:t>2.</a:t>
          </a:r>
          <a:r>
            <a:rPr lang="zh-CN" altLang="en-US" sz="2000" dirty="0">
              <a:latin typeface="+mn-ea"/>
              <a:ea typeface="+mn-ea"/>
            </a:rPr>
            <a:t>会安装和管理</a:t>
          </a:r>
          <a:r>
            <a:rPr lang="en-US" altLang="zh-CN" sz="2000" dirty="0">
              <a:latin typeface="+mn-ea"/>
              <a:ea typeface="+mn-ea"/>
            </a:rPr>
            <a:t>DNS</a:t>
          </a:r>
          <a:r>
            <a:rPr lang="zh-CN" altLang="en-US" sz="2000" dirty="0">
              <a:latin typeface="+mn-ea"/>
              <a:ea typeface="+mn-ea"/>
            </a:rPr>
            <a:t>服务器</a:t>
          </a:r>
          <a:endParaRPr lang="zh-CN" sz="2000" dirty="0">
            <a:latin typeface="+mn-ea"/>
            <a:ea typeface="+mn-ea"/>
          </a:endParaRPr>
        </a:p>
      </dgm:t>
    </dgm:pt>
    <dgm:pt modelId="{02797C42-076C-4EB3-99DA-84BE9CA0CEFB}" cxnId="{97E74C07-E606-47F5-8FCC-316D8372BB56}" type="parTrans">
      <dgm:prSet/>
      <dgm:spPr/>
      <dgm:t>
        <a:bodyPr/>
        <a:lstStyle/>
        <a:p>
          <a:endParaRPr lang="zh-CN" altLang="en-US"/>
        </a:p>
      </dgm:t>
    </dgm:pt>
    <dgm:pt modelId="{BB4E4C42-D467-49BC-A240-E0604FEE0EF4}" cxnId="{97E74C07-E606-47F5-8FCC-316D8372BB56}" type="sibTrans">
      <dgm:prSet/>
      <dgm:spPr/>
      <dgm:t>
        <a:bodyPr/>
        <a:lstStyle/>
        <a:p>
          <a:endParaRPr lang="zh-CN" altLang="en-US"/>
        </a:p>
      </dgm:t>
    </dgm:pt>
    <dgm:pt modelId="{393EEFD1-AD77-4E98-B81B-92005D4F7B29}">
      <dgm:prSet custT="1"/>
      <dgm:spPr>
        <a:solidFill>
          <a:srgbClr val="00B050"/>
        </a:solidFill>
      </dgm:spPr>
      <dgm:t>
        <a:bodyPr lIns="36000" tIns="36000" rIns="36000" bIns="36000"/>
        <a:lstStyle/>
        <a:p>
          <a:r>
            <a:rPr lang="en-US" sz="2000" dirty="0">
              <a:latin typeface="+mn-ea"/>
              <a:ea typeface="+mn-ea"/>
            </a:rPr>
            <a:t>3.</a:t>
          </a:r>
          <a:r>
            <a:rPr lang="zh-CN" altLang="en-US" sz="2000" dirty="0">
              <a:latin typeface="+mn-ea"/>
              <a:ea typeface="+mn-ea"/>
            </a:rPr>
            <a:t>能理解</a:t>
          </a:r>
          <a:r>
            <a:rPr lang="en-US" altLang="zh-CN" sz="2000" dirty="0">
              <a:latin typeface="+mn-ea"/>
              <a:ea typeface="+mn-ea"/>
            </a:rPr>
            <a:t>DNS</a:t>
          </a:r>
          <a:r>
            <a:rPr lang="zh-CN" altLang="en-US" sz="2000" dirty="0">
              <a:latin typeface="+mn-ea"/>
              <a:ea typeface="+mn-ea"/>
            </a:rPr>
            <a:t>正向查询和反向查询的功能和配置方法</a:t>
          </a:r>
          <a:endParaRPr lang="zh-CN" sz="2000" dirty="0">
            <a:latin typeface="+mn-ea"/>
            <a:ea typeface="+mn-ea"/>
          </a:endParaRPr>
        </a:p>
      </dgm:t>
    </dgm:pt>
    <dgm:pt modelId="{ED48E7D4-9A6A-4103-A85F-86115228B117}" cxnId="{A1983F8F-91E0-41D1-9E9D-2A9EE342229F}" type="parTrans">
      <dgm:prSet/>
      <dgm:spPr/>
      <dgm:t>
        <a:bodyPr/>
        <a:lstStyle/>
        <a:p>
          <a:endParaRPr lang="zh-CN" altLang="en-US"/>
        </a:p>
      </dgm:t>
    </dgm:pt>
    <dgm:pt modelId="{22C84B17-44E2-4EEC-90A7-1F9EDB5F2427}" cxnId="{A1983F8F-91E0-41D1-9E9D-2A9EE342229F}" type="sibTrans">
      <dgm:prSet/>
      <dgm:spPr/>
      <dgm:t>
        <a:bodyPr/>
        <a:lstStyle/>
        <a:p>
          <a:endParaRPr lang="zh-CN" altLang="en-US"/>
        </a:p>
      </dgm:t>
    </dgm:pt>
    <dgm:pt modelId="{2512A590-4879-4EBB-BC0D-7F6B24195875}">
      <dgm:prSet custT="1"/>
      <dgm:spPr>
        <a:solidFill>
          <a:srgbClr val="00B050"/>
        </a:solidFill>
      </dgm:spPr>
      <dgm:t>
        <a:bodyPr lIns="36000" tIns="36000" rIns="36000" bIns="36000"/>
        <a:lstStyle/>
        <a:p>
          <a:r>
            <a:rPr lang="en-US" sz="2000" dirty="0">
              <a:latin typeface="+mn-ea"/>
              <a:ea typeface="+mn-ea"/>
            </a:rPr>
            <a:t>4.</a:t>
          </a:r>
          <a:r>
            <a:rPr lang="zh-CN" altLang="en-US" sz="2000">
              <a:latin typeface="+mn-ea"/>
              <a:ea typeface="+mn-ea"/>
            </a:rPr>
            <a:t>培养学生工作责任感和工作质量意识</a:t>
          </a:r>
          <a:endParaRPr lang="zh-CN" sz="2000" dirty="0">
            <a:latin typeface="+mn-ea"/>
            <a:ea typeface="+mn-ea"/>
          </a:endParaRPr>
        </a:p>
      </dgm:t>
    </dgm:pt>
    <dgm:pt modelId="{4C3F4961-F4E0-4135-B58D-651631B4E0EB}" cxnId="{1974509F-3F4D-4B4C-9E74-0745B4C5FFF5}" type="parTrans">
      <dgm:prSet/>
      <dgm:spPr/>
      <dgm:t>
        <a:bodyPr/>
        <a:lstStyle/>
        <a:p>
          <a:endParaRPr lang="zh-CN" altLang="en-US"/>
        </a:p>
      </dgm:t>
    </dgm:pt>
    <dgm:pt modelId="{07E7C2F4-0728-4B0B-8A63-4F0313BC5DE9}" cxnId="{1974509F-3F4D-4B4C-9E74-0745B4C5FFF5}"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4" custScaleX="61402" custScaleY="112622">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4" custScaleX="53149" custScaleY="112622">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4" custScaleX="60240" custScaleY="112622">
        <dgm:presLayoutVars>
          <dgm:bulletEnabled val="1"/>
        </dgm:presLayoutVars>
      </dgm:prSet>
      <dgm:spPr/>
    </dgm:pt>
    <dgm:pt modelId="{5EE3EF94-D186-4354-BE43-F4D7081FC488}" type="pres">
      <dgm:prSet presAssocID="{22C84B17-44E2-4EEC-90A7-1F9EDB5F2427}" presName="sibTrans" presStyleCnt="0"/>
      <dgm:spPr/>
    </dgm:pt>
    <dgm:pt modelId="{9A2731F1-A859-4109-840F-025013FF3E94}" type="pres">
      <dgm:prSet presAssocID="{2512A590-4879-4EBB-BC0D-7F6B24195875}" presName="textNode" presStyleLbl="node1" presStyleIdx="3" presStyleCnt="4" custScaleX="59897" custScaleY="112622">
        <dgm:presLayoutVars>
          <dgm:bulletEnabled val="1"/>
        </dgm:presLayoutVars>
      </dgm:prSet>
      <dgm:spPr/>
    </dgm:pt>
  </dgm:ptLst>
  <dgm:cxnLst>
    <dgm:cxn modelId="{97E74C07-E606-47F5-8FCC-316D8372BB56}" srcId="{714BDB30-3DF2-4C36-9F13-55B6E64E6513}" destId="{7308FAE2-411F-4D75-B83C-2BCB942B24EC}" srcOrd="1" destOrd="0" parTransId="{02797C42-076C-4EB3-99DA-84BE9CA0CEFB}" sibTransId="{BB4E4C42-D467-49BC-A240-E0604FEE0EF4}"/>
    <dgm:cxn modelId="{BE83E42B-9A90-4AA5-A10F-F231B44F68FE}" type="presOf" srcId="{393EEFD1-AD77-4E98-B81B-92005D4F7B29}" destId="{76761668-8B76-496F-AD1D-D5DA0CBA0C6B}" srcOrd="0" destOrd="0" presId="urn:microsoft.com/office/officeart/2005/8/layout/hProcess9"/>
    <dgm:cxn modelId="{A8689339-4433-465F-96CA-B6633683F5BD}" type="presOf" srcId="{7308FAE2-411F-4D75-B83C-2BCB942B24EC}" destId="{F76DCA40-BA00-4E64-A46A-DB761F08FDF2}" srcOrd="0" destOrd="0" presId="urn:microsoft.com/office/officeart/2005/8/layout/hProcess9"/>
    <dgm:cxn modelId="{FA9B1245-6660-4197-827D-3558E775E452}" srcId="{714BDB30-3DF2-4C36-9F13-55B6E64E6513}" destId="{65195D49-114C-4BAE-8AD7-293C62662C67}" srcOrd="0" destOrd="0" parTransId="{D5E5E43E-57C2-416D-A2D3-A0338D0C4A58}" sibTransId="{5CDE3C3F-108B-4C10-B393-CE05FB6A8F33}"/>
    <dgm:cxn modelId="{A1983F8F-91E0-41D1-9E9D-2A9EE342229F}" srcId="{714BDB30-3DF2-4C36-9F13-55B6E64E6513}" destId="{393EEFD1-AD77-4E98-B81B-92005D4F7B29}" srcOrd="2" destOrd="0" parTransId="{ED48E7D4-9A6A-4103-A85F-86115228B117}" sibTransId="{22C84B17-44E2-4EEC-90A7-1F9EDB5F2427}"/>
    <dgm:cxn modelId="{1974509F-3F4D-4B4C-9E74-0745B4C5FFF5}" srcId="{714BDB30-3DF2-4C36-9F13-55B6E64E6513}" destId="{2512A590-4879-4EBB-BC0D-7F6B24195875}" srcOrd="3" destOrd="0" parTransId="{4C3F4961-F4E0-4135-B58D-651631B4E0EB}" sibTransId="{07E7C2F4-0728-4B0B-8A63-4F0313BC5DE9}"/>
    <dgm:cxn modelId="{C6168BAA-09C6-424B-9384-C353CABC6326}" type="presOf" srcId="{2512A590-4879-4EBB-BC0D-7F6B24195875}" destId="{9A2731F1-A859-4109-840F-025013FF3E94}" srcOrd="0" destOrd="0" presId="urn:microsoft.com/office/officeart/2005/8/layout/hProcess9"/>
    <dgm:cxn modelId="{AD2859C1-12FD-4A3E-AC87-C18CA67F51C1}" type="presOf" srcId="{65195D49-114C-4BAE-8AD7-293C62662C67}" destId="{A82A7EAB-D95E-45E9-9931-44031EFC3322}" srcOrd="0" destOrd="0" presId="urn:microsoft.com/office/officeart/2005/8/layout/hProcess9"/>
    <dgm:cxn modelId="{D51948F7-709B-496E-B4A6-612B8E41E754}" type="presOf" srcId="{714BDB30-3DF2-4C36-9F13-55B6E64E6513}" destId="{A3BD42A7-2FA5-43D8-9C1D-E0249DF24B0C}" srcOrd="0" destOrd="0" presId="urn:microsoft.com/office/officeart/2005/8/layout/hProcess9"/>
    <dgm:cxn modelId="{7AEB93A5-464A-4ADA-86F2-D4FF55476F3C}" type="presParOf" srcId="{A3BD42A7-2FA5-43D8-9C1D-E0249DF24B0C}" destId="{A0F09639-3C51-473B-BD4F-3AF35C84A91A}" srcOrd="0" destOrd="0" presId="urn:microsoft.com/office/officeart/2005/8/layout/hProcess9"/>
    <dgm:cxn modelId="{EA24FABC-E68B-45CA-BF52-C0730D537890}" type="presParOf" srcId="{A3BD42A7-2FA5-43D8-9C1D-E0249DF24B0C}" destId="{2D5DDEC6-041F-45F4-B00C-E5448441D1C9}" srcOrd="1" destOrd="0" presId="urn:microsoft.com/office/officeart/2005/8/layout/hProcess9"/>
    <dgm:cxn modelId="{5C7678F4-AFA2-4B56-B565-393B06AC2071}" type="presParOf" srcId="{2D5DDEC6-041F-45F4-B00C-E5448441D1C9}" destId="{A82A7EAB-D95E-45E9-9931-44031EFC3322}" srcOrd="0" destOrd="0" presId="urn:microsoft.com/office/officeart/2005/8/layout/hProcess9"/>
    <dgm:cxn modelId="{A88827B0-1E3D-4ABD-B056-95EFBC396007}" type="presParOf" srcId="{2D5DDEC6-041F-45F4-B00C-E5448441D1C9}" destId="{63684961-2204-4C29-8D6A-699C1E5EF82C}" srcOrd="1" destOrd="0" presId="urn:microsoft.com/office/officeart/2005/8/layout/hProcess9"/>
    <dgm:cxn modelId="{756B6D1F-D9E3-4E46-9D15-A95E69A90B7C}" type="presParOf" srcId="{2D5DDEC6-041F-45F4-B00C-E5448441D1C9}" destId="{F76DCA40-BA00-4E64-A46A-DB761F08FDF2}" srcOrd="2" destOrd="0" presId="urn:microsoft.com/office/officeart/2005/8/layout/hProcess9"/>
    <dgm:cxn modelId="{7C0C7D46-C3DE-469D-AA64-3032BAA17083}" type="presParOf" srcId="{2D5DDEC6-041F-45F4-B00C-E5448441D1C9}" destId="{F2F51170-3829-4A7D-9BB7-4E4A1F9DD604}" srcOrd="3" destOrd="0" presId="urn:microsoft.com/office/officeart/2005/8/layout/hProcess9"/>
    <dgm:cxn modelId="{6442E380-FB92-4AE7-AE47-8F2DE5C73E01}" type="presParOf" srcId="{2D5DDEC6-041F-45F4-B00C-E5448441D1C9}" destId="{76761668-8B76-496F-AD1D-D5DA0CBA0C6B}" srcOrd="4" destOrd="0" presId="urn:microsoft.com/office/officeart/2005/8/layout/hProcess9"/>
    <dgm:cxn modelId="{3FE53C86-2F31-4134-8D8F-3D793C14313A}" type="presParOf" srcId="{2D5DDEC6-041F-45F4-B00C-E5448441D1C9}" destId="{5EE3EF94-D186-4354-BE43-F4D7081FC488}" srcOrd="5" destOrd="0" presId="urn:microsoft.com/office/officeart/2005/8/layout/hProcess9"/>
    <dgm:cxn modelId="{781278AA-3E0A-416D-8C01-C006A285C047}" type="presParOf" srcId="{2D5DDEC6-041F-45F4-B00C-E5448441D1C9}" destId="{9A2731F1-A859-4109-840F-025013FF3E94}" srcOrd="6"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65195D49-114C-4BAE-8AD7-293C62662C67}">
      <dgm:prSet custT="1"/>
      <dgm:spPr>
        <a:solidFill>
          <a:srgbClr val="00B050"/>
        </a:solidFill>
      </dgm:spPr>
      <dgm:t>
        <a:bodyPr lIns="36000" tIns="36000" rIns="36000" bIns="36000"/>
        <a:lstStyle/>
        <a:p>
          <a:r>
            <a:rPr lang="en-US" sz="2000" dirty="0"/>
            <a:t>1.</a:t>
          </a:r>
          <a:r>
            <a:rPr lang="zh-CN" sz="2000" dirty="0"/>
            <a:t>能理解</a:t>
          </a:r>
          <a:r>
            <a:rPr lang="zh-CN" altLang="en-US" sz="2000" dirty="0"/>
            <a:t>万维网的基本概念</a:t>
          </a:r>
          <a:endParaRPr lang="zh-CN" sz="2000" dirty="0">
            <a:latin typeface="+mn-ea"/>
            <a:ea typeface="+mn-ea"/>
          </a:endParaRPr>
        </a:p>
      </dgm:t>
    </dgm:pt>
    <dgm:pt modelId="{D5E5E43E-57C2-416D-A2D3-A0338D0C4A58}" cxnId="{FA9B1245-6660-4197-827D-3558E775E452}" type="parTrans">
      <dgm:prSet/>
      <dgm:spPr/>
      <dgm:t>
        <a:bodyPr/>
        <a:lstStyle/>
        <a:p>
          <a:endParaRPr lang="zh-CN" altLang="en-US"/>
        </a:p>
      </dgm:t>
    </dgm:pt>
    <dgm:pt modelId="{5CDE3C3F-108B-4C10-B393-CE05FB6A8F33}" cxnId="{FA9B1245-6660-4197-827D-3558E775E452}" type="sibTrans">
      <dgm:prSet/>
      <dgm:spPr/>
      <dgm:t>
        <a:bodyPr/>
        <a:lstStyle/>
        <a:p>
          <a:endParaRPr lang="zh-CN" altLang="en-US"/>
        </a:p>
      </dgm:t>
    </dgm:pt>
    <dgm:pt modelId="{7308FAE2-411F-4D75-B83C-2BCB942B24EC}">
      <dgm:prSet custT="1"/>
      <dgm:spPr>
        <a:solidFill>
          <a:srgbClr val="00B050"/>
        </a:solidFill>
      </dgm:spPr>
      <dgm:t>
        <a:bodyPr lIns="36000" tIns="36000" rIns="36000" bIns="36000"/>
        <a:lstStyle/>
        <a:p>
          <a:r>
            <a:rPr lang="en-US" sz="2000" dirty="0">
              <a:latin typeface="+mn-ea"/>
              <a:ea typeface="+mn-ea"/>
            </a:rPr>
            <a:t>2.</a:t>
          </a:r>
          <a:r>
            <a:rPr lang="zh-CN" sz="2000" dirty="0">
              <a:latin typeface="+mn-ea"/>
              <a:ea typeface="+mn-ea"/>
            </a:rPr>
            <a:t>能</a:t>
          </a:r>
          <a:r>
            <a:rPr lang="zh-CN" altLang="en-US" sz="2000" dirty="0">
              <a:latin typeface="+mn-ea"/>
              <a:ea typeface="+mn-ea"/>
            </a:rPr>
            <a:t>理解</a:t>
          </a:r>
          <a:r>
            <a:rPr lang="en-US" altLang="zh-CN" sz="2000" dirty="0">
              <a:latin typeface="+mn-ea"/>
              <a:ea typeface="+mn-ea"/>
            </a:rPr>
            <a:t>FTP</a:t>
          </a:r>
          <a:r>
            <a:rPr lang="zh-CN" altLang="en-US" sz="2000" dirty="0">
              <a:latin typeface="+mn-ea"/>
              <a:ea typeface="+mn-ea"/>
            </a:rPr>
            <a:t>服务器基本概念及工作原理</a:t>
          </a:r>
          <a:endParaRPr lang="zh-CN" sz="2000" dirty="0">
            <a:latin typeface="+mn-ea"/>
            <a:ea typeface="+mn-ea"/>
          </a:endParaRPr>
        </a:p>
      </dgm:t>
    </dgm:pt>
    <dgm:pt modelId="{02797C42-076C-4EB3-99DA-84BE9CA0CEFB}" cxnId="{97E74C07-E606-47F5-8FCC-316D8372BB56}" type="parTrans">
      <dgm:prSet/>
      <dgm:spPr/>
      <dgm:t>
        <a:bodyPr/>
        <a:lstStyle/>
        <a:p>
          <a:endParaRPr lang="zh-CN" altLang="en-US"/>
        </a:p>
      </dgm:t>
    </dgm:pt>
    <dgm:pt modelId="{BB4E4C42-D467-49BC-A240-E0604FEE0EF4}" cxnId="{97E74C07-E606-47F5-8FCC-316D8372BB56}" type="sibTrans">
      <dgm:prSet/>
      <dgm:spPr/>
      <dgm:t>
        <a:bodyPr/>
        <a:lstStyle/>
        <a:p>
          <a:endParaRPr lang="zh-CN" altLang="en-US"/>
        </a:p>
      </dgm:t>
    </dgm:pt>
    <dgm:pt modelId="{393EEFD1-AD77-4E98-B81B-92005D4F7B29}">
      <dgm:prSet custT="1"/>
      <dgm:spPr>
        <a:solidFill>
          <a:srgbClr val="00B050"/>
        </a:solidFill>
      </dgm:spPr>
      <dgm:t>
        <a:bodyPr lIns="36000" tIns="36000" rIns="36000" bIns="36000"/>
        <a:lstStyle/>
        <a:p>
          <a:r>
            <a:rPr lang="en-US" sz="2000" dirty="0">
              <a:latin typeface="+mn-ea"/>
              <a:ea typeface="+mn-ea"/>
            </a:rPr>
            <a:t>3.</a:t>
          </a:r>
          <a:r>
            <a:rPr lang="zh-CN" altLang="en-US" sz="2000" dirty="0">
              <a:latin typeface="+mn-ea"/>
              <a:ea typeface="+mn-ea"/>
            </a:rPr>
            <a:t>会安装和配置</a:t>
          </a:r>
          <a:r>
            <a:rPr lang="en-US" altLang="zh-CN" sz="2000" dirty="0">
              <a:latin typeface="+mn-ea"/>
              <a:ea typeface="+mn-ea"/>
            </a:rPr>
            <a:t>Web</a:t>
          </a:r>
          <a:r>
            <a:rPr lang="zh-CN" altLang="en-US" sz="2000" dirty="0">
              <a:latin typeface="+mn-ea"/>
              <a:ea typeface="+mn-ea"/>
            </a:rPr>
            <a:t>和</a:t>
          </a:r>
          <a:r>
            <a:rPr lang="en-US" altLang="zh-CN" sz="2000" dirty="0">
              <a:latin typeface="+mn-ea"/>
              <a:ea typeface="+mn-ea"/>
            </a:rPr>
            <a:t>FTP</a:t>
          </a:r>
          <a:r>
            <a:rPr lang="zh-CN" altLang="en-US" sz="2000" dirty="0">
              <a:latin typeface="+mn-ea"/>
              <a:ea typeface="+mn-ea"/>
            </a:rPr>
            <a:t>服务器</a:t>
          </a:r>
          <a:endParaRPr lang="zh-CN" sz="2000" dirty="0">
            <a:latin typeface="+mn-ea"/>
            <a:ea typeface="+mn-ea"/>
          </a:endParaRPr>
        </a:p>
      </dgm:t>
    </dgm:pt>
    <dgm:pt modelId="{ED48E7D4-9A6A-4103-A85F-86115228B117}" cxnId="{A1983F8F-91E0-41D1-9E9D-2A9EE342229F}" type="parTrans">
      <dgm:prSet/>
      <dgm:spPr/>
      <dgm:t>
        <a:bodyPr/>
        <a:lstStyle/>
        <a:p>
          <a:endParaRPr lang="zh-CN" altLang="en-US"/>
        </a:p>
      </dgm:t>
    </dgm:pt>
    <dgm:pt modelId="{22C84B17-44E2-4EEC-90A7-1F9EDB5F2427}" cxnId="{A1983F8F-91E0-41D1-9E9D-2A9EE342229F}" type="sibTrans">
      <dgm:prSet/>
      <dgm:spPr/>
      <dgm:t>
        <a:bodyPr/>
        <a:lstStyle/>
        <a:p>
          <a:endParaRPr lang="zh-CN" altLang="en-US"/>
        </a:p>
      </dgm:t>
    </dgm:pt>
    <dgm:pt modelId="{65AEAF19-6805-47F0-8CA3-3B57F1206946}">
      <dgm:prSet custT="1"/>
      <dgm:spPr>
        <a:solidFill>
          <a:srgbClr val="00B050"/>
        </a:solidFill>
      </dgm:spPr>
      <dgm:t>
        <a:bodyPr lIns="36000" tIns="36000" rIns="36000" bIns="36000"/>
        <a:lstStyle/>
        <a:p>
          <a:r>
            <a:rPr lang="en-US" sz="2000" dirty="0">
              <a:latin typeface="+mn-ea"/>
              <a:ea typeface="+mn-ea"/>
            </a:rPr>
            <a:t>4.</a:t>
          </a:r>
          <a:r>
            <a:rPr lang="zh-CN" altLang="en-US" sz="2000" dirty="0">
              <a:latin typeface="+mn-ea"/>
              <a:ea typeface="+mn-ea"/>
            </a:rPr>
            <a:t>培养自主探索学习能力</a:t>
          </a:r>
          <a:endParaRPr lang="zh-CN" sz="2000" dirty="0">
            <a:latin typeface="+mn-ea"/>
            <a:ea typeface="+mn-ea"/>
          </a:endParaRPr>
        </a:p>
      </dgm:t>
    </dgm:pt>
    <dgm:pt modelId="{CFBBD4FA-EBD7-4382-A3CE-F58AD016C809}" cxnId="{B56113F7-91C5-4746-AB0B-2763CDECCCE0}" type="parTrans">
      <dgm:prSet/>
      <dgm:spPr/>
      <dgm:t>
        <a:bodyPr/>
        <a:lstStyle/>
        <a:p>
          <a:endParaRPr lang="zh-CN" altLang="en-US"/>
        </a:p>
      </dgm:t>
    </dgm:pt>
    <dgm:pt modelId="{C08C4126-747E-4B48-815B-67012F98D551}" cxnId="{B56113F7-91C5-4746-AB0B-2763CDECCCE0}"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4" custScaleX="61402" custScaleY="112622">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4" custScaleX="53149" custScaleY="112622">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4" custScaleX="60240" custScaleY="112622">
        <dgm:presLayoutVars>
          <dgm:bulletEnabled val="1"/>
        </dgm:presLayoutVars>
      </dgm:prSet>
      <dgm:spPr/>
    </dgm:pt>
    <dgm:pt modelId="{5EE3EF94-D186-4354-BE43-F4D7081FC488}" type="pres">
      <dgm:prSet presAssocID="{22C84B17-44E2-4EEC-90A7-1F9EDB5F2427}" presName="sibTrans" presStyleCnt="0"/>
      <dgm:spPr/>
    </dgm:pt>
    <dgm:pt modelId="{CFF697ED-43BD-448D-B96E-E854FEAC2CEE}" type="pres">
      <dgm:prSet presAssocID="{65AEAF19-6805-47F0-8CA3-3B57F1206946}" presName="textNode" presStyleLbl="node1" presStyleIdx="3" presStyleCnt="4" custScaleX="70649" custScaleY="112622">
        <dgm:presLayoutVars>
          <dgm:bulletEnabled val="1"/>
        </dgm:presLayoutVars>
      </dgm:prSet>
      <dgm:spPr/>
    </dgm:pt>
  </dgm:ptLst>
  <dgm:cxnLst>
    <dgm:cxn modelId="{97E74C07-E606-47F5-8FCC-316D8372BB56}" srcId="{714BDB30-3DF2-4C36-9F13-55B6E64E6513}" destId="{7308FAE2-411F-4D75-B83C-2BCB942B24EC}" srcOrd="1" destOrd="0" parTransId="{02797C42-076C-4EB3-99DA-84BE9CA0CEFB}" sibTransId="{BB4E4C42-D467-49BC-A240-E0604FEE0EF4}"/>
    <dgm:cxn modelId="{56DED809-B737-46AE-895C-512BF3F8709F}" type="presOf" srcId="{65AEAF19-6805-47F0-8CA3-3B57F1206946}" destId="{CFF697ED-43BD-448D-B96E-E854FEAC2CEE}" srcOrd="0" destOrd="0" presId="urn:microsoft.com/office/officeart/2005/8/layout/hProcess9"/>
    <dgm:cxn modelId="{9DBA8B5F-A2AE-49C2-9AA5-311A3F1251D6}" type="presOf" srcId="{714BDB30-3DF2-4C36-9F13-55B6E64E6513}" destId="{A3BD42A7-2FA5-43D8-9C1D-E0249DF24B0C}" srcOrd="0" destOrd="0" presId="urn:microsoft.com/office/officeart/2005/8/layout/hProcess9"/>
    <dgm:cxn modelId="{FA9B1245-6660-4197-827D-3558E775E452}" srcId="{714BDB30-3DF2-4C36-9F13-55B6E64E6513}" destId="{65195D49-114C-4BAE-8AD7-293C62662C67}" srcOrd="0" destOrd="0" parTransId="{D5E5E43E-57C2-416D-A2D3-A0338D0C4A58}" sibTransId="{5CDE3C3F-108B-4C10-B393-CE05FB6A8F33}"/>
    <dgm:cxn modelId="{530B426C-D16B-4D7A-BABE-65B283B532F0}" type="presOf" srcId="{7308FAE2-411F-4D75-B83C-2BCB942B24EC}" destId="{F76DCA40-BA00-4E64-A46A-DB761F08FDF2}" srcOrd="0" destOrd="0" presId="urn:microsoft.com/office/officeart/2005/8/layout/hProcess9"/>
    <dgm:cxn modelId="{47A51A5A-9D0B-4CAB-8EB8-7557D2D35CC4}" type="presOf" srcId="{65195D49-114C-4BAE-8AD7-293C62662C67}" destId="{A82A7EAB-D95E-45E9-9931-44031EFC3322}" srcOrd="0" destOrd="0" presId="urn:microsoft.com/office/officeart/2005/8/layout/hProcess9"/>
    <dgm:cxn modelId="{A1983F8F-91E0-41D1-9E9D-2A9EE342229F}" srcId="{714BDB30-3DF2-4C36-9F13-55B6E64E6513}" destId="{393EEFD1-AD77-4E98-B81B-92005D4F7B29}" srcOrd="2" destOrd="0" parTransId="{ED48E7D4-9A6A-4103-A85F-86115228B117}" sibTransId="{22C84B17-44E2-4EEC-90A7-1F9EDB5F2427}"/>
    <dgm:cxn modelId="{AEAE539E-3BAB-4946-9C87-F8B5ED709279}" type="presOf" srcId="{393EEFD1-AD77-4E98-B81B-92005D4F7B29}" destId="{76761668-8B76-496F-AD1D-D5DA0CBA0C6B}" srcOrd="0" destOrd="0" presId="urn:microsoft.com/office/officeart/2005/8/layout/hProcess9"/>
    <dgm:cxn modelId="{B56113F7-91C5-4746-AB0B-2763CDECCCE0}" srcId="{714BDB30-3DF2-4C36-9F13-55B6E64E6513}" destId="{65AEAF19-6805-47F0-8CA3-3B57F1206946}" srcOrd="3" destOrd="0" parTransId="{CFBBD4FA-EBD7-4382-A3CE-F58AD016C809}" sibTransId="{C08C4126-747E-4B48-815B-67012F98D551}"/>
    <dgm:cxn modelId="{B2DCC6E4-68CF-4D9A-BEF5-7C6B45257C29}" type="presParOf" srcId="{A3BD42A7-2FA5-43D8-9C1D-E0249DF24B0C}" destId="{A0F09639-3C51-473B-BD4F-3AF35C84A91A}" srcOrd="0" destOrd="0" presId="urn:microsoft.com/office/officeart/2005/8/layout/hProcess9"/>
    <dgm:cxn modelId="{36A65A6D-88ED-46F7-8F69-15E3FD8E4CE7}" type="presParOf" srcId="{A3BD42A7-2FA5-43D8-9C1D-E0249DF24B0C}" destId="{2D5DDEC6-041F-45F4-B00C-E5448441D1C9}" srcOrd="1" destOrd="0" presId="urn:microsoft.com/office/officeart/2005/8/layout/hProcess9"/>
    <dgm:cxn modelId="{D8C30E8A-D8BB-424E-89CB-C2451D139DC7}" type="presParOf" srcId="{2D5DDEC6-041F-45F4-B00C-E5448441D1C9}" destId="{A82A7EAB-D95E-45E9-9931-44031EFC3322}" srcOrd="0" destOrd="0" presId="urn:microsoft.com/office/officeart/2005/8/layout/hProcess9"/>
    <dgm:cxn modelId="{AD8F09DA-BDB8-41CB-8A02-C49DDF36BD82}" type="presParOf" srcId="{2D5DDEC6-041F-45F4-B00C-E5448441D1C9}" destId="{63684961-2204-4C29-8D6A-699C1E5EF82C}" srcOrd="1" destOrd="0" presId="urn:microsoft.com/office/officeart/2005/8/layout/hProcess9"/>
    <dgm:cxn modelId="{88F8AC51-47DB-41E4-8FAC-3C0DC6681662}" type="presParOf" srcId="{2D5DDEC6-041F-45F4-B00C-E5448441D1C9}" destId="{F76DCA40-BA00-4E64-A46A-DB761F08FDF2}" srcOrd="2" destOrd="0" presId="urn:microsoft.com/office/officeart/2005/8/layout/hProcess9"/>
    <dgm:cxn modelId="{E2961AB0-F40A-4991-A452-7F14E1B0F7FF}" type="presParOf" srcId="{2D5DDEC6-041F-45F4-B00C-E5448441D1C9}" destId="{F2F51170-3829-4A7D-9BB7-4E4A1F9DD604}" srcOrd="3" destOrd="0" presId="urn:microsoft.com/office/officeart/2005/8/layout/hProcess9"/>
    <dgm:cxn modelId="{37DB861F-1668-4CD4-BAE1-7F01FACC6C4A}" type="presParOf" srcId="{2D5DDEC6-041F-45F4-B00C-E5448441D1C9}" destId="{76761668-8B76-496F-AD1D-D5DA0CBA0C6B}" srcOrd="4" destOrd="0" presId="urn:microsoft.com/office/officeart/2005/8/layout/hProcess9"/>
    <dgm:cxn modelId="{12871125-7C9F-462A-A71E-B94D1DD193DB}" type="presParOf" srcId="{2D5DDEC6-041F-45F4-B00C-E5448441D1C9}" destId="{5EE3EF94-D186-4354-BE43-F4D7081FC488}" srcOrd="5" destOrd="0" presId="urn:microsoft.com/office/officeart/2005/8/layout/hProcess9"/>
    <dgm:cxn modelId="{7758A702-6E75-435D-9359-2BC7D7218460}" type="presParOf" srcId="{2D5DDEC6-041F-45F4-B00C-E5448441D1C9}" destId="{CFF697ED-43BD-448D-B96E-E854FEAC2CEE}" srcOrd="6"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 modelId="{A82A7EAB-D95E-45E9-9931-44031EFC3322}">
      <dsp:nvSpPr>
        <dsp:cNvPr id="4" name="圆角矩形 3"/>
        <dsp:cNvSpPr/>
      </dsp:nvSpPr>
      <dsp:spPr bwMode="white">
        <a:xfrm>
          <a:off x="0" y="1380439"/>
          <a:ext cx="1543846"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能理解网络</a:t>
          </a:r>
          <a:r>
            <a:rPr lang="zh-CN" altLang="en-US" sz="2000" dirty="0"/>
            <a:t>操作系统的概念和</a:t>
          </a:r>
          <a:r>
            <a:rPr lang="zh-CN" sz="2000" dirty="0"/>
            <a:t>功能</a:t>
          </a:r>
          <a:endParaRPr lang="zh-CN" sz="2000" dirty="0">
            <a:latin typeface="+mn-ea"/>
            <a:ea typeface="+mn-ea"/>
          </a:endParaRPr>
        </a:p>
      </dsp:txBody>
      <dsp:txXfrm>
        <a:off x="0" y="1380439"/>
        <a:ext cx="1543846" cy="1840585"/>
      </dsp:txXfrm>
    </dsp:sp>
    <dsp:sp modelId="{F76DCA40-BA00-4E64-A46A-DB761F08FDF2}">
      <dsp:nvSpPr>
        <dsp:cNvPr id="5" name="圆角矩形 4"/>
        <dsp:cNvSpPr/>
      </dsp:nvSpPr>
      <dsp:spPr bwMode="white">
        <a:xfrm>
          <a:off x="1801154" y="1380439"/>
          <a:ext cx="1543846"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sz="2000" dirty="0">
              <a:latin typeface="+mn-ea"/>
              <a:ea typeface="+mn-ea"/>
            </a:rPr>
            <a:t>能</a:t>
          </a:r>
          <a:r>
            <a:rPr lang="zh-CN" altLang="en-US" sz="2000" dirty="0">
              <a:latin typeface="+mn-ea"/>
              <a:ea typeface="+mn-ea"/>
            </a:rPr>
            <a:t>理解活动目录的概念和功能</a:t>
          </a:r>
          <a:endParaRPr lang="zh-CN" sz="2000" dirty="0">
            <a:latin typeface="+mn-ea"/>
            <a:ea typeface="+mn-ea"/>
          </a:endParaRPr>
        </a:p>
      </dsp:txBody>
      <dsp:txXfrm>
        <a:off x="1801154" y="1380439"/>
        <a:ext cx="1543846" cy="1840585"/>
      </dsp:txXfrm>
    </dsp:sp>
    <dsp:sp modelId="{76761668-8B76-496F-AD1D-D5DA0CBA0C6B}">
      <dsp:nvSpPr>
        <dsp:cNvPr id="6" name="圆角矩形 5"/>
        <dsp:cNvSpPr/>
      </dsp:nvSpPr>
      <dsp:spPr bwMode="white">
        <a:xfrm>
          <a:off x="3602308" y="1380439"/>
          <a:ext cx="1543846"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altLang="en-US" sz="2000" dirty="0">
              <a:latin typeface="+mn-ea"/>
              <a:ea typeface="+mn-ea"/>
            </a:rPr>
            <a:t>会安装常见网络操作系统，并完成基本配置</a:t>
          </a:r>
          <a:endParaRPr lang="zh-CN" sz="2000" dirty="0">
            <a:latin typeface="+mn-ea"/>
            <a:ea typeface="+mn-ea"/>
          </a:endParaRPr>
        </a:p>
      </dsp:txBody>
      <dsp:txXfrm>
        <a:off x="3602308" y="1380439"/>
        <a:ext cx="1543846" cy="1840585"/>
      </dsp:txXfrm>
    </dsp:sp>
    <dsp:sp modelId="{CFF697ED-43BD-448D-B96E-E854FEAC2CEE}">
      <dsp:nvSpPr>
        <dsp:cNvPr id="7" name="圆角矩形 6"/>
        <dsp:cNvSpPr/>
      </dsp:nvSpPr>
      <dsp:spPr bwMode="white">
        <a:xfrm>
          <a:off x="5403462" y="1380439"/>
          <a:ext cx="1543846"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lang="zh-CN" altLang="en-US" sz="2000" dirty="0">
              <a:latin typeface="+mn-ea"/>
              <a:ea typeface="+mn-ea"/>
            </a:rPr>
            <a:t>会创建</a:t>
          </a:r>
          <a:r>
            <a:rPr lang="en-US" altLang="zh-CN" sz="2000" dirty="0">
              <a:latin typeface="+mn-ea"/>
              <a:ea typeface="+mn-ea"/>
            </a:rPr>
            <a:t>AD</a:t>
          </a:r>
          <a:r>
            <a:rPr lang="zh-CN" altLang="en-US" sz="2000" dirty="0">
              <a:latin typeface="+mn-ea"/>
              <a:ea typeface="+mn-ea"/>
            </a:rPr>
            <a:t>域控制器</a:t>
          </a:r>
          <a:endParaRPr lang="zh-CN" sz="2000" dirty="0">
            <a:latin typeface="+mn-ea"/>
            <a:ea typeface="+mn-ea"/>
          </a:endParaRPr>
        </a:p>
      </dsp:txBody>
      <dsp:txXfrm>
        <a:off x="5403462" y="1380439"/>
        <a:ext cx="1543846" cy="1840585"/>
      </dsp:txXfrm>
    </dsp:sp>
    <dsp:sp modelId="{9A2731F1-A859-4109-840F-025013FF3E94}">
      <dsp:nvSpPr>
        <dsp:cNvPr id="8" name="圆角矩形 7"/>
        <dsp:cNvSpPr/>
      </dsp:nvSpPr>
      <dsp:spPr bwMode="white">
        <a:xfrm>
          <a:off x="7204617" y="1380439"/>
          <a:ext cx="1543846"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5.</a:t>
          </a:r>
          <a:r>
            <a:rPr lang="zh-CN" altLang="en-US" sz="2000" dirty="0">
              <a:latin typeface="+mn-ea"/>
              <a:ea typeface="+mn-ea"/>
            </a:rPr>
            <a:t>培养学生网络守法和安全意识</a:t>
          </a:r>
          <a:endParaRPr lang="zh-CN" sz="2000" dirty="0">
            <a:latin typeface="+mn-ea"/>
            <a:ea typeface="+mn-ea"/>
          </a:endParaRPr>
        </a:p>
      </dsp:txBody>
      <dsp:txXfrm>
        <a:off x="7204617" y="1380439"/>
        <a:ext cx="1543846" cy="1840585"/>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 modelId="{A82A7EAB-D95E-45E9-9931-44031EFC3322}">
      <dsp:nvSpPr>
        <dsp:cNvPr id="4" name="圆角矩形 3"/>
        <dsp:cNvSpPr/>
      </dsp:nvSpPr>
      <dsp:spPr bwMode="white">
        <a:xfrm>
          <a:off x="0" y="1380439"/>
          <a:ext cx="2624539"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a:t>
          </a:r>
          <a:r>
            <a:rPr lang="en-US" altLang="zh-CN" sz="2000" dirty="0"/>
            <a:t>DHCP</a:t>
          </a:r>
          <a:r>
            <a:rPr lang="zh-CN" altLang="en-US" sz="2000" dirty="0"/>
            <a:t>服务器的基本概念及工作原理</a:t>
          </a:r>
          <a:endParaRPr lang="zh-CN" sz="2000" dirty="0">
            <a:latin typeface="+mn-ea"/>
            <a:ea typeface="+mn-ea"/>
          </a:endParaRPr>
        </a:p>
      </dsp:txBody>
      <dsp:txXfrm>
        <a:off x="0" y="1380439"/>
        <a:ext cx="2624539" cy="1840585"/>
      </dsp:txXfrm>
    </dsp:sp>
    <dsp:sp modelId="{76761668-8B76-496F-AD1D-D5DA0CBA0C6B}">
      <dsp:nvSpPr>
        <dsp:cNvPr id="5" name="圆角矩形 4"/>
        <dsp:cNvSpPr/>
      </dsp:nvSpPr>
      <dsp:spPr bwMode="white">
        <a:xfrm>
          <a:off x="3061962" y="1380439"/>
          <a:ext cx="2624539"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altLang="en-US" sz="2000" dirty="0">
              <a:latin typeface="+mn-ea"/>
              <a:ea typeface="+mn-ea"/>
            </a:rPr>
            <a:t>会安装和配置</a:t>
          </a:r>
          <a:r>
            <a:rPr lang="en-US" altLang="zh-CN" sz="2000" dirty="0">
              <a:latin typeface="+mn-ea"/>
              <a:ea typeface="+mn-ea"/>
            </a:rPr>
            <a:t>DHCP</a:t>
          </a:r>
          <a:r>
            <a:rPr lang="zh-CN" altLang="en-US" sz="2000" dirty="0">
              <a:latin typeface="+mn-ea"/>
              <a:ea typeface="+mn-ea"/>
            </a:rPr>
            <a:t>服务器</a:t>
          </a:r>
          <a:endParaRPr lang="zh-CN" sz="2000" dirty="0">
            <a:latin typeface="+mn-ea"/>
            <a:ea typeface="+mn-ea"/>
          </a:endParaRPr>
        </a:p>
      </dsp:txBody>
      <dsp:txXfrm>
        <a:off x="3061962" y="1380439"/>
        <a:ext cx="2624539" cy="1840585"/>
      </dsp:txXfrm>
    </dsp:sp>
    <dsp:sp modelId="{CFF697ED-43BD-448D-B96E-E854FEAC2CEE}">
      <dsp:nvSpPr>
        <dsp:cNvPr id="6" name="圆角矩形 5"/>
        <dsp:cNvSpPr/>
      </dsp:nvSpPr>
      <dsp:spPr bwMode="white">
        <a:xfrm>
          <a:off x="6123924" y="1380439"/>
          <a:ext cx="2624539"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altLang="en-US" sz="2000" dirty="0">
              <a:latin typeface="+mn-ea"/>
              <a:ea typeface="+mn-ea"/>
            </a:rPr>
            <a:t>培养学生遵守工作制度和服从工作安排的职业素养</a:t>
          </a:r>
          <a:endParaRPr lang="zh-CN" sz="2000" dirty="0">
            <a:latin typeface="+mn-ea"/>
            <a:ea typeface="+mn-ea"/>
          </a:endParaRPr>
        </a:p>
      </dsp:txBody>
      <dsp:txXfrm>
        <a:off x="6123924" y="1380439"/>
        <a:ext cx="2624539" cy="1840585"/>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40539" cy="3599423"/>
        <a:chOff x="0" y="0"/>
        <a:chExt cx="8240539" cy="3599423"/>
      </a:xfrm>
    </dsp:grpSpPr>
    <dsp:sp modelId="{D3648A2C-9644-4D31-82DE-7CA67FEC77E1}">
      <dsp:nvSpPr>
        <dsp:cNvPr id="3" name="圆角矩形 2"/>
        <dsp:cNvSpPr/>
      </dsp:nvSpPr>
      <dsp:spPr bwMode="white">
        <a:xfrm>
          <a:off x="0" y="1324296"/>
          <a:ext cx="1584719" cy="950831"/>
        </a:xfrm>
        <a:prstGeom prst="roundRect">
          <a:avLst>
            <a:gd name="adj" fmla="val 10000"/>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Windows</a:t>
          </a:r>
          <a:endParaRPr lang="en-US" sz="2000" dirty="0"/>
        </a:p>
        <a:p>
          <a:pPr lvl="0">
            <a:lnSpc>
              <a:spcPct val="100000"/>
            </a:lnSpc>
            <a:spcBef>
              <a:spcPct val="0"/>
            </a:spcBef>
            <a:spcAft>
              <a:spcPct val="35000"/>
            </a:spcAft>
          </a:pPr>
          <a:r>
            <a:rPr lang="zh-CN" sz="2000" dirty="0"/>
            <a:t>操作系统</a:t>
          </a:r>
        </a:p>
      </dsp:txBody>
      <dsp:txXfrm>
        <a:off x="0" y="1324296"/>
        <a:ext cx="1584719" cy="950831"/>
      </dsp:txXfrm>
    </dsp:sp>
    <dsp:sp modelId="{290847D9-C281-418B-B94E-4F456072AAEC}">
      <dsp:nvSpPr>
        <dsp:cNvPr id="4" name="右箭头 3"/>
        <dsp:cNvSpPr/>
      </dsp:nvSpPr>
      <dsp:spPr bwMode="white">
        <a:xfrm>
          <a:off x="1733683" y="1603206"/>
          <a:ext cx="335960" cy="39301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33683" y="1603206"/>
        <a:ext cx="335960" cy="393010"/>
      </dsp:txXfrm>
    </dsp:sp>
    <dsp:sp modelId="{2A2F982E-42C0-41E2-90F8-5E54B3C34AE3}">
      <dsp:nvSpPr>
        <dsp:cNvPr id="5" name="圆角矩形 4"/>
        <dsp:cNvSpPr/>
      </dsp:nvSpPr>
      <dsp:spPr bwMode="white">
        <a:xfrm>
          <a:off x="2218607" y="1324296"/>
          <a:ext cx="1584719" cy="950831"/>
        </a:xfrm>
        <a:prstGeom prst="roundRect">
          <a:avLst>
            <a:gd name="adj" fmla="val 10000"/>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000" dirty="0"/>
            <a:t>NetWare</a:t>
          </a:r>
          <a:endParaRPr lang="zh-CN" altLang="en-US" sz="2000" dirty="0"/>
        </a:p>
        <a:p>
          <a:pPr lvl="0">
            <a:lnSpc>
              <a:spcPct val="100000"/>
            </a:lnSpc>
            <a:spcBef>
              <a:spcPct val="0"/>
            </a:spcBef>
            <a:spcAft>
              <a:spcPct val="35000"/>
            </a:spcAft>
          </a:pPr>
          <a:r>
            <a:rPr lang="zh-CN" sz="2000" dirty="0"/>
            <a:t>操作系统</a:t>
          </a:r>
        </a:p>
      </dsp:txBody>
      <dsp:txXfrm>
        <a:off x="2218607" y="1324296"/>
        <a:ext cx="1584719" cy="950831"/>
      </dsp:txXfrm>
    </dsp:sp>
    <dsp:sp modelId="{14FCAA6F-FF0B-4C62-86E2-69B63026C1FA}">
      <dsp:nvSpPr>
        <dsp:cNvPr id="6" name="右箭头 5"/>
        <dsp:cNvSpPr/>
      </dsp:nvSpPr>
      <dsp:spPr bwMode="white">
        <a:xfrm>
          <a:off x="3952289" y="1603206"/>
          <a:ext cx="335960" cy="39301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952289" y="1603206"/>
        <a:ext cx="335960" cy="393010"/>
      </dsp:txXfrm>
    </dsp:sp>
    <dsp:sp modelId="{B0E2231B-57EF-472A-8689-B0E4C4CD0003}">
      <dsp:nvSpPr>
        <dsp:cNvPr id="7" name="圆角矩形 6"/>
        <dsp:cNvSpPr/>
      </dsp:nvSpPr>
      <dsp:spPr bwMode="white">
        <a:xfrm>
          <a:off x="4437213" y="1324296"/>
          <a:ext cx="1584719" cy="950831"/>
        </a:xfrm>
        <a:prstGeom prst="roundRect">
          <a:avLst>
            <a:gd name="adj" fmla="val 10000"/>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a:t>UNIX</a:t>
          </a:r>
          <a:endParaRPr lang="en-US" sz="2000"/>
        </a:p>
        <a:p>
          <a:pPr lvl="0">
            <a:lnSpc>
              <a:spcPct val="100000"/>
            </a:lnSpc>
            <a:spcBef>
              <a:spcPct val="0"/>
            </a:spcBef>
            <a:spcAft>
              <a:spcPct val="35000"/>
            </a:spcAft>
          </a:pPr>
          <a:r>
            <a:rPr lang="zh-CN" sz="2000"/>
            <a:t>操作系统</a:t>
          </a:r>
          <a:endParaRPr lang="zh-CN" sz="2000" dirty="0"/>
        </a:p>
      </dsp:txBody>
      <dsp:txXfrm>
        <a:off x="4437213" y="1324296"/>
        <a:ext cx="1584719" cy="950831"/>
      </dsp:txXfrm>
    </dsp:sp>
    <dsp:sp modelId="{E472372D-1C81-46DD-B9FF-C539DCC649EE}">
      <dsp:nvSpPr>
        <dsp:cNvPr id="8" name="右箭头 7"/>
        <dsp:cNvSpPr/>
      </dsp:nvSpPr>
      <dsp:spPr bwMode="white">
        <a:xfrm>
          <a:off x="6170896" y="1603206"/>
          <a:ext cx="335960" cy="39301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170896" y="1603206"/>
        <a:ext cx="335960" cy="393010"/>
      </dsp:txXfrm>
    </dsp:sp>
    <dsp:sp modelId="{266C4115-E64F-4160-AB93-367EBDDA04D0}">
      <dsp:nvSpPr>
        <dsp:cNvPr id="9" name="圆角矩形 8"/>
        <dsp:cNvSpPr/>
      </dsp:nvSpPr>
      <dsp:spPr bwMode="white">
        <a:xfrm>
          <a:off x="6655820" y="1324296"/>
          <a:ext cx="1584719" cy="950831"/>
        </a:xfrm>
        <a:prstGeom prst="roundRect">
          <a:avLst>
            <a:gd name="adj" fmla="val 10000"/>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000" dirty="0"/>
            <a:t>Linux</a:t>
          </a:r>
          <a:endParaRPr lang="zh-CN" altLang="en-US" sz="2000" dirty="0"/>
        </a:p>
        <a:p>
          <a:pPr lvl="0">
            <a:lnSpc>
              <a:spcPct val="100000"/>
            </a:lnSpc>
            <a:spcBef>
              <a:spcPct val="0"/>
            </a:spcBef>
            <a:spcAft>
              <a:spcPct val="35000"/>
            </a:spcAft>
          </a:pPr>
          <a:r>
            <a:rPr lang="zh-CN" sz="2000" dirty="0"/>
            <a:t>操作系统</a:t>
          </a:r>
        </a:p>
      </dsp:txBody>
      <dsp:txXfrm>
        <a:off x="6655820" y="1324296"/>
        <a:ext cx="1584719" cy="950831"/>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35315" cy="3268980"/>
        <a:chOff x="0" y="0"/>
        <a:chExt cx="8235315" cy="3268980"/>
      </a:xfrm>
    </dsp:grpSpPr>
    <dsp:sp modelId="{5BC25A92-D8F5-46A0-B515-33BDCACA422B}">
      <dsp:nvSpPr>
        <dsp:cNvPr id="3" name="右箭头 2"/>
        <dsp:cNvSpPr/>
      </dsp:nvSpPr>
      <dsp:spPr bwMode="white">
        <a:xfrm>
          <a:off x="617649" y="0"/>
          <a:ext cx="7000018" cy="3268980"/>
        </a:xfrm>
        <a:prstGeom prst="rightArrow">
          <a:avLst/>
        </a:prstGeom>
      </dsp:spPr>
      <dsp:style>
        <a:lnRef idx="0">
          <a:schemeClr val="accent1"/>
        </a:lnRef>
        <a:fillRef idx="1">
          <a:schemeClr val="accent1">
            <a:tint val="40000"/>
          </a:schemeClr>
        </a:fillRef>
        <a:effectRef idx="0">
          <a:scrgbClr r="0" g="0" b="0"/>
        </a:effectRef>
        <a:fontRef idx="minor"/>
      </dsp:style>
      <dsp:txXfrm>
        <a:off x="617649" y="0"/>
        <a:ext cx="7000018" cy="3268980"/>
      </dsp:txXfrm>
    </dsp:sp>
    <dsp:sp modelId="{CCE9EB7A-CBF6-413F-910C-281FED4CFB89}">
      <dsp:nvSpPr>
        <dsp:cNvPr id="4" name="圆角矩形 3"/>
        <dsp:cNvSpPr/>
      </dsp:nvSpPr>
      <dsp:spPr bwMode="white">
        <a:xfrm>
          <a:off x="0" y="980694"/>
          <a:ext cx="1029414" cy="1307592"/>
        </a:xfrm>
        <a:prstGeom prst="roundRect">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57150" tIns="57150" rIns="57150" bIns="571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dirty="0"/>
            <a:t>模块化的系统设计</a:t>
          </a:r>
        </a:p>
      </dsp:txBody>
      <dsp:txXfrm>
        <a:off x="0" y="980694"/>
        <a:ext cx="1029414" cy="1307592"/>
      </dsp:txXfrm>
    </dsp:sp>
    <dsp:sp modelId="{B6B1DB8E-8951-4626-B9AA-87B818AF7E3F}">
      <dsp:nvSpPr>
        <dsp:cNvPr id="5" name="圆角矩形 4"/>
        <dsp:cNvSpPr/>
      </dsp:nvSpPr>
      <dsp:spPr bwMode="white">
        <a:xfrm>
          <a:off x="1200983" y="980694"/>
          <a:ext cx="1029414" cy="1307592"/>
        </a:xfrm>
        <a:prstGeom prst="roundRect">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57150" tIns="57150" rIns="57150" bIns="571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dirty="0"/>
            <a:t>逻辑化文件系统</a:t>
          </a:r>
        </a:p>
      </dsp:txBody>
      <dsp:txXfrm>
        <a:off x="1200983" y="980694"/>
        <a:ext cx="1029414" cy="1307592"/>
      </dsp:txXfrm>
    </dsp:sp>
    <dsp:sp modelId="{7A0A071D-BFA2-4AEA-BB5E-B900564B994A}">
      <dsp:nvSpPr>
        <dsp:cNvPr id="6" name="圆角矩形 5"/>
        <dsp:cNvSpPr/>
      </dsp:nvSpPr>
      <dsp:spPr bwMode="white">
        <a:xfrm>
          <a:off x="2401967" y="980694"/>
          <a:ext cx="1029414" cy="1307592"/>
        </a:xfrm>
        <a:prstGeom prst="roundRect">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57150" tIns="57150" rIns="57150" bIns="571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dirty="0"/>
            <a:t>开放式系统</a:t>
          </a:r>
        </a:p>
      </dsp:txBody>
      <dsp:txXfrm>
        <a:off x="2401967" y="980694"/>
        <a:ext cx="1029414" cy="1307592"/>
      </dsp:txXfrm>
    </dsp:sp>
    <dsp:sp modelId="{1AB4D8F2-ABC3-4F94-9773-5ED5D69ADAB5}">
      <dsp:nvSpPr>
        <dsp:cNvPr id="7" name="圆角矩形 6"/>
        <dsp:cNvSpPr/>
      </dsp:nvSpPr>
      <dsp:spPr bwMode="white">
        <a:xfrm>
          <a:off x="3602950" y="980694"/>
          <a:ext cx="1029414" cy="1307592"/>
        </a:xfrm>
        <a:prstGeom prst="roundRect">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57150" tIns="57150" rIns="57150" bIns="571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dirty="0"/>
            <a:t>优秀的网络功能</a:t>
          </a:r>
        </a:p>
      </dsp:txBody>
      <dsp:txXfrm>
        <a:off x="3602950" y="980694"/>
        <a:ext cx="1029414" cy="1307592"/>
      </dsp:txXfrm>
    </dsp:sp>
    <dsp:sp modelId="{4BE65707-11EC-4C86-AD37-763ACBB5A37A}">
      <dsp:nvSpPr>
        <dsp:cNvPr id="8" name="圆角矩形 7"/>
        <dsp:cNvSpPr/>
      </dsp:nvSpPr>
      <dsp:spPr bwMode="white">
        <a:xfrm>
          <a:off x="4803934" y="980694"/>
          <a:ext cx="1029414" cy="1307592"/>
        </a:xfrm>
        <a:prstGeom prst="roundRect">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57150" tIns="57150" rIns="57150" bIns="571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dirty="0"/>
            <a:t>优秀的安全性</a:t>
          </a:r>
        </a:p>
      </dsp:txBody>
      <dsp:txXfrm>
        <a:off x="4803934" y="980694"/>
        <a:ext cx="1029414" cy="1307592"/>
      </dsp:txXfrm>
    </dsp:sp>
    <dsp:sp modelId="{234CA01D-CD95-4F7B-8281-762D5E235EEF}">
      <dsp:nvSpPr>
        <dsp:cNvPr id="9" name="圆角矩形 8"/>
        <dsp:cNvSpPr/>
      </dsp:nvSpPr>
      <dsp:spPr bwMode="white">
        <a:xfrm>
          <a:off x="6004917" y="980694"/>
          <a:ext cx="1029414" cy="1307592"/>
        </a:xfrm>
        <a:prstGeom prst="roundRect">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57150" tIns="57150" rIns="57150" bIns="571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dirty="0"/>
            <a:t>良好的移植性</a:t>
          </a:r>
        </a:p>
      </dsp:txBody>
      <dsp:txXfrm>
        <a:off x="6004917" y="980694"/>
        <a:ext cx="1029414" cy="1307592"/>
      </dsp:txXfrm>
    </dsp:sp>
    <dsp:sp modelId="{799CCF77-9016-4B6A-A8AD-CF04BD4361A1}">
      <dsp:nvSpPr>
        <dsp:cNvPr id="10" name="圆角矩形 9"/>
        <dsp:cNvSpPr/>
      </dsp:nvSpPr>
      <dsp:spPr bwMode="white">
        <a:xfrm>
          <a:off x="7205901" y="980694"/>
          <a:ext cx="1029414" cy="1307592"/>
        </a:xfrm>
        <a:prstGeom prst="roundRect">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57150" tIns="57150" rIns="57150" bIns="571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dirty="0"/>
            <a:t>可以在任何档次的计算机上使用</a:t>
          </a:r>
        </a:p>
      </dsp:txBody>
      <dsp:txXfrm>
        <a:off x="7205901" y="980694"/>
        <a:ext cx="1029414" cy="1307592"/>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1980" cy="3500755"/>
        <a:chOff x="0" y="0"/>
        <a:chExt cx="8221980" cy="3500755"/>
      </a:xfrm>
    </dsp:grpSpPr>
    <dsp:sp modelId="{0A444580-C371-4108-AA41-31D728C98F08}">
      <dsp:nvSpPr>
        <dsp:cNvPr id="3" name="右箭头 2"/>
        <dsp:cNvSpPr/>
      </dsp:nvSpPr>
      <dsp:spPr bwMode="white">
        <a:xfrm>
          <a:off x="616649" y="0"/>
          <a:ext cx="6988683" cy="3500755"/>
        </a:xfrm>
        <a:prstGeom prst="rightArrow">
          <a:avLst/>
        </a:prstGeom>
      </dsp:spPr>
      <dsp:style>
        <a:lnRef idx="0">
          <a:schemeClr val="accent1"/>
        </a:lnRef>
        <a:fillRef idx="1">
          <a:schemeClr val="accent1">
            <a:tint val="40000"/>
          </a:schemeClr>
        </a:fillRef>
        <a:effectRef idx="0">
          <a:scrgbClr r="0" g="0" b="0"/>
        </a:effectRef>
        <a:fontRef idx="minor"/>
      </dsp:style>
      <dsp:txXfrm>
        <a:off x="616649" y="0"/>
        <a:ext cx="6988683" cy="3500755"/>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79432" cy="3960440"/>
        <a:chOff x="0" y="0"/>
        <a:chExt cx="8179432" cy="3960440"/>
      </a:xfrm>
    </dsp:grpSpPr>
    <dsp:sp modelId="{260FEFEC-0457-4D04-BED7-90C69EBD960B}">
      <dsp:nvSpPr>
        <dsp:cNvPr id="3" name="饼形 2"/>
        <dsp:cNvSpPr/>
      </dsp:nvSpPr>
      <dsp:spPr bwMode="white">
        <a:xfrm>
          <a:off x="0" y="-473610"/>
          <a:ext cx="4907659" cy="4907659"/>
        </a:xfrm>
        <a:prstGeom prst="pie">
          <a:avLst>
            <a:gd name="adj1" fmla="val 5400000"/>
            <a:gd name="adj2" fmla="val 16200000"/>
          </a:avLst>
        </a:prstGeom>
      </dsp:spPr>
      <dsp:style>
        <a:lnRef idx="2">
          <a:schemeClr val="lt1"/>
        </a:lnRef>
        <a:fillRef idx="1">
          <a:schemeClr val="accent1"/>
        </a:fillRef>
        <a:effectRef idx="0">
          <a:scrgbClr r="0" g="0" b="0"/>
        </a:effectRef>
        <a:fontRef idx="minor">
          <a:schemeClr val="lt1"/>
        </a:fontRef>
      </dsp:style>
      <dsp:txXfrm>
        <a:off x="0" y="-473610"/>
        <a:ext cx="4907659" cy="4907659"/>
      </dsp:txXfrm>
    </dsp:sp>
    <dsp:sp modelId="{03D3751A-B6C4-4C72-9135-4F5BE02D58EF}">
      <dsp:nvSpPr>
        <dsp:cNvPr id="4" name="矩形 3"/>
        <dsp:cNvSpPr/>
      </dsp:nvSpPr>
      <dsp:spPr bwMode="white">
        <a:xfrm>
          <a:off x="2453830" y="421"/>
          <a:ext cx="5725602" cy="3959598"/>
        </a:xfrm>
        <a:prstGeom prst="rect">
          <a:avLst/>
        </a:prstGeom>
      </dsp:spPr>
      <dsp:style>
        <a:lnRef idx="2">
          <a:schemeClr val="accent1"/>
        </a:lnRef>
        <a:fillRef idx="1">
          <a:schemeClr val="lt1">
            <a:alpha val="90000"/>
          </a:schemeClr>
        </a:fillRef>
        <a:effectRef idx="0">
          <a:scrgbClr r="0" g="0" b="0"/>
        </a:effectRef>
        <a:fontRef idx="minor"/>
      </dsp:style>
      <dsp:txBody>
        <a:bodyPr lIns="102870" tIns="102870" rIns="102870" bIns="102870" anchor="ctr"/>
        <a:lstStyle>
          <a:lvl1pPr algn="ctr">
            <a:defRPr sz="2700"/>
          </a:lvl1pPr>
          <a:lvl2pPr marL="285750" indent="-285750" algn="ctr">
            <a:defRPr sz="6500"/>
          </a:lvl2pPr>
          <a:lvl3pPr marL="571500" indent="-285750" algn="ctr">
            <a:defRPr sz="6500"/>
          </a:lvl3pPr>
          <a:lvl4pPr marL="857250" indent="-285750" algn="ctr">
            <a:defRPr sz="6500"/>
          </a:lvl4pPr>
          <a:lvl5pPr marL="1143000" indent="-285750" algn="ctr">
            <a:defRPr sz="6500"/>
          </a:lvl5pPr>
          <a:lvl6pPr marL="1428750" indent="-285750" algn="ctr">
            <a:defRPr sz="6500"/>
          </a:lvl6pPr>
          <a:lvl7pPr marL="1714500" indent="-285750" algn="ctr">
            <a:defRPr sz="6500"/>
          </a:lvl7pPr>
          <a:lvl8pPr marL="2000250" indent="-285750" algn="ctr">
            <a:defRPr sz="6500"/>
          </a:lvl8pPr>
          <a:lvl9pPr marL="2286000" indent="-285750" algn="ctr">
            <a:defRPr sz="6500"/>
          </a:lvl9pPr>
        </a:lstStyle>
        <a:p>
          <a:pPr lvl="0" algn="l">
            <a:lnSpc>
              <a:spcPct val="100000"/>
            </a:lnSpc>
            <a:spcBef>
              <a:spcPct val="0"/>
            </a:spcBef>
            <a:spcAft>
              <a:spcPct val="35000"/>
            </a:spcAft>
          </a:pPr>
          <a:r>
            <a:rPr lang="zh-CN" b="1" i="0" baseline="0" dirty="0">
              <a:solidFill>
                <a:schemeClr val="dk1"/>
              </a:solidFill>
            </a:rPr>
            <a:t>（</a:t>
          </a:r>
          <a:r>
            <a:rPr lang="en-US" b="1" i="0" baseline="0" dirty="0">
              <a:solidFill>
                <a:schemeClr val="dk1"/>
              </a:solidFill>
            </a:rPr>
            <a:t>1</a:t>
          </a:r>
          <a:r>
            <a:rPr lang="zh-CN" b="1" i="0" baseline="0" dirty="0">
              <a:solidFill>
                <a:schemeClr val="dk1"/>
              </a:solidFill>
            </a:rPr>
            <a:t>）</a:t>
          </a:r>
          <a:r>
            <a:rPr lang="zh-CN" altLang="en-US" b="1" i="0" baseline="0" dirty="0">
              <a:solidFill>
                <a:schemeClr val="dk1"/>
              </a:solidFill>
            </a:rPr>
            <a:t>安全性通过登录身份验证以及目录对象的访问控制集成在活动目录之中。</a:t>
          </a:r>
          <a:endParaRPr lang="zh-CN" dirty="0">
            <a:solidFill>
              <a:schemeClr val="dk1"/>
            </a:solidFill>
          </a:endParaRPr>
        </a:p>
      </dsp:txBody>
      <dsp:txXfrm>
        <a:off x="2453830" y="421"/>
        <a:ext cx="5725602" cy="3959598"/>
      </dsp:txXfrm>
    </dsp:sp>
    <dsp:sp modelId="{30E441FC-2982-456E-8A72-A5FFDB1D7B49}">
      <dsp:nvSpPr>
        <dsp:cNvPr id="6" name="饼形 5"/>
        <dsp:cNvSpPr/>
      </dsp:nvSpPr>
      <dsp:spPr bwMode="white">
        <a:xfrm>
          <a:off x="901354" y="770444"/>
          <a:ext cx="3189996" cy="3189996"/>
        </a:xfrm>
        <a:prstGeom prst="pie">
          <a:avLst>
            <a:gd name="adj1" fmla="val 5400000"/>
            <a:gd name="adj2" fmla="val 16200000"/>
          </a:avLst>
        </a:prstGeom>
        <a:solidFill>
          <a:srgbClr val="FFC000"/>
        </a:solidFill>
      </dsp:spPr>
      <dsp:style>
        <a:lnRef idx="2">
          <a:schemeClr val="lt1"/>
        </a:lnRef>
        <a:fillRef idx="1">
          <a:schemeClr val="accent1"/>
        </a:fillRef>
        <a:effectRef idx="0">
          <a:scrgbClr r="0" g="0" b="0"/>
        </a:effectRef>
        <a:fontRef idx="minor">
          <a:schemeClr val="lt1"/>
        </a:fontRef>
      </dsp:style>
      <dsp:txXfrm>
        <a:off x="901354" y="770444"/>
        <a:ext cx="3189996" cy="3189996"/>
      </dsp:txXfrm>
    </dsp:sp>
    <dsp:sp modelId="{8291BAC1-FA84-4A75-96B0-3AC06C55844A}">
      <dsp:nvSpPr>
        <dsp:cNvPr id="7" name="矩形 6"/>
        <dsp:cNvSpPr/>
      </dsp:nvSpPr>
      <dsp:spPr bwMode="white">
        <a:xfrm>
          <a:off x="2453830" y="998671"/>
          <a:ext cx="5725602" cy="3189996"/>
        </a:xfrm>
        <a:prstGeom prst="rect">
          <a:avLst/>
        </a:prstGeom>
      </dsp:spPr>
      <dsp:style>
        <a:lnRef idx="2">
          <a:schemeClr val="accent1"/>
        </a:lnRef>
        <a:fillRef idx="1">
          <a:schemeClr val="lt1">
            <a:alpha val="90000"/>
          </a:schemeClr>
        </a:fillRef>
        <a:effectRef idx="0">
          <a:scrgbClr r="0" g="0" b="0"/>
        </a:effectRef>
        <a:fontRef idx="minor"/>
      </dsp:style>
      <dsp:txBody>
        <a:bodyPr lIns="102870" tIns="102870" rIns="102870" bIns="102870" anchor="ctr"/>
        <a:lstStyle>
          <a:lvl1pPr algn="ctr">
            <a:defRPr sz="2700"/>
          </a:lvl1pPr>
          <a:lvl2pPr marL="285750" indent="-285750" algn="ctr">
            <a:defRPr sz="6500"/>
          </a:lvl2pPr>
          <a:lvl3pPr marL="571500" indent="-285750" algn="ctr">
            <a:defRPr sz="6500"/>
          </a:lvl3pPr>
          <a:lvl4pPr marL="857250" indent="-285750" algn="ctr">
            <a:defRPr sz="6500"/>
          </a:lvl4pPr>
          <a:lvl5pPr marL="1143000" indent="-285750" algn="ctr">
            <a:defRPr sz="6500"/>
          </a:lvl5pPr>
          <a:lvl6pPr marL="1428750" indent="-285750" algn="ctr">
            <a:defRPr sz="6500"/>
          </a:lvl6pPr>
          <a:lvl7pPr marL="1714500" indent="-285750" algn="ctr">
            <a:defRPr sz="6500"/>
          </a:lvl7pPr>
          <a:lvl8pPr marL="2000250" indent="-285750" algn="ctr">
            <a:defRPr sz="6500"/>
          </a:lvl8pPr>
          <a:lvl9pPr marL="2286000" indent="-285750" algn="ctr">
            <a:defRPr sz="6500"/>
          </a:lvl9pPr>
        </a:lstStyle>
        <a:p>
          <a:pPr lvl="0" algn="l">
            <a:lnSpc>
              <a:spcPct val="100000"/>
            </a:lnSpc>
            <a:spcBef>
              <a:spcPct val="0"/>
            </a:spcBef>
            <a:spcAft>
              <a:spcPct val="35000"/>
            </a:spcAft>
          </a:pPr>
          <a:r>
            <a:rPr lang="zh-CN" b="1" i="0" baseline="0" dirty="0">
              <a:solidFill>
                <a:schemeClr val="dk1"/>
              </a:solidFill>
            </a:rPr>
            <a:t>（</a:t>
          </a:r>
          <a:r>
            <a:rPr lang="en-US" b="1" i="0" baseline="0" dirty="0">
              <a:solidFill>
                <a:schemeClr val="dk1"/>
              </a:solidFill>
            </a:rPr>
            <a:t>2</a:t>
          </a:r>
          <a:r>
            <a:rPr lang="zh-CN" b="1" i="0" baseline="0" dirty="0">
              <a:solidFill>
                <a:schemeClr val="dk1"/>
              </a:solidFill>
            </a:rPr>
            <a:t>）</a:t>
          </a:r>
          <a:r>
            <a:rPr lang="zh-CN" altLang="en-US" b="1" i="0" baseline="0" dirty="0">
              <a:solidFill>
                <a:schemeClr val="dk1"/>
              </a:solidFill>
            </a:rPr>
            <a:t>活动目录通过对象访问控制列表以及用户凭据保护其存储的用户账户和组信息。</a:t>
          </a:r>
          <a:endParaRPr lang="zh-CN" dirty="0">
            <a:solidFill>
              <a:schemeClr val="dk1"/>
            </a:solidFill>
          </a:endParaRPr>
        </a:p>
      </dsp:txBody>
      <dsp:txXfrm>
        <a:off x="2453830" y="998671"/>
        <a:ext cx="5725602" cy="3189996"/>
      </dsp:txXfrm>
    </dsp:sp>
    <dsp:sp modelId="{AC831FA2-0551-4AD6-8EB2-FD4A6AE572AA}">
      <dsp:nvSpPr>
        <dsp:cNvPr id="9" name="饼形 8"/>
        <dsp:cNvSpPr/>
      </dsp:nvSpPr>
      <dsp:spPr bwMode="white">
        <a:xfrm>
          <a:off x="1717689" y="2471003"/>
          <a:ext cx="1472281" cy="1472281"/>
        </a:xfrm>
        <a:prstGeom prst="pie">
          <a:avLst>
            <a:gd name="adj1" fmla="val 5400000"/>
            <a:gd name="adj2" fmla="val 16200000"/>
          </a:avLst>
        </a:prstGeom>
        <a:solidFill>
          <a:srgbClr val="92D050"/>
        </a:solidFill>
      </dsp:spPr>
      <dsp:style>
        <a:lnRef idx="2">
          <a:schemeClr val="lt1"/>
        </a:lnRef>
        <a:fillRef idx="1">
          <a:schemeClr val="accent1"/>
        </a:fillRef>
        <a:effectRef idx="0">
          <a:scrgbClr r="0" g="0" b="0"/>
        </a:effectRef>
        <a:fontRef idx="minor">
          <a:schemeClr val="lt1"/>
        </a:fontRef>
      </dsp:style>
      <dsp:txXfrm>
        <a:off x="1717689" y="2471003"/>
        <a:ext cx="1472281" cy="1472281"/>
      </dsp:txXfrm>
    </dsp:sp>
    <dsp:sp modelId="{9E18DB90-4156-47F6-B464-18C37B41B804}">
      <dsp:nvSpPr>
        <dsp:cNvPr id="10" name="矩形 9"/>
        <dsp:cNvSpPr/>
      </dsp:nvSpPr>
      <dsp:spPr bwMode="white">
        <a:xfrm>
          <a:off x="2453830" y="2471003"/>
          <a:ext cx="5725602" cy="1472281"/>
        </a:xfrm>
        <a:prstGeom prst="rect">
          <a:avLst/>
        </a:prstGeom>
      </dsp:spPr>
      <dsp:style>
        <a:lnRef idx="2">
          <a:schemeClr val="accent1"/>
        </a:lnRef>
        <a:fillRef idx="1">
          <a:schemeClr val="lt1">
            <a:alpha val="90000"/>
          </a:schemeClr>
        </a:fillRef>
        <a:effectRef idx="0">
          <a:scrgbClr r="0" g="0" b="0"/>
        </a:effectRef>
        <a:fontRef idx="minor"/>
      </dsp:style>
      <dsp:txBody>
        <a:bodyPr lIns="102870" tIns="102870" rIns="102870" bIns="102870" anchor="ctr"/>
        <a:lstStyle>
          <a:lvl1pPr algn="ctr">
            <a:defRPr sz="2700"/>
          </a:lvl1pPr>
          <a:lvl2pPr marL="285750" indent="-285750" algn="ctr">
            <a:defRPr sz="6500"/>
          </a:lvl2pPr>
          <a:lvl3pPr marL="571500" indent="-285750" algn="ctr">
            <a:defRPr sz="6500"/>
          </a:lvl3pPr>
          <a:lvl4pPr marL="857250" indent="-285750" algn="ctr">
            <a:defRPr sz="6500"/>
          </a:lvl4pPr>
          <a:lvl5pPr marL="1143000" indent="-285750" algn="ctr">
            <a:defRPr sz="6500"/>
          </a:lvl5pPr>
          <a:lvl6pPr marL="1428750" indent="-285750" algn="ctr">
            <a:defRPr sz="6500"/>
          </a:lvl6pPr>
          <a:lvl7pPr marL="1714500" indent="-285750" algn="ctr">
            <a:defRPr sz="6500"/>
          </a:lvl7pPr>
          <a:lvl8pPr marL="2000250" indent="-285750" algn="ctr">
            <a:defRPr sz="6500"/>
          </a:lvl8pPr>
          <a:lvl9pPr marL="2286000" indent="-285750" algn="ctr">
            <a:defRPr sz="6500"/>
          </a:lvl9pPr>
        </a:lstStyle>
        <a:p>
          <a:pPr lvl="0" algn="l">
            <a:lnSpc>
              <a:spcPct val="100000"/>
            </a:lnSpc>
            <a:spcBef>
              <a:spcPct val="0"/>
            </a:spcBef>
            <a:spcAft>
              <a:spcPct val="35000"/>
            </a:spcAft>
          </a:pPr>
          <a:r>
            <a:rPr lang="zh-CN" b="1" i="0" baseline="0" dirty="0">
              <a:solidFill>
                <a:schemeClr val="dk1"/>
              </a:solidFill>
            </a:rPr>
            <a:t>（</a:t>
          </a:r>
          <a:r>
            <a:rPr lang="en-US" b="1" i="0" baseline="0" dirty="0">
              <a:solidFill>
                <a:schemeClr val="dk1"/>
              </a:solidFill>
            </a:rPr>
            <a:t>3</a:t>
          </a:r>
          <a:r>
            <a:rPr lang="zh-CN" b="1" i="0" baseline="0" dirty="0">
              <a:solidFill>
                <a:schemeClr val="dk1"/>
              </a:solidFill>
            </a:rPr>
            <a:t>）</a:t>
          </a:r>
          <a:r>
            <a:rPr lang="zh-CN" altLang="en-US" b="1" i="0" baseline="0" dirty="0">
              <a:solidFill>
                <a:schemeClr val="dk1"/>
              </a:solidFill>
            </a:rPr>
            <a:t>允许管理员创建组账户，管理员得以更加有效地管理系统的安全性。</a:t>
          </a:r>
          <a:endParaRPr lang="zh-CN" dirty="0">
            <a:solidFill>
              <a:schemeClr val="dk1"/>
            </a:solidFill>
          </a:endParaRPr>
        </a:p>
      </dsp:txBody>
      <dsp:txXfrm>
        <a:off x="2453830" y="2471003"/>
        <a:ext cx="5725602" cy="1472281"/>
      </dsp:txXfrm>
    </dsp:sp>
    <dsp:sp modelId="{4E96C193-84A6-4123-B0D3-59D5C57E9EC2}">
      <dsp:nvSpPr>
        <dsp:cNvPr id="5" name="矩形 4" hidden="1"/>
        <dsp:cNvSpPr/>
      </dsp:nvSpPr>
      <dsp:spPr>
        <a:xfrm>
          <a:off x="0" y="4188667"/>
          <a:ext cx="8179432" cy="245383"/>
        </a:xfrm>
        <a:prstGeom prst="rect">
          <a:avLst/>
        </a:prstGeom>
      </dsp:spPr>
      <dsp:txXfrm>
        <a:off x="0" y="4188667"/>
        <a:ext cx="8179432" cy="245383"/>
      </dsp:txXfrm>
    </dsp:sp>
    <dsp:sp modelId="{2AB94873-C673-411C-87FB-C5B4DCE854B9}">
      <dsp:nvSpPr>
        <dsp:cNvPr id="8" name="矩形 7" hidden="1"/>
        <dsp:cNvSpPr/>
      </dsp:nvSpPr>
      <dsp:spPr>
        <a:xfrm>
          <a:off x="0" y="3943284"/>
          <a:ext cx="8179432" cy="245383"/>
        </a:xfrm>
        <a:prstGeom prst="rect">
          <a:avLst/>
        </a:prstGeom>
      </dsp:spPr>
      <dsp:txXfrm>
        <a:off x="0" y="3943284"/>
        <a:ext cx="8179432" cy="245383"/>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 modelId="{A82A7EAB-D95E-45E9-9931-44031EFC3322}">
      <dsp:nvSpPr>
        <dsp:cNvPr id="4" name="圆角矩形 3"/>
        <dsp:cNvSpPr/>
      </dsp:nvSpPr>
      <dsp:spPr bwMode="white">
        <a:xfrm>
          <a:off x="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a:t>
          </a:r>
          <a:r>
            <a:rPr lang="en-US" altLang="zh-CN" sz="2000" dirty="0"/>
            <a:t>DNS</a:t>
          </a:r>
          <a:r>
            <a:rPr lang="zh-CN" altLang="en-US" sz="2000" dirty="0"/>
            <a:t>服务器的基本概念及工作原理</a:t>
          </a:r>
          <a:endParaRPr lang="zh-CN" sz="2000" dirty="0">
            <a:latin typeface="+mn-ea"/>
            <a:ea typeface="+mn-ea"/>
          </a:endParaRPr>
        </a:p>
      </dsp:txBody>
      <dsp:txXfrm>
        <a:off x="0" y="1380439"/>
        <a:ext cx="1944103" cy="1840585"/>
      </dsp:txXfrm>
    </dsp:sp>
    <dsp:sp modelId="{F76DCA40-BA00-4E64-A46A-DB761F08FDF2}">
      <dsp:nvSpPr>
        <dsp:cNvPr id="5" name="圆角矩形 4"/>
        <dsp:cNvSpPr/>
      </dsp:nvSpPr>
      <dsp:spPr bwMode="white">
        <a:xfrm>
          <a:off x="226812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altLang="en-US" sz="2000" dirty="0">
              <a:latin typeface="+mn-ea"/>
              <a:ea typeface="+mn-ea"/>
            </a:rPr>
            <a:t>会安装和管理</a:t>
          </a:r>
          <a:r>
            <a:rPr lang="en-US" altLang="zh-CN" sz="2000" dirty="0">
              <a:latin typeface="+mn-ea"/>
              <a:ea typeface="+mn-ea"/>
            </a:rPr>
            <a:t>DNS</a:t>
          </a:r>
          <a:r>
            <a:rPr lang="zh-CN" altLang="en-US" sz="2000" dirty="0">
              <a:latin typeface="+mn-ea"/>
              <a:ea typeface="+mn-ea"/>
            </a:rPr>
            <a:t>服务器</a:t>
          </a:r>
          <a:endParaRPr lang="zh-CN" sz="2000" dirty="0">
            <a:latin typeface="+mn-ea"/>
            <a:ea typeface="+mn-ea"/>
          </a:endParaRPr>
        </a:p>
      </dsp:txBody>
      <dsp:txXfrm>
        <a:off x="2268120" y="1380439"/>
        <a:ext cx="1944103" cy="1840585"/>
      </dsp:txXfrm>
    </dsp:sp>
    <dsp:sp modelId="{76761668-8B76-496F-AD1D-D5DA0CBA0C6B}">
      <dsp:nvSpPr>
        <dsp:cNvPr id="6" name="圆角矩形 5"/>
        <dsp:cNvSpPr/>
      </dsp:nvSpPr>
      <dsp:spPr bwMode="white">
        <a:xfrm>
          <a:off x="453624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altLang="en-US" sz="2000" dirty="0">
              <a:latin typeface="+mn-ea"/>
              <a:ea typeface="+mn-ea"/>
            </a:rPr>
            <a:t>能理解</a:t>
          </a:r>
          <a:r>
            <a:rPr lang="en-US" altLang="zh-CN" sz="2000" dirty="0">
              <a:latin typeface="+mn-ea"/>
              <a:ea typeface="+mn-ea"/>
            </a:rPr>
            <a:t>DNS</a:t>
          </a:r>
          <a:r>
            <a:rPr lang="zh-CN" altLang="en-US" sz="2000" dirty="0">
              <a:latin typeface="+mn-ea"/>
              <a:ea typeface="+mn-ea"/>
            </a:rPr>
            <a:t>正向查询和反向查询的功能和配置方法</a:t>
          </a:r>
          <a:endParaRPr lang="zh-CN" sz="2000" dirty="0">
            <a:latin typeface="+mn-ea"/>
            <a:ea typeface="+mn-ea"/>
          </a:endParaRPr>
        </a:p>
      </dsp:txBody>
      <dsp:txXfrm>
        <a:off x="4536240" y="1380439"/>
        <a:ext cx="1944103" cy="1840585"/>
      </dsp:txXfrm>
    </dsp:sp>
    <dsp:sp modelId="{9A2731F1-A859-4109-840F-025013FF3E94}">
      <dsp:nvSpPr>
        <dsp:cNvPr id="7" name="圆角矩形 6"/>
        <dsp:cNvSpPr/>
      </dsp:nvSpPr>
      <dsp:spPr bwMode="white">
        <a:xfrm>
          <a:off x="680436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lang="zh-CN" altLang="en-US" sz="2000">
              <a:latin typeface="+mn-ea"/>
              <a:ea typeface="+mn-ea"/>
            </a:rPr>
            <a:t>培养学生工作责任感和工作质量意识</a:t>
          </a:r>
          <a:endParaRPr lang="zh-CN" sz="2000" dirty="0">
            <a:latin typeface="+mn-ea"/>
            <a:ea typeface="+mn-ea"/>
          </a:endParaRPr>
        </a:p>
      </dsp:txBody>
      <dsp:txXfrm>
        <a:off x="6804360" y="1380439"/>
        <a:ext cx="1944103" cy="1840585"/>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 modelId="{A82A7EAB-D95E-45E9-9931-44031EFC3322}">
      <dsp:nvSpPr>
        <dsp:cNvPr id="4" name="圆角矩形 3"/>
        <dsp:cNvSpPr/>
      </dsp:nvSpPr>
      <dsp:spPr bwMode="white">
        <a:xfrm>
          <a:off x="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a:t>
          </a:r>
          <a:r>
            <a:rPr lang="zh-CN" altLang="en-US" sz="2000" dirty="0"/>
            <a:t>万维网的基本概念</a:t>
          </a:r>
          <a:endParaRPr lang="zh-CN" sz="2000" dirty="0">
            <a:latin typeface="+mn-ea"/>
            <a:ea typeface="+mn-ea"/>
          </a:endParaRPr>
        </a:p>
      </dsp:txBody>
      <dsp:txXfrm>
        <a:off x="0" y="1380439"/>
        <a:ext cx="1944103" cy="1840585"/>
      </dsp:txXfrm>
    </dsp:sp>
    <dsp:sp modelId="{F76DCA40-BA00-4E64-A46A-DB761F08FDF2}">
      <dsp:nvSpPr>
        <dsp:cNvPr id="5" name="圆角矩形 4"/>
        <dsp:cNvSpPr/>
      </dsp:nvSpPr>
      <dsp:spPr bwMode="white">
        <a:xfrm>
          <a:off x="226812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sz="2000" dirty="0">
              <a:latin typeface="+mn-ea"/>
              <a:ea typeface="+mn-ea"/>
            </a:rPr>
            <a:t>能</a:t>
          </a:r>
          <a:r>
            <a:rPr lang="zh-CN" altLang="en-US" sz="2000" dirty="0">
              <a:latin typeface="+mn-ea"/>
              <a:ea typeface="+mn-ea"/>
            </a:rPr>
            <a:t>理解</a:t>
          </a:r>
          <a:r>
            <a:rPr lang="en-US" altLang="zh-CN" sz="2000" dirty="0">
              <a:latin typeface="+mn-ea"/>
              <a:ea typeface="+mn-ea"/>
            </a:rPr>
            <a:t>FTP</a:t>
          </a:r>
          <a:r>
            <a:rPr lang="zh-CN" altLang="en-US" sz="2000" dirty="0">
              <a:latin typeface="+mn-ea"/>
              <a:ea typeface="+mn-ea"/>
            </a:rPr>
            <a:t>服务器基本概念及工作原理</a:t>
          </a:r>
          <a:endParaRPr lang="zh-CN" sz="2000" dirty="0">
            <a:latin typeface="+mn-ea"/>
            <a:ea typeface="+mn-ea"/>
          </a:endParaRPr>
        </a:p>
      </dsp:txBody>
      <dsp:txXfrm>
        <a:off x="2268120" y="1380439"/>
        <a:ext cx="1944103" cy="1840585"/>
      </dsp:txXfrm>
    </dsp:sp>
    <dsp:sp modelId="{76761668-8B76-496F-AD1D-D5DA0CBA0C6B}">
      <dsp:nvSpPr>
        <dsp:cNvPr id="6" name="圆角矩形 5"/>
        <dsp:cNvSpPr/>
      </dsp:nvSpPr>
      <dsp:spPr bwMode="white">
        <a:xfrm>
          <a:off x="453624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altLang="en-US" sz="2000" dirty="0">
              <a:latin typeface="+mn-ea"/>
              <a:ea typeface="+mn-ea"/>
            </a:rPr>
            <a:t>会安装和配置</a:t>
          </a:r>
          <a:r>
            <a:rPr lang="en-US" altLang="zh-CN" sz="2000" dirty="0">
              <a:latin typeface="+mn-ea"/>
              <a:ea typeface="+mn-ea"/>
            </a:rPr>
            <a:t>Web</a:t>
          </a:r>
          <a:r>
            <a:rPr lang="zh-CN" altLang="en-US" sz="2000" dirty="0">
              <a:latin typeface="+mn-ea"/>
              <a:ea typeface="+mn-ea"/>
            </a:rPr>
            <a:t>和</a:t>
          </a:r>
          <a:r>
            <a:rPr lang="en-US" altLang="zh-CN" sz="2000" dirty="0">
              <a:latin typeface="+mn-ea"/>
              <a:ea typeface="+mn-ea"/>
            </a:rPr>
            <a:t>FTP</a:t>
          </a:r>
          <a:r>
            <a:rPr lang="zh-CN" altLang="en-US" sz="2000" dirty="0">
              <a:latin typeface="+mn-ea"/>
              <a:ea typeface="+mn-ea"/>
            </a:rPr>
            <a:t>服务器</a:t>
          </a:r>
          <a:endParaRPr lang="zh-CN" sz="2000" dirty="0">
            <a:latin typeface="+mn-ea"/>
            <a:ea typeface="+mn-ea"/>
          </a:endParaRPr>
        </a:p>
      </dsp:txBody>
      <dsp:txXfrm>
        <a:off x="4536240" y="1380439"/>
        <a:ext cx="1944103" cy="1840585"/>
      </dsp:txXfrm>
    </dsp:sp>
    <dsp:sp modelId="{CFF697ED-43BD-448D-B96E-E854FEAC2CEE}">
      <dsp:nvSpPr>
        <dsp:cNvPr id="7" name="圆角矩形 6"/>
        <dsp:cNvSpPr/>
      </dsp:nvSpPr>
      <dsp:spPr bwMode="white">
        <a:xfrm>
          <a:off x="6804360" y="1380439"/>
          <a:ext cx="1944103" cy="1840585"/>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lang="zh-CN" altLang="en-US" sz="2000" dirty="0">
              <a:latin typeface="+mn-ea"/>
              <a:ea typeface="+mn-ea"/>
            </a:rPr>
            <a:t>培养自主探索学习能力</a:t>
          </a:r>
          <a:endParaRPr lang="zh-CN" sz="2000" dirty="0">
            <a:latin typeface="+mn-ea"/>
            <a:ea typeface="+mn-ea"/>
          </a:endParaRPr>
        </a:p>
      </dsp:txBody>
      <dsp:txXfrm>
        <a:off x="6804360" y="1380439"/>
        <a:ext cx="1944103" cy="184058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rSet qsTypeId="urn:microsoft.com/office/officeart/2005/8/quickstyle/simple5"/>
        </dgm:pt>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latin typeface="Arial" panose="020B0604020202020204" pitchFamily="34" charset="0"/>
                <a:ea typeface="宋体" panose="02010600030101010101" pitchFamily="2" charset="-122"/>
              </a:defRPr>
            </a:lvl1pPr>
          </a:lstStyle>
          <a:p>
            <a:pPr>
              <a:defRPr/>
            </a:pPr>
            <a:r>
              <a:rPr lang="en-US" altLang="zh-CN"/>
              <a:t>*</a:t>
            </a:r>
            <a:endParaRPr lang="en-US" altLang="zh-CN"/>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ffectLst/>
                <a:latin typeface="Arial" panose="020B0604020202020204" pitchFamily="34" charset="0"/>
                <a:ea typeface="宋体" panose="02010600030101010101" pitchFamily="2" charset="-122"/>
              </a:defRPr>
            </a:lvl1pPr>
          </a:lstStyle>
          <a:p>
            <a:pPr>
              <a:defRPr/>
            </a:pPr>
            <a:endParaRPr lang="en-US" altLang="zh-CN"/>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solidFill>
            <a:srgbClr val="FFFFFF"/>
          </a:solidFill>
          <a:ln w="9525" algn="ctr">
            <a:solidFill>
              <a:srgbClr val="000000"/>
            </a:solidFill>
            <a:miter lim="800000"/>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SzPct val="100000"/>
              <a:defRPr sz="1200" b="0">
                <a:effectLst/>
                <a:latin typeface="Arial" panose="020B0604020202020204" pitchFamily="34" charset="0"/>
                <a:ea typeface="宋体" panose="02010600030101010101" pitchFamily="2" charset="-122"/>
              </a:defRPr>
            </a:lvl1pPr>
          </a:lstStyle>
          <a:p>
            <a:pPr>
              <a:defRPr/>
            </a:pPr>
            <a:endParaRPr lang="en-US" altLang="zh-CN"/>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1" hangingPunct="1">
              <a:buSzPct val="100000"/>
              <a:defRPr sz="1200" b="0">
                <a:latin typeface="Arial" panose="020B0604020202020204" pitchFamily="34" charset="0"/>
                <a:ea typeface="宋体" panose="02010600030101010101" pitchFamily="2" charset="-122"/>
              </a:defRPr>
            </a:lvl1pPr>
          </a:lstStyle>
          <a:p>
            <a:fld id="{87436437-A963-4D20-AF8C-D664EDAE9312}" type="slidenum">
              <a:rPr lang="en-US" altLang="zh-CN"/>
            </a:fld>
            <a:endParaRPr lang="en-US" altLang="zh-CN"/>
          </a:p>
        </p:txBody>
      </p:sp>
    </p:spTree>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nvSpPr>
        <p:spPr bwMode="auto">
          <a:xfrm>
            <a:off x="685800" y="2393950"/>
            <a:ext cx="77724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nvPr>
        </p:nvSpPr>
        <p:spPr>
          <a:xfrm>
            <a:off x="685800" y="990600"/>
            <a:ext cx="77724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nvPr>
        </p:nvSpPr>
        <p:spPr>
          <a:xfrm>
            <a:off x="685800" y="6248400"/>
            <a:ext cx="1905000" cy="457200"/>
          </a:xfrm>
        </p:spPr>
        <p:txBody>
          <a:bodyPr/>
          <a:lstStyle>
            <a:lvl1pPr>
              <a:defRPr/>
            </a:lvl1pPr>
          </a:lstStyle>
          <a:p>
            <a:pPr>
              <a:defRPr/>
            </a:pPr>
            <a:fld id="{FB8868C7-E801-416E-B358-47ADD11F9DE3}" type="datetime1">
              <a:rPr lang="zh-CN" altLang="en-US"/>
            </a:fld>
            <a:endParaRPr lang="en-US" altLang="zh-CN"/>
          </a:p>
        </p:txBody>
      </p:sp>
      <p:sp>
        <p:nvSpPr>
          <p:cNvPr id="6" name="Rectangle 5"/>
          <p:cNvSpPr>
            <a:spLocks noGrp="1" noChangeArrowheads="1"/>
          </p:cNvSpPr>
          <p:nvPr>
            <p:ph type="ftr" sz="quarter" idx="11"/>
          </p:nvPr>
        </p:nvSpPr>
        <p:spPr>
          <a:xfrm>
            <a:off x="3124200" y="6248400"/>
            <a:ext cx="2895600" cy="457200"/>
          </a:xfrm>
        </p:spPr>
        <p:txBody>
          <a:bodyPr/>
          <a:lstStyle>
            <a:lvl1pPr>
              <a:defRPr>
                <a:ea typeface="+mn-ea"/>
              </a:defRPr>
            </a:lvl1pPr>
          </a:lstStyle>
          <a:p>
            <a:pPr>
              <a:defRPr/>
            </a:pPr>
            <a:r>
              <a:rPr lang="en-US" altLang="zh-CN"/>
              <a:t>锲而舍之，朽木不折。锲而不舍，金石可镂   友友情分享O(∩_∩)O~</a:t>
            </a:r>
            <a:endParaRPr lang="en-US" altLang="zh-CN"/>
          </a:p>
        </p:txBody>
      </p:sp>
      <p:sp>
        <p:nvSpPr>
          <p:cNvPr id="7" name="Rectangle 6"/>
          <p:cNvSpPr>
            <a:spLocks noGrp="1" noChangeArrowheads="1"/>
          </p:cNvSpPr>
          <p:nvPr>
            <p:ph type="sldNum" sz="quarter" idx="12"/>
          </p:nvPr>
        </p:nvSpPr>
        <p:spPr>
          <a:xfrm>
            <a:off x="6553200" y="6248400"/>
            <a:ext cx="1905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nvPr>
        </p:nvSpPr>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566738" y="304800"/>
            <a:ext cx="5854700"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fld id="{16656FE8-ED95-40D9-BD4C-668C9FF48543}" type="datetime1">
              <a:rPr lang="zh-CN" altLang="en-US"/>
            </a:fld>
            <a:endParaRPr lang="en-US" altLang="zh-CN"/>
          </a:p>
        </p:txBody>
      </p:sp>
      <p:sp>
        <p:nvSpPr>
          <p:cNvPr id="5" name="Rectangle 7"/>
          <p:cNvSpPr>
            <a:spLocks noGrp="1" noChangeArrowheads="1"/>
          </p:cNvSpPr>
          <p:nvPr>
            <p:ph type="ftr" sz="quarter" idx="11"/>
          </p:nvPr>
        </p:nvSpPr>
        <p:spPr/>
        <p:txBody>
          <a:bodyPr/>
          <a:lstStyle>
            <a:lvl1pPr>
              <a:defRPr/>
            </a:lvl1pPr>
          </a:lstStyle>
          <a:p>
            <a:fld id="{8EB14846-9F90-45DA-A6EE-57387A9F477A}" type="slidenum">
              <a:rPr lang="en-US" altLang="zh-CN"/>
            </a:fld>
            <a:endParaRPr lang="en-US" altLang="zh-CN"/>
          </a:p>
        </p:txBody>
      </p:sp>
      <p:sp>
        <p:nvSpPr>
          <p:cNvPr id="6" name="Rectangle 8"/>
          <p:cNvSpPr>
            <a:spLocks noGrp="1" noChangeArrowheads="1"/>
          </p:cNvSpPr>
          <p:nvPr>
            <p:ph type="sldNum" sz="quarter" idx="12"/>
          </p:nvPr>
        </p:nvSpPr>
        <p:spPr/>
        <p:txBody>
          <a:bodyPr/>
          <a:lstStyle>
            <a:lvl1pPr>
              <a:defRPr/>
            </a:lvl1pPr>
          </a:lstStyle>
          <a:p>
            <a:fld id="{3241A1C0-08EF-4000-A724-E7D3C0252B02}" type="slidenum">
              <a:rPr lang="en-US" altLang="zh-CN"/>
            </a:fld>
            <a:endParaRPr lang="en-US" altLang="zh-CN"/>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fld id="{9B560E01-5293-4457-8C8B-75B0E0100D9A}" type="datetime1">
              <a:rPr lang="zh-CN" altLang="en-US"/>
            </a:fld>
            <a:endParaRPr lang="en-US" altLang="zh-CN"/>
          </a:p>
        </p:txBody>
      </p:sp>
      <p:sp>
        <p:nvSpPr>
          <p:cNvPr id="5" name="Rectangle 7"/>
          <p:cNvSpPr>
            <a:spLocks noGrp="1" noChangeArrowheads="1"/>
          </p:cNvSpPr>
          <p:nvPr>
            <p:ph type="ftr" sz="quarter" idx="11"/>
          </p:nvPr>
        </p:nvSpPr>
        <p:spPr/>
        <p:txBody>
          <a:bodyPr/>
          <a:lstStyle>
            <a:lvl1pPr>
              <a:defRPr/>
            </a:lvl1pPr>
          </a:lstStyle>
          <a:p>
            <a:fld id="{032DB10A-15DF-4868-94E8-8C62CDDBBD7E}" type="slidenum">
              <a:rPr lang="en-US" altLang="zh-CN"/>
            </a:fld>
            <a:endParaRPr lang="en-US" altLang="zh-CN"/>
          </a:p>
        </p:txBody>
      </p:sp>
      <p:sp>
        <p:nvSpPr>
          <p:cNvPr id="6" name="Rectangle 8"/>
          <p:cNvSpPr>
            <a:spLocks noGrp="1" noChangeArrowheads="1"/>
          </p:cNvSpPr>
          <p:nvPr>
            <p:ph type="sldNum" sz="quarter" idx="12"/>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nvPr>
        </p:nvSpPr>
        <p:spPr/>
        <p:txBody>
          <a:bodyPr/>
          <a:lstStyle>
            <a:lvl1pPr>
              <a:defRPr/>
            </a:lvl1pPr>
          </a:lstStyle>
          <a:p>
            <a:pPr>
              <a:defRPr/>
            </a:pPr>
            <a:fld id="{2AEC3339-3AD1-4569-949E-80E7C782AF8A}" type="datetime1">
              <a:rPr lang="zh-CN" altLang="en-US"/>
            </a:fld>
            <a:endParaRPr lang="en-US" altLang="zh-CN"/>
          </a:p>
        </p:txBody>
      </p:sp>
      <p:sp>
        <p:nvSpPr>
          <p:cNvPr id="5" name="Rectangle 7"/>
          <p:cNvSpPr>
            <a:spLocks noGrp="1" noChangeArrowheads="1"/>
          </p:cNvSpPr>
          <p:nvPr>
            <p:ph type="ftr" sz="quarter" idx="11"/>
          </p:nvPr>
        </p:nvSpPr>
        <p:spPr/>
        <p:txBody>
          <a:bodyPr/>
          <a:lstStyle>
            <a:lvl1pPr>
              <a:defRPr/>
            </a:lvl1pPr>
          </a:lstStyle>
          <a:p>
            <a:fld id="{BFDC0A1A-36C2-4EF7-A9C1-F82649FA1B1F}" type="slidenum">
              <a:rPr lang="en-US" altLang="zh-CN"/>
            </a:fld>
            <a:endParaRPr lang="en-US" altLang="zh-CN"/>
          </a:p>
        </p:txBody>
      </p:sp>
      <p:sp>
        <p:nvSpPr>
          <p:cNvPr id="6" name="Rectangle 8"/>
          <p:cNvSpPr>
            <a:spLocks noGrp="1" noChangeArrowheads="1"/>
          </p:cNvSpPr>
          <p:nvPr>
            <p:ph type="sldNum" sz="quarter" idx="12"/>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566738" y="1125538"/>
            <a:ext cx="39243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43438" y="1125538"/>
            <a:ext cx="39243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nvPr>
        </p:nvSpPr>
        <p:spPr/>
        <p:txBody>
          <a:bodyPr/>
          <a:lstStyle>
            <a:lvl1pPr>
              <a:defRPr/>
            </a:lvl1pPr>
          </a:lstStyle>
          <a:p>
            <a:pPr>
              <a:defRPr/>
            </a:pPr>
            <a:fld id="{47469216-8384-4F03-BC94-2B7C23C67D43}" type="datetime1">
              <a:rPr lang="zh-CN" altLang="en-US"/>
            </a:fld>
            <a:endParaRPr lang="en-US" altLang="zh-CN"/>
          </a:p>
        </p:txBody>
      </p:sp>
      <p:sp>
        <p:nvSpPr>
          <p:cNvPr id="6" name="Rectangle 7"/>
          <p:cNvSpPr>
            <a:spLocks noGrp="1" noChangeArrowheads="1"/>
          </p:cNvSpPr>
          <p:nvPr>
            <p:ph type="ftr" sz="quarter" idx="11"/>
          </p:nvPr>
        </p:nvSpPr>
        <p:spPr/>
        <p:txBody>
          <a:bodyPr/>
          <a:lstStyle>
            <a:lvl1pPr>
              <a:defRPr/>
            </a:lvl1pPr>
          </a:lstStyle>
          <a:p>
            <a:fld id="{A88B06E6-4508-427B-A163-9E193E9E7BAC}" type="slidenum">
              <a:rPr lang="en-US" altLang="zh-CN"/>
            </a:fld>
            <a:endParaRPr lang="en-US" altLang="zh-CN"/>
          </a:p>
        </p:txBody>
      </p:sp>
      <p:sp>
        <p:nvSpPr>
          <p:cNvPr id="7" name="Rectangle 8"/>
          <p:cNvSpPr>
            <a:spLocks noGrp="1" noChangeArrowheads="1"/>
          </p:cNvSpPr>
          <p:nvPr>
            <p:ph type="sldNum" sz="quarter" idx="12"/>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nvPr>
        </p:nvSpPr>
        <p:spPr/>
        <p:txBody>
          <a:bodyPr/>
          <a:lstStyle>
            <a:lvl1pPr>
              <a:defRPr/>
            </a:lvl1pPr>
          </a:lstStyle>
          <a:p>
            <a:pPr>
              <a:defRPr/>
            </a:pPr>
            <a:fld id="{E08533D4-681E-465C-B247-0E9AD979858B}" type="datetime1">
              <a:rPr lang="zh-CN" altLang="en-US"/>
            </a:fld>
            <a:endParaRPr lang="en-US" altLang="zh-CN"/>
          </a:p>
        </p:txBody>
      </p:sp>
      <p:sp>
        <p:nvSpPr>
          <p:cNvPr id="8" name="Rectangle 7"/>
          <p:cNvSpPr>
            <a:spLocks noGrp="1" noChangeArrowheads="1"/>
          </p:cNvSpPr>
          <p:nvPr>
            <p:ph type="ftr" sz="quarter" idx="11"/>
          </p:nvPr>
        </p:nvSpPr>
        <p:spPr/>
        <p:txBody>
          <a:bodyPr/>
          <a:lstStyle>
            <a:lvl1pPr>
              <a:defRPr/>
            </a:lvl1pPr>
          </a:lstStyle>
          <a:p>
            <a:fld id="{E63D04C2-53E4-4D7F-A625-1AEEA4477BA5}" type="slidenum">
              <a:rPr lang="en-US" altLang="zh-CN"/>
            </a:fld>
            <a:endParaRPr lang="en-US" altLang="zh-CN"/>
          </a:p>
        </p:txBody>
      </p:sp>
      <p:sp>
        <p:nvSpPr>
          <p:cNvPr id="9" name="Rectangle 8"/>
          <p:cNvSpPr>
            <a:spLocks noGrp="1" noChangeArrowheads="1"/>
          </p:cNvSpPr>
          <p:nvPr>
            <p:ph type="sldNum" sz="quarter" idx="12"/>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nvPr>
        </p:nvSpPr>
        <p:spPr/>
        <p:txBody>
          <a:bodyPr/>
          <a:lstStyle>
            <a:lvl1pPr>
              <a:defRPr/>
            </a:lvl1pPr>
          </a:lstStyle>
          <a:p>
            <a:pPr>
              <a:defRPr/>
            </a:pPr>
            <a:fld id="{EC7B2B56-A4FB-4609-B215-F4D1FB31AAF3}" type="datetime1">
              <a:rPr lang="zh-CN" altLang="en-US"/>
            </a:fld>
            <a:endParaRPr lang="en-US" altLang="zh-CN"/>
          </a:p>
        </p:txBody>
      </p:sp>
      <p:sp>
        <p:nvSpPr>
          <p:cNvPr id="4" name="Rectangle 7"/>
          <p:cNvSpPr>
            <a:spLocks noGrp="1" noChangeArrowheads="1"/>
          </p:cNvSpPr>
          <p:nvPr>
            <p:ph type="ftr" sz="quarter" idx="11"/>
          </p:nvPr>
        </p:nvSpPr>
        <p:spPr/>
        <p:txBody>
          <a:bodyPr/>
          <a:lstStyle>
            <a:lvl1pPr>
              <a:defRPr/>
            </a:lvl1pPr>
          </a:lstStyle>
          <a:p>
            <a:fld id="{9BD8C6AF-D64F-4A83-883B-A1227F38BEB3}" type="slidenum">
              <a:rPr lang="en-US" altLang="zh-CN"/>
            </a:fld>
            <a:endParaRPr lang="en-US" altLang="zh-CN"/>
          </a:p>
        </p:txBody>
      </p:sp>
      <p:sp>
        <p:nvSpPr>
          <p:cNvPr id="5" name="Rectangle 8"/>
          <p:cNvSpPr>
            <a:spLocks noGrp="1" noChangeArrowheads="1"/>
          </p:cNvSpPr>
          <p:nvPr>
            <p:ph type="sldNum" sz="quarter" idx="12"/>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fld id="{60290911-833E-4BC3-AB22-DF934CBDF3DF}" type="datetime1">
              <a:rPr lang="zh-CN" altLang="en-US"/>
            </a:fld>
            <a:endParaRPr lang="en-US" altLang="zh-CN"/>
          </a:p>
        </p:txBody>
      </p:sp>
      <p:sp>
        <p:nvSpPr>
          <p:cNvPr id="3" name="Rectangle 7"/>
          <p:cNvSpPr>
            <a:spLocks noGrp="1" noChangeArrowheads="1"/>
          </p:cNvSpPr>
          <p:nvPr>
            <p:ph type="ftr" sz="quarter" idx="11"/>
          </p:nvPr>
        </p:nvSpPr>
        <p:spPr/>
        <p:txBody>
          <a:bodyPr/>
          <a:lstStyle>
            <a:lvl1pPr>
              <a:defRPr/>
            </a:lvl1pPr>
          </a:lstStyle>
          <a:p>
            <a:fld id="{96089572-BF2A-4798-89A4-87D72AC16483}" type="slidenum">
              <a:rPr lang="en-US" altLang="zh-CN"/>
            </a:fld>
            <a:endParaRPr lang="en-US" altLang="zh-CN"/>
          </a:p>
        </p:txBody>
      </p:sp>
      <p:sp>
        <p:nvSpPr>
          <p:cNvPr id="4" name="Rectangle 8"/>
          <p:cNvSpPr>
            <a:spLocks noGrp="1" noChangeArrowheads="1"/>
          </p:cNvSpPr>
          <p:nvPr>
            <p:ph type="sldNum" sz="quarter" idx="12"/>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nvPr>
        </p:nvSpPr>
        <p:spPr/>
        <p:txBody>
          <a:bodyPr/>
          <a:lstStyle>
            <a:lvl1pPr>
              <a:defRPr/>
            </a:lvl1pPr>
          </a:lstStyle>
          <a:p>
            <a:pPr>
              <a:defRPr/>
            </a:pPr>
            <a:fld id="{70A90910-7ED4-4B24-A2D3-0313ACBC6BAD}" type="datetime1">
              <a:rPr lang="zh-CN" altLang="en-US"/>
            </a:fld>
            <a:endParaRPr lang="en-US" altLang="zh-CN"/>
          </a:p>
        </p:txBody>
      </p:sp>
      <p:sp>
        <p:nvSpPr>
          <p:cNvPr id="6" name="Rectangle 7"/>
          <p:cNvSpPr>
            <a:spLocks noGrp="1" noChangeArrowheads="1"/>
          </p:cNvSpPr>
          <p:nvPr>
            <p:ph type="ftr" sz="quarter" idx="11"/>
          </p:nvPr>
        </p:nvSpPr>
        <p:spPr/>
        <p:txBody>
          <a:bodyPr/>
          <a:lstStyle>
            <a:lvl1pPr>
              <a:defRPr/>
            </a:lvl1pPr>
          </a:lstStyle>
          <a:p>
            <a:fld id="{72A8EF03-2E15-405B-9E94-A1D3B927A7B0}" type="slidenum">
              <a:rPr lang="en-US" altLang="zh-CN"/>
            </a:fld>
            <a:endParaRPr lang="en-US" altLang="zh-CN"/>
          </a:p>
        </p:txBody>
      </p:sp>
      <p:sp>
        <p:nvSpPr>
          <p:cNvPr id="7" name="Rectangle 8"/>
          <p:cNvSpPr>
            <a:spLocks noGrp="1" noChangeArrowheads="1"/>
          </p:cNvSpPr>
          <p:nvPr>
            <p:ph type="sldNum" sz="quarter" idx="12"/>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nvPr>
        </p:nvSpPr>
        <p:spPr/>
        <p:txBody>
          <a:bodyPr/>
          <a:lstStyle>
            <a:lvl1pPr>
              <a:defRPr/>
            </a:lvl1pPr>
          </a:lstStyle>
          <a:p>
            <a:pPr>
              <a:defRPr/>
            </a:pPr>
            <a:fld id="{2F679C4C-2F19-4CF1-9783-E919F22B4482}" type="datetime1">
              <a:rPr lang="zh-CN" altLang="en-US"/>
            </a:fld>
            <a:endParaRPr lang="en-US" altLang="zh-CN"/>
          </a:p>
        </p:txBody>
      </p:sp>
      <p:sp>
        <p:nvSpPr>
          <p:cNvPr id="6" name="Rectangle 7"/>
          <p:cNvSpPr>
            <a:spLocks noGrp="1" noChangeArrowheads="1"/>
          </p:cNvSpPr>
          <p:nvPr>
            <p:ph type="ftr" sz="quarter" idx="11"/>
          </p:nvPr>
        </p:nvSpPr>
        <p:spPr/>
        <p:txBody>
          <a:bodyPr/>
          <a:lstStyle>
            <a:lvl1pPr>
              <a:defRPr/>
            </a:lvl1pPr>
          </a:lstStyle>
          <a:p>
            <a:fld id="{06BB7C76-9073-4C00-B5E0-A7540A7BE2BF}" type="slidenum">
              <a:rPr lang="en-US" altLang="zh-CN"/>
            </a:fld>
            <a:endParaRPr lang="en-US" altLang="zh-CN"/>
          </a:p>
        </p:txBody>
      </p:sp>
      <p:sp>
        <p:nvSpPr>
          <p:cNvPr id="7" name="Rectangle 8"/>
          <p:cNvSpPr>
            <a:spLocks noGrp="1" noChangeArrowheads="1"/>
          </p:cNvSpPr>
          <p:nvPr>
            <p:ph type="sldNum" sz="quarter" idx="12"/>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566738" y="1125538"/>
            <a:ext cx="8001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nvSpPr>
        <p:spPr bwMode="auto">
          <a:xfrm>
            <a:off x="611188" y="908050"/>
            <a:ext cx="7958137"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1029" name="Line 5"/>
          <p:cNvSpPr>
            <a:spLocks noChangeShapeType="1"/>
          </p:cNvSpPr>
          <p:nvPr/>
        </p:nvSpPr>
        <p:spPr bwMode="auto">
          <a:xfrm flipV="1">
            <a:off x="609600" y="6172200"/>
            <a:ext cx="79248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nvPr>
        </p:nvSpPr>
        <p:spPr bwMode="auto">
          <a:xfrm>
            <a:off x="609600" y="6245225"/>
            <a:ext cx="19812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1" name="Rectangle 7"/>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eaLnBrk="1" hangingPunct="1">
              <a:buSzPct val="100000"/>
              <a:defRPr sz="1200" b="0">
                <a:ea typeface="宋体" panose="02010600030101010101" pitchFamily="2" charset="-122"/>
              </a:defRPr>
            </a:lvl1pPr>
          </a:lstStyle>
          <a:p>
            <a:fld id="{46A4F708-D95E-40F7-9130-B876B5B00229}" type="slidenum">
              <a:rPr lang="en-US" altLang="zh-CN"/>
            </a:fld>
            <a:endParaRPr lang="en-US" altLang="zh-CN"/>
          </a:p>
        </p:txBody>
      </p:sp>
      <p:sp>
        <p:nvSpPr>
          <p:cNvPr id="1032" name="Rectangle 8"/>
          <p:cNvSpPr>
            <a:spLocks noGrp="1" noChangeArrowheads="1"/>
          </p:cNvSpPr>
          <p:nvPr>
            <p:ph type="sldNum" sz="quarter" idx="4"/>
          </p:nvPr>
        </p:nvSpPr>
        <p:spPr bwMode="auto">
          <a:xfrm>
            <a:off x="6553200" y="6245225"/>
            <a:ext cx="19812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8.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9.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2.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3.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4.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5.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6.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7.jpe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5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2.xml"/><Relationship Id="rId4" Type="http://schemas.openxmlformats.org/officeDocument/2006/relationships/diagramColors" Target="../diagrams/colors12.xml"/><Relationship Id="rId3" Type="http://schemas.openxmlformats.org/officeDocument/2006/relationships/diagramQuickStyle" Target="../diagrams/quickStyle12.xml"/><Relationship Id="rId2" Type="http://schemas.openxmlformats.org/officeDocument/2006/relationships/diagramLayout" Target="../diagrams/layout12.xml"/><Relationship Id="rId1" Type="http://schemas.openxmlformats.org/officeDocument/2006/relationships/diagramData" Target="../diagrams/data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jpeg"/><Relationship Id="rId1" Type="http://schemas.openxmlformats.org/officeDocument/2006/relationships/image" Target="../media/image38.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image" Target="../media/image30.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4.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image" Target="../media/image45.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0.png"/><Relationship Id="rId1" Type="http://schemas.openxmlformats.org/officeDocument/2006/relationships/image" Target="../media/image49.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2.png"/><Relationship Id="rId1" Type="http://schemas.openxmlformats.org/officeDocument/2006/relationships/image" Target="../media/image51.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4.png"/><Relationship Id="rId1" Type="http://schemas.openxmlformats.org/officeDocument/2006/relationships/image" Target="../media/image53.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5.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6.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7.jpeg"/></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3.xml"/><Relationship Id="rId4" Type="http://schemas.openxmlformats.org/officeDocument/2006/relationships/diagramColors" Target="../diagrams/colors13.xml"/><Relationship Id="rId3" Type="http://schemas.openxmlformats.org/officeDocument/2006/relationships/diagramQuickStyle" Target="../diagrams/quickStyle13.xml"/><Relationship Id="rId2" Type="http://schemas.openxmlformats.org/officeDocument/2006/relationships/diagramLayout" Target="../diagrams/layout13.xml"/><Relationship Id="rId1" Type="http://schemas.openxmlformats.org/officeDocument/2006/relationships/diagramData" Target="../diagrams/data13.xml"/></Relationships>
</file>

<file path=ppt/slides/_rels/slide8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4.xml"/><Relationship Id="rId4" Type="http://schemas.openxmlformats.org/officeDocument/2006/relationships/diagramColors" Target="../diagrams/colors14.xml"/><Relationship Id="rId3" Type="http://schemas.openxmlformats.org/officeDocument/2006/relationships/diagramQuickStyle" Target="../diagrams/quickStyle14.xml"/><Relationship Id="rId2" Type="http://schemas.openxmlformats.org/officeDocument/2006/relationships/diagramLayout" Target="../diagrams/layout14.xml"/><Relationship Id="rId1" Type="http://schemas.openxmlformats.org/officeDocument/2006/relationships/diagramData" Target="../diagrams/data14.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8.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9.jpe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0.jpe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2.jpeg"/><Relationship Id="rId1" Type="http://schemas.openxmlformats.org/officeDocument/2006/relationships/image" Target="../media/image61.jpe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4.jpeg"/><Relationship Id="rId1" Type="http://schemas.openxmlformats.org/officeDocument/2006/relationships/image" Target="../media/image63.jpe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5.jpe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6E0B89-6530-41CA-9D42-09649D00AAAF}" type="slidenum">
              <a:rPr lang="en-US" altLang="zh-CN" b="0">
                <a:ea typeface="宋体" panose="02010600030101010101" pitchFamily="2" charset="-122"/>
              </a:rPr>
            </a:fld>
            <a:endParaRPr lang="en-US" altLang="zh-CN" b="0">
              <a:ea typeface="宋体" panose="02010600030101010101" pitchFamily="2" charset="-122"/>
            </a:endParaRPr>
          </a:p>
        </p:txBody>
      </p:sp>
      <p:sp>
        <p:nvSpPr>
          <p:cNvPr id="2058" name="Rectangle 10"/>
          <p:cNvSpPr>
            <a:spLocks noGrp="1" noChangeArrowheads="1"/>
          </p:cNvSpPr>
          <p:nvPr>
            <p:ph type="ctrTitle" idx="4294967295"/>
          </p:nvPr>
        </p:nvSpPr>
        <p:spPr>
          <a:xfrm>
            <a:off x="250825" y="908050"/>
            <a:ext cx="7772400" cy="1371600"/>
          </a:xfrm>
        </p:spPr>
        <p:txBody>
          <a:bodyPr/>
          <a:lstStyle/>
          <a:p>
            <a:pPr eaLnBrk="1" hangingPunct="1">
              <a:defRPr/>
            </a:pPr>
            <a:br>
              <a:rPr lang="en-US" altLang="zh-CN" sz="4000" dirty="0">
                <a:solidFill>
                  <a:schemeClr val="folHlink"/>
                </a:solidFill>
                <a:latin typeface="黑体" panose="02010609060101010101" pitchFamily="49" charset="-122"/>
                <a:ea typeface="黑体" panose="02010609060101010101" pitchFamily="49" charset="-122"/>
              </a:rPr>
            </a:br>
            <a:br>
              <a:rPr lang="en-US" altLang="zh-CN" sz="4000" dirty="0">
                <a:solidFill>
                  <a:schemeClr val="folHlink"/>
                </a:solidFill>
                <a:latin typeface="黑体" panose="02010609060101010101" pitchFamily="49" charset="-122"/>
                <a:ea typeface="黑体" panose="02010609060101010101" pitchFamily="49" charset="-122"/>
              </a:rPr>
            </a:br>
            <a:r>
              <a:rPr lang="en-US" altLang="zh-CN" sz="4000" dirty="0">
                <a:solidFill>
                  <a:schemeClr val="folHlink"/>
                </a:solidFill>
                <a:latin typeface="黑体" panose="02010609060101010101" pitchFamily="49" charset="-122"/>
                <a:ea typeface="黑体" panose="02010609060101010101" pitchFamily="49" charset="-122"/>
              </a:rPr>
              <a:t>《</a:t>
            </a:r>
            <a:r>
              <a:rPr lang="zh-CN" altLang="en-US" sz="4000" dirty="0">
                <a:solidFill>
                  <a:schemeClr val="folHlink"/>
                </a:solidFill>
                <a:latin typeface="黑体" panose="02010609060101010101" pitchFamily="49" charset="-122"/>
                <a:ea typeface="黑体" panose="02010609060101010101" pitchFamily="49" charset="-122"/>
              </a:rPr>
              <a:t>计算机网络技术</a:t>
            </a:r>
            <a:r>
              <a:rPr lang="en-US" altLang="zh-CN" sz="4000" dirty="0">
                <a:solidFill>
                  <a:schemeClr val="folHlink"/>
                </a:solidFill>
                <a:latin typeface="黑体" panose="02010609060101010101" pitchFamily="49" charset="-122"/>
                <a:ea typeface="黑体" panose="02010609060101010101" pitchFamily="49" charset="-122"/>
              </a:rPr>
              <a:t>》</a:t>
            </a:r>
            <a:endParaRPr lang="zh-CN" altLang="en-US" sz="4000" dirty="0">
              <a:solidFill>
                <a:schemeClr val="folHlink"/>
              </a:solidFill>
              <a:latin typeface="黑体" panose="02010609060101010101" pitchFamily="49" charset="-122"/>
              <a:ea typeface="黑体" panose="02010609060101010101" pitchFamily="49" charset="-122"/>
            </a:endParaRPr>
          </a:p>
        </p:txBody>
      </p:sp>
      <p:sp>
        <p:nvSpPr>
          <p:cNvPr id="2059" name="Rectangle 11"/>
          <p:cNvSpPr>
            <a:spLocks noGrp="1" noChangeArrowheads="1"/>
          </p:cNvSpPr>
          <p:nvPr>
            <p:ph type="subTitle" idx="4294967295"/>
          </p:nvPr>
        </p:nvSpPr>
        <p:spPr>
          <a:xfrm>
            <a:off x="1643063" y="2781300"/>
            <a:ext cx="6408737" cy="647700"/>
          </a:xfrm>
        </p:spPr>
        <p:txBody>
          <a:bodyPr/>
          <a:lstStyle/>
          <a:p>
            <a:pPr marL="0" indent="0" algn="ctr" eaLnBrk="1" hangingPunct="1">
              <a:buFont typeface="Wingdings" panose="05000000000000000000" pitchFamily="2" charset="2"/>
              <a:buNone/>
              <a:defRPr/>
            </a:pPr>
            <a:r>
              <a:rPr lang="zh-CN" altLang="en-US" sz="2800" dirty="0">
                <a:latin typeface="楷体_GB2312" charset="-122"/>
                <a:ea typeface="楷体_GB2312" charset="-122"/>
              </a:rPr>
              <a:t>北京出版社    主编：吴教育  刘小园</a:t>
            </a:r>
            <a:endParaRPr lang="zh-CN" altLang="en-US" sz="2800" dirty="0">
              <a:latin typeface="楷体_GB2312" charset="-122"/>
              <a:ea typeface="楷体_GB2312" charset="-122"/>
            </a:endParaRPr>
          </a:p>
        </p:txBody>
      </p:sp>
      <p:sp>
        <p:nvSpPr>
          <p:cNvPr id="5" name="Rectangle 11"/>
          <p:cNvSpPr txBox="1">
            <a:spLocks noChangeArrowheads="1"/>
          </p:cNvSpPr>
          <p:nvPr/>
        </p:nvSpPr>
        <p:spPr bwMode="auto">
          <a:xfrm>
            <a:off x="1693863" y="3930650"/>
            <a:ext cx="6408737" cy="647700"/>
          </a:xfrm>
          <a:prstGeom prst="rect">
            <a:avLst/>
          </a:prstGeom>
          <a:noFill/>
          <a:ln>
            <a:noFill/>
          </a:ln>
          <a:effectLst/>
        </p:spPr>
        <p:txBody>
          <a:bodyPr/>
          <a:lst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None/>
              <a:defRPr/>
            </a:pPr>
            <a:r>
              <a:rPr lang="zh-CN" altLang="en-US" sz="2800" dirty="0">
                <a:solidFill>
                  <a:srgbClr val="FF0000"/>
                </a:solidFill>
                <a:latin typeface="楷体_GB2312" charset="-122"/>
                <a:ea typeface="楷体_GB2312" charset="-122"/>
              </a:rPr>
              <a:t>项目三  配置网络服务器</a:t>
            </a:r>
            <a:endParaRPr lang="zh-CN" altLang="en-US" sz="2800" dirty="0">
              <a:solidFill>
                <a:srgbClr val="FF0000"/>
              </a:solidFill>
              <a:latin typeface="楷体_GB2312" charset="-122"/>
              <a:ea typeface="楷体_GB2312" charset="-122"/>
            </a:endParaRPr>
          </a:p>
        </p:txBody>
      </p:sp>
    </p:spTree>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3C254A5-4FB8-4536-9FD5-F6088F7868B5}"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二</a:t>
            </a:r>
            <a:r>
              <a:rPr lang="en-US" altLang="zh-CN" sz="2800" dirty="0"/>
              <a:t>.</a:t>
            </a:r>
            <a:r>
              <a:rPr lang="zh-CN" altLang="en-US" sz="2800" dirty="0"/>
              <a:t>常见网络操作系统</a:t>
            </a:r>
            <a:r>
              <a:rPr lang="en-US" altLang="zh-CN" sz="2800" dirty="0">
                <a:solidFill>
                  <a:srgbClr val="FFC000"/>
                </a:solidFill>
              </a:rPr>
              <a:t>--UNIX</a:t>
            </a:r>
            <a:endParaRPr lang="zh-CN" altLang="en-US" sz="2800" dirty="0">
              <a:solidFill>
                <a:srgbClr val="FFC000"/>
              </a:solidFill>
            </a:endParaRPr>
          </a:p>
        </p:txBody>
      </p:sp>
      <p:sp>
        <p:nvSpPr>
          <p:cNvPr id="5" name="Rectangle 39"/>
          <p:cNvSpPr txBox="1">
            <a:spLocks noChangeArrowheads="1"/>
          </p:cNvSpPr>
          <p:nvPr/>
        </p:nvSpPr>
        <p:spPr bwMode="auto">
          <a:xfrm>
            <a:off x="323850" y="1125855"/>
            <a:ext cx="8569325" cy="1823085"/>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lnSpc>
                <a:spcPct val="150000"/>
              </a:lnSpc>
              <a:defRPr/>
            </a:pPr>
            <a:r>
              <a:rPr lang="en-US" altLang="zh-CN" sz="2000" b="0" kern="100" dirty="0">
                <a:effectLst/>
                <a:latin typeface="+mn-ea"/>
                <a:ea typeface="+mn-ea"/>
                <a:cs typeface="Times New Roman" panose="02020603050405020304" pitchFamily="18" charset="0"/>
              </a:rPr>
              <a:t>     UNIX操作系统是一个强大的多用户、多任务操作系统，支持多种处理器架构，按照操作系统的分类，属于分时操作系统，最早由KenThompson、Dennis Ritchie和Douglas McIlroy于1969年在AT&amp;T的贝尔实验室开发。</a:t>
            </a:r>
            <a:r>
              <a:rPr lang="zh-CN" altLang="en-US" sz="2000" b="0" kern="100" dirty="0">
                <a:effectLst/>
                <a:latin typeface="+mn-ea"/>
                <a:ea typeface="+mn-ea"/>
                <a:cs typeface="Times New Roman" panose="02020603050405020304" pitchFamily="18" charset="0"/>
              </a:rPr>
              <a:t>主要特点如下：</a:t>
            </a:r>
            <a:endParaRPr lang="zh-CN" altLang="en-US" sz="2000" b="0" kern="100" dirty="0">
              <a:effectLst/>
              <a:latin typeface="+mn-ea"/>
              <a:ea typeface="+mn-ea"/>
              <a:cs typeface="Times New Roman" panose="02020603050405020304" pitchFamily="18" charset="0"/>
            </a:endParaRPr>
          </a:p>
        </p:txBody>
      </p:sp>
      <p:graphicFrame>
        <p:nvGraphicFramePr>
          <p:cNvPr id="6" name="内容占位符 4"/>
          <p:cNvGraphicFramePr/>
          <p:nvPr/>
        </p:nvGraphicFramePr>
        <p:xfrm>
          <a:off x="454660" y="2752090"/>
          <a:ext cx="8235315" cy="32689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3C254A5-4FB8-4536-9FD5-F6088F7868B5}"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二</a:t>
            </a:r>
            <a:r>
              <a:rPr lang="en-US" altLang="zh-CN" sz="2800" dirty="0"/>
              <a:t>.</a:t>
            </a:r>
            <a:r>
              <a:rPr lang="zh-CN" altLang="en-US" sz="2800" dirty="0"/>
              <a:t>常见网络操作系统</a:t>
            </a:r>
            <a:r>
              <a:rPr lang="en-US" altLang="zh-CN" sz="2800" dirty="0">
                <a:solidFill>
                  <a:srgbClr val="FFC000"/>
                </a:solidFill>
              </a:rPr>
              <a:t>--Linux</a:t>
            </a:r>
            <a:endParaRPr lang="zh-CN" altLang="en-US" sz="2800" dirty="0">
              <a:solidFill>
                <a:srgbClr val="FFC000"/>
              </a:solidFill>
            </a:endParaRPr>
          </a:p>
        </p:txBody>
      </p:sp>
      <p:graphicFrame>
        <p:nvGraphicFramePr>
          <p:cNvPr id="7" name="内容占位符 3"/>
          <p:cNvGraphicFramePr/>
          <p:nvPr/>
        </p:nvGraphicFramePr>
        <p:xfrm>
          <a:off x="574675" y="2438400"/>
          <a:ext cx="8221980" cy="35007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259840" y="3500755"/>
            <a:ext cx="5898515" cy="1420495"/>
          </a:xfrm>
          <a:prstGeom prst="rect">
            <a:avLst/>
          </a:prstGeom>
          <a:solidFill>
            <a:srgbClr val="00B050"/>
          </a:solidFill>
        </p:spPr>
        <p:txBody>
          <a:bodyPr wrap="square" rtlCol="0">
            <a:spAutoFit/>
          </a:bodyPr>
          <a:p>
            <a:pPr>
              <a:lnSpc>
                <a:spcPct val="160000"/>
              </a:lnSpc>
            </a:pPr>
            <a:r>
              <a:rPr lang="en-US" altLang="zh-CN"/>
              <a:t>      </a:t>
            </a:r>
            <a:r>
              <a:rPr lang="zh-CN" altLang="en-US">
                <a:solidFill>
                  <a:schemeClr val="bg1"/>
                </a:solidFill>
              </a:rPr>
              <a:t>Linux是一种自由（Free）软件，在遵守自由软件联盟协议下，用户可以自由地获取程序及其源代码，并能自由地使用它们，包括修改和复制等。</a:t>
            </a:r>
            <a:endParaRPr lang="zh-CN" altLang="en-US">
              <a:solidFill>
                <a:schemeClr val="bg1"/>
              </a:solidFill>
            </a:endParaRPr>
          </a:p>
        </p:txBody>
      </p:sp>
      <p:sp>
        <p:nvSpPr>
          <p:cNvPr id="100" name="文本框 99"/>
          <p:cNvSpPr txBox="1"/>
          <p:nvPr/>
        </p:nvSpPr>
        <p:spPr>
          <a:xfrm>
            <a:off x="611505" y="1162050"/>
            <a:ext cx="7963535" cy="1751965"/>
          </a:xfrm>
          <a:prstGeom prst="rect">
            <a:avLst/>
          </a:prstGeom>
          <a:noFill/>
          <a:ln w="9525">
            <a:noFill/>
          </a:ln>
        </p:spPr>
        <p:txBody>
          <a:bodyPr wrap="square">
            <a:spAutoFit/>
          </a:bodyPr>
          <a:p>
            <a:pPr marL="0" indent="0">
              <a:lnSpc>
                <a:spcPct val="120000"/>
              </a:lnSpc>
            </a:pPr>
            <a:r>
              <a:rPr lang="en-US" altLang="zh-CN" sz="1800" b="0">
                <a:solidFill>
                  <a:srgbClr val="000000"/>
                </a:solidFill>
                <a:ea typeface="宋体" panose="02010600030101010101" pitchFamily="2" charset="-122"/>
              </a:rPr>
              <a:t>      </a:t>
            </a:r>
            <a:r>
              <a:rPr lang="zh-CN" sz="1800" b="0">
                <a:solidFill>
                  <a:srgbClr val="000000"/>
                </a:solidFill>
                <a:ea typeface="宋体" panose="02010600030101010101" pitchFamily="2" charset="-122"/>
              </a:rPr>
              <a:t>Linux 最早是Linus Torvalds于1991 年在芬兰赫尔辛基大学原创开发的，并在GNU的GPL（General Public License）原则下发行。Linux是一个基于POSIX和UNIX的多用户、多任务、支持多线程和多CPU的新型的网络操作系统。Linux继承了UNIX以网络为核心的设计思想，是一个性能稳定的多用户网络操作系统。</a:t>
            </a:r>
            <a:endParaRPr lang="zh-CN" altLang="en-US" sz="1800" b="0">
              <a:solidFill>
                <a:srgbClr val="000000"/>
              </a:solidFill>
              <a:ea typeface="宋体" panose="02010600030101010101" pitchFamily="2" charset="-122"/>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1CC27079-153E-485D-84D6-8C4058F30999}"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三、活动目录概述</a:t>
            </a:r>
            <a:endParaRPr lang="zh-CN" altLang="en-US" sz="2800" dirty="0"/>
          </a:p>
        </p:txBody>
      </p:sp>
      <p:graphicFrame>
        <p:nvGraphicFramePr>
          <p:cNvPr id="7" name="内容占位符 3"/>
          <p:cNvGraphicFramePr/>
          <p:nvPr/>
        </p:nvGraphicFramePr>
        <p:xfrm>
          <a:off x="197768" y="1412776"/>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971550" y="2636520"/>
            <a:ext cx="5898515" cy="2168525"/>
          </a:xfrm>
          <a:prstGeom prst="rect">
            <a:avLst/>
          </a:prstGeom>
          <a:solidFill>
            <a:srgbClr val="00B050"/>
          </a:solidFill>
        </p:spPr>
        <p:txBody>
          <a:bodyPr wrap="square" rtlCol="0">
            <a:spAutoFit/>
          </a:bodyPr>
          <a:p>
            <a:pPr>
              <a:lnSpc>
                <a:spcPct val="150000"/>
              </a:lnSpc>
            </a:pPr>
            <a:r>
              <a:rPr lang="en-US" altLang="zh-CN"/>
              <a:t>      </a:t>
            </a:r>
            <a:r>
              <a:rPr lang="zh-CN" altLang="en-US">
                <a:solidFill>
                  <a:schemeClr val="bg1"/>
                </a:solidFill>
              </a:rPr>
              <a:t>活动目录（AD）是网络操作系统的目录服务，它存储着网络上各种对象（如用户、组、计算机、共享资源、打印机和联系人等）的有关信息，并使该信息易于管理员和用户查找及使用。活动目录服务使用结构化的数据存储作为目录信息的逻辑层次结构的基础。</a:t>
            </a:r>
            <a:endParaRPr lang="zh-CN" altLang="en-US">
              <a:solidFill>
                <a:schemeClr val="bg1"/>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C28F3174-DC62-41D7-BCDF-282642D520EA}"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1.</a:t>
            </a:r>
            <a:r>
              <a:rPr lang="zh-CN" altLang="en-US" sz="2800" dirty="0"/>
              <a:t>活动目录组织单元</a:t>
            </a:r>
            <a:endParaRPr lang="zh-CN" altLang="en-US" sz="2800" dirty="0"/>
          </a:p>
        </p:txBody>
      </p:sp>
      <p:pic>
        <p:nvPicPr>
          <p:cNvPr id="5" name="内容占位符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37440" y="1311582"/>
            <a:ext cx="5951200" cy="4391986"/>
          </a:xfrm>
          <a:prstGeom prst="rect">
            <a:avLst/>
          </a:prstGeom>
        </p:spPr>
      </p:pic>
      <p:sp>
        <p:nvSpPr>
          <p:cNvPr id="6" name="矩形 5"/>
          <p:cNvSpPr/>
          <p:nvPr/>
        </p:nvSpPr>
        <p:spPr>
          <a:xfrm>
            <a:off x="533291" y="1430083"/>
            <a:ext cx="1569660" cy="3415030"/>
          </a:xfrm>
          <a:prstGeom prst="rect">
            <a:avLst/>
          </a:prstGeom>
          <a:noFill/>
        </p:spPr>
        <p:txBody>
          <a:bodyPr wrap="square" lIns="91440" tIns="45720" rIns="91440" bIns="45720">
            <a:spAutoFit/>
          </a:bodyPr>
          <a:lstStyle/>
          <a:p>
            <a:pPr algn="ctr"/>
            <a:r>
              <a:rPr lang="zh-CN" altLang="en-US" sz="3600" b="0" cap="none" spc="0" dirty="0">
                <a:ln w="0"/>
                <a:solidFill>
                  <a:srgbClr val="C00000"/>
                </a:solidFill>
                <a:effectLst>
                  <a:outerShdw blurRad="38100" dist="19050" dir="2700000" algn="tl" rotWithShape="0">
                    <a:schemeClr val="dk1">
                      <a:alpha val="40000"/>
                    </a:schemeClr>
                  </a:outerShdw>
                </a:effectLst>
              </a:rPr>
              <a:t>域是</a:t>
            </a:r>
            <a:endParaRPr lang="en-US" altLang="zh-CN" sz="3600" b="0" cap="none" spc="0" dirty="0">
              <a:ln w="0"/>
              <a:solidFill>
                <a:srgbClr val="C00000"/>
              </a:solidFill>
              <a:effectLst>
                <a:outerShdw blurRad="38100" dist="19050" dir="2700000" algn="tl" rotWithShape="0">
                  <a:schemeClr val="dk1">
                    <a:alpha val="40000"/>
                  </a:schemeClr>
                </a:outerShdw>
              </a:effectLst>
            </a:endParaRPr>
          </a:p>
          <a:p>
            <a:pPr algn="ctr"/>
            <a:r>
              <a:rPr lang="zh-CN" altLang="en-US" sz="3600" b="0" cap="none" spc="0" dirty="0">
                <a:ln w="0"/>
                <a:solidFill>
                  <a:srgbClr val="C00000"/>
                </a:solidFill>
                <a:effectLst>
                  <a:outerShdw blurRad="38100" dist="19050" dir="2700000" algn="tl" rotWithShape="0">
                    <a:schemeClr val="dk1">
                      <a:alpha val="40000"/>
                    </a:schemeClr>
                  </a:outerShdw>
                </a:effectLst>
              </a:rPr>
              <a:t>网络</a:t>
            </a:r>
            <a:endParaRPr lang="en-US" altLang="zh-CN" sz="3600" b="0" cap="none" spc="0" dirty="0">
              <a:ln w="0"/>
              <a:solidFill>
                <a:srgbClr val="C00000"/>
              </a:solidFill>
              <a:effectLst>
                <a:outerShdw blurRad="38100" dist="19050" dir="2700000" algn="tl" rotWithShape="0">
                  <a:schemeClr val="dk1">
                    <a:alpha val="40000"/>
                  </a:schemeClr>
                </a:outerShdw>
              </a:effectLst>
            </a:endParaRPr>
          </a:p>
          <a:p>
            <a:pPr algn="ctr"/>
            <a:r>
              <a:rPr lang="zh-CN" altLang="en-US" sz="3600" b="0" cap="none" spc="0" dirty="0">
                <a:ln w="0"/>
                <a:solidFill>
                  <a:srgbClr val="C00000"/>
                </a:solidFill>
                <a:effectLst>
                  <a:outerShdw blurRad="38100" dist="19050" dir="2700000" algn="tl" rotWithShape="0">
                    <a:schemeClr val="dk1">
                      <a:alpha val="40000"/>
                    </a:schemeClr>
                  </a:outerShdw>
                </a:effectLst>
              </a:rPr>
              <a:t>的</a:t>
            </a:r>
            <a:endParaRPr lang="en-US" altLang="zh-CN" sz="3600" b="0" cap="none" spc="0" dirty="0">
              <a:ln w="0"/>
              <a:solidFill>
                <a:srgbClr val="C00000"/>
              </a:solidFill>
              <a:effectLst>
                <a:outerShdw blurRad="38100" dist="19050" dir="2700000" algn="tl" rotWithShape="0">
                  <a:schemeClr val="dk1">
                    <a:alpha val="40000"/>
                  </a:schemeClr>
                </a:outerShdw>
              </a:effectLst>
            </a:endParaRPr>
          </a:p>
          <a:p>
            <a:pPr algn="ctr"/>
            <a:r>
              <a:rPr lang="zh-CN" altLang="en-US" sz="3600" b="0" cap="none" spc="0" dirty="0">
                <a:ln w="0"/>
                <a:solidFill>
                  <a:srgbClr val="C00000"/>
                </a:solidFill>
                <a:effectLst>
                  <a:outerShdw blurRad="38100" dist="19050" dir="2700000" algn="tl" rotWithShape="0">
                    <a:schemeClr val="dk1">
                      <a:alpha val="40000"/>
                    </a:schemeClr>
                  </a:outerShdw>
                </a:effectLst>
              </a:rPr>
              <a:t>基本</a:t>
            </a:r>
            <a:endParaRPr lang="en-US" altLang="zh-CN" sz="3600" b="0" cap="none" spc="0" dirty="0">
              <a:ln w="0"/>
              <a:solidFill>
                <a:srgbClr val="C00000"/>
              </a:solidFill>
              <a:effectLst>
                <a:outerShdw blurRad="38100" dist="19050" dir="2700000" algn="tl" rotWithShape="0">
                  <a:schemeClr val="dk1">
                    <a:alpha val="40000"/>
                  </a:schemeClr>
                </a:outerShdw>
              </a:effectLst>
            </a:endParaRPr>
          </a:p>
          <a:p>
            <a:pPr algn="ctr"/>
            <a:r>
              <a:rPr lang="zh-CN" altLang="en-US" sz="3600" b="0" cap="none" spc="0" dirty="0">
                <a:ln w="0"/>
                <a:solidFill>
                  <a:srgbClr val="C00000"/>
                </a:solidFill>
                <a:effectLst>
                  <a:outerShdw blurRad="38100" dist="19050" dir="2700000" algn="tl" rotWithShape="0">
                    <a:schemeClr val="dk1">
                      <a:alpha val="40000"/>
                    </a:schemeClr>
                  </a:outerShdw>
                </a:effectLst>
              </a:rPr>
              <a:t>管理</a:t>
            </a:r>
            <a:endParaRPr lang="en-US" altLang="zh-CN" sz="3600" b="0" cap="none" spc="0" dirty="0">
              <a:ln w="0"/>
              <a:solidFill>
                <a:srgbClr val="C00000"/>
              </a:solidFill>
              <a:effectLst>
                <a:outerShdw blurRad="38100" dist="19050" dir="2700000" algn="tl" rotWithShape="0">
                  <a:schemeClr val="dk1">
                    <a:alpha val="40000"/>
                  </a:schemeClr>
                </a:outerShdw>
              </a:effectLst>
            </a:endParaRPr>
          </a:p>
          <a:p>
            <a:pPr algn="ctr"/>
            <a:r>
              <a:rPr lang="zh-CN" altLang="en-US" sz="3600" b="0" cap="none" spc="0" dirty="0">
                <a:ln w="0"/>
                <a:solidFill>
                  <a:srgbClr val="C00000"/>
                </a:solidFill>
                <a:effectLst>
                  <a:outerShdw blurRad="38100" dist="19050" dir="2700000" algn="tl" rotWithShape="0">
                    <a:schemeClr val="dk1">
                      <a:alpha val="40000"/>
                    </a:schemeClr>
                  </a:outerShdw>
                </a:effectLst>
              </a:rPr>
              <a:t>单位</a:t>
            </a:r>
            <a:endParaRPr lang="zh-CN" altLang="en-US" sz="3600" b="0" cap="none" spc="0" dirty="0">
              <a:ln w="0"/>
              <a:solidFill>
                <a:srgbClr val="C00000"/>
              </a:solidFill>
              <a:effectLst>
                <a:outerShdw blurRad="38100" dist="19050" dir="2700000" algn="tl" rotWithShape="0">
                  <a:schemeClr val="dk1">
                    <a:alpha val="40000"/>
                  </a:schemeClr>
                </a:outerShdw>
              </a:effectLst>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C28F3174-DC62-41D7-BCDF-282642D520EA}"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1.</a:t>
            </a:r>
            <a:r>
              <a:rPr lang="zh-CN" altLang="en-US" sz="2800" dirty="0"/>
              <a:t>活动目录组织单元</a:t>
            </a:r>
            <a:endParaRPr lang="zh-CN" altLang="en-US" sz="2800" dirty="0"/>
          </a:p>
        </p:txBody>
      </p:sp>
      <p:sp>
        <p:nvSpPr>
          <p:cNvPr id="4" name="Rectangle 39"/>
          <p:cNvSpPr txBox="1">
            <a:spLocks noChangeArrowheads="1"/>
          </p:cNvSpPr>
          <p:nvPr/>
        </p:nvSpPr>
        <p:spPr bwMode="auto">
          <a:xfrm>
            <a:off x="574675" y="1124744"/>
            <a:ext cx="7959725" cy="108012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000" b="0" kern="100" dirty="0">
                <a:solidFill>
                  <a:srgbClr val="000000"/>
                </a:solidFill>
                <a:effectLst/>
                <a:latin typeface="+mn-ea"/>
                <a:ea typeface="+mn-ea"/>
                <a:cs typeface="宋体" panose="02010600030101010101" pitchFamily="2" charset="-122"/>
              </a:rPr>
              <a:t>    </a:t>
            </a:r>
            <a:r>
              <a:rPr lang="zh-CN" altLang="zh-CN" sz="2000" b="0" kern="100" dirty="0">
                <a:solidFill>
                  <a:srgbClr val="FF0000"/>
                </a:solidFill>
                <a:effectLst/>
                <a:latin typeface="+mn-ea"/>
                <a:ea typeface="+mn-ea"/>
                <a:cs typeface="宋体" panose="02010600030101010101" pitchFamily="2" charset="-122"/>
              </a:rPr>
              <a:t>域（</a:t>
            </a:r>
            <a:r>
              <a:rPr lang="en-US" altLang="zh-CN" sz="2000" b="0" kern="100" dirty="0">
                <a:solidFill>
                  <a:srgbClr val="FF0000"/>
                </a:solidFill>
                <a:effectLst/>
                <a:latin typeface="+mn-ea"/>
                <a:ea typeface="+mn-ea"/>
                <a:cs typeface="宋体" panose="02010600030101010101" pitchFamily="2" charset="-122"/>
              </a:rPr>
              <a:t>Domain</a:t>
            </a:r>
            <a:r>
              <a:rPr lang="zh-CN" altLang="zh-CN" sz="2000" b="0" kern="100" dirty="0">
                <a:solidFill>
                  <a:srgbClr val="FF0000"/>
                </a:solidFill>
                <a:effectLst/>
                <a:latin typeface="+mn-ea"/>
                <a:ea typeface="+mn-ea"/>
                <a:cs typeface="宋体" panose="02010600030101010101" pitchFamily="2" charset="-122"/>
              </a:rPr>
              <a:t>）</a:t>
            </a:r>
            <a:r>
              <a:rPr lang="zh-CN" altLang="zh-CN" sz="2000" b="0" kern="100" dirty="0">
                <a:solidFill>
                  <a:srgbClr val="000000"/>
                </a:solidFill>
                <a:effectLst/>
                <a:latin typeface="+mn-ea"/>
                <a:ea typeface="+mn-ea"/>
                <a:cs typeface="宋体" panose="02010600030101010101" pitchFamily="2" charset="-122"/>
              </a:rPr>
              <a:t>是目录服务的基本管理单位，域模式的最大好处就是它的单一网络登录能力，任何用户只要在域中有一个账户，就可以漫游网络。</a:t>
            </a:r>
            <a:endParaRPr lang="zh-CN" altLang="en-US" sz="2000" b="0" kern="100" dirty="0">
              <a:effectLst/>
              <a:latin typeface="+mn-ea"/>
              <a:ea typeface="+mn-ea"/>
              <a:cs typeface="Times New Roman" panose="02020603050405020304" pitchFamily="18" charset="0"/>
            </a:endParaRPr>
          </a:p>
        </p:txBody>
      </p:sp>
      <p:sp>
        <p:nvSpPr>
          <p:cNvPr id="6" name="文本框 5"/>
          <p:cNvSpPr txBox="1"/>
          <p:nvPr/>
        </p:nvSpPr>
        <p:spPr>
          <a:xfrm>
            <a:off x="574675" y="2281899"/>
            <a:ext cx="3997325" cy="646331"/>
          </a:xfrm>
          <a:prstGeom prst="rect">
            <a:avLst/>
          </a:prstGeom>
          <a:noFill/>
        </p:spPr>
        <p:txBody>
          <a:bodyPr wrap="square">
            <a:spAutoFit/>
          </a:bodyPr>
          <a:lstStyle/>
          <a:p>
            <a:r>
              <a:rPr lang="zh-CN" altLang="zh-CN" sz="1800" b="0" kern="100" dirty="0">
                <a:solidFill>
                  <a:srgbClr val="FF0000"/>
                </a:solidFill>
                <a:effectLst/>
                <a:ea typeface="宋体" panose="02010600030101010101" pitchFamily="2" charset="-122"/>
                <a:cs typeface="宋体" panose="02010600030101010101" pitchFamily="2" charset="-122"/>
              </a:rPr>
              <a:t>域树：</a:t>
            </a:r>
            <a:r>
              <a:rPr lang="zh-CN" altLang="zh-CN" sz="1800" b="0" kern="100" dirty="0">
                <a:solidFill>
                  <a:srgbClr val="000000"/>
                </a:solidFill>
                <a:effectLst/>
                <a:ea typeface="宋体" panose="02010600030101010101" pitchFamily="2" charset="-122"/>
                <a:cs typeface="宋体" panose="02010600030101010101" pitchFamily="2" charset="-122"/>
              </a:rPr>
              <a:t>由多个域组成，形成一个连续的名字空间。</a:t>
            </a:r>
            <a:r>
              <a:rPr lang="zh-CN" altLang="en-US" sz="1800" b="0" kern="100" dirty="0">
                <a:solidFill>
                  <a:srgbClr val="000000"/>
                </a:solidFill>
                <a:effectLst/>
                <a:ea typeface="宋体" panose="02010600030101010101" pitchFamily="2" charset="-122"/>
                <a:cs typeface="宋体" panose="02010600030101010101" pitchFamily="2" charset="-122"/>
              </a:rPr>
              <a:t>如图</a:t>
            </a:r>
            <a:r>
              <a:rPr lang="en-US" altLang="zh-CN" sz="1800" b="0" kern="100" dirty="0">
                <a:effectLst/>
                <a:latin typeface="宋体" panose="02010600030101010101" pitchFamily="2" charset="-122"/>
                <a:cs typeface="Times New Roman" panose="02020603050405020304" pitchFamily="18" charset="0"/>
              </a:rPr>
              <a:t>3-1</a:t>
            </a:r>
            <a:r>
              <a:rPr lang="zh-CN" altLang="zh-CN" sz="1800" b="0" kern="100" dirty="0">
                <a:effectLst/>
                <a:ea typeface="宋体" panose="02010600030101010101" pitchFamily="2" charset="-122"/>
                <a:cs typeface="Times New Roman" panose="02020603050405020304" pitchFamily="18" charset="0"/>
              </a:rPr>
              <a:t>所示</a:t>
            </a:r>
            <a:r>
              <a:rPr lang="zh-CN" altLang="zh-CN" sz="1800" b="0" kern="100" dirty="0">
                <a:solidFill>
                  <a:srgbClr val="000000"/>
                </a:solidFill>
                <a:effectLst/>
                <a:ea typeface="宋体" panose="02010600030101010101" pitchFamily="2" charset="-122"/>
                <a:cs typeface="宋体" panose="02010600030101010101" pitchFamily="2" charset="-122"/>
              </a:rPr>
              <a:t>。</a:t>
            </a:r>
            <a:endParaRPr lang="zh-CN" altLang="en-US" b="0" dirty="0"/>
          </a:p>
        </p:txBody>
      </p:sp>
      <p:pic>
        <p:nvPicPr>
          <p:cNvPr id="7" name="图片 6"/>
          <p:cNvPicPr/>
          <p:nvPr/>
        </p:nvPicPr>
        <p:blipFill>
          <a:blip r:embed="rId1" cstate="print">
            <a:extLst>
              <a:ext uri="{28A0092B-C50C-407E-A947-70E740481C1C}">
                <a14:useLocalDpi xmlns:a14="http://schemas.microsoft.com/office/drawing/2010/main" val="0"/>
              </a:ext>
            </a:extLst>
          </a:blip>
          <a:srcRect/>
          <a:stretch>
            <a:fillRect/>
          </a:stretch>
        </p:blipFill>
        <p:spPr>
          <a:xfrm>
            <a:off x="755576" y="3005264"/>
            <a:ext cx="3816424" cy="2583975"/>
          </a:xfrm>
          <a:prstGeom prst="rect">
            <a:avLst/>
          </a:prstGeom>
          <a:noFill/>
          <a:ln>
            <a:noFill/>
          </a:ln>
        </p:spPr>
      </p:pic>
      <p:sp>
        <p:nvSpPr>
          <p:cNvPr id="10" name="文本框 9"/>
          <p:cNvSpPr txBox="1"/>
          <p:nvPr/>
        </p:nvSpPr>
        <p:spPr>
          <a:xfrm>
            <a:off x="107504" y="5666273"/>
            <a:ext cx="4572000" cy="460382"/>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3-1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域树</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p:cNvSpPr txBox="1"/>
          <p:nvPr/>
        </p:nvSpPr>
        <p:spPr>
          <a:xfrm>
            <a:off x="4572000" y="2278613"/>
            <a:ext cx="4176464" cy="646331"/>
          </a:xfrm>
          <a:prstGeom prst="rect">
            <a:avLst/>
          </a:prstGeom>
          <a:noFill/>
        </p:spPr>
        <p:txBody>
          <a:bodyPr wrap="square">
            <a:spAutoFit/>
          </a:bodyPr>
          <a:lstStyle/>
          <a:p>
            <a:r>
              <a:rPr lang="zh-CN" altLang="zh-CN" sz="1800" b="0" kern="100" dirty="0">
                <a:solidFill>
                  <a:srgbClr val="FF0000"/>
                </a:solidFill>
                <a:effectLst/>
                <a:ea typeface="宋体" panose="02010600030101010101" pitchFamily="2" charset="-122"/>
                <a:cs typeface="宋体" panose="02010600030101010101" pitchFamily="2" charset="-122"/>
              </a:rPr>
              <a:t>域林：</a:t>
            </a:r>
            <a:r>
              <a:rPr lang="zh-CN" altLang="zh-CN" sz="1800" b="0" kern="100" dirty="0">
                <a:solidFill>
                  <a:srgbClr val="000000"/>
                </a:solidFill>
                <a:effectLst/>
                <a:ea typeface="宋体" panose="02010600030101010101" pitchFamily="2" charset="-122"/>
                <a:cs typeface="宋体" panose="02010600030101010101" pitchFamily="2" charset="-122"/>
              </a:rPr>
              <a:t>是指由一个或多个没有形成连续名字空间的域树组成。</a:t>
            </a:r>
            <a:r>
              <a:rPr lang="zh-CN" altLang="en-US" sz="1800" b="0" kern="100" dirty="0">
                <a:solidFill>
                  <a:srgbClr val="000000"/>
                </a:solidFill>
                <a:effectLst/>
                <a:ea typeface="宋体" panose="02010600030101010101" pitchFamily="2" charset="-122"/>
                <a:cs typeface="宋体" panose="02010600030101010101" pitchFamily="2" charset="-122"/>
              </a:rPr>
              <a:t>如图</a:t>
            </a:r>
            <a:r>
              <a:rPr lang="en-US" altLang="zh-CN" sz="1800" b="0" kern="100" dirty="0">
                <a:solidFill>
                  <a:srgbClr val="000000"/>
                </a:solidFill>
                <a:effectLst/>
                <a:ea typeface="宋体" panose="02010600030101010101" pitchFamily="2" charset="-122"/>
                <a:cs typeface="宋体" panose="02010600030101010101" pitchFamily="2" charset="-122"/>
              </a:rPr>
              <a:t>3-2</a:t>
            </a:r>
            <a:r>
              <a:rPr lang="zh-CN" altLang="en-US" sz="1800" b="0" kern="100" dirty="0">
                <a:solidFill>
                  <a:srgbClr val="000000"/>
                </a:solidFill>
                <a:effectLst/>
                <a:ea typeface="宋体" panose="02010600030101010101" pitchFamily="2" charset="-122"/>
                <a:cs typeface="宋体" panose="02010600030101010101" pitchFamily="2" charset="-122"/>
              </a:rPr>
              <a:t>所示。</a:t>
            </a:r>
            <a:endParaRPr lang="zh-CN" altLang="en-US" b="0" dirty="0"/>
          </a:p>
        </p:txBody>
      </p:sp>
      <p:pic>
        <p:nvPicPr>
          <p:cNvPr id="12" name="图片 11"/>
          <p:cNvPicPr/>
          <p:nvPr/>
        </p:nvPicPr>
        <p:blipFill>
          <a:blip r:embed="rId2" cstate="print">
            <a:extLst>
              <a:ext uri="{28A0092B-C50C-407E-A947-70E740481C1C}">
                <a14:useLocalDpi xmlns:a14="http://schemas.microsoft.com/office/drawing/2010/main" val="0"/>
              </a:ext>
            </a:extLst>
          </a:blip>
          <a:srcRect/>
          <a:stretch>
            <a:fillRect/>
          </a:stretch>
        </p:blipFill>
        <p:spPr>
          <a:xfrm>
            <a:off x="4746024" y="3024693"/>
            <a:ext cx="4002440" cy="2564545"/>
          </a:xfrm>
          <a:prstGeom prst="rect">
            <a:avLst/>
          </a:prstGeom>
          <a:noFill/>
          <a:ln>
            <a:noFill/>
          </a:ln>
        </p:spPr>
      </p:pic>
      <p:sp>
        <p:nvSpPr>
          <p:cNvPr id="14" name="文本框 13"/>
          <p:cNvSpPr txBox="1"/>
          <p:nvPr/>
        </p:nvSpPr>
        <p:spPr>
          <a:xfrm>
            <a:off x="4461244" y="5666272"/>
            <a:ext cx="4572000" cy="460382"/>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3-2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域林</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79AAB633-9C38-4EE9-A176-B349D8D64708}"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2.</a:t>
            </a:r>
            <a:r>
              <a:rPr lang="zh-CN" altLang="en-US" sz="2800" dirty="0"/>
              <a:t>活动目录功能</a:t>
            </a:r>
            <a:endParaRPr lang="zh-CN" altLang="en-US" sz="2800" dirty="0"/>
          </a:p>
        </p:txBody>
      </p:sp>
      <p:sp>
        <p:nvSpPr>
          <p:cNvPr id="5" name="Rectangle 39"/>
          <p:cNvSpPr txBox="1">
            <a:spLocks noChangeArrowheads="1"/>
          </p:cNvSpPr>
          <p:nvPr/>
        </p:nvSpPr>
        <p:spPr bwMode="auto">
          <a:xfrm>
            <a:off x="523771" y="1268760"/>
            <a:ext cx="8224693" cy="4392488"/>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lnSpc>
                <a:spcPct val="120000"/>
              </a:lnSpc>
              <a:defRPr/>
            </a:pP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1</a:t>
            </a:r>
            <a:r>
              <a:rPr lang="zh-CN" altLang="en-US" sz="2000" b="0" kern="100" dirty="0">
                <a:effectLst/>
                <a:latin typeface="+mn-ea"/>
                <a:ea typeface="+mn-ea"/>
                <a:cs typeface="Times New Roman" panose="02020603050405020304" pitchFamily="18" charset="0"/>
              </a:rPr>
              <a:t>）</a:t>
            </a:r>
            <a:r>
              <a:rPr lang="zh-CN" altLang="en-US" sz="2000" kern="100" dirty="0">
                <a:solidFill>
                  <a:srgbClr val="FF0000"/>
                </a:solidFill>
                <a:effectLst/>
                <a:latin typeface="+mn-ea"/>
                <a:ea typeface="+mn-ea"/>
                <a:cs typeface="Times New Roman" panose="02020603050405020304" pitchFamily="18" charset="0"/>
              </a:rPr>
              <a:t>基础网络服务：</a:t>
            </a:r>
            <a:r>
              <a:rPr lang="zh-CN" altLang="en-US" sz="2000" b="0" kern="100" dirty="0">
                <a:effectLst/>
                <a:latin typeface="+mn-ea"/>
                <a:ea typeface="+mn-ea"/>
                <a:cs typeface="Times New Roman" panose="02020603050405020304" pitchFamily="18" charset="0"/>
              </a:rPr>
              <a:t>包括</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WINS</a:t>
            </a: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、证书服务等。</a:t>
            </a:r>
            <a:endParaRPr lang="zh-CN" altLang="en-US" sz="2000" b="0" kern="100" dirty="0">
              <a:effectLst/>
              <a:latin typeface="+mn-ea"/>
              <a:ea typeface="+mn-ea"/>
              <a:cs typeface="Times New Roman" panose="02020603050405020304" pitchFamily="18" charset="0"/>
            </a:endParaRPr>
          </a:p>
          <a:p>
            <a:pPr eaLnBrk="1" hangingPunct="1">
              <a:lnSpc>
                <a:spcPct val="120000"/>
              </a:lnSpc>
              <a:defRPr/>
            </a:pP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2</a:t>
            </a:r>
            <a:r>
              <a:rPr lang="zh-CN" altLang="en-US" sz="2000" b="0" kern="100" dirty="0">
                <a:effectLst/>
                <a:latin typeface="+mn-ea"/>
                <a:ea typeface="+mn-ea"/>
                <a:cs typeface="Times New Roman" panose="02020603050405020304" pitchFamily="18" charset="0"/>
              </a:rPr>
              <a:t>）</a:t>
            </a:r>
            <a:r>
              <a:rPr lang="zh-CN" altLang="en-US" sz="2000" kern="100" dirty="0">
                <a:solidFill>
                  <a:srgbClr val="FF0000"/>
                </a:solidFill>
                <a:effectLst/>
                <a:latin typeface="+mn-ea"/>
                <a:ea typeface="+mn-ea"/>
                <a:cs typeface="Times New Roman" panose="02020603050405020304" pitchFamily="18" charset="0"/>
              </a:rPr>
              <a:t>服务器及客户端计算机管理：</a:t>
            </a:r>
            <a:r>
              <a:rPr lang="zh-CN" altLang="en-US" sz="2000" b="0" kern="100" dirty="0">
                <a:effectLst/>
                <a:latin typeface="+mn-ea"/>
                <a:ea typeface="+mn-ea"/>
                <a:cs typeface="Times New Roman" panose="02020603050405020304" pitchFamily="18" charset="0"/>
              </a:rPr>
              <a:t>管理服务器及客户端计算机账户，所有服务器及客户端计算机加入域管理并实施组策略。</a:t>
            </a:r>
            <a:endParaRPr lang="zh-CN" altLang="en-US" sz="2000" b="0" kern="100" dirty="0">
              <a:effectLst/>
              <a:latin typeface="+mn-ea"/>
              <a:ea typeface="+mn-ea"/>
              <a:cs typeface="Times New Roman" panose="02020603050405020304" pitchFamily="18" charset="0"/>
            </a:endParaRPr>
          </a:p>
          <a:p>
            <a:pPr eaLnBrk="1" hangingPunct="1">
              <a:lnSpc>
                <a:spcPct val="120000"/>
              </a:lnSpc>
              <a:defRPr/>
            </a:pP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3</a:t>
            </a:r>
            <a:r>
              <a:rPr lang="zh-CN" altLang="en-US" sz="2000" b="0" kern="100" dirty="0">
                <a:effectLst/>
                <a:latin typeface="+mn-ea"/>
                <a:ea typeface="+mn-ea"/>
                <a:cs typeface="Times New Roman" panose="02020603050405020304" pitchFamily="18" charset="0"/>
              </a:rPr>
              <a:t>）</a:t>
            </a:r>
            <a:r>
              <a:rPr lang="zh-CN" altLang="en-US" sz="2000" kern="100" dirty="0">
                <a:solidFill>
                  <a:srgbClr val="FF0000"/>
                </a:solidFill>
                <a:effectLst/>
                <a:latin typeface="+mn-ea"/>
                <a:ea typeface="+mn-ea"/>
                <a:cs typeface="Times New Roman" panose="02020603050405020304" pitchFamily="18" charset="0"/>
              </a:rPr>
              <a:t>用户服务：</a:t>
            </a:r>
            <a:r>
              <a:rPr lang="zh-CN" altLang="en-US" sz="2000" b="0" kern="100" dirty="0">
                <a:effectLst/>
                <a:latin typeface="+mn-ea"/>
                <a:ea typeface="+mn-ea"/>
                <a:cs typeface="Times New Roman" panose="02020603050405020304" pitchFamily="18" charset="0"/>
              </a:rPr>
              <a:t>管理用户域账户、用户信息、企业通讯录（与电子邮件系统集成）、用户组管理、用户身份认证、用户授权管理等，按省实施组管理策略。</a:t>
            </a:r>
            <a:endParaRPr lang="zh-CN" altLang="en-US" sz="2000" b="0" kern="100" dirty="0">
              <a:effectLst/>
              <a:latin typeface="+mn-ea"/>
              <a:ea typeface="+mn-ea"/>
              <a:cs typeface="Times New Roman" panose="02020603050405020304" pitchFamily="18" charset="0"/>
            </a:endParaRPr>
          </a:p>
          <a:p>
            <a:pPr eaLnBrk="1" hangingPunct="1">
              <a:lnSpc>
                <a:spcPct val="120000"/>
              </a:lnSpc>
              <a:defRPr/>
            </a:pP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4</a:t>
            </a:r>
            <a:r>
              <a:rPr lang="zh-CN" altLang="en-US" sz="2000" b="0" kern="100" dirty="0">
                <a:effectLst/>
                <a:latin typeface="+mn-ea"/>
                <a:ea typeface="+mn-ea"/>
                <a:cs typeface="Times New Roman" panose="02020603050405020304" pitchFamily="18" charset="0"/>
              </a:rPr>
              <a:t>）</a:t>
            </a:r>
            <a:r>
              <a:rPr lang="zh-CN" altLang="en-US" sz="2000" kern="100" dirty="0">
                <a:solidFill>
                  <a:srgbClr val="FF0000"/>
                </a:solidFill>
                <a:effectLst/>
                <a:latin typeface="+mn-ea"/>
                <a:ea typeface="+mn-ea"/>
                <a:cs typeface="Times New Roman" panose="02020603050405020304" pitchFamily="18" charset="0"/>
              </a:rPr>
              <a:t>资源管理：</a:t>
            </a:r>
            <a:r>
              <a:rPr lang="zh-CN" altLang="en-US" sz="2000" b="0" kern="100" dirty="0">
                <a:effectLst/>
                <a:latin typeface="+mn-ea"/>
                <a:ea typeface="+mn-ea"/>
                <a:cs typeface="Times New Roman" panose="02020603050405020304" pitchFamily="18" charset="0"/>
              </a:rPr>
              <a:t>管理打印机、文件共享服务等网络资源。</a:t>
            </a:r>
            <a:endParaRPr lang="zh-CN" altLang="en-US" sz="2000" b="0" kern="100" dirty="0">
              <a:effectLst/>
              <a:latin typeface="+mn-ea"/>
              <a:ea typeface="+mn-ea"/>
              <a:cs typeface="Times New Roman" panose="02020603050405020304" pitchFamily="18" charset="0"/>
            </a:endParaRPr>
          </a:p>
          <a:p>
            <a:pPr eaLnBrk="1" hangingPunct="1">
              <a:lnSpc>
                <a:spcPct val="120000"/>
              </a:lnSpc>
              <a:defRPr/>
            </a:pP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5</a:t>
            </a:r>
            <a:r>
              <a:rPr lang="zh-CN" altLang="en-US" sz="2000" b="0" kern="100" dirty="0">
                <a:effectLst/>
                <a:latin typeface="+mn-ea"/>
                <a:ea typeface="+mn-ea"/>
                <a:cs typeface="Times New Roman" panose="02020603050405020304" pitchFamily="18" charset="0"/>
              </a:rPr>
              <a:t>）</a:t>
            </a:r>
            <a:r>
              <a:rPr lang="zh-CN" altLang="en-US" sz="2000" kern="100" dirty="0">
                <a:solidFill>
                  <a:srgbClr val="FF0000"/>
                </a:solidFill>
                <a:effectLst/>
                <a:latin typeface="+mn-ea"/>
                <a:ea typeface="+mn-ea"/>
                <a:cs typeface="Times New Roman" panose="02020603050405020304" pitchFamily="18" charset="0"/>
              </a:rPr>
              <a:t>桌面配置：</a:t>
            </a:r>
            <a:r>
              <a:rPr lang="zh-CN" altLang="en-US" sz="2000" b="0" kern="100" dirty="0">
                <a:effectLst/>
                <a:latin typeface="+mn-ea"/>
                <a:ea typeface="+mn-ea"/>
                <a:cs typeface="Times New Roman" panose="02020603050405020304" pitchFamily="18" charset="0"/>
              </a:rPr>
              <a:t>系统管理员可以集中的配置各种桌面配置策略，如：界面功能的限制、应用程序执行特征限制、网络连接限制、安全配置限制等。</a:t>
            </a:r>
            <a:endParaRPr lang="zh-CN" altLang="en-US" sz="2000" b="0" kern="100" dirty="0">
              <a:effectLst/>
              <a:latin typeface="+mn-ea"/>
              <a:ea typeface="+mn-ea"/>
              <a:cs typeface="Times New Roman" panose="02020603050405020304" pitchFamily="18" charset="0"/>
            </a:endParaRPr>
          </a:p>
          <a:p>
            <a:pPr eaLnBrk="1" hangingPunct="1">
              <a:lnSpc>
                <a:spcPct val="120000"/>
              </a:lnSpc>
              <a:defRPr/>
            </a:pP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6</a:t>
            </a:r>
            <a:r>
              <a:rPr lang="zh-CN" altLang="en-US" sz="2000" b="0" kern="100" dirty="0">
                <a:effectLst/>
                <a:latin typeface="+mn-ea"/>
                <a:ea typeface="+mn-ea"/>
                <a:cs typeface="Times New Roman" panose="02020603050405020304" pitchFamily="18" charset="0"/>
              </a:rPr>
              <a:t>）</a:t>
            </a:r>
            <a:r>
              <a:rPr lang="zh-CN" altLang="en-US" sz="2000" kern="100" dirty="0">
                <a:solidFill>
                  <a:srgbClr val="FF0000"/>
                </a:solidFill>
                <a:effectLst/>
                <a:latin typeface="+mn-ea"/>
                <a:ea typeface="+mn-ea"/>
                <a:cs typeface="Times New Roman" panose="02020603050405020304" pitchFamily="18" charset="0"/>
              </a:rPr>
              <a:t>应用系统支撑：</a:t>
            </a:r>
            <a:r>
              <a:rPr lang="zh-CN" altLang="en-US" sz="2000" b="0" kern="100" dirty="0">
                <a:effectLst/>
                <a:latin typeface="+mn-ea"/>
                <a:ea typeface="+mn-ea"/>
                <a:cs typeface="Times New Roman" panose="02020603050405020304" pitchFamily="18" charset="0"/>
              </a:rPr>
              <a:t>支持财务、人事、电子邮件、企业信息门户、办公自动化、补丁管理、防病毒系统等各种应用系统。</a:t>
            </a:r>
            <a:endParaRPr lang="zh-CN" altLang="en-US" sz="2000" b="0" kern="100" dirty="0">
              <a:effectLst/>
              <a:latin typeface="+mn-ea"/>
              <a:ea typeface="+mn-ea"/>
              <a:cs typeface="Times New Roman" panose="02020603050405020304" pitchFamily="18" charset="0"/>
            </a:endParaRPr>
          </a:p>
        </p:txBody>
      </p:sp>
    </p:spTree>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685DC01B-A62E-46BF-930F-5E2CBD08FF95}"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4"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3.</a:t>
            </a:r>
            <a:r>
              <a:rPr lang="zh-CN" altLang="zh-CN" sz="2800" dirty="0">
                <a:effectLst/>
              </a:rPr>
              <a:t>活动目录</a:t>
            </a:r>
            <a:r>
              <a:rPr lang="zh-CN" altLang="en-US" sz="2800" dirty="0">
                <a:effectLst/>
              </a:rPr>
              <a:t>的安全性</a:t>
            </a:r>
            <a:endParaRPr lang="zh-CN" altLang="en-US" sz="2800" dirty="0"/>
          </a:p>
        </p:txBody>
      </p:sp>
      <p:graphicFrame>
        <p:nvGraphicFramePr>
          <p:cNvPr id="5" name="内容占位符 4"/>
          <p:cNvGraphicFramePr/>
          <p:nvPr/>
        </p:nvGraphicFramePr>
        <p:xfrm>
          <a:off x="323528" y="1772816"/>
          <a:ext cx="8179432" cy="396044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四、任务分析</a:t>
            </a:r>
            <a:endParaRPr lang="zh-CN" altLang="en-US" sz="2800" dirty="0"/>
          </a:p>
        </p:txBody>
      </p:sp>
      <p:sp>
        <p:nvSpPr>
          <p:cNvPr id="3" name="矩形 2"/>
          <p:cNvSpPr/>
          <p:nvPr/>
        </p:nvSpPr>
        <p:spPr>
          <a:xfrm>
            <a:off x="899592" y="1412776"/>
            <a:ext cx="7344816" cy="3139321"/>
          </a:xfrm>
          <a:prstGeom prst="rect">
            <a:avLst/>
          </a:prstGeom>
        </p:spPr>
        <p:txBody>
          <a:bodyPr wrap="square">
            <a:spAutoFit/>
          </a:bodyPr>
          <a:lstStyle/>
          <a:p>
            <a:pPr indent="457200">
              <a:lnSpc>
                <a:spcPct val="150000"/>
              </a:lnSpc>
            </a:pPr>
            <a:r>
              <a:rPr lang="zh-CN" altLang="zh-CN" sz="2000" b="0" kern="100" dirty="0">
                <a:solidFill>
                  <a:schemeClr val="tx2"/>
                </a:solidFill>
                <a:latin typeface="+mn-ea"/>
                <a:ea typeface="+mn-ea"/>
                <a:cs typeface="Times New Roman" panose="02020603050405020304" pitchFamily="18" charset="0"/>
              </a:rPr>
              <a:t>小明刚买了一台电脑，电脑上已经预装了</a:t>
            </a:r>
            <a:r>
              <a:rPr lang="en-US" altLang="zh-CN" sz="2000" b="0" kern="100" dirty="0">
                <a:solidFill>
                  <a:schemeClr val="tx2"/>
                </a:solidFill>
                <a:latin typeface="+mn-ea"/>
                <a:ea typeface="+mn-ea"/>
                <a:cs typeface="Times New Roman" panose="02020603050405020304" pitchFamily="18" charset="0"/>
              </a:rPr>
              <a:t>Windows 10</a:t>
            </a:r>
            <a:r>
              <a:rPr lang="zh-CN" altLang="zh-CN" sz="2000" b="0" kern="100" dirty="0">
                <a:solidFill>
                  <a:schemeClr val="tx2"/>
                </a:solidFill>
                <a:latin typeface="+mn-ea"/>
                <a:ea typeface="+mn-ea"/>
                <a:cs typeface="Times New Roman" panose="02020603050405020304" pitchFamily="18" charset="0"/>
              </a:rPr>
              <a:t>操作系统。但是由于课程学习需要必须安装</a:t>
            </a:r>
            <a:r>
              <a:rPr lang="en-US" altLang="zh-CN" sz="2000" b="0" kern="100" dirty="0">
                <a:solidFill>
                  <a:schemeClr val="tx2"/>
                </a:solidFill>
                <a:latin typeface="+mn-ea"/>
                <a:ea typeface="+mn-ea"/>
                <a:cs typeface="Times New Roman" panose="02020603050405020304" pitchFamily="18" charset="0"/>
              </a:rPr>
              <a:t>Windows Server 2012 R2</a:t>
            </a:r>
            <a:r>
              <a:rPr lang="zh-CN" altLang="zh-CN" sz="2000" b="0" kern="100" dirty="0">
                <a:solidFill>
                  <a:schemeClr val="tx2"/>
                </a:solidFill>
                <a:latin typeface="+mn-ea"/>
                <a:ea typeface="+mn-ea"/>
                <a:cs typeface="Times New Roman" panose="02020603050405020304" pitchFamily="18" charset="0"/>
              </a:rPr>
              <a:t>的操作系统。他想保留</a:t>
            </a:r>
            <a:r>
              <a:rPr lang="en-US" altLang="zh-CN" sz="2000" b="0" kern="100" dirty="0">
                <a:solidFill>
                  <a:schemeClr val="tx2"/>
                </a:solidFill>
                <a:latin typeface="+mn-ea"/>
                <a:ea typeface="+mn-ea"/>
                <a:cs typeface="Times New Roman" panose="02020603050405020304" pitchFamily="18" charset="0"/>
              </a:rPr>
              <a:t>Windows 10,</a:t>
            </a:r>
            <a:r>
              <a:rPr lang="zh-CN" altLang="zh-CN" sz="2000" b="0" kern="100" dirty="0">
                <a:solidFill>
                  <a:schemeClr val="tx2"/>
                </a:solidFill>
                <a:latin typeface="+mn-ea"/>
                <a:ea typeface="+mn-ea"/>
                <a:cs typeface="Times New Roman" panose="02020603050405020304" pitchFamily="18" charset="0"/>
              </a:rPr>
              <a:t>又要满足学习需要，怎么办？当然我们可以给计算机安装双系统，也可以在计算机上安装虚拟机软件，然后在虚拟机中安装</a:t>
            </a:r>
            <a:r>
              <a:rPr lang="en-US" altLang="zh-CN" sz="2000" b="0" kern="100" dirty="0">
                <a:solidFill>
                  <a:schemeClr val="tx2"/>
                </a:solidFill>
                <a:latin typeface="+mn-ea"/>
                <a:ea typeface="+mn-ea"/>
                <a:cs typeface="Times New Roman" panose="02020603050405020304" pitchFamily="18" charset="0"/>
              </a:rPr>
              <a:t>Windows Server 2012 R2</a:t>
            </a:r>
            <a:r>
              <a:rPr lang="zh-CN" altLang="zh-CN" sz="2000" b="0" kern="100" dirty="0">
                <a:solidFill>
                  <a:schemeClr val="tx2"/>
                </a:solidFill>
                <a:latin typeface="+mn-ea"/>
                <a:ea typeface="+mn-ea"/>
                <a:cs typeface="Times New Roman" panose="02020603050405020304" pitchFamily="18" charset="0"/>
              </a:rPr>
              <a:t>操作系统，并创建</a:t>
            </a:r>
            <a:r>
              <a:rPr lang="en-US" altLang="zh-CN" sz="2000" b="0" kern="100" dirty="0">
                <a:solidFill>
                  <a:schemeClr val="tx2"/>
                </a:solidFill>
                <a:latin typeface="+mn-ea"/>
                <a:ea typeface="+mn-ea"/>
                <a:cs typeface="Times New Roman" panose="02020603050405020304" pitchFamily="18" charset="0"/>
              </a:rPr>
              <a:t>AD</a:t>
            </a:r>
            <a:r>
              <a:rPr lang="zh-CN" altLang="zh-CN" sz="2000" b="0" kern="100" dirty="0">
                <a:solidFill>
                  <a:schemeClr val="tx2"/>
                </a:solidFill>
                <a:latin typeface="+mn-ea"/>
                <a:ea typeface="+mn-ea"/>
                <a:cs typeface="Times New Roman" panose="02020603050405020304" pitchFamily="18" charset="0"/>
              </a:rPr>
              <a:t>域控制器。</a:t>
            </a:r>
            <a:endParaRPr lang="en-US" altLang="zh-CN" sz="2000" b="0" kern="100" dirty="0">
              <a:solidFill>
                <a:schemeClr val="tx2"/>
              </a:solidFill>
              <a:latin typeface="+mn-ea"/>
              <a:ea typeface="+mn-ea"/>
              <a:cs typeface="Times New Roman" panose="02020603050405020304" pitchFamily="18" charset="0"/>
            </a:endParaRPr>
          </a:p>
          <a:p>
            <a:endParaRPr lang="zh-CN" altLang="zh-CN" dirty="0">
              <a:latin typeface="+mn-ea"/>
              <a:ea typeface="+mn-ea"/>
            </a:endParaRPr>
          </a:p>
        </p:txBody>
      </p:sp>
    </p:spTree>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安装</a:t>
            </a:r>
            <a:r>
              <a:rPr lang="en-US" altLang="zh-CN" sz="2400" dirty="0">
                <a:solidFill>
                  <a:srgbClr val="FFC000"/>
                </a:solidFill>
              </a:rPr>
              <a:t>Windows Server 2012 R2</a:t>
            </a:r>
            <a:endParaRPr lang="zh-CN" altLang="en-US" sz="2400" dirty="0">
              <a:solidFill>
                <a:srgbClr val="FFC000"/>
              </a:solidFill>
            </a:endParaRPr>
          </a:p>
        </p:txBody>
      </p:sp>
      <p:sp>
        <p:nvSpPr>
          <p:cNvPr id="6" name="文本框 5"/>
          <p:cNvSpPr txBox="1"/>
          <p:nvPr/>
        </p:nvSpPr>
        <p:spPr>
          <a:xfrm>
            <a:off x="683568" y="1196752"/>
            <a:ext cx="8064896" cy="875881"/>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第一步：</a:t>
            </a:r>
            <a:r>
              <a:rPr lang="zh-CN" altLang="zh-CN" sz="1800" b="0" kern="100" dirty="0">
                <a:effectLst/>
                <a:latin typeface="+mn-ea"/>
                <a:ea typeface="+mn-ea"/>
                <a:cs typeface="宋体" panose="02010600030101010101" pitchFamily="2" charset="-122"/>
              </a:rPr>
              <a:t>建立一个虚拟计算机，</a:t>
            </a:r>
            <a:r>
              <a:rPr lang="zh-CN" altLang="zh-CN" b="0" kern="100" dirty="0">
                <a:latin typeface="+mn-ea"/>
                <a:ea typeface="+mn-ea"/>
              </a:rPr>
              <a:t>内存和磁盘空间要达到操作系统</a:t>
            </a:r>
            <a:r>
              <a:rPr lang="en-US" altLang="zh-CN" b="0" kern="100" dirty="0">
                <a:latin typeface="+mn-ea"/>
                <a:ea typeface="+mn-ea"/>
              </a:rPr>
              <a:t>Windows Server 2012 R2</a:t>
            </a:r>
            <a:r>
              <a:rPr lang="zh-CN" altLang="zh-CN" b="0" kern="100" dirty="0">
                <a:latin typeface="+mn-ea"/>
                <a:ea typeface="+mn-ea"/>
              </a:rPr>
              <a:t>安装的最低要求，如图</a:t>
            </a:r>
            <a:r>
              <a:rPr lang="en-US" altLang="zh-CN" b="0" kern="100" dirty="0">
                <a:latin typeface="+mn-ea"/>
                <a:ea typeface="+mn-ea"/>
              </a:rPr>
              <a:t>3-3</a:t>
            </a:r>
            <a:r>
              <a:rPr lang="zh-CN" altLang="zh-CN" b="0" kern="100" dirty="0">
                <a:latin typeface="+mn-ea"/>
                <a:ea typeface="+mn-ea"/>
              </a:rPr>
              <a:t>所示。</a:t>
            </a:r>
            <a:endParaRPr lang="zh-CN" altLang="zh-CN" b="0" kern="100" dirty="0">
              <a:latin typeface="+mn-ea"/>
              <a:ea typeface="+mn-ea"/>
            </a:endParaRPr>
          </a:p>
        </p:txBody>
      </p:sp>
      <p:pic>
        <p:nvPicPr>
          <p:cNvPr id="7" name="图片 6"/>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02799" y="2546040"/>
            <a:ext cx="5230514" cy="1765920"/>
          </a:xfrm>
          <a:prstGeom prst="rect">
            <a:avLst/>
          </a:prstGeom>
          <a:noFill/>
          <a:ln>
            <a:noFill/>
          </a:ln>
        </p:spPr>
      </p:pic>
      <p:sp>
        <p:nvSpPr>
          <p:cNvPr id="10" name="文本框 9"/>
          <p:cNvSpPr txBox="1"/>
          <p:nvPr/>
        </p:nvSpPr>
        <p:spPr>
          <a:xfrm>
            <a:off x="1867427" y="4600701"/>
            <a:ext cx="4901257" cy="369332"/>
          </a:xfrm>
          <a:prstGeom prst="rect">
            <a:avLst/>
          </a:prstGeom>
          <a:noFill/>
        </p:spPr>
        <p:txBody>
          <a:bodyPr wrap="square">
            <a:spAutoFit/>
          </a:bodyPr>
          <a:lstStyle/>
          <a:p>
            <a:pPr algn="ct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3-3  </a:t>
            </a:r>
            <a:r>
              <a:rPr lang="en-US" altLang="zh-CN" b="0" kern="100" dirty="0">
                <a:latin typeface="+mn-ea"/>
                <a:ea typeface="+mn-ea"/>
              </a:rPr>
              <a:t>Windows 2012 R2</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安装的最低</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硬件</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要求</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安装</a:t>
            </a:r>
            <a:r>
              <a:rPr lang="en-US" altLang="zh-CN" sz="2400" dirty="0">
                <a:solidFill>
                  <a:srgbClr val="FFC000"/>
                </a:solidFill>
              </a:rPr>
              <a:t>Windows Server 2012 R2</a:t>
            </a:r>
            <a:endParaRPr lang="zh-CN" altLang="en-US" sz="2400" dirty="0">
              <a:solidFill>
                <a:srgbClr val="FFC000"/>
              </a:solidFill>
            </a:endParaRPr>
          </a:p>
        </p:txBody>
      </p:sp>
      <p:sp>
        <p:nvSpPr>
          <p:cNvPr id="6" name="文本框 5"/>
          <p:cNvSpPr txBox="1"/>
          <p:nvPr/>
        </p:nvSpPr>
        <p:spPr>
          <a:xfrm>
            <a:off x="683568" y="1196752"/>
            <a:ext cx="8064896" cy="1273875"/>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第二步：</a:t>
            </a:r>
            <a:r>
              <a:rPr lang="zh-CN" altLang="en-US" sz="1800" b="0" kern="100" dirty="0">
                <a:effectLst/>
                <a:latin typeface="+mn-ea"/>
                <a:ea typeface="+mn-ea"/>
                <a:cs typeface="宋体" panose="02010600030101010101" pitchFamily="2" charset="-122"/>
              </a:rPr>
              <a:t>把</a:t>
            </a:r>
            <a:r>
              <a:rPr lang="en-US" altLang="zh-CN" sz="1800" b="0" kern="100" dirty="0">
                <a:effectLst/>
                <a:latin typeface="+mn-ea"/>
                <a:ea typeface="+mn-ea"/>
                <a:cs typeface="宋体" panose="02010600030101010101" pitchFamily="2" charset="-122"/>
              </a:rPr>
              <a:t>Windows Server 2012 R2</a:t>
            </a:r>
            <a:r>
              <a:rPr lang="zh-CN" altLang="en-US" sz="1800" b="0" kern="100" dirty="0">
                <a:effectLst/>
                <a:latin typeface="+mn-ea"/>
                <a:ea typeface="+mn-ea"/>
                <a:cs typeface="宋体" panose="02010600030101010101" pitchFamily="2" charset="-122"/>
              </a:rPr>
              <a:t>的安装镜像文件放入光驱里，虚拟机通过光驱启动，正式进行</a:t>
            </a:r>
            <a:r>
              <a:rPr lang="en-US" altLang="zh-CN" sz="1800" b="0" kern="100" dirty="0">
                <a:effectLst/>
                <a:latin typeface="+mn-ea"/>
                <a:ea typeface="+mn-ea"/>
                <a:cs typeface="宋体" panose="02010600030101010101" pitchFamily="2" charset="-122"/>
              </a:rPr>
              <a:t>Windows Server 2012</a:t>
            </a:r>
            <a:r>
              <a:rPr lang="zh-CN" altLang="en-US" sz="1800" b="0" kern="100" dirty="0">
                <a:effectLst/>
                <a:latin typeface="+mn-ea"/>
                <a:ea typeface="+mn-ea"/>
                <a:cs typeface="宋体" panose="02010600030101010101" pitchFamily="2" charset="-122"/>
              </a:rPr>
              <a:t>安装。注意。选择语言“中文（简体，中国）”；选择安装操作系统的版本，如图</a:t>
            </a:r>
            <a:r>
              <a:rPr lang="en-US" altLang="zh-CN" sz="1800" b="0" kern="100" dirty="0">
                <a:effectLst/>
                <a:latin typeface="+mn-ea"/>
                <a:ea typeface="+mn-ea"/>
                <a:cs typeface="宋体" panose="02010600030101010101" pitchFamily="2" charset="-122"/>
              </a:rPr>
              <a:t>3-4</a:t>
            </a:r>
            <a:r>
              <a:rPr lang="zh-CN" altLang="en-US" sz="1800" b="0" kern="100" dirty="0">
                <a:effectLst/>
                <a:latin typeface="+mn-ea"/>
                <a:ea typeface="+mn-ea"/>
                <a:cs typeface="宋体" panose="02010600030101010101" pitchFamily="2" charset="-122"/>
              </a:rPr>
              <a:t>所示。</a:t>
            </a:r>
            <a:endParaRPr lang="zh-CN" altLang="zh-CN" b="0" kern="100" dirty="0">
              <a:latin typeface="+mn-ea"/>
              <a:ea typeface="+mn-ea"/>
            </a:endParaRPr>
          </a:p>
        </p:txBody>
      </p:sp>
      <p:sp>
        <p:nvSpPr>
          <p:cNvPr id="10" name="文本框 9"/>
          <p:cNvSpPr txBox="1"/>
          <p:nvPr/>
        </p:nvSpPr>
        <p:spPr>
          <a:xfrm>
            <a:off x="1907704" y="5733256"/>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3-4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选择操作系统的版本</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a:extLst>
              <a:ext uri="{28A0092B-C50C-407E-A947-70E740481C1C}">
                <a14:useLocalDpi xmlns:a14="http://schemas.microsoft.com/office/drawing/2010/main" val="0"/>
              </a:ext>
            </a:extLst>
          </a:blip>
          <a:srcRect/>
          <a:stretch>
            <a:fillRect/>
          </a:stretch>
        </p:blipFill>
        <p:spPr bwMode="auto">
          <a:xfrm>
            <a:off x="2428875" y="2470627"/>
            <a:ext cx="4286250" cy="3201035"/>
          </a:xfrm>
          <a:prstGeom prst="rect">
            <a:avLst/>
          </a:prstGeom>
          <a:noFill/>
          <a:ln>
            <a:noFill/>
          </a:ln>
        </p:spPr>
      </p:pic>
    </p:spTree>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36FE1D31-5B4F-4E4A-B343-272EEE39F046}" type="slidenum">
              <a:rPr lang="en-US" altLang="zh-CN" b="0">
                <a:ea typeface="宋体" panose="02010600030101010101" pitchFamily="2" charset="-122"/>
              </a:rPr>
            </a:fld>
            <a:endParaRPr lang="en-US" altLang="zh-CN" b="0">
              <a:ea typeface="宋体" panose="02010600030101010101" pitchFamily="2" charset="-122"/>
            </a:endParaRPr>
          </a:p>
        </p:txBody>
      </p:sp>
      <p:sp>
        <p:nvSpPr>
          <p:cNvPr id="2062" name="Rectangle 14"/>
          <p:cNvSpPr>
            <a:spLocks noGrp="1" noChangeArrowheads="1"/>
          </p:cNvSpPr>
          <p:nvPr>
            <p:ph type="title" idx="4294967295"/>
          </p:nvPr>
        </p:nvSpPr>
        <p:spPr/>
        <p:txBody>
          <a:bodyPr/>
          <a:lstStyle/>
          <a:p>
            <a:pPr eaLnBrk="1" hangingPunct="1">
              <a:buFont typeface="Wingdings" panose="05000000000000000000" pitchFamily="2" charset="2"/>
              <a:buNone/>
              <a:defRPr/>
            </a:pPr>
            <a:r>
              <a:rPr lang="zh-CN" altLang="en-US" sz="3200" dirty="0">
                <a:solidFill>
                  <a:srgbClr val="FF0000"/>
                </a:solidFill>
                <a:latin typeface="楷体_GB2312" charset="-122"/>
              </a:rPr>
              <a:t>项目三  配置网络服务器</a:t>
            </a:r>
            <a:endParaRPr lang="zh-CN" altLang="en-US" sz="3200" dirty="0">
              <a:solidFill>
                <a:srgbClr val="FF0000"/>
              </a:solidFill>
              <a:latin typeface="楷体_GB2312" charset="-122"/>
            </a:endParaRPr>
          </a:p>
        </p:txBody>
      </p:sp>
      <p:grpSp>
        <p:nvGrpSpPr>
          <p:cNvPr id="5124" name="Group 15"/>
          <p:cNvGrpSpPr/>
          <p:nvPr/>
        </p:nvGrpSpPr>
        <p:grpSpPr bwMode="auto">
          <a:xfrm>
            <a:off x="1807319" y="1832596"/>
            <a:ext cx="5544393" cy="1944687"/>
            <a:chOff x="1474" y="754"/>
            <a:chExt cx="2931" cy="1225"/>
          </a:xfrm>
        </p:grpSpPr>
        <p:grpSp>
          <p:nvGrpSpPr>
            <p:cNvPr id="5126" name="Group 16"/>
            <p:cNvGrpSpPr/>
            <p:nvPr/>
          </p:nvGrpSpPr>
          <p:grpSpPr bwMode="auto">
            <a:xfrm>
              <a:off x="1474" y="754"/>
              <a:ext cx="2931" cy="363"/>
              <a:chOff x="1474" y="709"/>
              <a:chExt cx="2931" cy="363"/>
            </a:xfrm>
          </p:grpSpPr>
          <p:sp>
            <p:nvSpPr>
              <p:cNvPr id="2065" name="AutoShape 17"/>
              <p:cNvSpPr>
                <a:spLocks noChangeArrowheads="1"/>
              </p:cNvSpPr>
              <p:nvPr/>
            </p:nvSpPr>
            <p:spPr bwMode="gray">
              <a:xfrm>
                <a:off x="1669" y="738"/>
                <a:ext cx="2736" cy="288"/>
              </a:xfrm>
              <a:prstGeom prst="roundRect">
                <a:avLst>
                  <a:gd name="adj" fmla="val 16667"/>
                </a:avLst>
              </a:prstGeom>
              <a:gradFill rotWithShape="1">
                <a:gsLst>
                  <a:gs pos="0">
                    <a:srgbClr val="FFE4E4"/>
                  </a:gs>
                  <a:gs pos="100000">
                    <a:srgbClr val="FF7C80"/>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任务一 安装和配置服务器操作系统</a:t>
                </a:r>
                <a:endParaRPr lang="zh-CN" altLang="en-US" sz="2400" dirty="0">
                  <a:effectLst>
                    <a:outerShdw blurRad="38100" dist="38100" dir="2700000" algn="tl">
                      <a:srgbClr val="FFFFFF"/>
                    </a:outerShdw>
                  </a:effectLst>
                </a:endParaRPr>
              </a:p>
            </p:txBody>
          </p:sp>
          <p:sp>
            <p:nvSpPr>
              <p:cNvPr id="2066" name="Oval 18"/>
              <p:cNvSpPr>
                <a:spLocks noChangeArrowheads="1"/>
              </p:cNvSpPr>
              <p:nvPr/>
            </p:nvSpPr>
            <p:spPr bwMode="gray">
              <a:xfrm>
                <a:off x="1474" y="709"/>
                <a:ext cx="363" cy="363"/>
              </a:xfrm>
              <a:prstGeom prst="ellipse">
                <a:avLst/>
              </a:prstGeom>
              <a:solidFill>
                <a:srgbClr val="CC000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1</a:t>
                </a:r>
                <a:endParaRPr lang="en-US" altLang="zh-CN" sz="2400">
                  <a:solidFill>
                    <a:schemeClr val="bg1"/>
                  </a:solidFill>
                  <a:effectLst>
                    <a:outerShdw blurRad="38100" dist="38100" dir="2700000" algn="tl">
                      <a:srgbClr val="000000"/>
                    </a:outerShdw>
                  </a:effectLst>
                </a:endParaRPr>
              </a:p>
            </p:txBody>
          </p:sp>
        </p:grpSp>
        <p:grpSp>
          <p:nvGrpSpPr>
            <p:cNvPr id="5127" name="Group 22"/>
            <p:cNvGrpSpPr/>
            <p:nvPr/>
          </p:nvGrpSpPr>
          <p:grpSpPr bwMode="auto">
            <a:xfrm>
              <a:off x="1474" y="1616"/>
              <a:ext cx="2931" cy="363"/>
              <a:chOff x="1474" y="1616"/>
              <a:chExt cx="2931" cy="363"/>
            </a:xfrm>
          </p:grpSpPr>
          <p:sp>
            <p:nvSpPr>
              <p:cNvPr id="2071" name="AutoShape 23"/>
              <p:cNvSpPr>
                <a:spLocks noChangeArrowheads="1"/>
              </p:cNvSpPr>
              <p:nvPr/>
            </p:nvSpPr>
            <p:spPr bwMode="gray">
              <a:xfrm>
                <a:off x="1669" y="1645"/>
                <a:ext cx="2736" cy="288"/>
              </a:xfrm>
              <a:prstGeom prst="roundRect">
                <a:avLst>
                  <a:gd name="adj" fmla="val 16667"/>
                </a:avLst>
              </a:prstGeom>
              <a:gradFill rotWithShape="1">
                <a:gsLst>
                  <a:gs pos="0">
                    <a:srgbClr val="DFFFDF"/>
                  </a:gs>
                  <a:gs pos="100000">
                    <a:srgbClr val="66FF66"/>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任务三 配置</a:t>
                </a:r>
                <a:r>
                  <a:rPr lang="en-US" altLang="zh-CN" sz="2400" dirty="0">
                    <a:effectLst>
                      <a:outerShdw blurRad="38100" dist="38100" dir="2700000" algn="tl">
                        <a:srgbClr val="FFFFFF"/>
                      </a:outerShdw>
                    </a:effectLst>
                  </a:rPr>
                  <a:t>Web</a:t>
                </a:r>
                <a:r>
                  <a:rPr lang="zh-CN" altLang="en-US" sz="2400" dirty="0">
                    <a:effectLst>
                      <a:outerShdw blurRad="38100" dist="38100" dir="2700000" algn="tl">
                        <a:srgbClr val="FFFFFF"/>
                      </a:outerShdw>
                    </a:effectLst>
                  </a:rPr>
                  <a:t>和</a:t>
                </a:r>
                <a:r>
                  <a:rPr lang="en-US" altLang="zh-CN" sz="2400" dirty="0">
                    <a:effectLst>
                      <a:outerShdw blurRad="38100" dist="38100" dir="2700000" algn="tl">
                        <a:srgbClr val="FFFFFF"/>
                      </a:outerShdw>
                    </a:effectLst>
                  </a:rPr>
                  <a:t>FTP</a:t>
                </a:r>
                <a:r>
                  <a:rPr lang="zh-CN" altLang="en-US" sz="240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072" name="Oval 24"/>
              <p:cNvSpPr>
                <a:spLocks noChangeArrowheads="1"/>
              </p:cNvSpPr>
              <p:nvPr/>
            </p:nvSpPr>
            <p:spPr bwMode="gray">
              <a:xfrm>
                <a:off x="1474" y="1616"/>
                <a:ext cx="363" cy="363"/>
              </a:xfrm>
              <a:prstGeom prst="ellipse">
                <a:avLst/>
              </a:prstGeom>
              <a:blipFill dpi="0" rotWithShape="1">
                <a:blip r:embed="rId1"/>
                <a:srcRect/>
                <a:tile tx="0" ty="0" sx="100000" sy="100000" flip="none" algn="tl"/>
              </a:blip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3</a:t>
                </a:r>
                <a:endParaRPr lang="en-US" altLang="zh-CN" sz="2400">
                  <a:solidFill>
                    <a:schemeClr val="bg1"/>
                  </a:solidFill>
                  <a:effectLst>
                    <a:outerShdw blurRad="38100" dist="38100" dir="2700000" algn="tl">
                      <a:srgbClr val="000000"/>
                    </a:outerShdw>
                  </a:effectLst>
                </a:endParaRPr>
              </a:p>
            </p:txBody>
          </p:sp>
        </p:grpSp>
        <p:grpSp>
          <p:nvGrpSpPr>
            <p:cNvPr id="5128" name="Group 31"/>
            <p:cNvGrpSpPr/>
            <p:nvPr/>
          </p:nvGrpSpPr>
          <p:grpSpPr bwMode="auto">
            <a:xfrm>
              <a:off x="1474" y="1184"/>
              <a:ext cx="2931" cy="363"/>
              <a:chOff x="1474" y="1162"/>
              <a:chExt cx="2931" cy="363"/>
            </a:xfrm>
          </p:grpSpPr>
          <p:sp>
            <p:nvSpPr>
              <p:cNvPr id="2080" name="AutoShape 32"/>
              <p:cNvSpPr>
                <a:spLocks noChangeArrowheads="1"/>
              </p:cNvSpPr>
              <p:nvPr/>
            </p:nvSpPr>
            <p:spPr bwMode="gray">
              <a:xfrm>
                <a:off x="1669" y="1191"/>
                <a:ext cx="2736" cy="288"/>
              </a:xfrm>
              <a:prstGeom prst="roundRect">
                <a:avLst>
                  <a:gd name="adj" fmla="val 16667"/>
                </a:avLst>
              </a:prstGeom>
              <a:gradFill rotWithShape="1">
                <a:gsLst>
                  <a:gs pos="0">
                    <a:srgbClr val="FFFFEA"/>
                  </a:gs>
                  <a:gs pos="100000">
                    <a:srgbClr val="FFFF99"/>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任务二  配置</a:t>
                </a:r>
                <a:r>
                  <a:rPr lang="en-US" altLang="zh-CN" sz="2400" dirty="0">
                    <a:effectLst>
                      <a:outerShdw blurRad="38100" dist="38100" dir="2700000" algn="tl">
                        <a:srgbClr val="FFFFFF"/>
                      </a:outerShdw>
                    </a:effectLst>
                  </a:rPr>
                  <a:t>DNS</a:t>
                </a:r>
                <a:r>
                  <a:rPr lang="zh-CN" altLang="en-US" sz="2400" dirty="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081" name="Oval 33"/>
              <p:cNvSpPr>
                <a:spLocks noChangeArrowheads="1"/>
              </p:cNvSpPr>
              <p:nvPr/>
            </p:nvSpPr>
            <p:spPr bwMode="gray">
              <a:xfrm>
                <a:off x="1474" y="1162"/>
                <a:ext cx="363" cy="363"/>
              </a:xfrm>
              <a:prstGeom prst="ellipse">
                <a:avLst/>
              </a:prstGeom>
              <a:blipFill dpi="0" rotWithShape="1">
                <a:blip r:embed="rId2"/>
                <a:srcRect/>
                <a:tile tx="0" ty="0" sx="100000" sy="100000" flip="none" algn="tl"/>
              </a:blip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2</a:t>
                </a:r>
                <a:endParaRPr lang="en-US" altLang="zh-CN" sz="2400">
                  <a:solidFill>
                    <a:schemeClr val="bg1"/>
                  </a:solidFill>
                  <a:effectLst>
                    <a:outerShdw blurRad="38100" dist="38100" dir="2700000" algn="tl">
                      <a:srgbClr val="000000"/>
                    </a:outerShdw>
                  </a:effectLst>
                </a:endParaRPr>
              </a:p>
            </p:txBody>
          </p:sp>
        </p:grpSp>
      </p:grpSp>
      <p:sp>
        <p:nvSpPr>
          <p:cNvPr id="30" name="文本框 29"/>
          <p:cNvSpPr txBox="1"/>
          <p:nvPr/>
        </p:nvSpPr>
        <p:spPr>
          <a:xfrm>
            <a:off x="1259632" y="1832596"/>
            <a:ext cx="393700" cy="646112"/>
          </a:xfrm>
          <a:prstGeom prst="rect">
            <a:avLst/>
          </a:prstGeom>
          <a:noFill/>
        </p:spPr>
        <p:txBody>
          <a:bodyPr>
            <a:spAutoFit/>
          </a:bodyPr>
          <a:lstStyle/>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grpSp>
        <p:nvGrpSpPr>
          <p:cNvPr id="16" name="Group 16"/>
          <p:cNvGrpSpPr/>
          <p:nvPr/>
        </p:nvGrpSpPr>
        <p:grpSpPr bwMode="auto">
          <a:xfrm>
            <a:off x="1802240" y="3932858"/>
            <a:ext cx="5544393" cy="576262"/>
            <a:chOff x="1474" y="709"/>
            <a:chExt cx="2931" cy="363"/>
          </a:xfrm>
        </p:grpSpPr>
        <p:sp>
          <p:nvSpPr>
            <p:cNvPr id="23" name="AutoShape 17"/>
            <p:cNvSpPr>
              <a:spLocks noChangeArrowheads="1"/>
            </p:cNvSpPr>
            <p:nvPr/>
          </p:nvSpPr>
          <p:spPr bwMode="gray">
            <a:xfrm>
              <a:off x="1669" y="738"/>
              <a:ext cx="2736" cy="288"/>
            </a:xfrm>
            <a:prstGeom prst="roundRect">
              <a:avLst>
                <a:gd name="adj" fmla="val 16667"/>
              </a:avLst>
            </a:prstGeom>
            <a:solidFill>
              <a:schemeClr val="accent5">
                <a:lumMod val="90000"/>
              </a:schemeClr>
            </a:soli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任务四 配置</a:t>
              </a:r>
              <a:r>
                <a:rPr lang="en-US" altLang="zh-CN" sz="2400" dirty="0">
                  <a:effectLst>
                    <a:outerShdw blurRad="38100" dist="38100" dir="2700000" algn="tl">
                      <a:srgbClr val="FFFFFF"/>
                    </a:outerShdw>
                  </a:effectLst>
                </a:rPr>
                <a:t>DHCP</a:t>
              </a:r>
              <a:r>
                <a:rPr lang="zh-CN" altLang="en-US" sz="2400" dirty="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4" name="Oval 18"/>
            <p:cNvSpPr>
              <a:spLocks noChangeArrowheads="1"/>
            </p:cNvSpPr>
            <p:nvPr/>
          </p:nvSpPr>
          <p:spPr bwMode="gray">
            <a:xfrm>
              <a:off x="1474" y="709"/>
              <a:ext cx="363" cy="363"/>
            </a:xfrm>
            <a:prstGeom prst="ellipse">
              <a:avLst/>
            </a:prstGeom>
            <a:solidFill>
              <a:srgbClr val="00B0F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dirty="0">
                  <a:solidFill>
                    <a:schemeClr val="bg1"/>
                  </a:solidFill>
                  <a:effectLst>
                    <a:outerShdw blurRad="38100" dist="38100" dir="2700000" algn="tl">
                      <a:srgbClr val="000000"/>
                    </a:outerShdw>
                  </a:effectLst>
                </a:rPr>
                <a:t>4</a:t>
              </a:r>
              <a:endParaRPr lang="en-US" altLang="zh-CN" sz="2400" dirty="0">
                <a:solidFill>
                  <a:schemeClr val="bg1"/>
                </a:solidFill>
                <a:effectLst>
                  <a:outerShdw blurRad="38100" dist="38100" dir="2700000" algn="tl">
                    <a:srgbClr val="000000"/>
                  </a:outerShdw>
                </a:effectLst>
              </a:endParaRPr>
            </a:p>
          </p:txBody>
        </p:sp>
      </p:grpSp>
    </p:spTree>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安装</a:t>
            </a:r>
            <a:r>
              <a:rPr lang="en-US" altLang="zh-CN" sz="2400" dirty="0">
                <a:solidFill>
                  <a:srgbClr val="FFC000"/>
                </a:solidFill>
              </a:rPr>
              <a:t>Windows Server 2012 R2</a:t>
            </a:r>
            <a:endParaRPr lang="zh-CN" altLang="en-US" sz="2400" dirty="0">
              <a:solidFill>
                <a:srgbClr val="FFC000"/>
              </a:solidFill>
            </a:endParaRPr>
          </a:p>
        </p:txBody>
      </p:sp>
      <p:sp>
        <p:nvSpPr>
          <p:cNvPr id="6" name="文本框 5"/>
          <p:cNvSpPr txBox="1"/>
          <p:nvPr/>
        </p:nvSpPr>
        <p:spPr>
          <a:xfrm>
            <a:off x="683568" y="1196752"/>
            <a:ext cx="8064896" cy="875881"/>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第三步：</a:t>
            </a:r>
            <a:r>
              <a:rPr lang="zh-CN" altLang="en-US" sz="1800" b="0" kern="100" dirty="0">
                <a:effectLst/>
                <a:latin typeface="+mn-ea"/>
                <a:ea typeface="+mn-ea"/>
                <a:cs typeface="宋体" panose="02010600030101010101" pitchFamily="2" charset="-122"/>
              </a:rPr>
              <a:t>对硬盘进行分区，并选择系统分区进行</a:t>
            </a:r>
            <a:r>
              <a:rPr lang="en-US" altLang="zh-CN" sz="1800" b="0" kern="100" dirty="0">
                <a:effectLst/>
                <a:latin typeface="+mn-ea"/>
                <a:ea typeface="+mn-ea"/>
                <a:cs typeface="宋体" panose="02010600030101010101" pitchFamily="2" charset="-122"/>
              </a:rPr>
              <a:t>windows server 2012</a:t>
            </a:r>
            <a:r>
              <a:rPr lang="zh-CN" altLang="en-US" sz="1800" b="0" kern="100" dirty="0">
                <a:effectLst/>
                <a:latin typeface="+mn-ea"/>
                <a:ea typeface="+mn-ea"/>
                <a:cs typeface="宋体" panose="02010600030101010101" pitchFamily="2" charset="-122"/>
              </a:rPr>
              <a:t>安装，如图</a:t>
            </a:r>
            <a:r>
              <a:rPr lang="en-US" altLang="zh-CN" sz="1800" b="0" kern="100" dirty="0">
                <a:effectLst/>
                <a:latin typeface="+mn-ea"/>
                <a:ea typeface="+mn-ea"/>
                <a:cs typeface="宋体" panose="02010600030101010101" pitchFamily="2" charset="-122"/>
              </a:rPr>
              <a:t>3-5</a:t>
            </a:r>
            <a:r>
              <a:rPr lang="zh-CN" altLang="en-US" sz="1800" b="0" kern="100" dirty="0">
                <a:effectLst/>
                <a:latin typeface="+mn-ea"/>
                <a:ea typeface="+mn-ea"/>
                <a:cs typeface="宋体" panose="02010600030101010101" pitchFamily="2" charset="-122"/>
              </a:rPr>
              <a:t>所示。</a:t>
            </a:r>
            <a:endParaRPr lang="zh-CN" altLang="zh-CN" b="0" kern="100" dirty="0">
              <a:latin typeface="+mn-ea"/>
              <a:ea typeface="+mn-ea"/>
            </a:endParaRPr>
          </a:p>
        </p:txBody>
      </p:sp>
      <p:sp>
        <p:nvSpPr>
          <p:cNvPr id="10" name="文本框 9"/>
          <p:cNvSpPr txBox="1"/>
          <p:nvPr/>
        </p:nvSpPr>
        <p:spPr>
          <a:xfrm>
            <a:off x="2121371" y="5642667"/>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3-5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硬盘的分区</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a:extLst>
              <a:ext uri="{28A0092B-C50C-407E-A947-70E740481C1C}">
                <a14:useLocalDpi xmlns:a14="http://schemas.microsoft.com/office/drawing/2010/main" val="0"/>
              </a:ext>
            </a:extLst>
          </a:blip>
          <a:srcRect/>
          <a:stretch>
            <a:fillRect/>
          </a:stretch>
        </p:blipFill>
        <p:spPr bwMode="auto">
          <a:xfrm>
            <a:off x="2354398" y="2187337"/>
            <a:ext cx="4435202" cy="3222104"/>
          </a:xfrm>
          <a:prstGeom prst="rect">
            <a:avLst/>
          </a:prstGeom>
          <a:noFill/>
          <a:ln>
            <a:noFill/>
          </a:ln>
        </p:spPr>
      </p:pic>
    </p:spTree>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安装</a:t>
            </a:r>
            <a:r>
              <a:rPr lang="en-US" altLang="zh-CN" sz="2400" dirty="0">
                <a:solidFill>
                  <a:srgbClr val="FFC000"/>
                </a:solidFill>
              </a:rPr>
              <a:t>Windows Server 2012 R2</a:t>
            </a:r>
            <a:endParaRPr lang="zh-CN" altLang="en-US" sz="2400" dirty="0">
              <a:solidFill>
                <a:srgbClr val="FFC000"/>
              </a:solidFill>
            </a:endParaRPr>
          </a:p>
        </p:txBody>
      </p:sp>
      <p:sp>
        <p:nvSpPr>
          <p:cNvPr id="6" name="文本框 5"/>
          <p:cNvSpPr txBox="1"/>
          <p:nvPr/>
        </p:nvSpPr>
        <p:spPr>
          <a:xfrm>
            <a:off x="683568" y="1196752"/>
            <a:ext cx="8064896" cy="1273875"/>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第四步：</a:t>
            </a:r>
            <a:r>
              <a:rPr lang="zh-CN" altLang="en-US" sz="1800" b="0" kern="100" dirty="0">
                <a:effectLst/>
                <a:latin typeface="+mn-ea"/>
                <a:ea typeface="+mn-ea"/>
                <a:cs typeface="宋体" panose="02010600030101010101" pitchFamily="2" charset="-122"/>
              </a:rPr>
              <a:t>安装开始，到安装是有一段过程，安装时要设置</a:t>
            </a:r>
            <a:r>
              <a:rPr lang="en-US" altLang="zh-CN" sz="1800" b="0" kern="100" dirty="0">
                <a:effectLst/>
                <a:latin typeface="+mn-ea"/>
                <a:ea typeface="+mn-ea"/>
                <a:cs typeface="宋体" panose="02010600030101010101" pitchFamily="2" charset="-122"/>
              </a:rPr>
              <a:t>administrator</a:t>
            </a:r>
            <a:r>
              <a:rPr lang="zh-CN" altLang="en-US" sz="1800" b="0" kern="100" dirty="0">
                <a:effectLst/>
                <a:latin typeface="+mn-ea"/>
                <a:ea typeface="+mn-ea"/>
                <a:cs typeface="宋体" panose="02010600030101010101" pitchFamily="2" charset="-122"/>
              </a:rPr>
              <a:t>管理员密码，安装成功后会重新起动，输入本地管理员密码登录；成功登录，进入系统，网络操作系统</a:t>
            </a:r>
            <a:r>
              <a:rPr lang="en-US" altLang="zh-CN" sz="1800" b="0" kern="100" dirty="0">
                <a:effectLst/>
                <a:latin typeface="+mn-ea"/>
                <a:ea typeface="+mn-ea"/>
                <a:cs typeface="宋体" panose="02010600030101010101" pitchFamily="2" charset="-122"/>
              </a:rPr>
              <a:t>windows server 2012 R2</a:t>
            </a:r>
            <a:r>
              <a:rPr lang="zh-CN" altLang="en-US" sz="1800" b="0" kern="100" dirty="0">
                <a:effectLst/>
                <a:latin typeface="+mn-ea"/>
                <a:ea typeface="+mn-ea"/>
                <a:cs typeface="宋体" panose="02010600030101010101" pitchFamily="2" charset="-122"/>
              </a:rPr>
              <a:t>的界面，如图</a:t>
            </a:r>
            <a:r>
              <a:rPr lang="en-US" altLang="zh-CN" sz="1800" b="0" kern="100" dirty="0">
                <a:effectLst/>
                <a:latin typeface="+mn-ea"/>
                <a:ea typeface="+mn-ea"/>
                <a:cs typeface="宋体" panose="02010600030101010101" pitchFamily="2" charset="-122"/>
              </a:rPr>
              <a:t>3-6</a:t>
            </a:r>
            <a:r>
              <a:rPr lang="zh-CN" altLang="en-US" sz="1800" b="0" kern="100" dirty="0">
                <a:effectLst/>
                <a:latin typeface="+mn-ea"/>
                <a:ea typeface="+mn-ea"/>
                <a:cs typeface="宋体" panose="02010600030101010101" pitchFamily="2" charset="-122"/>
              </a:rPr>
              <a:t>所示</a:t>
            </a:r>
            <a:r>
              <a:rPr lang="zh-CN" altLang="zh-CN" b="0" kern="100" dirty="0">
                <a:latin typeface="+mn-ea"/>
                <a:ea typeface="+mn-ea"/>
              </a:rPr>
              <a:t>。</a:t>
            </a:r>
            <a:endParaRPr lang="zh-CN" altLang="zh-CN" b="0" kern="100" dirty="0">
              <a:latin typeface="+mn-ea"/>
              <a:ea typeface="+mn-ea"/>
            </a:endParaRPr>
          </a:p>
        </p:txBody>
      </p:sp>
      <p:sp>
        <p:nvSpPr>
          <p:cNvPr id="10" name="文本框 9"/>
          <p:cNvSpPr txBox="1"/>
          <p:nvPr/>
        </p:nvSpPr>
        <p:spPr>
          <a:xfrm>
            <a:off x="2121371" y="5667641"/>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3-6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安装成功的界面</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a:extLst>
              <a:ext uri="{28A0092B-C50C-407E-A947-70E740481C1C}">
                <a14:useLocalDpi xmlns:a14="http://schemas.microsoft.com/office/drawing/2010/main" val="0"/>
              </a:ext>
            </a:extLst>
          </a:blip>
          <a:srcRect/>
          <a:stretch>
            <a:fillRect/>
          </a:stretch>
        </p:blipFill>
        <p:spPr bwMode="auto">
          <a:xfrm>
            <a:off x="2596530" y="2491409"/>
            <a:ext cx="3956670" cy="3120549"/>
          </a:xfrm>
          <a:prstGeom prst="rect">
            <a:avLst/>
          </a:prstGeom>
          <a:noFill/>
          <a:ln>
            <a:noFill/>
          </a:ln>
        </p:spPr>
      </p:pic>
    </p:spTree>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安装</a:t>
            </a:r>
            <a:r>
              <a:rPr lang="en-US" altLang="zh-CN" sz="2400" dirty="0">
                <a:solidFill>
                  <a:srgbClr val="FFC000"/>
                </a:solidFill>
              </a:rPr>
              <a:t>Windows Server 2012 R2</a:t>
            </a:r>
            <a:endParaRPr lang="zh-CN" altLang="en-US" sz="2400" dirty="0">
              <a:solidFill>
                <a:srgbClr val="FFC000"/>
              </a:solidFill>
            </a:endParaRPr>
          </a:p>
        </p:txBody>
      </p:sp>
      <p:sp>
        <p:nvSpPr>
          <p:cNvPr id="6" name="文本框 5"/>
          <p:cNvSpPr txBox="1"/>
          <p:nvPr/>
        </p:nvSpPr>
        <p:spPr>
          <a:xfrm>
            <a:off x="683568" y="1196752"/>
            <a:ext cx="8064896" cy="1689373"/>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第五步：</a:t>
            </a:r>
            <a:r>
              <a:rPr lang="zh-CN" altLang="en-US" sz="1800" b="0" kern="100" dirty="0">
                <a:effectLst/>
                <a:latin typeface="+mn-ea"/>
                <a:ea typeface="+mn-ea"/>
                <a:cs typeface="宋体" panose="02010600030101010101" pitchFamily="2" charset="-122"/>
              </a:rPr>
              <a:t>全新系统桌面是没有图标，将“计算机”等图标添加到桌面；在控制面板窗口，打开所有的控制面板项窗口，搜索“桌面图标”关键字，在显示的搜素结果中单击显示或隐藏桌面上的通用图标，打开“桌面图标设置”窗口，如图图</a:t>
            </a:r>
            <a:r>
              <a:rPr lang="en-US" altLang="zh-CN" sz="1800" b="0" kern="100" dirty="0">
                <a:effectLst/>
                <a:latin typeface="+mn-ea"/>
                <a:ea typeface="+mn-ea"/>
                <a:cs typeface="宋体" panose="02010600030101010101" pitchFamily="2" charset="-122"/>
              </a:rPr>
              <a:t>3-7</a:t>
            </a:r>
            <a:r>
              <a:rPr lang="zh-CN" altLang="en-US" sz="1800" b="0" kern="100" dirty="0">
                <a:effectLst/>
                <a:latin typeface="+mn-ea"/>
                <a:ea typeface="+mn-ea"/>
                <a:cs typeface="宋体" panose="02010600030101010101" pitchFamily="2" charset="-122"/>
              </a:rPr>
              <a:t>所示</a:t>
            </a:r>
            <a:r>
              <a:rPr lang="zh-CN" altLang="zh-CN" b="0" kern="100" dirty="0">
                <a:latin typeface="+mn-ea"/>
                <a:ea typeface="+mn-ea"/>
              </a:rPr>
              <a:t>。</a:t>
            </a:r>
            <a:endParaRPr lang="zh-CN" altLang="zh-CN" b="0" kern="100" dirty="0">
              <a:latin typeface="+mn-ea"/>
              <a:ea typeface="+mn-ea"/>
            </a:endParaRPr>
          </a:p>
        </p:txBody>
      </p:sp>
      <p:sp>
        <p:nvSpPr>
          <p:cNvPr id="10" name="文本框 9"/>
          <p:cNvSpPr txBox="1"/>
          <p:nvPr/>
        </p:nvSpPr>
        <p:spPr>
          <a:xfrm>
            <a:off x="2265387" y="5661248"/>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3-7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在桌面添加图标</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cstate="print">
            <a:extLst>
              <a:ext uri="{28A0092B-C50C-407E-A947-70E740481C1C}">
                <a14:useLocalDpi xmlns:a14="http://schemas.microsoft.com/office/drawing/2010/main" val="0"/>
              </a:ext>
            </a:extLst>
          </a:blip>
          <a:srcRect/>
          <a:stretch>
            <a:fillRect/>
          </a:stretch>
        </p:blipFill>
        <p:spPr>
          <a:xfrm>
            <a:off x="1475740" y="3047977"/>
            <a:ext cx="6192520" cy="2350135"/>
          </a:xfrm>
          <a:prstGeom prst="rect">
            <a:avLst/>
          </a:prstGeom>
          <a:noFill/>
          <a:ln>
            <a:noFill/>
          </a:ln>
        </p:spPr>
      </p:pic>
    </p:spTree>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安装</a:t>
            </a:r>
            <a:r>
              <a:rPr lang="en-US" altLang="zh-CN" sz="2400" dirty="0">
                <a:solidFill>
                  <a:srgbClr val="FFC000"/>
                </a:solidFill>
              </a:rPr>
              <a:t>Windows Server 2012 R2</a:t>
            </a:r>
            <a:endParaRPr lang="zh-CN" altLang="en-US" sz="2400" dirty="0">
              <a:solidFill>
                <a:srgbClr val="FFC000"/>
              </a:solidFill>
            </a:endParaRPr>
          </a:p>
        </p:txBody>
      </p:sp>
      <p:sp>
        <p:nvSpPr>
          <p:cNvPr id="6" name="文本框 5"/>
          <p:cNvSpPr txBox="1"/>
          <p:nvPr/>
        </p:nvSpPr>
        <p:spPr>
          <a:xfrm>
            <a:off x="683568" y="1196752"/>
            <a:ext cx="8064896" cy="875881"/>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第六步：</a:t>
            </a:r>
            <a:r>
              <a:rPr lang="zh-CN" altLang="en-US" sz="1800" b="0" kern="100" dirty="0">
                <a:effectLst/>
                <a:latin typeface="+mn-ea"/>
                <a:ea typeface="+mn-ea"/>
                <a:cs typeface="宋体" panose="02010600030101010101" pitchFamily="2" charset="-122"/>
              </a:rPr>
              <a:t>系统安装时默认有一个系统名，如图</a:t>
            </a:r>
            <a:r>
              <a:rPr lang="en-US" altLang="zh-CN" sz="1800" b="0" kern="100" dirty="0">
                <a:effectLst/>
                <a:latin typeface="+mn-ea"/>
                <a:ea typeface="+mn-ea"/>
                <a:cs typeface="宋体" panose="02010600030101010101" pitchFamily="2" charset="-122"/>
              </a:rPr>
              <a:t>3-8</a:t>
            </a:r>
            <a:r>
              <a:rPr lang="zh-CN" altLang="en-US" sz="1800" b="0" kern="100" dirty="0">
                <a:effectLst/>
                <a:latin typeface="+mn-ea"/>
                <a:ea typeface="+mn-ea"/>
                <a:cs typeface="宋体" panose="02010600030101010101" pitchFamily="2" charset="-122"/>
              </a:rPr>
              <a:t>所示。可以重新设置网络服务器的名称，如图</a:t>
            </a:r>
            <a:r>
              <a:rPr lang="en-US" altLang="zh-CN" sz="1800" b="0" kern="100" dirty="0">
                <a:effectLst/>
                <a:latin typeface="+mn-ea"/>
                <a:ea typeface="+mn-ea"/>
                <a:cs typeface="宋体" panose="02010600030101010101" pitchFamily="2" charset="-122"/>
              </a:rPr>
              <a:t>3-9</a:t>
            </a:r>
            <a:r>
              <a:rPr lang="zh-CN" altLang="en-US" sz="1800" b="0" kern="100" dirty="0">
                <a:effectLst/>
                <a:latin typeface="+mn-ea"/>
                <a:ea typeface="+mn-ea"/>
                <a:cs typeface="宋体" panose="02010600030101010101" pitchFamily="2" charset="-122"/>
              </a:rPr>
              <a:t>所示</a:t>
            </a:r>
            <a:r>
              <a:rPr lang="zh-CN" altLang="zh-CN" b="0" kern="100" dirty="0">
                <a:latin typeface="+mn-ea"/>
                <a:ea typeface="+mn-ea"/>
              </a:rPr>
              <a:t>。</a:t>
            </a:r>
            <a:endParaRPr lang="zh-CN" altLang="zh-CN" b="0" kern="100" dirty="0">
              <a:latin typeface="+mn-ea"/>
              <a:ea typeface="+mn-ea"/>
            </a:endParaRPr>
          </a:p>
        </p:txBody>
      </p:sp>
      <p:sp>
        <p:nvSpPr>
          <p:cNvPr id="10" name="文本框 9"/>
          <p:cNvSpPr txBox="1"/>
          <p:nvPr/>
        </p:nvSpPr>
        <p:spPr>
          <a:xfrm>
            <a:off x="2121371" y="5661248"/>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3-8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网络服务器默认名</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1" name="图片 10"/>
          <p:cNvPicPr/>
          <p:nvPr/>
        </p:nvPicPr>
        <p:blipFill>
          <a:blip r:embed="rId1" cstate="print"/>
          <a:srcRect/>
          <a:stretch>
            <a:fillRect/>
          </a:stretch>
        </p:blipFill>
        <p:spPr>
          <a:xfrm>
            <a:off x="1187624" y="2299017"/>
            <a:ext cx="6336704" cy="3147586"/>
          </a:xfrm>
          <a:prstGeom prst="rect">
            <a:avLst/>
          </a:prstGeom>
          <a:noFill/>
          <a:ln w="9525">
            <a:noFill/>
            <a:miter lim="800000"/>
            <a:headEnd/>
            <a:tailEnd/>
          </a:ln>
        </p:spPr>
      </p:pic>
    </p:spTree>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安装</a:t>
            </a:r>
            <a:r>
              <a:rPr lang="en-US" altLang="zh-CN" sz="2400" dirty="0">
                <a:solidFill>
                  <a:srgbClr val="FFC000"/>
                </a:solidFill>
              </a:rPr>
              <a:t>Windows Server 2012 R2</a:t>
            </a:r>
            <a:endParaRPr lang="zh-CN" altLang="en-US" sz="2400" dirty="0">
              <a:solidFill>
                <a:srgbClr val="FFC000"/>
              </a:solidFill>
            </a:endParaRPr>
          </a:p>
        </p:txBody>
      </p:sp>
      <p:sp>
        <p:nvSpPr>
          <p:cNvPr id="10" name="文本框 9"/>
          <p:cNvSpPr txBox="1"/>
          <p:nvPr/>
        </p:nvSpPr>
        <p:spPr>
          <a:xfrm>
            <a:off x="2121371" y="5188241"/>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3-9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重新设置网络服务器的名称</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a:extLst>
              <a:ext uri="{28A0092B-C50C-407E-A947-70E740481C1C}">
                <a14:useLocalDpi xmlns:a14="http://schemas.microsoft.com/office/drawing/2010/main" val="0"/>
              </a:ext>
            </a:extLst>
          </a:blip>
          <a:srcRect/>
          <a:stretch>
            <a:fillRect/>
          </a:stretch>
        </p:blipFill>
        <p:spPr bwMode="auto">
          <a:xfrm>
            <a:off x="583415" y="1270370"/>
            <a:ext cx="7950985" cy="3454774"/>
          </a:xfrm>
          <a:prstGeom prst="rect">
            <a:avLst/>
          </a:prstGeom>
          <a:noFill/>
          <a:ln>
            <a:noFill/>
          </a:ln>
        </p:spPr>
      </p:pic>
    </p:spTree>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安装</a:t>
            </a:r>
            <a:r>
              <a:rPr lang="en-US" altLang="zh-CN" sz="2400" dirty="0">
                <a:solidFill>
                  <a:srgbClr val="FFC000"/>
                </a:solidFill>
              </a:rPr>
              <a:t>Windows Server 2012 R2</a:t>
            </a:r>
            <a:endParaRPr lang="zh-CN" altLang="en-US" sz="2400" dirty="0">
              <a:solidFill>
                <a:srgbClr val="FFC000"/>
              </a:solidFill>
            </a:endParaRPr>
          </a:p>
        </p:txBody>
      </p:sp>
      <p:sp>
        <p:nvSpPr>
          <p:cNvPr id="6" name="文本框 5"/>
          <p:cNvSpPr txBox="1"/>
          <p:nvPr/>
        </p:nvSpPr>
        <p:spPr>
          <a:xfrm>
            <a:off x="683568" y="1196752"/>
            <a:ext cx="8064896" cy="442878"/>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第七步：</a:t>
            </a:r>
            <a:r>
              <a:rPr lang="zh-CN" altLang="en-US" sz="1800" b="0" kern="100" dirty="0">
                <a:effectLst/>
                <a:latin typeface="+mn-ea"/>
                <a:ea typeface="+mn-ea"/>
                <a:cs typeface="宋体" panose="02010600030101010101" pitchFamily="2" charset="-122"/>
              </a:rPr>
              <a:t>最后设置网络地址，设置服务器的</a:t>
            </a:r>
            <a:r>
              <a:rPr lang="en-US" altLang="zh-CN" sz="1800" b="0" kern="100" dirty="0">
                <a:effectLst/>
                <a:latin typeface="+mn-ea"/>
                <a:ea typeface="+mn-ea"/>
                <a:cs typeface="宋体" panose="02010600030101010101" pitchFamily="2" charset="-122"/>
              </a:rPr>
              <a:t>IP</a:t>
            </a:r>
            <a:r>
              <a:rPr lang="zh-CN" altLang="en-US" sz="1800" b="0" kern="100" dirty="0">
                <a:effectLst/>
                <a:latin typeface="+mn-ea"/>
                <a:ea typeface="+mn-ea"/>
                <a:cs typeface="宋体" panose="02010600030101010101" pitchFamily="2" charset="-122"/>
              </a:rPr>
              <a:t>地址，如图</a:t>
            </a:r>
            <a:r>
              <a:rPr lang="en-US" altLang="zh-CN" sz="1800" b="0" kern="100" dirty="0">
                <a:effectLst/>
                <a:latin typeface="+mn-ea"/>
                <a:ea typeface="+mn-ea"/>
                <a:cs typeface="宋体" panose="02010600030101010101" pitchFamily="2" charset="-122"/>
              </a:rPr>
              <a:t>3-10</a:t>
            </a:r>
            <a:r>
              <a:rPr lang="zh-CN" altLang="en-US" sz="1800" b="0" kern="100" dirty="0">
                <a:effectLst/>
                <a:latin typeface="+mn-ea"/>
                <a:ea typeface="+mn-ea"/>
                <a:cs typeface="宋体" panose="02010600030101010101" pitchFamily="2" charset="-122"/>
              </a:rPr>
              <a:t>所示。</a:t>
            </a:r>
            <a:endParaRPr lang="zh-CN" altLang="zh-CN" b="0" kern="100" dirty="0">
              <a:latin typeface="+mn-ea"/>
              <a:ea typeface="+mn-ea"/>
            </a:endParaRPr>
          </a:p>
        </p:txBody>
      </p:sp>
      <p:sp>
        <p:nvSpPr>
          <p:cNvPr id="10" name="文本框 9"/>
          <p:cNvSpPr txBox="1"/>
          <p:nvPr/>
        </p:nvSpPr>
        <p:spPr>
          <a:xfrm>
            <a:off x="1815772" y="5187608"/>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3-10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设置</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IP</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地址</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cstate="print">
            <a:extLst>
              <a:ext uri="{28A0092B-C50C-407E-A947-70E740481C1C}">
                <a14:useLocalDpi xmlns:a14="http://schemas.microsoft.com/office/drawing/2010/main" val="0"/>
              </a:ext>
            </a:extLst>
          </a:blip>
          <a:srcRect/>
          <a:stretch>
            <a:fillRect/>
          </a:stretch>
        </p:blipFill>
        <p:spPr>
          <a:xfrm>
            <a:off x="683568" y="1772816"/>
            <a:ext cx="7850832" cy="2952328"/>
          </a:xfrm>
          <a:prstGeom prst="rect">
            <a:avLst/>
          </a:prstGeom>
          <a:noFill/>
          <a:ln>
            <a:noFill/>
          </a:ln>
        </p:spPr>
      </p:pic>
    </p:spTree>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83568" y="1196752"/>
            <a:ext cx="8064896" cy="4246245"/>
          </a:xfrm>
          <a:prstGeom prst="rect">
            <a:avLst/>
          </a:prstGeom>
          <a:noFill/>
        </p:spPr>
        <p:txBody>
          <a:bodyPr wrap="square">
            <a:spAutoFit/>
          </a:bodyPr>
          <a:lstStyle/>
          <a:p>
            <a:pPr algn="l">
              <a:lnSpc>
                <a:spcPct val="150000"/>
              </a:lnSpc>
            </a:pPr>
            <a:r>
              <a:rPr lang="en-US" altLang="zh-CN" sz="1800" b="0" kern="100" dirty="0">
                <a:effectLst/>
                <a:latin typeface="+mn-ea"/>
                <a:ea typeface="+mn-ea"/>
                <a:cs typeface="宋体" panose="02010600030101010101" pitchFamily="2" charset="-122"/>
              </a:rPr>
              <a:t>    </a:t>
            </a:r>
            <a:r>
              <a:rPr lang="zh-CN" altLang="en-US" sz="1800" b="0" kern="100" dirty="0">
                <a:effectLst/>
                <a:latin typeface="+mn-ea"/>
                <a:ea typeface="+mn-ea"/>
                <a:cs typeface="宋体" panose="02010600030101010101" pitchFamily="2" charset="-122"/>
              </a:rPr>
              <a:t>下面我们将</a:t>
            </a:r>
            <a:r>
              <a:rPr lang="en-US" altLang="zh-CN" sz="1800" b="0" kern="100" dirty="0">
                <a:effectLst/>
                <a:latin typeface="+mn-ea"/>
                <a:ea typeface="+mn-ea"/>
                <a:cs typeface="宋体" panose="02010600030101010101" pitchFamily="2" charset="-122"/>
              </a:rPr>
              <a:t>Windows Server 2012 R2</a:t>
            </a:r>
            <a:r>
              <a:rPr lang="zh-CN" altLang="en-US" sz="1800" b="0" kern="100" dirty="0">
                <a:effectLst/>
                <a:latin typeface="+mn-ea"/>
                <a:ea typeface="+mn-ea"/>
                <a:cs typeface="宋体" panose="02010600030101010101" pitchFamily="2" charset="-122"/>
              </a:rPr>
              <a:t>系统的服务器升级为域控制器。并将安装了</a:t>
            </a:r>
            <a:r>
              <a:rPr lang="en-US" altLang="zh-CN" sz="1800" b="0" kern="100" dirty="0">
                <a:effectLst/>
                <a:latin typeface="+mn-ea"/>
                <a:ea typeface="+mn-ea"/>
                <a:cs typeface="宋体" panose="02010600030101010101" pitchFamily="2" charset="-122"/>
              </a:rPr>
              <a:t>Windows 8</a:t>
            </a:r>
            <a:r>
              <a:rPr lang="zh-CN" altLang="en-US" sz="1800" b="0" kern="100" dirty="0">
                <a:effectLst/>
                <a:latin typeface="+mn-ea"/>
                <a:ea typeface="+mn-ea"/>
                <a:cs typeface="宋体" panose="02010600030101010101" pitchFamily="2" charset="-122"/>
              </a:rPr>
              <a:t>系统的计算机加入到域中。服务器</a:t>
            </a:r>
            <a:r>
              <a:rPr lang="en-US" altLang="zh-CN" sz="1800" b="0" kern="100" dirty="0">
                <a:effectLst/>
                <a:latin typeface="+mn-ea"/>
                <a:ea typeface="+mn-ea"/>
                <a:cs typeface="宋体" panose="02010600030101010101" pitchFamily="2" charset="-122"/>
              </a:rPr>
              <a:t>IP</a:t>
            </a:r>
            <a:r>
              <a:rPr lang="zh-CN" altLang="en-US" sz="1800" b="0" kern="100" dirty="0">
                <a:effectLst/>
                <a:latin typeface="+mn-ea"/>
                <a:ea typeface="+mn-ea"/>
                <a:cs typeface="宋体" panose="02010600030101010101" pitchFamily="2" charset="-122"/>
              </a:rPr>
              <a:t>地址：</a:t>
            </a:r>
            <a:r>
              <a:rPr lang="en-US" altLang="zh-CN" sz="1800" b="0" kern="100" dirty="0">
                <a:effectLst/>
                <a:latin typeface="+mn-ea"/>
                <a:ea typeface="+mn-ea"/>
                <a:cs typeface="宋体" panose="02010600030101010101" pitchFamily="2" charset="-122"/>
              </a:rPr>
              <a:t>192.168.10.1</a:t>
            </a:r>
            <a:r>
              <a:rPr lang="zh-CN" altLang="en-US" sz="1800" b="0" kern="100" dirty="0">
                <a:effectLst/>
                <a:latin typeface="+mn-ea"/>
                <a:ea typeface="+mn-ea"/>
                <a:cs typeface="宋体" panose="02010600030101010101" pitchFamily="2" charset="-122"/>
              </a:rPr>
              <a:t>，子网掩码：</a:t>
            </a:r>
            <a:r>
              <a:rPr lang="en-US" altLang="zh-CN" sz="1800" b="0" kern="100" dirty="0">
                <a:effectLst/>
                <a:latin typeface="+mn-ea"/>
                <a:ea typeface="+mn-ea"/>
                <a:cs typeface="宋体" panose="02010600030101010101" pitchFamily="2" charset="-122"/>
              </a:rPr>
              <a:t>255.255.255.0</a:t>
            </a:r>
            <a:r>
              <a:rPr lang="zh-CN" altLang="en-US" sz="1800" b="0" kern="100" dirty="0">
                <a:effectLst/>
                <a:latin typeface="+mn-ea"/>
                <a:ea typeface="+mn-ea"/>
                <a:cs typeface="宋体" panose="02010600030101010101" pitchFamily="2" charset="-122"/>
              </a:rPr>
              <a:t>， 网关：</a:t>
            </a:r>
            <a:r>
              <a:rPr lang="en-US" altLang="zh-CN" sz="1800" b="0" kern="100" dirty="0">
                <a:effectLst/>
                <a:latin typeface="+mn-ea"/>
                <a:ea typeface="+mn-ea"/>
                <a:cs typeface="宋体" panose="02010600030101010101" pitchFamily="2" charset="-122"/>
              </a:rPr>
              <a:t>192.168.10.1</a:t>
            </a:r>
            <a:r>
              <a:rPr lang="zh-CN" altLang="en-US" sz="1800" b="0" kern="100" dirty="0">
                <a:effectLst/>
                <a:latin typeface="+mn-ea"/>
                <a:ea typeface="+mn-ea"/>
                <a:cs typeface="宋体" panose="02010600030101010101" pitchFamily="2" charset="-122"/>
              </a:rPr>
              <a:t>，域名：</a:t>
            </a:r>
            <a:r>
              <a:rPr lang="en-US" altLang="zh-CN" sz="1800" b="0" kern="100" dirty="0">
                <a:effectLst/>
                <a:latin typeface="+mn-ea"/>
                <a:ea typeface="+mn-ea"/>
                <a:cs typeface="宋体" panose="02010600030101010101" pitchFamily="2" charset="-122"/>
              </a:rPr>
              <a:t>gdcp.cn</a:t>
            </a:r>
            <a:r>
              <a:rPr lang="zh-CN" altLang="en-US" sz="1800" b="0" kern="100" dirty="0">
                <a:effectLst/>
                <a:latin typeface="+mn-ea"/>
                <a:ea typeface="+mn-ea"/>
                <a:cs typeface="宋体" panose="02010600030101010101" pitchFamily="2" charset="-122"/>
              </a:rPr>
              <a:t>。修改</a:t>
            </a:r>
            <a:r>
              <a:rPr lang="en-US" altLang="zh-CN" sz="1800" b="0" kern="100" dirty="0">
                <a:effectLst/>
                <a:latin typeface="+mn-ea"/>
                <a:ea typeface="+mn-ea"/>
                <a:cs typeface="宋体" panose="02010600030101010101" pitchFamily="2" charset="-122"/>
              </a:rPr>
              <a:t>IP</a:t>
            </a:r>
            <a:r>
              <a:rPr lang="zh-CN" altLang="en-US" sz="1800" b="0" kern="100" dirty="0">
                <a:effectLst/>
                <a:latin typeface="+mn-ea"/>
                <a:ea typeface="+mn-ea"/>
                <a:cs typeface="宋体" panose="02010600030101010101" pitchFamily="2" charset="-122"/>
              </a:rPr>
              <a:t>地址，并且将</a:t>
            </a:r>
            <a:r>
              <a:rPr lang="en-US" altLang="zh-CN" sz="1800" b="0" kern="100" dirty="0">
                <a:effectLst/>
                <a:latin typeface="+mn-ea"/>
                <a:ea typeface="+mn-ea"/>
                <a:cs typeface="宋体" panose="02010600030101010101" pitchFamily="2" charset="-122"/>
              </a:rPr>
              <a:t>DNS</a:t>
            </a:r>
            <a:r>
              <a:rPr lang="zh-CN" altLang="en-US" sz="1800" b="0" kern="100" dirty="0">
                <a:effectLst/>
                <a:latin typeface="+mn-ea"/>
                <a:ea typeface="+mn-ea"/>
                <a:cs typeface="宋体" panose="02010600030101010101" pitchFamily="2" charset="-122"/>
              </a:rPr>
              <a:t>指向自己，修改计算机名为</a:t>
            </a:r>
            <a:r>
              <a:rPr lang="en-US" altLang="zh-CN" sz="1800" b="0" kern="100" dirty="0">
                <a:effectLst/>
                <a:latin typeface="+mn-ea"/>
                <a:ea typeface="+mn-ea"/>
                <a:cs typeface="宋体" panose="02010600030101010101" pitchFamily="2" charset="-122"/>
              </a:rPr>
              <a:t>S2012</a:t>
            </a:r>
            <a:r>
              <a:rPr lang="zh-CN" altLang="en-US" sz="1800" b="0" kern="100" dirty="0">
                <a:effectLst/>
                <a:latin typeface="+mn-ea"/>
                <a:ea typeface="+mn-ea"/>
                <a:cs typeface="宋体" panose="02010600030101010101" pitchFamily="2" charset="-122"/>
              </a:rPr>
              <a:t>，升级成域控后，机器名称会自动变成</a:t>
            </a:r>
            <a:r>
              <a:rPr lang="en-US" altLang="zh-CN" sz="1800" b="0" kern="100" dirty="0">
                <a:effectLst/>
                <a:latin typeface="+mn-ea"/>
                <a:ea typeface="+mn-ea"/>
                <a:cs typeface="宋体" panose="02010600030101010101" pitchFamily="2" charset="-122"/>
              </a:rPr>
              <a:t>S2012.gdcp.cn</a:t>
            </a:r>
            <a:r>
              <a:rPr lang="zh-CN" altLang="en-US" sz="1800" b="0" kern="100" dirty="0">
                <a:effectLst/>
                <a:latin typeface="+mn-ea"/>
                <a:ea typeface="+mn-ea"/>
                <a:cs typeface="宋体" panose="02010600030101010101" pitchFamily="2" charset="-122"/>
              </a:rPr>
              <a:t>。</a:t>
            </a:r>
            <a:endParaRPr lang="en-US" altLang="zh-CN" sz="1800" b="0" kern="100" dirty="0">
              <a:effectLst/>
              <a:latin typeface="+mn-ea"/>
              <a:ea typeface="+mn-ea"/>
              <a:cs typeface="宋体" panose="02010600030101010101" pitchFamily="2" charset="-122"/>
            </a:endParaRPr>
          </a:p>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第一步：</a:t>
            </a:r>
            <a:r>
              <a:rPr altLang="zh-CN" b="0" kern="100" dirty="0">
                <a:latin typeface="+mn-ea"/>
                <a:ea typeface="+mn-ea"/>
              </a:rPr>
              <a:t>先修改IP地址，并且将DNS指向自己，修改计算机名为S2012，升级成域控后，机器名称会自动变成S2012.gdcp.cn</a:t>
            </a:r>
            <a:r>
              <a:rPr lang="zh-CN" altLang="zh-CN" b="0" kern="100" dirty="0">
                <a:latin typeface="+mn-ea"/>
                <a:ea typeface="+mn-ea"/>
              </a:rPr>
              <a:t>。</a:t>
            </a:r>
            <a:endParaRPr lang="zh-CN" altLang="zh-CN" b="0" kern="100" dirty="0">
              <a:latin typeface="+mn-ea"/>
              <a:ea typeface="+mn-ea"/>
            </a:endParaRPr>
          </a:p>
          <a:p>
            <a:pPr algn="l">
              <a:lnSpc>
                <a:spcPct val="150000"/>
              </a:lnSpc>
            </a:pPr>
            <a:r>
              <a:rPr lang="zh-CN" altLang="en-US"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sym typeface="+mn-ea"/>
              </a:rPr>
              <a:t>第二步：</a:t>
            </a:r>
            <a:r>
              <a:rPr lang="zh-CN" altLang="zh-CN" b="0" kern="100" dirty="0">
                <a:latin typeface="+mn-ea"/>
                <a:ea typeface="+mn-ea"/>
              </a:rPr>
              <a:t>在服务器管理器窗口，选择添加角色和功能按钮，打开添加角色和功能向导窗口，依据向导提示，点击“下一步”。打开添加角色和功能向导之服务器角色窗口，如图3-11所示。</a:t>
            </a:r>
            <a:endParaRPr lang="zh-CN" altLang="zh-CN" b="0" kern="100" dirty="0">
              <a:latin typeface="+mn-ea"/>
              <a:ea typeface="+mn-ea"/>
            </a:endParaRPr>
          </a:p>
        </p:txBody>
      </p:sp>
    </p:spTree>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83568" y="1196752"/>
            <a:ext cx="8064896" cy="506730"/>
          </a:xfrm>
          <a:prstGeom prst="rect">
            <a:avLst/>
          </a:prstGeom>
          <a:noFill/>
        </p:spPr>
        <p:txBody>
          <a:bodyPr wrap="square">
            <a:spAutoFit/>
          </a:bodyPr>
          <a:lstStyle/>
          <a:p>
            <a:pPr algn="l">
              <a:lnSpc>
                <a:spcPct val="150000"/>
              </a:lnSpc>
            </a:pPr>
            <a:endParaRPr lang="zh-CN" altLang="zh-CN" b="0" kern="100" dirty="0">
              <a:latin typeface="+mn-ea"/>
              <a:ea typeface="+mn-ea"/>
            </a:endParaRPr>
          </a:p>
        </p:txBody>
      </p:sp>
      <p:sp>
        <p:nvSpPr>
          <p:cNvPr id="10" name="文本框 9"/>
          <p:cNvSpPr txBox="1"/>
          <p:nvPr/>
        </p:nvSpPr>
        <p:spPr>
          <a:xfrm>
            <a:off x="2265387" y="5621283"/>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3-11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服务器角色窗口</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cstate="print"/>
          <a:stretch>
            <a:fillRect/>
          </a:stretch>
        </p:blipFill>
        <p:spPr>
          <a:xfrm>
            <a:off x="1682115" y="1188720"/>
            <a:ext cx="5808345" cy="4353560"/>
          </a:xfrm>
          <a:prstGeom prst="rect">
            <a:avLst/>
          </a:prstGeom>
        </p:spPr>
      </p:pic>
    </p:spTree>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83568" y="1196752"/>
            <a:ext cx="8064896" cy="922020"/>
          </a:xfrm>
          <a:prstGeom prst="rect">
            <a:avLst/>
          </a:prstGeom>
          <a:noFill/>
        </p:spPr>
        <p:txBody>
          <a:bodyPr wrap="square">
            <a:spAutoFit/>
          </a:bodyPr>
          <a:lstStyle/>
          <a:p>
            <a:pPr algn="l">
              <a:lnSpc>
                <a:spcPct val="150000"/>
              </a:lnSpc>
            </a:pPr>
            <a:r>
              <a:rPr lang="zh-CN" altLang="zh-CN" kern="100" dirty="0">
                <a:solidFill>
                  <a:srgbClr val="FF0000"/>
                </a:solidFill>
                <a:latin typeface="+mn-ea"/>
                <a:ea typeface="+mn-ea"/>
              </a:rPr>
              <a:t>第三步：</a:t>
            </a:r>
            <a:r>
              <a:rPr lang="zh-CN" altLang="zh-CN" b="0" kern="100" dirty="0">
                <a:latin typeface="+mn-ea"/>
                <a:ea typeface="+mn-ea"/>
              </a:rPr>
              <a:t>在服务器角色窗口中选择，AD域服务，点击“添加功能”按钮，依据向导完成操作，最后点击“安装”按钮，如图3-12所示。</a:t>
            </a:r>
            <a:endParaRPr lang="zh-CN" altLang="zh-CN" b="0" kern="100" dirty="0">
              <a:latin typeface="+mn-ea"/>
              <a:ea typeface="+mn-ea"/>
            </a:endParaRPr>
          </a:p>
        </p:txBody>
      </p:sp>
      <p:sp>
        <p:nvSpPr>
          <p:cNvPr id="10" name="文本框 9"/>
          <p:cNvSpPr txBox="1"/>
          <p:nvPr/>
        </p:nvSpPr>
        <p:spPr>
          <a:xfrm>
            <a:off x="2265387" y="5621283"/>
            <a:ext cx="4901257" cy="368300"/>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3-12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确认</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窗口</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47" name="图片 47"/>
          <p:cNvPicPr>
            <a:picLocks noChangeAspect="1"/>
          </p:cNvPicPr>
          <p:nvPr/>
        </p:nvPicPr>
        <p:blipFill>
          <a:blip r:embed="rId1" cstate="print"/>
          <a:stretch>
            <a:fillRect/>
          </a:stretch>
        </p:blipFill>
        <p:spPr>
          <a:xfrm>
            <a:off x="2418715" y="2251075"/>
            <a:ext cx="4747895" cy="3372485"/>
          </a:xfrm>
          <a:prstGeom prst="rect">
            <a:avLst/>
          </a:prstGeom>
        </p:spPr>
      </p:pic>
    </p:spTree>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467544" y="1196752"/>
            <a:ext cx="8280920" cy="506730"/>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第四步：</a:t>
            </a:r>
            <a:r>
              <a:rPr lang="zh-CN" altLang="en-US" sz="1800" b="0" kern="100" dirty="0">
                <a:effectLst/>
                <a:latin typeface="+mn-ea"/>
                <a:ea typeface="+mn-ea"/>
                <a:cs typeface="宋体" panose="02010600030101010101" pitchFamily="2" charset="-122"/>
              </a:rPr>
              <a:t>安装成功后，点击“将此服务提升为域控制器”按钮，如图</a:t>
            </a:r>
            <a:r>
              <a:rPr lang="en-US" altLang="zh-CN" sz="1800" b="0" kern="100" dirty="0">
                <a:effectLst/>
                <a:latin typeface="+mn-ea"/>
                <a:ea typeface="+mn-ea"/>
                <a:cs typeface="宋体" panose="02010600030101010101" pitchFamily="2" charset="-122"/>
              </a:rPr>
              <a:t>3-13</a:t>
            </a:r>
            <a:r>
              <a:rPr lang="zh-CN" altLang="en-US" sz="1800" b="0" kern="100" dirty="0">
                <a:effectLst/>
                <a:latin typeface="+mn-ea"/>
                <a:ea typeface="+mn-ea"/>
                <a:cs typeface="宋体" panose="02010600030101010101" pitchFamily="2" charset="-122"/>
              </a:rPr>
              <a:t>所示。</a:t>
            </a:r>
            <a:endParaRPr lang="zh-CN" altLang="zh-CN" b="0" kern="100" dirty="0">
              <a:latin typeface="+mn-ea"/>
              <a:ea typeface="+mn-ea"/>
            </a:endParaRPr>
          </a:p>
        </p:txBody>
      </p:sp>
      <p:sp>
        <p:nvSpPr>
          <p:cNvPr id="10" name="文本框 9"/>
          <p:cNvSpPr txBox="1"/>
          <p:nvPr/>
        </p:nvSpPr>
        <p:spPr>
          <a:xfrm>
            <a:off x="1907704" y="5733256"/>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3-13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服务器管理器窗口</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1" name="图片 10"/>
          <p:cNvPicPr/>
          <p:nvPr/>
        </p:nvPicPr>
        <p:blipFill>
          <a:blip r:embed="rId1" cstate="print"/>
          <a:stretch>
            <a:fillRect/>
          </a:stretch>
        </p:blipFill>
        <p:spPr>
          <a:xfrm>
            <a:off x="1547664" y="1771649"/>
            <a:ext cx="6192687" cy="3818970"/>
          </a:xfrm>
          <a:prstGeom prst="rect">
            <a:avLst/>
          </a:prstGeom>
        </p:spPr>
      </p:pic>
    </p:spTree>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A7284F69-9C0D-4A4A-9266-8A65E4D87B1D}"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zh-CN" altLang="en-US" sz="2800" dirty="0"/>
              <a:t>任务一 </a:t>
            </a:r>
            <a:r>
              <a:rPr lang="zh-CN" altLang="en-US" sz="2800" dirty="0">
                <a:effectLst>
                  <a:outerShdw blurRad="38100" dist="38100" dir="2700000" algn="tl">
                    <a:srgbClr val="FFFFFF"/>
                  </a:outerShdw>
                </a:effectLst>
              </a:rPr>
              <a:t>安装和配置服务器操作系统</a:t>
            </a:r>
            <a:r>
              <a:rPr lang="en-US" altLang="zh-CN" sz="2800" kern="2200" dirty="0">
                <a:latin typeface="+mn-ea"/>
                <a:ea typeface="+mn-ea"/>
              </a:rPr>
              <a:t>——【</a:t>
            </a:r>
            <a:r>
              <a:rPr lang="zh-CN" altLang="en-US" sz="2800" kern="2200" dirty="0">
                <a:latin typeface="+mn-ea"/>
                <a:ea typeface="+mn-ea"/>
              </a:rPr>
              <a:t>任务目标</a:t>
            </a:r>
            <a:r>
              <a:rPr lang="en-US" altLang="zh-CN" sz="2800" kern="2200" dirty="0">
                <a:latin typeface="+mn-ea"/>
                <a:ea typeface="+mn-ea"/>
              </a:rPr>
              <a:t>】</a:t>
            </a:r>
            <a:endParaRPr lang="zh-CN" altLang="en-US" sz="2800" dirty="0"/>
          </a:p>
        </p:txBody>
      </p:sp>
      <p:graphicFrame>
        <p:nvGraphicFramePr>
          <p:cNvPr id="54" name="内容占位符 3"/>
          <p:cNvGraphicFramePr/>
          <p:nvPr/>
        </p:nvGraphicFramePr>
        <p:xfrm>
          <a:off x="216398" y="1484784"/>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4"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83568" y="1196752"/>
            <a:ext cx="8064896" cy="922020"/>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第五步：</a:t>
            </a:r>
            <a:r>
              <a:rPr lang="zh-CN" altLang="en-US" sz="1800" b="0" kern="100" dirty="0">
                <a:effectLst/>
                <a:latin typeface="+mn-ea"/>
                <a:ea typeface="+mn-ea"/>
                <a:cs typeface="宋体" panose="02010600030101010101" pitchFamily="2" charset="-122"/>
              </a:rPr>
              <a:t>打开</a:t>
            </a:r>
            <a:r>
              <a:rPr lang="en-US" altLang="zh-CN" sz="1800" b="0" kern="100" dirty="0">
                <a:effectLst/>
                <a:latin typeface="+mn-ea"/>
                <a:ea typeface="+mn-ea"/>
                <a:cs typeface="宋体" panose="02010600030101010101" pitchFamily="2" charset="-122"/>
              </a:rPr>
              <a:t>AD</a:t>
            </a:r>
            <a:r>
              <a:rPr lang="zh-CN" altLang="en-US" sz="1800" b="0" kern="100" dirty="0">
                <a:effectLst/>
                <a:latin typeface="+mn-ea"/>
                <a:ea typeface="+mn-ea"/>
                <a:cs typeface="宋体" panose="02010600030101010101" pitchFamily="2" charset="-122"/>
              </a:rPr>
              <a:t>域控制器配置向导之部署配置窗口，选添加新林，输入</a:t>
            </a:r>
            <a:r>
              <a:rPr lang="en-US" altLang="zh-CN" sz="1800" b="0" kern="100" dirty="0">
                <a:effectLst/>
                <a:latin typeface="+mn-ea"/>
                <a:ea typeface="+mn-ea"/>
                <a:cs typeface="宋体" panose="02010600030101010101" pitchFamily="2" charset="-122"/>
              </a:rPr>
              <a:t>gdcp.cn</a:t>
            </a:r>
            <a:r>
              <a:rPr lang="zh-CN" altLang="en-US" sz="1800" b="0" kern="100" dirty="0">
                <a:effectLst/>
                <a:latin typeface="+mn-ea"/>
                <a:ea typeface="+mn-ea"/>
                <a:cs typeface="宋体" panose="02010600030101010101" pitchFamily="2" charset="-122"/>
              </a:rPr>
              <a:t>。点击“下一步”。如图</a:t>
            </a:r>
            <a:r>
              <a:rPr lang="en-US" altLang="zh-CN" sz="1800" b="0" kern="100" dirty="0">
                <a:effectLst/>
                <a:latin typeface="+mn-ea"/>
                <a:ea typeface="+mn-ea"/>
                <a:cs typeface="宋体" panose="02010600030101010101" pitchFamily="2" charset="-122"/>
              </a:rPr>
              <a:t>3-14</a:t>
            </a:r>
            <a:r>
              <a:rPr lang="zh-CN" altLang="en-US" sz="1800" b="0" kern="100" dirty="0">
                <a:effectLst/>
                <a:latin typeface="+mn-ea"/>
                <a:ea typeface="+mn-ea"/>
                <a:cs typeface="宋体" panose="02010600030101010101" pitchFamily="2" charset="-122"/>
              </a:rPr>
              <a:t>所示。</a:t>
            </a:r>
            <a:endParaRPr lang="zh-CN" altLang="zh-CN" b="0" kern="100" dirty="0">
              <a:latin typeface="+mn-ea"/>
              <a:ea typeface="+mn-ea"/>
            </a:endParaRPr>
          </a:p>
        </p:txBody>
      </p:sp>
      <p:sp>
        <p:nvSpPr>
          <p:cNvPr id="10" name="文本框 9"/>
          <p:cNvSpPr txBox="1"/>
          <p:nvPr/>
        </p:nvSpPr>
        <p:spPr>
          <a:xfrm>
            <a:off x="2121371" y="5723964"/>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3-14 AD</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域服务配置向导</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cstate="print"/>
          <a:stretch>
            <a:fillRect/>
          </a:stretch>
        </p:blipFill>
        <p:spPr>
          <a:xfrm>
            <a:off x="2084704" y="2072633"/>
            <a:ext cx="4974590" cy="3636010"/>
          </a:xfrm>
          <a:prstGeom prst="rect">
            <a:avLst/>
          </a:prstGeom>
        </p:spPr>
      </p:pic>
    </p:spTree>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11813" y="1052607"/>
            <a:ext cx="8064896" cy="1753235"/>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第六步：</a:t>
            </a:r>
            <a:r>
              <a:rPr b="0" kern="100" dirty="0">
                <a:latin typeface="+mn-ea"/>
                <a:ea typeface="+mn-ea"/>
              </a:rPr>
              <a:t>在安装过程中，域控制器会将自己扮演的角色注册到DNS服务器，以便让其他计算机能够通过DNS服务器来找到域控。然后依据向导完成域控制器的配置，完成后自动重新起动服务器。管理工具会出现新的菜单项，如图3-15所示。</a:t>
            </a:r>
            <a:endParaRPr b="0" kern="100" dirty="0">
              <a:latin typeface="+mn-ea"/>
              <a:ea typeface="+mn-ea"/>
            </a:endParaRPr>
          </a:p>
        </p:txBody>
      </p:sp>
      <p:sp>
        <p:nvSpPr>
          <p:cNvPr id="10" name="文本框 9"/>
          <p:cNvSpPr txBox="1"/>
          <p:nvPr/>
        </p:nvSpPr>
        <p:spPr>
          <a:xfrm>
            <a:off x="2121371" y="5667641"/>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3-15 AD</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域控制器管理菜单</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cstate="print"/>
          <a:stretch>
            <a:fillRect/>
          </a:stretch>
        </p:blipFill>
        <p:spPr>
          <a:xfrm>
            <a:off x="2121372" y="2636519"/>
            <a:ext cx="5186932" cy="2905736"/>
          </a:xfrm>
          <a:prstGeom prst="rect">
            <a:avLst/>
          </a:prstGeom>
        </p:spPr>
      </p:pic>
    </p:spTree>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83568" y="1196752"/>
            <a:ext cx="8064896" cy="922020"/>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第七步：域用户管理，</a:t>
            </a:r>
            <a:r>
              <a:rPr lang="zh-CN" altLang="en-US" sz="1800" b="0" kern="100" dirty="0">
                <a:effectLst/>
                <a:latin typeface="+mn-ea"/>
                <a:ea typeface="+mn-ea"/>
                <a:cs typeface="宋体" panose="02010600030101010101" pitchFamily="2" charset="-122"/>
              </a:rPr>
              <a:t>在域控制器开始菜单，管理工具中点击</a:t>
            </a:r>
            <a:r>
              <a:rPr lang="en-US" altLang="zh-CN" sz="1800" b="0" kern="100" dirty="0">
                <a:effectLst/>
                <a:latin typeface="+mn-ea"/>
                <a:ea typeface="+mn-ea"/>
                <a:cs typeface="宋体" panose="02010600030101010101" pitchFamily="2" charset="-122"/>
              </a:rPr>
              <a:t>AD</a:t>
            </a:r>
            <a:r>
              <a:rPr lang="zh-CN" altLang="en-US" sz="1800" b="0" kern="100" dirty="0">
                <a:effectLst/>
                <a:latin typeface="+mn-ea"/>
                <a:ea typeface="+mn-ea"/>
                <a:cs typeface="宋体" panose="02010600030101010101" pitchFamily="2" charset="-122"/>
              </a:rPr>
              <a:t>管理中心，打开</a:t>
            </a:r>
            <a:r>
              <a:rPr lang="en-US" altLang="zh-CN" sz="1800" b="0" kern="100" dirty="0">
                <a:effectLst/>
                <a:latin typeface="+mn-ea"/>
                <a:ea typeface="+mn-ea"/>
                <a:cs typeface="宋体" panose="02010600030101010101" pitchFamily="2" charset="-122"/>
              </a:rPr>
              <a:t>AD</a:t>
            </a:r>
            <a:r>
              <a:rPr lang="zh-CN" altLang="en-US" sz="1800" b="0" kern="100" dirty="0">
                <a:effectLst/>
                <a:latin typeface="+mn-ea"/>
                <a:ea typeface="+mn-ea"/>
                <a:cs typeface="宋体" panose="02010600030101010101" pitchFamily="2" charset="-122"/>
              </a:rPr>
              <a:t>管理中心窗口，如图</a:t>
            </a:r>
            <a:r>
              <a:rPr lang="en-US" altLang="zh-CN" sz="1800" b="0" kern="100" dirty="0">
                <a:effectLst/>
                <a:latin typeface="+mn-ea"/>
                <a:ea typeface="+mn-ea"/>
                <a:cs typeface="宋体" panose="02010600030101010101" pitchFamily="2" charset="-122"/>
              </a:rPr>
              <a:t>3-16</a:t>
            </a:r>
            <a:r>
              <a:rPr lang="zh-CN" altLang="en-US" sz="1800" b="0" kern="100" dirty="0">
                <a:effectLst/>
                <a:latin typeface="+mn-ea"/>
                <a:ea typeface="+mn-ea"/>
                <a:cs typeface="宋体" panose="02010600030101010101" pitchFamily="2" charset="-122"/>
              </a:rPr>
              <a:t>所示</a:t>
            </a:r>
            <a:r>
              <a:rPr lang="zh-CN" altLang="zh-CN" b="0" kern="100" dirty="0">
                <a:latin typeface="+mn-ea"/>
                <a:ea typeface="+mn-ea"/>
              </a:rPr>
              <a:t>。</a:t>
            </a:r>
            <a:endParaRPr lang="zh-CN" altLang="zh-CN" b="0" kern="100" dirty="0">
              <a:latin typeface="+mn-ea"/>
              <a:ea typeface="+mn-ea"/>
            </a:endParaRPr>
          </a:p>
        </p:txBody>
      </p:sp>
      <p:sp>
        <p:nvSpPr>
          <p:cNvPr id="10" name="文本框 9"/>
          <p:cNvSpPr txBox="1"/>
          <p:nvPr/>
        </p:nvSpPr>
        <p:spPr>
          <a:xfrm>
            <a:off x="2265387" y="5661248"/>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3-16  AD</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管理中心</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cstate="print"/>
          <a:stretch>
            <a:fillRect/>
          </a:stretch>
        </p:blipFill>
        <p:spPr>
          <a:xfrm>
            <a:off x="1812925" y="2056408"/>
            <a:ext cx="5518150" cy="3422015"/>
          </a:xfrm>
          <a:prstGeom prst="rect">
            <a:avLst/>
          </a:prstGeom>
        </p:spPr>
      </p:pic>
    </p:spTree>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83568" y="1196752"/>
            <a:ext cx="8064896" cy="922020"/>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a:t>
            </a: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sym typeface="+mn-ea"/>
              </a:rPr>
              <a:t>七</a:t>
            </a: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步：域用户管理，</a:t>
            </a:r>
            <a:r>
              <a:rPr lang="zh-CN" altLang="en-US" sz="1800" b="0" kern="100" dirty="0">
                <a:effectLst/>
                <a:latin typeface="+mn-ea"/>
                <a:ea typeface="+mn-ea"/>
                <a:cs typeface="宋体" panose="02010600030101010101" pitchFamily="2" charset="-122"/>
              </a:rPr>
              <a:t>右键单击“</a:t>
            </a:r>
            <a:r>
              <a:rPr lang="en-US" altLang="zh-CN" sz="1800" b="0" kern="100" dirty="0" err="1">
                <a:effectLst/>
                <a:latin typeface="+mn-ea"/>
                <a:ea typeface="+mn-ea"/>
                <a:cs typeface="宋体" panose="02010600030101010101" pitchFamily="2" charset="-122"/>
              </a:rPr>
              <a:t>gdcp</a:t>
            </a:r>
            <a:r>
              <a:rPr lang="zh-CN" altLang="en-US" sz="1800" b="0" kern="100" dirty="0">
                <a:effectLst/>
                <a:latin typeface="+mn-ea"/>
                <a:ea typeface="+mn-ea"/>
                <a:cs typeface="宋体" panose="02010600030101010101" pitchFamily="2" charset="-122"/>
              </a:rPr>
              <a:t>（本地）”打开快捷菜单，选“新建”，“用户”按钮，如图</a:t>
            </a:r>
            <a:r>
              <a:rPr lang="en-US" altLang="zh-CN" sz="1800" b="0" kern="100" dirty="0">
                <a:effectLst/>
                <a:latin typeface="+mn-ea"/>
                <a:ea typeface="+mn-ea"/>
                <a:cs typeface="宋体" panose="02010600030101010101" pitchFamily="2" charset="-122"/>
              </a:rPr>
              <a:t>3-17</a:t>
            </a:r>
            <a:r>
              <a:rPr lang="zh-CN" altLang="en-US" sz="1800" b="0" kern="100" dirty="0">
                <a:effectLst/>
                <a:latin typeface="+mn-ea"/>
                <a:ea typeface="+mn-ea"/>
                <a:cs typeface="宋体" panose="02010600030101010101" pitchFamily="2" charset="-122"/>
              </a:rPr>
              <a:t>所示</a:t>
            </a:r>
            <a:r>
              <a:rPr lang="zh-CN" altLang="zh-CN" b="0" kern="100" dirty="0">
                <a:latin typeface="+mn-ea"/>
                <a:ea typeface="+mn-ea"/>
              </a:rPr>
              <a:t>。</a:t>
            </a:r>
            <a:endParaRPr lang="zh-CN" altLang="zh-CN" b="0" kern="100" dirty="0">
              <a:latin typeface="+mn-ea"/>
              <a:ea typeface="+mn-ea"/>
            </a:endParaRPr>
          </a:p>
        </p:txBody>
      </p:sp>
      <p:sp>
        <p:nvSpPr>
          <p:cNvPr id="10" name="文本框 9"/>
          <p:cNvSpPr txBox="1"/>
          <p:nvPr/>
        </p:nvSpPr>
        <p:spPr>
          <a:xfrm>
            <a:off x="2265387" y="5286655"/>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3-17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新建用户菜单</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cstate="print"/>
          <a:stretch>
            <a:fillRect/>
          </a:stretch>
        </p:blipFill>
        <p:spPr>
          <a:xfrm>
            <a:off x="2121371" y="2108134"/>
            <a:ext cx="4901257" cy="2748329"/>
          </a:xfrm>
          <a:prstGeom prst="rect">
            <a:avLst/>
          </a:prstGeom>
        </p:spPr>
      </p:pic>
    </p:spTree>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83568" y="1196752"/>
            <a:ext cx="8064896" cy="922020"/>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a:t>
            </a: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sym typeface="+mn-ea"/>
              </a:rPr>
              <a:t>七</a:t>
            </a: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步：域用户管理，</a:t>
            </a:r>
            <a:r>
              <a:rPr lang="zh-CN" altLang="en-US" sz="1800" b="0" kern="100" dirty="0">
                <a:effectLst/>
                <a:latin typeface="+mn-ea"/>
                <a:ea typeface="+mn-ea"/>
                <a:cs typeface="宋体" panose="02010600030101010101" pitchFamily="2" charset="-122"/>
              </a:rPr>
              <a:t>在打开的新建用户窗口，如图</a:t>
            </a:r>
            <a:r>
              <a:rPr lang="en-US" altLang="zh-CN" sz="1800" b="0" kern="100" dirty="0">
                <a:effectLst/>
                <a:latin typeface="+mn-ea"/>
                <a:ea typeface="+mn-ea"/>
                <a:cs typeface="宋体" panose="02010600030101010101" pitchFamily="2" charset="-122"/>
              </a:rPr>
              <a:t>3-18</a:t>
            </a:r>
            <a:r>
              <a:rPr lang="zh-CN" altLang="en-US" sz="1800" b="0" kern="100" dirty="0">
                <a:effectLst/>
                <a:latin typeface="+mn-ea"/>
                <a:ea typeface="+mn-ea"/>
                <a:cs typeface="宋体" panose="02010600030101010101" pitchFamily="2" charset="-122"/>
              </a:rPr>
              <a:t>所示。输入用户配置信息，点击“确定”创建用户，如图</a:t>
            </a:r>
            <a:r>
              <a:rPr lang="en-US" altLang="zh-CN" sz="1800" b="0" kern="100" dirty="0">
                <a:effectLst/>
                <a:latin typeface="+mn-ea"/>
                <a:ea typeface="+mn-ea"/>
                <a:cs typeface="宋体" panose="02010600030101010101" pitchFamily="2" charset="-122"/>
              </a:rPr>
              <a:t>3-18</a:t>
            </a:r>
            <a:r>
              <a:rPr lang="zh-CN" altLang="en-US" sz="1800" b="0" kern="100" dirty="0">
                <a:effectLst/>
                <a:latin typeface="+mn-ea"/>
                <a:ea typeface="+mn-ea"/>
                <a:cs typeface="宋体" panose="02010600030101010101" pitchFamily="2" charset="-122"/>
              </a:rPr>
              <a:t>所示</a:t>
            </a:r>
            <a:r>
              <a:rPr lang="zh-CN" altLang="zh-CN" b="0" kern="100" dirty="0">
                <a:latin typeface="+mn-ea"/>
                <a:ea typeface="+mn-ea"/>
              </a:rPr>
              <a:t>。</a:t>
            </a:r>
            <a:endParaRPr lang="zh-CN" altLang="zh-CN" b="0" kern="100" dirty="0">
              <a:latin typeface="+mn-ea"/>
              <a:ea typeface="+mn-ea"/>
            </a:endParaRPr>
          </a:p>
        </p:txBody>
      </p:sp>
      <p:sp>
        <p:nvSpPr>
          <p:cNvPr id="10" name="文本框 9"/>
          <p:cNvSpPr txBox="1"/>
          <p:nvPr/>
        </p:nvSpPr>
        <p:spPr>
          <a:xfrm>
            <a:off x="2265387" y="5723964"/>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3-18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新建用户窗口</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cstate="print"/>
          <a:stretch>
            <a:fillRect/>
          </a:stretch>
        </p:blipFill>
        <p:spPr>
          <a:xfrm>
            <a:off x="2100262" y="2055129"/>
            <a:ext cx="4943475" cy="3647440"/>
          </a:xfrm>
          <a:prstGeom prst="rect">
            <a:avLst/>
          </a:prstGeom>
        </p:spPr>
      </p:pic>
    </p:spTree>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83568" y="1196752"/>
            <a:ext cx="8064896" cy="922020"/>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a:t>
            </a: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sym typeface="+mn-ea"/>
              </a:rPr>
              <a:t>七</a:t>
            </a: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步：域用户管理，</a:t>
            </a:r>
            <a:r>
              <a:rPr lang="zh-CN" altLang="en-US" sz="1800" b="0" kern="100" dirty="0">
                <a:effectLst/>
                <a:latin typeface="+mn-ea"/>
                <a:ea typeface="+mn-ea"/>
                <a:cs typeface="宋体" panose="02010600030101010101" pitchFamily="2" charset="-122"/>
              </a:rPr>
              <a:t>在域控制器开始菜单，管理工具中点击</a:t>
            </a:r>
            <a:r>
              <a:rPr lang="en-US" altLang="zh-CN" sz="1800" b="0" kern="100" dirty="0">
                <a:effectLst/>
                <a:latin typeface="+mn-ea"/>
                <a:ea typeface="+mn-ea"/>
                <a:cs typeface="宋体" panose="02010600030101010101" pitchFamily="2" charset="-122"/>
              </a:rPr>
              <a:t>AD</a:t>
            </a:r>
            <a:r>
              <a:rPr lang="zh-CN" altLang="en-US" sz="1800" b="0" kern="100" dirty="0">
                <a:effectLst/>
                <a:latin typeface="+mn-ea"/>
                <a:ea typeface="+mn-ea"/>
                <a:cs typeface="宋体" panose="02010600030101010101" pitchFamily="2" charset="-122"/>
              </a:rPr>
              <a:t>管理中心，打开</a:t>
            </a:r>
            <a:r>
              <a:rPr lang="en-US" altLang="zh-CN" sz="1800" b="0" kern="100" dirty="0">
                <a:effectLst/>
                <a:latin typeface="+mn-ea"/>
                <a:ea typeface="+mn-ea"/>
                <a:cs typeface="宋体" panose="02010600030101010101" pitchFamily="2" charset="-122"/>
              </a:rPr>
              <a:t>AD</a:t>
            </a:r>
            <a:r>
              <a:rPr lang="zh-CN" altLang="en-US" sz="1800" b="0" kern="100" dirty="0">
                <a:effectLst/>
                <a:latin typeface="+mn-ea"/>
                <a:ea typeface="+mn-ea"/>
                <a:cs typeface="宋体" panose="02010600030101010101" pitchFamily="2" charset="-122"/>
              </a:rPr>
              <a:t>管理中心窗口，如图</a:t>
            </a:r>
            <a:r>
              <a:rPr lang="en-US" altLang="zh-CN" sz="1800" b="0" kern="100" dirty="0">
                <a:effectLst/>
                <a:latin typeface="+mn-ea"/>
                <a:ea typeface="+mn-ea"/>
                <a:cs typeface="宋体" panose="02010600030101010101" pitchFamily="2" charset="-122"/>
              </a:rPr>
              <a:t>3-16</a:t>
            </a:r>
            <a:r>
              <a:rPr lang="zh-CN" altLang="en-US" sz="1800" b="0" kern="100" dirty="0">
                <a:effectLst/>
                <a:latin typeface="+mn-ea"/>
                <a:ea typeface="+mn-ea"/>
                <a:cs typeface="宋体" panose="02010600030101010101" pitchFamily="2" charset="-122"/>
              </a:rPr>
              <a:t>所示</a:t>
            </a:r>
            <a:r>
              <a:rPr lang="zh-CN" altLang="zh-CN" b="0" kern="100" dirty="0">
                <a:latin typeface="+mn-ea"/>
                <a:ea typeface="+mn-ea"/>
              </a:rPr>
              <a:t>。</a:t>
            </a:r>
            <a:endParaRPr lang="zh-CN" altLang="zh-CN" b="0" kern="100" dirty="0">
              <a:latin typeface="+mn-ea"/>
              <a:ea typeface="+mn-ea"/>
            </a:endParaRPr>
          </a:p>
        </p:txBody>
      </p:sp>
      <p:sp>
        <p:nvSpPr>
          <p:cNvPr id="10" name="文本框 9"/>
          <p:cNvSpPr txBox="1"/>
          <p:nvPr/>
        </p:nvSpPr>
        <p:spPr>
          <a:xfrm>
            <a:off x="2265387" y="5661248"/>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3-7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在桌面添加图标</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cstate="print">
            <a:extLst>
              <a:ext uri="{28A0092B-C50C-407E-A947-70E740481C1C}">
                <a14:useLocalDpi xmlns:a14="http://schemas.microsoft.com/office/drawing/2010/main" val="0"/>
              </a:ext>
            </a:extLst>
          </a:blip>
          <a:srcRect/>
          <a:stretch>
            <a:fillRect/>
          </a:stretch>
        </p:blipFill>
        <p:spPr>
          <a:xfrm>
            <a:off x="1475740" y="3047977"/>
            <a:ext cx="6192520" cy="2350135"/>
          </a:xfrm>
          <a:prstGeom prst="rect">
            <a:avLst/>
          </a:prstGeom>
          <a:noFill/>
          <a:ln>
            <a:noFill/>
          </a:ln>
        </p:spPr>
      </p:pic>
    </p:spTree>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83568" y="1196752"/>
            <a:ext cx="8064896" cy="922020"/>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a:t>
            </a: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sym typeface="+mn-ea"/>
              </a:rPr>
              <a:t>七</a:t>
            </a: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步：域用户管理，</a:t>
            </a:r>
            <a:r>
              <a:rPr lang="zh-CN" altLang="en-US" sz="1800" b="0" kern="100" dirty="0">
                <a:effectLst/>
                <a:latin typeface="+mn-ea"/>
                <a:ea typeface="+mn-ea"/>
                <a:cs typeface="宋体" panose="02010600030101010101" pitchFamily="2" charset="-122"/>
              </a:rPr>
              <a:t>在域控制器开始菜单，管理工具中点击</a:t>
            </a:r>
            <a:r>
              <a:rPr lang="en-US" altLang="zh-CN" sz="1800" b="0" kern="100" dirty="0">
                <a:effectLst/>
                <a:latin typeface="+mn-ea"/>
                <a:ea typeface="+mn-ea"/>
                <a:cs typeface="宋体" panose="02010600030101010101" pitchFamily="2" charset="-122"/>
              </a:rPr>
              <a:t>AD</a:t>
            </a:r>
            <a:r>
              <a:rPr lang="zh-CN" altLang="en-US" sz="1800" b="0" kern="100" dirty="0">
                <a:effectLst/>
                <a:latin typeface="+mn-ea"/>
                <a:ea typeface="+mn-ea"/>
                <a:cs typeface="宋体" panose="02010600030101010101" pitchFamily="2" charset="-122"/>
              </a:rPr>
              <a:t>管理中心，打开</a:t>
            </a:r>
            <a:r>
              <a:rPr lang="en-US" altLang="zh-CN" sz="1800" b="0" kern="100" dirty="0">
                <a:effectLst/>
                <a:latin typeface="+mn-ea"/>
                <a:ea typeface="+mn-ea"/>
                <a:cs typeface="宋体" panose="02010600030101010101" pitchFamily="2" charset="-122"/>
              </a:rPr>
              <a:t>AD</a:t>
            </a:r>
            <a:r>
              <a:rPr lang="zh-CN" altLang="en-US" sz="1800" b="0" kern="100" dirty="0">
                <a:effectLst/>
                <a:latin typeface="+mn-ea"/>
                <a:ea typeface="+mn-ea"/>
                <a:cs typeface="宋体" panose="02010600030101010101" pitchFamily="2" charset="-122"/>
              </a:rPr>
              <a:t>管理中心窗口，如图</a:t>
            </a:r>
            <a:r>
              <a:rPr lang="en-US" altLang="zh-CN" sz="1800" b="0" kern="100" dirty="0">
                <a:effectLst/>
                <a:latin typeface="+mn-ea"/>
                <a:ea typeface="+mn-ea"/>
                <a:cs typeface="宋体" panose="02010600030101010101" pitchFamily="2" charset="-122"/>
              </a:rPr>
              <a:t>3-16</a:t>
            </a:r>
            <a:r>
              <a:rPr lang="zh-CN" altLang="en-US" sz="1800" b="0" kern="100" dirty="0">
                <a:effectLst/>
                <a:latin typeface="+mn-ea"/>
                <a:ea typeface="+mn-ea"/>
                <a:cs typeface="宋体" panose="02010600030101010101" pitchFamily="2" charset="-122"/>
              </a:rPr>
              <a:t>所示</a:t>
            </a:r>
            <a:r>
              <a:rPr lang="zh-CN" altLang="zh-CN" b="0" kern="100" dirty="0">
                <a:latin typeface="+mn-ea"/>
                <a:ea typeface="+mn-ea"/>
              </a:rPr>
              <a:t>。</a:t>
            </a:r>
            <a:endParaRPr lang="zh-CN" altLang="zh-CN" b="0" kern="100" dirty="0">
              <a:latin typeface="+mn-ea"/>
              <a:ea typeface="+mn-ea"/>
            </a:endParaRPr>
          </a:p>
        </p:txBody>
      </p:sp>
      <p:sp>
        <p:nvSpPr>
          <p:cNvPr id="10" name="文本框 9"/>
          <p:cNvSpPr txBox="1"/>
          <p:nvPr/>
        </p:nvSpPr>
        <p:spPr>
          <a:xfrm>
            <a:off x="2265387" y="5661248"/>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3-7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在桌面添加图标</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cstate="print">
            <a:extLst>
              <a:ext uri="{28A0092B-C50C-407E-A947-70E740481C1C}">
                <a14:useLocalDpi xmlns:a14="http://schemas.microsoft.com/office/drawing/2010/main" val="0"/>
              </a:ext>
            </a:extLst>
          </a:blip>
          <a:srcRect/>
          <a:stretch>
            <a:fillRect/>
          </a:stretch>
        </p:blipFill>
        <p:spPr>
          <a:xfrm>
            <a:off x="1475740" y="3047977"/>
            <a:ext cx="6192520" cy="2350135"/>
          </a:xfrm>
          <a:prstGeom prst="rect">
            <a:avLst/>
          </a:prstGeom>
          <a:noFill/>
          <a:ln>
            <a:noFill/>
          </a:ln>
        </p:spPr>
      </p:pic>
    </p:spTree>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83568" y="1196752"/>
            <a:ext cx="8064896" cy="1337945"/>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第八步：客户机登录域，</a:t>
            </a:r>
            <a:r>
              <a:rPr lang="zh-CN" altLang="en-US" sz="1800" b="0" kern="100" dirty="0">
                <a:effectLst/>
                <a:latin typeface="+mn-ea"/>
                <a:ea typeface="+mn-ea"/>
                <a:cs typeface="宋体" panose="02010600030101010101" pitchFamily="2" charset="-122"/>
              </a:rPr>
              <a:t>点击“更改设置”按钮，打开系统属性对话框，点击“更改”按钮，打开计算机名</a:t>
            </a:r>
            <a:r>
              <a:rPr lang="en-US" altLang="zh-CN" sz="1800" b="0" kern="100" dirty="0">
                <a:effectLst/>
                <a:latin typeface="+mn-ea"/>
                <a:ea typeface="+mn-ea"/>
                <a:cs typeface="宋体" panose="02010600030101010101" pitchFamily="2" charset="-122"/>
              </a:rPr>
              <a:t>/</a:t>
            </a:r>
            <a:r>
              <a:rPr lang="zh-CN" altLang="en-US" sz="1800" b="0" kern="100" dirty="0">
                <a:effectLst/>
                <a:latin typeface="+mn-ea"/>
                <a:ea typeface="+mn-ea"/>
                <a:cs typeface="宋体" panose="02010600030101010101" pitchFamily="2" charset="-122"/>
              </a:rPr>
              <a:t>域更改对话框，选域，输入</a:t>
            </a:r>
            <a:r>
              <a:rPr lang="en-US" altLang="zh-CN" sz="1800" b="0" kern="100" dirty="0">
                <a:effectLst/>
                <a:latin typeface="+mn-ea"/>
                <a:ea typeface="+mn-ea"/>
                <a:cs typeface="宋体" panose="02010600030101010101" pitchFamily="2" charset="-122"/>
              </a:rPr>
              <a:t>gdcp.cn</a:t>
            </a:r>
            <a:r>
              <a:rPr lang="zh-CN" altLang="en-US" sz="1800" b="0" kern="100" dirty="0">
                <a:effectLst/>
                <a:latin typeface="+mn-ea"/>
                <a:ea typeface="+mn-ea"/>
                <a:cs typeface="宋体" panose="02010600030101010101" pitchFamily="2" charset="-122"/>
              </a:rPr>
              <a:t>，点击“确定”按钮，如图</a:t>
            </a:r>
            <a:r>
              <a:rPr lang="en-US" altLang="zh-CN" sz="1800" b="0" kern="100" dirty="0">
                <a:effectLst/>
                <a:latin typeface="+mn-ea"/>
                <a:ea typeface="+mn-ea"/>
                <a:cs typeface="宋体" panose="02010600030101010101" pitchFamily="2" charset="-122"/>
              </a:rPr>
              <a:t>3-20</a:t>
            </a:r>
            <a:r>
              <a:rPr lang="zh-CN" altLang="en-US" sz="1800" b="0" kern="100" dirty="0">
                <a:effectLst/>
                <a:latin typeface="+mn-ea"/>
                <a:ea typeface="+mn-ea"/>
                <a:cs typeface="宋体" panose="02010600030101010101" pitchFamily="2" charset="-122"/>
              </a:rPr>
              <a:t>所示</a:t>
            </a:r>
            <a:r>
              <a:rPr lang="zh-CN" altLang="zh-CN" b="0" kern="100" dirty="0">
                <a:latin typeface="+mn-ea"/>
                <a:ea typeface="+mn-ea"/>
              </a:rPr>
              <a:t>。</a:t>
            </a:r>
            <a:endParaRPr lang="zh-CN" altLang="zh-CN" b="0" kern="100" dirty="0">
              <a:latin typeface="+mn-ea"/>
              <a:ea typeface="+mn-ea"/>
            </a:endParaRPr>
          </a:p>
        </p:txBody>
      </p:sp>
      <p:sp>
        <p:nvSpPr>
          <p:cNvPr id="10" name="文本框 9"/>
          <p:cNvSpPr txBox="1"/>
          <p:nvPr/>
        </p:nvSpPr>
        <p:spPr>
          <a:xfrm>
            <a:off x="2121371" y="5661248"/>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3-20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计算机名</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域更改对话框</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cstate="print"/>
          <a:stretch>
            <a:fillRect/>
          </a:stretch>
        </p:blipFill>
        <p:spPr>
          <a:xfrm>
            <a:off x="3730820" y="2137959"/>
            <a:ext cx="2257033" cy="3325540"/>
          </a:xfrm>
          <a:prstGeom prst="rect">
            <a:avLst/>
          </a:prstGeom>
        </p:spPr>
      </p:pic>
    </p:spTree>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2E21B61-BE19-4981-A3FA-128B3E52938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五、任务实施</a:t>
            </a:r>
            <a:r>
              <a:rPr lang="en-US" altLang="zh-CN" sz="2800" dirty="0"/>
              <a:t>--</a:t>
            </a:r>
            <a:r>
              <a:rPr lang="zh-CN" altLang="en-US" sz="2400" dirty="0">
                <a:solidFill>
                  <a:srgbClr val="FFC000"/>
                </a:solidFill>
              </a:rPr>
              <a:t>创建</a:t>
            </a:r>
            <a:r>
              <a:rPr lang="en-US" altLang="zh-CN" sz="2400" dirty="0">
                <a:solidFill>
                  <a:srgbClr val="FFC000"/>
                </a:solidFill>
              </a:rPr>
              <a:t>AD</a:t>
            </a:r>
            <a:r>
              <a:rPr lang="zh-CN" altLang="en-US" sz="2400" dirty="0">
                <a:solidFill>
                  <a:srgbClr val="FFC000"/>
                </a:solidFill>
              </a:rPr>
              <a:t>域控制器</a:t>
            </a:r>
            <a:endParaRPr lang="zh-CN" altLang="en-US" sz="2400" dirty="0">
              <a:solidFill>
                <a:srgbClr val="FFC000"/>
              </a:solidFill>
            </a:endParaRPr>
          </a:p>
        </p:txBody>
      </p:sp>
      <p:sp>
        <p:nvSpPr>
          <p:cNvPr id="6" name="文本框 5"/>
          <p:cNvSpPr txBox="1"/>
          <p:nvPr/>
        </p:nvSpPr>
        <p:spPr>
          <a:xfrm>
            <a:off x="683568" y="1196752"/>
            <a:ext cx="8064896" cy="1337945"/>
          </a:xfrm>
          <a:prstGeom prst="rect">
            <a:avLst/>
          </a:prstGeom>
          <a:noFill/>
        </p:spPr>
        <p:txBody>
          <a:bodyPr wrap="square">
            <a:spAutoFit/>
          </a:bodyPr>
          <a:lstStyle/>
          <a:p>
            <a:pPr algn="l">
              <a:lnSpc>
                <a:spcPct val="150000"/>
              </a:lnSpc>
            </a:pP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第</a:t>
            </a: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sym typeface="+mn-ea"/>
              </a:rPr>
              <a:t>八</a:t>
            </a:r>
            <a:r>
              <a:rPr lang="zh-CN" altLang="en-US" sz="1800" kern="10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步：客户机登录域，</a:t>
            </a:r>
            <a:r>
              <a:rPr lang="zh-CN" altLang="en-US" sz="1800" b="0" kern="100" dirty="0">
                <a:effectLst/>
                <a:latin typeface="+mn-ea"/>
                <a:ea typeface="+mn-ea"/>
                <a:cs typeface="宋体" panose="02010600030101010101" pitchFamily="2" charset="-122"/>
              </a:rPr>
              <a:t>在客户机中，右键点击“此电脑”打开快捷菜单，选属性，打开系统属性对话框，如图</a:t>
            </a:r>
            <a:r>
              <a:rPr lang="en-US" altLang="zh-CN" sz="1800" b="0" kern="100" dirty="0">
                <a:effectLst/>
                <a:latin typeface="+mn-ea"/>
                <a:ea typeface="+mn-ea"/>
                <a:cs typeface="宋体" panose="02010600030101010101" pitchFamily="2" charset="-122"/>
              </a:rPr>
              <a:t>3-19</a:t>
            </a:r>
            <a:r>
              <a:rPr lang="zh-CN" altLang="en-US" sz="1800" b="0" kern="100" dirty="0">
                <a:effectLst/>
                <a:latin typeface="+mn-ea"/>
                <a:ea typeface="+mn-ea"/>
                <a:cs typeface="宋体" panose="02010600030101010101" pitchFamily="2" charset="-122"/>
              </a:rPr>
              <a:t>所示，按指示操作，完成客户机登录到域控制器。</a:t>
            </a:r>
            <a:endParaRPr lang="zh-CN" altLang="zh-CN" b="0" kern="100" dirty="0">
              <a:latin typeface="+mn-ea"/>
              <a:ea typeface="+mn-ea"/>
            </a:endParaRPr>
          </a:p>
        </p:txBody>
      </p:sp>
      <p:sp>
        <p:nvSpPr>
          <p:cNvPr id="10" name="文本框 9"/>
          <p:cNvSpPr txBox="1"/>
          <p:nvPr/>
        </p:nvSpPr>
        <p:spPr>
          <a:xfrm>
            <a:off x="2121371" y="5661248"/>
            <a:ext cx="4901257" cy="369332"/>
          </a:xfrm>
          <a:prstGeom prst="rect">
            <a:avLst/>
          </a:prstGeom>
          <a:noFill/>
        </p:spPr>
        <p:txBody>
          <a:bodyPr wrap="square">
            <a:spAutoFit/>
          </a:bodyPr>
          <a:lstStyle/>
          <a:p>
            <a:pPr algn="ct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3-19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系统属性对话框</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cstate="print"/>
          <a:stretch>
            <a:fillRect/>
          </a:stretch>
        </p:blipFill>
        <p:spPr>
          <a:xfrm>
            <a:off x="1943708" y="2287278"/>
            <a:ext cx="5256584" cy="3159325"/>
          </a:xfrm>
          <a:prstGeom prst="rect">
            <a:avLst/>
          </a:prstGeom>
        </p:spPr>
      </p:pic>
    </p:spTree>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36FE1D31-5B4F-4E4A-B343-272EEE39F046}" type="slidenum">
              <a:rPr lang="en-US" altLang="zh-CN" b="0">
                <a:ea typeface="宋体" panose="02010600030101010101" pitchFamily="2" charset="-122"/>
              </a:rPr>
            </a:fld>
            <a:endParaRPr lang="en-US" altLang="zh-CN" b="0">
              <a:ea typeface="宋体" panose="02010600030101010101" pitchFamily="2" charset="-122"/>
            </a:endParaRPr>
          </a:p>
        </p:txBody>
      </p:sp>
      <p:sp>
        <p:nvSpPr>
          <p:cNvPr id="2062" name="Rectangle 14"/>
          <p:cNvSpPr>
            <a:spLocks noGrp="1" noChangeArrowheads="1"/>
          </p:cNvSpPr>
          <p:nvPr>
            <p:ph type="title" idx="4294967295"/>
          </p:nvPr>
        </p:nvSpPr>
        <p:spPr/>
        <p:txBody>
          <a:bodyPr/>
          <a:lstStyle/>
          <a:p>
            <a:pPr eaLnBrk="1" hangingPunct="1">
              <a:buFont typeface="Wingdings" panose="05000000000000000000" pitchFamily="2" charset="2"/>
              <a:buNone/>
              <a:defRPr/>
            </a:pPr>
            <a:r>
              <a:rPr lang="zh-CN" altLang="en-US" sz="3200" dirty="0">
                <a:solidFill>
                  <a:srgbClr val="FF0000"/>
                </a:solidFill>
                <a:latin typeface="楷体_GB2312" charset="-122"/>
              </a:rPr>
              <a:t>项目三  配置网络服务器</a:t>
            </a:r>
            <a:endParaRPr lang="zh-CN" altLang="en-US" sz="3200" dirty="0">
              <a:solidFill>
                <a:srgbClr val="FF0000"/>
              </a:solidFill>
              <a:latin typeface="楷体_GB2312" charset="-122"/>
            </a:endParaRPr>
          </a:p>
        </p:txBody>
      </p:sp>
      <p:grpSp>
        <p:nvGrpSpPr>
          <p:cNvPr id="5124" name="Group 15"/>
          <p:cNvGrpSpPr/>
          <p:nvPr/>
        </p:nvGrpSpPr>
        <p:grpSpPr bwMode="auto">
          <a:xfrm>
            <a:off x="1807319" y="1832596"/>
            <a:ext cx="5544393" cy="1944687"/>
            <a:chOff x="1474" y="754"/>
            <a:chExt cx="2931" cy="1225"/>
          </a:xfrm>
        </p:grpSpPr>
        <p:grpSp>
          <p:nvGrpSpPr>
            <p:cNvPr id="5126" name="Group 16"/>
            <p:cNvGrpSpPr/>
            <p:nvPr/>
          </p:nvGrpSpPr>
          <p:grpSpPr bwMode="auto">
            <a:xfrm>
              <a:off x="1474" y="754"/>
              <a:ext cx="2931" cy="363"/>
              <a:chOff x="1474" y="709"/>
              <a:chExt cx="2931" cy="363"/>
            </a:xfrm>
          </p:grpSpPr>
          <p:sp>
            <p:nvSpPr>
              <p:cNvPr id="2065" name="AutoShape 17"/>
              <p:cNvSpPr>
                <a:spLocks noChangeArrowheads="1"/>
              </p:cNvSpPr>
              <p:nvPr/>
            </p:nvSpPr>
            <p:spPr bwMode="gray">
              <a:xfrm>
                <a:off x="1669" y="738"/>
                <a:ext cx="2736" cy="288"/>
              </a:xfrm>
              <a:prstGeom prst="roundRect">
                <a:avLst>
                  <a:gd name="adj" fmla="val 16667"/>
                </a:avLst>
              </a:prstGeom>
              <a:gradFill rotWithShape="1">
                <a:gsLst>
                  <a:gs pos="0">
                    <a:srgbClr val="FFE4E4"/>
                  </a:gs>
                  <a:gs pos="100000">
                    <a:srgbClr val="FF7C80"/>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任务一 安装和配置服务器操作系统</a:t>
                </a:r>
                <a:endParaRPr lang="zh-CN" altLang="en-US" sz="2400" dirty="0">
                  <a:effectLst>
                    <a:outerShdw blurRad="38100" dist="38100" dir="2700000" algn="tl">
                      <a:srgbClr val="FFFFFF"/>
                    </a:outerShdw>
                  </a:effectLst>
                </a:endParaRPr>
              </a:p>
            </p:txBody>
          </p:sp>
          <p:sp>
            <p:nvSpPr>
              <p:cNvPr id="2066" name="Oval 18"/>
              <p:cNvSpPr>
                <a:spLocks noChangeArrowheads="1"/>
              </p:cNvSpPr>
              <p:nvPr/>
            </p:nvSpPr>
            <p:spPr bwMode="gray">
              <a:xfrm>
                <a:off x="1474" y="709"/>
                <a:ext cx="363" cy="363"/>
              </a:xfrm>
              <a:prstGeom prst="ellipse">
                <a:avLst/>
              </a:prstGeom>
              <a:solidFill>
                <a:srgbClr val="CC000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1</a:t>
                </a:r>
                <a:endParaRPr lang="en-US" altLang="zh-CN" sz="2400">
                  <a:solidFill>
                    <a:schemeClr val="bg1"/>
                  </a:solidFill>
                  <a:effectLst>
                    <a:outerShdw blurRad="38100" dist="38100" dir="2700000" algn="tl">
                      <a:srgbClr val="000000"/>
                    </a:outerShdw>
                  </a:effectLst>
                </a:endParaRPr>
              </a:p>
            </p:txBody>
          </p:sp>
        </p:grpSp>
        <p:grpSp>
          <p:nvGrpSpPr>
            <p:cNvPr id="5127" name="Group 22"/>
            <p:cNvGrpSpPr/>
            <p:nvPr/>
          </p:nvGrpSpPr>
          <p:grpSpPr bwMode="auto">
            <a:xfrm>
              <a:off x="1474" y="1616"/>
              <a:ext cx="2931" cy="363"/>
              <a:chOff x="1474" y="1616"/>
              <a:chExt cx="2931" cy="363"/>
            </a:xfrm>
          </p:grpSpPr>
          <p:sp>
            <p:nvSpPr>
              <p:cNvPr id="2071" name="AutoShape 23"/>
              <p:cNvSpPr>
                <a:spLocks noChangeArrowheads="1"/>
              </p:cNvSpPr>
              <p:nvPr/>
            </p:nvSpPr>
            <p:spPr bwMode="gray">
              <a:xfrm>
                <a:off x="1669" y="1645"/>
                <a:ext cx="2736" cy="288"/>
              </a:xfrm>
              <a:prstGeom prst="roundRect">
                <a:avLst>
                  <a:gd name="adj" fmla="val 16667"/>
                </a:avLst>
              </a:prstGeom>
              <a:gradFill rotWithShape="1">
                <a:gsLst>
                  <a:gs pos="0">
                    <a:srgbClr val="DFFFDF"/>
                  </a:gs>
                  <a:gs pos="100000">
                    <a:srgbClr val="66FF66"/>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任务三 配置</a:t>
                </a:r>
                <a:r>
                  <a:rPr lang="en-US" altLang="zh-CN" sz="2400" dirty="0">
                    <a:effectLst>
                      <a:outerShdw blurRad="38100" dist="38100" dir="2700000" algn="tl">
                        <a:srgbClr val="FFFFFF"/>
                      </a:outerShdw>
                    </a:effectLst>
                  </a:rPr>
                  <a:t>Web</a:t>
                </a:r>
                <a:r>
                  <a:rPr lang="zh-CN" altLang="en-US" sz="2400" dirty="0">
                    <a:effectLst>
                      <a:outerShdw blurRad="38100" dist="38100" dir="2700000" algn="tl">
                        <a:srgbClr val="FFFFFF"/>
                      </a:outerShdw>
                    </a:effectLst>
                  </a:rPr>
                  <a:t>和</a:t>
                </a:r>
                <a:r>
                  <a:rPr lang="en-US" altLang="zh-CN" sz="2400" dirty="0">
                    <a:effectLst>
                      <a:outerShdw blurRad="38100" dist="38100" dir="2700000" algn="tl">
                        <a:srgbClr val="FFFFFF"/>
                      </a:outerShdw>
                    </a:effectLst>
                  </a:rPr>
                  <a:t>FTP</a:t>
                </a:r>
                <a:r>
                  <a:rPr lang="zh-CN" altLang="en-US" sz="240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072" name="Oval 24"/>
              <p:cNvSpPr>
                <a:spLocks noChangeArrowheads="1"/>
              </p:cNvSpPr>
              <p:nvPr/>
            </p:nvSpPr>
            <p:spPr bwMode="gray">
              <a:xfrm>
                <a:off x="1474" y="1616"/>
                <a:ext cx="363" cy="363"/>
              </a:xfrm>
              <a:prstGeom prst="ellipse">
                <a:avLst/>
              </a:prstGeom>
              <a:blipFill dpi="0" rotWithShape="1">
                <a:blip r:embed="rId1"/>
                <a:srcRect/>
                <a:tile tx="0" ty="0" sx="100000" sy="100000" flip="none" algn="tl"/>
              </a:blip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3</a:t>
                </a:r>
                <a:endParaRPr lang="en-US" altLang="zh-CN" sz="2400">
                  <a:solidFill>
                    <a:schemeClr val="bg1"/>
                  </a:solidFill>
                  <a:effectLst>
                    <a:outerShdw blurRad="38100" dist="38100" dir="2700000" algn="tl">
                      <a:srgbClr val="000000"/>
                    </a:outerShdw>
                  </a:effectLst>
                </a:endParaRPr>
              </a:p>
            </p:txBody>
          </p:sp>
        </p:grpSp>
        <p:grpSp>
          <p:nvGrpSpPr>
            <p:cNvPr id="5128" name="Group 31"/>
            <p:cNvGrpSpPr/>
            <p:nvPr/>
          </p:nvGrpSpPr>
          <p:grpSpPr bwMode="auto">
            <a:xfrm>
              <a:off x="1474" y="1184"/>
              <a:ext cx="2931" cy="363"/>
              <a:chOff x="1474" y="1162"/>
              <a:chExt cx="2931" cy="363"/>
            </a:xfrm>
          </p:grpSpPr>
          <p:sp>
            <p:nvSpPr>
              <p:cNvPr id="2080" name="AutoShape 32"/>
              <p:cNvSpPr>
                <a:spLocks noChangeArrowheads="1"/>
              </p:cNvSpPr>
              <p:nvPr/>
            </p:nvSpPr>
            <p:spPr bwMode="gray">
              <a:xfrm>
                <a:off x="1669" y="1191"/>
                <a:ext cx="2736" cy="288"/>
              </a:xfrm>
              <a:prstGeom prst="roundRect">
                <a:avLst>
                  <a:gd name="adj" fmla="val 16667"/>
                </a:avLst>
              </a:prstGeom>
              <a:gradFill rotWithShape="1">
                <a:gsLst>
                  <a:gs pos="0">
                    <a:srgbClr val="FFFFEA"/>
                  </a:gs>
                  <a:gs pos="100000">
                    <a:srgbClr val="FFFF99"/>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任务二  配置</a:t>
                </a:r>
                <a:r>
                  <a:rPr lang="en-US" altLang="zh-CN" sz="2400" dirty="0">
                    <a:effectLst>
                      <a:outerShdw blurRad="38100" dist="38100" dir="2700000" algn="tl">
                        <a:srgbClr val="FFFFFF"/>
                      </a:outerShdw>
                    </a:effectLst>
                  </a:rPr>
                  <a:t>DNS</a:t>
                </a:r>
                <a:r>
                  <a:rPr lang="zh-CN" altLang="en-US" sz="2400" dirty="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081" name="Oval 33"/>
              <p:cNvSpPr>
                <a:spLocks noChangeArrowheads="1"/>
              </p:cNvSpPr>
              <p:nvPr/>
            </p:nvSpPr>
            <p:spPr bwMode="gray">
              <a:xfrm>
                <a:off x="1474" y="1162"/>
                <a:ext cx="363" cy="363"/>
              </a:xfrm>
              <a:prstGeom prst="ellipse">
                <a:avLst/>
              </a:prstGeom>
              <a:blipFill dpi="0" rotWithShape="1">
                <a:blip r:embed="rId2"/>
                <a:srcRect/>
                <a:tile tx="0" ty="0" sx="100000" sy="100000" flip="none" algn="tl"/>
              </a:blip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2</a:t>
                </a:r>
                <a:endParaRPr lang="en-US" altLang="zh-CN" sz="2400">
                  <a:solidFill>
                    <a:schemeClr val="bg1"/>
                  </a:solidFill>
                  <a:effectLst>
                    <a:outerShdw blurRad="38100" dist="38100" dir="2700000" algn="tl">
                      <a:srgbClr val="000000"/>
                    </a:outerShdw>
                  </a:effectLst>
                </a:endParaRPr>
              </a:p>
            </p:txBody>
          </p:sp>
        </p:grpSp>
      </p:grpSp>
      <p:sp>
        <p:nvSpPr>
          <p:cNvPr id="30" name="文本框 29"/>
          <p:cNvSpPr txBox="1"/>
          <p:nvPr/>
        </p:nvSpPr>
        <p:spPr>
          <a:xfrm>
            <a:off x="1229184" y="2561258"/>
            <a:ext cx="393700" cy="646112"/>
          </a:xfrm>
          <a:prstGeom prst="rect">
            <a:avLst/>
          </a:prstGeom>
          <a:noFill/>
        </p:spPr>
        <p:txBody>
          <a:bodyPr>
            <a:spAutoFit/>
          </a:bodyPr>
          <a:lstStyle/>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grpSp>
        <p:nvGrpSpPr>
          <p:cNvPr id="16" name="Group 16"/>
          <p:cNvGrpSpPr/>
          <p:nvPr/>
        </p:nvGrpSpPr>
        <p:grpSpPr bwMode="auto">
          <a:xfrm>
            <a:off x="1802240" y="3932858"/>
            <a:ext cx="5544393" cy="576262"/>
            <a:chOff x="1474" y="709"/>
            <a:chExt cx="2931" cy="363"/>
          </a:xfrm>
        </p:grpSpPr>
        <p:sp>
          <p:nvSpPr>
            <p:cNvPr id="23" name="AutoShape 17"/>
            <p:cNvSpPr>
              <a:spLocks noChangeArrowheads="1"/>
            </p:cNvSpPr>
            <p:nvPr/>
          </p:nvSpPr>
          <p:spPr bwMode="gray">
            <a:xfrm>
              <a:off x="1669" y="738"/>
              <a:ext cx="2736" cy="288"/>
            </a:xfrm>
            <a:prstGeom prst="roundRect">
              <a:avLst>
                <a:gd name="adj" fmla="val 16667"/>
              </a:avLst>
            </a:prstGeom>
            <a:solidFill>
              <a:schemeClr val="accent5">
                <a:lumMod val="90000"/>
              </a:schemeClr>
            </a:soli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任务四 配置</a:t>
              </a:r>
              <a:r>
                <a:rPr lang="en-US" altLang="zh-CN" sz="2400" dirty="0">
                  <a:effectLst>
                    <a:outerShdw blurRad="38100" dist="38100" dir="2700000" algn="tl">
                      <a:srgbClr val="FFFFFF"/>
                    </a:outerShdw>
                  </a:effectLst>
                </a:rPr>
                <a:t>DHCP</a:t>
              </a:r>
              <a:r>
                <a:rPr lang="zh-CN" altLang="en-US" sz="2400" dirty="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4" name="Oval 18"/>
            <p:cNvSpPr>
              <a:spLocks noChangeArrowheads="1"/>
            </p:cNvSpPr>
            <p:nvPr/>
          </p:nvSpPr>
          <p:spPr bwMode="gray">
            <a:xfrm>
              <a:off x="1474" y="709"/>
              <a:ext cx="363" cy="363"/>
            </a:xfrm>
            <a:prstGeom prst="ellipse">
              <a:avLst/>
            </a:prstGeom>
            <a:solidFill>
              <a:srgbClr val="00B0F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dirty="0">
                  <a:solidFill>
                    <a:schemeClr val="bg1"/>
                  </a:solidFill>
                  <a:effectLst>
                    <a:outerShdw blurRad="38100" dist="38100" dir="2700000" algn="tl">
                      <a:srgbClr val="000000"/>
                    </a:outerShdw>
                  </a:effectLst>
                </a:rPr>
                <a:t>4</a:t>
              </a:r>
              <a:endParaRPr lang="en-US" altLang="zh-CN" sz="2400" dirty="0">
                <a:solidFill>
                  <a:schemeClr val="bg1"/>
                </a:solidFill>
                <a:effectLst>
                  <a:outerShdw blurRad="38100" dist="38100" dir="2700000" algn="tl">
                    <a:srgbClr val="000000"/>
                  </a:outerShdw>
                </a:effectLst>
              </a:endParaRPr>
            </a:p>
          </p:txBody>
        </p:sp>
      </p:grpSp>
    </p:spTree>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1FE8A1BB-35EB-400E-837E-4BD1FEE90951}"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zh-CN" altLang="en-US" sz="2800" dirty="0"/>
              <a:t>一、网络操作系统概述</a:t>
            </a:r>
            <a:endParaRPr lang="zh-CN" altLang="en-US" sz="2800" dirty="0"/>
          </a:p>
        </p:txBody>
      </p:sp>
      <p:graphicFrame>
        <p:nvGraphicFramePr>
          <p:cNvPr id="54" name="内容占位符 3"/>
          <p:cNvGraphicFramePr/>
          <p:nvPr/>
        </p:nvGraphicFramePr>
        <p:xfrm>
          <a:off x="360041" y="1412776"/>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115695" y="2781935"/>
            <a:ext cx="5898515" cy="1863725"/>
          </a:xfrm>
          <a:prstGeom prst="rect">
            <a:avLst/>
          </a:prstGeom>
          <a:solidFill>
            <a:srgbClr val="00B050"/>
          </a:solidFill>
        </p:spPr>
        <p:txBody>
          <a:bodyPr wrap="square" rtlCol="0">
            <a:spAutoFit/>
          </a:bodyPr>
          <a:p>
            <a:pPr>
              <a:lnSpc>
                <a:spcPct val="160000"/>
              </a:lnSpc>
            </a:pPr>
            <a:r>
              <a:rPr lang="en-US" altLang="zh-CN"/>
              <a:t>      </a:t>
            </a:r>
            <a:r>
              <a:rPr lang="zh-CN" altLang="en-US">
                <a:solidFill>
                  <a:schemeClr val="bg1"/>
                </a:solidFill>
              </a:rPr>
              <a:t>网络操作系统（NOS）是为了实现网络通信的有关协议，并为网络中各类用户提供网络服务的软件集合，是网络环境下用户与网络资源之间的接口，是整个网络的核心，实现对网络控制和管理。</a:t>
            </a:r>
            <a:endParaRPr lang="zh-CN" altLang="en-US">
              <a:solidFill>
                <a:schemeClr val="bg1"/>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4"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A7284F69-9C0D-4A4A-9266-8A65E4D87B1D}"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zh-CN" altLang="en-US" sz="2800" dirty="0"/>
              <a:t>任务二   配置</a:t>
            </a:r>
            <a:r>
              <a:rPr lang="en-US" altLang="zh-CN" sz="2800" dirty="0"/>
              <a:t>DNS</a:t>
            </a:r>
            <a:r>
              <a:rPr lang="zh-CN" altLang="en-US" sz="2800" dirty="0"/>
              <a:t>服务器</a:t>
            </a:r>
            <a:r>
              <a:rPr lang="en-US" altLang="zh-CN" sz="2800" kern="2200" dirty="0">
                <a:latin typeface="+mn-ea"/>
                <a:ea typeface="+mn-ea"/>
              </a:rPr>
              <a:t>——【</a:t>
            </a:r>
            <a:r>
              <a:rPr lang="zh-CN" altLang="en-US" sz="2800" kern="2200" dirty="0">
                <a:latin typeface="+mn-ea"/>
                <a:ea typeface="+mn-ea"/>
              </a:rPr>
              <a:t>任务目标</a:t>
            </a:r>
            <a:r>
              <a:rPr lang="en-US" altLang="zh-CN" sz="2800" kern="2200" dirty="0">
                <a:latin typeface="+mn-ea"/>
                <a:ea typeface="+mn-ea"/>
              </a:rPr>
              <a:t>】</a:t>
            </a:r>
            <a:endParaRPr lang="zh-CN" altLang="en-US" sz="2800" dirty="0"/>
          </a:p>
        </p:txBody>
      </p:sp>
      <p:graphicFrame>
        <p:nvGraphicFramePr>
          <p:cNvPr id="54" name="内容占位符 3"/>
          <p:cNvGraphicFramePr/>
          <p:nvPr/>
        </p:nvGraphicFramePr>
        <p:xfrm>
          <a:off x="216398" y="1484784"/>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4" grpId="0">
        <p:bldAsOne/>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198FCCBB-0E4B-4A2D-BE6B-C0FE6009D84E}"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一、</a:t>
            </a:r>
            <a:r>
              <a:rPr lang="en-US" altLang="zh-CN" sz="2800" dirty="0"/>
              <a:t>DNS</a:t>
            </a:r>
            <a:r>
              <a:rPr lang="zh-CN" altLang="en-US" sz="2800" dirty="0"/>
              <a:t>的基本概念</a:t>
            </a:r>
            <a:endParaRPr lang="zh-CN" altLang="en-US" sz="2800" dirty="0"/>
          </a:p>
        </p:txBody>
      </p:sp>
      <p:sp>
        <p:nvSpPr>
          <p:cNvPr id="5" name="Rectangle 39"/>
          <p:cNvSpPr txBox="1">
            <a:spLocks noChangeArrowheads="1"/>
          </p:cNvSpPr>
          <p:nvPr/>
        </p:nvSpPr>
        <p:spPr bwMode="auto">
          <a:xfrm>
            <a:off x="459653" y="1268760"/>
            <a:ext cx="8224693" cy="72008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000" b="0" kern="100" dirty="0">
                <a:effectLst/>
                <a:latin typeface="+mn-ea"/>
                <a:ea typeface="+mn-ea"/>
                <a:cs typeface="Times New Roman" panose="02020603050405020304" pitchFamily="18" charset="0"/>
              </a:rPr>
              <a:t>    域名服务（</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）是一种组织成域层次结构的计算机和网络服务命名系统，采用客户机</a:t>
            </a:r>
            <a:r>
              <a:rPr lang="en-US" altLang="zh-CN" sz="2000" b="0" kern="100" dirty="0">
                <a:effectLst/>
                <a:latin typeface="+mn-ea"/>
                <a:ea typeface="+mn-ea"/>
                <a:cs typeface="Times New Roman" panose="02020603050405020304" pitchFamily="18" charset="0"/>
              </a:rPr>
              <a:t>/</a:t>
            </a:r>
            <a:r>
              <a:rPr lang="zh-CN" altLang="en-US" sz="2000" b="0" kern="100" dirty="0">
                <a:effectLst/>
                <a:latin typeface="+mn-ea"/>
                <a:ea typeface="+mn-ea"/>
                <a:cs typeface="Times New Roman" panose="02020603050405020304" pitchFamily="18" charset="0"/>
              </a:rPr>
              <a:t>服务器机制来实现主机名与</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地址之间的相互转换。</a:t>
            </a:r>
            <a:endParaRPr lang="en-US" altLang="zh-CN" sz="2000" b="0" kern="100" dirty="0">
              <a:effectLst/>
              <a:latin typeface="+mn-ea"/>
              <a:ea typeface="+mn-ea"/>
              <a:cs typeface="Times New Roman" panose="02020603050405020304" pitchFamily="18" charset="0"/>
            </a:endParaRPr>
          </a:p>
        </p:txBody>
      </p:sp>
      <p:sp>
        <p:nvSpPr>
          <p:cNvPr id="2" name="矩形 1"/>
          <p:cNvSpPr/>
          <p:nvPr/>
        </p:nvSpPr>
        <p:spPr bwMode="auto">
          <a:xfrm>
            <a:off x="1146365" y="2708920"/>
            <a:ext cx="1872208" cy="720080"/>
          </a:xfrm>
          <a:prstGeom prst="rect">
            <a:avLst/>
          </a:prstGeom>
          <a:solidFill>
            <a:srgbClr val="C6E6A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Pct val="100000"/>
              <a:buFontTx/>
              <a:buNone/>
            </a:pPr>
            <a:r>
              <a:rPr kumimoji="0" lang="zh-CN" altLang="en-US" b="0" i="0" u="none" strike="noStrike" cap="none" normalizeH="0" baseline="0" dirty="0">
                <a:ln>
                  <a:noFill/>
                </a:ln>
                <a:solidFill>
                  <a:schemeClr val="tx1"/>
                </a:solidFill>
                <a:latin typeface="+mn-ea"/>
                <a:ea typeface="+mn-ea"/>
              </a:rPr>
              <a:t>因特网资源通过主机</a:t>
            </a:r>
            <a:r>
              <a:rPr kumimoji="0" lang="en-US" altLang="zh-CN" b="0" i="0" u="none" strike="noStrike" cap="none" normalizeH="0" baseline="0" dirty="0">
                <a:ln>
                  <a:noFill/>
                </a:ln>
                <a:solidFill>
                  <a:schemeClr val="tx1"/>
                </a:solidFill>
                <a:latin typeface="+mn-ea"/>
                <a:ea typeface="+mn-ea"/>
              </a:rPr>
              <a:t>IP</a:t>
            </a:r>
            <a:r>
              <a:rPr kumimoji="0" lang="zh-CN" altLang="en-US" b="0" i="0" u="none" strike="noStrike" cap="none" normalizeH="0" baseline="0" dirty="0">
                <a:ln>
                  <a:noFill/>
                </a:ln>
                <a:solidFill>
                  <a:schemeClr val="tx1"/>
                </a:solidFill>
                <a:latin typeface="+mn-ea"/>
                <a:ea typeface="+mn-ea"/>
              </a:rPr>
              <a:t>地址访问</a:t>
            </a:r>
            <a:endParaRPr kumimoji="0" lang="zh-CN" altLang="en-US" b="0" i="0" u="none" strike="noStrike" cap="none" normalizeH="0" baseline="0" dirty="0">
              <a:ln>
                <a:noFill/>
              </a:ln>
              <a:solidFill>
                <a:schemeClr val="tx1"/>
              </a:solidFill>
              <a:latin typeface="+mn-ea"/>
              <a:ea typeface="+mn-ea"/>
            </a:endParaRPr>
          </a:p>
        </p:txBody>
      </p:sp>
      <p:sp>
        <p:nvSpPr>
          <p:cNvPr id="3" name="箭头: 右 2"/>
          <p:cNvSpPr/>
          <p:nvPr/>
        </p:nvSpPr>
        <p:spPr bwMode="auto">
          <a:xfrm>
            <a:off x="3162589" y="2924944"/>
            <a:ext cx="360040" cy="360040"/>
          </a:xfrm>
          <a:prstGeom prst="rightArrow">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8" name="矩形 7"/>
          <p:cNvSpPr/>
          <p:nvPr/>
        </p:nvSpPr>
        <p:spPr bwMode="auto">
          <a:xfrm>
            <a:off x="3635896" y="2708920"/>
            <a:ext cx="1872208" cy="720080"/>
          </a:xfrm>
          <a:prstGeom prst="rect">
            <a:avLst/>
          </a:prstGeom>
          <a:solidFill>
            <a:srgbClr val="C6E6A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Pct val="100000"/>
              <a:buFontTx/>
              <a:buNone/>
            </a:pPr>
            <a:r>
              <a:rPr kumimoji="0" lang="zh-CN" altLang="en-US" b="0" i="0" u="none" strike="noStrike" cap="none" normalizeH="0" baseline="0" dirty="0">
                <a:ln>
                  <a:noFill/>
                </a:ln>
                <a:solidFill>
                  <a:schemeClr val="tx1"/>
                </a:solidFill>
                <a:latin typeface="+mn-ea"/>
                <a:ea typeface="+mn-ea"/>
              </a:rPr>
              <a:t>网络规模大，</a:t>
            </a:r>
            <a:r>
              <a:rPr kumimoji="0" lang="en-US" altLang="zh-CN" b="0" i="0" u="none" strike="noStrike" cap="none" normalizeH="0" baseline="0" dirty="0">
                <a:ln>
                  <a:noFill/>
                </a:ln>
                <a:solidFill>
                  <a:schemeClr val="tx1"/>
                </a:solidFill>
                <a:latin typeface="+mn-ea"/>
                <a:ea typeface="+mn-ea"/>
              </a:rPr>
              <a:t>IP</a:t>
            </a:r>
            <a:r>
              <a:rPr kumimoji="0" lang="zh-CN" altLang="en-US" b="0" i="0" u="none" strike="noStrike" cap="none" normalizeH="0" baseline="0" dirty="0">
                <a:ln>
                  <a:noFill/>
                </a:ln>
                <a:solidFill>
                  <a:schemeClr val="tx1"/>
                </a:solidFill>
                <a:latin typeface="+mn-ea"/>
                <a:ea typeface="+mn-ea"/>
              </a:rPr>
              <a:t>访问不方便记忆</a:t>
            </a:r>
            <a:endParaRPr kumimoji="0" lang="zh-CN" altLang="en-US" b="0" i="0" u="none" strike="noStrike" cap="none" normalizeH="0" baseline="0" dirty="0">
              <a:ln>
                <a:noFill/>
              </a:ln>
              <a:solidFill>
                <a:schemeClr val="tx1"/>
              </a:solidFill>
              <a:latin typeface="+mn-ea"/>
              <a:ea typeface="+mn-ea"/>
            </a:endParaRPr>
          </a:p>
        </p:txBody>
      </p:sp>
      <p:sp>
        <p:nvSpPr>
          <p:cNvPr id="10" name="箭头: 右 9"/>
          <p:cNvSpPr/>
          <p:nvPr/>
        </p:nvSpPr>
        <p:spPr bwMode="auto">
          <a:xfrm>
            <a:off x="5659229" y="2888940"/>
            <a:ext cx="360040" cy="360040"/>
          </a:xfrm>
          <a:prstGeom prst="rightArrow">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11" name="矩形 10"/>
          <p:cNvSpPr/>
          <p:nvPr/>
        </p:nvSpPr>
        <p:spPr bwMode="auto">
          <a:xfrm>
            <a:off x="6186927" y="2708920"/>
            <a:ext cx="1872208" cy="720080"/>
          </a:xfrm>
          <a:prstGeom prst="rect">
            <a:avLst/>
          </a:prstGeom>
          <a:solidFill>
            <a:srgbClr val="C6E6A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Pct val="100000"/>
              <a:buFontTx/>
              <a:buNone/>
            </a:pPr>
            <a:r>
              <a:rPr kumimoji="0" lang="en-US" altLang="zh-CN" b="0" i="0" u="none" strike="noStrike" cap="none" normalizeH="0" baseline="0" dirty="0">
                <a:ln>
                  <a:noFill/>
                </a:ln>
                <a:solidFill>
                  <a:schemeClr val="tx1"/>
                </a:solidFill>
                <a:latin typeface="+mn-ea"/>
                <a:ea typeface="+mn-ea"/>
              </a:rPr>
              <a:t>DNS</a:t>
            </a:r>
            <a:r>
              <a:rPr kumimoji="0" lang="zh-CN" altLang="en-US" b="0" i="0" u="none" strike="noStrike" cap="none" normalizeH="0" baseline="0" dirty="0">
                <a:ln>
                  <a:noFill/>
                </a:ln>
                <a:solidFill>
                  <a:schemeClr val="tx1"/>
                </a:solidFill>
                <a:latin typeface="+mn-ea"/>
                <a:ea typeface="+mn-ea"/>
              </a:rPr>
              <a:t>将域名与主机</a:t>
            </a:r>
            <a:r>
              <a:rPr kumimoji="0" lang="en-US" altLang="zh-CN" b="0" i="0" u="none" strike="noStrike" cap="none" normalizeH="0" baseline="0" dirty="0">
                <a:ln>
                  <a:noFill/>
                </a:ln>
                <a:solidFill>
                  <a:schemeClr val="tx1"/>
                </a:solidFill>
                <a:latin typeface="+mn-ea"/>
                <a:ea typeface="+mn-ea"/>
              </a:rPr>
              <a:t>IP</a:t>
            </a:r>
            <a:r>
              <a:rPr kumimoji="0" lang="zh-CN" altLang="en-US" b="0" i="0" u="none" strike="noStrike" cap="none" normalizeH="0" baseline="0" dirty="0">
                <a:ln>
                  <a:noFill/>
                </a:ln>
                <a:solidFill>
                  <a:schemeClr val="tx1"/>
                </a:solidFill>
                <a:latin typeface="+mn-ea"/>
                <a:ea typeface="+mn-ea"/>
              </a:rPr>
              <a:t>对应</a:t>
            </a:r>
            <a:endParaRPr kumimoji="0" lang="zh-CN" altLang="en-US" b="0" i="0" u="none" strike="noStrike" cap="none" normalizeH="0" baseline="0" dirty="0">
              <a:ln>
                <a:noFill/>
              </a:ln>
              <a:solidFill>
                <a:schemeClr val="tx1"/>
              </a:solidFill>
              <a:latin typeface="+mn-ea"/>
              <a:ea typeface="+mn-ea"/>
            </a:endParaRPr>
          </a:p>
        </p:txBody>
      </p:sp>
      <p:sp>
        <p:nvSpPr>
          <p:cNvPr id="12" name="文本框 11"/>
          <p:cNvSpPr txBox="1"/>
          <p:nvPr/>
        </p:nvSpPr>
        <p:spPr>
          <a:xfrm>
            <a:off x="894715" y="4172585"/>
            <a:ext cx="7640320" cy="1476375"/>
          </a:xfrm>
          <a:prstGeom prst="rect">
            <a:avLst/>
          </a:prstGeom>
          <a:noFill/>
        </p:spPr>
        <p:txBody>
          <a:bodyPr wrap="square">
            <a:spAutoFit/>
          </a:bodyPr>
          <a:lstStyle/>
          <a:p>
            <a:r>
              <a:rPr lang="zh-CN" altLang="zh-CN" sz="1800" b="0" kern="100" dirty="0">
                <a:solidFill>
                  <a:srgbClr val="000000"/>
                </a:solidFill>
                <a:effectLst/>
                <a:latin typeface="+mn-ea"/>
                <a:ea typeface="+mn-ea"/>
                <a:cs typeface="宋体" panose="02010600030101010101" pitchFamily="2" charset="-122"/>
              </a:rPr>
              <a:t>例如：域名“</a:t>
            </a:r>
            <a:r>
              <a:rPr lang="en-US" altLang="zh-CN" sz="1800" b="0" kern="100" dirty="0">
                <a:solidFill>
                  <a:srgbClr val="000000"/>
                </a:solidFill>
                <a:effectLst/>
                <a:latin typeface="+mn-ea"/>
                <a:ea typeface="+mn-ea"/>
                <a:cs typeface="宋体" panose="02010600030101010101" pitchFamily="2" charset="-122"/>
              </a:rPr>
              <a:t>www.gdpt.edu.cn</a:t>
            </a:r>
            <a:r>
              <a:rPr lang="zh-CN" altLang="zh-CN" sz="1800" b="0" kern="100" dirty="0">
                <a:solidFill>
                  <a:srgbClr val="000000"/>
                </a:solidFill>
                <a:effectLst/>
                <a:latin typeface="+mn-ea"/>
                <a:ea typeface="+mn-ea"/>
                <a:cs typeface="宋体" panose="02010600030101010101" pitchFamily="2" charset="-122"/>
              </a:rPr>
              <a:t>”，其对应的</a:t>
            </a:r>
            <a:r>
              <a:rPr lang="en-US" altLang="zh-CN" sz="1800" b="0" kern="100" dirty="0">
                <a:solidFill>
                  <a:srgbClr val="000000"/>
                </a:solidFill>
                <a:effectLst/>
                <a:latin typeface="+mn-ea"/>
                <a:ea typeface="+mn-ea"/>
                <a:cs typeface="宋体" panose="02010600030101010101" pitchFamily="2" charset="-122"/>
              </a:rPr>
              <a:t>IP</a:t>
            </a:r>
            <a:r>
              <a:rPr lang="zh-CN" altLang="zh-CN" sz="1800" b="0" kern="100" dirty="0">
                <a:solidFill>
                  <a:srgbClr val="000000"/>
                </a:solidFill>
                <a:effectLst/>
                <a:latin typeface="+mn-ea"/>
                <a:ea typeface="+mn-ea"/>
                <a:cs typeface="宋体" panose="02010600030101010101" pitchFamily="2" charset="-122"/>
              </a:rPr>
              <a:t>地址是</a:t>
            </a:r>
            <a:r>
              <a:rPr lang="en-US" altLang="zh-CN" sz="1800" b="0" kern="100" dirty="0">
                <a:solidFill>
                  <a:srgbClr val="000000"/>
                </a:solidFill>
                <a:effectLst/>
                <a:latin typeface="+mn-ea"/>
                <a:ea typeface="+mn-ea"/>
                <a:cs typeface="宋体" panose="02010600030101010101" pitchFamily="2" charset="-122"/>
              </a:rPr>
              <a:t>61.142.174.198</a:t>
            </a:r>
            <a:r>
              <a:rPr lang="zh-CN" altLang="zh-CN" sz="1800" b="0" kern="100" dirty="0">
                <a:solidFill>
                  <a:srgbClr val="000000"/>
                </a:solidFill>
                <a:effectLst/>
                <a:latin typeface="+mn-ea"/>
                <a:ea typeface="+mn-ea"/>
                <a:cs typeface="宋体" panose="02010600030101010101" pitchFamily="2" charset="-122"/>
              </a:rPr>
              <a:t>，当用户在浏览器输入这个域名时，</a:t>
            </a:r>
            <a:r>
              <a:rPr lang="en-US" altLang="zh-CN" sz="1800" b="0" kern="100" dirty="0">
                <a:solidFill>
                  <a:srgbClr val="000000"/>
                </a:solidFill>
                <a:effectLst/>
                <a:latin typeface="+mn-ea"/>
                <a:ea typeface="+mn-ea"/>
                <a:cs typeface="宋体" panose="02010600030101010101" pitchFamily="2" charset="-122"/>
              </a:rPr>
              <a:t>DNS</a:t>
            </a:r>
            <a:r>
              <a:rPr lang="zh-CN" altLang="zh-CN" sz="1800" b="0" kern="100" dirty="0">
                <a:solidFill>
                  <a:srgbClr val="000000"/>
                </a:solidFill>
                <a:effectLst/>
                <a:latin typeface="+mn-ea"/>
                <a:ea typeface="+mn-ea"/>
                <a:cs typeface="宋体" panose="02010600030101010101" pitchFamily="2" charset="-122"/>
              </a:rPr>
              <a:t>服务器会自动把该域名解析成</a:t>
            </a:r>
            <a:r>
              <a:rPr lang="en-US" altLang="zh-CN" sz="1800" b="0" kern="100" dirty="0">
                <a:solidFill>
                  <a:srgbClr val="000000"/>
                </a:solidFill>
                <a:effectLst/>
                <a:latin typeface="+mn-ea"/>
                <a:ea typeface="+mn-ea"/>
                <a:cs typeface="宋体" panose="02010600030101010101" pitchFamily="2" charset="-122"/>
              </a:rPr>
              <a:t>IP</a:t>
            </a:r>
            <a:r>
              <a:rPr lang="zh-CN" altLang="zh-CN" sz="1800" b="0" kern="100" dirty="0">
                <a:solidFill>
                  <a:srgbClr val="000000"/>
                </a:solidFill>
                <a:effectLst/>
                <a:latin typeface="+mn-ea"/>
                <a:ea typeface="+mn-ea"/>
                <a:cs typeface="宋体" panose="02010600030101010101" pitchFamily="2" charset="-122"/>
              </a:rPr>
              <a:t>地址。</a:t>
            </a:r>
            <a:endParaRPr lang="zh-CN" altLang="zh-CN" sz="1800" b="0" kern="100" dirty="0">
              <a:solidFill>
                <a:srgbClr val="000000"/>
              </a:solidFill>
              <a:effectLst/>
              <a:latin typeface="+mn-ea"/>
              <a:ea typeface="+mn-ea"/>
              <a:cs typeface="宋体" panose="02010600030101010101" pitchFamily="2" charset="-122"/>
            </a:endParaRPr>
          </a:p>
          <a:p>
            <a:endParaRPr lang="en-US" altLang="zh-CN" sz="1800" b="0" kern="100" dirty="0">
              <a:solidFill>
                <a:srgbClr val="000000"/>
              </a:solidFill>
              <a:effectLst/>
              <a:latin typeface="+mn-ea"/>
              <a:ea typeface="+mn-ea"/>
              <a:cs typeface="宋体" panose="02010600030101010101" pitchFamily="2" charset="-122"/>
            </a:endParaRPr>
          </a:p>
          <a:p>
            <a:r>
              <a:rPr lang="zh-CN" altLang="zh-CN" sz="18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值得注意的还是，域名具有唯一性，在全世界，没有重复的域名。谁先注册并按期缴费则保有域名使用权。</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198FCCBB-0E4B-4A2D-BE6B-C0FE6009D84E}"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一、</a:t>
            </a:r>
            <a:r>
              <a:rPr lang="en-US" altLang="zh-CN" sz="2800" dirty="0"/>
              <a:t>DNS</a:t>
            </a:r>
            <a:r>
              <a:rPr lang="zh-CN" altLang="en-US" sz="2800" dirty="0"/>
              <a:t>的基本概念</a:t>
            </a:r>
            <a:r>
              <a:rPr lang="en-US" altLang="zh-CN" sz="2800" kern="2200" dirty="0">
                <a:latin typeface="+mn-ea"/>
              </a:rPr>
              <a:t>--</a:t>
            </a:r>
            <a:r>
              <a:rPr lang="zh-CN" altLang="en-US" sz="2800" dirty="0"/>
              <a:t>域名空间结构</a:t>
            </a:r>
            <a:endParaRPr lang="zh-CN" altLang="en-US" sz="2800" dirty="0"/>
          </a:p>
        </p:txBody>
      </p:sp>
      <p:sp>
        <p:nvSpPr>
          <p:cNvPr id="5" name="Rectangle 39"/>
          <p:cNvSpPr txBox="1">
            <a:spLocks noChangeArrowheads="1"/>
          </p:cNvSpPr>
          <p:nvPr/>
        </p:nvSpPr>
        <p:spPr bwMode="auto">
          <a:xfrm>
            <a:off x="574675" y="4744664"/>
            <a:ext cx="8224693" cy="1348631"/>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000" b="0" kern="100" dirty="0">
                <a:effectLst/>
                <a:latin typeface="+mn-ea"/>
                <a:ea typeface="+mn-ea"/>
                <a:cs typeface="Times New Roman" panose="02020603050405020304" pitchFamily="18" charset="0"/>
              </a:rPr>
              <a:t>顶级域名有两种划分方法：按地理区域划分和按机构分类划分。</a:t>
            </a: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kern="100" dirty="0">
                <a:solidFill>
                  <a:srgbClr val="FF0000"/>
                </a:solidFill>
                <a:effectLst/>
                <a:latin typeface="+mn-ea"/>
                <a:ea typeface="+mn-ea"/>
                <a:cs typeface="Times New Roman" panose="02020603050405020304" pitchFamily="18" charset="0"/>
              </a:rPr>
              <a:t>地理划分：</a:t>
            </a:r>
            <a:r>
              <a:rPr lang="zh-CN" altLang="en-US" sz="2000" b="0" kern="100" dirty="0">
                <a:effectLst/>
                <a:latin typeface="+mn-ea"/>
                <a:ea typeface="+mn-ea"/>
                <a:cs typeface="Times New Roman" panose="02020603050405020304" pitchFamily="18" charset="0"/>
              </a:rPr>
              <a:t>如中国是</a:t>
            </a:r>
            <a:r>
              <a:rPr lang="en-US" altLang="zh-CN" sz="2000" b="0" kern="100" dirty="0" err="1">
                <a:effectLst/>
                <a:latin typeface="+mn-ea"/>
                <a:ea typeface="+mn-ea"/>
                <a:cs typeface="Times New Roman" panose="02020603050405020304" pitchFamily="18" charset="0"/>
              </a:rPr>
              <a:t>cn</a:t>
            </a:r>
            <a:r>
              <a:rPr lang="zh-CN" altLang="en-US" sz="2000" b="0" kern="100" dirty="0">
                <a:effectLst/>
                <a:latin typeface="+mn-ea"/>
                <a:ea typeface="+mn-ea"/>
                <a:cs typeface="Times New Roman" panose="02020603050405020304" pitchFamily="18" charset="0"/>
              </a:rPr>
              <a:t>，美国是</a:t>
            </a:r>
            <a:r>
              <a:rPr lang="en-US" altLang="zh-CN" sz="2000" b="0" kern="100" dirty="0">
                <a:effectLst/>
                <a:latin typeface="+mn-ea"/>
                <a:ea typeface="+mn-ea"/>
                <a:cs typeface="Times New Roman" panose="02020603050405020304" pitchFamily="18" charset="0"/>
              </a:rPr>
              <a:t>us</a:t>
            </a:r>
            <a:r>
              <a:rPr lang="zh-CN" altLang="en-US" sz="2000" b="0" kern="100" dirty="0">
                <a:effectLst/>
                <a:latin typeface="+mn-ea"/>
                <a:ea typeface="+mn-ea"/>
                <a:cs typeface="Times New Roman" panose="02020603050405020304" pitchFamily="18" charset="0"/>
              </a:rPr>
              <a:t>，日本是</a:t>
            </a:r>
            <a:r>
              <a:rPr lang="en-US" altLang="zh-CN" sz="2000" b="0" kern="100" dirty="0" err="1">
                <a:effectLst/>
                <a:latin typeface="+mn-ea"/>
                <a:ea typeface="+mn-ea"/>
                <a:cs typeface="Times New Roman" panose="02020603050405020304" pitchFamily="18" charset="0"/>
              </a:rPr>
              <a:t>jp</a:t>
            </a:r>
            <a:r>
              <a:rPr lang="zh-CN" altLang="en-US" sz="2000" b="0" kern="100" dirty="0">
                <a:effectLst/>
                <a:latin typeface="+mn-ea"/>
                <a:ea typeface="+mn-ea"/>
                <a:cs typeface="Times New Roman" panose="02020603050405020304" pitchFamily="18" charset="0"/>
              </a:rPr>
              <a:t>等。</a:t>
            </a: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kern="100" dirty="0">
                <a:solidFill>
                  <a:srgbClr val="FF0000"/>
                </a:solidFill>
                <a:effectLst/>
                <a:latin typeface="+mn-ea"/>
                <a:ea typeface="+mn-ea"/>
                <a:cs typeface="Times New Roman" panose="02020603050405020304" pitchFamily="18" charset="0"/>
              </a:rPr>
              <a:t>机构划分：</a:t>
            </a:r>
            <a:r>
              <a:rPr lang="zh-CN" altLang="en-US" sz="2000" b="0" kern="100" dirty="0">
                <a:effectLst/>
                <a:latin typeface="+mn-ea"/>
                <a:ea typeface="+mn-ea"/>
                <a:cs typeface="Times New Roman" panose="02020603050405020304" pitchFamily="18" charset="0"/>
              </a:rPr>
              <a:t>如商业组织是</a:t>
            </a:r>
            <a:r>
              <a:rPr lang="en-US" altLang="zh-CN" sz="2000" b="0" kern="100" dirty="0">
                <a:effectLst/>
                <a:latin typeface="+mn-ea"/>
                <a:ea typeface="+mn-ea"/>
                <a:cs typeface="Times New Roman" panose="02020603050405020304" pitchFamily="18" charset="0"/>
              </a:rPr>
              <a:t>com</a:t>
            </a:r>
            <a:r>
              <a:rPr lang="zh-CN" altLang="en-US" sz="2000" b="0" kern="100" dirty="0">
                <a:effectLst/>
                <a:latin typeface="+mn-ea"/>
                <a:ea typeface="+mn-ea"/>
                <a:cs typeface="Times New Roman" panose="02020603050405020304" pitchFamily="18" charset="0"/>
              </a:rPr>
              <a:t>，教育机构是</a:t>
            </a:r>
            <a:r>
              <a:rPr lang="en-US" altLang="zh-CN" sz="2000" b="0" kern="100" dirty="0" err="1">
                <a:effectLst/>
                <a:latin typeface="+mn-ea"/>
                <a:ea typeface="+mn-ea"/>
                <a:cs typeface="Times New Roman" panose="02020603050405020304" pitchFamily="18" charset="0"/>
              </a:rPr>
              <a:t>edu</a:t>
            </a:r>
            <a:r>
              <a:rPr lang="zh-CN" altLang="en-US" sz="2000" b="0" kern="100" dirty="0">
                <a:effectLst/>
                <a:latin typeface="+mn-ea"/>
                <a:ea typeface="+mn-ea"/>
                <a:cs typeface="Times New Roman" panose="02020603050405020304" pitchFamily="18" charset="0"/>
              </a:rPr>
              <a:t>，政府机构是</a:t>
            </a:r>
            <a:r>
              <a:rPr lang="en-US" altLang="zh-CN" sz="2000" b="0" kern="100" dirty="0">
                <a:effectLst/>
                <a:latin typeface="+mn-ea"/>
                <a:ea typeface="+mn-ea"/>
                <a:cs typeface="Times New Roman" panose="02020603050405020304" pitchFamily="18" charset="0"/>
              </a:rPr>
              <a:t>gov</a:t>
            </a:r>
            <a:r>
              <a:rPr lang="zh-CN" altLang="en-US" sz="2000" b="0" kern="100" dirty="0">
                <a:effectLst/>
                <a:latin typeface="+mn-ea"/>
                <a:ea typeface="+mn-ea"/>
                <a:cs typeface="Times New Roman" panose="02020603050405020304" pitchFamily="18" charset="0"/>
              </a:rPr>
              <a:t>等。</a:t>
            </a: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effectLst/>
                <a:latin typeface="+mn-ea"/>
                <a:ea typeface="+mn-ea"/>
                <a:cs typeface="Times New Roman" panose="02020603050405020304" pitchFamily="18" charset="0"/>
              </a:rPr>
              <a:t>比如：中国的教育机构</a:t>
            </a:r>
            <a:r>
              <a:rPr lang="en-US" altLang="zh-CN" sz="2000" b="0" kern="100" dirty="0">
                <a:effectLst/>
                <a:latin typeface="+mn-ea"/>
                <a:ea typeface="+mn-ea"/>
                <a:cs typeface="Times New Roman" panose="02020603050405020304" pitchFamily="18" charset="0"/>
              </a:rPr>
              <a:t>-</a:t>
            </a:r>
            <a:r>
              <a:rPr lang="zh-CN" altLang="en-US" sz="2000" b="0" kern="100" dirty="0">
                <a:effectLst/>
                <a:latin typeface="+mn-ea"/>
                <a:ea typeface="+mn-ea"/>
                <a:cs typeface="Times New Roman" panose="02020603050405020304" pitchFamily="18" charset="0"/>
              </a:rPr>
              <a:t>广东职业技术学院就是：</a:t>
            </a:r>
            <a:r>
              <a:rPr lang="en-US" altLang="zh-CN" sz="2000" b="0" kern="100" dirty="0">
                <a:effectLst/>
                <a:latin typeface="+mn-ea"/>
                <a:ea typeface="+mn-ea"/>
                <a:cs typeface="Times New Roman" panose="02020603050405020304" pitchFamily="18" charset="0"/>
              </a:rPr>
              <a:t>gdpt.edu.cn</a:t>
            </a:r>
            <a:endParaRPr lang="zh-CN" altLang="en-US" sz="2000" b="0" kern="100" dirty="0">
              <a:effectLst/>
              <a:latin typeface="+mn-ea"/>
              <a:ea typeface="+mn-ea"/>
              <a:cs typeface="Times New Roman" panose="02020603050405020304" pitchFamily="18" charset="0"/>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8765" y="1075289"/>
            <a:ext cx="7785457" cy="3501571"/>
          </a:xfrm>
          <a:prstGeom prst="rect">
            <a:avLst/>
          </a:prstGeom>
        </p:spPr>
      </p:pic>
    </p:spTree>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198FCCBB-0E4B-4A2D-BE6B-C0FE6009D84E}"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一、</a:t>
            </a:r>
            <a:r>
              <a:rPr lang="en-US" altLang="zh-CN" sz="2800" dirty="0"/>
              <a:t>DNS</a:t>
            </a:r>
            <a:r>
              <a:rPr lang="zh-CN" altLang="en-US" sz="2800" dirty="0"/>
              <a:t>的基本概念</a:t>
            </a:r>
            <a:r>
              <a:rPr lang="en-US" altLang="zh-CN" sz="2800" kern="2200" dirty="0">
                <a:latin typeface="+mn-ea"/>
              </a:rPr>
              <a:t>--</a:t>
            </a:r>
            <a:r>
              <a:rPr lang="en-US" altLang="zh-CN" sz="2800" dirty="0"/>
              <a:t>DNS</a:t>
            </a:r>
            <a:r>
              <a:rPr lang="zh-CN" altLang="en-US" sz="2800" dirty="0"/>
              <a:t>服务器的类型</a:t>
            </a:r>
            <a:endParaRPr lang="zh-CN" altLang="en-US" sz="2800" dirty="0"/>
          </a:p>
        </p:txBody>
      </p:sp>
      <p:sp>
        <p:nvSpPr>
          <p:cNvPr id="5" name="Rectangle 39"/>
          <p:cNvSpPr txBox="1">
            <a:spLocks noChangeArrowheads="1"/>
          </p:cNvSpPr>
          <p:nvPr/>
        </p:nvSpPr>
        <p:spPr bwMode="auto">
          <a:xfrm>
            <a:off x="523771" y="1412776"/>
            <a:ext cx="8224693" cy="3528392"/>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342900" indent="-342900" eaLnBrk="1" hangingPunct="1">
              <a:lnSpc>
                <a:spcPct val="150000"/>
              </a:lnSpc>
              <a:buFont typeface="Wingdings" panose="05000000000000000000" pitchFamily="2" charset="2"/>
              <a:buChar char="Ø"/>
              <a:defRPr/>
            </a:pPr>
            <a:r>
              <a:rPr lang="zh-CN" altLang="en-US" sz="2000" kern="100" dirty="0">
                <a:solidFill>
                  <a:srgbClr val="FF0000"/>
                </a:solidFill>
                <a:effectLst/>
                <a:latin typeface="+mn-ea"/>
                <a:ea typeface="+mn-ea"/>
                <a:cs typeface="Times New Roman" panose="02020603050405020304" pitchFamily="18" charset="0"/>
              </a:rPr>
              <a:t>主</a:t>
            </a:r>
            <a:r>
              <a:rPr lang="en-US" altLang="zh-CN" sz="2000" kern="100" dirty="0">
                <a:solidFill>
                  <a:srgbClr val="FF0000"/>
                </a:solidFill>
                <a:effectLst/>
                <a:latin typeface="+mn-ea"/>
                <a:ea typeface="+mn-ea"/>
                <a:cs typeface="Times New Roman" panose="02020603050405020304" pitchFamily="18" charset="0"/>
              </a:rPr>
              <a:t>DNS</a:t>
            </a:r>
            <a:r>
              <a:rPr lang="zh-CN" altLang="en-US" sz="2000" kern="100" dirty="0">
                <a:solidFill>
                  <a:srgbClr val="FF0000"/>
                </a:solidFill>
                <a:effectLst/>
                <a:latin typeface="+mn-ea"/>
                <a:ea typeface="+mn-ea"/>
                <a:cs typeface="Times New Roman" panose="02020603050405020304" pitchFamily="18" charset="0"/>
              </a:rPr>
              <a:t>服务器：</a:t>
            </a:r>
            <a:r>
              <a:rPr lang="zh-CN" altLang="en-US" sz="2000" b="0" kern="100" dirty="0">
                <a:effectLst/>
                <a:latin typeface="+mn-ea"/>
                <a:ea typeface="+mn-ea"/>
                <a:cs typeface="Times New Roman" panose="02020603050405020304" pitchFamily="18" charset="0"/>
              </a:rPr>
              <a:t>负责维护所管辖的域名服务信息，保存着具有管理权限的域结构的最精确的信息。</a:t>
            </a:r>
            <a:endParaRPr lang="zh-CN" altLang="en-US" sz="2000" b="0" kern="100" dirty="0">
              <a:effectLst/>
              <a:latin typeface="+mn-ea"/>
              <a:ea typeface="+mn-ea"/>
              <a:cs typeface="Times New Roman" panose="02020603050405020304" pitchFamily="18" charset="0"/>
            </a:endParaRPr>
          </a:p>
          <a:p>
            <a:pPr marL="342900" indent="-342900" eaLnBrk="1" hangingPunct="1">
              <a:lnSpc>
                <a:spcPct val="150000"/>
              </a:lnSpc>
              <a:buFont typeface="Wingdings" panose="05000000000000000000" pitchFamily="2" charset="2"/>
              <a:buChar char="Ø"/>
              <a:defRPr/>
            </a:pPr>
            <a:r>
              <a:rPr lang="zh-CN" altLang="en-US" sz="2000" kern="100" dirty="0">
                <a:solidFill>
                  <a:srgbClr val="FF0000"/>
                </a:solidFill>
                <a:effectLst/>
                <a:latin typeface="+mn-ea"/>
                <a:ea typeface="+mn-ea"/>
                <a:cs typeface="Times New Roman" panose="02020603050405020304" pitchFamily="18" charset="0"/>
              </a:rPr>
              <a:t>辅助</a:t>
            </a:r>
            <a:r>
              <a:rPr lang="en-US" altLang="zh-CN" sz="2000" kern="100" dirty="0">
                <a:solidFill>
                  <a:srgbClr val="FF0000"/>
                </a:solidFill>
                <a:effectLst/>
                <a:latin typeface="+mn-ea"/>
                <a:ea typeface="+mn-ea"/>
                <a:cs typeface="Times New Roman" panose="02020603050405020304" pitchFamily="18" charset="0"/>
              </a:rPr>
              <a:t>DNS</a:t>
            </a:r>
            <a:r>
              <a:rPr lang="zh-CN" altLang="en-US" sz="2000" kern="100" dirty="0">
                <a:solidFill>
                  <a:srgbClr val="FF0000"/>
                </a:solidFill>
                <a:effectLst/>
                <a:latin typeface="+mn-ea"/>
                <a:ea typeface="+mn-ea"/>
                <a:cs typeface="Times New Roman" panose="02020603050405020304" pitchFamily="18" charset="0"/>
              </a:rPr>
              <a:t>服务器：</a:t>
            </a:r>
            <a:r>
              <a:rPr lang="zh-CN" altLang="en-US" sz="2000" b="0" kern="100" dirty="0">
                <a:effectLst/>
                <a:latin typeface="+mn-ea"/>
                <a:ea typeface="+mn-ea"/>
                <a:cs typeface="Times New Roman" panose="02020603050405020304" pitchFamily="18" charset="0"/>
              </a:rPr>
              <a:t>负责辅助分担主</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服务器的查询工作，从主</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服务器中复制生成区域文件，作为本地文件存储。</a:t>
            </a:r>
            <a:endParaRPr lang="zh-CN" altLang="en-US" sz="2000" b="0" kern="100" dirty="0">
              <a:effectLst/>
              <a:latin typeface="+mn-ea"/>
              <a:ea typeface="+mn-ea"/>
              <a:cs typeface="Times New Roman" panose="02020603050405020304" pitchFamily="18" charset="0"/>
            </a:endParaRPr>
          </a:p>
          <a:p>
            <a:pPr marL="342900" indent="-342900" eaLnBrk="1" hangingPunct="1">
              <a:lnSpc>
                <a:spcPct val="150000"/>
              </a:lnSpc>
              <a:buFont typeface="Wingdings" panose="05000000000000000000" pitchFamily="2" charset="2"/>
              <a:buChar char="Ø"/>
              <a:defRPr/>
            </a:pPr>
            <a:r>
              <a:rPr lang="zh-CN" altLang="en-US" sz="2000" kern="100" dirty="0">
                <a:solidFill>
                  <a:srgbClr val="FF0000"/>
                </a:solidFill>
                <a:effectLst/>
                <a:latin typeface="+mn-ea"/>
                <a:ea typeface="+mn-ea"/>
                <a:cs typeface="Times New Roman" panose="02020603050405020304" pitchFamily="18" charset="0"/>
              </a:rPr>
              <a:t>转发服务器：</a:t>
            </a:r>
            <a:r>
              <a:rPr lang="zh-CN" altLang="en-US" sz="2000" b="0" kern="100" dirty="0">
                <a:effectLst/>
                <a:latin typeface="+mn-ea"/>
                <a:ea typeface="+mn-ea"/>
                <a:cs typeface="Times New Roman" panose="02020603050405020304" pitchFamily="18" charset="0"/>
              </a:rPr>
              <a:t>负责向其他</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服务器转发解析请求。</a:t>
            </a:r>
            <a:endParaRPr lang="zh-CN" altLang="en-US" sz="2000" b="0" kern="100" dirty="0">
              <a:effectLst/>
              <a:latin typeface="+mn-ea"/>
              <a:ea typeface="+mn-ea"/>
              <a:cs typeface="Times New Roman" panose="02020603050405020304" pitchFamily="18" charset="0"/>
            </a:endParaRPr>
          </a:p>
          <a:p>
            <a:pPr marL="342900" indent="-342900" eaLnBrk="1" hangingPunct="1">
              <a:lnSpc>
                <a:spcPct val="150000"/>
              </a:lnSpc>
              <a:buFont typeface="Wingdings" panose="05000000000000000000" pitchFamily="2" charset="2"/>
              <a:buChar char="Ø"/>
              <a:defRPr/>
            </a:pPr>
            <a:r>
              <a:rPr lang="zh-CN" altLang="en-US" sz="2000" kern="100" dirty="0">
                <a:solidFill>
                  <a:srgbClr val="FF0000"/>
                </a:solidFill>
                <a:effectLst/>
                <a:latin typeface="+mn-ea"/>
                <a:ea typeface="+mn-ea"/>
                <a:cs typeface="Times New Roman" panose="02020603050405020304" pitchFamily="18" charset="0"/>
              </a:rPr>
              <a:t>缓存</a:t>
            </a:r>
            <a:r>
              <a:rPr lang="en-US" altLang="zh-CN" sz="2000" kern="100" dirty="0">
                <a:solidFill>
                  <a:srgbClr val="FF0000"/>
                </a:solidFill>
                <a:effectLst/>
                <a:latin typeface="+mn-ea"/>
                <a:ea typeface="+mn-ea"/>
                <a:cs typeface="Times New Roman" panose="02020603050405020304" pitchFamily="18" charset="0"/>
              </a:rPr>
              <a:t>DNS</a:t>
            </a:r>
            <a:r>
              <a:rPr lang="zh-CN" altLang="en-US" sz="2000" kern="100" dirty="0">
                <a:solidFill>
                  <a:srgbClr val="FF0000"/>
                </a:solidFill>
                <a:effectLst/>
                <a:latin typeface="+mn-ea"/>
                <a:ea typeface="+mn-ea"/>
                <a:cs typeface="Times New Roman" panose="02020603050405020304" pitchFamily="18" charset="0"/>
              </a:rPr>
              <a:t>服务器：</a:t>
            </a:r>
            <a:r>
              <a:rPr lang="zh-CN" altLang="en-US" sz="2000" b="0" kern="100" dirty="0">
                <a:effectLst/>
                <a:latin typeface="+mn-ea"/>
                <a:ea typeface="+mn-ea"/>
                <a:cs typeface="Times New Roman" panose="02020603050405020304" pitchFamily="18" charset="0"/>
              </a:rPr>
              <a:t>负责提供名称解析服务器，同时要完成转发</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服务器。</a:t>
            </a:r>
            <a:endParaRPr lang="zh-CN" altLang="en-US" sz="2000" b="0" kern="100" dirty="0">
              <a:effectLst/>
              <a:latin typeface="+mn-ea"/>
              <a:ea typeface="+mn-ea"/>
              <a:cs typeface="Times New Roman" panose="02020603050405020304" pitchFamily="18" charset="0"/>
            </a:endParaRPr>
          </a:p>
        </p:txBody>
      </p:sp>
    </p:spTree>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198FCCBB-0E4B-4A2D-BE6B-C0FE6009D84E}"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一、</a:t>
            </a:r>
            <a:r>
              <a:rPr lang="en-US" altLang="zh-CN" sz="2800" dirty="0"/>
              <a:t>DNS</a:t>
            </a:r>
            <a:r>
              <a:rPr lang="zh-CN" altLang="en-US" sz="2800" dirty="0"/>
              <a:t>的基本概念</a:t>
            </a:r>
            <a:r>
              <a:rPr lang="en-US" altLang="zh-CN" sz="2800" kern="2200" dirty="0">
                <a:latin typeface="+mn-ea"/>
              </a:rPr>
              <a:t>--</a:t>
            </a:r>
            <a:r>
              <a:rPr lang="en-US" altLang="zh-CN" sz="2800" dirty="0"/>
              <a:t>DNS</a:t>
            </a:r>
            <a:r>
              <a:rPr lang="zh-CN" altLang="en-US" sz="2800" dirty="0"/>
              <a:t>域名解析过程</a:t>
            </a:r>
            <a:endParaRPr lang="zh-CN" altLang="en-US" sz="2800" dirty="0"/>
          </a:p>
        </p:txBody>
      </p:sp>
      <p:sp>
        <p:nvSpPr>
          <p:cNvPr id="5" name="Rectangle 39"/>
          <p:cNvSpPr txBox="1">
            <a:spLocks noChangeArrowheads="1"/>
          </p:cNvSpPr>
          <p:nvPr/>
        </p:nvSpPr>
        <p:spPr bwMode="auto">
          <a:xfrm>
            <a:off x="523771" y="1916832"/>
            <a:ext cx="8224693" cy="3180829"/>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000" b="0" kern="100" dirty="0">
                <a:effectLst/>
                <a:latin typeface="+mn-ea"/>
                <a:ea typeface="+mn-ea"/>
                <a:cs typeface="Times New Roman" panose="02020603050405020304" pitchFamily="18" charset="0"/>
              </a:rPr>
              <a:t> </a:t>
            </a:r>
            <a:endParaRPr lang="zh-CN" altLang="en-US" sz="2000" b="0" kern="100" dirty="0">
              <a:effectLst/>
              <a:latin typeface="+mn-ea"/>
              <a:ea typeface="+mn-ea"/>
              <a:cs typeface="Times New Roman" panose="02020603050405020304" pitchFamily="18"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4595" y="1124744"/>
            <a:ext cx="8450333" cy="4896544"/>
          </a:xfrm>
          <a:prstGeom prst="rect">
            <a:avLst/>
          </a:prstGeom>
        </p:spPr>
      </p:pic>
    </p:spTree>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198FCCBB-0E4B-4A2D-BE6B-C0FE6009D84E}"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一、</a:t>
            </a:r>
            <a:r>
              <a:rPr lang="en-US" altLang="zh-CN" sz="2800" dirty="0"/>
              <a:t>DNS</a:t>
            </a:r>
            <a:r>
              <a:rPr lang="zh-CN" altLang="en-US" sz="2800" dirty="0"/>
              <a:t>的基本概念</a:t>
            </a:r>
            <a:r>
              <a:rPr lang="en-US" altLang="zh-CN" sz="2800" kern="2200" dirty="0">
                <a:latin typeface="+mn-ea"/>
              </a:rPr>
              <a:t>--</a:t>
            </a:r>
            <a:r>
              <a:rPr lang="en-US" altLang="zh-CN" sz="2800" dirty="0">
                <a:sym typeface="+mn-ea"/>
              </a:rPr>
              <a:t>DNS</a:t>
            </a:r>
            <a:r>
              <a:rPr lang="zh-CN" altLang="en-US" sz="2800" dirty="0">
                <a:sym typeface="+mn-ea"/>
              </a:rPr>
              <a:t>域名解析过程</a:t>
            </a:r>
            <a:endParaRPr lang="zh-CN" altLang="en-US" sz="2800" dirty="0"/>
          </a:p>
        </p:txBody>
      </p:sp>
      <p:sp>
        <p:nvSpPr>
          <p:cNvPr id="5" name="Rectangle 39"/>
          <p:cNvSpPr txBox="1">
            <a:spLocks noChangeArrowheads="1"/>
          </p:cNvSpPr>
          <p:nvPr/>
        </p:nvSpPr>
        <p:spPr bwMode="auto">
          <a:xfrm>
            <a:off x="523771" y="1412776"/>
            <a:ext cx="8224693" cy="3528392"/>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342900" indent="-342900" eaLnBrk="1" hangingPunct="1">
              <a:lnSpc>
                <a:spcPct val="150000"/>
              </a:lnSpc>
              <a:buFont typeface="Wingdings" panose="05000000000000000000" pitchFamily="2" charset="2"/>
              <a:buChar char="Ø"/>
              <a:defRPr/>
            </a:pPr>
            <a:r>
              <a:rPr sz="2000" kern="100" dirty="0">
                <a:solidFill>
                  <a:srgbClr val="FF0000"/>
                </a:solidFill>
                <a:effectLst/>
                <a:latin typeface="+mn-ea"/>
                <a:ea typeface="+mn-ea"/>
                <a:cs typeface="Times New Roman" panose="02020603050405020304" pitchFamily="18" charset="0"/>
              </a:rPr>
              <a:t>递归查询</a:t>
            </a:r>
            <a:r>
              <a:rPr lang="zh-CN" altLang="en-US" sz="2000" kern="100" dirty="0">
                <a:solidFill>
                  <a:srgbClr val="FF0000"/>
                </a:solidFill>
                <a:effectLst/>
                <a:latin typeface="+mn-ea"/>
                <a:ea typeface="+mn-ea"/>
                <a:cs typeface="Times New Roman" panose="02020603050405020304" pitchFamily="18" charset="0"/>
              </a:rPr>
              <a:t>：</a:t>
            </a:r>
            <a:r>
              <a:rPr lang="zh-CN" altLang="en-US" sz="2000" b="0" kern="100" dirty="0">
                <a:effectLst/>
                <a:latin typeface="+mn-ea"/>
                <a:ea typeface="+mn-ea"/>
                <a:cs typeface="Times New Roman" panose="02020603050405020304" pitchFamily="18" charset="0"/>
              </a:rPr>
              <a:t>最常见的查询方式。当收到DNS客户端的查询请求后，DNS服务器在自己的缓存或数据库中查找，如找到则返回查询结果；如找不到，则该服务器将以DNS客户端的身份继续向其他DNS服务器查询，直到查询到域名解析结果。</a:t>
            </a:r>
            <a:endParaRPr lang="zh-CN" altLang="en-US" sz="2000" b="0" kern="100" dirty="0">
              <a:effectLst/>
              <a:latin typeface="+mn-ea"/>
              <a:ea typeface="+mn-ea"/>
              <a:cs typeface="Times New Roman" panose="02020603050405020304" pitchFamily="18" charset="0"/>
            </a:endParaRPr>
          </a:p>
          <a:p>
            <a:pPr marL="342900" indent="-342900" eaLnBrk="1" hangingPunct="1">
              <a:lnSpc>
                <a:spcPct val="150000"/>
              </a:lnSpc>
              <a:buFont typeface="Wingdings" panose="05000000000000000000" pitchFamily="2" charset="2"/>
              <a:buChar char="Ø"/>
              <a:defRPr/>
            </a:pPr>
            <a:r>
              <a:rPr sz="2000" kern="100" dirty="0">
                <a:solidFill>
                  <a:srgbClr val="FF0000"/>
                </a:solidFill>
                <a:effectLst/>
                <a:latin typeface="+mn-ea"/>
                <a:ea typeface="+mn-ea"/>
                <a:cs typeface="Times New Roman" panose="02020603050405020304" pitchFamily="18" charset="0"/>
              </a:rPr>
              <a:t>迭代查询</a:t>
            </a:r>
            <a:r>
              <a:rPr lang="zh-CN" altLang="en-US" sz="2000" kern="100" dirty="0">
                <a:solidFill>
                  <a:srgbClr val="FF0000"/>
                </a:solidFill>
                <a:effectLst/>
                <a:latin typeface="+mn-ea"/>
                <a:ea typeface="+mn-ea"/>
                <a:cs typeface="Times New Roman" panose="02020603050405020304" pitchFamily="18" charset="0"/>
              </a:rPr>
              <a:t>：</a:t>
            </a:r>
            <a:r>
              <a:rPr lang="zh-CN" altLang="en-US" sz="2000" b="0" kern="100" dirty="0">
                <a:solidFill>
                  <a:schemeClr val="tx1"/>
                </a:solidFill>
                <a:effectLst/>
                <a:latin typeface="+mn-ea"/>
                <a:ea typeface="+mn-ea"/>
                <a:cs typeface="Times New Roman" panose="02020603050405020304" pitchFamily="18" charset="0"/>
              </a:rPr>
              <a:t>又称转寄查询。当收到DNS客户端的查询请求后，如果DNS服务器没有在自己的数据库中查到相应的记录，DNS服务器会向客户端返回一个可能知道结果的DNS服务器的地址，然后再由DNS客户端自行向新的DNS服务器查询，依次类推，直到查询到所需结果为止。</a:t>
            </a:r>
            <a:endParaRPr lang="zh-CN" altLang="en-US" sz="2000" b="0" kern="100" dirty="0">
              <a:solidFill>
                <a:schemeClr val="tx1"/>
              </a:solidFill>
              <a:effectLst/>
              <a:latin typeface="+mn-ea"/>
              <a:ea typeface="+mn-ea"/>
              <a:cs typeface="Times New Roman" panose="02020603050405020304" pitchFamily="18" charset="0"/>
            </a:endParaRPr>
          </a:p>
        </p:txBody>
      </p:sp>
    </p:spTree>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198FCCBB-0E4B-4A2D-BE6B-C0FE6009D84E}"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一、</a:t>
            </a:r>
            <a:r>
              <a:rPr lang="en-US" altLang="zh-CN" sz="2800" dirty="0"/>
              <a:t>DNS</a:t>
            </a:r>
            <a:r>
              <a:rPr lang="zh-CN" altLang="en-US" sz="2800" dirty="0"/>
              <a:t>的基本概念</a:t>
            </a:r>
            <a:r>
              <a:rPr lang="en-US" altLang="zh-CN" sz="2800" kern="2200" dirty="0">
                <a:latin typeface="+mn-ea"/>
              </a:rPr>
              <a:t>--</a:t>
            </a:r>
            <a:r>
              <a:rPr lang="en-US" altLang="zh-CN" sz="2800" dirty="0"/>
              <a:t>DNS</a:t>
            </a:r>
            <a:r>
              <a:rPr lang="zh-CN" altLang="en-US" sz="2800" dirty="0"/>
              <a:t>区域</a:t>
            </a:r>
            <a:endParaRPr lang="zh-CN" altLang="en-US" sz="2800" dirty="0"/>
          </a:p>
        </p:txBody>
      </p:sp>
      <p:sp>
        <p:nvSpPr>
          <p:cNvPr id="5" name="Rectangle 39"/>
          <p:cNvSpPr txBox="1">
            <a:spLocks noChangeArrowheads="1"/>
          </p:cNvSpPr>
          <p:nvPr/>
        </p:nvSpPr>
        <p:spPr bwMode="auto">
          <a:xfrm>
            <a:off x="602974" y="1052736"/>
            <a:ext cx="7929466" cy="2088232"/>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000" b="0" kern="100" dirty="0">
                <a:effectLst/>
                <a:latin typeface="+mn-ea"/>
                <a:ea typeface="+mn-ea"/>
                <a:cs typeface="Times New Roman" panose="02020603050405020304" pitchFamily="18" charset="0"/>
              </a:rPr>
              <a:t>   为了便于根据实际情况来分散</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的工作负荷，</a:t>
            </a:r>
            <a:r>
              <a:rPr lang="zh-CN" altLang="en-US" sz="2000" kern="100" dirty="0">
                <a:solidFill>
                  <a:srgbClr val="FF0000"/>
                </a:solidFill>
                <a:effectLst/>
                <a:latin typeface="+mn-ea"/>
                <a:ea typeface="+mn-ea"/>
                <a:cs typeface="Times New Roman" panose="02020603050405020304" pitchFamily="18" charset="0"/>
              </a:rPr>
              <a:t>将</a:t>
            </a:r>
            <a:r>
              <a:rPr lang="en-US" altLang="zh-CN" sz="2000" kern="100" dirty="0">
                <a:solidFill>
                  <a:srgbClr val="FF0000"/>
                </a:solidFill>
                <a:effectLst/>
                <a:latin typeface="+mn-ea"/>
                <a:ea typeface="+mn-ea"/>
                <a:cs typeface="Times New Roman" panose="02020603050405020304" pitchFamily="18" charset="0"/>
              </a:rPr>
              <a:t>DNS</a:t>
            </a:r>
            <a:r>
              <a:rPr lang="zh-CN" altLang="en-US" sz="2000" kern="100" dirty="0">
                <a:solidFill>
                  <a:srgbClr val="FF0000"/>
                </a:solidFill>
                <a:effectLst/>
                <a:latin typeface="+mn-ea"/>
                <a:ea typeface="+mn-ea"/>
                <a:cs typeface="Times New Roman" panose="02020603050405020304" pitchFamily="18" charset="0"/>
              </a:rPr>
              <a:t>域名空间划分为区域（</a:t>
            </a:r>
            <a:r>
              <a:rPr lang="en-US" altLang="zh-CN" sz="2000" kern="100" dirty="0">
                <a:solidFill>
                  <a:srgbClr val="FF0000"/>
                </a:solidFill>
                <a:effectLst/>
                <a:latin typeface="+mn-ea"/>
                <a:ea typeface="+mn-ea"/>
                <a:cs typeface="Times New Roman" panose="02020603050405020304" pitchFamily="18" charset="0"/>
              </a:rPr>
              <a:t>Zone</a:t>
            </a:r>
            <a:r>
              <a:rPr lang="zh-CN" altLang="en-US" sz="2000" kern="100" dirty="0">
                <a:solidFill>
                  <a:srgbClr val="FF0000"/>
                </a:solidFill>
                <a:effectLst/>
                <a:latin typeface="+mn-ea"/>
                <a:ea typeface="+mn-ea"/>
                <a:cs typeface="Times New Roman" panose="02020603050405020304" pitchFamily="18" charset="0"/>
              </a:rPr>
              <a:t>）来进行管理</a:t>
            </a:r>
            <a:r>
              <a:rPr lang="zh-CN" altLang="en-US" sz="2000" b="0" kern="100" dirty="0">
                <a:effectLst/>
                <a:latin typeface="+mn-ea"/>
                <a:ea typeface="+mn-ea"/>
                <a:cs typeface="Times New Roman" panose="02020603050405020304" pitchFamily="18" charset="0"/>
              </a:rPr>
              <a:t>。区域是</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服务器的管辖范围，是由</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域名空间中的单个域或由具有上下隶属关系的紧密相邻的多个子域组成的一个管理单位。因此，</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服务器是通过区域来管理域名空间的，而并非以域为单位来管理域名空间，但区域的名称与其管理的</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域名空间的域的名称是一一对应的。</a:t>
            </a:r>
            <a:endParaRPr lang="zh-CN" altLang="en-US" sz="2000" b="0" kern="100" dirty="0">
              <a:effectLst/>
              <a:latin typeface="+mn-ea"/>
              <a:ea typeface="+mn-ea"/>
              <a:cs typeface="Times New Roman" panose="02020603050405020304" pitchFamily="18" charset="0"/>
            </a:endParaRPr>
          </a:p>
        </p:txBody>
      </p:sp>
      <p:sp>
        <p:nvSpPr>
          <p:cNvPr id="6" name="文本框 5"/>
          <p:cNvSpPr txBox="1"/>
          <p:nvPr/>
        </p:nvSpPr>
        <p:spPr>
          <a:xfrm>
            <a:off x="614628" y="4066919"/>
            <a:ext cx="7629780" cy="1477328"/>
          </a:xfrm>
          <a:prstGeom prst="rect">
            <a:avLst/>
          </a:prstGeom>
          <a:noFill/>
        </p:spPr>
        <p:txBody>
          <a:bodyPr wrap="square">
            <a:spAutoFit/>
          </a:bodyPr>
          <a:lstStyle/>
          <a:p>
            <a:r>
              <a:rPr lang="zh-CN" altLang="en-US" sz="1800" kern="100" dirty="0">
                <a:solidFill>
                  <a:srgbClr val="FF0000"/>
                </a:solidFill>
                <a:effectLst/>
                <a:ea typeface="宋体" panose="02010600030101010101" pitchFamily="2" charset="-122"/>
                <a:cs typeface="宋体" panose="02010600030101010101" pitchFamily="2" charset="-122"/>
              </a:rPr>
              <a:t>重点提示</a:t>
            </a:r>
            <a:r>
              <a:rPr lang="en-US" altLang="zh-CN" sz="1800" kern="100" dirty="0">
                <a:solidFill>
                  <a:srgbClr val="FF0000"/>
                </a:solidFill>
                <a:effectLst/>
                <a:ea typeface="宋体" panose="02010600030101010101" pitchFamily="2" charset="-122"/>
                <a:cs typeface="宋体" panose="02010600030101010101" pitchFamily="2" charset="-122"/>
              </a:rPr>
              <a:t>2</a:t>
            </a:r>
            <a:r>
              <a:rPr lang="zh-CN" altLang="en-US" sz="1800" kern="100" dirty="0">
                <a:solidFill>
                  <a:srgbClr val="FF0000"/>
                </a:solidFill>
                <a:effectLst/>
                <a:ea typeface="宋体" panose="02010600030101010101" pitchFamily="2" charset="-122"/>
                <a:cs typeface="宋体" panose="02010600030101010101" pitchFamily="2" charset="-122"/>
              </a:rPr>
              <a:t>： </a:t>
            </a:r>
            <a:r>
              <a:rPr lang="en-US" altLang="zh-CN" sz="1800" kern="100" dirty="0">
                <a:solidFill>
                  <a:srgbClr val="000000"/>
                </a:solidFill>
                <a:effectLst/>
                <a:latin typeface="宋体" panose="02010600030101010101" pitchFamily="2" charset="-122"/>
                <a:cs typeface="宋体" panose="02010600030101010101" pitchFamily="2" charset="-122"/>
              </a:rPr>
              <a:t>DNS</a:t>
            </a:r>
            <a:r>
              <a:rPr lang="zh-CN" altLang="zh-CN" sz="1800" kern="100" dirty="0">
                <a:solidFill>
                  <a:srgbClr val="000000"/>
                </a:solidFill>
                <a:effectLst/>
                <a:ea typeface="宋体" panose="02010600030101010101" pitchFamily="2" charset="-122"/>
                <a:cs typeface="宋体" panose="02010600030101010101" pitchFamily="2" charset="-122"/>
              </a:rPr>
              <a:t>的解析分为正向解析和反向解析两种。</a:t>
            </a:r>
            <a:endParaRPr lang="en-US" altLang="zh-CN" sz="1800" kern="100" dirty="0">
              <a:solidFill>
                <a:srgbClr val="000000"/>
              </a:solidFill>
              <a:effectLst/>
              <a:ea typeface="宋体" panose="02010600030101010101" pitchFamily="2" charset="-122"/>
              <a:cs typeface="宋体" panose="02010600030101010101" pitchFamily="2" charset="-122"/>
            </a:endParaRPr>
          </a:p>
          <a:p>
            <a:r>
              <a:rPr lang="zh-CN" altLang="zh-CN" sz="1800" b="0" kern="100" dirty="0">
                <a:solidFill>
                  <a:srgbClr val="000000"/>
                </a:solidFill>
                <a:effectLst/>
                <a:latin typeface="+mn-ea"/>
                <a:ea typeface="+mn-ea"/>
                <a:cs typeface="宋体" panose="02010600030101010101" pitchFamily="2" charset="-122"/>
              </a:rPr>
              <a:t>将</a:t>
            </a:r>
            <a:r>
              <a:rPr lang="en-US" altLang="zh-CN" sz="1800" b="0" kern="100" dirty="0">
                <a:solidFill>
                  <a:srgbClr val="000000"/>
                </a:solidFill>
                <a:effectLst/>
                <a:latin typeface="+mn-ea"/>
                <a:ea typeface="+mn-ea"/>
                <a:cs typeface="宋体" panose="02010600030101010101" pitchFamily="2" charset="-122"/>
              </a:rPr>
              <a:t>DNS</a:t>
            </a:r>
            <a:r>
              <a:rPr lang="zh-CN" altLang="zh-CN" sz="1800" b="0" kern="100" dirty="0">
                <a:solidFill>
                  <a:srgbClr val="000000"/>
                </a:solidFill>
                <a:effectLst/>
                <a:latin typeface="+mn-ea"/>
                <a:ea typeface="+mn-ea"/>
                <a:cs typeface="宋体" panose="02010600030101010101" pitchFamily="2" charset="-122"/>
              </a:rPr>
              <a:t>名称解析成</a:t>
            </a:r>
            <a:r>
              <a:rPr lang="en-US" altLang="zh-CN" sz="1800" b="0" kern="100" dirty="0">
                <a:solidFill>
                  <a:srgbClr val="000000"/>
                </a:solidFill>
                <a:effectLst/>
                <a:latin typeface="+mn-ea"/>
                <a:ea typeface="+mn-ea"/>
                <a:cs typeface="宋体" panose="02010600030101010101" pitchFamily="2" charset="-122"/>
              </a:rPr>
              <a:t>IP</a:t>
            </a:r>
            <a:r>
              <a:rPr lang="zh-CN" altLang="zh-CN" sz="1800" b="0" kern="100" dirty="0">
                <a:solidFill>
                  <a:srgbClr val="000000"/>
                </a:solidFill>
                <a:effectLst/>
                <a:latin typeface="+mn-ea"/>
                <a:ea typeface="+mn-ea"/>
                <a:cs typeface="宋体" panose="02010600030101010101" pitchFamily="2" charset="-122"/>
              </a:rPr>
              <a:t>地址的过程称为正向解析，递归查询和迭代查询模式都是正向解析。</a:t>
            </a:r>
            <a:endParaRPr lang="en-US" altLang="zh-CN" sz="1800" b="0" kern="100" dirty="0">
              <a:solidFill>
                <a:srgbClr val="000000"/>
              </a:solidFill>
              <a:effectLst/>
              <a:latin typeface="+mn-ea"/>
              <a:ea typeface="+mn-ea"/>
              <a:cs typeface="宋体" panose="02010600030101010101" pitchFamily="2" charset="-122"/>
            </a:endParaRPr>
          </a:p>
          <a:p>
            <a:r>
              <a:rPr lang="zh-CN" altLang="zh-CN" sz="1800" b="0" kern="100" dirty="0">
                <a:solidFill>
                  <a:srgbClr val="000000"/>
                </a:solidFill>
                <a:effectLst/>
                <a:latin typeface="+mn-ea"/>
                <a:ea typeface="+mn-ea"/>
                <a:cs typeface="宋体" panose="02010600030101010101" pitchFamily="2" charset="-122"/>
              </a:rPr>
              <a:t>将</a:t>
            </a:r>
            <a:r>
              <a:rPr lang="en-US" altLang="zh-CN" sz="1800" b="0" kern="100" dirty="0">
                <a:solidFill>
                  <a:srgbClr val="000000"/>
                </a:solidFill>
                <a:effectLst/>
                <a:latin typeface="+mn-ea"/>
                <a:ea typeface="+mn-ea"/>
                <a:cs typeface="宋体" panose="02010600030101010101" pitchFamily="2" charset="-122"/>
              </a:rPr>
              <a:t>IP</a:t>
            </a:r>
            <a:r>
              <a:rPr lang="zh-CN" altLang="zh-CN" sz="1800" b="0" kern="100" dirty="0">
                <a:solidFill>
                  <a:srgbClr val="000000"/>
                </a:solidFill>
                <a:effectLst/>
                <a:latin typeface="+mn-ea"/>
                <a:ea typeface="+mn-ea"/>
                <a:cs typeface="宋体" panose="02010600030101010101" pitchFamily="2" charset="-122"/>
              </a:rPr>
              <a:t>地址解析成</a:t>
            </a:r>
            <a:r>
              <a:rPr lang="en-US" altLang="zh-CN" sz="1800" b="0" kern="100" dirty="0">
                <a:solidFill>
                  <a:srgbClr val="000000"/>
                </a:solidFill>
                <a:effectLst/>
                <a:latin typeface="+mn-ea"/>
                <a:ea typeface="+mn-ea"/>
                <a:cs typeface="宋体" panose="02010600030101010101" pitchFamily="2" charset="-122"/>
              </a:rPr>
              <a:t>DNS</a:t>
            </a:r>
            <a:r>
              <a:rPr lang="zh-CN" altLang="zh-CN" sz="1800" b="0" kern="100" dirty="0">
                <a:solidFill>
                  <a:srgbClr val="000000"/>
                </a:solidFill>
                <a:effectLst/>
                <a:latin typeface="+mn-ea"/>
                <a:ea typeface="+mn-ea"/>
                <a:cs typeface="宋体" panose="02010600030101010101" pitchFamily="2" charset="-122"/>
              </a:rPr>
              <a:t>名称的过程称为反向解析，它根据</a:t>
            </a:r>
            <a:r>
              <a:rPr lang="en-US" altLang="zh-CN" sz="1800" b="0" kern="100" dirty="0">
                <a:solidFill>
                  <a:srgbClr val="000000"/>
                </a:solidFill>
                <a:effectLst/>
                <a:latin typeface="+mn-ea"/>
                <a:ea typeface="+mn-ea"/>
                <a:cs typeface="宋体" panose="02010600030101010101" pitchFamily="2" charset="-122"/>
              </a:rPr>
              <a:t>DNS</a:t>
            </a:r>
            <a:r>
              <a:rPr lang="zh-CN" altLang="zh-CN" sz="1800" b="0" kern="100" dirty="0">
                <a:solidFill>
                  <a:srgbClr val="000000"/>
                </a:solidFill>
                <a:effectLst/>
                <a:latin typeface="+mn-ea"/>
                <a:ea typeface="+mn-ea"/>
                <a:cs typeface="宋体" panose="02010600030101010101" pitchFamily="2" charset="-122"/>
              </a:rPr>
              <a:t>客户端提供的</a:t>
            </a:r>
            <a:r>
              <a:rPr lang="en-US" altLang="zh-CN" sz="1800" b="0" kern="100" dirty="0">
                <a:solidFill>
                  <a:srgbClr val="000000"/>
                </a:solidFill>
                <a:effectLst/>
                <a:latin typeface="+mn-ea"/>
                <a:ea typeface="+mn-ea"/>
                <a:cs typeface="宋体" panose="02010600030101010101" pitchFamily="2" charset="-122"/>
              </a:rPr>
              <a:t>IP</a:t>
            </a:r>
            <a:r>
              <a:rPr lang="zh-CN" altLang="zh-CN" sz="1800" b="0" kern="100" dirty="0">
                <a:solidFill>
                  <a:srgbClr val="000000"/>
                </a:solidFill>
                <a:effectLst/>
                <a:latin typeface="+mn-ea"/>
                <a:ea typeface="+mn-ea"/>
                <a:cs typeface="宋体" panose="02010600030101010101" pitchFamily="2" charset="-122"/>
              </a:rPr>
              <a:t>地址来查询它的主机名。</a:t>
            </a:r>
            <a:endParaRPr lang="zh-CN" altLang="en-US" b="0" dirty="0">
              <a:latin typeface="+mn-ea"/>
              <a:ea typeface="+mn-ea"/>
            </a:endParaRPr>
          </a:p>
        </p:txBody>
      </p:sp>
      <p:sp>
        <p:nvSpPr>
          <p:cNvPr id="8" name="文本框 7"/>
          <p:cNvSpPr txBox="1"/>
          <p:nvPr/>
        </p:nvSpPr>
        <p:spPr>
          <a:xfrm>
            <a:off x="631752" y="3285654"/>
            <a:ext cx="7756672" cy="646331"/>
          </a:xfrm>
          <a:prstGeom prst="rect">
            <a:avLst/>
          </a:prstGeom>
          <a:noFill/>
        </p:spPr>
        <p:txBody>
          <a:bodyPr wrap="square">
            <a:spAutoFit/>
          </a:bodyPr>
          <a:lstStyle/>
          <a:p>
            <a:r>
              <a:rPr lang="zh-CN" altLang="en-US" sz="1800" kern="100" dirty="0">
                <a:solidFill>
                  <a:srgbClr val="FF0000"/>
                </a:solidFill>
                <a:effectLst/>
                <a:ea typeface="宋体" panose="02010600030101010101" pitchFamily="2" charset="-122"/>
                <a:cs typeface="宋体" panose="02010600030101010101" pitchFamily="2" charset="-122"/>
              </a:rPr>
              <a:t>重点提示</a:t>
            </a:r>
            <a:r>
              <a:rPr lang="en-US" altLang="zh-CN" sz="1800" kern="100" dirty="0">
                <a:solidFill>
                  <a:srgbClr val="FF0000"/>
                </a:solidFill>
                <a:effectLst/>
                <a:ea typeface="宋体" panose="02010600030101010101" pitchFamily="2" charset="-122"/>
                <a:cs typeface="宋体" panose="02010600030101010101" pitchFamily="2" charset="-122"/>
              </a:rPr>
              <a:t>1</a:t>
            </a:r>
            <a:r>
              <a:rPr lang="zh-CN" altLang="en-US" sz="1800" kern="100" dirty="0">
                <a:solidFill>
                  <a:srgbClr val="FF0000"/>
                </a:solidFill>
                <a:effectLst/>
                <a:ea typeface="宋体" panose="02010600030101010101" pitchFamily="2" charset="-122"/>
                <a:cs typeface="宋体" panose="02010600030101010101" pitchFamily="2" charset="-122"/>
              </a:rPr>
              <a:t>：</a:t>
            </a:r>
            <a:r>
              <a:rPr lang="zh-CN" altLang="zh-CN" sz="1800" kern="100" dirty="0">
                <a:solidFill>
                  <a:srgbClr val="000000"/>
                </a:solidFill>
                <a:effectLst/>
                <a:ea typeface="宋体" panose="02010600030101010101" pitchFamily="2" charset="-122"/>
                <a:cs typeface="宋体" panose="02010600030101010101" pitchFamily="2" charset="-122"/>
              </a:rPr>
              <a:t>一台</a:t>
            </a:r>
            <a:r>
              <a:rPr lang="en-US" altLang="zh-CN" sz="1800" kern="100" dirty="0">
                <a:solidFill>
                  <a:srgbClr val="000000"/>
                </a:solidFill>
                <a:effectLst/>
                <a:ea typeface="宋体" panose="02010600030101010101" pitchFamily="2" charset="-122"/>
                <a:cs typeface="宋体" panose="02010600030101010101" pitchFamily="2" charset="-122"/>
              </a:rPr>
              <a:t>DNS</a:t>
            </a:r>
            <a:r>
              <a:rPr lang="zh-CN" altLang="zh-CN" sz="1800" kern="100" dirty="0">
                <a:solidFill>
                  <a:srgbClr val="000000"/>
                </a:solidFill>
                <a:effectLst/>
                <a:ea typeface="宋体" panose="02010600030101010101" pitchFamily="2" charset="-122"/>
                <a:cs typeface="宋体" panose="02010600030101010101" pitchFamily="2" charset="-122"/>
              </a:rPr>
              <a:t>服务器可以管理一个或多个区域，而一个区域也可以由多台</a:t>
            </a:r>
            <a:r>
              <a:rPr lang="en-US" altLang="zh-CN" sz="1800" kern="100" dirty="0">
                <a:solidFill>
                  <a:srgbClr val="000000"/>
                </a:solidFill>
                <a:effectLst/>
                <a:ea typeface="宋体" panose="02010600030101010101" pitchFamily="2" charset="-122"/>
                <a:cs typeface="宋体" panose="02010600030101010101" pitchFamily="2" charset="-122"/>
              </a:rPr>
              <a:t>DNS</a:t>
            </a:r>
            <a:r>
              <a:rPr lang="zh-CN" altLang="zh-CN" sz="1800" kern="100" dirty="0">
                <a:solidFill>
                  <a:srgbClr val="000000"/>
                </a:solidFill>
                <a:effectLst/>
                <a:ea typeface="宋体" panose="02010600030101010101" pitchFamily="2" charset="-122"/>
                <a:cs typeface="宋体" panose="02010600030101010101" pitchFamily="2" charset="-122"/>
              </a:rPr>
              <a:t>服务器来管理</a:t>
            </a:r>
            <a:endParaRPr lang="zh-CN" altLang="en-US" dirty="0"/>
          </a:p>
        </p:txBody>
      </p:sp>
    </p:spTree>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DA1EF4F1-0C9D-46CB-BD23-4AED2D139E6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395536" y="260648"/>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二、任务分析</a:t>
            </a:r>
            <a:endParaRPr lang="zh-CN" altLang="en-US" sz="2800" dirty="0"/>
          </a:p>
        </p:txBody>
      </p:sp>
      <p:sp>
        <p:nvSpPr>
          <p:cNvPr id="6" name="文本框 5"/>
          <p:cNvSpPr txBox="1"/>
          <p:nvPr/>
        </p:nvSpPr>
        <p:spPr>
          <a:xfrm>
            <a:off x="755576" y="1124744"/>
            <a:ext cx="7848872" cy="1395254"/>
          </a:xfrm>
          <a:prstGeom prst="rect">
            <a:avLst/>
          </a:prstGeom>
          <a:noFill/>
        </p:spPr>
        <p:txBody>
          <a:bodyPr wrap="square">
            <a:spAutoFit/>
          </a:bodyPr>
          <a:lstStyle/>
          <a:p>
            <a:pPr indent="304800" algn="l">
              <a:lnSpc>
                <a:spcPct val="120000"/>
              </a:lnSpc>
            </a:pPr>
            <a:r>
              <a:rPr lang="zh-CN" altLang="zh-CN" sz="1800" b="0" kern="100" dirty="0">
                <a:effectLst/>
                <a:latin typeface="+mn-ea"/>
                <a:ea typeface="+mn-ea"/>
                <a:cs typeface="宋体" panose="02010600030101010101" pitchFamily="2" charset="-122"/>
              </a:rPr>
              <a:t>在虚拟机环境中，</a:t>
            </a:r>
            <a:r>
              <a:rPr lang="en-US" altLang="zh-CN" sz="1800" b="0" kern="100" dirty="0">
                <a:effectLst/>
                <a:latin typeface="+mn-ea"/>
                <a:ea typeface="+mn-ea"/>
                <a:cs typeface="宋体" panose="02010600030101010101" pitchFamily="2" charset="-122"/>
              </a:rPr>
              <a:t>VMware</a:t>
            </a:r>
            <a:r>
              <a:rPr lang="zh-CN" altLang="zh-CN" sz="1800" b="0" kern="100" dirty="0">
                <a:effectLst/>
                <a:latin typeface="+mn-ea"/>
                <a:ea typeface="+mn-ea"/>
                <a:cs typeface="宋体" panose="02010600030101010101" pitchFamily="2" charset="-122"/>
              </a:rPr>
              <a:t>虚拟机来模拟服务器与客户机，其中一台</a:t>
            </a:r>
            <a:r>
              <a:rPr lang="en-US" altLang="zh-CN" sz="1800" b="0" kern="100" dirty="0">
                <a:effectLst/>
                <a:latin typeface="+mn-ea"/>
                <a:ea typeface="+mn-ea"/>
                <a:cs typeface="宋体" panose="02010600030101010101" pitchFamily="2" charset="-122"/>
              </a:rPr>
              <a:t>DNS</a:t>
            </a:r>
            <a:r>
              <a:rPr lang="zh-CN" altLang="zh-CN" sz="1800" b="0" kern="100" dirty="0">
                <a:effectLst/>
                <a:latin typeface="+mn-ea"/>
                <a:ea typeface="+mn-ea"/>
                <a:cs typeface="宋体" panose="02010600030101010101" pitchFamily="2" charset="-122"/>
              </a:rPr>
              <a:t>服务器，其余为客户机，网络拓扑结构，如图</a:t>
            </a:r>
            <a:r>
              <a:rPr lang="en-US" altLang="zh-CN" sz="1800" b="0" kern="100" dirty="0">
                <a:effectLst/>
                <a:latin typeface="+mn-ea"/>
                <a:ea typeface="+mn-ea"/>
                <a:cs typeface="宋体" panose="02010600030101010101" pitchFamily="2" charset="-122"/>
              </a:rPr>
              <a:t>3-23</a:t>
            </a:r>
            <a:r>
              <a:rPr lang="zh-CN" altLang="zh-CN" sz="1800" b="0" kern="100" dirty="0">
                <a:effectLst/>
                <a:latin typeface="+mn-ea"/>
                <a:ea typeface="+mn-ea"/>
                <a:cs typeface="宋体" panose="02010600030101010101" pitchFamily="2" charset="-122"/>
              </a:rPr>
              <a:t>所示。服务器安装</a:t>
            </a:r>
            <a:r>
              <a:rPr lang="en-US" altLang="zh-CN" sz="1800" b="0" kern="100" dirty="0">
                <a:effectLst/>
                <a:latin typeface="+mn-ea"/>
                <a:ea typeface="+mn-ea"/>
                <a:cs typeface="宋体" panose="02010600030101010101" pitchFamily="2" charset="-122"/>
              </a:rPr>
              <a:t>Windows Server 2012 R2</a:t>
            </a:r>
            <a:r>
              <a:rPr lang="zh-CN" altLang="zh-CN" sz="1800" b="0" kern="100" dirty="0">
                <a:effectLst/>
                <a:latin typeface="+mn-ea"/>
                <a:ea typeface="+mn-ea"/>
                <a:cs typeface="宋体" panose="02010600030101010101" pitchFamily="2" charset="-122"/>
              </a:rPr>
              <a:t>系统、客户机安装</a:t>
            </a:r>
            <a:r>
              <a:rPr lang="en-US" altLang="zh-CN" sz="1800" b="0" kern="100" dirty="0">
                <a:effectLst/>
                <a:latin typeface="+mn-ea"/>
                <a:ea typeface="+mn-ea"/>
                <a:cs typeface="宋体" panose="02010600030101010101" pitchFamily="2" charset="-122"/>
              </a:rPr>
              <a:t>Windows 10</a:t>
            </a:r>
            <a:r>
              <a:rPr lang="zh-CN" altLang="zh-CN" sz="1800" b="0" kern="100" dirty="0">
                <a:effectLst/>
                <a:latin typeface="+mn-ea"/>
                <a:ea typeface="+mn-ea"/>
                <a:cs typeface="宋体" panose="02010600030101010101" pitchFamily="2" charset="-122"/>
              </a:rPr>
              <a:t>系统。</a:t>
            </a:r>
            <a:r>
              <a:rPr lang="en-US" altLang="zh-CN" sz="1800" b="0" kern="100" dirty="0">
                <a:effectLst/>
                <a:latin typeface="+mn-ea"/>
                <a:ea typeface="+mn-ea"/>
                <a:cs typeface="宋体" panose="02010600030101010101" pitchFamily="2" charset="-122"/>
              </a:rPr>
              <a:t>www.gdcp.cn </a:t>
            </a:r>
            <a:r>
              <a:rPr lang="zh-CN" altLang="zh-CN" sz="1800" b="0" kern="100" dirty="0">
                <a:effectLst/>
                <a:latin typeface="+mn-ea"/>
                <a:ea typeface="+mn-ea"/>
                <a:cs typeface="宋体" panose="02010600030101010101" pitchFamily="2" charset="-122"/>
              </a:rPr>
              <a:t>映射到</a:t>
            </a:r>
            <a:r>
              <a:rPr lang="en-US" altLang="zh-CN" sz="1800" b="0" kern="100" dirty="0">
                <a:effectLst/>
                <a:latin typeface="+mn-ea"/>
                <a:ea typeface="+mn-ea"/>
                <a:cs typeface="宋体" panose="02010600030101010101" pitchFamily="2" charset="-122"/>
              </a:rPr>
              <a:t>IP</a:t>
            </a:r>
            <a:r>
              <a:rPr lang="zh-CN" altLang="zh-CN" sz="1800" b="0" kern="100" dirty="0">
                <a:effectLst/>
                <a:latin typeface="+mn-ea"/>
                <a:ea typeface="+mn-ea"/>
                <a:cs typeface="宋体" panose="02010600030101010101" pitchFamily="2" charset="-122"/>
              </a:rPr>
              <a:t>地址</a:t>
            </a:r>
            <a:r>
              <a:rPr lang="en-US" altLang="zh-CN" sz="1800" b="0" kern="100" dirty="0">
                <a:effectLst/>
                <a:latin typeface="+mn-ea"/>
                <a:ea typeface="+mn-ea"/>
                <a:cs typeface="宋体" panose="02010600030101010101" pitchFamily="2" charset="-122"/>
              </a:rPr>
              <a:t>192.168.10.1</a:t>
            </a:r>
            <a:r>
              <a:rPr lang="zh-CN" altLang="zh-CN" sz="1800" b="0" kern="100" dirty="0">
                <a:effectLst/>
                <a:latin typeface="+mn-ea"/>
                <a:ea typeface="+mn-ea"/>
                <a:cs typeface="宋体" panose="02010600030101010101" pitchFamily="2" charset="-122"/>
              </a:rPr>
              <a:t>。</a:t>
            </a:r>
            <a:endParaRPr lang="zh-CN" altLang="zh-CN" sz="1400" b="0" kern="100" dirty="0">
              <a:effectLst/>
              <a:latin typeface="+mn-ea"/>
              <a:ea typeface="+mn-ea"/>
              <a:cs typeface="Times New Roman" panose="02020603050405020304" pitchFamily="18" charset="0"/>
            </a:endParaRPr>
          </a:p>
        </p:txBody>
      </p:sp>
      <p:pic>
        <p:nvPicPr>
          <p:cNvPr id="7" name="图片 6"/>
          <p:cNvPicPr/>
          <p:nvPr/>
        </p:nvPicPr>
        <p:blipFill>
          <a:blip r:embed="rId1" cstate="print">
            <a:extLst>
              <a:ext uri="{28A0092B-C50C-407E-A947-70E740481C1C}">
                <a14:useLocalDpi xmlns:a14="http://schemas.microsoft.com/office/drawing/2010/main" val="0"/>
              </a:ext>
            </a:extLst>
          </a:blip>
          <a:stretch>
            <a:fillRect/>
          </a:stretch>
        </p:blipFill>
        <p:spPr>
          <a:xfrm>
            <a:off x="2950845" y="2519998"/>
            <a:ext cx="3242310" cy="2931795"/>
          </a:xfrm>
          <a:prstGeom prst="rect">
            <a:avLst/>
          </a:prstGeom>
        </p:spPr>
      </p:pic>
      <p:sp>
        <p:nvSpPr>
          <p:cNvPr id="10" name="文本框 9"/>
          <p:cNvSpPr txBox="1"/>
          <p:nvPr/>
        </p:nvSpPr>
        <p:spPr>
          <a:xfrm>
            <a:off x="2394012" y="5718123"/>
            <a:ext cx="4572000" cy="380553"/>
          </a:xfrm>
          <a:prstGeom prst="rect">
            <a:avLst/>
          </a:prstGeom>
          <a:noFill/>
        </p:spPr>
        <p:txBody>
          <a:bodyPr wrap="square">
            <a:spAutoFit/>
          </a:bodyPr>
          <a:lstStyle/>
          <a:p>
            <a:pPr algn="ctr">
              <a:lnSpc>
                <a:spcPct val="120000"/>
              </a:lnSpc>
            </a:pPr>
            <a:r>
              <a:rPr lang="zh-CN" altLang="zh-CN" sz="1800" b="0" kern="100" dirty="0">
                <a:effectLst/>
                <a:latin typeface="+mn-ea"/>
                <a:ea typeface="+mn-ea"/>
                <a:cs typeface="宋体" panose="02010600030101010101" pitchFamily="2" charset="-122"/>
              </a:rPr>
              <a:t>图</a:t>
            </a:r>
            <a:r>
              <a:rPr lang="en-US" altLang="zh-CN" sz="1800" b="0" kern="100" dirty="0">
                <a:effectLst/>
                <a:latin typeface="+mn-ea"/>
                <a:ea typeface="+mn-ea"/>
                <a:cs typeface="宋体" panose="02010600030101010101" pitchFamily="2" charset="-122"/>
              </a:rPr>
              <a:t>3-23 </a:t>
            </a:r>
            <a:r>
              <a:rPr lang="zh-CN" altLang="zh-CN" sz="1800" b="0" kern="100" dirty="0">
                <a:effectLst/>
                <a:latin typeface="+mn-ea"/>
                <a:ea typeface="+mn-ea"/>
                <a:cs typeface="宋体" panose="02010600030101010101" pitchFamily="2" charset="-122"/>
              </a:rPr>
              <a:t>网络结构图</a:t>
            </a:r>
            <a:endParaRPr lang="zh-CN" altLang="zh-CN" sz="1400" b="0" kern="100" dirty="0">
              <a:effectLst/>
              <a:latin typeface="+mn-ea"/>
              <a:ea typeface="+mn-ea"/>
              <a:cs typeface="Times New Roman" panose="02020603050405020304" pitchFamily="18" charset="0"/>
            </a:endParaRPr>
          </a:p>
        </p:txBody>
      </p:sp>
    </p:spTree>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DA1EF4F1-0C9D-46CB-BD23-4AED2D139E6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395536" y="260648"/>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三、任务实施</a:t>
            </a:r>
            <a:endParaRPr lang="zh-CN" altLang="en-US" sz="2800" dirty="0"/>
          </a:p>
        </p:txBody>
      </p:sp>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1597" y="1784898"/>
            <a:ext cx="7880806" cy="3816424"/>
          </a:xfrm>
          <a:prstGeom prst="rect">
            <a:avLst/>
          </a:prstGeom>
        </p:spPr>
      </p:pic>
      <p:sp>
        <p:nvSpPr>
          <p:cNvPr id="6" name="文本框 5"/>
          <p:cNvSpPr txBox="1"/>
          <p:nvPr/>
        </p:nvSpPr>
        <p:spPr>
          <a:xfrm>
            <a:off x="563419" y="1002953"/>
            <a:ext cx="8061156" cy="781945"/>
          </a:xfrm>
          <a:prstGeom prst="rect">
            <a:avLst/>
          </a:prstGeom>
          <a:noFill/>
        </p:spPr>
        <p:txBody>
          <a:bodyPr wrap="square">
            <a:spAutoFit/>
          </a:bodyPr>
          <a:lstStyle/>
          <a:p>
            <a:pPr algn="l">
              <a:lnSpc>
                <a:spcPct val="120000"/>
              </a:lnSpc>
            </a:pPr>
            <a:r>
              <a:rPr lang="zh-CN" altLang="en-US" sz="1800" b="0" kern="10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第一步：</a:t>
            </a:r>
            <a:r>
              <a:rPr lang="zh-CN" altLang="zh-CN" sz="2000" b="0" kern="100" dirty="0">
                <a:solidFill>
                  <a:srgbClr val="FF0000"/>
                </a:solidFill>
                <a:effectLst/>
                <a:latin typeface="+mn-ea"/>
                <a:ea typeface="+mn-ea"/>
                <a:cs typeface="宋体" panose="02010600030101010101" pitchFamily="2" charset="-122"/>
              </a:rPr>
              <a:t>服务器网络配置</a:t>
            </a:r>
            <a:r>
              <a:rPr lang="zh-CN" altLang="en-US" sz="2000" b="0" kern="100" dirty="0">
                <a:solidFill>
                  <a:srgbClr val="FF0000"/>
                </a:solidFill>
                <a:effectLst/>
                <a:latin typeface="+mn-ea"/>
                <a:ea typeface="+mn-ea"/>
                <a:cs typeface="宋体" panose="02010600030101010101" pitchFamily="2" charset="-122"/>
              </a:rPr>
              <a:t>。</a:t>
            </a:r>
            <a:r>
              <a:rPr lang="zh-CN" altLang="zh-CN" sz="2000" b="0" kern="100" dirty="0">
                <a:effectLst/>
                <a:latin typeface="+mn-ea"/>
                <a:ea typeface="+mn-ea"/>
                <a:cs typeface="宋体" panose="02010600030101010101" pitchFamily="2" charset="-122"/>
              </a:rPr>
              <a:t>在服务器上配置网卡的静态</a:t>
            </a:r>
            <a:r>
              <a:rPr lang="en-US" altLang="zh-CN" sz="2000" b="0" kern="100" dirty="0">
                <a:effectLst/>
                <a:latin typeface="+mn-ea"/>
                <a:ea typeface="+mn-ea"/>
                <a:cs typeface="宋体" panose="02010600030101010101" pitchFamily="2" charset="-122"/>
              </a:rPr>
              <a:t>IP</a:t>
            </a:r>
            <a:r>
              <a:rPr lang="zh-CN" altLang="zh-CN" sz="2000" b="0" kern="100" dirty="0">
                <a:effectLst/>
                <a:latin typeface="+mn-ea"/>
                <a:ea typeface="+mn-ea"/>
                <a:cs typeface="宋体" panose="02010600030101010101" pitchFamily="2" charset="-122"/>
              </a:rPr>
              <a:t>地址，注意配置</a:t>
            </a:r>
            <a:r>
              <a:rPr lang="en-US" altLang="zh-CN" sz="2000" b="0" kern="100" dirty="0">
                <a:effectLst/>
                <a:latin typeface="+mn-ea"/>
                <a:ea typeface="+mn-ea"/>
                <a:cs typeface="宋体" panose="02010600030101010101" pitchFamily="2" charset="-122"/>
              </a:rPr>
              <a:t>DNS</a:t>
            </a:r>
            <a:r>
              <a:rPr lang="zh-CN" altLang="zh-CN" sz="2000" b="0" kern="100" dirty="0">
                <a:effectLst/>
                <a:latin typeface="+mn-ea"/>
                <a:ea typeface="+mn-ea"/>
                <a:cs typeface="宋体" panose="02010600030101010101" pitchFamily="2" charset="-122"/>
              </a:rPr>
              <a:t>服务器的</a:t>
            </a:r>
            <a:r>
              <a:rPr lang="en-US" altLang="zh-CN" sz="2000" b="0" kern="100" dirty="0">
                <a:effectLst/>
                <a:latin typeface="+mn-ea"/>
                <a:ea typeface="+mn-ea"/>
                <a:cs typeface="宋体" panose="02010600030101010101" pitchFamily="2" charset="-122"/>
              </a:rPr>
              <a:t>IP</a:t>
            </a:r>
            <a:r>
              <a:rPr lang="zh-CN" altLang="zh-CN" sz="2000" b="0" kern="100" dirty="0">
                <a:effectLst/>
                <a:latin typeface="+mn-ea"/>
                <a:ea typeface="+mn-ea"/>
                <a:cs typeface="宋体" panose="02010600030101010101" pitchFamily="2" charset="-122"/>
              </a:rPr>
              <a:t>地址，如图</a:t>
            </a:r>
            <a:r>
              <a:rPr lang="en-US" altLang="zh-CN" sz="2000" b="0" kern="100" dirty="0">
                <a:effectLst/>
                <a:latin typeface="+mn-ea"/>
                <a:ea typeface="+mn-ea"/>
                <a:cs typeface="宋体" panose="02010600030101010101" pitchFamily="2" charset="-122"/>
              </a:rPr>
              <a:t>3-24</a:t>
            </a:r>
            <a:r>
              <a:rPr lang="zh-CN" altLang="zh-CN" sz="2000" b="0" kern="100" dirty="0">
                <a:effectLst/>
                <a:latin typeface="+mn-ea"/>
                <a:ea typeface="+mn-ea"/>
                <a:cs typeface="宋体" panose="02010600030101010101" pitchFamily="2" charset="-122"/>
              </a:rPr>
              <a:t>所示。</a:t>
            </a:r>
            <a:endParaRPr lang="zh-CN" altLang="zh-CN" sz="2000" b="0" kern="100" dirty="0">
              <a:effectLst/>
              <a:latin typeface="+mn-ea"/>
              <a:ea typeface="+mn-ea"/>
              <a:cs typeface="Times New Roman" panose="02020603050405020304" pitchFamily="18" charset="0"/>
            </a:endParaRPr>
          </a:p>
        </p:txBody>
      </p:sp>
      <p:sp>
        <p:nvSpPr>
          <p:cNvPr id="8" name="文本框 7"/>
          <p:cNvSpPr txBox="1"/>
          <p:nvPr/>
        </p:nvSpPr>
        <p:spPr>
          <a:xfrm>
            <a:off x="2394198" y="5724244"/>
            <a:ext cx="4572000" cy="412613"/>
          </a:xfrm>
          <a:prstGeom prst="rect">
            <a:avLst/>
          </a:prstGeom>
          <a:noFill/>
        </p:spPr>
        <p:txBody>
          <a:bodyPr wrap="square">
            <a:spAutoFit/>
          </a:bodyPr>
          <a:lstStyle/>
          <a:p>
            <a:pPr algn="ctr">
              <a:lnSpc>
                <a:spcPct val="120000"/>
              </a:lnSpc>
            </a:pPr>
            <a:r>
              <a:rPr lang="zh-CN" altLang="zh-CN" sz="2000" b="0" kern="100" dirty="0">
                <a:effectLst/>
                <a:latin typeface="+mn-ea"/>
                <a:ea typeface="+mn-ea"/>
                <a:cs typeface="宋体" panose="02010600030101010101" pitchFamily="2" charset="-122"/>
              </a:rPr>
              <a:t>图</a:t>
            </a:r>
            <a:r>
              <a:rPr lang="en-US" altLang="zh-CN" sz="2000" b="0" kern="100" dirty="0">
                <a:effectLst/>
                <a:latin typeface="+mn-ea"/>
                <a:ea typeface="+mn-ea"/>
                <a:cs typeface="宋体" panose="02010600030101010101" pitchFamily="2" charset="-122"/>
              </a:rPr>
              <a:t>3-24 </a:t>
            </a:r>
            <a:r>
              <a:rPr lang="zh-CN" altLang="zh-CN" sz="2000" b="0" kern="100" dirty="0">
                <a:effectLst/>
                <a:latin typeface="+mn-ea"/>
                <a:ea typeface="+mn-ea"/>
                <a:cs typeface="宋体" panose="02010600030101010101" pitchFamily="2" charset="-122"/>
              </a:rPr>
              <a:t>网络配置</a:t>
            </a:r>
            <a:endParaRPr lang="zh-CN" altLang="zh-CN" sz="2000" b="0" kern="100" dirty="0">
              <a:effectLst/>
              <a:latin typeface="+mn-ea"/>
              <a:ea typeface="+mn-ea"/>
              <a:cs typeface="Times New Roman" panose="02020603050405020304" pitchFamily="18" charset="0"/>
            </a:endParaRPr>
          </a:p>
        </p:txBody>
      </p:sp>
    </p:spTree>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DA1EF4F1-0C9D-46CB-BD23-4AED2D139E6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395536" y="260648"/>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三、任务实施</a:t>
            </a:r>
            <a:endParaRPr lang="zh-CN" altLang="en-US" sz="2800" dirty="0"/>
          </a:p>
        </p:txBody>
      </p:sp>
      <p:sp>
        <p:nvSpPr>
          <p:cNvPr id="6" name="文本框 5"/>
          <p:cNvSpPr txBox="1"/>
          <p:nvPr/>
        </p:nvSpPr>
        <p:spPr>
          <a:xfrm>
            <a:off x="563419" y="1002953"/>
            <a:ext cx="8061156" cy="781945"/>
          </a:xfrm>
          <a:prstGeom prst="rect">
            <a:avLst/>
          </a:prstGeom>
          <a:noFill/>
        </p:spPr>
        <p:txBody>
          <a:bodyPr wrap="square">
            <a:spAutoFit/>
          </a:bodyPr>
          <a:lstStyle/>
          <a:p>
            <a:pPr algn="l">
              <a:lnSpc>
                <a:spcPct val="120000"/>
              </a:lnSpc>
            </a:pPr>
            <a:r>
              <a:rPr lang="zh-CN" altLang="en-US" sz="1800" b="0" kern="10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第二步：</a:t>
            </a:r>
            <a:r>
              <a:rPr lang="en-US" altLang="zh-CN" sz="2000" b="0" kern="100" dirty="0">
                <a:solidFill>
                  <a:srgbClr val="FF0000"/>
                </a:solidFill>
                <a:effectLst/>
                <a:latin typeface="+mn-ea"/>
                <a:ea typeface="+mn-ea"/>
                <a:cs typeface="宋体" panose="02010600030101010101" pitchFamily="2" charset="-122"/>
              </a:rPr>
              <a:t>DNS</a:t>
            </a:r>
            <a:r>
              <a:rPr lang="zh-CN" altLang="en-US" sz="2000" b="0" kern="100" dirty="0">
                <a:solidFill>
                  <a:srgbClr val="FF0000"/>
                </a:solidFill>
                <a:effectLst/>
                <a:latin typeface="+mn-ea"/>
                <a:ea typeface="+mn-ea"/>
                <a:cs typeface="宋体" panose="02010600030101010101" pitchFamily="2" charset="-122"/>
              </a:rPr>
              <a:t>服务安装。</a:t>
            </a:r>
            <a:r>
              <a:rPr lang="zh-CN" altLang="en-US" sz="2000" b="0" kern="100" dirty="0">
                <a:effectLst/>
                <a:latin typeface="+mn-ea"/>
                <a:ea typeface="+mn-ea"/>
                <a:cs typeface="宋体" panose="02010600030101010101" pitchFamily="2" charset="-122"/>
              </a:rPr>
              <a:t>在服务器管理器窗口，点击菜单“管理”，在下拉列表中选择“添加角色和功能”，如图</a:t>
            </a:r>
            <a:r>
              <a:rPr lang="en-US" altLang="zh-CN" sz="2000" b="0" kern="100" dirty="0">
                <a:effectLst/>
                <a:latin typeface="+mn-ea"/>
                <a:ea typeface="+mn-ea"/>
                <a:cs typeface="宋体" panose="02010600030101010101" pitchFamily="2" charset="-122"/>
              </a:rPr>
              <a:t>3-25</a:t>
            </a:r>
            <a:r>
              <a:rPr lang="zh-CN" altLang="en-US" sz="2000" b="0" kern="100" dirty="0">
                <a:effectLst/>
                <a:latin typeface="+mn-ea"/>
                <a:ea typeface="+mn-ea"/>
                <a:cs typeface="宋体" panose="02010600030101010101" pitchFamily="2" charset="-122"/>
              </a:rPr>
              <a:t>所示</a:t>
            </a:r>
            <a:r>
              <a:rPr lang="zh-CN" altLang="zh-CN" sz="2000" b="0" kern="100" dirty="0">
                <a:effectLst/>
                <a:latin typeface="+mn-ea"/>
                <a:ea typeface="+mn-ea"/>
                <a:cs typeface="宋体" panose="02010600030101010101" pitchFamily="2" charset="-122"/>
              </a:rPr>
              <a:t>。</a:t>
            </a:r>
            <a:endParaRPr lang="zh-CN" altLang="zh-CN" sz="2000" b="0" kern="100" dirty="0">
              <a:effectLst/>
              <a:latin typeface="+mn-ea"/>
              <a:ea typeface="+mn-ea"/>
              <a:cs typeface="Times New Roman" panose="02020603050405020304" pitchFamily="18" charset="0"/>
            </a:endParaRPr>
          </a:p>
        </p:txBody>
      </p:sp>
      <p:sp>
        <p:nvSpPr>
          <p:cNvPr id="8" name="文本框 7"/>
          <p:cNvSpPr txBox="1"/>
          <p:nvPr/>
        </p:nvSpPr>
        <p:spPr>
          <a:xfrm>
            <a:off x="2394197" y="4822583"/>
            <a:ext cx="4572000" cy="380553"/>
          </a:xfrm>
          <a:prstGeom prst="rect">
            <a:avLst/>
          </a:prstGeom>
          <a:noFill/>
        </p:spPr>
        <p:txBody>
          <a:bodyPr wrap="square">
            <a:spAutoFit/>
          </a:bodyPr>
          <a:lstStyle/>
          <a:p>
            <a:pPr algn="ctr">
              <a:lnSpc>
                <a:spcPct val="120000"/>
              </a:lnSpc>
            </a:pPr>
            <a:r>
              <a:rPr lang="zh-CN" altLang="zh-CN" sz="1800" b="0" kern="100" dirty="0">
                <a:effectLst/>
                <a:latin typeface="+mn-ea"/>
                <a:ea typeface="+mn-ea"/>
                <a:cs typeface="宋体" panose="02010600030101010101" pitchFamily="2" charset="-122"/>
              </a:rPr>
              <a:t>图</a:t>
            </a:r>
            <a:r>
              <a:rPr lang="en-US" altLang="zh-CN" sz="1800" b="0" kern="100" dirty="0">
                <a:effectLst/>
                <a:latin typeface="+mn-ea"/>
                <a:ea typeface="+mn-ea"/>
                <a:cs typeface="宋体" panose="02010600030101010101" pitchFamily="2" charset="-122"/>
              </a:rPr>
              <a:t>3-25 </a:t>
            </a:r>
            <a:r>
              <a:rPr lang="zh-CN" altLang="zh-CN" sz="1800" b="0" kern="100" dirty="0">
                <a:effectLst/>
                <a:latin typeface="+mn-ea"/>
                <a:ea typeface="+mn-ea"/>
                <a:cs typeface="宋体" panose="02010600030101010101" pitchFamily="2" charset="-122"/>
              </a:rPr>
              <a:t>管理下拉菜单</a:t>
            </a:r>
            <a:endParaRPr lang="zh-CN" altLang="zh-CN" sz="1800" b="0" kern="100" dirty="0">
              <a:effectLst/>
              <a:latin typeface="+mn-ea"/>
              <a:ea typeface="+mn-ea"/>
              <a:cs typeface="Times New Roman" panose="02020603050405020304" pitchFamily="18" charset="0"/>
            </a:endParaRPr>
          </a:p>
        </p:txBody>
      </p:sp>
      <p:pic>
        <p:nvPicPr>
          <p:cNvPr id="7" name="图片 6"/>
          <p:cNvPicPr/>
          <p:nvPr/>
        </p:nvPicPr>
        <p:blipFill>
          <a:blip r:embed="rId1" cstate="print">
            <a:extLst>
              <a:ext uri="{28A0092B-C50C-407E-A947-70E740481C1C}">
                <a14:useLocalDpi xmlns:a14="http://schemas.microsoft.com/office/drawing/2010/main" val="0"/>
              </a:ext>
            </a:extLst>
          </a:blip>
          <a:srcRect/>
          <a:stretch>
            <a:fillRect/>
          </a:stretch>
        </p:blipFill>
        <p:spPr>
          <a:xfrm>
            <a:off x="2123728" y="1923953"/>
            <a:ext cx="4842469" cy="2513159"/>
          </a:xfrm>
          <a:prstGeom prst="rect">
            <a:avLst/>
          </a:prstGeom>
          <a:noFill/>
          <a:ln>
            <a:noFill/>
          </a:ln>
        </p:spPr>
      </p:pic>
    </p:spTree>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76D1C9B0-D808-43EA-840F-218C4A071252}"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en-US" altLang="zh-CN" sz="2800" dirty="0"/>
              <a:t>1.</a:t>
            </a:r>
            <a:r>
              <a:rPr lang="zh-CN" altLang="en-US" sz="2800" dirty="0"/>
              <a:t> 网络操作系统功能</a:t>
            </a:r>
            <a:endParaRPr lang="zh-CN" altLang="en-US" sz="2800" dirty="0"/>
          </a:p>
        </p:txBody>
      </p:sp>
      <p:graphicFrame>
        <p:nvGraphicFramePr>
          <p:cNvPr id="2" name="表格 1"/>
          <p:cNvGraphicFramePr/>
          <p:nvPr>
            <p:custDataLst>
              <p:tags r:id="rId1"/>
            </p:custDataLst>
          </p:nvPr>
        </p:nvGraphicFramePr>
        <p:xfrm>
          <a:off x="457200" y="1316990"/>
          <a:ext cx="8229600" cy="4519295"/>
        </p:xfrm>
        <a:graphic>
          <a:graphicData uri="http://schemas.openxmlformats.org/drawingml/2006/table">
            <a:tbl>
              <a:tblPr firstRow="1" bandRow="1">
                <a:tableStyleId>{5C22544A-7EE6-4342-B048-85BDC9FD1C3A}</a:tableStyleId>
              </a:tblPr>
              <a:tblGrid>
                <a:gridCol w="947420"/>
                <a:gridCol w="2660650"/>
                <a:gridCol w="4621530"/>
              </a:tblGrid>
              <a:tr h="614045">
                <a:tc>
                  <a:txBody>
                    <a:bodyPr/>
                    <a:p>
                      <a:pPr indent="0" algn="ctr">
                        <a:lnSpc>
                          <a:spcPct val="120000"/>
                        </a:lnSpc>
                        <a:spcBef>
                          <a:spcPts val="0"/>
                        </a:spcBef>
                        <a:spcAft>
                          <a:spcPts val="0"/>
                        </a:spcAft>
                        <a:buNone/>
                      </a:pPr>
                      <a:r>
                        <a:rPr lang="zh-CN" altLang="en-US" sz="1900" b="1" spc="130">
                          <a:solidFill>
                            <a:srgbClr val="FF6238"/>
                          </a:solidFill>
                          <a:latin typeface="微软雅黑" panose="020B0503020204020204" charset="-122"/>
                          <a:ea typeface="微软雅黑" panose="020B0503020204020204" charset="-122"/>
                        </a:rPr>
                        <a:t>序号</a:t>
                      </a:r>
                      <a:endParaRPr lang="zh-CN" altLang="en-US" sz="1900" b="1" spc="130">
                        <a:solidFill>
                          <a:srgbClr val="FF6238"/>
                        </a:solidFill>
                        <a:latin typeface="微软雅黑" panose="020B0503020204020204" charset="-122"/>
                        <a:ea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a:p>
                      <a:pPr indent="0" algn="ctr">
                        <a:lnSpc>
                          <a:spcPct val="120000"/>
                        </a:lnSpc>
                        <a:spcBef>
                          <a:spcPts val="0"/>
                        </a:spcBef>
                        <a:spcAft>
                          <a:spcPts val="0"/>
                        </a:spcAft>
                        <a:buNone/>
                      </a:pPr>
                      <a:r>
                        <a:rPr lang="zh-CN" altLang="en-US" sz="1900" b="1" spc="130">
                          <a:solidFill>
                            <a:srgbClr val="FF6238"/>
                          </a:solidFill>
                          <a:latin typeface="微软雅黑" panose="020B0503020204020204" charset="-122"/>
                          <a:ea typeface="微软雅黑" panose="020B0503020204020204" charset="-122"/>
                        </a:rPr>
                        <a:t>一级功能</a:t>
                      </a:r>
                      <a:endParaRPr lang="zh-CN" altLang="en-US" sz="1900" b="1" spc="130">
                        <a:solidFill>
                          <a:srgbClr val="FF6238"/>
                        </a:solidFill>
                        <a:latin typeface="微软雅黑" panose="020B0503020204020204" charset="-122"/>
                        <a:ea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a:p>
                      <a:pPr indent="0" algn="ctr">
                        <a:lnSpc>
                          <a:spcPct val="120000"/>
                        </a:lnSpc>
                        <a:spcBef>
                          <a:spcPts val="0"/>
                        </a:spcBef>
                        <a:spcAft>
                          <a:spcPts val="0"/>
                        </a:spcAft>
                        <a:buNone/>
                      </a:pPr>
                      <a:r>
                        <a:rPr lang="zh-CN" altLang="en-US" sz="1900" b="1" spc="130">
                          <a:solidFill>
                            <a:srgbClr val="FF6238"/>
                          </a:solidFill>
                          <a:latin typeface="微软雅黑" panose="020B0503020204020204" charset="-122"/>
                          <a:ea typeface="微软雅黑" panose="020B0503020204020204" charset="-122"/>
                        </a:rPr>
                        <a:t>二级功能</a:t>
                      </a:r>
                      <a:endParaRPr lang="zh-CN" altLang="en-US" sz="1900" b="1" spc="130">
                        <a:solidFill>
                          <a:srgbClr val="FF6238"/>
                        </a:solidFill>
                        <a:latin typeface="微软雅黑" panose="020B0503020204020204" charset="-122"/>
                        <a:ea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r h="887730">
                <a:tc>
                  <a:txBody>
                    <a:bodyPr/>
                    <a:p>
                      <a:pPr indent="0" algn="ctr">
                        <a:lnSpc>
                          <a:spcPct val="120000"/>
                        </a:lnSpc>
                        <a:spcBef>
                          <a:spcPts val="0"/>
                        </a:spcBef>
                        <a:spcAft>
                          <a:spcPts val="0"/>
                        </a:spcAft>
                        <a:buNone/>
                      </a:pPr>
                      <a:r>
                        <a:rPr lang="en-US" altLang="zh-CN" sz="1700" b="0" spc="130">
                          <a:solidFill>
                            <a:srgbClr val="FF6238"/>
                          </a:solidFill>
                          <a:latin typeface="微软雅黑" panose="020B0503020204020204" charset="-122"/>
                          <a:ea typeface="微软雅黑" panose="020B0503020204020204" charset="-122"/>
                        </a:rPr>
                        <a:t>1</a:t>
                      </a:r>
                      <a:endParaRPr lang="en-US" altLang="zh-CN" sz="1700" b="0" spc="130">
                        <a:solidFill>
                          <a:srgbClr val="FF6238"/>
                        </a:solidFill>
                        <a:latin typeface="微软雅黑" panose="020B0503020204020204" charset="-122"/>
                        <a:ea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a:p>
                      <a:pPr indent="0" algn="l">
                        <a:lnSpc>
                          <a:spcPct val="120000"/>
                        </a:lnSpc>
                        <a:spcBef>
                          <a:spcPts val="0"/>
                        </a:spcBef>
                        <a:spcAft>
                          <a:spcPts val="0"/>
                        </a:spcAft>
                        <a:buNone/>
                      </a:pPr>
                      <a:r>
                        <a:rPr lang="zh-CN" altLang="en-US" sz="1700" b="0" spc="130">
                          <a:solidFill>
                            <a:srgbClr val="404040"/>
                          </a:solidFill>
                          <a:latin typeface="微软雅黑" panose="020B0503020204020204" charset="-122"/>
                          <a:ea typeface="微软雅黑" panose="020B0503020204020204" charset="-122"/>
                        </a:rPr>
                        <a:t>操作系统基本功能</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a:p>
                      <a:pPr indent="0" algn="l">
                        <a:lnSpc>
                          <a:spcPct val="120000"/>
                        </a:lnSpc>
                        <a:spcBef>
                          <a:spcPts val="0"/>
                        </a:spcBef>
                        <a:spcAft>
                          <a:spcPts val="0"/>
                        </a:spcAft>
                        <a:buNone/>
                      </a:pPr>
                      <a:r>
                        <a:rPr lang="zh-CN" altLang="en-US" sz="1700" b="0" spc="130">
                          <a:solidFill>
                            <a:srgbClr val="404040"/>
                          </a:solidFill>
                          <a:latin typeface="微软雅黑" panose="020B0503020204020204" charset="-122"/>
                          <a:ea typeface="微软雅黑" panose="020B0503020204020204" charset="-122"/>
                        </a:rPr>
                        <a:t>处理机管理；存储器管理；文件管理；设备管理等</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r h="2129790">
                <a:tc>
                  <a:txBody>
                    <a:bodyPr/>
                    <a:p>
                      <a:pPr indent="0" algn="ctr">
                        <a:lnSpc>
                          <a:spcPct val="120000"/>
                        </a:lnSpc>
                        <a:spcBef>
                          <a:spcPts val="0"/>
                        </a:spcBef>
                        <a:spcAft>
                          <a:spcPts val="0"/>
                        </a:spcAft>
                        <a:buNone/>
                      </a:pPr>
                      <a:r>
                        <a:rPr lang="en-US" altLang="zh-CN" sz="1700" b="0" spc="130">
                          <a:solidFill>
                            <a:srgbClr val="FF6238"/>
                          </a:solidFill>
                          <a:latin typeface="微软雅黑" panose="020B0503020204020204" charset="-122"/>
                          <a:ea typeface="微软雅黑" panose="020B0503020204020204" charset="-122"/>
                        </a:rPr>
                        <a:t>2</a:t>
                      </a:r>
                      <a:endParaRPr lang="en-US" altLang="zh-CN" sz="1700" b="0" spc="130">
                        <a:solidFill>
                          <a:srgbClr val="FF6238"/>
                        </a:solidFill>
                        <a:latin typeface="微软雅黑" panose="020B0503020204020204" charset="-122"/>
                        <a:ea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a:p>
                      <a:pPr indent="0" algn="l">
                        <a:lnSpc>
                          <a:spcPct val="120000"/>
                        </a:lnSpc>
                        <a:spcBef>
                          <a:spcPts val="0"/>
                        </a:spcBef>
                        <a:spcAft>
                          <a:spcPts val="0"/>
                        </a:spcAft>
                        <a:buNone/>
                      </a:pPr>
                      <a:r>
                        <a:rPr lang="zh-CN" altLang="en-US" sz="1700" b="0" spc="130">
                          <a:solidFill>
                            <a:srgbClr val="404040"/>
                          </a:solidFill>
                          <a:latin typeface="微软雅黑" panose="020B0503020204020204" charset="-122"/>
                          <a:ea typeface="微软雅黑" panose="020B0503020204020204" charset="-122"/>
                        </a:rPr>
                        <a:t>网络管理系统功能</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a:p>
                      <a:pPr indent="0" algn="l">
                        <a:lnSpc>
                          <a:spcPct val="120000"/>
                        </a:lnSpc>
                        <a:spcBef>
                          <a:spcPts val="0"/>
                        </a:spcBef>
                        <a:spcAft>
                          <a:spcPts val="0"/>
                        </a:spcAft>
                        <a:buNone/>
                      </a:pPr>
                      <a:r>
                        <a:rPr lang="zh-CN" altLang="en-US" sz="1700" b="0" spc="130">
                          <a:solidFill>
                            <a:srgbClr val="404040"/>
                          </a:solidFill>
                          <a:latin typeface="微软雅黑" panose="020B0503020204020204" charset="-122"/>
                          <a:ea typeface="微软雅黑" panose="020B0503020204020204" charset="-122"/>
                          <a:cs typeface="微软雅黑" panose="020B0503020204020204" charset="-122"/>
                        </a:rPr>
                        <a:t>提供通信交往能力；向各类用户提供友好、方便和高效的用户界面；能支持各种常见的“多用户环境”，支持用户的协同工作；有效地实施各种安全保护措施，实现对各种资源存取权限的控制；提供关于网络资源控制和网络管理的各类实用程序和工具。</a:t>
                      </a:r>
                      <a:endParaRPr lang="zh-CN" altLang="en-US" sz="1700" b="0" spc="130">
                        <a:solidFill>
                          <a:srgbClr val="404040"/>
                        </a:solidFill>
                        <a:latin typeface="微软雅黑" panose="020B0503020204020204" charset="-122"/>
                        <a:ea typeface="微软雅黑" panose="020B0503020204020204" charset="-122"/>
                        <a:cs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r h="887730">
                <a:tc>
                  <a:txBody>
                    <a:bodyPr/>
                    <a:p>
                      <a:pPr indent="0" algn="ctr">
                        <a:lnSpc>
                          <a:spcPct val="120000"/>
                        </a:lnSpc>
                        <a:spcBef>
                          <a:spcPts val="0"/>
                        </a:spcBef>
                        <a:spcAft>
                          <a:spcPts val="0"/>
                        </a:spcAft>
                        <a:buNone/>
                      </a:pPr>
                      <a:r>
                        <a:rPr lang="en-US" altLang="zh-CN" sz="1700" b="0" spc="130">
                          <a:solidFill>
                            <a:srgbClr val="FF6238"/>
                          </a:solidFill>
                          <a:latin typeface="微软雅黑" panose="020B0503020204020204" charset="-122"/>
                          <a:ea typeface="微软雅黑" panose="020B0503020204020204" charset="-122"/>
                        </a:rPr>
                        <a:t>3</a:t>
                      </a:r>
                      <a:endParaRPr lang="en-US" altLang="zh-CN" sz="1700" b="0" spc="130">
                        <a:solidFill>
                          <a:srgbClr val="FF6238"/>
                        </a:solidFill>
                        <a:latin typeface="微软雅黑" panose="020B0503020204020204" charset="-122"/>
                        <a:ea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a:p>
                      <a:pPr indent="0" algn="l">
                        <a:lnSpc>
                          <a:spcPct val="120000"/>
                        </a:lnSpc>
                        <a:spcBef>
                          <a:spcPts val="0"/>
                        </a:spcBef>
                        <a:spcAft>
                          <a:spcPts val="0"/>
                        </a:spcAft>
                        <a:buNone/>
                      </a:pPr>
                      <a:r>
                        <a:rPr lang="zh-CN" altLang="en-US" sz="1700" b="0" spc="130">
                          <a:solidFill>
                            <a:srgbClr val="404040"/>
                          </a:solidFill>
                          <a:latin typeface="微软雅黑" panose="020B0503020204020204" charset="-122"/>
                          <a:ea typeface="微软雅黑" panose="020B0503020204020204" charset="-122"/>
                        </a:rPr>
                        <a:t>网络服务功能</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c>
                  <a:txBody>
                    <a:bodyPr/>
                    <a:p>
                      <a:pPr indent="0" algn="l">
                        <a:lnSpc>
                          <a:spcPct val="120000"/>
                        </a:lnSpc>
                        <a:spcBef>
                          <a:spcPts val="0"/>
                        </a:spcBef>
                        <a:spcAft>
                          <a:spcPts val="0"/>
                        </a:spcAft>
                        <a:buNone/>
                      </a:pPr>
                      <a:r>
                        <a:rPr lang="zh-CN" altLang="en-US" sz="1700" b="0" spc="130">
                          <a:solidFill>
                            <a:srgbClr val="404040"/>
                          </a:solidFill>
                          <a:latin typeface="微软雅黑" panose="020B0503020204020204" charset="-122"/>
                          <a:ea typeface="微软雅黑" panose="020B0503020204020204" charset="-122"/>
                        </a:rPr>
                        <a:t>文件服务；打印服务；报文服务；目录服务；应用程序服务。</a:t>
                      </a:r>
                      <a:endParaRPr lang="zh-CN" altLang="en-US" sz="1700" b="0" spc="130">
                        <a:solidFill>
                          <a:srgbClr val="404040"/>
                        </a:solidFill>
                        <a:latin typeface="微软雅黑" panose="020B0503020204020204" charset="-122"/>
                        <a:ea typeface="微软雅黑" panose="020B0503020204020204" charset="-122"/>
                      </a:endParaRPr>
                    </a:p>
                  </a:txBody>
                  <a:tcPr marL="215900" marR="215900" marT="133350" marB="133350" anchor="ctr">
                    <a:lnL w="9525">
                      <a:solidFill>
                        <a:srgbClr val="FF6238"/>
                      </a:solidFill>
                      <a:prstDash val="sysDash"/>
                    </a:lnL>
                    <a:lnR w="9525">
                      <a:solidFill>
                        <a:srgbClr val="FF6238"/>
                      </a:solidFill>
                      <a:prstDash val="sysDash"/>
                    </a:lnR>
                    <a:lnT w="9525">
                      <a:solidFill>
                        <a:srgbClr val="FF6238"/>
                      </a:solidFill>
                      <a:prstDash val="sysDash"/>
                    </a:lnT>
                    <a:lnB w="9525">
                      <a:solidFill>
                        <a:srgbClr val="FF6238"/>
                      </a:solidFill>
                      <a:prstDash val="sysDash"/>
                    </a:lnB>
                    <a:solidFill>
                      <a:srgbClr val="FFFFFF"/>
                    </a:solidFill>
                  </a:tcPr>
                </a:tc>
              </a:tr>
            </a:tbl>
          </a:graphicData>
        </a:graphic>
      </p:graphicFrame>
    </p:spTree>
  </p:cSld>
  <p:clrMapOvr>
    <a:masterClrMapping/>
  </p:clrMapOvr>
  <p:transition>
    <p:cu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DA1EF4F1-0C9D-46CB-BD23-4AED2D139E6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395536" y="260648"/>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三、任务实施</a:t>
            </a:r>
            <a:endParaRPr lang="zh-CN" altLang="en-US" sz="2800" dirty="0"/>
          </a:p>
        </p:txBody>
      </p:sp>
      <p:sp>
        <p:nvSpPr>
          <p:cNvPr id="6" name="文本框 5"/>
          <p:cNvSpPr txBox="1"/>
          <p:nvPr/>
        </p:nvSpPr>
        <p:spPr>
          <a:xfrm>
            <a:off x="563419" y="1002953"/>
            <a:ext cx="8061156" cy="1151277"/>
          </a:xfrm>
          <a:prstGeom prst="rect">
            <a:avLst/>
          </a:prstGeom>
          <a:noFill/>
        </p:spPr>
        <p:txBody>
          <a:bodyPr wrap="square">
            <a:spAutoFit/>
          </a:bodyPr>
          <a:lstStyle/>
          <a:p>
            <a:pPr algn="l">
              <a:lnSpc>
                <a:spcPct val="120000"/>
              </a:lnSpc>
            </a:pPr>
            <a:r>
              <a:rPr lang="zh-CN" altLang="en-US" sz="1800" b="0" kern="10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第二步：</a:t>
            </a:r>
            <a:r>
              <a:rPr lang="en-US" altLang="zh-CN" sz="2000" b="0" kern="100" dirty="0">
                <a:solidFill>
                  <a:srgbClr val="FF0000"/>
                </a:solidFill>
                <a:effectLst/>
                <a:latin typeface="+mn-ea"/>
                <a:ea typeface="+mn-ea"/>
                <a:cs typeface="宋体" panose="02010600030101010101" pitchFamily="2" charset="-122"/>
              </a:rPr>
              <a:t>DNS</a:t>
            </a:r>
            <a:r>
              <a:rPr lang="zh-CN" altLang="en-US" sz="2000" b="0" kern="100" dirty="0">
                <a:solidFill>
                  <a:srgbClr val="FF0000"/>
                </a:solidFill>
                <a:effectLst/>
                <a:latin typeface="+mn-ea"/>
                <a:ea typeface="+mn-ea"/>
                <a:cs typeface="宋体" panose="02010600030101010101" pitchFamily="2" charset="-122"/>
              </a:rPr>
              <a:t>服务安装。</a:t>
            </a:r>
            <a:r>
              <a:rPr lang="zh-CN" altLang="en-US" sz="2000" b="0" kern="100" dirty="0">
                <a:effectLst/>
                <a:latin typeface="+mn-ea"/>
                <a:ea typeface="+mn-ea"/>
                <a:cs typeface="宋体" panose="02010600030101010101" pitchFamily="2" charset="-122"/>
              </a:rPr>
              <a:t>在弹出的添加角色与功能向导窗口中，选择下一步直到服务器角色那勾上</a:t>
            </a:r>
            <a:r>
              <a:rPr lang="en-US" altLang="zh-CN" sz="2000" b="0" kern="100" dirty="0">
                <a:effectLst/>
                <a:latin typeface="+mn-ea"/>
                <a:ea typeface="+mn-ea"/>
                <a:cs typeface="宋体" panose="02010600030101010101" pitchFamily="2" charset="-122"/>
              </a:rPr>
              <a:t>DNS</a:t>
            </a:r>
            <a:r>
              <a:rPr lang="zh-CN" altLang="en-US" sz="2000" b="0" kern="100" dirty="0">
                <a:effectLst/>
                <a:latin typeface="+mn-ea"/>
                <a:ea typeface="+mn-ea"/>
                <a:cs typeface="宋体" panose="02010600030101010101" pitchFamily="2" charset="-122"/>
              </a:rPr>
              <a:t>服务器。直接点击“添加功能”按钮，如图</a:t>
            </a:r>
            <a:r>
              <a:rPr lang="en-US" altLang="zh-CN" sz="2000" b="0" kern="100" dirty="0">
                <a:effectLst/>
                <a:latin typeface="+mn-ea"/>
                <a:ea typeface="+mn-ea"/>
                <a:cs typeface="宋体" panose="02010600030101010101" pitchFamily="2" charset="-122"/>
              </a:rPr>
              <a:t>3-26</a:t>
            </a:r>
            <a:r>
              <a:rPr lang="zh-CN" altLang="en-US" sz="2000" b="0" kern="100" dirty="0">
                <a:effectLst/>
                <a:latin typeface="+mn-ea"/>
                <a:ea typeface="+mn-ea"/>
                <a:cs typeface="宋体" panose="02010600030101010101" pitchFamily="2" charset="-122"/>
              </a:rPr>
              <a:t>所示，然后依据向导指示，完成安装</a:t>
            </a:r>
            <a:r>
              <a:rPr lang="zh-CN" altLang="zh-CN" sz="2000" b="0" kern="100" dirty="0">
                <a:effectLst/>
                <a:latin typeface="+mn-ea"/>
                <a:ea typeface="+mn-ea"/>
                <a:cs typeface="宋体" panose="02010600030101010101" pitchFamily="2" charset="-122"/>
              </a:rPr>
              <a:t>。</a:t>
            </a:r>
            <a:endParaRPr lang="zh-CN" altLang="zh-CN" sz="2000" b="0" kern="100" dirty="0">
              <a:effectLst/>
              <a:latin typeface="+mn-ea"/>
              <a:ea typeface="+mn-ea"/>
              <a:cs typeface="Times New Roman" panose="02020603050405020304" pitchFamily="18" charset="0"/>
            </a:endParaRPr>
          </a:p>
        </p:txBody>
      </p:sp>
      <p:sp>
        <p:nvSpPr>
          <p:cNvPr id="8" name="文本框 7"/>
          <p:cNvSpPr txBox="1"/>
          <p:nvPr/>
        </p:nvSpPr>
        <p:spPr>
          <a:xfrm>
            <a:off x="2394198" y="5664770"/>
            <a:ext cx="4572000" cy="380553"/>
          </a:xfrm>
          <a:prstGeom prst="rect">
            <a:avLst/>
          </a:prstGeom>
          <a:noFill/>
        </p:spPr>
        <p:txBody>
          <a:bodyPr wrap="square">
            <a:spAutoFit/>
          </a:bodyPr>
          <a:lstStyle/>
          <a:p>
            <a:pPr algn="ctr">
              <a:lnSpc>
                <a:spcPct val="120000"/>
              </a:lnSpc>
            </a:pPr>
            <a:r>
              <a:rPr lang="zh-CN" altLang="en-US" sz="1800" b="0" kern="100" dirty="0">
                <a:effectLst/>
                <a:latin typeface="+mn-ea"/>
                <a:ea typeface="+mn-ea"/>
                <a:cs typeface="宋体" panose="02010600030101010101" pitchFamily="2" charset="-122"/>
              </a:rPr>
              <a:t>图</a:t>
            </a:r>
            <a:r>
              <a:rPr lang="en-US" altLang="zh-CN" sz="1800" b="0" kern="100" dirty="0">
                <a:effectLst/>
                <a:latin typeface="+mn-ea"/>
                <a:ea typeface="+mn-ea"/>
                <a:cs typeface="宋体" panose="02010600030101010101" pitchFamily="2" charset="-122"/>
              </a:rPr>
              <a:t>3-26 </a:t>
            </a:r>
            <a:r>
              <a:rPr lang="zh-CN" altLang="en-US" sz="1800" b="0" kern="100" dirty="0">
                <a:effectLst/>
                <a:latin typeface="+mn-ea"/>
                <a:ea typeface="+mn-ea"/>
                <a:cs typeface="宋体" panose="02010600030101010101" pitchFamily="2" charset="-122"/>
              </a:rPr>
              <a:t>添加角色与功能向导</a:t>
            </a:r>
            <a:endParaRPr lang="zh-CN" altLang="zh-CN" sz="1800" b="0" kern="100" dirty="0">
              <a:effectLst/>
              <a:latin typeface="+mn-ea"/>
              <a:ea typeface="+mn-ea"/>
              <a:cs typeface="Times New Roman" panose="02020603050405020304" pitchFamily="18" charset="0"/>
            </a:endParaRPr>
          </a:p>
        </p:txBody>
      </p:sp>
      <p:pic>
        <p:nvPicPr>
          <p:cNvPr id="10" name="图片 9"/>
          <p:cNvPicPr/>
          <p:nvPr/>
        </p:nvPicPr>
        <p:blipFill>
          <a:blip r:embed="rId1" cstate="print"/>
          <a:stretch>
            <a:fillRect/>
          </a:stretch>
        </p:blipFill>
        <p:spPr>
          <a:xfrm>
            <a:off x="1489827" y="2317396"/>
            <a:ext cx="6164346" cy="3202276"/>
          </a:xfrm>
          <a:prstGeom prst="rect">
            <a:avLst/>
          </a:prstGeom>
        </p:spPr>
      </p:pic>
    </p:spTree>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DA1EF4F1-0C9D-46CB-BD23-4AED2D139E6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395536" y="260648"/>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三、任务实施</a:t>
            </a:r>
            <a:endParaRPr lang="zh-CN" altLang="en-US" sz="2800" dirty="0"/>
          </a:p>
        </p:txBody>
      </p:sp>
      <p:sp>
        <p:nvSpPr>
          <p:cNvPr id="6" name="文本框 5"/>
          <p:cNvSpPr txBox="1"/>
          <p:nvPr/>
        </p:nvSpPr>
        <p:spPr>
          <a:xfrm>
            <a:off x="563419" y="1002953"/>
            <a:ext cx="8061156" cy="781945"/>
          </a:xfrm>
          <a:prstGeom prst="rect">
            <a:avLst/>
          </a:prstGeom>
          <a:noFill/>
        </p:spPr>
        <p:txBody>
          <a:bodyPr wrap="square">
            <a:spAutoFit/>
          </a:bodyPr>
          <a:lstStyle/>
          <a:p>
            <a:pPr algn="l">
              <a:lnSpc>
                <a:spcPct val="120000"/>
              </a:lnSpc>
            </a:pPr>
            <a:r>
              <a:rPr lang="zh-CN" altLang="en-US" sz="1800" b="0" kern="10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第三步：</a:t>
            </a:r>
            <a:r>
              <a:rPr lang="en-US" altLang="zh-CN" sz="2000" b="0" kern="100" dirty="0">
                <a:solidFill>
                  <a:srgbClr val="FF0000"/>
                </a:solidFill>
                <a:effectLst/>
                <a:latin typeface="+mn-ea"/>
                <a:ea typeface="+mn-ea"/>
                <a:cs typeface="宋体" panose="02010600030101010101" pitchFamily="2" charset="-122"/>
              </a:rPr>
              <a:t>DNS</a:t>
            </a:r>
            <a:r>
              <a:rPr lang="zh-CN" altLang="en-US" sz="2000" b="0" kern="100" dirty="0">
                <a:solidFill>
                  <a:srgbClr val="FF0000"/>
                </a:solidFill>
                <a:effectLst/>
                <a:latin typeface="+mn-ea"/>
                <a:ea typeface="+mn-ea"/>
                <a:cs typeface="宋体" panose="02010600030101010101" pitchFamily="2" charset="-122"/>
              </a:rPr>
              <a:t>服务的配置。</a:t>
            </a:r>
            <a:r>
              <a:rPr lang="zh-CN" altLang="en-US" sz="2000" b="0" kern="100" dirty="0">
                <a:effectLst/>
                <a:latin typeface="+mn-ea"/>
                <a:ea typeface="+mn-ea"/>
                <a:cs typeface="宋体" panose="02010600030101010101" pitchFamily="2" charset="-122"/>
              </a:rPr>
              <a:t>在服务器管理器中，点击</a:t>
            </a:r>
            <a:r>
              <a:rPr lang="en-US" altLang="zh-CN" sz="2000" b="0" kern="100" dirty="0">
                <a:effectLst/>
                <a:latin typeface="+mn-ea"/>
                <a:ea typeface="+mn-ea"/>
                <a:cs typeface="宋体" panose="02010600030101010101" pitchFamily="2" charset="-122"/>
              </a:rPr>
              <a:t>DNS</a:t>
            </a:r>
            <a:r>
              <a:rPr lang="zh-CN" altLang="en-US" sz="2000" b="0" kern="100" dirty="0">
                <a:effectLst/>
                <a:latin typeface="+mn-ea"/>
                <a:ea typeface="+mn-ea"/>
                <a:cs typeface="宋体" panose="02010600030101010101" pitchFamily="2" charset="-122"/>
              </a:rPr>
              <a:t>，选择</a:t>
            </a:r>
            <a:r>
              <a:rPr lang="en-US" altLang="zh-CN" sz="2000" b="0" kern="100" dirty="0">
                <a:effectLst/>
                <a:latin typeface="+mn-ea"/>
                <a:ea typeface="+mn-ea"/>
                <a:cs typeface="宋体" panose="02010600030101010101" pitchFamily="2" charset="-122"/>
              </a:rPr>
              <a:t>S2012</a:t>
            </a:r>
            <a:r>
              <a:rPr lang="zh-CN" altLang="en-US" sz="2000" b="0" kern="100" dirty="0">
                <a:effectLst/>
                <a:latin typeface="+mn-ea"/>
                <a:ea typeface="+mn-ea"/>
                <a:cs typeface="宋体" panose="02010600030101010101" pitchFamily="2" charset="-122"/>
              </a:rPr>
              <a:t>服务器右击，打开下拉菜单，点击“</a:t>
            </a:r>
            <a:r>
              <a:rPr lang="en-US" altLang="zh-CN" sz="2000" b="0" kern="100" dirty="0">
                <a:effectLst/>
                <a:latin typeface="+mn-ea"/>
                <a:ea typeface="+mn-ea"/>
                <a:cs typeface="宋体" panose="02010600030101010101" pitchFamily="2" charset="-122"/>
              </a:rPr>
              <a:t>DNS</a:t>
            </a:r>
            <a:r>
              <a:rPr lang="zh-CN" altLang="en-US" sz="2000" b="0" kern="100" dirty="0">
                <a:effectLst/>
                <a:latin typeface="+mn-ea"/>
                <a:ea typeface="+mn-ea"/>
                <a:cs typeface="宋体" panose="02010600030101010101" pitchFamily="2" charset="-122"/>
              </a:rPr>
              <a:t>管理”，如图</a:t>
            </a:r>
            <a:r>
              <a:rPr lang="en-US" altLang="zh-CN" sz="2000" b="0" kern="100" dirty="0">
                <a:effectLst/>
                <a:latin typeface="+mn-ea"/>
                <a:ea typeface="+mn-ea"/>
                <a:cs typeface="宋体" panose="02010600030101010101" pitchFamily="2" charset="-122"/>
              </a:rPr>
              <a:t>3-27</a:t>
            </a:r>
            <a:r>
              <a:rPr lang="zh-CN" altLang="en-US" sz="2000" b="0" kern="100" dirty="0">
                <a:effectLst/>
                <a:latin typeface="+mn-ea"/>
                <a:ea typeface="+mn-ea"/>
                <a:cs typeface="宋体" panose="02010600030101010101" pitchFamily="2" charset="-122"/>
              </a:rPr>
              <a:t>所示</a:t>
            </a:r>
            <a:r>
              <a:rPr lang="zh-CN" altLang="zh-CN" sz="2000" b="0" kern="100" dirty="0">
                <a:effectLst/>
                <a:latin typeface="+mn-ea"/>
                <a:ea typeface="+mn-ea"/>
                <a:cs typeface="宋体" panose="02010600030101010101" pitchFamily="2" charset="-122"/>
              </a:rPr>
              <a:t>。</a:t>
            </a:r>
            <a:endParaRPr lang="zh-CN" altLang="zh-CN" sz="2000" b="0" kern="100" dirty="0">
              <a:effectLst/>
              <a:latin typeface="+mn-ea"/>
              <a:ea typeface="+mn-ea"/>
              <a:cs typeface="Times New Roman" panose="02020603050405020304" pitchFamily="18" charset="0"/>
            </a:endParaRPr>
          </a:p>
        </p:txBody>
      </p:sp>
      <p:sp>
        <p:nvSpPr>
          <p:cNvPr id="8" name="文本框 7"/>
          <p:cNvSpPr txBox="1"/>
          <p:nvPr/>
        </p:nvSpPr>
        <p:spPr>
          <a:xfrm>
            <a:off x="2394198" y="5664770"/>
            <a:ext cx="4572000" cy="380553"/>
          </a:xfrm>
          <a:prstGeom prst="rect">
            <a:avLst/>
          </a:prstGeom>
          <a:noFill/>
        </p:spPr>
        <p:txBody>
          <a:bodyPr wrap="square">
            <a:spAutoFit/>
          </a:bodyPr>
          <a:lstStyle/>
          <a:p>
            <a:pPr algn="ctr">
              <a:lnSpc>
                <a:spcPct val="120000"/>
              </a:lnSpc>
            </a:pPr>
            <a:r>
              <a:rPr lang="zh-CN" altLang="en-US" sz="1800" b="0" kern="100" dirty="0">
                <a:effectLst/>
                <a:latin typeface="+mn-ea"/>
                <a:ea typeface="+mn-ea"/>
                <a:cs typeface="宋体" panose="02010600030101010101" pitchFamily="2" charset="-122"/>
              </a:rPr>
              <a:t>图</a:t>
            </a:r>
            <a:r>
              <a:rPr lang="en-US" altLang="zh-CN" sz="1800" b="0" kern="100" dirty="0">
                <a:effectLst/>
                <a:latin typeface="+mn-ea"/>
                <a:ea typeface="+mn-ea"/>
                <a:cs typeface="宋体" panose="02010600030101010101" pitchFamily="2" charset="-122"/>
              </a:rPr>
              <a:t>3-27 </a:t>
            </a:r>
            <a:r>
              <a:rPr lang="zh-CN" altLang="en-US" sz="1800" b="0" kern="100" dirty="0">
                <a:effectLst/>
                <a:latin typeface="+mn-ea"/>
                <a:ea typeface="+mn-ea"/>
                <a:cs typeface="宋体" panose="02010600030101010101" pitchFamily="2" charset="-122"/>
              </a:rPr>
              <a:t>服务器管理器</a:t>
            </a:r>
            <a:endParaRPr lang="zh-CN" altLang="zh-CN" sz="1800" b="0" kern="100" dirty="0">
              <a:effectLst/>
              <a:latin typeface="+mn-ea"/>
              <a:ea typeface="+mn-ea"/>
              <a:cs typeface="Times New Roman" panose="02020603050405020304" pitchFamily="18" charset="0"/>
            </a:endParaRPr>
          </a:p>
        </p:txBody>
      </p:sp>
      <p:pic>
        <p:nvPicPr>
          <p:cNvPr id="7" name="图片 6"/>
          <p:cNvPicPr/>
          <p:nvPr/>
        </p:nvPicPr>
        <p:blipFill>
          <a:blip r:embed="rId1" cstate="print"/>
          <a:stretch>
            <a:fillRect/>
          </a:stretch>
        </p:blipFill>
        <p:spPr>
          <a:xfrm>
            <a:off x="1475656" y="1952306"/>
            <a:ext cx="6048671" cy="3512561"/>
          </a:xfrm>
          <a:prstGeom prst="rect">
            <a:avLst/>
          </a:prstGeom>
        </p:spPr>
      </p:pic>
    </p:spTree>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DA1EF4F1-0C9D-46CB-BD23-4AED2D139E6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395536" y="260648"/>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三、任务实施</a:t>
            </a:r>
            <a:endParaRPr lang="zh-CN" altLang="en-US" sz="2800" dirty="0"/>
          </a:p>
        </p:txBody>
      </p:sp>
      <p:sp>
        <p:nvSpPr>
          <p:cNvPr id="6" name="文本框 5"/>
          <p:cNvSpPr txBox="1"/>
          <p:nvPr/>
        </p:nvSpPr>
        <p:spPr>
          <a:xfrm>
            <a:off x="563419" y="1002953"/>
            <a:ext cx="8061156" cy="781945"/>
          </a:xfrm>
          <a:prstGeom prst="rect">
            <a:avLst/>
          </a:prstGeom>
          <a:noFill/>
        </p:spPr>
        <p:txBody>
          <a:bodyPr wrap="square">
            <a:spAutoFit/>
          </a:bodyPr>
          <a:lstStyle/>
          <a:p>
            <a:pPr algn="l">
              <a:lnSpc>
                <a:spcPct val="120000"/>
              </a:lnSpc>
            </a:pPr>
            <a:r>
              <a:rPr lang="zh-CN" altLang="en-US" sz="1800" b="0" kern="10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第三步：</a:t>
            </a:r>
            <a:r>
              <a:rPr lang="en-US" altLang="zh-CN" sz="2000" b="0" kern="100" dirty="0">
                <a:solidFill>
                  <a:srgbClr val="FF0000"/>
                </a:solidFill>
                <a:effectLst/>
                <a:latin typeface="+mn-ea"/>
                <a:ea typeface="+mn-ea"/>
                <a:cs typeface="宋体" panose="02010600030101010101" pitchFamily="2" charset="-122"/>
              </a:rPr>
              <a:t>DNS</a:t>
            </a:r>
            <a:r>
              <a:rPr lang="zh-CN" altLang="en-US" sz="2000" b="0" kern="100" dirty="0">
                <a:solidFill>
                  <a:srgbClr val="FF0000"/>
                </a:solidFill>
                <a:effectLst/>
                <a:latin typeface="+mn-ea"/>
                <a:ea typeface="+mn-ea"/>
                <a:cs typeface="宋体" panose="02010600030101010101" pitchFamily="2" charset="-122"/>
              </a:rPr>
              <a:t>服务的配置。</a:t>
            </a:r>
            <a:r>
              <a:rPr lang="zh-CN" altLang="en-US" sz="2000" b="0" kern="100" dirty="0">
                <a:effectLst/>
                <a:latin typeface="+mn-ea"/>
                <a:ea typeface="+mn-ea"/>
                <a:cs typeface="宋体" panose="02010600030101010101" pitchFamily="2" charset="-122"/>
              </a:rPr>
              <a:t>在</a:t>
            </a:r>
            <a:r>
              <a:rPr lang="en-US" altLang="zh-CN" sz="2000" b="0" kern="100" dirty="0">
                <a:effectLst/>
                <a:latin typeface="+mn-ea"/>
                <a:ea typeface="+mn-ea"/>
                <a:cs typeface="宋体" panose="02010600030101010101" pitchFamily="2" charset="-122"/>
              </a:rPr>
              <a:t>DNS</a:t>
            </a:r>
            <a:r>
              <a:rPr lang="zh-CN" altLang="en-US" sz="2000" b="0" kern="100" dirty="0">
                <a:effectLst/>
                <a:latin typeface="+mn-ea"/>
                <a:ea typeface="+mn-ea"/>
                <a:cs typeface="宋体" panose="02010600030101010101" pitchFamily="2" charset="-122"/>
              </a:rPr>
              <a:t>管理器窗口中，选择</a:t>
            </a:r>
            <a:r>
              <a:rPr lang="en-US" altLang="zh-CN" sz="2000" b="0" kern="100" dirty="0">
                <a:effectLst/>
                <a:latin typeface="+mn-ea"/>
                <a:ea typeface="+mn-ea"/>
                <a:cs typeface="宋体" panose="02010600030101010101" pitchFamily="2" charset="-122"/>
              </a:rPr>
              <a:t>S2012</a:t>
            </a:r>
            <a:r>
              <a:rPr lang="zh-CN" altLang="en-US" sz="2000" b="0" kern="100" dirty="0">
                <a:effectLst/>
                <a:latin typeface="+mn-ea"/>
                <a:ea typeface="+mn-ea"/>
                <a:cs typeface="宋体" panose="02010600030101010101" pitchFamily="2" charset="-122"/>
              </a:rPr>
              <a:t>服务器右击，打开快捷菜单，选择新建区域，如图</a:t>
            </a:r>
            <a:r>
              <a:rPr lang="en-US" altLang="zh-CN" sz="2000" b="0" kern="100" dirty="0">
                <a:effectLst/>
                <a:latin typeface="+mn-ea"/>
                <a:ea typeface="+mn-ea"/>
                <a:cs typeface="宋体" panose="02010600030101010101" pitchFamily="2" charset="-122"/>
              </a:rPr>
              <a:t>3-28</a:t>
            </a:r>
            <a:r>
              <a:rPr lang="zh-CN" altLang="en-US" sz="2000" b="0" kern="100" dirty="0">
                <a:effectLst/>
                <a:latin typeface="+mn-ea"/>
                <a:ea typeface="+mn-ea"/>
                <a:cs typeface="宋体" panose="02010600030101010101" pitchFamily="2" charset="-122"/>
              </a:rPr>
              <a:t>所示</a:t>
            </a:r>
            <a:r>
              <a:rPr lang="zh-CN" altLang="zh-CN" sz="2000" b="0" kern="100" dirty="0">
                <a:effectLst/>
                <a:latin typeface="+mn-ea"/>
                <a:ea typeface="+mn-ea"/>
                <a:cs typeface="宋体" panose="02010600030101010101" pitchFamily="2" charset="-122"/>
              </a:rPr>
              <a:t>。</a:t>
            </a:r>
            <a:endParaRPr lang="zh-CN" altLang="zh-CN" sz="2000" b="0" kern="100" dirty="0">
              <a:effectLst/>
              <a:latin typeface="+mn-ea"/>
              <a:ea typeface="+mn-ea"/>
              <a:cs typeface="Times New Roman" panose="02020603050405020304" pitchFamily="18" charset="0"/>
            </a:endParaRPr>
          </a:p>
        </p:txBody>
      </p:sp>
      <p:sp>
        <p:nvSpPr>
          <p:cNvPr id="8" name="文本框 7"/>
          <p:cNvSpPr txBox="1"/>
          <p:nvPr/>
        </p:nvSpPr>
        <p:spPr>
          <a:xfrm>
            <a:off x="2286000" y="5381069"/>
            <a:ext cx="4572000" cy="380553"/>
          </a:xfrm>
          <a:prstGeom prst="rect">
            <a:avLst/>
          </a:prstGeom>
          <a:noFill/>
        </p:spPr>
        <p:txBody>
          <a:bodyPr wrap="square">
            <a:spAutoFit/>
          </a:bodyPr>
          <a:lstStyle/>
          <a:p>
            <a:pPr algn="ctr">
              <a:lnSpc>
                <a:spcPct val="120000"/>
              </a:lnSpc>
            </a:pPr>
            <a:r>
              <a:rPr lang="zh-CN" altLang="en-US" sz="1800" b="0" kern="100" dirty="0">
                <a:effectLst/>
                <a:latin typeface="+mn-ea"/>
                <a:ea typeface="+mn-ea"/>
                <a:cs typeface="宋体" panose="02010600030101010101" pitchFamily="2" charset="-122"/>
              </a:rPr>
              <a:t>图</a:t>
            </a:r>
            <a:r>
              <a:rPr lang="en-US" altLang="zh-CN" sz="1800" b="0" kern="100" dirty="0">
                <a:effectLst/>
                <a:latin typeface="+mn-ea"/>
                <a:ea typeface="+mn-ea"/>
                <a:cs typeface="宋体" panose="02010600030101010101" pitchFamily="2" charset="-122"/>
              </a:rPr>
              <a:t>3-28 </a:t>
            </a:r>
            <a:r>
              <a:rPr lang="zh-CN" altLang="en-US" sz="1800" b="0" kern="100" dirty="0">
                <a:effectLst/>
                <a:latin typeface="+mn-ea"/>
                <a:ea typeface="+mn-ea"/>
                <a:cs typeface="宋体" panose="02010600030101010101" pitchFamily="2" charset="-122"/>
              </a:rPr>
              <a:t>新建区域快捷菜单</a:t>
            </a:r>
            <a:endParaRPr lang="zh-CN" altLang="zh-CN" sz="1800" b="0" kern="100" dirty="0">
              <a:effectLst/>
              <a:latin typeface="+mn-ea"/>
              <a:ea typeface="+mn-ea"/>
              <a:cs typeface="Times New Roman" panose="02020603050405020304" pitchFamily="18" charset="0"/>
            </a:endParaRPr>
          </a:p>
        </p:txBody>
      </p:sp>
      <p:pic>
        <p:nvPicPr>
          <p:cNvPr id="10" name="图片 9"/>
          <p:cNvPicPr/>
          <p:nvPr/>
        </p:nvPicPr>
        <p:blipFill>
          <a:blip r:embed="rId1" cstate="print"/>
          <a:stretch>
            <a:fillRect/>
          </a:stretch>
        </p:blipFill>
        <p:spPr>
          <a:xfrm>
            <a:off x="1685608" y="1923953"/>
            <a:ext cx="5406672" cy="3017215"/>
          </a:xfrm>
          <a:prstGeom prst="rect">
            <a:avLst/>
          </a:prstGeom>
        </p:spPr>
      </p:pic>
    </p:spTree>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DA1EF4F1-0C9D-46CB-BD23-4AED2D139E6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395536" y="260648"/>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三、任务实施</a:t>
            </a:r>
            <a:endParaRPr lang="zh-CN" altLang="en-US" sz="2800" dirty="0"/>
          </a:p>
        </p:txBody>
      </p:sp>
      <p:sp>
        <p:nvSpPr>
          <p:cNvPr id="6" name="文本框 5"/>
          <p:cNvSpPr txBox="1"/>
          <p:nvPr/>
        </p:nvSpPr>
        <p:spPr>
          <a:xfrm>
            <a:off x="563419" y="1002953"/>
            <a:ext cx="8061156" cy="1520609"/>
          </a:xfrm>
          <a:prstGeom prst="rect">
            <a:avLst/>
          </a:prstGeom>
          <a:noFill/>
        </p:spPr>
        <p:txBody>
          <a:bodyPr wrap="square">
            <a:spAutoFit/>
          </a:bodyPr>
          <a:lstStyle/>
          <a:p>
            <a:pPr algn="l">
              <a:lnSpc>
                <a:spcPct val="120000"/>
              </a:lnSpc>
            </a:pPr>
            <a:r>
              <a:rPr lang="zh-CN" altLang="en-US" sz="1800" b="0" kern="10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第三步：</a:t>
            </a:r>
            <a:r>
              <a:rPr lang="en-US" altLang="zh-CN" sz="2000" b="0" kern="100" dirty="0">
                <a:solidFill>
                  <a:srgbClr val="FF0000"/>
                </a:solidFill>
                <a:effectLst/>
                <a:latin typeface="+mn-ea"/>
                <a:ea typeface="+mn-ea"/>
                <a:cs typeface="宋体" panose="02010600030101010101" pitchFamily="2" charset="-122"/>
              </a:rPr>
              <a:t>DNS</a:t>
            </a:r>
            <a:r>
              <a:rPr lang="zh-CN" altLang="en-US" sz="2000" b="0" kern="100" dirty="0">
                <a:solidFill>
                  <a:srgbClr val="FF0000"/>
                </a:solidFill>
                <a:effectLst/>
                <a:latin typeface="+mn-ea"/>
                <a:ea typeface="+mn-ea"/>
                <a:cs typeface="宋体" panose="02010600030101010101" pitchFamily="2" charset="-122"/>
              </a:rPr>
              <a:t>服务的配置。</a:t>
            </a:r>
            <a:r>
              <a:rPr lang="zh-CN" altLang="en-US" sz="2000" b="0" kern="100" dirty="0">
                <a:effectLst/>
                <a:latin typeface="+mn-ea"/>
                <a:ea typeface="+mn-ea"/>
                <a:cs typeface="宋体" panose="02010600030101010101" pitchFamily="2" charset="-122"/>
              </a:rPr>
              <a:t>在打开新建区域向导窗口，点击“下一步”，选择创建区域类型为主要区域，点击“下一步”，选择下身查找区域，点击“下一步”，输入区域名称为：</a:t>
            </a:r>
            <a:r>
              <a:rPr lang="en-US" altLang="zh-CN" sz="2000" b="0" kern="100" dirty="0">
                <a:effectLst/>
                <a:latin typeface="+mn-ea"/>
                <a:ea typeface="+mn-ea"/>
                <a:cs typeface="宋体" panose="02010600030101010101" pitchFamily="2" charset="-122"/>
              </a:rPr>
              <a:t>gdcp.cn</a:t>
            </a:r>
            <a:r>
              <a:rPr lang="zh-CN" altLang="en-US" sz="2000" b="0" kern="100" dirty="0">
                <a:effectLst/>
                <a:latin typeface="+mn-ea"/>
                <a:ea typeface="+mn-ea"/>
                <a:cs typeface="宋体" panose="02010600030101010101" pitchFamily="2" charset="-122"/>
              </a:rPr>
              <a:t>。继续点击“下一步”按向导提示，完成新建区域，如图</a:t>
            </a:r>
            <a:r>
              <a:rPr lang="en-US" altLang="zh-CN" sz="2000" b="0" kern="100" dirty="0">
                <a:effectLst/>
                <a:latin typeface="+mn-ea"/>
                <a:ea typeface="+mn-ea"/>
                <a:cs typeface="宋体" panose="02010600030101010101" pitchFamily="2" charset="-122"/>
              </a:rPr>
              <a:t>3-29</a:t>
            </a:r>
            <a:r>
              <a:rPr lang="zh-CN" altLang="en-US" sz="2000" b="0" kern="100" dirty="0">
                <a:effectLst/>
                <a:latin typeface="+mn-ea"/>
                <a:ea typeface="+mn-ea"/>
                <a:cs typeface="宋体" panose="02010600030101010101" pitchFamily="2" charset="-122"/>
              </a:rPr>
              <a:t>所示</a:t>
            </a:r>
            <a:r>
              <a:rPr lang="zh-CN" altLang="zh-CN" sz="2000" b="0" kern="100" dirty="0">
                <a:effectLst/>
                <a:latin typeface="+mn-ea"/>
                <a:ea typeface="+mn-ea"/>
                <a:cs typeface="宋体" panose="02010600030101010101" pitchFamily="2" charset="-122"/>
              </a:rPr>
              <a:t>。</a:t>
            </a:r>
            <a:endParaRPr lang="zh-CN" altLang="zh-CN" sz="2000" b="0" kern="100" dirty="0">
              <a:effectLst/>
              <a:latin typeface="+mn-ea"/>
              <a:ea typeface="+mn-ea"/>
              <a:cs typeface="Times New Roman" panose="02020603050405020304" pitchFamily="18" charset="0"/>
            </a:endParaRPr>
          </a:p>
        </p:txBody>
      </p:sp>
      <p:sp>
        <p:nvSpPr>
          <p:cNvPr id="8" name="文本框 7"/>
          <p:cNvSpPr txBox="1"/>
          <p:nvPr/>
        </p:nvSpPr>
        <p:spPr>
          <a:xfrm>
            <a:off x="2286000" y="5712743"/>
            <a:ext cx="4572000" cy="380553"/>
          </a:xfrm>
          <a:prstGeom prst="rect">
            <a:avLst/>
          </a:prstGeom>
          <a:noFill/>
        </p:spPr>
        <p:txBody>
          <a:bodyPr wrap="square">
            <a:spAutoFit/>
          </a:bodyPr>
          <a:lstStyle/>
          <a:p>
            <a:pPr algn="ctr">
              <a:lnSpc>
                <a:spcPct val="120000"/>
              </a:lnSpc>
            </a:pPr>
            <a:r>
              <a:rPr lang="zh-CN" altLang="en-US" sz="1800" b="0" kern="100" dirty="0">
                <a:effectLst/>
                <a:latin typeface="+mn-ea"/>
                <a:ea typeface="+mn-ea"/>
                <a:cs typeface="宋体" panose="02010600030101010101" pitchFamily="2" charset="-122"/>
              </a:rPr>
              <a:t>图</a:t>
            </a:r>
            <a:r>
              <a:rPr lang="en-US" altLang="zh-CN" sz="1800" b="0" kern="100" dirty="0">
                <a:effectLst/>
                <a:latin typeface="+mn-ea"/>
                <a:ea typeface="+mn-ea"/>
                <a:cs typeface="宋体" panose="02010600030101010101" pitchFamily="2" charset="-122"/>
              </a:rPr>
              <a:t>3-29 </a:t>
            </a:r>
            <a:r>
              <a:rPr lang="zh-CN" altLang="en-US" sz="1800" b="0" kern="100" dirty="0">
                <a:effectLst/>
                <a:latin typeface="+mn-ea"/>
                <a:ea typeface="+mn-ea"/>
                <a:cs typeface="宋体" panose="02010600030101010101" pitchFamily="2" charset="-122"/>
              </a:rPr>
              <a:t>新建区域</a:t>
            </a:r>
            <a:r>
              <a:rPr lang="en-US" altLang="zh-CN" sz="1800" b="0" kern="100" dirty="0">
                <a:effectLst/>
                <a:latin typeface="+mn-ea"/>
                <a:ea typeface="+mn-ea"/>
                <a:cs typeface="宋体" panose="02010600030101010101" pitchFamily="2" charset="-122"/>
              </a:rPr>
              <a:t>gdcp.cn</a:t>
            </a:r>
            <a:endParaRPr lang="zh-CN" altLang="zh-CN" sz="1800" b="0" kern="100" dirty="0">
              <a:effectLst/>
              <a:latin typeface="+mn-ea"/>
              <a:ea typeface="+mn-ea"/>
              <a:cs typeface="Times New Roman" panose="02020603050405020304" pitchFamily="18" charset="0"/>
            </a:endParaRPr>
          </a:p>
        </p:txBody>
      </p:sp>
      <p:pic>
        <p:nvPicPr>
          <p:cNvPr id="7" name="图片 6"/>
          <p:cNvPicPr/>
          <p:nvPr/>
        </p:nvPicPr>
        <p:blipFill>
          <a:blip r:embed="rId1" cstate="print"/>
          <a:stretch>
            <a:fillRect/>
          </a:stretch>
        </p:blipFill>
        <p:spPr>
          <a:xfrm>
            <a:off x="2286001" y="2544166"/>
            <a:ext cx="4434522" cy="3168577"/>
          </a:xfrm>
          <a:prstGeom prst="rect">
            <a:avLst/>
          </a:prstGeom>
        </p:spPr>
      </p:pic>
    </p:spTree>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DA1EF4F1-0C9D-46CB-BD23-4AED2D139E6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395536" y="260648"/>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三、任务实施</a:t>
            </a:r>
            <a:endParaRPr lang="zh-CN" altLang="en-US" sz="2800" dirty="0"/>
          </a:p>
        </p:txBody>
      </p:sp>
      <p:sp>
        <p:nvSpPr>
          <p:cNvPr id="6" name="文本框 5"/>
          <p:cNvSpPr txBox="1"/>
          <p:nvPr/>
        </p:nvSpPr>
        <p:spPr>
          <a:xfrm>
            <a:off x="563419" y="1002953"/>
            <a:ext cx="8061156" cy="781945"/>
          </a:xfrm>
          <a:prstGeom prst="rect">
            <a:avLst/>
          </a:prstGeom>
          <a:noFill/>
        </p:spPr>
        <p:txBody>
          <a:bodyPr wrap="square">
            <a:spAutoFit/>
          </a:bodyPr>
          <a:lstStyle/>
          <a:p>
            <a:pPr algn="l">
              <a:lnSpc>
                <a:spcPct val="120000"/>
              </a:lnSpc>
            </a:pPr>
            <a:r>
              <a:rPr lang="zh-CN" altLang="en-US" sz="1800" b="0" kern="10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第三步：</a:t>
            </a:r>
            <a:r>
              <a:rPr lang="en-US" altLang="zh-CN" sz="2000" b="0" kern="100" dirty="0">
                <a:solidFill>
                  <a:srgbClr val="FF0000"/>
                </a:solidFill>
                <a:effectLst/>
                <a:latin typeface="+mn-ea"/>
                <a:ea typeface="+mn-ea"/>
                <a:cs typeface="宋体" panose="02010600030101010101" pitchFamily="2" charset="-122"/>
              </a:rPr>
              <a:t>DNS</a:t>
            </a:r>
            <a:r>
              <a:rPr lang="zh-CN" altLang="en-US" sz="2000" b="0" kern="100" dirty="0">
                <a:solidFill>
                  <a:srgbClr val="FF0000"/>
                </a:solidFill>
                <a:effectLst/>
                <a:latin typeface="+mn-ea"/>
                <a:ea typeface="+mn-ea"/>
                <a:cs typeface="宋体" panose="02010600030101010101" pitchFamily="2" charset="-122"/>
              </a:rPr>
              <a:t>服务的配置。</a:t>
            </a:r>
            <a:r>
              <a:rPr lang="zh-CN" altLang="en-US" sz="2000" b="0" kern="100" dirty="0">
                <a:effectLst/>
                <a:latin typeface="+mn-ea"/>
                <a:ea typeface="+mn-ea"/>
                <a:cs typeface="宋体" panose="02010600030101010101" pitchFamily="2" charset="-122"/>
              </a:rPr>
              <a:t>在</a:t>
            </a:r>
            <a:r>
              <a:rPr lang="en-US" altLang="zh-CN" sz="2000" b="0" kern="100" dirty="0">
                <a:effectLst/>
                <a:latin typeface="+mn-ea"/>
                <a:ea typeface="+mn-ea"/>
                <a:cs typeface="宋体" panose="02010600030101010101" pitchFamily="2" charset="-122"/>
              </a:rPr>
              <a:t>DNS</a:t>
            </a:r>
            <a:r>
              <a:rPr lang="zh-CN" altLang="en-US" sz="2000" b="0" kern="100" dirty="0">
                <a:effectLst/>
                <a:latin typeface="+mn-ea"/>
                <a:ea typeface="+mn-ea"/>
                <a:cs typeface="宋体" panose="02010600030101010101" pitchFamily="2" charset="-122"/>
              </a:rPr>
              <a:t>管理器窗口中，选择正向区域</a:t>
            </a:r>
            <a:r>
              <a:rPr lang="en-US" altLang="zh-CN" sz="2000" b="0" kern="100" dirty="0">
                <a:effectLst/>
                <a:latin typeface="+mn-ea"/>
                <a:ea typeface="+mn-ea"/>
                <a:cs typeface="宋体" panose="02010600030101010101" pitchFamily="2" charset="-122"/>
              </a:rPr>
              <a:t>gdcp.cn</a:t>
            </a:r>
            <a:r>
              <a:rPr lang="zh-CN" altLang="en-US" sz="2000" b="0" kern="100" dirty="0">
                <a:effectLst/>
                <a:latin typeface="+mn-ea"/>
                <a:ea typeface="+mn-ea"/>
                <a:cs typeface="宋体" panose="02010600030101010101" pitchFamily="2" charset="-122"/>
              </a:rPr>
              <a:t>，右击打开快捷菜单，选择“新建主机”，如图</a:t>
            </a:r>
            <a:r>
              <a:rPr lang="en-US" altLang="zh-CN" sz="2000" b="0" kern="100" dirty="0">
                <a:effectLst/>
                <a:latin typeface="+mn-ea"/>
                <a:ea typeface="+mn-ea"/>
                <a:cs typeface="宋体" panose="02010600030101010101" pitchFamily="2" charset="-122"/>
              </a:rPr>
              <a:t>3-30</a:t>
            </a:r>
            <a:r>
              <a:rPr lang="zh-CN" altLang="en-US" sz="2000" b="0" kern="100" dirty="0">
                <a:effectLst/>
                <a:latin typeface="+mn-ea"/>
                <a:ea typeface="+mn-ea"/>
                <a:cs typeface="宋体" panose="02010600030101010101" pitchFamily="2" charset="-122"/>
              </a:rPr>
              <a:t>所示</a:t>
            </a:r>
            <a:r>
              <a:rPr lang="zh-CN" altLang="zh-CN" sz="2000" b="0" kern="100" dirty="0">
                <a:effectLst/>
                <a:latin typeface="+mn-ea"/>
                <a:ea typeface="+mn-ea"/>
                <a:cs typeface="宋体" panose="02010600030101010101" pitchFamily="2" charset="-122"/>
              </a:rPr>
              <a:t>。</a:t>
            </a:r>
            <a:endParaRPr lang="zh-CN" altLang="zh-CN" sz="2000" b="0" kern="100" dirty="0">
              <a:effectLst/>
              <a:latin typeface="+mn-ea"/>
              <a:ea typeface="+mn-ea"/>
              <a:cs typeface="Times New Roman" panose="02020603050405020304" pitchFamily="18" charset="0"/>
            </a:endParaRPr>
          </a:p>
        </p:txBody>
      </p:sp>
      <p:sp>
        <p:nvSpPr>
          <p:cNvPr id="8" name="文本框 7"/>
          <p:cNvSpPr txBox="1"/>
          <p:nvPr/>
        </p:nvSpPr>
        <p:spPr>
          <a:xfrm>
            <a:off x="2286000" y="5381069"/>
            <a:ext cx="4572000" cy="380553"/>
          </a:xfrm>
          <a:prstGeom prst="rect">
            <a:avLst/>
          </a:prstGeom>
          <a:noFill/>
        </p:spPr>
        <p:txBody>
          <a:bodyPr wrap="square">
            <a:spAutoFit/>
          </a:bodyPr>
          <a:lstStyle/>
          <a:p>
            <a:pPr algn="ctr">
              <a:lnSpc>
                <a:spcPct val="120000"/>
              </a:lnSpc>
            </a:pPr>
            <a:r>
              <a:rPr lang="zh-CN" altLang="en-US" sz="1800" b="0" kern="100" dirty="0">
                <a:effectLst/>
                <a:latin typeface="+mn-ea"/>
                <a:ea typeface="+mn-ea"/>
                <a:cs typeface="宋体" panose="02010600030101010101" pitchFamily="2" charset="-122"/>
              </a:rPr>
              <a:t>图</a:t>
            </a:r>
            <a:r>
              <a:rPr lang="en-US" altLang="zh-CN" sz="1800" b="0" kern="100" dirty="0">
                <a:effectLst/>
                <a:latin typeface="+mn-ea"/>
                <a:ea typeface="+mn-ea"/>
                <a:cs typeface="宋体" panose="02010600030101010101" pitchFamily="2" charset="-122"/>
              </a:rPr>
              <a:t>3-30 </a:t>
            </a:r>
            <a:r>
              <a:rPr lang="zh-CN" altLang="en-US" sz="1800" b="0" kern="100" dirty="0">
                <a:effectLst/>
                <a:latin typeface="+mn-ea"/>
                <a:ea typeface="+mn-ea"/>
                <a:cs typeface="宋体" panose="02010600030101010101" pitchFamily="2" charset="-122"/>
              </a:rPr>
              <a:t>新建主机快捷菜单</a:t>
            </a:r>
            <a:endParaRPr lang="zh-CN" altLang="zh-CN" sz="1800" b="0" kern="100" dirty="0">
              <a:effectLst/>
              <a:latin typeface="+mn-ea"/>
              <a:ea typeface="+mn-ea"/>
              <a:cs typeface="Times New Roman" panose="02020603050405020304" pitchFamily="18" charset="0"/>
            </a:endParaRPr>
          </a:p>
        </p:txBody>
      </p:sp>
      <p:pic>
        <p:nvPicPr>
          <p:cNvPr id="7" name="图片 6"/>
          <p:cNvPicPr/>
          <p:nvPr/>
        </p:nvPicPr>
        <p:blipFill>
          <a:blip r:embed="rId1" cstate="print"/>
          <a:stretch>
            <a:fillRect/>
          </a:stretch>
        </p:blipFill>
        <p:spPr>
          <a:xfrm>
            <a:off x="2051720" y="1923953"/>
            <a:ext cx="4572000" cy="3305247"/>
          </a:xfrm>
          <a:prstGeom prst="rect">
            <a:avLst/>
          </a:prstGeom>
        </p:spPr>
      </p:pic>
    </p:spTree>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DA1EF4F1-0C9D-46CB-BD23-4AED2D139E6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395536" y="260648"/>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三、任务实施</a:t>
            </a:r>
            <a:endParaRPr lang="zh-CN" altLang="en-US" sz="2800" dirty="0"/>
          </a:p>
        </p:txBody>
      </p:sp>
      <p:sp>
        <p:nvSpPr>
          <p:cNvPr id="6" name="文本框 5"/>
          <p:cNvSpPr txBox="1"/>
          <p:nvPr/>
        </p:nvSpPr>
        <p:spPr>
          <a:xfrm>
            <a:off x="563419" y="1002953"/>
            <a:ext cx="8061156" cy="1151277"/>
          </a:xfrm>
          <a:prstGeom prst="rect">
            <a:avLst/>
          </a:prstGeom>
          <a:noFill/>
        </p:spPr>
        <p:txBody>
          <a:bodyPr wrap="square">
            <a:spAutoFit/>
          </a:bodyPr>
          <a:lstStyle/>
          <a:p>
            <a:pPr algn="l">
              <a:lnSpc>
                <a:spcPct val="120000"/>
              </a:lnSpc>
            </a:pPr>
            <a:r>
              <a:rPr lang="zh-CN" altLang="en-US" sz="1800" b="0" kern="10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第三步：</a:t>
            </a:r>
            <a:r>
              <a:rPr lang="en-US" altLang="zh-CN" sz="2000" b="0" kern="100" dirty="0">
                <a:solidFill>
                  <a:srgbClr val="FF0000"/>
                </a:solidFill>
                <a:effectLst/>
                <a:latin typeface="+mn-ea"/>
                <a:ea typeface="+mn-ea"/>
                <a:cs typeface="宋体" panose="02010600030101010101" pitchFamily="2" charset="-122"/>
              </a:rPr>
              <a:t>DNS</a:t>
            </a:r>
            <a:r>
              <a:rPr lang="zh-CN" altLang="en-US" sz="2000" b="0" kern="100" dirty="0">
                <a:solidFill>
                  <a:srgbClr val="FF0000"/>
                </a:solidFill>
                <a:effectLst/>
                <a:latin typeface="+mn-ea"/>
                <a:ea typeface="+mn-ea"/>
                <a:cs typeface="宋体" panose="02010600030101010101" pitchFamily="2" charset="-122"/>
              </a:rPr>
              <a:t>服务的配置。</a:t>
            </a:r>
            <a:r>
              <a:rPr lang="zh-CN" altLang="en-US" sz="2000" b="0" kern="100" dirty="0">
                <a:effectLst/>
                <a:latin typeface="+mn-ea"/>
                <a:ea typeface="+mn-ea"/>
                <a:cs typeface="宋体" panose="02010600030101010101" pitchFamily="2" charset="-122"/>
              </a:rPr>
              <a:t>在新建主机窗口，输入名称：</a:t>
            </a:r>
            <a:r>
              <a:rPr lang="en-US" altLang="zh-CN" sz="2000" b="0" kern="100" dirty="0">
                <a:effectLst/>
                <a:latin typeface="+mn-ea"/>
                <a:ea typeface="+mn-ea"/>
                <a:cs typeface="宋体" panose="02010600030101010101" pitchFamily="2" charset="-122"/>
              </a:rPr>
              <a:t>WWW</a:t>
            </a:r>
            <a:r>
              <a:rPr lang="zh-CN" altLang="en-US" sz="2000" b="0" kern="100" dirty="0">
                <a:effectLst/>
                <a:latin typeface="+mn-ea"/>
                <a:ea typeface="+mn-ea"/>
                <a:cs typeface="宋体" panose="02010600030101010101" pitchFamily="2" charset="-122"/>
              </a:rPr>
              <a:t>，</a:t>
            </a:r>
            <a:r>
              <a:rPr lang="en-US" altLang="zh-CN" sz="2000" b="0" kern="100" dirty="0">
                <a:effectLst/>
                <a:latin typeface="+mn-ea"/>
                <a:ea typeface="+mn-ea"/>
                <a:cs typeface="宋体" panose="02010600030101010101" pitchFamily="2" charset="-122"/>
              </a:rPr>
              <a:t>IP</a:t>
            </a:r>
            <a:r>
              <a:rPr lang="zh-CN" altLang="en-US" sz="2000" b="0" kern="100" dirty="0">
                <a:effectLst/>
                <a:latin typeface="+mn-ea"/>
                <a:ea typeface="+mn-ea"/>
                <a:cs typeface="宋体" panose="02010600030101010101" pitchFamily="2" charset="-122"/>
              </a:rPr>
              <a:t>地址：</a:t>
            </a:r>
            <a:r>
              <a:rPr lang="en-US" altLang="zh-CN" sz="2000" b="0" kern="100" dirty="0">
                <a:effectLst/>
                <a:latin typeface="+mn-ea"/>
                <a:ea typeface="+mn-ea"/>
                <a:cs typeface="宋体" panose="02010600030101010101" pitchFamily="2" charset="-122"/>
              </a:rPr>
              <a:t>192.168.10.1</a:t>
            </a:r>
            <a:r>
              <a:rPr lang="zh-CN" altLang="en-US" sz="2000" b="0" kern="100" dirty="0">
                <a:effectLst/>
                <a:latin typeface="+mn-ea"/>
                <a:ea typeface="+mn-ea"/>
                <a:cs typeface="宋体" panose="02010600030101010101" pitchFamily="2" charset="-122"/>
              </a:rPr>
              <a:t>，点击“添加主机”，即完成记录添加，如图</a:t>
            </a:r>
            <a:r>
              <a:rPr lang="en-US" altLang="zh-CN" sz="2000" b="0" kern="100" dirty="0">
                <a:effectLst/>
                <a:latin typeface="+mn-ea"/>
                <a:ea typeface="+mn-ea"/>
                <a:cs typeface="宋体" panose="02010600030101010101" pitchFamily="2" charset="-122"/>
              </a:rPr>
              <a:t>3-31</a:t>
            </a:r>
            <a:r>
              <a:rPr lang="zh-CN" altLang="en-US" sz="2000" b="0" kern="100" dirty="0">
                <a:effectLst/>
                <a:latin typeface="+mn-ea"/>
                <a:ea typeface="+mn-ea"/>
                <a:cs typeface="宋体" panose="02010600030101010101" pitchFamily="2" charset="-122"/>
              </a:rPr>
              <a:t>所示</a:t>
            </a:r>
            <a:r>
              <a:rPr lang="zh-CN" altLang="zh-CN" sz="2000" b="0" kern="100" dirty="0">
                <a:effectLst/>
                <a:latin typeface="+mn-ea"/>
                <a:ea typeface="+mn-ea"/>
                <a:cs typeface="宋体" panose="02010600030101010101" pitchFamily="2" charset="-122"/>
              </a:rPr>
              <a:t>。</a:t>
            </a:r>
            <a:r>
              <a:rPr lang="zh-CN" altLang="en-US" sz="2000" b="0" kern="100" dirty="0">
                <a:effectLst/>
                <a:latin typeface="+mn-ea"/>
                <a:ea typeface="+mn-ea"/>
                <a:cs typeface="宋体" panose="02010600030101010101" pitchFamily="2" charset="-122"/>
              </a:rPr>
              <a:t>此时，</a:t>
            </a:r>
            <a:r>
              <a:rPr lang="en-US" altLang="zh-CN" sz="2000" b="0" kern="100" dirty="0">
                <a:effectLst/>
                <a:latin typeface="+mn-ea"/>
                <a:ea typeface="+mn-ea"/>
                <a:cs typeface="宋体" panose="02010600030101010101" pitchFamily="2" charset="-122"/>
              </a:rPr>
              <a:t>DNS</a:t>
            </a:r>
            <a:r>
              <a:rPr lang="zh-CN" altLang="en-US" sz="2000" b="0" kern="100" dirty="0">
                <a:effectLst/>
                <a:latin typeface="+mn-ea"/>
                <a:ea typeface="+mn-ea"/>
                <a:cs typeface="宋体" panose="02010600030101010101" pitchFamily="2" charset="-122"/>
              </a:rPr>
              <a:t>服务器就可以解析域名：</a:t>
            </a:r>
            <a:r>
              <a:rPr lang="en-US" altLang="zh-CN" sz="2000" b="0" kern="100" dirty="0">
                <a:effectLst/>
                <a:latin typeface="+mn-ea"/>
                <a:ea typeface="+mn-ea"/>
                <a:cs typeface="宋体" panose="02010600030101010101" pitchFamily="2" charset="-122"/>
              </a:rPr>
              <a:t>www.gdcp.cn</a:t>
            </a:r>
            <a:r>
              <a:rPr lang="zh-CN" altLang="en-US" sz="2000" b="0" kern="100" dirty="0">
                <a:effectLst/>
                <a:latin typeface="+mn-ea"/>
                <a:ea typeface="+mn-ea"/>
                <a:cs typeface="宋体" panose="02010600030101010101" pitchFamily="2" charset="-122"/>
              </a:rPr>
              <a:t>为</a:t>
            </a:r>
            <a:r>
              <a:rPr lang="en-US" altLang="zh-CN" sz="2000" b="0" kern="100" dirty="0">
                <a:effectLst/>
                <a:latin typeface="+mn-ea"/>
                <a:ea typeface="+mn-ea"/>
                <a:cs typeface="宋体" panose="02010600030101010101" pitchFamily="2" charset="-122"/>
              </a:rPr>
              <a:t>IP</a:t>
            </a:r>
            <a:r>
              <a:rPr lang="zh-CN" altLang="en-US" sz="2000" b="0" kern="100" dirty="0">
                <a:effectLst/>
                <a:latin typeface="+mn-ea"/>
                <a:ea typeface="+mn-ea"/>
                <a:cs typeface="宋体" panose="02010600030101010101" pitchFamily="2" charset="-122"/>
              </a:rPr>
              <a:t>：</a:t>
            </a:r>
            <a:r>
              <a:rPr lang="en-US" altLang="zh-CN" sz="2000" b="0" kern="100" dirty="0">
                <a:effectLst/>
                <a:latin typeface="+mn-ea"/>
                <a:ea typeface="+mn-ea"/>
                <a:cs typeface="宋体" panose="02010600030101010101" pitchFamily="2" charset="-122"/>
              </a:rPr>
              <a:t>192.168.10.1</a:t>
            </a:r>
            <a:r>
              <a:rPr lang="zh-CN" altLang="en-US" sz="2000" b="0" kern="100" dirty="0">
                <a:effectLst/>
                <a:latin typeface="+mn-ea"/>
                <a:ea typeface="+mn-ea"/>
                <a:cs typeface="宋体" panose="02010600030101010101" pitchFamily="2" charset="-122"/>
              </a:rPr>
              <a:t>。</a:t>
            </a:r>
            <a:endParaRPr lang="zh-CN" altLang="zh-CN" sz="2000" b="0" kern="100" dirty="0">
              <a:effectLst/>
              <a:latin typeface="+mn-ea"/>
              <a:ea typeface="+mn-ea"/>
              <a:cs typeface="Times New Roman" panose="02020603050405020304" pitchFamily="18" charset="0"/>
            </a:endParaRPr>
          </a:p>
        </p:txBody>
      </p:sp>
      <p:sp>
        <p:nvSpPr>
          <p:cNvPr id="8" name="文本框 7"/>
          <p:cNvSpPr txBox="1"/>
          <p:nvPr/>
        </p:nvSpPr>
        <p:spPr>
          <a:xfrm>
            <a:off x="2286000" y="5381069"/>
            <a:ext cx="4572000" cy="380553"/>
          </a:xfrm>
          <a:prstGeom prst="rect">
            <a:avLst/>
          </a:prstGeom>
          <a:noFill/>
        </p:spPr>
        <p:txBody>
          <a:bodyPr wrap="square">
            <a:spAutoFit/>
          </a:bodyPr>
          <a:lstStyle/>
          <a:p>
            <a:pPr algn="ctr">
              <a:lnSpc>
                <a:spcPct val="120000"/>
              </a:lnSpc>
            </a:pPr>
            <a:r>
              <a:rPr lang="zh-CN" altLang="en-US" sz="1800" b="0" kern="100" dirty="0">
                <a:effectLst/>
                <a:latin typeface="+mn-ea"/>
                <a:ea typeface="+mn-ea"/>
                <a:cs typeface="宋体" panose="02010600030101010101" pitchFamily="2" charset="-122"/>
              </a:rPr>
              <a:t>图</a:t>
            </a:r>
            <a:r>
              <a:rPr lang="en-US" altLang="zh-CN" sz="1800" b="0" kern="100" dirty="0">
                <a:effectLst/>
                <a:latin typeface="+mn-ea"/>
                <a:ea typeface="+mn-ea"/>
                <a:cs typeface="宋体" panose="02010600030101010101" pitchFamily="2" charset="-122"/>
              </a:rPr>
              <a:t>3-31 </a:t>
            </a:r>
            <a:r>
              <a:rPr lang="zh-CN" altLang="en-US" sz="1800" b="0" kern="100" dirty="0">
                <a:effectLst/>
                <a:latin typeface="+mn-ea"/>
                <a:ea typeface="+mn-ea"/>
                <a:cs typeface="宋体" panose="02010600030101010101" pitchFamily="2" charset="-122"/>
              </a:rPr>
              <a:t>新建主机窗口</a:t>
            </a:r>
            <a:endParaRPr lang="zh-CN" altLang="zh-CN" sz="1800" b="0" kern="100" dirty="0">
              <a:effectLst/>
              <a:latin typeface="+mn-ea"/>
              <a:ea typeface="+mn-ea"/>
              <a:cs typeface="Times New Roman" panose="02020603050405020304" pitchFamily="18" charset="0"/>
            </a:endParaRPr>
          </a:p>
        </p:txBody>
      </p:sp>
      <p:pic>
        <p:nvPicPr>
          <p:cNvPr id="10" name="图片 9"/>
          <p:cNvPicPr/>
          <p:nvPr/>
        </p:nvPicPr>
        <p:blipFill>
          <a:blip r:embed="rId1" cstate="print"/>
          <a:stretch>
            <a:fillRect/>
          </a:stretch>
        </p:blipFill>
        <p:spPr>
          <a:xfrm>
            <a:off x="3209607" y="2249682"/>
            <a:ext cx="2724785" cy="3035935"/>
          </a:xfrm>
          <a:prstGeom prst="rect">
            <a:avLst/>
          </a:prstGeom>
        </p:spPr>
      </p:pic>
    </p:spTree>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DA1EF4F1-0C9D-46CB-BD23-4AED2D139E6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395536" y="260648"/>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三、任务实施</a:t>
            </a:r>
            <a:endParaRPr lang="zh-CN" altLang="en-US" sz="2800" dirty="0"/>
          </a:p>
        </p:txBody>
      </p:sp>
      <p:sp>
        <p:nvSpPr>
          <p:cNvPr id="6" name="文本框 5"/>
          <p:cNvSpPr txBox="1"/>
          <p:nvPr/>
        </p:nvSpPr>
        <p:spPr>
          <a:xfrm>
            <a:off x="395536" y="1002953"/>
            <a:ext cx="8352928" cy="781945"/>
          </a:xfrm>
          <a:prstGeom prst="rect">
            <a:avLst/>
          </a:prstGeom>
          <a:noFill/>
        </p:spPr>
        <p:txBody>
          <a:bodyPr wrap="square">
            <a:spAutoFit/>
          </a:bodyPr>
          <a:lstStyle/>
          <a:p>
            <a:pPr algn="l">
              <a:lnSpc>
                <a:spcPct val="120000"/>
              </a:lnSpc>
            </a:pPr>
            <a:r>
              <a:rPr lang="zh-CN" altLang="en-US" sz="1800" b="0" kern="10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第四步：</a:t>
            </a:r>
            <a:r>
              <a:rPr lang="zh-CN" altLang="en-US" sz="2000" b="0" kern="100" dirty="0">
                <a:solidFill>
                  <a:srgbClr val="FF0000"/>
                </a:solidFill>
                <a:effectLst/>
                <a:latin typeface="+mn-ea"/>
                <a:ea typeface="+mn-ea"/>
                <a:cs typeface="宋体" panose="02010600030101010101" pitchFamily="2" charset="-122"/>
              </a:rPr>
              <a:t>客户机验证。</a:t>
            </a:r>
            <a:r>
              <a:rPr lang="zh-CN" altLang="en-US" sz="2000" b="0" kern="100" dirty="0">
                <a:effectLst/>
                <a:latin typeface="+mn-ea"/>
                <a:ea typeface="+mn-ea"/>
                <a:cs typeface="宋体" panose="02010600030101010101" pitchFamily="2" charset="-122"/>
              </a:rPr>
              <a:t>在客户机上进入命令提示符界面，输入</a:t>
            </a:r>
            <a:r>
              <a:rPr lang="en-US" altLang="zh-CN" sz="2000" b="0" kern="100" dirty="0">
                <a:effectLst/>
                <a:latin typeface="+mn-ea"/>
                <a:ea typeface="+mn-ea"/>
                <a:cs typeface="宋体" panose="02010600030101010101" pitchFamily="2" charset="-122"/>
              </a:rPr>
              <a:t>ping 192.168.10.1</a:t>
            </a:r>
            <a:r>
              <a:rPr lang="zh-CN" altLang="en-US" sz="2000" b="0" kern="100" dirty="0">
                <a:effectLst/>
                <a:latin typeface="+mn-ea"/>
                <a:ea typeface="+mn-ea"/>
                <a:cs typeface="宋体" panose="02010600030101010101" pitchFamily="2" charset="-122"/>
              </a:rPr>
              <a:t>和</a:t>
            </a:r>
            <a:r>
              <a:rPr lang="en-US" altLang="zh-CN" sz="2000" b="0" kern="100" dirty="0">
                <a:effectLst/>
                <a:latin typeface="+mn-ea"/>
                <a:ea typeface="+mn-ea"/>
                <a:cs typeface="宋体" panose="02010600030101010101" pitchFamily="2" charset="-122"/>
              </a:rPr>
              <a:t>ping www.gdcp.cn</a:t>
            </a:r>
            <a:r>
              <a:rPr lang="zh-CN" altLang="en-US" sz="2000" b="0" kern="100" dirty="0">
                <a:effectLst/>
                <a:latin typeface="+mn-ea"/>
                <a:ea typeface="+mn-ea"/>
                <a:cs typeface="宋体" panose="02010600030101010101" pitchFamily="2" charset="-122"/>
              </a:rPr>
              <a:t>两个命令，操作结果，如图</a:t>
            </a:r>
            <a:r>
              <a:rPr lang="en-US" altLang="zh-CN" sz="2000" b="0" kern="100" dirty="0">
                <a:effectLst/>
                <a:latin typeface="+mn-ea"/>
                <a:ea typeface="+mn-ea"/>
                <a:cs typeface="宋体" panose="02010600030101010101" pitchFamily="2" charset="-122"/>
              </a:rPr>
              <a:t>3-32</a:t>
            </a:r>
            <a:r>
              <a:rPr lang="zh-CN" altLang="en-US" sz="2000" b="0" kern="100" dirty="0">
                <a:effectLst/>
                <a:latin typeface="+mn-ea"/>
                <a:ea typeface="+mn-ea"/>
                <a:cs typeface="宋体" panose="02010600030101010101" pitchFamily="2" charset="-122"/>
              </a:rPr>
              <a:t>所示。</a:t>
            </a:r>
            <a:endParaRPr lang="zh-CN" altLang="zh-CN" sz="2000" b="0" kern="100" dirty="0">
              <a:effectLst/>
              <a:latin typeface="+mn-ea"/>
              <a:ea typeface="+mn-ea"/>
              <a:cs typeface="Times New Roman" panose="02020603050405020304" pitchFamily="18" charset="0"/>
            </a:endParaRPr>
          </a:p>
        </p:txBody>
      </p:sp>
      <p:sp>
        <p:nvSpPr>
          <p:cNvPr id="8" name="文本框 7"/>
          <p:cNvSpPr txBox="1"/>
          <p:nvPr/>
        </p:nvSpPr>
        <p:spPr>
          <a:xfrm>
            <a:off x="2286000" y="5712743"/>
            <a:ext cx="4572000" cy="380553"/>
          </a:xfrm>
          <a:prstGeom prst="rect">
            <a:avLst/>
          </a:prstGeom>
          <a:noFill/>
        </p:spPr>
        <p:txBody>
          <a:bodyPr wrap="square">
            <a:spAutoFit/>
          </a:bodyPr>
          <a:lstStyle/>
          <a:p>
            <a:pPr algn="ctr">
              <a:lnSpc>
                <a:spcPct val="120000"/>
              </a:lnSpc>
            </a:pPr>
            <a:r>
              <a:rPr lang="zh-CN" altLang="en-US" sz="1800" b="0" kern="100" dirty="0">
                <a:effectLst/>
                <a:latin typeface="+mn-ea"/>
                <a:ea typeface="+mn-ea"/>
                <a:cs typeface="宋体" panose="02010600030101010101" pitchFamily="2" charset="-122"/>
              </a:rPr>
              <a:t>图</a:t>
            </a:r>
            <a:r>
              <a:rPr lang="en-US" altLang="zh-CN" sz="1800" b="0" kern="100" dirty="0">
                <a:effectLst/>
                <a:latin typeface="+mn-ea"/>
                <a:ea typeface="+mn-ea"/>
                <a:cs typeface="宋体" panose="02010600030101010101" pitchFamily="2" charset="-122"/>
              </a:rPr>
              <a:t>3-32 </a:t>
            </a:r>
            <a:r>
              <a:rPr lang="zh-CN" altLang="en-US" sz="1800" b="0" kern="100" dirty="0">
                <a:effectLst/>
                <a:latin typeface="+mn-ea"/>
                <a:ea typeface="+mn-ea"/>
                <a:cs typeface="宋体" panose="02010600030101010101" pitchFamily="2" charset="-122"/>
              </a:rPr>
              <a:t>命令提示符界面</a:t>
            </a:r>
            <a:endParaRPr lang="zh-CN" altLang="zh-CN" sz="1800" b="0" kern="100" dirty="0">
              <a:effectLst/>
              <a:latin typeface="+mn-ea"/>
              <a:ea typeface="+mn-ea"/>
              <a:cs typeface="Times New Roman" panose="02020603050405020304" pitchFamily="18" charset="0"/>
            </a:endParaRPr>
          </a:p>
        </p:txBody>
      </p:sp>
      <p:pic>
        <p:nvPicPr>
          <p:cNvPr id="7" name="图片 6"/>
          <p:cNvPicPr/>
          <p:nvPr/>
        </p:nvPicPr>
        <p:blipFill>
          <a:blip r:embed="rId1">
            <a:extLst>
              <a:ext uri="{28A0092B-C50C-407E-A947-70E740481C1C}">
                <a14:useLocalDpi xmlns:a14="http://schemas.microsoft.com/office/drawing/2010/main" val="0"/>
              </a:ext>
            </a:extLst>
          </a:blip>
          <a:srcRect/>
          <a:stretch>
            <a:fillRect/>
          </a:stretch>
        </p:blipFill>
        <p:spPr bwMode="auto">
          <a:xfrm>
            <a:off x="1727726" y="1813820"/>
            <a:ext cx="5868610" cy="3847428"/>
          </a:xfrm>
          <a:prstGeom prst="rect">
            <a:avLst/>
          </a:prstGeom>
          <a:noFill/>
          <a:ln>
            <a:noFill/>
          </a:ln>
        </p:spPr>
      </p:pic>
    </p:spTree>
  </p:cSld>
  <p:clrMapOvr>
    <a:masterClrMapping/>
  </p:clrMapOvr>
  <p:transition>
    <p:cu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36FE1D31-5B4F-4E4A-B343-272EEE39F046}" type="slidenum">
              <a:rPr lang="en-US" altLang="zh-CN" b="0">
                <a:ea typeface="宋体" panose="02010600030101010101" pitchFamily="2" charset="-122"/>
              </a:rPr>
            </a:fld>
            <a:endParaRPr lang="en-US" altLang="zh-CN" b="0">
              <a:ea typeface="宋体" panose="02010600030101010101" pitchFamily="2" charset="-122"/>
            </a:endParaRPr>
          </a:p>
        </p:txBody>
      </p:sp>
      <p:sp>
        <p:nvSpPr>
          <p:cNvPr id="2062" name="Rectangle 14"/>
          <p:cNvSpPr>
            <a:spLocks noGrp="1" noChangeArrowheads="1"/>
          </p:cNvSpPr>
          <p:nvPr>
            <p:ph type="title" idx="4294967295"/>
          </p:nvPr>
        </p:nvSpPr>
        <p:spPr/>
        <p:txBody>
          <a:bodyPr/>
          <a:lstStyle/>
          <a:p>
            <a:pPr eaLnBrk="1" hangingPunct="1">
              <a:buFont typeface="Wingdings" panose="05000000000000000000" pitchFamily="2" charset="2"/>
              <a:buNone/>
              <a:defRPr/>
            </a:pPr>
            <a:r>
              <a:rPr lang="zh-CN" altLang="en-US" sz="3200" dirty="0">
                <a:solidFill>
                  <a:srgbClr val="FF0000"/>
                </a:solidFill>
                <a:latin typeface="楷体_GB2312" charset="-122"/>
              </a:rPr>
              <a:t>项目三  配置网络服务器</a:t>
            </a:r>
            <a:endParaRPr lang="zh-CN" altLang="en-US" sz="3200" dirty="0">
              <a:solidFill>
                <a:srgbClr val="FF0000"/>
              </a:solidFill>
              <a:latin typeface="楷体_GB2312" charset="-122"/>
            </a:endParaRPr>
          </a:p>
        </p:txBody>
      </p:sp>
      <p:grpSp>
        <p:nvGrpSpPr>
          <p:cNvPr id="5124" name="Group 15"/>
          <p:cNvGrpSpPr/>
          <p:nvPr/>
        </p:nvGrpSpPr>
        <p:grpSpPr bwMode="auto">
          <a:xfrm>
            <a:off x="1807319" y="1832596"/>
            <a:ext cx="5544393" cy="1944687"/>
            <a:chOff x="1474" y="754"/>
            <a:chExt cx="2931" cy="1225"/>
          </a:xfrm>
        </p:grpSpPr>
        <p:grpSp>
          <p:nvGrpSpPr>
            <p:cNvPr id="5126" name="Group 16"/>
            <p:cNvGrpSpPr/>
            <p:nvPr/>
          </p:nvGrpSpPr>
          <p:grpSpPr bwMode="auto">
            <a:xfrm>
              <a:off x="1474" y="754"/>
              <a:ext cx="2931" cy="363"/>
              <a:chOff x="1474" y="709"/>
              <a:chExt cx="2931" cy="363"/>
            </a:xfrm>
          </p:grpSpPr>
          <p:sp>
            <p:nvSpPr>
              <p:cNvPr id="2065" name="AutoShape 17"/>
              <p:cNvSpPr>
                <a:spLocks noChangeArrowheads="1"/>
              </p:cNvSpPr>
              <p:nvPr/>
            </p:nvSpPr>
            <p:spPr bwMode="gray">
              <a:xfrm>
                <a:off x="1669" y="738"/>
                <a:ext cx="2736" cy="288"/>
              </a:xfrm>
              <a:prstGeom prst="roundRect">
                <a:avLst>
                  <a:gd name="adj" fmla="val 16667"/>
                </a:avLst>
              </a:prstGeom>
              <a:gradFill rotWithShape="1">
                <a:gsLst>
                  <a:gs pos="0">
                    <a:srgbClr val="FFE4E4"/>
                  </a:gs>
                  <a:gs pos="100000">
                    <a:srgbClr val="FF7C80"/>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任务一 安装和配置服务器操作系统</a:t>
                </a:r>
                <a:endParaRPr lang="zh-CN" altLang="en-US" sz="2400" dirty="0">
                  <a:effectLst>
                    <a:outerShdw blurRad="38100" dist="38100" dir="2700000" algn="tl">
                      <a:srgbClr val="FFFFFF"/>
                    </a:outerShdw>
                  </a:effectLst>
                </a:endParaRPr>
              </a:p>
            </p:txBody>
          </p:sp>
          <p:sp>
            <p:nvSpPr>
              <p:cNvPr id="2066" name="Oval 18"/>
              <p:cNvSpPr>
                <a:spLocks noChangeArrowheads="1"/>
              </p:cNvSpPr>
              <p:nvPr/>
            </p:nvSpPr>
            <p:spPr bwMode="gray">
              <a:xfrm>
                <a:off x="1474" y="709"/>
                <a:ext cx="363" cy="363"/>
              </a:xfrm>
              <a:prstGeom prst="ellipse">
                <a:avLst/>
              </a:prstGeom>
              <a:solidFill>
                <a:srgbClr val="CC000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1</a:t>
                </a:r>
                <a:endParaRPr lang="en-US" altLang="zh-CN" sz="2400">
                  <a:solidFill>
                    <a:schemeClr val="bg1"/>
                  </a:solidFill>
                  <a:effectLst>
                    <a:outerShdw blurRad="38100" dist="38100" dir="2700000" algn="tl">
                      <a:srgbClr val="000000"/>
                    </a:outerShdw>
                  </a:effectLst>
                </a:endParaRPr>
              </a:p>
            </p:txBody>
          </p:sp>
        </p:grpSp>
        <p:grpSp>
          <p:nvGrpSpPr>
            <p:cNvPr id="5127" name="Group 22"/>
            <p:cNvGrpSpPr/>
            <p:nvPr/>
          </p:nvGrpSpPr>
          <p:grpSpPr bwMode="auto">
            <a:xfrm>
              <a:off x="1474" y="1616"/>
              <a:ext cx="2931" cy="363"/>
              <a:chOff x="1474" y="1616"/>
              <a:chExt cx="2931" cy="363"/>
            </a:xfrm>
          </p:grpSpPr>
          <p:sp>
            <p:nvSpPr>
              <p:cNvPr id="2071" name="AutoShape 23"/>
              <p:cNvSpPr>
                <a:spLocks noChangeArrowheads="1"/>
              </p:cNvSpPr>
              <p:nvPr/>
            </p:nvSpPr>
            <p:spPr bwMode="gray">
              <a:xfrm>
                <a:off x="1669" y="1645"/>
                <a:ext cx="2736" cy="288"/>
              </a:xfrm>
              <a:prstGeom prst="roundRect">
                <a:avLst>
                  <a:gd name="adj" fmla="val 16667"/>
                </a:avLst>
              </a:prstGeom>
              <a:gradFill rotWithShape="1">
                <a:gsLst>
                  <a:gs pos="0">
                    <a:srgbClr val="DFFFDF"/>
                  </a:gs>
                  <a:gs pos="100000">
                    <a:srgbClr val="66FF66"/>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任务三 配置</a:t>
                </a:r>
                <a:r>
                  <a:rPr lang="en-US" altLang="zh-CN" sz="2400" dirty="0">
                    <a:effectLst>
                      <a:outerShdw blurRad="38100" dist="38100" dir="2700000" algn="tl">
                        <a:srgbClr val="FFFFFF"/>
                      </a:outerShdw>
                    </a:effectLst>
                  </a:rPr>
                  <a:t>Web</a:t>
                </a:r>
                <a:r>
                  <a:rPr lang="zh-CN" altLang="en-US" sz="2400" dirty="0">
                    <a:effectLst>
                      <a:outerShdw blurRad="38100" dist="38100" dir="2700000" algn="tl">
                        <a:srgbClr val="FFFFFF"/>
                      </a:outerShdw>
                    </a:effectLst>
                  </a:rPr>
                  <a:t>和</a:t>
                </a:r>
                <a:r>
                  <a:rPr lang="en-US" altLang="zh-CN" sz="2400" dirty="0">
                    <a:effectLst>
                      <a:outerShdw blurRad="38100" dist="38100" dir="2700000" algn="tl">
                        <a:srgbClr val="FFFFFF"/>
                      </a:outerShdw>
                    </a:effectLst>
                  </a:rPr>
                  <a:t>FTP</a:t>
                </a:r>
                <a:r>
                  <a:rPr lang="zh-CN" altLang="en-US" sz="240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072" name="Oval 24"/>
              <p:cNvSpPr>
                <a:spLocks noChangeArrowheads="1"/>
              </p:cNvSpPr>
              <p:nvPr/>
            </p:nvSpPr>
            <p:spPr bwMode="gray">
              <a:xfrm>
                <a:off x="1474" y="1616"/>
                <a:ext cx="363" cy="363"/>
              </a:xfrm>
              <a:prstGeom prst="ellipse">
                <a:avLst/>
              </a:prstGeom>
              <a:blipFill dpi="0" rotWithShape="1">
                <a:blip r:embed="rId1"/>
                <a:srcRect/>
                <a:tile tx="0" ty="0" sx="100000" sy="100000" flip="none" algn="tl"/>
              </a:blip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3</a:t>
                </a:r>
                <a:endParaRPr lang="en-US" altLang="zh-CN" sz="2400">
                  <a:solidFill>
                    <a:schemeClr val="bg1"/>
                  </a:solidFill>
                  <a:effectLst>
                    <a:outerShdw blurRad="38100" dist="38100" dir="2700000" algn="tl">
                      <a:srgbClr val="000000"/>
                    </a:outerShdw>
                  </a:effectLst>
                </a:endParaRPr>
              </a:p>
            </p:txBody>
          </p:sp>
        </p:grpSp>
        <p:grpSp>
          <p:nvGrpSpPr>
            <p:cNvPr id="5128" name="Group 31"/>
            <p:cNvGrpSpPr/>
            <p:nvPr/>
          </p:nvGrpSpPr>
          <p:grpSpPr bwMode="auto">
            <a:xfrm>
              <a:off x="1474" y="1184"/>
              <a:ext cx="2931" cy="363"/>
              <a:chOff x="1474" y="1162"/>
              <a:chExt cx="2931" cy="363"/>
            </a:xfrm>
          </p:grpSpPr>
          <p:sp>
            <p:nvSpPr>
              <p:cNvPr id="2080" name="AutoShape 32"/>
              <p:cNvSpPr>
                <a:spLocks noChangeArrowheads="1"/>
              </p:cNvSpPr>
              <p:nvPr/>
            </p:nvSpPr>
            <p:spPr bwMode="gray">
              <a:xfrm>
                <a:off x="1669" y="1191"/>
                <a:ext cx="2736" cy="288"/>
              </a:xfrm>
              <a:prstGeom prst="roundRect">
                <a:avLst>
                  <a:gd name="adj" fmla="val 16667"/>
                </a:avLst>
              </a:prstGeom>
              <a:gradFill rotWithShape="1">
                <a:gsLst>
                  <a:gs pos="0">
                    <a:srgbClr val="FFFFEA"/>
                  </a:gs>
                  <a:gs pos="100000">
                    <a:srgbClr val="FFFF99"/>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任务二  配置</a:t>
                </a:r>
                <a:r>
                  <a:rPr lang="en-US" altLang="zh-CN" sz="2400" dirty="0">
                    <a:effectLst>
                      <a:outerShdw blurRad="38100" dist="38100" dir="2700000" algn="tl">
                        <a:srgbClr val="FFFFFF"/>
                      </a:outerShdw>
                    </a:effectLst>
                  </a:rPr>
                  <a:t>DNS</a:t>
                </a:r>
                <a:r>
                  <a:rPr lang="zh-CN" altLang="en-US" sz="2400" dirty="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081" name="Oval 33"/>
              <p:cNvSpPr>
                <a:spLocks noChangeArrowheads="1"/>
              </p:cNvSpPr>
              <p:nvPr/>
            </p:nvSpPr>
            <p:spPr bwMode="gray">
              <a:xfrm>
                <a:off x="1474" y="1162"/>
                <a:ext cx="363" cy="363"/>
              </a:xfrm>
              <a:prstGeom prst="ellipse">
                <a:avLst/>
              </a:prstGeom>
              <a:blipFill dpi="0" rotWithShape="1">
                <a:blip r:embed="rId2"/>
                <a:srcRect/>
                <a:tile tx="0" ty="0" sx="100000" sy="100000" flip="none" algn="tl"/>
              </a:blip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2</a:t>
                </a:r>
                <a:endParaRPr lang="en-US" altLang="zh-CN" sz="2400">
                  <a:solidFill>
                    <a:schemeClr val="bg1"/>
                  </a:solidFill>
                  <a:effectLst>
                    <a:outerShdw blurRad="38100" dist="38100" dir="2700000" algn="tl">
                      <a:srgbClr val="000000"/>
                    </a:outerShdw>
                  </a:effectLst>
                </a:endParaRPr>
              </a:p>
            </p:txBody>
          </p:sp>
        </p:grpSp>
      </p:grpSp>
      <p:sp>
        <p:nvSpPr>
          <p:cNvPr id="30" name="文本框 29"/>
          <p:cNvSpPr txBox="1"/>
          <p:nvPr/>
        </p:nvSpPr>
        <p:spPr>
          <a:xfrm>
            <a:off x="1224105" y="3224894"/>
            <a:ext cx="393700" cy="646112"/>
          </a:xfrm>
          <a:prstGeom prst="rect">
            <a:avLst/>
          </a:prstGeom>
          <a:noFill/>
        </p:spPr>
        <p:txBody>
          <a:bodyPr>
            <a:spAutoFit/>
          </a:bodyPr>
          <a:lstStyle/>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grpSp>
        <p:nvGrpSpPr>
          <p:cNvPr id="16" name="Group 16"/>
          <p:cNvGrpSpPr/>
          <p:nvPr/>
        </p:nvGrpSpPr>
        <p:grpSpPr bwMode="auto">
          <a:xfrm>
            <a:off x="1802240" y="3932858"/>
            <a:ext cx="5544393" cy="576262"/>
            <a:chOff x="1474" y="709"/>
            <a:chExt cx="2931" cy="363"/>
          </a:xfrm>
        </p:grpSpPr>
        <p:sp>
          <p:nvSpPr>
            <p:cNvPr id="23" name="AutoShape 17"/>
            <p:cNvSpPr>
              <a:spLocks noChangeArrowheads="1"/>
            </p:cNvSpPr>
            <p:nvPr/>
          </p:nvSpPr>
          <p:spPr bwMode="gray">
            <a:xfrm>
              <a:off x="1669" y="738"/>
              <a:ext cx="2736" cy="288"/>
            </a:xfrm>
            <a:prstGeom prst="roundRect">
              <a:avLst>
                <a:gd name="adj" fmla="val 16667"/>
              </a:avLst>
            </a:prstGeom>
            <a:solidFill>
              <a:schemeClr val="accent5">
                <a:lumMod val="90000"/>
              </a:schemeClr>
            </a:soli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任务四 配置</a:t>
              </a:r>
              <a:r>
                <a:rPr lang="en-US" altLang="zh-CN" sz="2400" dirty="0">
                  <a:effectLst>
                    <a:outerShdw blurRad="38100" dist="38100" dir="2700000" algn="tl">
                      <a:srgbClr val="FFFFFF"/>
                    </a:outerShdw>
                  </a:effectLst>
                </a:rPr>
                <a:t>DHCP</a:t>
              </a:r>
              <a:r>
                <a:rPr lang="zh-CN" altLang="en-US" sz="2400" dirty="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4" name="Oval 18"/>
            <p:cNvSpPr>
              <a:spLocks noChangeArrowheads="1"/>
            </p:cNvSpPr>
            <p:nvPr/>
          </p:nvSpPr>
          <p:spPr bwMode="gray">
            <a:xfrm>
              <a:off x="1474" y="709"/>
              <a:ext cx="363" cy="363"/>
            </a:xfrm>
            <a:prstGeom prst="ellipse">
              <a:avLst/>
            </a:prstGeom>
            <a:solidFill>
              <a:srgbClr val="00B0F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dirty="0">
                  <a:solidFill>
                    <a:schemeClr val="bg1"/>
                  </a:solidFill>
                  <a:effectLst>
                    <a:outerShdw blurRad="38100" dist="38100" dir="2700000" algn="tl">
                      <a:srgbClr val="000000"/>
                    </a:outerShdw>
                  </a:effectLst>
                </a:rPr>
                <a:t>4</a:t>
              </a:r>
              <a:endParaRPr lang="en-US" altLang="zh-CN" sz="2400" dirty="0">
                <a:solidFill>
                  <a:schemeClr val="bg1"/>
                </a:solidFill>
                <a:effectLst>
                  <a:outerShdw blurRad="38100" dist="38100" dir="2700000" algn="tl">
                    <a:srgbClr val="000000"/>
                  </a:outerShdw>
                </a:effectLst>
              </a:endParaRPr>
            </a:p>
          </p:txBody>
        </p:sp>
      </p:grpSp>
    </p:spTree>
  </p:cSld>
  <p:clrMapOvr>
    <a:masterClrMapping/>
  </p:clrMapOvr>
  <p:transition>
    <p:cu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A7284F69-9C0D-4A4A-9266-8A65E4D87B1D}"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zh-CN" altLang="en-US" sz="2800" dirty="0"/>
              <a:t>任务三  </a:t>
            </a:r>
            <a:r>
              <a:rPr lang="zh-CN" altLang="en-US" sz="2800" dirty="0">
                <a:effectLst>
                  <a:outerShdw blurRad="38100" dist="38100" dir="2700000" algn="tl">
                    <a:srgbClr val="FFFFFF"/>
                  </a:outerShdw>
                </a:effectLst>
              </a:rPr>
              <a:t>配置</a:t>
            </a:r>
            <a:r>
              <a:rPr lang="en-US" altLang="zh-CN" sz="2800" dirty="0">
                <a:effectLst>
                  <a:outerShdw blurRad="38100" dist="38100" dir="2700000" algn="tl">
                    <a:srgbClr val="FFFFFF"/>
                  </a:outerShdw>
                </a:effectLst>
              </a:rPr>
              <a:t>Web</a:t>
            </a:r>
            <a:r>
              <a:rPr lang="zh-CN" altLang="en-US" sz="2800" dirty="0">
                <a:effectLst>
                  <a:outerShdw blurRad="38100" dist="38100" dir="2700000" algn="tl">
                    <a:srgbClr val="FFFFFF"/>
                  </a:outerShdw>
                </a:effectLst>
              </a:rPr>
              <a:t>和</a:t>
            </a:r>
            <a:r>
              <a:rPr lang="en-US" altLang="zh-CN" sz="2800" dirty="0">
                <a:effectLst>
                  <a:outerShdw blurRad="38100" dist="38100" dir="2700000" algn="tl">
                    <a:srgbClr val="FFFFFF"/>
                  </a:outerShdw>
                </a:effectLst>
              </a:rPr>
              <a:t>FTP</a:t>
            </a:r>
            <a:r>
              <a:rPr lang="zh-CN" altLang="en-US" sz="2800" dirty="0">
                <a:effectLst>
                  <a:outerShdw blurRad="38100" dist="38100" dir="2700000" algn="tl">
                    <a:srgbClr val="FFFFFF"/>
                  </a:outerShdw>
                </a:effectLst>
              </a:rPr>
              <a:t>服务</a:t>
            </a:r>
            <a:r>
              <a:rPr lang="en-US" altLang="zh-CN" sz="2800" kern="2200" dirty="0">
                <a:latin typeface="+mn-ea"/>
                <a:ea typeface="+mn-ea"/>
              </a:rPr>
              <a:t>——【</a:t>
            </a:r>
            <a:r>
              <a:rPr lang="zh-CN" altLang="en-US" sz="2800" kern="2200" dirty="0">
                <a:latin typeface="+mn-ea"/>
                <a:ea typeface="+mn-ea"/>
              </a:rPr>
              <a:t>任务目标</a:t>
            </a:r>
            <a:r>
              <a:rPr lang="en-US" altLang="zh-CN" sz="2800" kern="2200" dirty="0">
                <a:latin typeface="+mn-ea"/>
                <a:ea typeface="+mn-ea"/>
              </a:rPr>
              <a:t>】</a:t>
            </a:r>
            <a:endParaRPr lang="zh-CN" altLang="en-US" sz="2800" dirty="0"/>
          </a:p>
        </p:txBody>
      </p:sp>
      <p:graphicFrame>
        <p:nvGraphicFramePr>
          <p:cNvPr id="54" name="内容占位符 3"/>
          <p:cNvGraphicFramePr/>
          <p:nvPr/>
        </p:nvGraphicFramePr>
        <p:xfrm>
          <a:off x="216398" y="1484784"/>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4" grpId="0">
        <p:bldAsOne/>
      </p:bldGraphic>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9ED5C0-4772-4375-ACD5-53F525966D91}"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一、万维网基本概念</a:t>
            </a:r>
            <a:endParaRPr lang="zh-CN" altLang="en-US" sz="2800" dirty="0"/>
          </a:p>
        </p:txBody>
      </p:sp>
      <p:graphicFrame>
        <p:nvGraphicFramePr>
          <p:cNvPr id="4" name="内容占位符 3"/>
          <p:cNvGraphicFramePr/>
          <p:nvPr/>
        </p:nvGraphicFramePr>
        <p:xfrm>
          <a:off x="197768" y="1412776"/>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115695" y="2707640"/>
            <a:ext cx="5898515" cy="2011045"/>
          </a:xfrm>
          <a:prstGeom prst="rect">
            <a:avLst/>
          </a:prstGeom>
          <a:solidFill>
            <a:srgbClr val="00B050"/>
          </a:solidFill>
        </p:spPr>
        <p:txBody>
          <a:bodyPr wrap="square" rtlCol="0">
            <a:spAutoFit/>
          </a:bodyPr>
          <a:p>
            <a:pPr>
              <a:lnSpc>
                <a:spcPct val="130000"/>
              </a:lnSpc>
            </a:pPr>
            <a:r>
              <a:rPr lang="en-US" altLang="zh-CN" sz="1600"/>
              <a:t>      </a:t>
            </a:r>
            <a:r>
              <a:rPr lang="zh-CN" altLang="en-US" sz="1600">
                <a:solidFill>
                  <a:schemeClr val="bg1"/>
                </a:solidFill>
              </a:rPr>
              <a:t>Web即全球广域网，也称为万维网，它是一种基于超文本和HTTP的、全球性的、动态交互的、跨平台的分布式图形信息系统。是建立在Internet上的一种网络服务，为浏览者在Internet上查找和浏览信息提供了图形化的、易于访问的直观界面，其中的文档及超级链接将Internet上的信息节点组织成一个互为关联的网状结构。</a:t>
            </a:r>
            <a:endParaRPr lang="zh-CN" altLang="en-US" sz="1600">
              <a:solidFill>
                <a:schemeClr val="bg1"/>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6E00347-682D-4C0B-AA1B-E885A360272C}"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800" dirty="0"/>
              <a:t>2.</a:t>
            </a:r>
            <a:r>
              <a:rPr lang="zh-CN" altLang="en-US" sz="2800" dirty="0"/>
              <a:t> </a:t>
            </a:r>
            <a:r>
              <a:rPr lang="en-US" altLang="zh-CN" sz="2800" dirty="0"/>
              <a:t> </a:t>
            </a:r>
            <a:r>
              <a:rPr lang="zh-CN" altLang="en-US" sz="2800" dirty="0"/>
              <a:t>网络操作系统的特征</a:t>
            </a:r>
            <a:endParaRPr lang="zh-CN" altLang="en-US" sz="2800" dirty="0"/>
          </a:p>
        </p:txBody>
      </p:sp>
      <p:graphicFrame>
        <p:nvGraphicFramePr>
          <p:cNvPr id="5" name="内容占位符 4"/>
          <p:cNvGraphicFramePr/>
          <p:nvPr>
            <p:custDataLst>
              <p:tags r:id="rId1"/>
            </p:custDataLst>
          </p:nvPr>
        </p:nvGraphicFramePr>
        <p:xfrm>
          <a:off x="457200" y="974090"/>
          <a:ext cx="8229600" cy="5156200"/>
        </p:xfrm>
        <a:graphic>
          <a:graphicData uri="http://schemas.openxmlformats.org/drawingml/2006/table">
            <a:tbl>
              <a:tblPr firstRow="1" firstCol="1" lastRow="1" lastCol="1" bandRow="1" bandCol="1">
                <a:tableStyleId>{5C22544A-7EE6-4342-B048-85BDC9FD1C3A}</a:tableStyleId>
              </a:tblPr>
              <a:tblGrid>
                <a:gridCol w="1176020"/>
                <a:gridCol w="2145030"/>
                <a:gridCol w="4908550"/>
              </a:tblGrid>
              <a:tr h="797560">
                <a:tc>
                  <a:txBody>
                    <a:bodyPr/>
                    <a:lstStyle/>
                    <a:p>
                      <a:pPr indent="0" algn="ctr">
                        <a:lnSpc>
                          <a:spcPct val="120000"/>
                        </a:lnSpc>
                        <a:spcBef>
                          <a:spcPts val="0"/>
                        </a:spcBef>
                        <a:spcAft>
                          <a:spcPts val="0"/>
                        </a:spcAft>
                      </a:pPr>
                      <a:r>
                        <a:rPr lang="zh-CN" sz="2000" b="1" spc="130">
                          <a:solidFill>
                            <a:srgbClr val="FFFFFF"/>
                          </a:solidFill>
                          <a:latin typeface="微软雅黑" panose="020B0503020204020204" charset="-122"/>
                          <a:ea typeface="微软雅黑" panose="020B0503020204020204" charset="-122"/>
                        </a:rPr>
                        <a:t>序号</a:t>
                      </a:r>
                      <a:endParaRPr lang="zh-CN" sz="2000" b="1" spc="130">
                        <a:solidFill>
                          <a:srgbClr val="FFFFFF"/>
                        </a:solidFill>
                        <a:latin typeface="微软雅黑" panose="020B0503020204020204" charset="-122"/>
                        <a:ea typeface="微软雅黑" panose="020B0503020204020204" charset="-122"/>
                      </a:endParaRPr>
                    </a:p>
                  </a:txBody>
                  <a:tcPr marL="317500" marR="317500" marT="215900" marB="215900" anchor="ctr">
                    <a:lnL>
                      <a:noFill/>
                    </a:lnL>
                    <a:lnR w="19050">
                      <a:solidFill>
                        <a:srgbClr val="FFFFFF"/>
                      </a:solidFill>
                      <a:prstDash val="solid"/>
                    </a:lnR>
                    <a:lnT>
                      <a:noFill/>
                    </a:lnT>
                    <a:lnB>
                      <a:noFill/>
                    </a:lnB>
                    <a:solidFill>
                      <a:srgbClr val="404040"/>
                    </a:solidFill>
                  </a:tcPr>
                </a:tc>
                <a:tc>
                  <a:txBody>
                    <a:bodyPr/>
                    <a:lstStyle/>
                    <a:p>
                      <a:pPr indent="0" algn="ctr">
                        <a:lnSpc>
                          <a:spcPct val="120000"/>
                        </a:lnSpc>
                        <a:spcBef>
                          <a:spcPts val="0"/>
                        </a:spcBef>
                        <a:spcAft>
                          <a:spcPts val="0"/>
                        </a:spcAft>
                      </a:pPr>
                      <a:r>
                        <a:rPr lang="zh-CN" sz="2000" b="1" spc="130">
                          <a:solidFill>
                            <a:srgbClr val="FFFFFF"/>
                          </a:solidFill>
                          <a:latin typeface="微软雅黑" panose="020B0503020204020204" charset="-122"/>
                          <a:ea typeface="微软雅黑" panose="020B0503020204020204" charset="-122"/>
                        </a:rPr>
                        <a:t>特征</a:t>
                      </a:r>
                      <a:endParaRPr lang="zh-CN" sz="2000" b="1" spc="130">
                        <a:solidFill>
                          <a:srgbClr val="FFFFFF"/>
                        </a:solidFill>
                        <a:latin typeface="微软雅黑" panose="020B0503020204020204" charset="-122"/>
                        <a:ea typeface="微软雅黑" panose="020B0503020204020204" charset="-122"/>
                      </a:endParaRPr>
                    </a:p>
                  </a:txBody>
                  <a:tcPr marL="317500" marR="317500" marT="215900" marB="215900" anchor="ctr">
                    <a:lnL w="19050">
                      <a:solidFill>
                        <a:srgbClr val="FFFFFF"/>
                      </a:solidFill>
                      <a:prstDash val="solid"/>
                    </a:lnL>
                    <a:lnR w="19050">
                      <a:solidFill>
                        <a:srgbClr val="FFFFFF"/>
                      </a:solidFill>
                      <a:prstDash val="solid"/>
                    </a:lnR>
                    <a:lnT>
                      <a:noFill/>
                    </a:lnT>
                    <a:lnB>
                      <a:noFill/>
                    </a:lnB>
                    <a:solidFill>
                      <a:srgbClr val="F96D88"/>
                    </a:solidFill>
                  </a:tcPr>
                </a:tc>
                <a:tc>
                  <a:txBody>
                    <a:bodyPr/>
                    <a:lstStyle/>
                    <a:p>
                      <a:pPr indent="0" algn="ctr">
                        <a:lnSpc>
                          <a:spcPct val="120000"/>
                        </a:lnSpc>
                        <a:spcBef>
                          <a:spcPts val="0"/>
                        </a:spcBef>
                        <a:spcAft>
                          <a:spcPts val="0"/>
                        </a:spcAft>
                      </a:pPr>
                      <a:r>
                        <a:rPr lang="zh-CN" sz="2000" b="1" spc="130">
                          <a:solidFill>
                            <a:srgbClr val="FFFFFF"/>
                          </a:solidFill>
                          <a:latin typeface="微软雅黑" panose="020B0503020204020204" charset="-122"/>
                          <a:ea typeface="微软雅黑" panose="020B0503020204020204" charset="-122"/>
                        </a:rPr>
                        <a:t>描述</a:t>
                      </a:r>
                      <a:endParaRPr lang="zh-CN" sz="2000" b="1" spc="130">
                        <a:solidFill>
                          <a:srgbClr val="FFFFFF"/>
                        </a:solidFill>
                        <a:latin typeface="微软雅黑" panose="020B0503020204020204" charset="-122"/>
                        <a:ea typeface="微软雅黑" panose="020B0503020204020204" charset="-122"/>
                      </a:endParaRPr>
                    </a:p>
                  </a:txBody>
                  <a:tcPr marL="317500" marR="317500" marT="215900" marB="215900" anchor="ctr">
                    <a:lnL w="19050">
                      <a:solidFill>
                        <a:srgbClr val="FFFFFF"/>
                      </a:solidFill>
                      <a:prstDash val="solid"/>
                    </a:lnL>
                    <a:lnR>
                      <a:noFill/>
                    </a:lnR>
                    <a:lnT>
                      <a:noFill/>
                    </a:lnT>
                    <a:lnB>
                      <a:noFill/>
                    </a:lnB>
                    <a:solidFill>
                      <a:srgbClr val="F96D88"/>
                    </a:solidFill>
                  </a:tcPr>
                </a:tc>
              </a:tr>
              <a:tr h="1089660">
                <a:tc>
                  <a:txBody>
                    <a:bodyPr/>
                    <a:lstStyle/>
                    <a:p>
                      <a:pPr indent="0" algn="ctr">
                        <a:lnSpc>
                          <a:spcPct val="120000"/>
                        </a:lnSpc>
                        <a:spcBef>
                          <a:spcPts val="0"/>
                        </a:spcBef>
                        <a:spcAft>
                          <a:spcPts val="0"/>
                        </a:spcAft>
                      </a:pPr>
                      <a:r>
                        <a:rPr lang="en-US" sz="1800" b="0" spc="130">
                          <a:solidFill>
                            <a:srgbClr val="404040"/>
                          </a:solidFill>
                          <a:latin typeface="微软雅黑" panose="020B0503020204020204" charset="-122"/>
                          <a:ea typeface="微软雅黑" panose="020B0503020204020204" charset="-122"/>
                        </a:rPr>
                        <a:t>1</a:t>
                      </a:r>
                      <a:endParaRPr lang="en-US" sz="1800" b="0" spc="130">
                        <a:solidFill>
                          <a:srgbClr val="404040"/>
                        </a:solidFill>
                        <a:latin typeface="微软雅黑" panose="020B0503020204020204" charset="-122"/>
                        <a:ea typeface="微软雅黑" panose="020B0503020204020204" charset="-122"/>
                      </a:endParaRPr>
                    </a:p>
                  </a:txBody>
                  <a:tcPr marL="317500" marR="317500" marT="215900" marB="215900" anchor="ctr">
                    <a:lnL>
                      <a:noFill/>
                    </a:lnL>
                    <a:lnR w="19050">
                      <a:solidFill>
                        <a:srgbClr val="FFFFFF"/>
                      </a:solidFill>
                      <a:prstDash val="solid"/>
                    </a:lnR>
                    <a:lnT>
                      <a:noFill/>
                    </a:lnT>
                    <a:lnB>
                      <a:noFill/>
                    </a:lnB>
                    <a:solidFill>
                      <a:srgbClr val="FFFFFF"/>
                    </a:solidFill>
                  </a:tcPr>
                </a:tc>
                <a:tc>
                  <a:txBody>
                    <a:bodyPr/>
                    <a:lstStyle/>
                    <a:p>
                      <a:pPr indent="0" algn="l">
                        <a:lnSpc>
                          <a:spcPct val="120000"/>
                        </a:lnSpc>
                        <a:spcBef>
                          <a:spcPts val="0"/>
                        </a:spcBef>
                        <a:spcAft>
                          <a:spcPts val="0"/>
                        </a:spcAft>
                      </a:pPr>
                      <a:r>
                        <a:rPr lang="zh-CN" sz="1800" b="0" spc="130">
                          <a:solidFill>
                            <a:srgbClr val="404040"/>
                          </a:solidFill>
                          <a:latin typeface="微软雅黑" panose="020B0503020204020204" charset="-122"/>
                          <a:ea typeface="微软雅黑" panose="020B0503020204020204" charset="-122"/>
                        </a:rPr>
                        <a:t>与硬件无关</a:t>
                      </a:r>
                      <a:endParaRPr lang="zh-CN" sz="1800" b="0" spc="130">
                        <a:solidFill>
                          <a:srgbClr val="404040"/>
                        </a:solidFill>
                        <a:latin typeface="微软雅黑" panose="020B0503020204020204" charset="-122"/>
                        <a:ea typeface="微软雅黑" panose="020B0503020204020204" charset="-122"/>
                      </a:endParaRPr>
                    </a:p>
                  </a:txBody>
                  <a:tcPr marL="317500" marR="317500" marT="215900" marB="215900" anchor="ctr">
                    <a:lnL w="19050">
                      <a:solidFill>
                        <a:srgbClr val="FFFFFF"/>
                      </a:solidFill>
                      <a:prstDash val="solid"/>
                    </a:lnL>
                    <a:lnR w="19050">
                      <a:solidFill>
                        <a:srgbClr val="FFFFFF"/>
                      </a:solidFill>
                      <a:prstDash val="solid"/>
                    </a:lnR>
                    <a:lnT>
                      <a:noFill/>
                    </a:lnT>
                    <a:lnB>
                      <a:noFill/>
                    </a:lnB>
                    <a:solidFill>
                      <a:srgbClr val="FFFFFF"/>
                    </a:solidFill>
                  </a:tcPr>
                </a:tc>
                <a:tc>
                  <a:txBody>
                    <a:bodyPr/>
                    <a:lstStyle/>
                    <a:p>
                      <a:pPr indent="0" algn="l">
                        <a:lnSpc>
                          <a:spcPct val="120000"/>
                        </a:lnSpc>
                        <a:spcBef>
                          <a:spcPts val="0"/>
                        </a:spcBef>
                        <a:spcAft>
                          <a:spcPts val="0"/>
                        </a:spcAft>
                      </a:pPr>
                      <a:r>
                        <a:rPr lang="zh-CN" sz="1800" b="0" spc="130">
                          <a:solidFill>
                            <a:srgbClr val="404040"/>
                          </a:solidFill>
                          <a:latin typeface="微软雅黑" panose="020B0503020204020204" charset="-122"/>
                          <a:ea typeface="微软雅黑" panose="020B0503020204020204" charset="-122"/>
                        </a:rPr>
                        <a:t>同一网络操作系统可以安装在不用的网络硬件上</a:t>
                      </a:r>
                      <a:endParaRPr lang="zh-CN" sz="1800" b="0" spc="130">
                        <a:solidFill>
                          <a:srgbClr val="404040"/>
                        </a:solidFill>
                        <a:latin typeface="微软雅黑" panose="020B0503020204020204" charset="-122"/>
                        <a:ea typeface="微软雅黑" panose="020B0503020204020204" charset="-122"/>
                      </a:endParaRPr>
                    </a:p>
                  </a:txBody>
                  <a:tcPr marL="317500" marR="317500" marT="215900" marB="215900" anchor="ctr">
                    <a:lnL w="19050">
                      <a:solidFill>
                        <a:srgbClr val="FFFFFF"/>
                      </a:solidFill>
                      <a:prstDash val="solid"/>
                    </a:lnL>
                    <a:lnR>
                      <a:noFill/>
                    </a:lnR>
                    <a:lnT>
                      <a:noFill/>
                    </a:lnT>
                    <a:lnB>
                      <a:noFill/>
                    </a:lnB>
                    <a:solidFill>
                      <a:srgbClr val="FFFFFF"/>
                    </a:solidFill>
                  </a:tcPr>
                </a:tc>
              </a:tr>
              <a:tr h="1089660">
                <a:tc>
                  <a:txBody>
                    <a:bodyPr/>
                    <a:lstStyle/>
                    <a:p>
                      <a:pPr indent="0" algn="ctr">
                        <a:lnSpc>
                          <a:spcPct val="120000"/>
                        </a:lnSpc>
                        <a:spcBef>
                          <a:spcPts val="0"/>
                        </a:spcBef>
                        <a:spcAft>
                          <a:spcPts val="0"/>
                        </a:spcAft>
                      </a:pPr>
                      <a:r>
                        <a:rPr lang="en-US" sz="1800" b="0" spc="130">
                          <a:solidFill>
                            <a:srgbClr val="404040"/>
                          </a:solidFill>
                          <a:latin typeface="微软雅黑" panose="020B0503020204020204" charset="-122"/>
                          <a:ea typeface="微软雅黑" panose="020B0503020204020204" charset="-122"/>
                        </a:rPr>
                        <a:t>2</a:t>
                      </a:r>
                      <a:endParaRPr lang="en-US" sz="1800" b="0" spc="130">
                        <a:solidFill>
                          <a:srgbClr val="404040"/>
                        </a:solidFill>
                        <a:latin typeface="微软雅黑" panose="020B0503020204020204" charset="-122"/>
                        <a:ea typeface="微软雅黑" panose="020B0503020204020204" charset="-122"/>
                      </a:endParaRPr>
                    </a:p>
                  </a:txBody>
                  <a:tcPr marL="317500" marR="317500" marT="215900" marB="215900" anchor="ctr">
                    <a:lnL>
                      <a:noFill/>
                    </a:lnL>
                    <a:lnR w="19050">
                      <a:solidFill>
                        <a:srgbClr val="FFFFFF"/>
                      </a:solidFill>
                      <a:prstDash val="solid"/>
                    </a:lnR>
                    <a:lnT>
                      <a:noFill/>
                    </a:lnT>
                    <a:lnB>
                      <a:noFill/>
                    </a:lnB>
                    <a:solidFill>
                      <a:srgbClr val="F2F2F2"/>
                    </a:solidFill>
                  </a:tcPr>
                </a:tc>
                <a:tc>
                  <a:txBody>
                    <a:bodyPr/>
                    <a:lstStyle/>
                    <a:p>
                      <a:pPr indent="0" algn="l">
                        <a:lnSpc>
                          <a:spcPct val="120000"/>
                        </a:lnSpc>
                        <a:spcBef>
                          <a:spcPts val="0"/>
                        </a:spcBef>
                        <a:spcAft>
                          <a:spcPts val="0"/>
                        </a:spcAft>
                      </a:pPr>
                      <a:r>
                        <a:rPr lang="zh-CN" sz="1800" b="0" spc="130">
                          <a:solidFill>
                            <a:srgbClr val="404040"/>
                          </a:solidFill>
                          <a:latin typeface="微软雅黑" panose="020B0503020204020204" charset="-122"/>
                          <a:ea typeface="微软雅黑" panose="020B0503020204020204" charset="-122"/>
                        </a:rPr>
                        <a:t>多客户端、多用户支持</a:t>
                      </a:r>
                      <a:endParaRPr lang="zh-CN" sz="1800" b="0" spc="130">
                        <a:solidFill>
                          <a:srgbClr val="404040"/>
                        </a:solidFill>
                        <a:latin typeface="微软雅黑" panose="020B0503020204020204" charset="-122"/>
                        <a:ea typeface="微软雅黑" panose="020B0503020204020204" charset="-122"/>
                      </a:endParaRPr>
                    </a:p>
                  </a:txBody>
                  <a:tcPr marL="317500" marR="317500" marT="215900" marB="215900" anchor="ctr">
                    <a:lnL w="19050">
                      <a:solidFill>
                        <a:srgbClr val="FFFFFF"/>
                      </a:solidFill>
                      <a:prstDash val="solid"/>
                    </a:lnL>
                    <a:lnR w="19050">
                      <a:solidFill>
                        <a:srgbClr val="FFFFFF"/>
                      </a:solidFill>
                      <a:prstDash val="solid"/>
                    </a:lnR>
                    <a:lnT>
                      <a:noFill/>
                    </a:lnT>
                    <a:lnB>
                      <a:noFill/>
                    </a:lnB>
                    <a:solidFill>
                      <a:srgbClr val="F2F2F2"/>
                    </a:solidFill>
                  </a:tcPr>
                </a:tc>
                <a:tc>
                  <a:txBody>
                    <a:bodyPr/>
                    <a:lstStyle/>
                    <a:p>
                      <a:pPr indent="0" algn="l">
                        <a:lnSpc>
                          <a:spcPct val="120000"/>
                        </a:lnSpc>
                        <a:spcBef>
                          <a:spcPts val="0"/>
                        </a:spcBef>
                        <a:spcAft>
                          <a:spcPts val="0"/>
                        </a:spcAft>
                      </a:pPr>
                      <a:r>
                        <a:rPr lang="zh-CN" sz="1800" b="0" spc="130">
                          <a:solidFill>
                            <a:srgbClr val="404040"/>
                          </a:solidFill>
                          <a:latin typeface="微软雅黑" panose="020B0503020204020204" charset="-122"/>
                          <a:ea typeface="微软雅黑" panose="020B0503020204020204" charset="-122"/>
                        </a:rPr>
                        <a:t>可以同时连接多个客户端，能同时支持多个用户对网络的访问</a:t>
                      </a:r>
                      <a:endParaRPr lang="zh-CN" sz="1800" b="0" spc="130">
                        <a:solidFill>
                          <a:srgbClr val="404040"/>
                        </a:solidFill>
                        <a:latin typeface="微软雅黑" panose="020B0503020204020204" charset="-122"/>
                        <a:ea typeface="微软雅黑" panose="020B0503020204020204" charset="-122"/>
                      </a:endParaRPr>
                    </a:p>
                  </a:txBody>
                  <a:tcPr marL="317500" marR="317500" marT="215900" marB="215900" anchor="ctr">
                    <a:lnL w="19050">
                      <a:solidFill>
                        <a:srgbClr val="FFFFFF"/>
                      </a:solidFill>
                      <a:prstDash val="solid"/>
                    </a:lnL>
                    <a:lnR>
                      <a:noFill/>
                    </a:lnR>
                    <a:lnT>
                      <a:noFill/>
                    </a:lnT>
                    <a:lnB>
                      <a:noFill/>
                    </a:lnB>
                    <a:solidFill>
                      <a:srgbClr val="F2F2F2"/>
                    </a:solidFill>
                  </a:tcPr>
                </a:tc>
              </a:tr>
              <a:tr h="1089660">
                <a:tc>
                  <a:txBody>
                    <a:bodyPr/>
                    <a:lstStyle/>
                    <a:p>
                      <a:pPr indent="0" algn="ctr">
                        <a:lnSpc>
                          <a:spcPct val="120000"/>
                        </a:lnSpc>
                        <a:spcBef>
                          <a:spcPts val="0"/>
                        </a:spcBef>
                        <a:spcAft>
                          <a:spcPts val="0"/>
                        </a:spcAft>
                      </a:pPr>
                      <a:r>
                        <a:rPr lang="en-US" sz="1800" b="0" spc="130">
                          <a:solidFill>
                            <a:srgbClr val="404040"/>
                          </a:solidFill>
                          <a:latin typeface="微软雅黑" panose="020B0503020204020204" charset="-122"/>
                          <a:ea typeface="微软雅黑" panose="020B0503020204020204" charset="-122"/>
                        </a:rPr>
                        <a:t>3</a:t>
                      </a:r>
                      <a:endParaRPr lang="en-US" sz="1800" b="0" spc="130">
                        <a:solidFill>
                          <a:srgbClr val="404040"/>
                        </a:solidFill>
                        <a:latin typeface="微软雅黑" panose="020B0503020204020204" charset="-122"/>
                        <a:ea typeface="微软雅黑" panose="020B0503020204020204" charset="-122"/>
                      </a:endParaRPr>
                    </a:p>
                  </a:txBody>
                  <a:tcPr marL="317500" marR="317500" marT="215900" marB="215900" anchor="ctr">
                    <a:lnL>
                      <a:noFill/>
                    </a:lnL>
                    <a:lnR w="19050">
                      <a:solidFill>
                        <a:srgbClr val="FFFFFF"/>
                      </a:solidFill>
                      <a:prstDash val="solid"/>
                    </a:lnR>
                    <a:lnT>
                      <a:noFill/>
                    </a:lnT>
                    <a:lnB>
                      <a:noFill/>
                    </a:lnB>
                    <a:solidFill>
                      <a:srgbClr val="FFFFFF"/>
                    </a:solidFill>
                  </a:tcPr>
                </a:tc>
                <a:tc>
                  <a:txBody>
                    <a:bodyPr/>
                    <a:lstStyle/>
                    <a:p>
                      <a:pPr indent="0" algn="l">
                        <a:lnSpc>
                          <a:spcPct val="120000"/>
                        </a:lnSpc>
                        <a:spcBef>
                          <a:spcPts val="0"/>
                        </a:spcBef>
                        <a:spcAft>
                          <a:spcPts val="0"/>
                        </a:spcAft>
                      </a:pPr>
                      <a:r>
                        <a:rPr lang="zh-CN" sz="1800" b="0" spc="130">
                          <a:solidFill>
                            <a:srgbClr val="404040"/>
                          </a:solidFill>
                          <a:latin typeface="微软雅黑" panose="020B0503020204020204" charset="-122"/>
                          <a:ea typeface="微软雅黑" panose="020B0503020204020204" charset="-122"/>
                        </a:rPr>
                        <a:t>安全性与存取控制</a:t>
                      </a:r>
                      <a:endParaRPr lang="zh-CN" sz="1800" b="0" spc="130">
                        <a:solidFill>
                          <a:srgbClr val="404040"/>
                        </a:solidFill>
                        <a:latin typeface="微软雅黑" panose="020B0503020204020204" charset="-122"/>
                        <a:ea typeface="微软雅黑" panose="020B0503020204020204" charset="-122"/>
                      </a:endParaRPr>
                    </a:p>
                  </a:txBody>
                  <a:tcPr marL="317500" marR="317500" marT="215900" marB="215900" anchor="ctr">
                    <a:lnL w="19050">
                      <a:solidFill>
                        <a:srgbClr val="FFFFFF"/>
                      </a:solidFill>
                      <a:prstDash val="solid"/>
                    </a:lnL>
                    <a:lnR w="19050">
                      <a:solidFill>
                        <a:srgbClr val="FFFFFF"/>
                      </a:solidFill>
                      <a:prstDash val="solid"/>
                    </a:lnR>
                    <a:lnT>
                      <a:noFill/>
                    </a:lnT>
                    <a:lnB>
                      <a:noFill/>
                    </a:lnB>
                    <a:solidFill>
                      <a:srgbClr val="FFFFFF"/>
                    </a:solidFill>
                  </a:tcPr>
                </a:tc>
                <a:tc>
                  <a:txBody>
                    <a:bodyPr/>
                    <a:lstStyle/>
                    <a:p>
                      <a:pPr indent="0" algn="l">
                        <a:lnSpc>
                          <a:spcPct val="120000"/>
                        </a:lnSpc>
                        <a:spcBef>
                          <a:spcPts val="0"/>
                        </a:spcBef>
                        <a:spcAft>
                          <a:spcPts val="0"/>
                        </a:spcAft>
                      </a:pPr>
                      <a:r>
                        <a:rPr lang="zh-CN" sz="1800" b="0" spc="130">
                          <a:solidFill>
                            <a:srgbClr val="404040"/>
                          </a:solidFill>
                          <a:latin typeface="微软雅黑" panose="020B0503020204020204" charset="-122"/>
                          <a:ea typeface="微软雅黑" panose="020B0503020204020204" charset="-122"/>
                        </a:rPr>
                        <a:t>对用户资源进行控制，并提供控制用户对网络访问的方法</a:t>
                      </a:r>
                      <a:endParaRPr lang="zh-CN" sz="1800" b="0" spc="130">
                        <a:solidFill>
                          <a:srgbClr val="404040"/>
                        </a:solidFill>
                        <a:latin typeface="微软雅黑" panose="020B0503020204020204" charset="-122"/>
                        <a:ea typeface="微软雅黑" panose="020B0503020204020204" charset="-122"/>
                      </a:endParaRPr>
                    </a:p>
                  </a:txBody>
                  <a:tcPr marL="317500" marR="317500" marT="215900" marB="215900" anchor="ctr">
                    <a:lnL w="19050">
                      <a:solidFill>
                        <a:srgbClr val="FFFFFF"/>
                      </a:solidFill>
                      <a:prstDash val="solid"/>
                    </a:lnL>
                    <a:lnR>
                      <a:noFill/>
                    </a:lnR>
                    <a:lnT>
                      <a:noFill/>
                    </a:lnT>
                    <a:lnB>
                      <a:noFill/>
                    </a:lnB>
                    <a:solidFill>
                      <a:srgbClr val="FFFFFF"/>
                    </a:solidFill>
                  </a:tcPr>
                </a:tc>
              </a:tr>
              <a:tr h="1089660">
                <a:tc>
                  <a:txBody>
                    <a:bodyPr/>
                    <a:lstStyle/>
                    <a:p>
                      <a:pPr indent="0" algn="ctr">
                        <a:lnSpc>
                          <a:spcPct val="120000"/>
                        </a:lnSpc>
                        <a:spcBef>
                          <a:spcPts val="0"/>
                        </a:spcBef>
                        <a:spcAft>
                          <a:spcPts val="0"/>
                        </a:spcAft>
                      </a:pPr>
                      <a:r>
                        <a:rPr lang="en-US" sz="1800" b="0" spc="130">
                          <a:solidFill>
                            <a:srgbClr val="404040"/>
                          </a:solidFill>
                          <a:latin typeface="微软雅黑" panose="020B0503020204020204" charset="-122"/>
                          <a:ea typeface="微软雅黑" panose="020B0503020204020204" charset="-122"/>
                        </a:rPr>
                        <a:t>4</a:t>
                      </a:r>
                      <a:endParaRPr lang="en-US" sz="1800" b="0" spc="130">
                        <a:solidFill>
                          <a:srgbClr val="404040"/>
                        </a:solidFill>
                        <a:latin typeface="微软雅黑" panose="020B0503020204020204" charset="-122"/>
                        <a:ea typeface="微软雅黑" panose="020B0503020204020204" charset="-122"/>
                      </a:endParaRPr>
                    </a:p>
                  </a:txBody>
                  <a:tcPr marL="317500" marR="317500" marT="215900" marB="215900" anchor="ctr">
                    <a:lnL>
                      <a:noFill/>
                    </a:lnL>
                    <a:lnR w="19050">
                      <a:solidFill>
                        <a:srgbClr val="FFFFFF"/>
                      </a:solidFill>
                      <a:prstDash val="solid"/>
                    </a:lnR>
                    <a:lnT>
                      <a:noFill/>
                    </a:lnT>
                    <a:lnB w="19050">
                      <a:solidFill>
                        <a:srgbClr val="F96D88"/>
                      </a:solidFill>
                      <a:prstDash val="solid"/>
                    </a:lnB>
                    <a:solidFill>
                      <a:srgbClr val="F2F2F2"/>
                    </a:solidFill>
                  </a:tcPr>
                </a:tc>
                <a:tc>
                  <a:txBody>
                    <a:bodyPr/>
                    <a:lstStyle/>
                    <a:p>
                      <a:pPr indent="0" algn="l">
                        <a:lnSpc>
                          <a:spcPct val="120000"/>
                        </a:lnSpc>
                        <a:spcBef>
                          <a:spcPts val="0"/>
                        </a:spcBef>
                        <a:spcAft>
                          <a:spcPts val="0"/>
                        </a:spcAft>
                      </a:pPr>
                      <a:r>
                        <a:rPr lang="zh-CN" sz="1800" b="0" spc="130">
                          <a:solidFill>
                            <a:srgbClr val="404040"/>
                          </a:solidFill>
                          <a:latin typeface="微软雅黑" panose="020B0503020204020204" charset="-122"/>
                          <a:ea typeface="微软雅黑" panose="020B0503020204020204" charset="-122"/>
                        </a:rPr>
                        <a:t>网络管理</a:t>
                      </a:r>
                      <a:endParaRPr lang="zh-CN" sz="1800" b="0" spc="130">
                        <a:solidFill>
                          <a:srgbClr val="404040"/>
                        </a:solidFill>
                        <a:latin typeface="微软雅黑" panose="020B0503020204020204" charset="-122"/>
                        <a:ea typeface="微软雅黑" panose="020B0503020204020204" charset="-122"/>
                      </a:endParaRPr>
                    </a:p>
                  </a:txBody>
                  <a:tcPr marL="317500" marR="317500" marT="215900" marB="215900" anchor="ctr">
                    <a:lnL w="19050">
                      <a:solidFill>
                        <a:srgbClr val="FFFFFF"/>
                      </a:solidFill>
                      <a:prstDash val="solid"/>
                    </a:lnL>
                    <a:lnR w="19050">
                      <a:solidFill>
                        <a:srgbClr val="FFFFFF"/>
                      </a:solidFill>
                      <a:prstDash val="solid"/>
                    </a:lnR>
                    <a:lnT>
                      <a:noFill/>
                    </a:lnT>
                    <a:lnB w="19050">
                      <a:solidFill>
                        <a:srgbClr val="F96D88"/>
                      </a:solidFill>
                      <a:prstDash val="solid"/>
                    </a:lnB>
                    <a:solidFill>
                      <a:srgbClr val="F2F2F2"/>
                    </a:solidFill>
                  </a:tcPr>
                </a:tc>
                <a:tc>
                  <a:txBody>
                    <a:bodyPr/>
                    <a:lstStyle/>
                    <a:p>
                      <a:pPr indent="0" algn="l">
                        <a:lnSpc>
                          <a:spcPct val="120000"/>
                        </a:lnSpc>
                        <a:spcBef>
                          <a:spcPts val="0"/>
                        </a:spcBef>
                        <a:spcAft>
                          <a:spcPts val="0"/>
                        </a:spcAft>
                      </a:pPr>
                      <a:r>
                        <a:rPr lang="zh-CN" sz="1800" b="0" spc="130">
                          <a:solidFill>
                            <a:srgbClr val="404040"/>
                          </a:solidFill>
                          <a:latin typeface="微软雅黑" panose="020B0503020204020204" charset="-122"/>
                          <a:ea typeface="微软雅黑" panose="020B0503020204020204" charset="-122"/>
                        </a:rPr>
                        <a:t>支持网络实用程序及其管理功能，如系统备份、安全管理和性能控制等</a:t>
                      </a:r>
                      <a:endParaRPr lang="zh-CN" sz="1800" b="0" spc="130">
                        <a:solidFill>
                          <a:srgbClr val="404040"/>
                        </a:solidFill>
                        <a:latin typeface="微软雅黑" panose="020B0503020204020204" charset="-122"/>
                        <a:ea typeface="微软雅黑" panose="020B0503020204020204" charset="-122"/>
                      </a:endParaRPr>
                    </a:p>
                  </a:txBody>
                  <a:tcPr marL="317500" marR="317500" marT="215900" marB="215900" anchor="ctr">
                    <a:lnL w="19050">
                      <a:solidFill>
                        <a:srgbClr val="FFFFFF"/>
                      </a:solidFill>
                      <a:prstDash val="solid"/>
                    </a:lnL>
                    <a:lnR>
                      <a:noFill/>
                    </a:lnR>
                    <a:lnT>
                      <a:noFill/>
                    </a:lnT>
                    <a:lnB w="19050">
                      <a:solidFill>
                        <a:srgbClr val="F96D88"/>
                      </a:solidFill>
                      <a:prstDash val="solid"/>
                    </a:lnB>
                    <a:solidFill>
                      <a:srgbClr val="F2F2F2"/>
                    </a:solidFill>
                  </a:tcPr>
                </a:tc>
              </a:tr>
            </a:tbl>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9ED5C0-4772-4375-ACD5-53F525966D91}"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二、</a:t>
            </a:r>
            <a:r>
              <a:rPr lang="en-US" altLang="zh-CN" sz="2800" dirty="0"/>
              <a:t>FTP</a:t>
            </a:r>
            <a:r>
              <a:rPr lang="zh-CN" altLang="en-US" sz="2800" dirty="0"/>
              <a:t>基本概念</a:t>
            </a:r>
            <a:endParaRPr lang="zh-CN" altLang="en-US" sz="2800" dirty="0"/>
          </a:p>
        </p:txBody>
      </p:sp>
      <p:graphicFrame>
        <p:nvGraphicFramePr>
          <p:cNvPr id="4" name="内容占位符 3"/>
          <p:cNvGraphicFramePr/>
          <p:nvPr/>
        </p:nvGraphicFramePr>
        <p:xfrm>
          <a:off x="197768" y="1412776"/>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971550" y="2707640"/>
            <a:ext cx="5898515" cy="2011045"/>
          </a:xfrm>
          <a:prstGeom prst="rect">
            <a:avLst/>
          </a:prstGeom>
          <a:solidFill>
            <a:srgbClr val="00B050"/>
          </a:solidFill>
        </p:spPr>
        <p:txBody>
          <a:bodyPr wrap="square" rtlCol="0">
            <a:spAutoFit/>
          </a:bodyPr>
          <a:p>
            <a:pPr>
              <a:lnSpc>
                <a:spcPct val="130000"/>
              </a:lnSpc>
            </a:pPr>
            <a:r>
              <a:rPr lang="en-US" altLang="zh-CN" sz="1600"/>
              <a:t>      </a:t>
            </a:r>
            <a:r>
              <a:rPr lang="zh-CN" altLang="en-US" sz="1600">
                <a:solidFill>
                  <a:schemeClr val="bg1"/>
                </a:solidFill>
              </a:rPr>
              <a:t>  FTP是文件传输协议，FTP服务器中可以存放大量的共享软件和免费资源，网络用户可以从服务器中下载文件，或者将客户机上的资源上传至服务器。FTP 就是用来在客户机和服务器之间实现文件传输的标准协议。它使用客户/服务器模式，客户程序把客户的请求告诉服务器，并将服务器发回的结果显示出来。而服务器端执行真正的工作，比如存储、发送文件等。</a:t>
            </a:r>
            <a:endParaRPr lang="zh-CN" altLang="en-US" sz="1600">
              <a:solidFill>
                <a:schemeClr val="bg1"/>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9ED5C0-4772-4375-ACD5-53F525966D91}"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a:t>
            </a:r>
            <a:r>
              <a:rPr lang="en-US" altLang="zh-CN" sz="2800" dirty="0"/>
              <a:t>IIS</a:t>
            </a:r>
            <a:r>
              <a:rPr lang="zh-CN" altLang="en-US" sz="2800" dirty="0"/>
              <a:t>提供的服务</a:t>
            </a:r>
            <a:endParaRPr lang="zh-CN" altLang="en-US" sz="2800" dirty="0"/>
          </a:p>
        </p:txBody>
      </p:sp>
      <p:graphicFrame>
        <p:nvGraphicFramePr>
          <p:cNvPr id="4" name="内容占位符 3"/>
          <p:cNvGraphicFramePr/>
          <p:nvPr/>
        </p:nvGraphicFramePr>
        <p:xfrm>
          <a:off x="197768" y="1412776"/>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文本框 2"/>
          <p:cNvSpPr txBox="1"/>
          <p:nvPr/>
        </p:nvSpPr>
        <p:spPr>
          <a:xfrm>
            <a:off x="1043305" y="2867660"/>
            <a:ext cx="5898515" cy="1691005"/>
          </a:xfrm>
          <a:prstGeom prst="rect">
            <a:avLst/>
          </a:prstGeom>
          <a:solidFill>
            <a:srgbClr val="00B050"/>
          </a:solidFill>
        </p:spPr>
        <p:txBody>
          <a:bodyPr wrap="square" rtlCol="0">
            <a:spAutoFit/>
          </a:bodyPr>
          <a:p>
            <a:pPr>
              <a:lnSpc>
                <a:spcPct val="130000"/>
              </a:lnSpc>
            </a:pPr>
            <a:r>
              <a:rPr lang="en-US" altLang="zh-CN" sz="1600"/>
              <a:t>      </a:t>
            </a:r>
            <a:r>
              <a:rPr lang="zh-CN" altLang="en-US" sz="1600">
                <a:solidFill>
                  <a:schemeClr val="bg1"/>
                </a:solidFill>
              </a:rPr>
              <a:t>  微软Windows Server 系列的Internet信息服务（IIS）在Internet、Intranet或Extranet上提供了集成、可靠、可伸缩、安全和可管理的Web服务器功能。IIS提供了基本服务，包括发布信息、传输文件、支持用户通信和更新这些服务所以来的数据存储。</a:t>
            </a:r>
            <a:endParaRPr lang="zh-CN" altLang="en-US" sz="1600">
              <a:solidFill>
                <a:schemeClr val="bg1"/>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052B83C4-AF32-47D2-8889-70F261568AA3}"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a:t>
            </a:r>
            <a:r>
              <a:rPr lang="en-US" altLang="zh-CN" sz="2800" dirty="0"/>
              <a:t>IIS</a:t>
            </a:r>
            <a:r>
              <a:rPr lang="zh-CN" altLang="en-US" sz="2800" dirty="0"/>
              <a:t>提供的服务</a:t>
            </a:r>
            <a:endParaRPr lang="zh-CN" altLang="en-US" sz="2800" dirty="0"/>
          </a:p>
        </p:txBody>
      </p:sp>
      <p:sp>
        <p:nvSpPr>
          <p:cNvPr id="4" name="Rectangle 39"/>
          <p:cNvSpPr txBox="1">
            <a:spLocks noChangeArrowheads="1"/>
          </p:cNvSpPr>
          <p:nvPr/>
        </p:nvSpPr>
        <p:spPr bwMode="auto">
          <a:xfrm>
            <a:off x="574675" y="1340768"/>
            <a:ext cx="8101781" cy="4176464"/>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342900" indent="-342900" eaLnBrk="1" hangingPunct="1">
              <a:buFont typeface="Wingdings" panose="05000000000000000000" pitchFamily="2" charset="2"/>
              <a:buChar char="Ø"/>
              <a:defRPr/>
            </a:pPr>
            <a:r>
              <a:rPr lang="zh-CN" altLang="en-US" sz="2000" kern="100" dirty="0">
                <a:solidFill>
                  <a:srgbClr val="FF0000"/>
                </a:solidFill>
                <a:effectLst/>
                <a:latin typeface="+mn-ea"/>
                <a:ea typeface="+mn-ea"/>
                <a:cs typeface="Times New Roman" panose="02020603050405020304" pitchFamily="18" charset="0"/>
              </a:rPr>
              <a:t>万维网发布服务：</a:t>
            </a:r>
            <a:r>
              <a:rPr lang="zh-CN" altLang="en-US" sz="2000" b="0" kern="100" dirty="0">
                <a:effectLst/>
                <a:latin typeface="+mn-ea"/>
                <a:ea typeface="+mn-ea"/>
                <a:cs typeface="Times New Roman" panose="02020603050405020304" pitchFamily="18" charset="0"/>
              </a:rPr>
              <a:t>通过将客户端</a:t>
            </a:r>
            <a:r>
              <a:rPr lang="en-US" altLang="zh-CN" sz="2000" b="0" kern="100" dirty="0">
                <a:effectLst/>
                <a:latin typeface="+mn-ea"/>
                <a:ea typeface="+mn-ea"/>
                <a:cs typeface="Times New Roman" panose="02020603050405020304" pitchFamily="18" charset="0"/>
              </a:rPr>
              <a:t>HTTP</a:t>
            </a:r>
            <a:r>
              <a:rPr lang="zh-CN" altLang="en-US" sz="2000" b="0" kern="100" dirty="0">
                <a:effectLst/>
                <a:latin typeface="+mn-ea"/>
                <a:ea typeface="+mn-ea"/>
                <a:cs typeface="Times New Roman" panose="02020603050405020304" pitchFamily="18" charset="0"/>
              </a:rPr>
              <a:t>请求连接到在</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中运行的网站上，向</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最终用户提供</a:t>
            </a:r>
            <a:r>
              <a:rPr lang="en-US" altLang="zh-CN" sz="2000" b="0" kern="100" dirty="0">
                <a:effectLst/>
                <a:latin typeface="+mn-ea"/>
                <a:ea typeface="+mn-ea"/>
                <a:cs typeface="Times New Roman" panose="02020603050405020304" pitchFamily="18" charset="0"/>
              </a:rPr>
              <a:t>Web</a:t>
            </a:r>
            <a:r>
              <a:rPr lang="zh-CN" altLang="en-US" sz="2000" b="0" kern="100" dirty="0">
                <a:effectLst/>
                <a:latin typeface="+mn-ea"/>
                <a:ea typeface="+mn-ea"/>
                <a:cs typeface="Times New Roman" panose="02020603050405020304" pitchFamily="18" charset="0"/>
              </a:rPr>
              <a:t>发布。</a:t>
            </a:r>
            <a:endParaRPr lang="zh-CN" altLang="en-US" sz="2000" b="0" kern="100" dirty="0">
              <a:effectLst/>
              <a:latin typeface="+mn-ea"/>
              <a:ea typeface="+mn-ea"/>
              <a:cs typeface="Times New Roman" panose="02020603050405020304" pitchFamily="18" charset="0"/>
            </a:endParaRPr>
          </a:p>
          <a:p>
            <a:pPr marL="342900" indent="-342900" eaLnBrk="1" hangingPunct="1">
              <a:buFont typeface="Wingdings" panose="05000000000000000000" pitchFamily="2" charset="2"/>
              <a:buChar char="Ø"/>
              <a:defRPr/>
            </a:pPr>
            <a:r>
              <a:rPr lang="zh-CN" altLang="en-US" sz="2000" kern="100" dirty="0">
                <a:solidFill>
                  <a:srgbClr val="FF0000"/>
                </a:solidFill>
                <a:effectLst/>
                <a:latin typeface="+mn-ea"/>
                <a:ea typeface="+mn-ea"/>
                <a:cs typeface="Times New Roman" panose="02020603050405020304" pitchFamily="18" charset="0"/>
              </a:rPr>
              <a:t>文件传输协议服务：</a:t>
            </a:r>
            <a:r>
              <a:rPr lang="zh-CN" altLang="en-US" sz="2000" b="0" kern="100" dirty="0">
                <a:effectLst/>
                <a:latin typeface="+mn-ea"/>
                <a:ea typeface="+mn-ea"/>
                <a:cs typeface="Times New Roman" panose="02020603050405020304" pitchFamily="18" charset="0"/>
              </a:rPr>
              <a:t>提供对管理和处理文件的完全支持，使用传输控制协议（</a:t>
            </a:r>
            <a:r>
              <a:rPr lang="en-US" altLang="zh-CN" sz="2000" b="0" kern="100" dirty="0">
                <a:effectLst/>
                <a:latin typeface="+mn-ea"/>
                <a:ea typeface="+mn-ea"/>
                <a:cs typeface="Times New Roman" panose="02020603050405020304" pitchFamily="18" charset="0"/>
              </a:rPr>
              <a:t>TCP</a:t>
            </a:r>
            <a:r>
              <a:rPr lang="zh-CN" altLang="en-US" sz="2000" b="0" kern="100" dirty="0">
                <a:effectLst/>
                <a:latin typeface="+mn-ea"/>
                <a:ea typeface="+mn-ea"/>
                <a:cs typeface="Times New Roman" panose="02020603050405020304" pitchFamily="18" charset="0"/>
              </a:rPr>
              <a:t>）。</a:t>
            </a:r>
            <a:endParaRPr lang="zh-CN" altLang="en-US" sz="2000" b="0" kern="100" dirty="0">
              <a:effectLst/>
              <a:latin typeface="+mn-ea"/>
              <a:ea typeface="+mn-ea"/>
              <a:cs typeface="Times New Roman" panose="02020603050405020304" pitchFamily="18" charset="0"/>
            </a:endParaRPr>
          </a:p>
          <a:p>
            <a:pPr marL="342900" indent="-342900" eaLnBrk="1" hangingPunct="1">
              <a:buFont typeface="Wingdings" panose="05000000000000000000" pitchFamily="2" charset="2"/>
              <a:buChar char="Ø"/>
              <a:defRPr/>
            </a:pPr>
            <a:r>
              <a:rPr lang="zh-CN" altLang="en-US" sz="2000" kern="100" dirty="0">
                <a:solidFill>
                  <a:srgbClr val="FF0000"/>
                </a:solidFill>
                <a:effectLst/>
                <a:latin typeface="+mn-ea"/>
                <a:ea typeface="+mn-ea"/>
                <a:cs typeface="Times New Roman" panose="02020603050405020304" pitchFamily="18" charset="0"/>
              </a:rPr>
              <a:t>简单邮件传输协议服务：</a:t>
            </a:r>
            <a:r>
              <a:rPr lang="en-US" altLang="zh-CN" sz="2000" b="0" kern="100" dirty="0">
                <a:effectLst/>
                <a:latin typeface="+mn-ea"/>
                <a:ea typeface="+mn-ea"/>
                <a:cs typeface="Times New Roman" panose="02020603050405020304" pitchFamily="18" charset="0"/>
              </a:rPr>
              <a:t>SMTP</a:t>
            </a:r>
            <a:r>
              <a:rPr lang="zh-CN" altLang="en-US" sz="2000" b="0" kern="100" dirty="0">
                <a:effectLst/>
                <a:latin typeface="+mn-ea"/>
                <a:ea typeface="+mn-ea"/>
                <a:cs typeface="Times New Roman" panose="02020603050405020304" pitchFamily="18" charset="0"/>
              </a:rPr>
              <a:t>服务提高发送和接收电子邮件。也可以使用</a:t>
            </a:r>
            <a:r>
              <a:rPr lang="en-US" altLang="zh-CN" sz="2000" b="0" kern="100" dirty="0">
                <a:effectLst/>
                <a:latin typeface="+mn-ea"/>
                <a:ea typeface="+mn-ea"/>
                <a:cs typeface="Times New Roman" panose="02020603050405020304" pitchFamily="18" charset="0"/>
              </a:rPr>
              <a:t>SMTP</a:t>
            </a:r>
            <a:r>
              <a:rPr lang="zh-CN" altLang="en-US" sz="2000" b="0" kern="100" dirty="0">
                <a:effectLst/>
                <a:latin typeface="+mn-ea"/>
                <a:ea typeface="+mn-ea"/>
                <a:cs typeface="Times New Roman" panose="02020603050405020304" pitchFamily="18" charset="0"/>
              </a:rPr>
              <a:t>服务接收来自网站客户反馈的信息。单</a:t>
            </a:r>
            <a:r>
              <a:rPr lang="en-US" altLang="zh-CN" sz="2000" b="0" kern="100" dirty="0">
                <a:effectLst/>
                <a:latin typeface="+mn-ea"/>
                <a:ea typeface="+mn-ea"/>
                <a:cs typeface="Times New Roman" panose="02020603050405020304" pitchFamily="18" charset="0"/>
              </a:rPr>
              <a:t>SMTP</a:t>
            </a:r>
            <a:r>
              <a:rPr lang="zh-CN" altLang="en-US" sz="2000" b="0" kern="100" dirty="0">
                <a:effectLst/>
                <a:latin typeface="+mn-ea"/>
                <a:ea typeface="+mn-ea"/>
                <a:cs typeface="Times New Roman" panose="02020603050405020304" pitchFamily="18" charset="0"/>
              </a:rPr>
              <a:t>不支持完整的电子邮件服务。</a:t>
            </a:r>
            <a:endParaRPr lang="en-US" altLang="zh-CN" sz="2000" b="0" kern="100" dirty="0">
              <a:effectLst/>
              <a:latin typeface="+mn-ea"/>
              <a:ea typeface="+mn-ea"/>
              <a:cs typeface="Times New Roman" panose="02020603050405020304" pitchFamily="18" charset="0"/>
            </a:endParaRPr>
          </a:p>
          <a:p>
            <a:pPr marL="342900" indent="-342900" eaLnBrk="1" hangingPunct="1">
              <a:buFont typeface="Wingdings" panose="05000000000000000000" pitchFamily="2" charset="2"/>
              <a:buChar char="Ø"/>
              <a:defRPr/>
            </a:pPr>
            <a:r>
              <a:rPr lang="zh-CN" altLang="en-US" sz="2000" kern="100" dirty="0">
                <a:solidFill>
                  <a:srgbClr val="FF0000"/>
                </a:solidFill>
                <a:effectLst/>
                <a:latin typeface="+mn-ea"/>
                <a:ea typeface="+mn-ea"/>
                <a:cs typeface="Times New Roman" panose="02020603050405020304" pitchFamily="18" charset="0"/>
              </a:rPr>
              <a:t>网络新闻传输协议服务：</a:t>
            </a:r>
            <a:r>
              <a:rPr lang="zh-CN" altLang="en-US" sz="2000" b="0" kern="100" dirty="0">
                <a:effectLst/>
                <a:latin typeface="+mn-ea"/>
                <a:ea typeface="+mn-ea"/>
                <a:cs typeface="Times New Roman" panose="02020603050405020304" pitchFamily="18" charset="0"/>
              </a:rPr>
              <a:t>完全服务</a:t>
            </a:r>
            <a:r>
              <a:rPr lang="en-US" altLang="zh-CN" sz="2000" b="0" kern="100" dirty="0">
                <a:effectLst/>
                <a:latin typeface="+mn-ea"/>
                <a:ea typeface="+mn-ea"/>
                <a:cs typeface="Times New Roman" panose="02020603050405020304" pitchFamily="18" charset="0"/>
              </a:rPr>
              <a:t>NNTP</a:t>
            </a:r>
            <a:r>
              <a:rPr lang="zh-CN" altLang="en-US" sz="2000" b="0" kern="100" dirty="0">
                <a:effectLst/>
                <a:latin typeface="+mn-ea"/>
                <a:ea typeface="+mn-ea"/>
                <a:cs typeface="Times New Roman" panose="02020603050405020304" pitchFamily="18" charset="0"/>
              </a:rPr>
              <a:t>协议，用户可以使用任何新闻阅读客户端程序，加入新闻进行讨论。</a:t>
            </a:r>
            <a:endParaRPr lang="zh-CN" altLang="en-US" sz="2000" b="0" kern="100" dirty="0">
              <a:effectLst/>
              <a:latin typeface="+mn-ea"/>
              <a:ea typeface="+mn-ea"/>
              <a:cs typeface="Times New Roman" panose="02020603050405020304" pitchFamily="18" charset="0"/>
            </a:endParaRPr>
          </a:p>
          <a:p>
            <a:pPr marL="342900" indent="-342900" eaLnBrk="1" hangingPunct="1">
              <a:buFont typeface="Wingdings" panose="05000000000000000000" pitchFamily="2" charset="2"/>
              <a:buChar char="Ø"/>
              <a:defRPr/>
            </a:pPr>
            <a:r>
              <a:rPr lang="zh-CN" altLang="en-US" sz="2000" kern="100" dirty="0">
                <a:solidFill>
                  <a:srgbClr val="FF0000"/>
                </a:solidFill>
                <a:effectLst/>
                <a:latin typeface="+mn-ea"/>
                <a:ea typeface="+mn-ea"/>
                <a:cs typeface="Times New Roman" panose="02020603050405020304" pitchFamily="18" charset="0"/>
              </a:rPr>
              <a:t>管理服务：</a:t>
            </a:r>
            <a:r>
              <a:rPr lang="zh-CN" altLang="en-US" sz="2000" b="0" kern="100" dirty="0">
                <a:effectLst/>
                <a:latin typeface="+mn-ea"/>
                <a:ea typeface="+mn-ea"/>
                <a:cs typeface="Times New Roman" panose="02020603050405020304" pitchFamily="18" charset="0"/>
              </a:rPr>
              <a:t>管理</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配置数据库，并为</a:t>
            </a:r>
            <a:r>
              <a:rPr lang="en-US" altLang="zh-CN" sz="2000" b="0" kern="100" dirty="0">
                <a:effectLst/>
                <a:latin typeface="+mn-ea"/>
                <a:ea typeface="+mn-ea"/>
                <a:cs typeface="Times New Roman" panose="02020603050405020304" pitchFamily="18" charset="0"/>
              </a:rPr>
              <a:t>WWW</a:t>
            </a:r>
            <a:r>
              <a:rPr lang="zh-CN" altLang="en-US" sz="2000" b="0" kern="100" dirty="0">
                <a:effectLst/>
                <a:latin typeface="+mn-ea"/>
                <a:ea typeface="+mn-ea"/>
                <a:cs typeface="Times New Roman" panose="02020603050405020304" pitchFamily="18" charset="0"/>
              </a:rPr>
              <a:t>服务、</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服务、</a:t>
            </a:r>
            <a:r>
              <a:rPr lang="en-US" altLang="zh-CN" sz="2000" b="0" kern="100" dirty="0">
                <a:effectLst/>
                <a:latin typeface="+mn-ea"/>
                <a:ea typeface="+mn-ea"/>
                <a:cs typeface="Times New Roman" panose="02020603050405020304" pitchFamily="18" charset="0"/>
              </a:rPr>
              <a:t>SMTP</a:t>
            </a:r>
            <a:r>
              <a:rPr lang="zh-CN" altLang="en-US" sz="2000" b="0" kern="100" dirty="0">
                <a:effectLst/>
                <a:latin typeface="+mn-ea"/>
                <a:ea typeface="+mn-ea"/>
                <a:cs typeface="Times New Roman" panose="02020603050405020304" pitchFamily="18" charset="0"/>
              </a:rPr>
              <a:t>服务和</a:t>
            </a:r>
            <a:r>
              <a:rPr lang="en-US" altLang="zh-CN" sz="2000" b="0" kern="100" dirty="0">
                <a:effectLst/>
                <a:latin typeface="+mn-ea"/>
                <a:ea typeface="+mn-ea"/>
                <a:cs typeface="Times New Roman" panose="02020603050405020304" pitchFamily="18" charset="0"/>
              </a:rPr>
              <a:t>NNTP</a:t>
            </a:r>
            <a:r>
              <a:rPr lang="zh-CN" altLang="en-US" sz="2000" b="0" kern="100" dirty="0">
                <a:effectLst/>
                <a:latin typeface="+mn-ea"/>
                <a:ea typeface="+mn-ea"/>
                <a:cs typeface="Times New Roman" panose="02020603050405020304" pitchFamily="18" charset="0"/>
              </a:rPr>
              <a:t>服务更新</a:t>
            </a:r>
            <a:r>
              <a:rPr lang="en-US" altLang="zh-CN" sz="2000" b="0" kern="100" dirty="0">
                <a:effectLst/>
                <a:latin typeface="+mn-ea"/>
                <a:ea typeface="+mn-ea"/>
                <a:cs typeface="Times New Roman" panose="02020603050405020304" pitchFamily="18" charset="0"/>
              </a:rPr>
              <a:t>Microsoft Windows</a:t>
            </a:r>
            <a:r>
              <a:rPr lang="zh-CN" altLang="en-US" sz="2000" b="0" kern="100" dirty="0">
                <a:effectLst/>
                <a:latin typeface="+mn-ea"/>
                <a:ea typeface="+mn-ea"/>
                <a:cs typeface="Times New Roman" panose="02020603050405020304" pitchFamily="18" charset="0"/>
              </a:rPr>
              <a:t>操作系统注册表。保存</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的各种配置参数。</a:t>
            </a:r>
            <a:endParaRPr lang="zh-CN" altLang="en-US" sz="2000" b="0" kern="100" dirty="0">
              <a:effectLst/>
              <a:latin typeface="+mn-ea"/>
              <a:ea typeface="+mn-ea"/>
              <a:cs typeface="Times New Roman" panose="02020603050405020304" pitchFamily="18" charset="0"/>
            </a:endParaRPr>
          </a:p>
          <a:p>
            <a:pPr eaLnBrk="1" hangingPunct="1">
              <a:defRPr/>
            </a:pPr>
            <a:endParaRPr lang="zh-CN" altLang="en-US" sz="2000" b="0" kern="100" dirty="0">
              <a:effectLst/>
              <a:latin typeface="+mn-ea"/>
              <a:ea typeface="+mn-ea"/>
              <a:cs typeface="Times New Roman" panose="02020603050405020304" pitchFamily="18" charset="0"/>
            </a:endParaRPr>
          </a:p>
        </p:txBody>
      </p:sp>
    </p:spTree>
  </p:cSld>
  <p:clrMapOvr>
    <a:masterClrMapping/>
  </p:clrMapOvr>
  <p:transition>
    <p:cut/>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052B83C4-AF32-47D2-8889-70F261568AA3}"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四、虚拟主机服务</a:t>
            </a:r>
            <a:endParaRPr lang="zh-CN" altLang="en-US" sz="2800" dirty="0"/>
          </a:p>
        </p:txBody>
      </p:sp>
      <p:sp>
        <p:nvSpPr>
          <p:cNvPr id="4" name="Rectangle 39"/>
          <p:cNvSpPr txBox="1">
            <a:spLocks noChangeArrowheads="1"/>
          </p:cNvSpPr>
          <p:nvPr/>
        </p:nvSpPr>
        <p:spPr bwMode="auto">
          <a:xfrm>
            <a:off x="574675" y="1124744"/>
            <a:ext cx="8224693" cy="4896544"/>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lnSpc>
                <a:spcPct val="130000"/>
              </a:lnSpc>
              <a:defRPr/>
            </a:pPr>
            <a:r>
              <a:rPr lang="zh-CN" altLang="en-US" sz="2000" b="0" kern="100" dirty="0">
                <a:effectLst/>
                <a:latin typeface="+mn-ea"/>
                <a:ea typeface="+mn-ea"/>
                <a:cs typeface="Times New Roman" panose="02020603050405020304" pitchFamily="18" charset="0"/>
              </a:rPr>
              <a:t>    在</a:t>
            </a:r>
            <a:r>
              <a:rPr lang="en-US" altLang="zh-CN" sz="2000" b="0" kern="100" dirty="0">
                <a:effectLst/>
                <a:latin typeface="+mn-ea"/>
                <a:ea typeface="+mn-ea"/>
                <a:cs typeface="Times New Roman" panose="02020603050405020304" pitchFamily="18" charset="0"/>
              </a:rPr>
              <a:t>Web</a:t>
            </a:r>
            <a:r>
              <a:rPr lang="zh-CN" altLang="en-US" sz="2000" b="0" kern="100" dirty="0">
                <a:effectLst/>
                <a:latin typeface="+mn-ea"/>
                <a:ea typeface="+mn-ea"/>
                <a:cs typeface="Times New Roman" panose="02020603050405020304" pitchFamily="18" charset="0"/>
              </a:rPr>
              <a:t>网站中，</a:t>
            </a:r>
            <a:r>
              <a:rPr lang="en-US" altLang="zh-CN" sz="2000" b="0" kern="100" dirty="0">
                <a:effectLst/>
                <a:latin typeface="+mn-ea"/>
                <a:ea typeface="+mn-ea"/>
                <a:cs typeface="Times New Roman" panose="02020603050405020304" pitchFamily="18" charset="0"/>
              </a:rPr>
              <a:t>Web</a:t>
            </a:r>
            <a:r>
              <a:rPr lang="zh-CN" altLang="en-US" sz="2000" b="0" kern="100" dirty="0">
                <a:effectLst/>
                <a:latin typeface="+mn-ea"/>
                <a:ea typeface="+mn-ea"/>
                <a:cs typeface="Times New Roman" panose="02020603050405020304" pitchFamily="18" charset="0"/>
              </a:rPr>
              <a:t>内容文件都会保存在一个或多个目录树下，有的甚至会保存在多个计算机的多个目录中。为了使其他目录中的内容和信息也能够通过</a:t>
            </a:r>
            <a:r>
              <a:rPr lang="en-US" altLang="zh-CN" sz="2000" b="0" kern="100" dirty="0">
                <a:effectLst/>
                <a:latin typeface="+mn-ea"/>
                <a:ea typeface="+mn-ea"/>
                <a:cs typeface="Times New Roman" panose="02020603050405020304" pitchFamily="18" charset="0"/>
              </a:rPr>
              <a:t>Web</a:t>
            </a:r>
            <a:r>
              <a:rPr lang="zh-CN" altLang="en-US" sz="2000" b="0" kern="100" dirty="0">
                <a:effectLst/>
                <a:latin typeface="+mn-ea"/>
                <a:ea typeface="+mn-ea"/>
                <a:cs typeface="Times New Roman" panose="02020603050405020304" pitchFamily="18" charset="0"/>
              </a:rPr>
              <a:t>网站发布，可通过创建虚拟目录来实现。虚拟目录也就是网站的子目录，每个网站都可能会有多个子目录，不同的子目录内容不同，在磁盘中会用不同的文件夹来存放不同的文件。例如用</a:t>
            </a:r>
            <a:r>
              <a:rPr lang="en-US" altLang="zh-CN" sz="2000" b="0" kern="100" dirty="0">
                <a:effectLst/>
                <a:latin typeface="+mn-ea"/>
                <a:ea typeface="+mn-ea"/>
                <a:cs typeface="Times New Roman" panose="02020603050405020304" pitchFamily="18" charset="0"/>
              </a:rPr>
              <a:t>Data</a:t>
            </a:r>
            <a:r>
              <a:rPr lang="zh-CN" altLang="en-US" sz="2000" b="0" kern="100" dirty="0">
                <a:effectLst/>
                <a:latin typeface="+mn-ea"/>
                <a:ea typeface="+mn-ea"/>
                <a:cs typeface="Times New Roman" panose="02020603050405020304" pitchFamily="18" charset="0"/>
              </a:rPr>
              <a:t>文件夹存放数据库程序，用</a:t>
            </a:r>
            <a:r>
              <a:rPr lang="en-US" altLang="zh-CN" sz="2000" b="0" kern="100" dirty="0">
                <a:effectLst/>
                <a:latin typeface="+mn-ea"/>
                <a:ea typeface="+mn-ea"/>
                <a:cs typeface="Times New Roman" panose="02020603050405020304" pitchFamily="18" charset="0"/>
              </a:rPr>
              <a:t>image</a:t>
            </a:r>
            <a:r>
              <a:rPr lang="zh-CN" altLang="en-US" sz="2000" b="0" kern="100" dirty="0">
                <a:effectLst/>
                <a:latin typeface="+mn-ea"/>
                <a:ea typeface="+mn-ea"/>
                <a:cs typeface="Times New Roman" panose="02020603050405020304" pitchFamily="18" charset="0"/>
              </a:rPr>
              <a:t>文件夹存放网站图片等。</a:t>
            </a:r>
            <a:endParaRPr lang="zh-CN" altLang="en-US" sz="2000" b="0" kern="100" dirty="0">
              <a:effectLst/>
              <a:latin typeface="+mn-ea"/>
              <a:ea typeface="+mn-ea"/>
              <a:cs typeface="Times New Roman" panose="02020603050405020304" pitchFamily="18" charset="0"/>
            </a:endParaRPr>
          </a:p>
          <a:p>
            <a:pPr eaLnBrk="1" hangingPunct="1">
              <a:lnSpc>
                <a:spcPct val="130000"/>
              </a:lnSpc>
              <a:defRPr/>
            </a:pPr>
            <a:r>
              <a:rPr lang="zh-CN" altLang="en-US" sz="2000" b="0" kern="100" dirty="0">
                <a:effectLst/>
                <a:latin typeface="+mn-ea"/>
                <a:ea typeface="+mn-ea"/>
                <a:cs typeface="Times New Roman" panose="02020603050405020304" pitchFamily="18" charset="0"/>
              </a:rPr>
              <a:t>    使用</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的虚拟主机技术，通过分配</a:t>
            </a:r>
            <a:r>
              <a:rPr lang="en-US" altLang="zh-CN" sz="2000" b="0" kern="100" dirty="0">
                <a:effectLst/>
                <a:latin typeface="+mn-ea"/>
                <a:ea typeface="+mn-ea"/>
                <a:cs typeface="Times New Roman" panose="02020603050405020304" pitchFamily="18" charset="0"/>
              </a:rPr>
              <a:t>TCP</a:t>
            </a:r>
            <a:r>
              <a:rPr lang="zh-CN" altLang="en-US" sz="2000" b="0" kern="100" dirty="0">
                <a:effectLst/>
                <a:latin typeface="+mn-ea"/>
                <a:ea typeface="+mn-ea"/>
                <a:cs typeface="Times New Roman" panose="02020603050405020304" pitchFamily="18" charset="0"/>
              </a:rPr>
              <a:t>端口、</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地址和主机头名，可以在一台服务器上建立多个虚拟</a:t>
            </a:r>
            <a:r>
              <a:rPr lang="en-US" altLang="zh-CN" sz="2000" b="0" kern="100" dirty="0">
                <a:effectLst/>
                <a:latin typeface="+mn-ea"/>
                <a:ea typeface="+mn-ea"/>
                <a:cs typeface="Times New Roman" panose="02020603050405020304" pitchFamily="18" charset="0"/>
              </a:rPr>
              <a:t>Web</a:t>
            </a:r>
            <a:r>
              <a:rPr lang="zh-CN" altLang="en-US" sz="2000" b="0" kern="100" dirty="0">
                <a:effectLst/>
                <a:latin typeface="+mn-ea"/>
                <a:ea typeface="+mn-ea"/>
                <a:cs typeface="Times New Roman" panose="02020603050405020304" pitchFamily="18" charset="0"/>
              </a:rPr>
              <a:t>网站。每个网站都有唯一的，由端口号、</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地址和主机头名</a:t>
            </a:r>
            <a:r>
              <a:rPr lang="en-US" altLang="zh-CN" sz="2000" b="0" kern="100" dirty="0">
                <a:effectLst/>
                <a:latin typeface="+mn-ea"/>
                <a:ea typeface="+mn-ea"/>
                <a:cs typeface="Times New Roman" panose="02020603050405020304" pitchFamily="18" charset="0"/>
              </a:rPr>
              <a:t>3</a:t>
            </a:r>
            <a:r>
              <a:rPr lang="zh-CN" altLang="en-US" sz="2000" b="0" kern="100" dirty="0">
                <a:effectLst/>
                <a:latin typeface="+mn-ea"/>
                <a:ea typeface="+mn-ea"/>
                <a:cs typeface="Times New Roman" panose="02020603050405020304" pitchFamily="18" charset="0"/>
              </a:rPr>
              <a:t>部分组成的网站标识，用来接收客户端的请求。不同的</a:t>
            </a:r>
            <a:r>
              <a:rPr lang="en-US" altLang="zh-CN" sz="2000" b="0" kern="100" dirty="0">
                <a:effectLst/>
                <a:latin typeface="+mn-ea"/>
                <a:ea typeface="+mn-ea"/>
                <a:cs typeface="Times New Roman" panose="02020603050405020304" pitchFamily="18" charset="0"/>
              </a:rPr>
              <a:t>Web</a:t>
            </a:r>
            <a:r>
              <a:rPr lang="zh-CN" altLang="en-US" sz="2000" b="0" kern="100" dirty="0">
                <a:effectLst/>
                <a:latin typeface="+mn-ea"/>
                <a:ea typeface="+mn-ea"/>
                <a:cs typeface="Times New Roman" panose="02020603050405020304" pitchFamily="18" charset="0"/>
              </a:rPr>
              <a:t>网站可提供不同的</a:t>
            </a:r>
            <a:r>
              <a:rPr lang="en-US" altLang="zh-CN" sz="2000" b="0" kern="100" dirty="0">
                <a:effectLst/>
                <a:latin typeface="+mn-ea"/>
                <a:ea typeface="+mn-ea"/>
                <a:cs typeface="Times New Roman" panose="02020603050405020304" pitchFamily="18" charset="0"/>
              </a:rPr>
              <a:t>Web</a:t>
            </a:r>
            <a:r>
              <a:rPr lang="zh-CN" altLang="en-US" sz="2000" b="0" kern="100" dirty="0">
                <a:effectLst/>
                <a:latin typeface="+mn-ea"/>
                <a:ea typeface="+mn-ea"/>
                <a:cs typeface="Times New Roman" panose="02020603050405020304" pitchFamily="18" charset="0"/>
              </a:rPr>
              <a:t>服务，而且每一个虚拟主机和一台独立的主机完全一样。虚拟主机技术实质就是将一个物理主机分割成多个逻辑上的虚拟主机使用。</a:t>
            </a:r>
            <a:endParaRPr lang="zh-CN" altLang="en-US" sz="2000" b="0" kern="100" dirty="0">
              <a:effectLst/>
              <a:latin typeface="+mn-ea"/>
              <a:ea typeface="+mn-ea"/>
              <a:cs typeface="Times New Roman" panose="02020603050405020304" pitchFamily="18" charset="0"/>
            </a:endParaRPr>
          </a:p>
        </p:txBody>
      </p:sp>
    </p:spTree>
  </p:cSld>
  <p:clrMapOvr>
    <a:masterClrMapping/>
  </p:clrMapOvr>
  <p:transition>
    <p:cut/>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五、任务分析</a:t>
            </a:r>
            <a:endParaRPr lang="zh-CN" altLang="en-US" sz="2800" dirty="0"/>
          </a:p>
        </p:txBody>
      </p:sp>
      <p:sp>
        <p:nvSpPr>
          <p:cNvPr id="5" name="Rectangle 39"/>
          <p:cNvSpPr txBox="1">
            <a:spLocks noChangeArrowheads="1"/>
          </p:cNvSpPr>
          <p:nvPr/>
        </p:nvSpPr>
        <p:spPr bwMode="auto">
          <a:xfrm>
            <a:off x="574675" y="970442"/>
            <a:ext cx="8101781" cy="1986047"/>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endParaRPr lang="en-US" altLang="zh-CN" sz="2000" b="0" kern="100" dirty="0">
              <a:effectLst/>
              <a:latin typeface="+mn-ea"/>
              <a:ea typeface="+mn-ea"/>
              <a:cs typeface="Times New Roman" panose="02020603050405020304" pitchFamily="18" charset="0"/>
            </a:endParaRPr>
          </a:p>
          <a:p>
            <a:pPr marL="342900" indent="-342900" eaLnBrk="1" hangingPunct="1">
              <a:buFont typeface="Wingdings" panose="05000000000000000000" pitchFamily="2" charset="2"/>
              <a:buChar char="Ø"/>
              <a:defRPr/>
            </a:pPr>
            <a:r>
              <a:rPr lang="zh-CN" altLang="en-US" sz="2000" b="0" kern="100" dirty="0">
                <a:effectLst/>
                <a:latin typeface="+mn-ea"/>
                <a:ea typeface="+mn-ea"/>
                <a:cs typeface="Times New Roman" panose="02020603050405020304" pitchFamily="18" charset="0"/>
              </a:rPr>
              <a:t>主要完成</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服务器：在虚拟机环境中，用</a:t>
            </a:r>
            <a:r>
              <a:rPr lang="en-US" altLang="zh-CN" sz="2000" b="0" kern="100" dirty="0">
                <a:effectLst/>
                <a:latin typeface="+mn-ea"/>
                <a:ea typeface="+mn-ea"/>
                <a:cs typeface="Times New Roman" panose="02020603050405020304" pitchFamily="18" charset="0"/>
              </a:rPr>
              <a:t>VMware</a:t>
            </a:r>
            <a:r>
              <a:rPr lang="zh-CN" altLang="en-US" sz="2000" b="0" kern="100" dirty="0">
                <a:effectLst/>
                <a:latin typeface="+mn-ea"/>
                <a:ea typeface="+mn-ea"/>
                <a:cs typeface="Times New Roman" panose="02020603050405020304" pitchFamily="18" charset="0"/>
              </a:rPr>
              <a:t>虚拟机模拟服务器与客户机，其中一台</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服务器，其余为客户机，网络拓扑结构，如图</a:t>
            </a:r>
            <a:r>
              <a:rPr lang="en-US" altLang="zh-CN" sz="2000" b="0" kern="100" dirty="0">
                <a:effectLst/>
                <a:latin typeface="+mn-ea"/>
                <a:ea typeface="+mn-ea"/>
                <a:cs typeface="Times New Roman" panose="02020603050405020304" pitchFamily="18" charset="0"/>
              </a:rPr>
              <a:t>3-33</a:t>
            </a:r>
            <a:r>
              <a:rPr lang="zh-CN" altLang="en-US" sz="2000" b="0" kern="100" dirty="0">
                <a:effectLst/>
                <a:latin typeface="+mn-ea"/>
                <a:ea typeface="+mn-ea"/>
                <a:cs typeface="Times New Roman" panose="02020603050405020304" pitchFamily="18" charset="0"/>
              </a:rPr>
              <a:t>所示。</a:t>
            </a:r>
            <a:endParaRPr lang="en-US" altLang="zh-CN" sz="2000" b="0" kern="100" dirty="0">
              <a:effectLst/>
              <a:latin typeface="+mn-ea"/>
              <a:ea typeface="+mn-ea"/>
              <a:cs typeface="Times New Roman" panose="02020603050405020304" pitchFamily="18" charset="0"/>
            </a:endParaRPr>
          </a:p>
          <a:p>
            <a:pPr marL="342900" indent="-342900" eaLnBrk="1" hangingPunct="1">
              <a:buFont typeface="Wingdings" panose="05000000000000000000" pitchFamily="2" charset="2"/>
              <a:buChar char="Ø"/>
              <a:defRPr/>
            </a:pPr>
            <a:r>
              <a:rPr lang="zh-CN" altLang="en-US" sz="2000" b="0" kern="100" dirty="0">
                <a:effectLst/>
                <a:latin typeface="+mn-ea"/>
                <a:ea typeface="+mn-ea"/>
                <a:cs typeface="Times New Roman" panose="02020603050405020304" pitchFamily="18" charset="0"/>
              </a:rPr>
              <a:t>主要完成</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服务器配置，用</a:t>
            </a:r>
            <a:r>
              <a:rPr lang="en-US" altLang="zh-CN" sz="2000" b="0" kern="100" dirty="0">
                <a:effectLst/>
                <a:latin typeface="+mn-ea"/>
                <a:ea typeface="+mn-ea"/>
                <a:cs typeface="Times New Roman" panose="02020603050405020304" pitchFamily="18" charset="0"/>
              </a:rPr>
              <a:t>VMware</a:t>
            </a:r>
            <a:r>
              <a:rPr lang="zh-CN" altLang="en-US" sz="2000" b="0" kern="100" dirty="0">
                <a:effectLst/>
                <a:latin typeface="+mn-ea"/>
                <a:ea typeface="+mn-ea"/>
                <a:cs typeface="Times New Roman" panose="02020603050405020304" pitchFamily="18" charset="0"/>
              </a:rPr>
              <a:t>虚拟机模拟服务器与客户机，其中一台</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服务器，其余为客户机，网络拓扑结构，如图</a:t>
            </a:r>
            <a:r>
              <a:rPr lang="en-US" altLang="zh-CN" sz="2000" b="0" kern="100" dirty="0">
                <a:effectLst/>
                <a:latin typeface="+mn-ea"/>
                <a:ea typeface="+mn-ea"/>
                <a:cs typeface="Times New Roman" panose="02020603050405020304" pitchFamily="18" charset="0"/>
              </a:rPr>
              <a:t>3-34</a:t>
            </a:r>
            <a:r>
              <a:rPr lang="zh-CN" altLang="en-US" sz="2000" b="0" kern="100" dirty="0">
                <a:effectLst/>
                <a:latin typeface="+mn-ea"/>
                <a:ea typeface="+mn-ea"/>
                <a:cs typeface="Times New Roman" panose="02020603050405020304" pitchFamily="18" charset="0"/>
              </a:rPr>
              <a:t>所示。</a:t>
            </a: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服务器安装</a:t>
            </a:r>
            <a:r>
              <a:rPr lang="en-US" altLang="zh-CN" sz="2000" b="0" kern="100" dirty="0">
                <a:solidFill>
                  <a:srgbClr val="FF0000"/>
                </a:solidFill>
                <a:effectLst/>
                <a:latin typeface="+mn-ea"/>
                <a:ea typeface="+mn-ea"/>
                <a:cs typeface="Times New Roman" panose="02020603050405020304" pitchFamily="18" charset="0"/>
              </a:rPr>
              <a:t>Windows Server 2012 R2</a:t>
            </a:r>
            <a:r>
              <a:rPr lang="zh-CN" altLang="en-US" sz="2000" b="0" kern="100" dirty="0">
                <a:solidFill>
                  <a:srgbClr val="FF0000"/>
                </a:solidFill>
                <a:effectLst/>
                <a:latin typeface="+mn-ea"/>
                <a:ea typeface="+mn-ea"/>
                <a:cs typeface="Times New Roman" panose="02020603050405020304" pitchFamily="18" charset="0"/>
              </a:rPr>
              <a:t>系统、客户机安装</a:t>
            </a:r>
            <a:r>
              <a:rPr lang="en-US" altLang="zh-CN" sz="2000" b="0" kern="100" dirty="0">
                <a:solidFill>
                  <a:srgbClr val="FF0000"/>
                </a:solidFill>
                <a:effectLst/>
                <a:latin typeface="+mn-ea"/>
                <a:ea typeface="+mn-ea"/>
                <a:cs typeface="Times New Roman" panose="02020603050405020304" pitchFamily="18" charset="0"/>
              </a:rPr>
              <a:t>Windows 10</a:t>
            </a:r>
            <a:r>
              <a:rPr lang="zh-CN" altLang="en-US" sz="2000" b="0" kern="100" dirty="0">
                <a:solidFill>
                  <a:srgbClr val="FF0000"/>
                </a:solidFill>
                <a:effectLst/>
                <a:latin typeface="+mn-ea"/>
                <a:ea typeface="+mn-ea"/>
                <a:cs typeface="Times New Roman" panose="02020603050405020304" pitchFamily="18" charset="0"/>
              </a:rPr>
              <a:t>系统</a:t>
            </a:r>
            <a:r>
              <a:rPr lang="zh-CN" altLang="en-US" sz="2000" b="0" kern="100" dirty="0">
                <a:effectLst/>
                <a:latin typeface="+mn-ea"/>
                <a:ea typeface="+mn-ea"/>
                <a:cs typeface="Times New Roman" panose="02020603050405020304" pitchFamily="18" charset="0"/>
              </a:rPr>
              <a:t>。</a:t>
            </a:r>
            <a:endParaRPr lang="zh-CN" altLang="en-US" sz="2000" b="0" kern="100" dirty="0">
              <a:effectLst/>
              <a:latin typeface="+mn-ea"/>
              <a:ea typeface="+mn-ea"/>
              <a:cs typeface="Times New Roman" panose="02020603050405020304" pitchFamily="18" charset="0"/>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59337" y="3017851"/>
            <a:ext cx="3006342" cy="2715405"/>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8321" y="3017491"/>
            <a:ext cx="3006342" cy="2715765"/>
          </a:xfrm>
          <a:prstGeom prst="rect">
            <a:avLst/>
          </a:prstGeom>
        </p:spPr>
      </p:pic>
      <p:sp>
        <p:nvSpPr>
          <p:cNvPr id="8" name="文本框 7"/>
          <p:cNvSpPr txBox="1"/>
          <p:nvPr/>
        </p:nvSpPr>
        <p:spPr>
          <a:xfrm>
            <a:off x="249382" y="5745832"/>
            <a:ext cx="8427074" cy="442878"/>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mn-ea"/>
                <a:ea typeface="+mn-ea"/>
                <a:cs typeface="宋体" panose="02010600030101010101" pitchFamily="2" charset="-122"/>
              </a:rPr>
              <a:t>图</a:t>
            </a:r>
            <a:r>
              <a:rPr lang="en-US" altLang="zh-CN" sz="1800" b="0" kern="100" dirty="0">
                <a:solidFill>
                  <a:srgbClr val="000000"/>
                </a:solidFill>
                <a:effectLst/>
                <a:latin typeface="+mn-ea"/>
                <a:ea typeface="+mn-ea"/>
                <a:cs typeface="宋体" panose="02010600030101010101" pitchFamily="2" charset="-122"/>
              </a:rPr>
              <a:t>3-33 IIS</a:t>
            </a:r>
            <a:r>
              <a:rPr lang="zh-CN" altLang="zh-CN" sz="1800" b="0" kern="100" dirty="0">
                <a:solidFill>
                  <a:srgbClr val="000000"/>
                </a:solidFill>
                <a:effectLst/>
                <a:latin typeface="+mn-ea"/>
                <a:ea typeface="+mn-ea"/>
                <a:cs typeface="宋体" panose="02010600030101010101" pitchFamily="2" charset="-122"/>
              </a:rPr>
              <a:t>服务器搭建网络结构图</a:t>
            </a:r>
            <a:r>
              <a:rPr lang="en-US" altLang="zh-CN" sz="1800" b="0" kern="100" dirty="0">
                <a:solidFill>
                  <a:srgbClr val="000000"/>
                </a:solidFill>
                <a:effectLst/>
                <a:latin typeface="+mn-ea"/>
                <a:ea typeface="+mn-ea"/>
                <a:cs typeface="宋体" panose="02010600030101010101" pitchFamily="2" charset="-122"/>
              </a:rPr>
              <a:t>    </a:t>
            </a:r>
            <a:r>
              <a:rPr lang="zh-CN" altLang="zh-CN" sz="1800" b="0" kern="100" dirty="0">
                <a:solidFill>
                  <a:srgbClr val="000000"/>
                </a:solidFill>
                <a:effectLst/>
                <a:latin typeface="+mn-ea"/>
                <a:ea typeface="+mn-ea"/>
                <a:cs typeface="宋体" panose="02010600030101010101" pitchFamily="2" charset="-122"/>
              </a:rPr>
              <a:t>图</a:t>
            </a:r>
            <a:r>
              <a:rPr lang="en-US" altLang="zh-CN" sz="1800" b="0" kern="100" dirty="0">
                <a:solidFill>
                  <a:srgbClr val="000000"/>
                </a:solidFill>
                <a:effectLst/>
                <a:latin typeface="+mn-ea"/>
                <a:ea typeface="+mn-ea"/>
                <a:cs typeface="宋体" panose="02010600030101010101" pitchFamily="2" charset="-122"/>
              </a:rPr>
              <a:t>3-34 FTP</a:t>
            </a:r>
            <a:r>
              <a:rPr lang="zh-CN" altLang="zh-CN" sz="1800" b="0" kern="100" dirty="0">
                <a:solidFill>
                  <a:srgbClr val="000000"/>
                </a:solidFill>
                <a:effectLst/>
                <a:latin typeface="+mn-ea"/>
                <a:ea typeface="+mn-ea"/>
                <a:cs typeface="宋体" panose="02010600030101010101" pitchFamily="2" charset="-122"/>
              </a:rPr>
              <a:t>服务器搭建网络结构图</a:t>
            </a:r>
            <a:endParaRPr lang="zh-CN" altLang="zh-CN" sz="1800" b="0" kern="100" dirty="0">
              <a:effectLst/>
              <a:latin typeface="+mn-ea"/>
              <a:ea typeface="+mn-ea"/>
              <a:cs typeface="Times New Roman" panose="02020603050405020304" pitchFamily="18" charset="0"/>
            </a:endParaRPr>
          </a:p>
        </p:txBody>
      </p:sp>
    </p:spTree>
  </p:cSld>
  <p:clrMapOvr>
    <a:masterClrMapping/>
  </p:clrMapOvr>
  <p:transition>
    <p:cut/>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IIS</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603251"/>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第一步：制作网站首页。</a:t>
            </a:r>
            <a:r>
              <a:rPr lang="zh-CN" altLang="en-US" sz="2000" b="0" kern="100" dirty="0">
                <a:effectLst/>
                <a:latin typeface="+mn-ea"/>
                <a:ea typeface="+mn-ea"/>
                <a:cs typeface="Times New Roman" panose="02020603050405020304" pitchFamily="18" charset="0"/>
              </a:rPr>
              <a:t>打开记事本，输入内容，如图</a:t>
            </a:r>
            <a:r>
              <a:rPr lang="en-US" altLang="zh-CN" sz="2000" b="0" kern="100" dirty="0">
                <a:effectLst/>
                <a:latin typeface="+mn-ea"/>
                <a:ea typeface="+mn-ea"/>
                <a:cs typeface="Times New Roman" panose="02020603050405020304" pitchFamily="18" charset="0"/>
              </a:rPr>
              <a:t>3-35</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pic>
        <p:nvPicPr>
          <p:cNvPr id="10" name="图片 9"/>
          <p:cNvPicPr/>
          <p:nvPr/>
        </p:nvPicPr>
        <p:blipFill>
          <a:blip r:embed="rId1">
            <a:extLst>
              <a:ext uri="{28A0092B-C50C-407E-A947-70E740481C1C}">
                <a14:useLocalDpi xmlns:a14="http://schemas.microsoft.com/office/drawing/2010/main" val="0"/>
              </a:ext>
            </a:extLst>
          </a:blip>
          <a:srcRect/>
          <a:stretch>
            <a:fillRect/>
          </a:stretch>
        </p:blipFill>
        <p:spPr bwMode="auto">
          <a:xfrm>
            <a:off x="1511660" y="1636085"/>
            <a:ext cx="6120680" cy="3688870"/>
          </a:xfrm>
          <a:prstGeom prst="rect">
            <a:avLst/>
          </a:prstGeom>
          <a:noFill/>
          <a:ln>
            <a:noFill/>
          </a:ln>
        </p:spPr>
      </p:pic>
      <p:sp>
        <p:nvSpPr>
          <p:cNvPr id="11" name="文本框 10"/>
          <p:cNvSpPr txBox="1"/>
          <p:nvPr/>
        </p:nvSpPr>
        <p:spPr>
          <a:xfrm>
            <a:off x="2195736" y="5453607"/>
            <a:ext cx="4572000" cy="460382"/>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3-35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网站首页代码</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IIS</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1090406"/>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第一步：制作网站首页。</a:t>
            </a:r>
            <a:r>
              <a:rPr lang="en-US" altLang="zh-CN" sz="2000" b="0" kern="100" dirty="0">
                <a:effectLst/>
                <a:latin typeface="+mn-ea"/>
                <a:ea typeface="+mn-ea"/>
                <a:cs typeface="Times New Roman" panose="02020603050405020304" pitchFamily="18" charset="0"/>
              </a:rPr>
              <a:t>C</a:t>
            </a:r>
            <a:r>
              <a:rPr lang="zh-CN" altLang="en-US" sz="2000" b="0" kern="100" dirty="0">
                <a:effectLst/>
                <a:latin typeface="+mn-ea"/>
                <a:ea typeface="+mn-ea"/>
                <a:cs typeface="Times New Roman" panose="02020603050405020304" pitchFamily="18" charset="0"/>
              </a:rPr>
              <a:t>盘新建文件夹名为</a:t>
            </a:r>
            <a:r>
              <a:rPr lang="en-US" altLang="zh-CN" sz="2000" b="0" kern="100" dirty="0">
                <a:effectLst/>
                <a:latin typeface="+mn-ea"/>
                <a:ea typeface="+mn-ea"/>
                <a:cs typeface="Times New Roman" panose="02020603050405020304" pitchFamily="18" charset="0"/>
              </a:rPr>
              <a:t>web</a:t>
            </a:r>
            <a:r>
              <a:rPr lang="zh-CN" altLang="en-US" sz="2000" b="0" kern="100" dirty="0">
                <a:effectLst/>
                <a:latin typeface="+mn-ea"/>
                <a:ea typeface="+mn-ea"/>
                <a:cs typeface="Times New Roman" panose="02020603050405020304" pitchFamily="18" charset="0"/>
              </a:rPr>
              <a:t>，在记事本上点击“文件”、“保存”菜单项，打开别存为对话框，配置内容，保存为网页文件</a:t>
            </a:r>
            <a:r>
              <a:rPr lang="en-US" altLang="zh-CN" sz="2000" b="0" kern="100" dirty="0">
                <a:effectLst/>
                <a:latin typeface="+mn-ea"/>
                <a:ea typeface="+mn-ea"/>
                <a:cs typeface="Times New Roman" panose="02020603050405020304" pitchFamily="18" charset="0"/>
              </a:rPr>
              <a:t>index.htm</a:t>
            </a:r>
            <a:r>
              <a:rPr lang="zh-CN" altLang="en-US" sz="2000" b="0" kern="100" dirty="0">
                <a:effectLst/>
                <a:latin typeface="+mn-ea"/>
                <a:ea typeface="+mn-ea"/>
                <a:cs typeface="Times New Roman" panose="02020603050405020304" pitchFamily="18" charset="0"/>
              </a:rPr>
              <a:t>，如图图</a:t>
            </a:r>
            <a:r>
              <a:rPr lang="en-US" altLang="zh-CN" sz="2000" b="0" kern="100" dirty="0">
                <a:effectLst/>
                <a:latin typeface="+mn-ea"/>
                <a:ea typeface="+mn-ea"/>
                <a:cs typeface="Times New Roman" panose="02020603050405020304" pitchFamily="18" charset="0"/>
              </a:rPr>
              <a:t>3-36</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2195736" y="5453607"/>
            <a:ext cx="457200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3-36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保存为网页文件</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a:srcRect r="29187"/>
          <a:stretch>
            <a:fillRect/>
          </a:stretch>
        </p:blipFill>
        <p:spPr>
          <a:xfrm>
            <a:off x="2195736" y="2276872"/>
            <a:ext cx="4571999" cy="2845499"/>
          </a:xfrm>
          <a:prstGeom prst="rect">
            <a:avLst/>
          </a:prstGeom>
        </p:spPr>
      </p:pic>
    </p:spTree>
  </p:cSld>
  <p:clrMapOvr>
    <a:masterClrMapping/>
  </p:clrMapOvr>
  <p:transition>
    <p:cut/>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IIS</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1738478"/>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第二步：</a:t>
            </a:r>
            <a:r>
              <a:rPr lang="en-US" altLang="zh-CN" sz="2000" b="0" kern="100" dirty="0">
                <a:solidFill>
                  <a:srgbClr val="FF0000"/>
                </a:solidFill>
                <a:effectLst/>
                <a:latin typeface="+mn-ea"/>
                <a:ea typeface="+mn-ea"/>
                <a:cs typeface="Times New Roman" panose="02020603050405020304" pitchFamily="18" charset="0"/>
              </a:rPr>
              <a:t>IIS</a:t>
            </a:r>
            <a:r>
              <a:rPr lang="zh-CN" altLang="en-US" sz="2000" b="0" kern="100" dirty="0">
                <a:solidFill>
                  <a:srgbClr val="FF0000"/>
                </a:solidFill>
                <a:effectLst/>
                <a:latin typeface="+mn-ea"/>
                <a:ea typeface="+mn-ea"/>
                <a:cs typeface="Times New Roman" panose="02020603050405020304" pitchFamily="18" charset="0"/>
              </a:rPr>
              <a:t>服务安装。</a:t>
            </a:r>
            <a:r>
              <a:rPr lang="zh-CN" altLang="en-US" sz="2000" b="0" kern="100" dirty="0">
                <a:effectLst/>
                <a:latin typeface="+mn-ea"/>
                <a:ea typeface="+mn-ea"/>
                <a:cs typeface="Times New Roman" panose="02020603050405020304" pitchFamily="18" charset="0"/>
              </a:rPr>
              <a:t>在服务器管理器窗口，点击菜单“管理”，在下拉列表中选择“添加角色和功能”，如图图</a:t>
            </a:r>
            <a:r>
              <a:rPr lang="en-US" altLang="zh-CN" sz="2000" b="0" kern="100" dirty="0">
                <a:effectLst/>
                <a:latin typeface="+mn-ea"/>
                <a:ea typeface="+mn-ea"/>
                <a:cs typeface="Times New Roman" panose="02020603050405020304" pitchFamily="18" charset="0"/>
              </a:rPr>
              <a:t>3-37</a:t>
            </a:r>
            <a:r>
              <a:rPr lang="zh-CN" altLang="en-US" sz="2000" b="0" kern="100" dirty="0">
                <a:effectLst/>
                <a:latin typeface="+mn-ea"/>
                <a:ea typeface="+mn-ea"/>
                <a:cs typeface="Times New Roman" panose="02020603050405020304" pitchFamily="18" charset="0"/>
              </a:rPr>
              <a:t>所示。在弹出的添加角色与功能向导窗口中，选择下一步直到服务器角色那勾上</a:t>
            </a:r>
            <a:r>
              <a:rPr lang="en-US" altLang="zh-CN" sz="2000" b="0" kern="100" dirty="0">
                <a:effectLst/>
                <a:latin typeface="+mn-ea"/>
                <a:ea typeface="+mn-ea"/>
                <a:cs typeface="Times New Roman" panose="02020603050405020304" pitchFamily="18" charset="0"/>
              </a:rPr>
              <a:t>web</a:t>
            </a:r>
            <a:r>
              <a:rPr lang="zh-CN" altLang="en-US" sz="2000" b="0" kern="100" dirty="0">
                <a:effectLst/>
                <a:latin typeface="+mn-ea"/>
                <a:ea typeface="+mn-ea"/>
                <a:cs typeface="Times New Roman" panose="02020603050405020304" pitchFamily="18" charset="0"/>
              </a:rPr>
              <a:t>服务器（</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）。直接点击“添加功能”按钮，如图图</a:t>
            </a:r>
            <a:r>
              <a:rPr lang="en-US" altLang="zh-CN" sz="2000" b="0" kern="100" dirty="0">
                <a:effectLst/>
                <a:latin typeface="+mn-ea"/>
                <a:ea typeface="+mn-ea"/>
                <a:cs typeface="Times New Roman" panose="02020603050405020304" pitchFamily="18" charset="0"/>
              </a:rPr>
              <a:t>3-38</a:t>
            </a:r>
            <a:r>
              <a:rPr lang="zh-CN" altLang="en-US" sz="2000" b="0" kern="100" dirty="0">
                <a:effectLst/>
                <a:latin typeface="+mn-ea"/>
                <a:ea typeface="+mn-ea"/>
                <a:cs typeface="Times New Roman" panose="02020603050405020304" pitchFamily="18" charset="0"/>
              </a:rPr>
              <a:t>所示，然后依据向导指示，完成安装。</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865459" y="5085184"/>
            <a:ext cx="2664296"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3-37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管理下拉菜单</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cstate="print">
            <a:extLst>
              <a:ext uri="{28A0092B-C50C-407E-A947-70E740481C1C}">
                <a14:useLocalDpi xmlns:a14="http://schemas.microsoft.com/office/drawing/2010/main" val="0"/>
              </a:ext>
            </a:extLst>
          </a:blip>
          <a:srcRect/>
          <a:stretch>
            <a:fillRect/>
          </a:stretch>
        </p:blipFill>
        <p:spPr>
          <a:xfrm>
            <a:off x="853449" y="2852936"/>
            <a:ext cx="3096344" cy="2024607"/>
          </a:xfrm>
          <a:prstGeom prst="rect">
            <a:avLst/>
          </a:prstGeom>
          <a:noFill/>
          <a:ln>
            <a:noFill/>
          </a:ln>
        </p:spPr>
      </p:pic>
      <p:pic>
        <p:nvPicPr>
          <p:cNvPr id="8" name="图片 7"/>
          <p:cNvPicPr/>
          <p:nvPr/>
        </p:nvPicPr>
        <p:blipFill>
          <a:blip r:embed="rId2" cstate="print"/>
          <a:stretch>
            <a:fillRect/>
          </a:stretch>
        </p:blipFill>
        <p:spPr>
          <a:xfrm>
            <a:off x="4625564" y="2852935"/>
            <a:ext cx="3096343" cy="2024607"/>
          </a:xfrm>
          <a:prstGeom prst="rect">
            <a:avLst/>
          </a:prstGeom>
        </p:spPr>
      </p:pic>
      <p:sp>
        <p:nvSpPr>
          <p:cNvPr id="12" name="文本框 11"/>
          <p:cNvSpPr txBox="1"/>
          <p:nvPr/>
        </p:nvSpPr>
        <p:spPr>
          <a:xfrm>
            <a:off x="3887735" y="5101001"/>
            <a:ext cx="4572000" cy="460382"/>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3-38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添加角色与功能向导</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IIS</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1090406"/>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第三步：</a:t>
            </a:r>
            <a:r>
              <a:rPr lang="en-US" altLang="zh-CN" sz="2000" b="0" kern="100" dirty="0">
                <a:solidFill>
                  <a:srgbClr val="FF0000"/>
                </a:solidFill>
                <a:effectLst/>
                <a:latin typeface="+mn-ea"/>
                <a:ea typeface="+mn-ea"/>
                <a:cs typeface="Times New Roman" panose="02020603050405020304" pitchFamily="18" charset="0"/>
              </a:rPr>
              <a:t>IIS</a:t>
            </a:r>
            <a:r>
              <a:rPr lang="zh-CN" altLang="en-US" sz="2000" b="0" kern="100" dirty="0">
                <a:solidFill>
                  <a:srgbClr val="FF0000"/>
                </a:solidFill>
                <a:effectLst/>
                <a:latin typeface="+mn-ea"/>
                <a:ea typeface="+mn-ea"/>
                <a:cs typeface="Times New Roman" panose="02020603050405020304" pitchFamily="18" charset="0"/>
              </a:rPr>
              <a:t>服务的配置。</a:t>
            </a:r>
            <a:r>
              <a:rPr lang="zh-CN" altLang="en-US" sz="2000" b="0" kern="100" dirty="0">
                <a:effectLst/>
                <a:latin typeface="+mn-ea"/>
                <a:ea typeface="+mn-ea"/>
                <a:cs typeface="Times New Roman" panose="02020603050405020304" pitchFamily="18" charset="0"/>
              </a:rPr>
              <a:t>在服务器管理器中，点击</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，选择</a:t>
            </a:r>
            <a:r>
              <a:rPr lang="en-US" altLang="zh-CN" sz="2000" b="0" kern="100" dirty="0">
                <a:effectLst/>
                <a:latin typeface="+mn-ea"/>
                <a:ea typeface="+mn-ea"/>
                <a:cs typeface="Times New Roman" panose="02020603050405020304" pitchFamily="18" charset="0"/>
              </a:rPr>
              <a:t>S2012</a:t>
            </a:r>
            <a:r>
              <a:rPr lang="zh-CN" altLang="en-US" sz="2000" b="0" kern="100" dirty="0">
                <a:effectLst/>
                <a:latin typeface="+mn-ea"/>
                <a:ea typeface="+mn-ea"/>
                <a:cs typeface="Times New Roman" panose="02020603050405020304" pitchFamily="18" charset="0"/>
              </a:rPr>
              <a:t>服务器右击，打开下拉菜单，点击“</a:t>
            </a:r>
            <a:r>
              <a:rPr lang="en-US" altLang="zh-CN" sz="2000" b="0" kern="100" dirty="0">
                <a:effectLst/>
                <a:latin typeface="+mn-ea"/>
                <a:ea typeface="+mn-ea"/>
                <a:cs typeface="Times New Roman" panose="02020603050405020304" pitchFamily="18" charset="0"/>
              </a:rPr>
              <a:t>Internet Information Services</a:t>
            </a: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）管理器”，如图</a:t>
            </a:r>
            <a:r>
              <a:rPr lang="en-US" altLang="zh-CN" sz="2000" b="0" kern="100" dirty="0">
                <a:effectLst/>
                <a:latin typeface="+mn-ea"/>
                <a:ea typeface="+mn-ea"/>
                <a:cs typeface="Times New Roman" panose="02020603050405020304" pitchFamily="18" charset="0"/>
              </a:rPr>
              <a:t>3-39</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2195736" y="5453607"/>
            <a:ext cx="457200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3-39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服务器管理器</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cstate="print"/>
          <a:stretch>
            <a:fillRect/>
          </a:stretch>
        </p:blipFill>
        <p:spPr>
          <a:xfrm>
            <a:off x="1979712" y="2060847"/>
            <a:ext cx="5256584" cy="3392759"/>
          </a:xfrm>
          <a:prstGeom prst="rect">
            <a:avLst/>
          </a:prstGeom>
        </p:spPr>
      </p:pic>
    </p:spTree>
  </p:cSld>
  <p:clrMapOvr>
    <a:masterClrMapping/>
  </p:clrMapOvr>
  <p:transition>
    <p:cut/>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IIS</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1090406"/>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第三步：</a:t>
            </a:r>
            <a:r>
              <a:rPr lang="en-US" altLang="zh-CN" sz="2000" b="0" kern="100" dirty="0">
                <a:solidFill>
                  <a:srgbClr val="FF0000"/>
                </a:solidFill>
                <a:effectLst/>
                <a:latin typeface="+mn-ea"/>
                <a:ea typeface="+mn-ea"/>
                <a:cs typeface="Times New Roman" panose="02020603050405020304" pitchFamily="18" charset="0"/>
              </a:rPr>
              <a:t>IIS</a:t>
            </a:r>
            <a:r>
              <a:rPr lang="zh-CN" altLang="en-US" sz="2000" b="0" kern="100" dirty="0">
                <a:solidFill>
                  <a:srgbClr val="FF0000"/>
                </a:solidFill>
                <a:effectLst/>
                <a:latin typeface="+mn-ea"/>
                <a:ea typeface="+mn-ea"/>
                <a:cs typeface="Times New Roman" panose="02020603050405020304" pitchFamily="18" charset="0"/>
              </a:rPr>
              <a:t>服务的配置。</a:t>
            </a:r>
            <a:r>
              <a:rPr lang="zh-CN" altLang="en-US" sz="2000" b="0" kern="100" dirty="0">
                <a:effectLst/>
                <a:latin typeface="+mn-ea"/>
                <a:ea typeface="+mn-ea"/>
                <a:cs typeface="Times New Roman" panose="02020603050405020304" pitchFamily="18" charset="0"/>
              </a:rPr>
              <a:t>在</a:t>
            </a:r>
            <a:r>
              <a:rPr lang="en-US" altLang="zh-CN" sz="2000" b="0" kern="100" dirty="0">
                <a:effectLst/>
                <a:latin typeface="+mn-ea"/>
                <a:ea typeface="+mn-ea"/>
                <a:cs typeface="Times New Roman" panose="02020603050405020304" pitchFamily="18" charset="0"/>
              </a:rPr>
              <a:t>Internet Information Services</a:t>
            </a: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）管理器窗口中，选择</a:t>
            </a:r>
            <a:r>
              <a:rPr lang="en-US" altLang="zh-CN" sz="2000" b="0" kern="100" dirty="0">
                <a:effectLst/>
                <a:latin typeface="+mn-ea"/>
                <a:ea typeface="+mn-ea"/>
                <a:cs typeface="Times New Roman" panose="02020603050405020304" pitchFamily="18" charset="0"/>
              </a:rPr>
              <a:t>S2012</a:t>
            </a:r>
            <a:r>
              <a:rPr lang="zh-CN" altLang="en-US" sz="2000" b="0" kern="100" dirty="0">
                <a:effectLst/>
                <a:latin typeface="+mn-ea"/>
                <a:ea typeface="+mn-ea"/>
                <a:cs typeface="Times New Roman" panose="02020603050405020304" pitchFamily="18" charset="0"/>
              </a:rPr>
              <a:t>服务器右击，打开快捷菜单，选择“添加网站</a:t>
            </a:r>
            <a:r>
              <a:rPr lang="en-US" altLang="zh-CN" sz="2000" b="0" kern="100" dirty="0">
                <a:effectLst/>
                <a:latin typeface="+mn-ea"/>
                <a:ea typeface="+mn-ea"/>
                <a:cs typeface="Times New Roman" panose="02020603050405020304" pitchFamily="18" charset="0"/>
              </a:rPr>
              <a:t>…”</a:t>
            </a:r>
            <a:r>
              <a:rPr lang="zh-CN" altLang="en-US" sz="2000" b="0" kern="100" dirty="0">
                <a:effectLst/>
                <a:latin typeface="+mn-ea"/>
                <a:ea typeface="+mn-ea"/>
                <a:cs typeface="Times New Roman" panose="02020603050405020304" pitchFamily="18" charset="0"/>
              </a:rPr>
              <a:t>，如图</a:t>
            </a:r>
            <a:r>
              <a:rPr lang="en-US" altLang="zh-CN" sz="2000" b="0" kern="100" dirty="0">
                <a:effectLst/>
                <a:latin typeface="+mn-ea"/>
                <a:ea typeface="+mn-ea"/>
                <a:cs typeface="Times New Roman" panose="02020603050405020304" pitchFamily="18" charset="0"/>
              </a:rPr>
              <a:t>3-40</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2195736" y="5453607"/>
            <a:ext cx="457200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3-40</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添加网站快捷菜单</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cstate="print"/>
          <a:stretch>
            <a:fillRect/>
          </a:stretch>
        </p:blipFill>
        <p:spPr>
          <a:xfrm>
            <a:off x="1691680" y="2060847"/>
            <a:ext cx="5904656" cy="3392759"/>
          </a:xfrm>
          <a:prstGeom prst="rect">
            <a:avLst/>
          </a:prstGeom>
        </p:spPr>
      </p:pic>
    </p:spTree>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3C254A5-4FB8-4536-9FD5-F6088F7868B5}"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二</a:t>
            </a:r>
            <a:r>
              <a:rPr lang="en-US" altLang="zh-CN" sz="2800" dirty="0"/>
              <a:t>.</a:t>
            </a:r>
            <a:r>
              <a:rPr lang="zh-CN" altLang="en-US" sz="2800" dirty="0"/>
              <a:t>常见网络操作系统</a:t>
            </a:r>
            <a:endParaRPr lang="zh-CN" altLang="en-US" sz="2800" dirty="0"/>
          </a:p>
        </p:txBody>
      </p:sp>
      <p:sp>
        <p:nvSpPr>
          <p:cNvPr id="5" name="Rectangle 39"/>
          <p:cNvSpPr txBox="1">
            <a:spLocks noChangeArrowheads="1"/>
          </p:cNvSpPr>
          <p:nvPr/>
        </p:nvSpPr>
        <p:spPr bwMode="auto">
          <a:xfrm>
            <a:off x="323850" y="1125538"/>
            <a:ext cx="8569325" cy="2244725"/>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000" b="0" kern="100" dirty="0">
                <a:effectLst/>
                <a:latin typeface="+mn-ea"/>
                <a:ea typeface="+mn-ea"/>
                <a:cs typeface="Times New Roman" panose="02020603050405020304" pitchFamily="18" charset="0"/>
              </a:rPr>
              <a:t>    </a:t>
            </a:r>
            <a:endParaRPr lang="zh-CN" altLang="en-US" sz="2000" b="0" kern="100" dirty="0">
              <a:effectLst/>
              <a:latin typeface="+mn-ea"/>
              <a:ea typeface="+mn-ea"/>
              <a:cs typeface="Times New Roman" panose="02020603050405020304" pitchFamily="18" charset="0"/>
            </a:endParaRPr>
          </a:p>
        </p:txBody>
      </p:sp>
      <p:graphicFrame>
        <p:nvGraphicFramePr>
          <p:cNvPr id="6" name="内容占位符 4"/>
          <p:cNvGraphicFramePr/>
          <p:nvPr/>
        </p:nvGraphicFramePr>
        <p:xfrm>
          <a:off x="363909" y="1340768"/>
          <a:ext cx="8240539" cy="359942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IIS</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1450446"/>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第三步：</a:t>
            </a:r>
            <a:r>
              <a:rPr lang="en-US" altLang="zh-CN" sz="2000" b="0" kern="100" dirty="0">
                <a:solidFill>
                  <a:srgbClr val="FF0000"/>
                </a:solidFill>
                <a:effectLst/>
                <a:latin typeface="+mn-ea"/>
                <a:ea typeface="+mn-ea"/>
                <a:cs typeface="Times New Roman" panose="02020603050405020304" pitchFamily="18" charset="0"/>
              </a:rPr>
              <a:t>IIS</a:t>
            </a:r>
            <a:r>
              <a:rPr lang="zh-CN" altLang="en-US" sz="2000" b="0" kern="100" dirty="0">
                <a:solidFill>
                  <a:srgbClr val="FF0000"/>
                </a:solidFill>
                <a:effectLst/>
                <a:latin typeface="+mn-ea"/>
                <a:ea typeface="+mn-ea"/>
                <a:cs typeface="Times New Roman" panose="02020603050405020304" pitchFamily="18" charset="0"/>
              </a:rPr>
              <a:t>服务的配置。</a:t>
            </a:r>
            <a:r>
              <a:rPr lang="zh-CN" altLang="en-US" sz="2000" b="0" kern="100" dirty="0">
                <a:effectLst/>
                <a:latin typeface="+mn-ea"/>
                <a:ea typeface="+mn-ea"/>
                <a:cs typeface="Times New Roman" panose="02020603050405020304" pitchFamily="18" charset="0"/>
              </a:rPr>
              <a:t>在打开新建添加网站对话框，输入内容，如图图</a:t>
            </a:r>
            <a:r>
              <a:rPr lang="en-US" altLang="zh-CN" sz="2000" b="0" kern="100" dirty="0">
                <a:effectLst/>
                <a:latin typeface="+mn-ea"/>
                <a:ea typeface="+mn-ea"/>
                <a:cs typeface="Times New Roman" panose="02020603050405020304" pitchFamily="18" charset="0"/>
              </a:rPr>
              <a:t>3-41</a:t>
            </a:r>
            <a:r>
              <a:rPr lang="zh-CN" altLang="en-US" sz="2000" b="0" kern="100" dirty="0">
                <a:effectLst/>
                <a:latin typeface="+mn-ea"/>
                <a:ea typeface="+mn-ea"/>
                <a:cs typeface="Times New Roman" panose="02020603050405020304" pitchFamily="18" charset="0"/>
              </a:rPr>
              <a:t>所示， 点击“确定”按钮。完成添加网站“</a:t>
            </a:r>
            <a:r>
              <a:rPr lang="en-US" altLang="zh-CN" sz="2000" b="0" kern="100" dirty="0">
                <a:effectLst/>
                <a:latin typeface="+mn-ea"/>
                <a:ea typeface="+mn-ea"/>
                <a:cs typeface="Times New Roman" panose="02020603050405020304" pitchFamily="18" charset="0"/>
              </a:rPr>
              <a:t>myweb1”</a:t>
            </a:r>
            <a:r>
              <a:rPr lang="zh-CN" altLang="en-US" sz="2000" b="0" kern="100" dirty="0">
                <a:effectLst/>
                <a:latin typeface="+mn-ea"/>
                <a:ea typeface="+mn-ea"/>
                <a:cs typeface="Times New Roman" panose="02020603050405020304" pitchFamily="18" charset="0"/>
              </a:rPr>
              <a:t>后，</a:t>
            </a:r>
            <a:r>
              <a:rPr lang="en-US" altLang="zh-CN" sz="2000" b="0" kern="100" dirty="0">
                <a:effectLst/>
                <a:latin typeface="+mn-ea"/>
                <a:ea typeface="+mn-ea"/>
                <a:cs typeface="Times New Roman" panose="02020603050405020304" pitchFamily="18" charset="0"/>
              </a:rPr>
              <a:t>Internet Information Services</a:t>
            </a: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）管理器窗口，如图</a:t>
            </a:r>
            <a:r>
              <a:rPr lang="en-US" altLang="zh-CN" sz="2000" b="0" kern="100" dirty="0">
                <a:effectLst/>
                <a:latin typeface="+mn-ea"/>
                <a:ea typeface="+mn-ea"/>
                <a:cs typeface="Times New Roman" panose="02020603050405020304" pitchFamily="18" charset="0"/>
              </a:rPr>
              <a:t>3-42</a:t>
            </a:r>
            <a:r>
              <a:rPr lang="zh-CN" altLang="en-US" sz="2000" b="0" kern="100" dirty="0">
                <a:effectLst/>
                <a:latin typeface="+mn-ea"/>
                <a:ea typeface="+mn-ea"/>
                <a:cs typeface="Times New Roman" panose="02020603050405020304" pitchFamily="18" charset="0"/>
              </a:rPr>
              <a:t>所示，可以对网站“</a:t>
            </a:r>
            <a:r>
              <a:rPr lang="en-US" altLang="zh-CN" sz="2000" b="0" kern="100" dirty="0">
                <a:effectLst/>
                <a:latin typeface="+mn-ea"/>
                <a:ea typeface="+mn-ea"/>
                <a:cs typeface="Times New Roman" panose="02020603050405020304" pitchFamily="18" charset="0"/>
              </a:rPr>
              <a:t>myweb1”</a:t>
            </a:r>
            <a:r>
              <a:rPr lang="zh-CN" altLang="en-US" sz="2000" b="0" kern="100" dirty="0">
                <a:effectLst/>
                <a:latin typeface="+mn-ea"/>
                <a:ea typeface="+mn-ea"/>
                <a:cs typeface="Times New Roman" panose="02020603050405020304" pitchFamily="18" charset="0"/>
              </a:rPr>
              <a:t>各种属性配置</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1040770" y="5719089"/>
            <a:ext cx="3131369"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3-41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添加网站对话框</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cstate="print"/>
          <a:stretch>
            <a:fillRect/>
          </a:stretch>
        </p:blipFill>
        <p:spPr>
          <a:xfrm>
            <a:off x="640910" y="2636912"/>
            <a:ext cx="3931090" cy="3096344"/>
          </a:xfrm>
          <a:prstGeom prst="rect">
            <a:avLst/>
          </a:prstGeom>
        </p:spPr>
      </p:pic>
      <p:pic>
        <p:nvPicPr>
          <p:cNvPr id="10" name="图片 9"/>
          <p:cNvPicPr/>
          <p:nvPr/>
        </p:nvPicPr>
        <p:blipFill>
          <a:blip r:embed="rId2" cstate="print"/>
          <a:stretch>
            <a:fillRect/>
          </a:stretch>
        </p:blipFill>
        <p:spPr>
          <a:xfrm>
            <a:off x="4759408" y="2663164"/>
            <a:ext cx="3743682" cy="3055925"/>
          </a:xfrm>
          <a:prstGeom prst="rect">
            <a:avLst/>
          </a:prstGeom>
        </p:spPr>
      </p:pic>
      <p:sp>
        <p:nvSpPr>
          <p:cNvPr id="12" name="文本框 11"/>
          <p:cNvSpPr txBox="1"/>
          <p:nvPr/>
        </p:nvSpPr>
        <p:spPr>
          <a:xfrm>
            <a:off x="4345249" y="5766133"/>
            <a:ext cx="4189151" cy="460382"/>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3-42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网站管理窗口</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IIS</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1234422"/>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第四步：客户机验证。</a:t>
            </a:r>
            <a:r>
              <a:rPr lang="zh-CN" altLang="en-US" sz="2000" b="0" kern="100" dirty="0">
                <a:effectLst/>
                <a:latin typeface="+mn-ea"/>
                <a:ea typeface="+mn-ea"/>
                <a:cs typeface="Times New Roman" panose="02020603050405020304" pitchFamily="18" charset="0"/>
              </a:rPr>
              <a:t>在客户机上打开</a:t>
            </a:r>
            <a:r>
              <a:rPr lang="en-US" altLang="zh-CN" sz="2000" b="0" kern="100" dirty="0">
                <a:effectLst/>
                <a:latin typeface="+mn-ea"/>
                <a:ea typeface="+mn-ea"/>
                <a:cs typeface="Times New Roman" panose="02020603050405020304" pitchFamily="18" charset="0"/>
              </a:rPr>
              <a:t>IE</a:t>
            </a:r>
            <a:r>
              <a:rPr lang="zh-CN" altLang="en-US" sz="2000" b="0" kern="100" dirty="0">
                <a:effectLst/>
                <a:latin typeface="+mn-ea"/>
                <a:ea typeface="+mn-ea"/>
                <a:cs typeface="Times New Roman" panose="02020603050405020304" pitchFamily="18" charset="0"/>
              </a:rPr>
              <a:t>浏览器窗口，在地址栏输入</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 </a:t>
            </a:r>
            <a:r>
              <a:rPr lang="en-US" altLang="zh-CN" sz="2000" b="0" kern="100" dirty="0">
                <a:effectLst/>
                <a:latin typeface="+mn-ea"/>
                <a:ea typeface="+mn-ea"/>
                <a:cs typeface="Times New Roman" panose="02020603050405020304" pitchFamily="18" charset="0"/>
              </a:rPr>
              <a:t>192.168.10.1</a:t>
            </a:r>
            <a:r>
              <a:rPr lang="zh-CN" altLang="en-US" sz="2000" b="0" kern="100" dirty="0">
                <a:effectLst/>
                <a:latin typeface="+mn-ea"/>
                <a:ea typeface="+mn-ea"/>
                <a:cs typeface="Times New Roman" panose="02020603050405020304" pitchFamily="18" charset="0"/>
              </a:rPr>
              <a:t>或者域名： </a:t>
            </a:r>
            <a:r>
              <a:rPr lang="en-US" altLang="zh-CN" sz="2000" b="0" kern="100" dirty="0">
                <a:effectLst/>
                <a:latin typeface="+mn-ea"/>
                <a:ea typeface="+mn-ea"/>
                <a:cs typeface="Times New Roman" panose="02020603050405020304" pitchFamily="18" charset="0"/>
              </a:rPr>
              <a:t>www.gdcp.cn</a:t>
            </a:r>
            <a:r>
              <a:rPr lang="zh-CN" altLang="en-US" sz="2000" b="0" kern="100" dirty="0">
                <a:effectLst/>
                <a:latin typeface="+mn-ea"/>
                <a:ea typeface="+mn-ea"/>
                <a:cs typeface="Times New Roman" panose="02020603050405020304" pitchFamily="18" charset="0"/>
              </a:rPr>
              <a:t>。浏览器窗口可以显示见面内容，如图</a:t>
            </a:r>
            <a:r>
              <a:rPr lang="en-US" altLang="zh-CN" sz="2000" b="0" kern="100" dirty="0">
                <a:effectLst/>
                <a:latin typeface="+mn-ea"/>
                <a:ea typeface="+mn-ea"/>
                <a:cs typeface="Times New Roman" panose="02020603050405020304" pitchFamily="18" charset="0"/>
              </a:rPr>
              <a:t>3-43</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2195736" y="5453607"/>
            <a:ext cx="457200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3-43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浏览器窗口</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a:extLst>
              <a:ext uri="{28A0092B-C50C-407E-A947-70E740481C1C}">
                <a14:useLocalDpi xmlns:a14="http://schemas.microsoft.com/office/drawing/2010/main" val="0"/>
              </a:ext>
            </a:extLst>
          </a:blip>
          <a:srcRect/>
          <a:stretch>
            <a:fillRect/>
          </a:stretch>
        </p:blipFill>
        <p:spPr bwMode="auto">
          <a:xfrm>
            <a:off x="1785937" y="2531571"/>
            <a:ext cx="5572125" cy="2590800"/>
          </a:xfrm>
          <a:prstGeom prst="rect">
            <a:avLst/>
          </a:prstGeom>
          <a:noFill/>
          <a:ln>
            <a:noFill/>
          </a:ln>
        </p:spPr>
      </p:pic>
    </p:spTree>
  </p:cSld>
  <p:clrMapOvr>
    <a:masterClrMapping/>
  </p:clrMapOvr>
  <p:transition>
    <p:cut/>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FTP</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857878"/>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第一步：准备测试文件。</a:t>
            </a:r>
            <a:r>
              <a:rPr lang="zh-CN" altLang="en-US" sz="2000" b="0" kern="100" dirty="0">
                <a:effectLst/>
                <a:latin typeface="+mn-ea"/>
                <a:ea typeface="+mn-ea"/>
                <a:cs typeface="Times New Roman" panose="02020603050405020304" pitchFamily="18" charset="0"/>
              </a:rPr>
              <a:t>在服务器上建立文件夹</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做为</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服务器文件存放位置，复制文件为实验准备，如图</a:t>
            </a:r>
            <a:r>
              <a:rPr lang="en-US" altLang="zh-CN" sz="2000" b="0" kern="100" dirty="0">
                <a:effectLst/>
                <a:latin typeface="+mn-ea"/>
                <a:ea typeface="+mn-ea"/>
                <a:cs typeface="Times New Roman" panose="02020603050405020304" pitchFamily="18" charset="0"/>
              </a:rPr>
              <a:t>3-44</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2195736" y="5094764"/>
            <a:ext cx="457200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3-44 FTP</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服务器文件存放位置</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cstate="print"/>
          <a:stretch>
            <a:fillRect/>
          </a:stretch>
        </p:blipFill>
        <p:spPr>
          <a:xfrm>
            <a:off x="2195736" y="1890712"/>
            <a:ext cx="4824536" cy="2978448"/>
          </a:xfrm>
          <a:prstGeom prst="rect">
            <a:avLst/>
          </a:prstGeom>
        </p:spPr>
      </p:pic>
    </p:spTree>
  </p:cSld>
  <p:clrMapOvr>
    <a:masterClrMapping/>
  </p:clrMapOvr>
  <p:transition>
    <p:cut/>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FTP</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1378438"/>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第二步：</a:t>
            </a:r>
            <a:r>
              <a:rPr lang="en-US" altLang="zh-CN" sz="2000" b="0" kern="100" dirty="0">
                <a:solidFill>
                  <a:srgbClr val="FF0000"/>
                </a:solidFill>
                <a:effectLst/>
                <a:latin typeface="+mn-ea"/>
                <a:ea typeface="+mn-ea"/>
                <a:cs typeface="Times New Roman" panose="02020603050405020304" pitchFamily="18" charset="0"/>
              </a:rPr>
              <a:t>FTP</a:t>
            </a:r>
            <a:r>
              <a:rPr lang="zh-CN" altLang="en-US" sz="2000" b="0" kern="100" dirty="0">
                <a:solidFill>
                  <a:srgbClr val="FF0000"/>
                </a:solidFill>
                <a:effectLst/>
                <a:latin typeface="+mn-ea"/>
                <a:ea typeface="+mn-ea"/>
                <a:cs typeface="Times New Roman" panose="02020603050405020304" pitchFamily="18" charset="0"/>
              </a:rPr>
              <a:t>服务安装。</a:t>
            </a:r>
            <a:r>
              <a:rPr lang="zh-CN" altLang="en-US" sz="2000" b="0" kern="100" dirty="0">
                <a:effectLst/>
                <a:latin typeface="+mn-ea"/>
                <a:ea typeface="+mn-ea"/>
                <a:cs typeface="Times New Roman" panose="02020603050405020304" pitchFamily="18" charset="0"/>
              </a:rPr>
              <a:t>在服务器管理器窗口，点击菜单“管理”，在下拉列表中选择“添加角色和功能”，如图</a:t>
            </a:r>
            <a:r>
              <a:rPr lang="en-US" altLang="zh-CN" sz="2000" b="0" kern="100" dirty="0">
                <a:effectLst/>
                <a:latin typeface="+mn-ea"/>
                <a:ea typeface="+mn-ea"/>
                <a:cs typeface="Times New Roman" panose="02020603050405020304" pitchFamily="18" charset="0"/>
              </a:rPr>
              <a:t>3-45</a:t>
            </a:r>
            <a:r>
              <a:rPr lang="zh-CN" altLang="en-US" sz="2000" b="0" kern="100" dirty="0">
                <a:effectLst/>
                <a:latin typeface="+mn-ea"/>
                <a:ea typeface="+mn-ea"/>
                <a:cs typeface="Times New Roman" panose="02020603050405020304" pitchFamily="18" charset="0"/>
              </a:rPr>
              <a:t>所示。在弹出的添加角色与功能向导窗口中，选择下一步直到服务器角色那勾上</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服务器。点击“下一步”按钮，如图</a:t>
            </a:r>
            <a:r>
              <a:rPr lang="en-US" altLang="zh-CN" sz="2000" b="0" kern="100" dirty="0">
                <a:effectLst/>
                <a:latin typeface="+mn-ea"/>
                <a:ea typeface="+mn-ea"/>
                <a:cs typeface="Times New Roman" panose="02020603050405020304" pitchFamily="18" charset="0"/>
              </a:rPr>
              <a:t>3-46</a:t>
            </a:r>
            <a:r>
              <a:rPr lang="zh-CN" altLang="en-US" sz="2000" b="0" kern="100" dirty="0">
                <a:effectLst/>
                <a:latin typeface="+mn-ea"/>
                <a:ea typeface="+mn-ea"/>
                <a:cs typeface="Times New Roman" panose="02020603050405020304" pitchFamily="18" charset="0"/>
              </a:rPr>
              <a:t>所示，然后依据向导指示，完成安装。</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304800" y="5633027"/>
            <a:ext cx="396044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3-45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管理下拉菜单</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cstate="print">
            <a:extLst>
              <a:ext uri="{28A0092B-C50C-407E-A947-70E740481C1C}">
                <a14:useLocalDpi xmlns:a14="http://schemas.microsoft.com/office/drawing/2010/main" val="0"/>
              </a:ext>
            </a:extLst>
          </a:blip>
          <a:srcRect/>
          <a:stretch>
            <a:fillRect/>
          </a:stretch>
        </p:blipFill>
        <p:spPr>
          <a:xfrm>
            <a:off x="614652" y="2446068"/>
            <a:ext cx="3960440" cy="3094759"/>
          </a:xfrm>
          <a:prstGeom prst="rect">
            <a:avLst/>
          </a:prstGeom>
          <a:noFill/>
          <a:ln>
            <a:noFill/>
          </a:ln>
        </p:spPr>
      </p:pic>
      <p:pic>
        <p:nvPicPr>
          <p:cNvPr id="10" name="图片 9"/>
          <p:cNvPicPr/>
          <p:nvPr/>
        </p:nvPicPr>
        <p:blipFill>
          <a:blip r:embed="rId2" cstate="print"/>
          <a:stretch>
            <a:fillRect/>
          </a:stretch>
        </p:blipFill>
        <p:spPr>
          <a:xfrm>
            <a:off x="4799142" y="2446068"/>
            <a:ext cx="3408753" cy="3094759"/>
          </a:xfrm>
          <a:prstGeom prst="rect">
            <a:avLst/>
          </a:prstGeom>
        </p:spPr>
      </p:pic>
      <p:sp>
        <p:nvSpPr>
          <p:cNvPr id="12" name="文本框 11"/>
          <p:cNvSpPr txBox="1"/>
          <p:nvPr/>
        </p:nvSpPr>
        <p:spPr>
          <a:xfrm>
            <a:off x="4267200" y="5633027"/>
            <a:ext cx="4572000" cy="460382"/>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3-46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添加角色与功能向导</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FTP</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1"/>
            <a:ext cx="8101781" cy="1319979"/>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第三步：</a:t>
            </a:r>
            <a:r>
              <a:rPr lang="en-US" altLang="zh-CN" sz="2000" b="0" kern="100" dirty="0">
                <a:solidFill>
                  <a:srgbClr val="FF0000"/>
                </a:solidFill>
                <a:effectLst/>
                <a:latin typeface="+mn-ea"/>
                <a:ea typeface="+mn-ea"/>
                <a:cs typeface="Times New Roman" panose="02020603050405020304" pitchFamily="18" charset="0"/>
              </a:rPr>
              <a:t>FTP</a:t>
            </a:r>
            <a:r>
              <a:rPr lang="zh-CN" altLang="en-US" sz="2000" b="0" kern="100" dirty="0">
                <a:solidFill>
                  <a:srgbClr val="FF0000"/>
                </a:solidFill>
                <a:effectLst/>
                <a:latin typeface="+mn-ea"/>
                <a:ea typeface="+mn-ea"/>
                <a:cs typeface="Times New Roman" panose="02020603050405020304" pitchFamily="18" charset="0"/>
              </a:rPr>
              <a:t>服务器配置。</a:t>
            </a:r>
            <a:r>
              <a:rPr lang="zh-CN" altLang="en-US" sz="2000" b="0" kern="100" dirty="0">
                <a:effectLst/>
                <a:latin typeface="+mn-ea"/>
                <a:ea typeface="+mn-ea"/>
                <a:cs typeface="Times New Roman" panose="02020603050405020304" pitchFamily="18" charset="0"/>
              </a:rPr>
              <a:t>在服务器管理器中，点击</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，选择</a:t>
            </a:r>
            <a:r>
              <a:rPr lang="en-US" altLang="zh-CN" sz="2000" b="0" kern="100" dirty="0">
                <a:effectLst/>
                <a:latin typeface="+mn-ea"/>
                <a:ea typeface="+mn-ea"/>
                <a:cs typeface="Times New Roman" panose="02020603050405020304" pitchFamily="18" charset="0"/>
              </a:rPr>
              <a:t>S2012</a:t>
            </a:r>
            <a:r>
              <a:rPr lang="zh-CN" altLang="en-US" sz="2000" b="0" kern="100" dirty="0">
                <a:effectLst/>
                <a:latin typeface="+mn-ea"/>
                <a:ea typeface="+mn-ea"/>
                <a:cs typeface="Times New Roman" panose="02020603050405020304" pitchFamily="18" charset="0"/>
              </a:rPr>
              <a:t>服务器右击，打开下拉菜单，点击“</a:t>
            </a:r>
            <a:r>
              <a:rPr lang="en-US" altLang="zh-CN" sz="2000" b="0" kern="100" dirty="0">
                <a:effectLst/>
                <a:latin typeface="+mn-ea"/>
                <a:ea typeface="+mn-ea"/>
                <a:cs typeface="Times New Roman" panose="02020603050405020304" pitchFamily="18" charset="0"/>
              </a:rPr>
              <a:t>Internet Information Services</a:t>
            </a: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）管理器”，如图</a:t>
            </a:r>
            <a:r>
              <a:rPr lang="en-US" altLang="zh-CN" sz="2000" b="0" kern="100" dirty="0">
                <a:effectLst/>
                <a:latin typeface="+mn-ea"/>
                <a:ea typeface="+mn-ea"/>
                <a:cs typeface="Times New Roman" panose="02020603050405020304" pitchFamily="18" charset="0"/>
              </a:rPr>
              <a:t>3-47</a:t>
            </a:r>
            <a:r>
              <a:rPr lang="zh-CN" altLang="en-US" sz="2000" b="0" kern="100" dirty="0">
                <a:effectLst/>
                <a:latin typeface="+mn-ea"/>
                <a:ea typeface="+mn-ea"/>
                <a:cs typeface="Times New Roman" panose="02020603050405020304" pitchFamily="18" charset="0"/>
              </a:rPr>
              <a:t>所示。在窗口中选择</a:t>
            </a:r>
            <a:r>
              <a:rPr lang="en-US" altLang="zh-CN" sz="2000" b="0" kern="100" dirty="0">
                <a:effectLst/>
                <a:latin typeface="+mn-ea"/>
                <a:ea typeface="+mn-ea"/>
                <a:cs typeface="Times New Roman" panose="02020603050405020304" pitchFamily="18" charset="0"/>
              </a:rPr>
              <a:t>S2012</a:t>
            </a:r>
            <a:r>
              <a:rPr lang="zh-CN" altLang="en-US" sz="2000" b="0" kern="100" dirty="0">
                <a:effectLst/>
                <a:latin typeface="+mn-ea"/>
                <a:ea typeface="+mn-ea"/>
                <a:cs typeface="Times New Roman" panose="02020603050405020304" pitchFamily="18" charset="0"/>
              </a:rPr>
              <a:t>服务器右击，打开快捷菜单，选择“添加</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网站</a:t>
            </a:r>
            <a:r>
              <a:rPr lang="en-US" altLang="zh-CN" sz="2000" b="0" kern="100" dirty="0">
                <a:effectLst/>
                <a:latin typeface="+mn-ea"/>
                <a:ea typeface="+mn-ea"/>
                <a:cs typeface="Times New Roman" panose="02020603050405020304" pitchFamily="18" charset="0"/>
              </a:rPr>
              <a:t>…”</a:t>
            </a:r>
            <a:r>
              <a:rPr lang="zh-CN" altLang="en-US" sz="2000" b="0" kern="100" dirty="0">
                <a:effectLst/>
                <a:latin typeface="+mn-ea"/>
                <a:ea typeface="+mn-ea"/>
                <a:cs typeface="Times New Roman" panose="02020603050405020304" pitchFamily="18" charset="0"/>
              </a:rPr>
              <a:t>，如图</a:t>
            </a:r>
            <a:r>
              <a:rPr lang="en-US" altLang="zh-CN" sz="2000" b="0" kern="100" dirty="0">
                <a:effectLst/>
                <a:latin typeface="+mn-ea"/>
                <a:ea typeface="+mn-ea"/>
                <a:cs typeface="Times New Roman" panose="02020603050405020304" pitchFamily="18" charset="0"/>
              </a:rPr>
              <a:t>3-48</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53565" y="5625670"/>
            <a:ext cx="457200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3-47  FTP</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服务器管理器</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cstate="print"/>
          <a:stretch>
            <a:fillRect/>
          </a:stretch>
        </p:blipFill>
        <p:spPr>
          <a:xfrm>
            <a:off x="683568" y="2290421"/>
            <a:ext cx="3565099" cy="3249976"/>
          </a:xfrm>
          <a:prstGeom prst="rect">
            <a:avLst/>
          </a:prstGeom>
        </p:spPr>
      </p:pic>
      <p:sp>
        <p:nvSpPr>
          <p:cNvPr id="10" name="文本框 9"/>
          <p:cNvSpPr txBox="1"/>
          <p:nvPr/>
        </p:nvSpPr>
        <p:spPr>
          <a:xfrm>
            <a:off x="5228550" y="5801167"/>
            <a:ext cx="3457600" cy="369332"/>
          </a:xfrm>
          <a:prstGeom prst="rect">
            <a:avLst/>
          </a:prstGeom>
          <a:noFill/>
        </p:spPr>
        <p:txBody>
          <a:bodyPr wrap="square">
            <a:spAutoFit/>
          </a:bodyPr>
          <a:lstStyle/>
          <a:p>
            <a:r>
              <a:rPr lang="zh-CN" altLang="zh-CN" sz="1800" b="0" kern="100" dirty="0">
                <a:solidFill>
                  <a:srgbClr val="000000"/>
                </a:solidFill>
                <a:effectLst/>
                <a:ea typeface="宋体" panose="02010600030101010101" pitchFamily="2" charset="-122"/>
                <a:cs typeface="宋体" panose="02010600030101010101" pitchFamily="2" charset="-122"/>
              </a:rPr>
              <a:t>图</a:t>
            </a:r>
            <a:r>
              <a:rPr lang="en-US" altLang="zh-CN" sz="1800" b="0" kern="100" dirty="0">
                <a:solidFill>
                  <a:srgbClr val="000000"/>
                </a:solidFill>
                <a:effectLst/>
                <a:ea typeface="宋体" panose="02010600030101010101" pitchFamily="2" charset="-122"/>
                <a:cs typeface="宋体" panose="02010600030101010101" pitchFamily="2" charset="-122"/>
              </a:rPr>
              <a:t>3-48 </a:t>
            </a:r>
            <a:r>
              <a:rPr lang="zh-CN" altLang="zh-CN" sz="1800" b="0" kern="100" dirty="0">
                <a:solidFill>
                  <a:srgbClr val="000000"/>
                </a:solidFill>
                <a:effectLst/>
                <a:ea typeface="宋体" panose="02010600030101010101" pitchFamily="2" charset="-122"/>
                <a:cs typeface="宋体" panose="02010600030101010101" pitchFamily="2" charset="-122"/>
              </a:rPr>
              <a:t>添加网站快捷菜单</a:t>
            </a:r>
            <a:endParaRPr lang="zh-CN" altLang="en-US" b="0" dirty="0"/>
          </a:p>
        </p:txBody>
      </p:sp>
      <p:pic>
        <p:nvPicPr>
          <p:cNvPr id="12" name="图片 11"/>
          <p:cNvPicPr/>
          <p:nvPr/>
        </p:nvPicPr>
        <p:blipFill>
          <a:blip r:embed="rId2" cstate="print"/>
          <a:stretch>
            <a:fillRect/>
          </a:stretch>
        </p:blipFill>
        <p:spPr>
          <a:xfrm>
            <a:off x="4403892" y="2322500"/>
            <a:ext cx="4130508" cy="3249976"/>
          </a:xfrm>
          <a:prstGeom prst="rect">
            <a:avLst/>
          </a:prstGeom>
        </p:spPr>
      </p:pic>
    </p:spTree>
  </p:cSld>
  <p:clrMapOvr>
    <a:masterClrMapping/>
  </p:clrMapOvr>
  <p:transition>
    <p:cut/>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FTP</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1378438"/>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第三步：</a:t>
            </a:r>
            <a:r>
              <a:rPr lang="en-US" altLang="zh-CN" sz="2000" b="0" kern="100" dirty="0">
                <a:solidFill>
                  <a:srgbClr val="FF0000"/>
                </a:solidFill>
                <a:effectLst/>
                <a:latin typeface="+mn-ea"/>
                <a:ea typeface="+mn-ea"/>
                <a:cs typeface="Times New Roman" panose="02020603050405020304" pitchFamily="18" charset="0"/>
              </a:rPr>
              <a:t>FTP</a:t>
            </a:r>
            <a:r>
              <a:rPr lang="zh-CN" altLang="en-US" sz="2000" b="0" kern="100" dirty="0">
                <a:solidFill>
                  <a:srgbClr val="FF0000"/>
                </a:solidFill>
                <a:effectLst/>
                <a:latin typeface="+mn-ea"/>
                <a:ea typeface="+mn-ea"/>
                <a:cs typeface="Times New Roman" panose="02020603050405020304" pitchFamily="18" charset="0"/>
              </a:rPr>
              <a:t>服务器配置。</a:t>
            </a:r>
            <a:r>
              <a:rPr lang="zh-CN" altLang="en-US" sz="2000" b="0" kern="100" dirty="0">
                <a:effectLst/>
                <a:latin typeface="+mn-ea"/>
                <a:ea typeface="+mn-ea"/>
                <a:cs typeface="Times New Roman" panose="02020603050405020304" pitchFamily="18" charset="0"/>
              </a:rPr>
              <a:t>在打开新建添加</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网站对话框，输入内容，如图</a:t>
            </a:r>
            <a:r>
              <a:rPr lang="en-US" altLang="zh-CN" sz="2000" b="0" kern="100" dirty="0">
                <a:effectLst/>
                <a:latin typeface="+mn-ea"/>
                <a:ea typeface="+mn-ea"/>
                <a:cs typeface="Times New Roman" panose="02020603050405020304" pitchFamily="18" charset="0"/>
              </a:rPr>
              <a:t>3-49</a:t>
            </a:r>
            <a:r>
              <a:rPr lang="zh-CN" altLang="en-US" sz="2000" b="0" kern="100" dirty="0">
                <a:effectLst/>
                <a:latin typeface="+mn-ea"/>
                <a:ea typeface="+mn-ea"/>
                <a:cs typeface="Times New Roman" panose="02020603050405020304" pitchFamily="18" charset="0"/>
              </a:rPr>
              <a:t>所示， 点击“下一步”按钮。依据向导，继续填入</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地址，选择“自动启动</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站点”，点击“下一步”，选择身份验证，授权，权限，配置内容，如图</a:t>
            </a:r>
            <a:r>
              <a:rPr lang="en-US" altLang="zh-CN" sz="2000" b="0" kern="100" dirty="0">
                <a:effectLst/>
                <a:latin typeface="+mn-ea"/>
                <a:ea typeface="+mn-ea"/>
                <a:cs typeface="Times New Roman" panose="02020603050405020304" pitchFamily="18" charset="0"/>
              </a:rPr>
              <a:t>3-50</a:t>
            </a:r>
            <a:r>
              <a:rPr lang="zh-CN" altLang="en-US" sz="2000" b="0" kern="100" dirty="0">
                <a:effectLst/>
                <a:latin typeface="+mn-ea"/>
                <a:ea typeface="+mn-ea"/>
                <a:cs typeface="Times New Roman" panose="02020603050405020304" pitchFamily="18" charset="0"/>
              </a:rPr>
              <a:t>所示，点击“完成”。</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107303" y="5654938"/>
            <a:ext cx="3384376"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3-49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添加网站对话框</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cstate="print"/>
          <a:stretch>
            <a:fillRect/>
          </a:stretch>
        </p:blipFill>
        <p:spPr>
          <a:xfrm>
            <a:off x="683166" y="2448672"/>
            <a:ext cx="2232650" cy="3106474"/>
          </a:xfrm>
          <a:prstGeom prst="rect">
            <a:avLst/>
          </a:prstGeom>
        </p:spPr>
      </p:pic>
      <p:sp>
        <p:nvSpPr>
          <p:cNvPr id="10" name="文本框 9"/>
          <p:cNvSpPr txBox="1"/>
          <p:nvPr/>
        </p:nvSpPr>
        <p:spPr>
          <a:xfrm>
            <a:off x="3491679" y="5654938"/>
            <a:ext cx="4572000" cy="460382"/>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3-50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新建</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FTP</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站点窗口</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p:cNvPicPr/>
          <p:nvPr/>
        </p:nvPicPr>
        <p:blipFill>
          <a:blip r:embed="rId2" cstate="print">
            <a:extLst>
              <a:ext uri="{28A0092B-C50C-407E-A947-70E740481C1C}">
                <a14:useLocalDpi xmlns:a14="http://schemas.microsoft.com/office/drawing/2010/main" val="0"/>
              </a:ext>
            </a:extLst>
          </a:blip>
          <a:srcRect/>
          <a:stretch>
            <a:fillRect/>
          </a:stretch>
        </p:blipFill>
        <p:spPr>
          <a:xfrm>
            <a:off x="2955925" y="2461248"/>
            <a:ext cx="5578475" cy="3106474"/>
          </a:xfrm>
          <a:prstGeom prst="rect">
            <a:avLst/>
          </a:prstGeom>
          <a:noFill/>
          <a:ln>
            <a:noFill/>
          </a:ln>
        </p:spPr>
      </p:pic>
    </p:spTree>
  </p:cSld>
  <p:clrMapOvr>
    <a:masterClrMapping/>
  </p:clrMapOvr>
  <p:transition>
    <p:cut/>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FTP</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1162414"/>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第三步：</a:t>
            </a:r>
            <a:r>
              <a:rPr lang="en-US" altLang="zh-CN" sz="2000" b="0" kern="100" dirty="0">
                <a:solidFill>
                  <a:srgbClr val="FF0000"/>
                </a:solidFill>
                <a:effectLst/>
                <a:latin typeface="+mn-ea"/>
                <a:ea typeface="+mn-ea"/>
                <a:cs typeface="Times New Roman" panose="02020603050405020304" pitchFamily="18" charset="0"/>
              </a:rPr>
              <a:t>FTP</a:t>
            </a:r>
            <a:r>
              <a:rPr lang="zh-CN" altLang="en-US" sz="2000" b="0" kern="100" dirty="0">
                <a:solidFill>
                  <a:srgbClr val="FF0000"/>
                </a:solidFill>
                <a:effectLst/>
                <a:latin typeface="+mn-ea"/>
                <a:ea typeface="+mn-ea"/>
                <a:cs typeface="Times New Roman" panose="02020603050405020304" pitchFamily="18" charset="0"/>
              </a:rPr>
              <a:t>服务器配置。</a:t>
            </a:r>
            <a:r>
              <a:rPr lang="zh-CN" altLang="en-US" sz="2000" b="0" kern="100" dirty="0">
                <a:effectLst/>
                <a:latin typeface="+mn-ea"/>
                <a:ea typeface="+mn-ea"/>
                <a:cs typeface="Times New Roman" panose="02020603050405020304" pitchFamily="18" charset="0"/>
              </a:rPr>
              <a:t>完成添加</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网站“</a:t>
            </a:r>
            <a:r>
              <a:rPr lang="en-US" altLang="zh-CN" sz="2000" b="0" kern="100" dirty="0" err="1">
                <a:effectLst/>
                <a:latin typeface="+mn-ea"/>
                <a:ea typeface="+mn-ea"/>
                <a:cs typeface="Times New Roman" panose="02020603050405020304" pitchFamily="18" charset="0"/>
              </a:rPr>
              <a:t>myftp</a:t>
            </a:r>
            <a:r>
              <a:rPr lang="en-US" altLang="zh-CN" sz="2000" b="0" kern="100" dirty="0">
                <a:effectLst/>
                <a:latin typeface="+mn-ea"/>
                <a:ea typeface="+mn-ea"/>
                <a:cs typeface="Times New Roman" panose="02020603050405020304" pitchFamily="18" charset="0"/>
              </a:rPr>
              <a:t>”</a:t>
            </a:r>
            <a:r>
              <a:rPr lang="zh-CN" altLang="en-US" sz="2000" b="0" kern="100" dirty="0">
                <a:effectLst/>
                <a:latin typeface="+mn-ea"/>
                <a:ea typeface="+mn-ea"/>
                <a:cs typeface="Times New Roman" panose="02020603050405020304" pitchFamily="18" charset="0"/>
              </a:rPr>
              <a:t>后，</a:t>
            </a:r>
            <a:r>
              <a:rPr lang="en-US" altLang="zh-CN" sz="2000" b="0" kern="100" dirty="0">
                <a:effectLst/>
                <a:latin typeface="+mn-ea"/>
                <a:ea typeface="+mn-ea"/>
                <a:cs typeface="Times New Roman" panose="02020603050405020304" pitchFamily="18" charset="0"/>
              </a:rPr>
              <a:t>Internet Information Services</a:t>
            </a: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IIS</a:t>
            </a:r>
            <a:r>
              <a:rPr lang="zh-CN" altLang="en-US" sz="2000" b="0" kern="100" dirty="0">
                <a:effectLst/>
                <a:latin typeface="+mn-ea"/>
                <a:ea typeface="+mn-ea"/>
                <a:cs typeface="Times New Roman" panose="02020603050405020304" pitchFamily="18" charset="0"/>
              </a:rPr>
              <a:t>）管理器窗口，如图</a:t>
            </a:r>
            <a:r>
              <a:rPr lang="en-US" altLang="zh-CN" sz="2000" b="0" kern="100" dirty="0">
                <a:effectLst/>
                <a:latin typeface="+mn-ea"/>
                <a:ea typeface="+mn-ea"/>
                <a:cs typeface="Times New Roman" panose="02020603050405020304" pitchFamily="18" charset="0"/>
              </a:rPr>
              <a:t>3-51</a:t>
            </a:r>
            <a:r>
              <a:rPr lang="zh-CN" altLang="en-US" sz="2000" b="0" kern="100" dirty="0">
                <a:effectLst/>
                <a:latin typeface="+mn-ea"/>
                <a:ea typeface="+mn-ea"/>
                <a:cs typeface="Times New Roman" panose="02020603050405020304" pitchFamily="18" charset="0"/>
              </a:rPr>
              <a:t>所示，可以对</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网站“</a:t>
            </a:r>
            <a:r>
              <a:rPr lang="en-US" altLang="zh-CN" sz="2000" b="0" kern="100" dirty="0" err="1">
                <a:effectLst/>
                <a:latin typeface="+mn-ea"/>
                <a:ea typeface="+mn-ea"/>
                <a:cs typeface="Times New Roman" panose="02020603050405020304" pitchFamily="18" charset="0"/>
              </a:rPr>
              <a:t>myftp</a:t>
            </a:r>
            <a:r>
              <a:rPr lang="en-US" altLang="zh-CN" sz="2000" b="0" kern="100" dirty="0">
                <a:effectLst/>
                <a:latin typeface="+mn-ea"/>
                <a:ea typeface="+mn-ea"/>
                <a:cs typeface="Times New Roman" panose="02020603050405020304" pitchFamily="18" charset="0"/>
              </a:rPr>
              <a:t>”</a:t>
            </a:r>
            <a:r>
              <a:rPr lang="zh-CN" altLang="en-US" sz="2000" b="0" kern="100" dirty="0">
                <a:effectLst/>
                <a:latin typeface="+mn-ea"/>
                <a:ea typeface="+mn-ea"/>
                <a:cs typeface="Times New Roman" panose="02020603050405020304" pitchFamily="18" charset="0"/>
              </a:rPr>
              <a:t>各种属性配置。</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2195736" y="5094764"/>
            <a:ext cx="457200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3-51 ftp</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网站管理窗口</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cstate="print"/>
          <a:stretch>
            <a:fillRect/>
          </a:stretch>
        </p:blipFill>
        <p:spPr>
          <a:xfrm>
            <a:off x="2195736" y="2195248"/>
            <a:ext cx="4896543" cy="2899516"/>
          </a:xfrm>
          <a:prstGeom prst="rect">
            <a:avLst/>
          </a:prstGeom>
        </p:spPr>
      </p:pic>
    </p:spTree>
  </p:cSld>
  <p:clrMapOvr>
    <a:masterClrMapping/>
  </p:clrMapOvr>
  <p:transition>
    <p:cut/>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FTP</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1162414"/>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第四步：客户机验证。</a:t>
            </a:r>
            <a:r>
              <a:rPr lang="zh-CN" altLang="en-US" sz="2000" b="0" kern="100" dirty="0">
                <a:effectLst/>
                <a:latin typeface="+mn-ea"/>
                <a:ea typeface="+mn-ea"/>
                <a:cs typeface="Times New Roman" panose="02020603050405020304" pitchFamily="18" charset="0"/>
              </a:rPr>
              <a:t>在客户机上打开“我的电脑”窗口，在地址栏输入地址： </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a:t>
            </a:r>
            <a:r>
              <a:rPr lang="en-US" altLang="zh-CN" sz="2000" b="0" kern="100" dirty="0">
                <a:effectLst/>
                <a:latin typeface="+mn-ea"/>
                <a:ea typeface="+mn-ea"/>
                <a:cs typeface="Times New Roman" panose="02020603050405020304" pitchFamily="18" charset="0"/>
              </a:rPr>
              <a:t>//192.168.10.1</a:t>
            </a:r>
            <a:r>
              <a:rPr lang="zh-CN" altLang="en-US" sz="2000" b="0" kern="100" dirty="0">
                <a:effectLst/>
                <a:latin typeface="+mn-ea"/>
                <a:ea typeface="+mn-ea"/>
                <a:cs typeface="Times New Roman" panose="02020603050405020304" pitchFamily="18" charset="0"/>
              </a:rPr>
              <a:t>。我的电脑窗口就可以显示</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服务器上的文件，如图</a:t>
            </a:r>
            <a:r>
              <a:rPr lang="en-US" altLang="zh-CN" sz="2000" b="0" kern="100" dirty="0">
                <a:effectLst/>
                <a:latin typeface="+mn-ea"/>
                <a:ea typeface="+mn-ea"/>
                <a:cs typeface="Times New Roman" panose="02020603050405020304" pitchFamily="18" charset="0"/>
              </a:rPr>
              <a:t>3-52</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2195736" y="5094764"/>
            <a:ext cx="457200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3-52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浏览器窗口</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cstate="print"/>
          <a:stretch>
            <a:fillRect/>
          </a:stretch>
        </p:blipFill>
        <p:spPr>
          <a:xfrm>
            <a:off x="2195736" y="2132855"/>
            <a:ext cx="4968552" cy="2887563"/>
          </a:xfrm>
          <a:prstGeom prst="rect">
            <a:avLst/>
          </a:prstGeom>
        </p:spPr>
      </p:pic>
    </p:spTree>
  </p:cSld>
  <p:clrMapOvr>
    <a:masterClrMapping/>
  </p:clrMapOvr>
  <p:transition>
    <p:cut/>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六、任务实施</a:t>
            </a:r>
            <a:r>
              <a:rPr lang="en-US" altLang="zh-CN" sz="2400" dirty="0">
                <a:solidFill>
                  <a:srgbClr val="FFC000"/>
                </a:solidFill>
                <a:latin typeface="+mn-ea"/>
                <a:ea typeface="+mn-ea"/>
              </a:rPr>
              <a:t>--</a:t>
            </a:r>
            <a:r>
              <a:rPr lang="zh-CN" altLang="en-US" sz="2400" dirty="0">
                <a:solidFill>
                  <a:srgbClr val="FFC000"/>
                </a:solidFill>
                <a:latin typeface="+mn-ea"/>
                <a:ea typeface="+mn-ea"/>
              </a:rPr>
              <a:t>搭建</a:t>
            </a:r>
            <a:r>
              <a:rPr lang="en-US" altLang="zh-CN" sz="2400" dirty="0">
                <a:solidFill>
                  <a:srgbClr val="FFC000"/>
                </a:solidFill>
                <a:latin typeface="+mn-ea"/>
                <a:ea typeface="+mn-ea"/>
              </a:rPr>
              <a:t>FTP</a:t>
            </a:r>
            <a:r>
              <a:rPr lang="zh-CN" altLang="en-US" sz="2400" dirty="0">
                <a:solidFill>
                  <a:srgbClr val="FFC000"/>
                </a:solidFill>
                <a:latin typeface="+mn-ea"/>
                <a:ea typeface="+mn-ea"/>
              </a:rPr>
              <a:t>服务器</a:t>
            </a:r>
            <a:endParaRPr lang="zh-CN" altLang="en-US" sz="2400" dirty="0">
              <a:solidFill>
                <a:srgbClr val="FFC000"/>
              </a:solidFill>
              <a:latin typeface="+mn-ea"/>
              <a:ea typeface="+mn-ea"/>
            </a:endParaRPr>
          </a:p>
        </p:txBody>
      </p:sp>
      <p:sp>
        <p:nvSpPr>
          <p:cNvPr id="5" name="Rectangle 39"/>
          <p:cNvSpPr txBox="1">
            <a:spLocks noChangeArrowheads="1"/>
          </p:cNvSpPr>
          <p:nvPr/>
        </p:nvSpPr>
        <p:spPr bwMode="auto">
          <a:xfrm>
            <a:off x="574675" y="970442"/>
            <a:ext cx="8101781" cy="166647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solidFill>
                  <a:srgbClr val="FF0000"/>
                </a:solidFill>
                <a:effectLst/>
                <a:latin typeface="+mn-ea"/>
                <a:ea typeface="+mn-ea"/>
                <a:cs typeface="Times New Roman" panose="02020603050405020304" pitchFamily="18" charset="0"/>
              </a:rPr>
              <a:t>第四步：客户机验证。</a:t>
            </a:r>
            <a:r>
              <a:rPr lang="zh-CN" altLang="en-US" sz="2000" b="0" kern="100" dirty="0">
                <a:effectLst/>
                <a:latin typeface="+mn-ea"/>
                <a:ea typeface="+mn-ea"/>
                <a:cs typeface="Times New Roman" panose="02020603050405020304" pitchFamily="18" charset="0"/>
              </a:rPr>
              <a:t>用鼠标把文件拖到自己的电脑上，就是下载；如果把自己电脑上文件拖到此窗口上，就是上传；</a:t>
            </a:r>
            <a:endParaRPr lang="zh-CN" altLang="en-US" sz="2000" b="0" kern="100" dirty="0">
              <a:effectLst/>
              <a:latin typeface="+mn-ea"/>
              <a:ea typeface="+mn-ea"/>
              <a:cs typeface="Times New Roman" panose="02020603050405020304" pitchFamily="18" charset="0"/>
            </a:endParaRPr>
          </a:p>
          <a:p>
            <a:pPr eaLnBrk="1" hangingPunct="1">
              <a:defRPr/>
            </a:pPr>
            <a:r>
              <a:rPr lang="en-US" altLang="zh-CN" sz="2000" b="0" kern="100" dirty="0">
                <a:effectLst/>
                <a:latin typeface="+mn-ea"/>
                <a:ea typeface="+mn-ea"/>
                <a:cs typeface="Times New Roman" panose="02020603050405020304" pitchFamily="18" charset="0"/>
              </a:rPr>
              <a:t>    </a:t>
            </a:r>
            <a:r>
              <a:rPr lang="zh-CN" altLang="en-US" sz="2000" b="0" kern="100" dirty="0">
                <a:effectLst/>
                <a:latin typeface="+mn-ea"/>
                <a:ea typeface="+mn-ea"/>
                <a:cs typeface="Times New Roman" panose="02020603050405020304" pitchFamily="18" charset="0"/>
              </a:rPr>
              <a:t>如果</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服务器配置时，身份验证没有选择匿名，客户机在登录</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服务器时，就需要输身份名称和密码；</a:t>
            </a:r>
            <a:endParaRPr lang="zh-CN" altLang="en-US" sz="2000" b="0" kern="100" dirty="0">
              <a:effectLst/>
              <a:latin typeface="+mn-ea"/>
              <a:ea typeface="+mn-ea"/>
              <a:cs typeface="Times New Roman" panose="02020603050405020304" pitchFamily="18" charset="0"/>
            </a:endParaRPr>
          </a:p>
          <a:p>
            <a:pPr eaLnBrk="1" hangingPunct="1">
              <a:defRPr/>
            </a:pPr>
            <a:r>
              <a:rPr lang="en-US" altLang="zh-CN" sz="2000" b="0" kern="100" dirty="0">
                <a:effectLst/>
                <a:latin typeface="+mn-ea"/>
                <a:ea typeface="+mn-ea"/>
                <a:cs typeface="Times New Roman" panose="02020603050405020304" pitchFamily="18" charset="0"/>
              </a:rPr>
              <a:t>    </a:t>
            </a:r>
            <a:r>
              <a:rPr lang="zh-CN" altLang="en-US" sz="2000" b="0" kern="100" dirty="0">
                <a:effectLst/>
                <a:latin typeface="+mn-ea"/>
                <a:ea typeface="+mn-ea"/>
                <a:cs typeface="Times New Roman" panose="02020603050405020304" pitchFamily="18" charset="0"/>
              </a:rPr>
              <a:t>客户机使用命令行也可以登录</a:t>
            </a:r>
            <a:r>
              <a:rPr lang="en-US" altLang="zh-CN" sz="2000" b="0" kern="100" dirty="0">
                <a:effectLst/>
                <a:latin typeface="+mn-ea"/>
                <a:ea typeface="+mn-ea"/>
                <a:cs typeface="Times New Roman" panose="02020603050405020304" pitchFamily="18" charset="0"/>
              </a:rPr>
              <a:t>FTP</a:t>
            </a:r>
            <a:r>
              <a:rPr lang="zh-CN" altLang="en-US" sz="2000" b="0" kern="100" dirty="0">
                <a:effectLst/>
                <a:latin typeface="+mn-ea"/>
                <a:ea typeface="+mn-ea"/>
                <a:cs typeface="Times New Roman" panose="02020603050405020304" pitchFamily="18" charset="0"/>
              </a:rPr>
              <a:t>服务器，如图</a:t>
            </a:r>
            <a:r>
              <a:rPr lang="en-US" altLang="zh-CN" sz="2000" b="0" kern="100" dirty="0">
                <a:effectLst/>
                <a:latin typeface="+mn-ea"/>
                <a:ea typeface="+mn-ea"/>
                <a:cs typeface="Times New Roman" panose="02020603050405020304" pitchFamily="18" charset="0"/>
              </a:rPr>
              <a:t>3-53</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11" name="文本框 10"/>
          <p:cNvSpPr txBox="1"/>
          <p:nvPr/>
        </p:nvSpPr>
        <p:spPr>
          <a:xfrm>
            <a:off x="2195735" y="5657367"/>
            <a:ext cx="457200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3-53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客户机使用命令行</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p:nvPr/>
        </p:nvPicPr>
        <p:blipFill>
          <a:blip r:embed="rId1">
            <a:extLst>
              <a:ext uri="{28A0092B-C50C-407E-A947-70E740481C1C}">
                <a14:useLocalDpi xmlns:a14="http://schemas.microsoft.com/office/drawing/2010/main" val="0"/>
              </a:ext>
            </a:extLst>
          </a:blip>
          <a:srcRect/>
          <a:stretch>
            <a:fillRect/>
          </a:stretch>
        </p:blipFill>
        <p:spPr bwMode="auto">
          <a:xfrm>
            <a:off x="2195735" y="2699304"/>
            <a:ext cx="4752530" cy="3105960"/>
          </a:xfrm>
          <a:prstGeom prst="rect">
            <a:avLst/>
          </a:prstGeom>
          <a:noFill/>
          <a:ln>
            <a:noFill/>
          </a:ln>
        </p:spPr>
      </p:pic>
    </p:spTree>
  </p:cSld>
  <p:clrMapOvr>
    <a:masterClrMapping/>
  </p:clrMapOvr>
  <p:transition>
    <p:cut/>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36FE1D31-5B4F-4E4A-B343-272EEE39F046}" type="slidenum">
              <a:rPr lang="en-US" altLang="zh-CN" b="0">
                <a:ea typeface="宋体" panose="02010600030101010101" pitchFamily="2" charset="-122"/>
              </a:rPr>
            </a:fld>
            <a:endParaRPr lang="en-US" altLang="zh-CN" b="0">
              <a:ea typeface="宋体" panose="02010600030101010101" pitchFamily="2" charset="-122"/>
            </a:endParaRPr>
          </a:p>
        </p:txBody>
      </p:sp>
      <p:sp>
        <p:nvSpPr>
          <p:cNvPr id="2062" name="Rectangle 14"/>
          <p:cNvSpPr>
            <a:spLocks noGrp="1" noChangeArrowheads="1"/>
          </p:cNvSpPr>
          <p:nvPr>
            <p:ph type="title" idx="4294967295"/>
          </p:nvPr>
        </p:nvSpPr>
        <p:spPr/>
        <p:txBody>
          <a:bodyPr/>
          <a:lstStyle/>
          <a:p>
            <a:pPr eaLnBrk="1" hangingPunct="1">
              <a:buFont typeface="Wingdings" panose="05000000000000000000" pitchFamily="2" charset="2"/>
              <a:buNone/>
              <a:defRPr/>
            </a:pPr>
            <a:r>
              <a:rPr lang="zh-CN" altLang="en-US" sz="3200" dirty="0">
                <a:solidFill>
                  <a:srgbClr val="FF0000"/>
                </a:solidFill>
                <a:latin typeface="楷体_GB2312" charset="-122"/>
              </a:rPr>
              <a:t>项目三  配置网络服务器</a:t>
            </a:r>
            <a:endParaRPr lang="zh-CN" altLang="en-US" sz="3200" dirty="0">
              <a:solidFill>
                <a:srgbClr val="FF0000"/>
              </a:solidFill>
              <a:latin typeface="楷体_GB2312" charset="-122"/>
            </a:endParaRPr>
          </a:p>
        </p:txBody>
      </p:sp>
      <p:grpSp>
        <p:nvGrpSpPr>
          <p:cNvPr id="5124" name="Group 15"/>
          <p:cNvGrpSpPr/>
          <p:nvPr/>
        </p:nvGrpSpPr>
        <p:grpSpPr bwMode="auto">
          <a:xfrm>
            <a:off x="1807319" y="1832596"/>
            <a:ext cx="5544393" cy="1944687"/>
            <a:chOff x="1474" y="754"/>
            <a:chExt cx="2931" cy="1225"/>
          </a:xfrm>
        </p:grpSpPr>
        <p:grpSp>
          <p:nvGrpSpPr>
            <p:cNvPr id="5126" name="Group 16"/>
            <p:cNvGrpSpPr/>
            <p:nvPr/>
          </p:nvGrpSpPr>
          <p:grpSpPr bwMode="auto">
            <a:xfrm>
              <a:off x="1474" y="754"/>
              <a:ext cx="2931" cy="363"/>
              <a:chOff x="1474" y="709"/>
              <a:chExt cx="2931" cy="363"/>
            </a:xfrm>
          </p:grpSpPr>
          <p:sp>
            <p:nvSpPr>
              <p:cNvPr id="2065" name="AutoShape 17"/>
              <p:cNvSpPr>
                <a:spLocks noChangeArrowheads="1"/>
              </p:cNvSpPr>
              <p:nvPr/>
            </p:nvSpPr>
            <p:spPr bwMode="gray">
              <a:xfrm>
                <a:off x="1669" y="738"/>
                <a:ext cx="2736" cy="288"/>
              </a:xfrm>
              <a:prstGeom prst="roundRect">
                <a:avLst>
                  <a:gd name="adj" fmla="val 16667"/>
                </a:avLst>
              </a:prstGeom>
              <a:gradFill rotWithShape="1">
                <a:gsLst>
                  <a:gs pos="0">
                    <a:srgbClr val="FFE4E4"/>
                  </a:gs>
                  <a:gs pos="100000">
                    <a:srgbClr val="FF7C80"/>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任务一 安装和配置服务器操作系统</a:t>
                </a:r>
                <a:endParaRPr lang="zh-CN" altLang="en-US" sz="2400" dirty="0">
                  <a:effectLst>
                    <a:outerShdw blurRad="38100" dist="38100" dir="2700000" algn="tl">
                      <a:srgbClr val="FFFFFF"/>
                    </a:outerShdw>
                  </a:effectLst>
                </a:endParaRPr>
              </a:p>
            </p:txBody>
          </p:sp>
          <p:sp>
            <p:nvSpPr>
              <p:cNvPr id="2066" name="Oval 18"/>
              <p:cNvSpPr>
                <a:spLocks noChangeArrowheads="1"/>
              </p:cNvSpPr>
              <p:nvPr/>
            </p:nvSpPr>
            <p:spPr bwMode="gray">
              <a:xfrm>
                <a:off x="1474" y="709"/>
                <a:ext cx="363" cy="363"/>
              </a:xfrm>
              <a:prstGeom prst="ellipse">
                <a:avLst/>
              </a:prstGeom>
              <a:solidFill>
                <a:srgbClr val="CC000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1</a:t>
                </a:r>
                <a:endParaRPr lang="en-US" altLang="zh-CN" sz="2400">
                  <a:solidFill>
                    <a:schemeClr val="bg1"/>
                  </a:solidFill>
                  <a:effectLst>
                    <a:outerShdw blurRad="38100" dist="38100" dir="2700000" algn="tl">
                      <a:srgbClr val="000000"/>
                    </a:outerShdw>
                  </a:effectLst>
                </a:endParaRPr>
              </a:p>
            </p:txBody>
          </p:sp>
        </p:grpSp>
        <p:grpSp>
          <p:nvGrpSpPr>
            <p:cNvPr id="5127" name="Group 22"/>
            <p:cNvGrpSpPr/>
            <p:nvPr/>
          </p:nvGrpSpPr>
          <p:grpSpPr bwMode="auto">
            <a:xfrm>
              <a:off x="1474" y="1616"/>
              <a:ext cx="2931" cy="363"/>
              <a:chOff x="1474" y="1616"/>
              <a:chExt cx="2931" cy="363"/>
            </a:xfrm>
          </p:grpSpPr>
          <p:sp>
            <p:nvSpPr>
              <p:cNvPr id="2071" name="AutoShape 23"/>
              <p:cNvSpPr>
                <a:spLocks noChangeArrowheads="1"/>
              </p:cNvSpPr>
              <p:nvPr/>
            </p:nvSpPr>
            <p:spPr bwMode="gray">
              <a:xfrm>
                <a:off x="1669" y="1645"/>
                <a:ext cx="2736" cy="288"/>
              </a:xfrm>
              <a:prstGeom prst="roundRect">
                <a:avLst>
                  <a:gd name="adj" fmla="val 16667"/>
                </a:avLst>
              </a:prstGeom>
              <a:gradFill rotWithShape="1">
                <a:gsLst>
                  <a:gs pos="0">
                    <a:srgbClr val="DFFFDF"/>
                  </a:gs>
                  <a:gs pos="100000">
                    <a:srgbClr val="66FF66"/>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任务三 配置</a:t>
                </a:r>
                <a:r>
                  <a:rPr lang="en-US" altLang="zh-CN" sz="2400" dirty="0">
                    <a:effectLst>
                      <a:outerShdw blurRad="38100" dist="38100" dir="2700000" algn="tl">
                        <a:srgbClr val="FFFFFF"/>
                      </a:outerShdw>
                    </a:effectLst>
                  </a:rPr>
                  <a:t>Web</a:t>
                </a:r>
                <a:r>
                  <a:rPr lang="zh-CN" altLang="en-US" sz="2400" dirty="0">
                    <a:effectLst>
                      <a:outerShdw blurRad="38100" dist="38100" dir="2700000" algn="tl">
                        <a:srgbClr val="FFFFFF"/>
                      </a:outerShdw>
                    </a:effectLst>
                  </a:rPr>
                  <a:t>和</a:t>
                </a:r>
                <a:r>
                  <a:rPr lang="en-US" altLang="zh-CN" sz="2400" dirty="0">
                    <a:effectLst>
                      <a:outerShdw blurRad="38100" dist="38100" dir="2700000" algn="tl">
                        <a:srgbClr val="FFFFFF"/>
                      </a:outerShdw>
                    </a:effectLst>
                  </a:rPr>
                  <a:t>FTP</a:t>
                </a:r>
                <a:r>
                  <a:rPr lang="zh-CN" altLang="en-US" sz="240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072" name="Oval 24"/>
              <p:cNvSpPr>
                <a:spLocks noChangeArrowheads="1"/>
              </p:cNvSpPr>
              <p:nvPr/>
            </p:nvSpPr>
            <p:spPr bwMode="gray">
              <a:xfrm>
                <a:off x="1474" y="1616"/>
                <a:ext cx="363" cy="363"/>
              </a:xfrm>
              <a:prstGeom prst="ellipse">
                <a:avLst/>
              </a:prstGeom>
              <a:blipFill dpi="0" rotWithShape="1">
                <a:blip r:embed="rId1"/>
                <a:srcRect/>
                <a:tile tx="0" ty="0" sx="100000" sy="100000" flip="none" algn="tl"/>
              </a:blip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3</a:t>
                </a:r>
                <a:endParaRPr lang="en-US" altLang="zh-CN" sz="2400">
                  <a:solidFill>
                    <a:schemeClr val="bg1"/>
                  </a:solidFill>
                  <a:effectLst>
                    <a:outerShdw blurRad="38100" dist="38100" dir="2700000" algn="tl">
                      <a:srgbClr val="000000"/>
                    </a:outerShdw>
                  </a:effectLst>
                </a:endParaRPr>
              </a:p>
            </p:txBody>
          </p:sp>
        </p:grpSp>
        <p:grpSp>
          <p:nvGrpSpPr>
            <p:cNvPr id="5128" name="Group 31"/>
            <p:cNvGrpSpPr/>
            <p:nvPr/>
          </p:nvGrpSpPr>
          <p:grpSpPr bwMode="auto">
            <a:xfrm>
              <a:off x="1474" y="1184"/>
              <a:ext cx="2931" cy="363"/>
              <a:chOff x="1474" y="1162"/>
              <a:chExt cx="2931" cy="363"/>
            </a:xfrm>
          </p:grpSpPr>
          <p:sp>
            <p:nvSpPr>
              <p:cNvPr id="2080" name="AutoShape 32"/>
              <p:cNvSpPr>
                <a:spLocks noChangeArrowheads="1"/>
              </p:cNvSpPr>
              <p:nvPr/>
            </p:nvSpPr>
            <p:spPr bwMode="gray">
              <a:xfrm>
                <a:off x="1669" y="1191"/>
                <a:ext cx="2736" cy="288"/>
              </a:xfrm>
              <a:prstGeom prst="roundRect">
                <a:avLst>
                  <a:gd name="adj" fmla="val 16667"/>
                </a:avLst>
              </a:prstGeom>
              <a:gradFill rotWithShape="1">
                <a:gsLst>
                  <a:gs pos="0">
                    <a:srgbClr val="FFFFEA"/>
                  </a:gs>
                  <a:gs pos="100000">
                    <a:srgbClr val="FFFF99"/>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任务二  配置</a:t>
                </a:r>
                <a:r>
                  <a:rPr lang="en-US" altLang="zh-CN" sz="2400" dirty="0">
                    <a:effectLst>
                      <a:outerShdw blurRad="38100" dist="38100" dir="2700000" algn="tl">
                        <a:srgbClr val="FFFFFF"/>
                      </a:outerShdw>
                    </a:effectLst>
                  </a:rPr>
                  <a:t>DNS</a:t>
                </a:r>
                <a:r>
                  <a:rPr lang="zh-CN" altLang="en-US" sz="2400" dirty="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081" name="Oval 33"/>
              <p:cNvSpPr>
                <a:spLocks noChangeArrowheads="1"/>
              </p:cNvSpPr>
              <p:nvPr/>
            </p:nvSpPr>
            <p:spPr bwMode="gray">
              <a:xfrm>
                <a:off x="1474" y="1162"/>
                <a:ext cx="363" cy="363"/>
              </a:xfrm>
              <a:prstGeom prst="ellipse">
                <a:avLst/>
              </a:prstGeom>
              <a:blipFill dpi="0" rotWithShape="1">
                <a:blip r:embed="rId2"/>
                <a:srcRect/>
                <a:tile tx="0" ty="0" sx="100000" sy="100000" flip="none" algn="tl"/>
              </a:blip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algn="ctr" eaLnBrk="1" hangingPunct="1">
                  <a:buSzPct val="100000"/>
                  <a:defRPr/>
                </a:pPr>
                <a:r>
                  <a:rPr lang="en-US" altLang="zh-CN" sz="2400">
                    <a:solidFill>
                      <a:schemeClr val="bg1"/>
                    </a:solidFill>
                    <a:effectLst>
                      <a:outerShdw blurRad="38100" dist="38100" dir="2700000" algn="tl">
                        <a:srgbClr val="000000"/>
                      </a:outerShdw>
                    </a:effectLst>
                  </a:rPr>
                  <a:t>2</a:t>
                </a:r>
                <a:endParaRPr lang="en-US" altLang="zh-CN" sz="2400">
                  <a:solidFill>
                    <a:schemeClr val="bg1"/>
                  </a:solidFill>
                  <a:effectLst>
                    <a:outerShdw blurRad="38100" dist="38100" dir="2700000" algn="tl">
                      <a:srgbClr val="000000"/>
                    </a:outerShdw>
                  </a:effectLst>
                </a:endParaRPr>
              </a:p>
            </p:txBody>
          </p:sp>
        </p:grpSp>
      </p:grpSp>
      <p:sp>
        <p:nvSpPr>
          <p:cNvPr id="30" name="文本框 29"/>
          <p:cNvSpPr txBox="1"/>
          <p:nvPr/>
        </p:nvSpPr>
        <p:spPr>
          <a:xfrm>
            <a:off x="1224105" y="3978895"/>
            <a:ext cx="393700" cy="646112"/>
          </a:xfrm>
          <a:prstGeom prst="rect">
            <a:avLst/>
          </a:prstGeom>
          <a:noFill/>
        </p:spPr>
        <p:txBody>
          <a:bodyPr>
            <a:spAutoFit/>
          </a:bodyPr>
          <a:lstStyle/>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grpSp>
        <p:nvGrpSpPr>
          <p:cNvPr id="16" name="Group 16"/>
          <p:cNvGrpSpPr/>
          <p:nvPr/>
        </p:nvGrpSpPr>
        <p:grpSpPr bwMode="auto">
          <a:xfrm>
            <a:off x="1802240" y="3932858"/>
            <a:ext cx="5544393" cy="576262"/>
            <a:chOff x="1474" y="709"/>
            <a:chExt cx="2931" cy="363"/>
          </a:xfrm>
        </p:grpSpPr>
        <p:sp>
          <p:nvSpPr>
            <p:cNvPr id="23" name="AutoShape 17"/>
            <p:cNvSpPr>
              <a:spLocks noChangeArrowheads="1"/>
            </p:cNvSpPr>
            <p:nvPr/>
          </p:nvSpPr>
          <p:spPr bwMode="gray">
            <a:xfrm>
              <a:off x="1669" y="738"/>
              <a:ext cx="2736" cy="288"/>
            </a:xfrm>
            <a:prstGeom prst="roundRect">
              <a:avLst>
                <a:gd name="adj" fmla="val 16667"/>
              </a:avLst>
            </a:prstGeom>
            <a:solidFill>
              <a:schemeClr val="accent5">
                <a:lumMod val="90000"/>
              </a:schemeClr>
            </a:soli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eaLnBrk="1" hangingPunct="1">
                <a:buSzPct val="100000"/>
                <a:defRPr/>
              </a:pPr>
              <a:r>
                <a:rPr lang="zh-CN" altLang="en-US" sz="2400" dirty="0">
                  <a:effectLst>
                    <a:outerShdw blurRad="38100" dist="38100" dir="2700000" algn="tl">
                      <a:srgbClr val="FFFFFF"/>
                    </a:outerShdw>
                  </a:effectLst>
                </a:rPr>
                <a:t>   任务四 配置</a:t>
              </a:r>
              <a:r>
                <a:rPr lang="en-US" altLang="zh-CN" sz="2400" dirty="0">
                  <a:effectLst>
                    <a:outerShdw blurRad="38100" dist="38100" dir="2700000" algn="tl">
                      <a:srgbClr val="FFFFFF"/>
                    </a:outerShdw>
                  </a:effectLst>
                </a:rPr>
                <a:t>DHCP</a:t>
              </a:r>
              <a:r>
                <a:rPr lang="zh-CN" altLang="en-US" sz="2400" dirty="0">
                  <a:effectLst>
                    <a:outerShdw blurRad="38100" dist="38100" dir="2700000" algn="tl">
                      <a:srgbClr val="FFFFFF"/>
                    </a:outerShdw>
                  </a:effectLst>
                </a:rPr>
                <a:t>服务器</a:t>
              </a:r>
              <a:endParaRPr lang="zh-CN" altLang="en-US" sz="2400" dirty="0">
                <a:effectLst>
                  <a:outerShdw blurRad="38100" dist="38100" dir="2700000" algn="tl">
                    <a:srgbClr val="FFFFFF"/>
                  </a:outerShdw>
                </a:effectLst>
              </a:endParaRPr>
            </a:p>
          </p:txBody>
        </p:sp>
        <p:sp>
          <p:nvSpPr>
            <p:cNvPr id="24" name="Oval 18"/>
            <p:cNvSpPr>
              <a:spLocks noChangeArrowheads="1"/>
            </p:cNvSpPr>
            <p:nvPr/>
          </p:nvSpPr>
          <p:spPr bwMode="gray">
            <a:xfrm>
              <a:off x="1474" y="709"/>
              <a:ext cx="363" cy="363"/>
            </a:xfrm>
            <a:prstGeom prst="ellipse">
              <a:avLst/>
            </a:prstGeom>
            <a:solidFill>
              <a:srgbClr val="00B0F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algn="ctr" eaLnBrk="1" hangingPunct="1">
                <a:buSzPct val="100000"/>
                <a:defRPr/>
              </a:pPr>
              <a:r>
                <a:rPr lang="en-US" altLang="zh-CN" sz="2400" dirty="0">
                  <a:solidFill>
                    <a:schemeClr val="bg1"/>
                  </a:solidFill>
                  <a:effectLst>
                    <a:outerShdw blurRad="38100" dist="38100" dir="2700000" algn="tl">
                      <a:srgbClr val="000000"/>
                    </a:outerShdw>
                  </a:effectLst>
                </a:rPr>
                <a:t>4</a:t>
              </a:r>
              <a:endParaRPr lang="en-US" altLang="zh-CN" sz="2400" dirty="0">
                <a:solidFill>
                  <a:schemeClr val="bg1"/>
                </a:solidFill>
                <a:effectLst>
                  <a:outerShdw blurRad="38100" dist="38100" dir="2700000" algn="tl">
                    <a:srgbClr val="000000"/>
                  </a:outerShdw>
                </a:effectLst>
              </a:endParaRPr>
            </a:p>
          </p:txBody>
        </p:sp>
      </p:grpSp>
    </p:spTree>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3C254A5-4FB8-4536-9FD5-F6088F7868B5}"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二</a:t>
            </a:r>
            <a:r>
              <a:rPr lang="en-US" altLang="zh-CN" sz="2800" dirty="0"/>
              <a:t>.</a:t>
            </a:r>
            <a:r>
              <a:rPr lang="zh-CN" altLang="en-US" sz="2800" dirty="0"/>
              <a:t>常见网络操作系统</a:t>
            </a:r>
            <a:r>
              <a:rPr lang="en-US" altLang="zh-CN" sz="2800" dirty="0">
                <a:solidFill>
                  <a:srgbClr val="FFC000"/>
                </a:solidFill>
              </a:rPr>
              <a:t>--Windows</a:t>
            </a:r>
            <a:r>
              <a:rPr lang="zh-CN" altLang="en-US" sz="2800" dirty="0">
                <a:solidFill>
                  <a:srgbClr val="FFC000"/>
                </a:solidFill>
              </a:rPr>
              <a:t>系列</a:t>
            </a:r>
            <a:endParaRPr lang="zh-CN" altLang="en-US" sz="2800" dirty="0">
              <a:solidFill>
                <a:srgbClr val="FFC000"/>
              </a:solidFill>
            </a:endParaRPr>
          </a:p>
        </p:txBody>
      </p:sp>
      <p:sp>
        <p:nvSpPr>
          <p:cNvPr id="5" name="Rectangle 39"/>
          <p:cNvSpPr txBox="1">
            <a:spLocks noChangeArrowheads="1"/>
          </p:cNvSpPr>
          <p:nvPr/>
        </p:nvSpPr>
        <p:spPr bwMode="auto">
          <a:xfrm>
            <a:off x="323850" y="1125855"/>
            <a:ext cx="8569325" cy="134747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lnSpc>
                <a:spcPct val="130000"/>
              </a:lnSpc>
              <a:defRPr/>
            </a:pPr>
            <a:r>
              <a:rPr lang="en-US" altLang="zh-CN" sz="2000" b="0" kern="100" dirty="0">
                <a:effectLst/>
                <a:latin typeface="+mn-ea"/>
                <a:ea typeface="+mn-ea"/>
                <a:cs typeface="Times New Roman" panose="02020603050405020304" pitchFamily="18" charset="0"/>
              </a:rPr>
              <a:t>    微软公司的Windows 系统在个人操作系统中占有绝对优势，在网络操作系统中也占有较大比例。由于它对服务器的硬件要求较高，且稳定性能不是很好，一般用在中、低档服务器中。</a:t>
            </a:r>
            <a:endParaRPr lang="zh-CN" altLang="en-US" sz="2000" b="0" kern="100" dirty="0">
              <a:effectLst/>
              <a:latin typeface="+mn-ea"/>
              <a:ea typeface="+mn-ea"/>
              <a:cs typeface="Times New Roman" panose="02020603050405020304" pitchFamily="18" charset="0"/>
            </a:endParaRPr>
          </a:p>
        </p:txBody>
      </p:sp>
      <p:pic>
        <p:nvPicPr>
          <p:cNvPr id="7" name="图片 6"/>
          <p:cNvPicPr/>
          <p:nvPr/>
        </p:nvPicPr>
        <p:blipFill>
          <a:blip r:embed="rId1"/>
          <a:stretch>
            <a:fillRect/>
          </a:stretch>
        </p:blipFill>
        <p:spPr>
          <a:xfrm>
            <a:off x="1619885" y="2564765"/>
            <a:ext cx="5736590" cy="3502025"/>
          </a:xfrm>
          <a:prstGeom prst="rect">
            <a:avLst/>
          </a:prstGeo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A7284F69-9C0D-4A4A-9266-8A65E4D87B1D}" type="slidenum">
              <a:rPr lang="en-US" altLang="zh-CN" b="0">
                <a:ea typeface="宋体" panose="02010600030101010101" pitchFamily="2" charset="-122"/>
              </a:rPr>
            </a:fld>
            <a:endParaRPr lang="en-US" altLang="zh-CN" b="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a:lstStyle/>
          <a:p>
            <a:pPr eaLnBrk="1" hangingPunct="1">
              <a:defRPr/>
            </a:pPr>
            <a:r>
              <a:rPr lang="zh-CN" altLang="en-US" sz="2800" dirty="0"/>
              <a:t>任务三  </a:t>
            </a:r>
            <a:r>
              <a:rPr lang="zh-CN" altLang="en-US" sz="2800" dirty="0">
                <a:effectLst>
                  <a:outerShdw blurRad="38100" dist="38100" dir="2700000" algn="tl">
                    <a:srgbClr val="FFFFFF"/>
                  </a:outerShdw>
                </a:effectLst>
              </a:rPr>
              <a:t>配置</a:t>
            </a:r>
            <a:r>
              <a:rPr lang="en-US" altLang="zh-CN" sz="2800" dirty="0">
                <a:effectLst>
                  <a:outerShdw blurRad="38100" dist="38100" dir="2700000" algn="tl">
                    <a:srgbClr val="FFFFFF"/>
                  </a:outerShdw>
                </a:effectLst>
              </a:rPr>
              <a:t>Web</a:t>
            </a:r>
            <a:r>
              <a:rPr lang="zh-CN" altLang="en-US" sz="2800" dirty="0">
                <a:effectLst>
                  <a:outerShdw blurRad="38100" dist="38100" dir="2700000" algn="tl">
                    <a:srgbClr val="FFFFFF"/>
                  </a:outerShdw>
                </a:effectLst>
              </a:rPr>
              <a:t>和</a:t>
            </a:r>
            <a:r>
              <a:rPr lang="en-US" altLang="zh-CN" sz="2800" dirty="0">
                <a:effectLst>
                  <a:outerShdw blurRad="38100" dist="38100" dir="2700000" algn="tl">
                    <a:srgbClr val="FFFFFF"/>
                  </a:outerShdw>
                </a:effectLst>
              </a:rPr>
              <a:t>FTP</a:t>
            </a:r>
            <a:r>
              <a:rPr lang="zh-CN" altLang="en-US" sz="2800" dirty="0">
                <a:effectLst>
                  <a:outerShdw blurRad="38100" dist="38100" dir="2700000" algn="tl">
                    <a:srgbClr val="FFFFFF"/>
                  </a:outerShdw>
                </a:effectLst>
              </a:rPr>
              <a:t>服务</a:t>
            </a:r>
            <a:r>
              <a:rPr lang="en-US" altLang="zh-CN" sz="2800" kern="2200" dirty="0">
                <a:latin typeface="+mn-ea"/>
                <a:ea typeface="+mn-ea"/>
              </a:rPr>
              <a:t>——【</a:t>
            </a:r>
            <a:r>
              <a:rPr lang="zh-CN" altLang="en-US" sz="2800" kern="2200" dirty="0">
                <a:latin typeface="+mn-ea"/>
                <a:ea typeface="+mn-ea"/>
              </a:rPr>
              <a:t>任务目标</a:t>
            </a:r>
            <a:r>
              <a:rPr lang="en-US" altLang="zh-CN" sz="2800" kern="2200" dirty="0">
                <a:latin typeface="+mn-ea"/>
                <a:ea typeface="+mn-ea"/>
              </a:rPr>
              <a:t>】</a:t>
            </a:r>
            <a:endParaRPr lang="zh-CN" altLang="en-US" sz="2800" dirty="0"/>
          </a:p>
        </p:txBody>
      </p:sp>
      <p:graphicFrame>
        <p:nvGraphicFramePr>
          <p:cNvPr id="54" name="内容占位符 3"/>
          <p:cNvGraphicFramePr/>
          <p:nvPr/>
        </p:nvGraphicFramePr>
        <p:xfrm>
          <a:off x="216398" y="1484784"/>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4" grpId="0">
        <p:bldAsOne/>
      </p:bldGraphic>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9ED5C0-4772-4375-ACD5-53F525966D91}"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一、</a:t>
            </a:r>
            <a:r>
              <a:rPr lang="en-US" altLang="zh-CN" sz="2800" dirty="0"/>
              <a:t>DHCP</a:t>
            </a:r>
            <a:r>
              <a:rPr lang="zh-CN" altLang="en-US" sz="2800" dirty="0"/>
              <a:t>的基本概念</a:t>
            </a:r>
            <a:endParaRPr lang="zh-CN" altLang="en-US" sz="2800" dirty="0"/>
          </a:p>
        </p:txBody>
      </p:sp>
      <p:graphicFrame>
        <p:nvGraphicFramePr>
          <p:cNvPr id="4" name="内容占位符 3"/>
          <p:cNvGraphicFramePr/>
          <p:nvPr/>
        </p:nvGraphicFramePr>
        <p:xfrm>
          <a:off x="197768" y="1412776"/>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文本框 2"/>
          <p:cNvSpPr txBox="1"/>
          <p:nvPr/>
        </p:nvSpPr>
        <p:spPr>
          <a:xfrm>
            <a:off x="899795" y="2637155"/>
            <a:ext cx="5898515" cy="2155825"/>
          </a:xfrm>
          <a:prstGeom prst="rect">
            <a:avLst/>
          </a:prstGeom>
          <a:solidFill>
            <a:srgbClr val="00B050"/>
          </a:solidFill>
        </p:spPr>
        <p:txBody>
          <a:bodyPr wrap="square" rtlCol="0">
            <a:spAutoFit/>
          </a:bodyPr>
          <a:p>
            <a:pPr>
              <a:lnSpc>
                <a:spcPct val="120000"/>
              </a:lnSpc>
            </a:pPr>
            <a:r>
              <a:rPr lang="en-US" altLang="zh-CN" sz="1600"/>
              <a:t>      </a:t>
            </a:r>
            <a:r>
              <a:rPr lang="zh-CN" altLang="en-US" sz="1600">
                <a:solidFill>
                  <a:schemeClr val="bg1"/>
                </a:solidFill>
              </a:rPr>
              <a:t> DHCP即动态主机配置协议，可以实现自动配置主机IP、子网掩码、DNS等信息，是简化主机IP地址分配管理的TCP/IP标准协议。当局域网中存在大量主机或存在比较多的移动办公设备时，可以使用DHCP服务。</a:t>
            </a:r>
            <a:endParaRPr lang="zh-CN" altLang="en-US" sz="1600">
              <a:solidFill>
                <a:schemeClr val="bg1"/>
              </a:solidFill>
            </a:endParaRPr>
          </a:p>
          <a:p>
            <a:pPr>
              <a:lnSpc>
                <a:spcPct val="120000"/>
              </a:lnSpc>
            </a:pPr>
            <a:r>
              <a:rPr lang="zh-CN" altLang="en-US" sz="1600">
                <a:solidFill>
                  <a:schemeClr val="bg1"/>
                </a:solidFill>
              </a:rPr>
              <a:t>   </a:t>
            </a:r>
            <a:r>
              <a:rPr lang="en-US" altLang="zh-CN" sz="1600">
                <a:solidFill>
                  <a:schemeClr val="bg1"/>
                </a:solidFill>
              </a:rPr>
              <a:t>  </a:t>
            </a:r>
            <a:r>
              <a:rPr lang="zh-CN" altLang="en-US" sz="1600">
                <a:solidFill>
                  <a:schemeClr val="bg1"/>
                </a:solidFill>
              </a:rPr>
              <a:t>在使用DHCP时，网络中至少有一台计算机安装配置DHCP服务，其他要使用DHCP功能的计算机也要设置成自动获取IP地址的模式。</a:t>
            </a:r>
            <a:endParaRPr lang="zh-CN" altLang="en-US" sz="1600">
              <a:solidFill>
                <a:schemeClr val="bg1"/>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8A452499-BE6E-4E8A-BB9E-10C4D53B188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二、</a:t>
            </a:r>
            <a:r>
              <a:rPr lang="en-US" altLang="zh-CN" sz="2800" dirty="0"/>
              <a:t>DHCP</a:t>
            </a:r>
            <a:r>
              <a:rPr lang="zh-CN" altLang="en-US" sz="2800" dirty="0"/>
              <a:t>的工作原理</a:t>
            </a:r>
            <a:endParaRPr lang="zh-CN" altLang="en-US" sz="2800" dirty="0"/>
          </a:p>
        </p:txBody>
      </p:sp>
      <p:sp>
        <p:nvSpPr>
          <p:cNvPr id="4" name="Rectangle 39"/>
          <p:cNvSpPr txBox="1">
            <a:spLocks noChangeArrowheads="1"/>
          </p:cNvSpPr>
          <p:nvPr/>
        </p:nvSpPr>
        <p:spPr bwMode="auto">
          <a:xfrm>
            <a:off x="467544" y="1196752"/>
            <a:ext cx="8224693" cy="504056"/>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en-US" altLang="zh-CN" sz="2000" b="0" kern="100" dirty="0">
                <a:effectLst/>
                <a:latin typeface="+mn-ea"/>
                <a:ea typeface="+mn-ea"/>
                <a:cs typeface="Times New Roman" panose="02020603050405020304" pitchFamily="18" charset="0"/>
              </a:rPr>
              <a:t>    DHCP</a:t>
            </a:r>
            <a:r>
              <a:rPr lang="zh-CN" altLang="en-US" sz="2000" b="0" kern="100" dirty="0">
                <a:effectLst/>
                <a:latin typeface="+mn-ea"/>
                <a:ea typeface="+mn-ea"/>
                <a:cs typeface="Times New Roman" panose="02020603050405020304" pitchFamily="18" charset="0"/>
              </a:rPr>
              <a:t>工作站第一次登陆网络</a:t>
            </a:r>
            <a:r>
              <a:rPr lang="en-US" altLang="zh-CN" sz="2000" b="0" kern="100" dirty="0">
                <a:effectLst/>
                <a:latin typeface="+mn-ea"/>
                <a:ea typeface="+mn-ea"/>
                <a:cs typeface="Times New Roman" panose="02020603050405020304" pitchFamily="18" charset="0"/>
              </a:rPr>
              <a:t>,</a:t>
            </a:r>
            <a:r>
              <a:rPr lang="zh-CN" altLang="en-US" sz="2000" b="0" kern="100" dirty="0">
                <a:effectLst/>
                <a:latin typeface="+mn-ea"/>
                <a:ea typeface="+mn-ea"/>
                <a:cs typeface="Times New Roman" panose="02020603050405020304" pitchFamily="18" charset="0"/>
              </a:rPr>
              <a:t> </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服务器建立联系。其工作原理如下图。</a:t>
            </a:r>
            <a:endParaRPr lang="en-US" altLang="zh-CN" sz="2000" b="0" kern="100" dirty="0">
              <a:effectLst/>
              <a:latin typeface="+mn-ea"/>
              <a:ea typeface="+mn-ea"/>
              <a:cs typeface="Times New Roman" panose="02020603050405020304" pitchFamily="18"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63688" y="1628800"/>
            <a:ext cx="5125978" cy="4456823"/>
          </a:xfrm>
          <a:prstGeom prst="rect">
            <a:avLst/>
          </a:prstGeom>
        </p:spPr>
      </p:pic>
    </p:spTree>
  </p:cSld>
  <p:clrMapOvr>
    <a:masterClrMapping/>
  </p:clrMapOvr>
  <p:transition>
    <p:cut/>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8A452499-BE6E-4E8A-BB9E-10C4D53B1886}"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二、</a:t>
            </a:r>
            <a:r>
              <a:rPr lang="en-US" altLang="zh-CN" sz="2800" dirty="0"/>
              <a:t>DHCP</a:t>
            </a:r>
            <a:r>
              <a:rPr lang="zh-CN" altLang="en-US" sz="2800" dirty="0"/>
              <a:t>的工作原理</a:t>
            </a:r>
            <a:endParaRPr lang="zh-CN" altLang="en-US" sz="2800" dirty="0"/>
          </a:p>
        </p:txBody>
      </p:sp>
      <p:sp>
        <p:nvSpPr>
          <p:cNvPr id="4" name="Rectangle 39"/>
          <p:cNvSpPr txBox="1">
            <a:spLocks noChangeArrowheads="1"/>
          </p:cNvSpPr>
          <p:nvPr/>
        </p:nvSpPr>
        <p:spPr bwMode="auto">
          <a:xfrm>
            <a:off x="467544" y="1124744"/>
            <a:ext cx="8224693" cy="504056"/>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000" b="0" kern="100" dirty="0">
                <a:effectLst/>
                <a:latin typeface="+mn-ea"/>
                <a:ea typeface="+mn-ea"/>
                <a:cs typeface="Times New Roman" panose="02020603050405020304" pitchFamily="18" charset="0"/>
              </a:rPr>
              <a:t>    </a:t>
            </a:r>
            <a:endParaRPr lang="en-US" altLang="zh-CN" sz="2000" b="0" kern="100" dirty="0">
              <a:effectLst/>
              <a:latin typeface="+mn-ea"/>
              <a:ea typeface="+mn-ea"/>
              <a:cs typeface="Times New Roman" panose="02020603050405020304" pitchFamily="18" charset="0"/>
            </a:endParaRPr>
          </a:p>
        </p:txBody>
      </p:sp>
      <p:sp>
        <p:nvSpPr>
          <p:cNvPr id="7" name="Rectangle 39"/>
          <p:cNvSpPr txBox="1">
            <a:spLocks noChangeArrowheads="1"/>
          </p:cNvSpPr>
          <p:nvPr/>
        </p:nvSpPr>
        <p:spPr bwMode="auto">
          <a:xfrm>
            <a:off x="223520" y="1124585"/>
            <a:ext cx="8652510" cy="458216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indent="457200" eaLnBrk="1" hangingPunct="1">
              <a:lnSpc>
                <a:spcPct val="150000"/>
              </a:lnSpc>
              <a:defRPr/>
            </a:pP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客户机获得</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地址后再次登录网络时，就不需要发送</a:t>
            </a:r>
            <a:r>
              <a:rPr lang="en-US" altLang="zh-CN" sz="2000" b="0" kern="100" dirty="0">
                <a:effectLst/>
                <a:latin typeface="+mn-ea"/>
                <a:ea typeface="+mn-ea"/>
                <a:cs typeface="Times New Roman" panose="02020603050405020304" pitchFamily="18" charset="0"/>
              </a:rPr>
              <a:t>DHCP Discover</a:t>
            </a:r>
            <a:r>
              <a:rPr lang="zh-CN" altLang="en-US" sz="2000" b="0" kern="100" dirty="0">
                <a:effectLst/>
                <a:latin typeface="+mn-ea"/>
                <a:ea typeface="+mn-ea"/>
                <a:cs typeface="Times New Roman" panose="02020603050405020304" pitchFamily="18" charset="0"/>
              </a:rPr>
              <a:t>报文，而是直接发送包含前一次所分配的</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地址的</a:t>
            </a:r>
            <a:r>
              <a:rPr lang="en-US" altLang="zh-CN" sz="2000" b="0" kern="100" dirty="0">
                <a:effectLst/>
                <a:latin typeface="+mn-ea"/>
                <a:ea typeface="+mn-ea"/>
                <a:cs typeface="Times New Roman" panose="02020603050405020304" pitchFamily="18" charset="0"/>
              </a:rPr>
              <a:t>DHCP Request</a:t>
            </a:r>
            <a:r>
              <a:rPr lang="zh-CN" altLang="en-US" sz="2000" b="0" kern="100" dirty="0">
                <a:effectLst/>
                <a:latin typeface="+mn-ea"/>
                <a:ea typeface="+mn-ea"/>
                <a:cs typeface="Times New Roman" panose="02020603050405020304" pitchFamily="18" charset="0"/>
              </a:rPr>
              <a:t>报文。</a:t>
            </a:r>
            <a:endParaRPr lang="en-US" altLang="zh-CN" sz="2000" b="0" kern="100" dirty="0">
              <a:effectLst/>
              <a:latin typeface="+mn-ea"/>
              <a:ea typeface="+mn-ea"/>
              <a:cs typeface="Times New Roman" panose="02020603050405020304" pitchFamily="18" charset="0"/>
            </a:endParaRPr>
          </a:p>
          <a:p>
            <a:pPr indent="457200" eaLnBrk="1" hangingPunct="1">
              <a:lnSpc>
                <a:spcPct val="150000"/>
              </a:lnSpc>
              <a:defRPr/>
            </a:pPr>
            <a:r>
              <a:rPr lang="en-US" altLang="zh-CN" sz="2000" kern="100" dirty="0">
                <a:solidFill>
                  <a:srgbClr val="FF0000"/>
                </a:solidFill>
                <a:effectLst/>
                <a:latin typeface="+mn-ea"/>
                <a:ea typeface="+mn-ea"/>
                <a:cs typeface="Times New Roman" panose="02020603050405020304" pitchFamily="18" charset="0"/>
              </a:rPr>
              <a:t>DHCP</a:t>
            </a:r>
            <a:r>
              <a:rPr lang="zh-CN" altLang="en-US" sz="2000" kern="100" dirty="0">
                <a:solidFill>
                  <a:srgbClr val="FF0000"/>
                </a:solidFill>
                <a:effectLst/>
                <a:latin typeface="+mn-ea"/>
                <a:ea typeface="+mn-ea"/>
                <a:cs typeface="Times New Roman" panose="02020603050405020304" pitchFamily="18" charset="0"/>
              </a:rPr>
              <a:t>租约更新：</a:t>
            </a:r>
            <a:endParaRPr lang="en-US" altLang="zh-CN" sz="2000" kern="100" dirty="0">
              <a:solidFill>
                <a:srgbClr val="FF0000"/>
              </a:solidFill>
              <a:effectLst/>
              <a:latin typeface="+mn-ea"/>
              <a:ea typeface="+mn-ea"/>
              <a:cs typeface="Times New Roman" panose="02020603050405020304" pitchFamily="18" charset="0"/>
            </a:endParaRPr>
          </a:p>
          <a:p>
            <a:pPr indent="457200" eaLnBrk="1" hangingPunct="1">
              <a:lnSpc>
                <a:spcPct val="150000"/>
              </a:lnSpc>
              <a:defRPr/>
            </a:pP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服务器将</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地址分配给客户机后，有租用时间的限制，</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客户机必须在该次租用过期前对它进行更新。客户机在</a:t>
            </a:r>
            <a:r>
              <a:rPr lang="en-US" altLang="zh-CN" sz="2000" b="0" kern="100" dirty="0">
                <a:effectLst/>
                <a:latin typeface="+mn-ea"/>
                <a:ea typeface="+mn-ea"/>
                <a:cs typeface="Times New Roman" panose="02020603050405020304" pitchFamily="18" charset="0"/>
              </a:rPr>
              <a:t>50%</a:t>
            </a:r>
            <a:r>
              <a:rPr lang="zh-CN" altLang="en-US" sz="2000" b="0" kern="100" dirty="0">
                <a:effectLst/>
                <a:latin typeface="+mn-ea"/>
                <a:ea typeface="+mn-ea"/>
                <a:cs typeface="Times New Roman" panose="02020603050405020304" pitchFamily="18" charset="0"/>
              </a:rPr>
              <a:t>租借时间过去以后，每隔一段时间就开始请求</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服务器更新当前租借，如果</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服务器应答则租用延期。如果无应答，在有效租借期的</a:t>
            </a:r>
            <a:r>
              <a:rPr lang="en-US" altLang="zh-CN" sz="2000" b="0" kern="100" dirty="0">
                <a:effectLst/>
                <a:latin typeface="+mn-ea"/>
                <a:ea typeface="+mn-ea"/>
                <a:cs typeface="Times New Roman" panose="02020603050405020304" pitchFamily="18" charset="0"/>
              </a:rPr>
              <a:t>87.5%</a:t>
            </a:r>
            <a:r>
              <a:rPr lang="zh-CN" altLang="en-US" sz="2000" b="0" kern="100" dirty="0">
                <a:effectLst/>
                <a:latin typeface="+mn-ea"/>
                <a:ea typeface="+mn-ea"/>
                <a:cs typeface="Times New Roman" panose="02020603050405020304" pitchFamily="18" charset="0"/>
              </a:rPr>
              <a:t>时，客户机应该与任何一个其他的</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服务器通信，并请求更新它的配置信息。如果客户机不能与服务器取得联系，租借时间到期后，则必须放弃当前</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地址，重新发送</a:t>
            </a:r>
            <a:r>
              <a:rPr lang="en-US" altLang="zh-CN" sz="2000" b="0" kern="100" dirty="0">
                <a:effectLst/>
                <a:latin typeface="+mn-ea"/>
                <a:ea typeface="+mn-ea"/>
                <a:cs typeface="Times New Roman" panose="02020603050405020304" pitchFamily="18" charset="0"/>
              </a:rPr>
              <a:t>DHCP Discover</a:t>
            </a:r>
            <a:r>
              <a:rPr lang="zh-CN" altLang="en-US" sz="2000" b="0" kern="100" dirty="0">
                <a:effectLst/>
                <a:latin typeface="+mn-ea"/>
                <a:ea typeface="+mn-ea"/>
                <a:cs typeface="Times New Roman" panose="02020603050405020304" pitchFamily="18" charset="0"/>
              </a:rPr>
              <a:t>报文开始上述的</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地址获取过程。</a:t>
            </a:r>
            <a:endParaRPr lang="zh-CN" altLang="en-US" sz="2000" b="0" kern="100" dirty="0">
              <a:effectLst/>
              <a:latin typeface="+mn-ea"/>
              <a:ea typeface="+mn-ea"/>
              <a:cs typeface="Times New Roman" panose="02020603050405020304" pitchFamily="18" charset="0"/>
            </a:endParaRPr>
          </a:p>
        </p:txBody>
      </p:sp>
    </p:spTree>
  </p:cSld>
  <p:clrMapOvr>
    <a:masterClrMapping/>
  </p:clrMapOvr>
  <p:transition>
    <p:cut/>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三、任务分析</a:t>
            </a:r>
            <a:endParaRPr lang="zh-CN" altLang="en-US" sz="2800" dirty="0"/>
          </a:p>
        </p:txBody>
      </p:sp>
      <p:sp>
        <p:nvSpPr>
          <p:cNvPr id="5" name="Rectangle 39"/>
          <p:cNvSpPr txBox="1">
            <a:spLocks noChangeArrowheads="1"/>
          </p:cNvSpPr>
          <p:nvPr/>
        </p:nvSpPr>
        <p:spPr bwMode="auto">
          <a:xfrm>
            <a:off x="570274" y="923896"/>
            <a:ext cx="8224693" cy="1229481"/>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b="0" kern="100" dirty="0">
                <a:effectLst/>
                <a:latin typeface="+mn-ea"/>
                <a:ea typeface="+mn-ea"/>
                <a:cs typeface="Times New Roman" panose="02020603050405020304" pitchFamily="18" charset="0"/>
              </a:rPr>
              <a:t>   在虚拟机环境中，用</a:t>
            </a:r>
            <a:r>
              <a:rPr lang="en-US" altLang="zh-CN" sz="2000" b="0" kern="100" dirty="0">
                <a:effectLst/>
                <a:latin typeface="+mn-ea"/>
                <a:ea typeface="+mn-ea"/>
                <a:cs typeface="Times New Roman" panose="02020603050405020304" pitchFamily="18" charset="0"/>
              </a:rPr>
              <a:t>VMware</a:t>
            </a:r>
            <a:r>
              <a:rPr lang="zh-CN" altLang="en-US" sz="2000" b="0" kern="100" dirty="0">
                <a:effectLst/>
                <a:latin typeface="+mn-ea"/>
                <a:ea typeface="+mn-ea"/>
                <a:cs typeface="Times New Roman" panose="02020603050405020304" pitchFamily="18" charset="0"/>
              </a:rPr>
              <a:t>虚拟机模拟服务器与客户机，其中一台</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服务器，其余为客户机，网络拓扑结构，如图</a:t>
            </a:r>
            <a:r>
              <a:rPr lang="en-US" altLang="zh-CN" sz="2000" b="0" kern="100" dirty="0">
                <a:effectLst/>
                <a:latin typeface="+mn-ea"/>
                <a:ea typeface="+mn-ea"/>
                <a:cs typeface="Times New Roman" panose="02020603050405020304" pitchFamily="18" charset="0"/>
              </a:rPr>
              <a:t>3-57</a:t>
            </a:r>
            <a:r>
              <a:rPr lang="zh-CN" altLang="en-US" sz="2000" b="0" kern="100" dirty="0">
                <a:effectLst/>
                <a:latin typeface="+mn-ea"/>
                <a:ea typeface="+mn-ea"/>
                <a:cs typeface="Times New Roman" panose="02020603050405020304" pitchFamily="18" charset="0"/>
              </a:rPr>
              <a:t>所示。服务器安装</a:t>
            </a:r>
            <a:r>
              <a:rPr lang="en-US" altLang="zh-CN" sz="2000" b="0" kern="100" dirty="0">
                <a:effectLst/>
                <a:latin typeface="+mn-ea"/>
                <a:ea typeface="+mn-ea"/>
                <a:cs typeface="Times New Roman" panose="02020603050405020304" pitchFamily="18" charset="0"/>
              </a:rPr>
              <a:t>Windows Server 2012 R2</a:t>
            </a:r>
            <a:r>
              <a:rPr lang="zh-CN" altLang="en-US" sz="2000" b="0" kern="100" dirty="0">
                <a:effectLst/>
                <a:latin typeface="+mn-ea"/>
                <a:ea typeface="+mn-ea"/>
                <a:cs typeface="Times New Roman" panose="02020603050405020304" pitchFamily="18" charset="0"/>
              </a:rPr>
              <a:t>系统、客户机安装</a:t>
            </a:r>
            <a:r>
              <a:rPr lang="en-US" altLang="zh-CN" sz="2000" b="0" kern="100" dirty="0">
                <a:effectLst/>
                <a:latin typeface="+mn-ea"/>
                <a:ea typeface="+mn-ea"/>
                <a:cs typeface="Times New Roman" panose="02020603050405020304" pitchFamily="18" charset="0"/>
              </a:rPr>
              <a:t>Windows 10</a:t>
            </a:r>
            <a:r>
              <a:rPr lang="zh-CN" altLang="en-US" sz="2000" b="0" kern="100" dirty="0">
                <a:effectLst/>
                <a:latin typeface="+mn-ea"/>
                <a:ea typeface="+mn-ea"/>
                <a:cs typeface="Times New Roman" panose="02020603050405020304" pitchFamily="18" charset="0"/>
              </a:rPr>
              <a:t>系统。</a:t>
            </a:r>
            <a:endParaRPr lang="zh-CN" altLang="en-US" sz="2000" b="0" kern="100" dirty="0">
              <a:effectLst/>
              <a:latin typeface="+mn-ea"/>
              <a:ea typeface="+mn-ea"/>
              <a:cs typeface="Times New Roman" panose="02020603050405020304" pitchFamily="18"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23133" y="2348880"/>
            <a:ext cx="3672408" cy="3321927"/>
          </a:xfrm>
          <a:prstGeom prst="rect">
            <a:avLst/>
          </a:prstGeom>
        </p:spPr>
      </p:pic>
      <p:sp>
        <p:nvSpPr>
          <p:cNvPr id="7" name="文本框 6"/>
          <p:cNvSpPr txBox="1"/>
          <p:nvPr/>
        </p:nvSpPr>
        <p:spPr>
          <a:xfrm>
            <a:off x="2988568" y="5785926"/>
            <a:ext cx="4572000" cy="369332"/>
          </a:xfrm>
          <a:prstGeom prst="rect">
            <a:avLst/>
          </a:prstGeom>
          <a:noFill/>
        </p:spPr>
        <p:txBody>
          <a:bodyPr wrap="square">
            <a:spAutoFit/>
          </a:bodyPr>
          <a:lstStyle/>
          <a:p>
            <a:r>
              <a:rPr lang="zh-CN" altLang="zh-CN" sz="1800" b="0" kern="100" dirty="0">
                <a:solidFill>
                  <a:srgbClr val="000000"/>
                </a:solidFill>
                <a:effectLst/>
                <a:ea typeface="宋体" panose="02010600030101010101" pitchFamily="2" charset="-122"/>
                <a:cs typeface="宋体" panose="02010600030101010101" pitchFamily="2" charset="-122"/>
              </a:rPr>
              <a:t>图</a:t>
            </a:r>
            <a:r>
              <a:rPr lang="en-US" altLang="zh-CN" sz="1800" b="0" kern="100" dirty="0">
                <a:solidFill>
                  <a:srgbClr val="000000"/>
                </a:solidFill>
                <a:effectLst/>
                <a:ea typeface="宋体" panose="02010600030101010101" pitchFamily="2" charset="-122"/>
                <a:cs typeface="宋体" panose="02010600030101010101" pitchFamily="2" charset="-122"/>
              </a:rPr>
              <a:t>3-57 DHCP</a:t>
            </a:r>
            <a:r>
              <a:rPr lang="zh-CN" altLang="zh-CN" sz="1800" b="0" kern="100" dirty="0">
                <a:solidFill>
                  <a:srgbClr val="000000"/>
                </a:solidFill>
                <a:effectLst/>
                <a:ea typeface="宋体" panose="02010600030101010101" pitchFamily="2" charset="-122"/>
                <a:cs typeface="宋体" panose="02010600030101010101" pitchFamily="2" charset="-122"/>
              </a:rPr>
              <a:t>服务器网络结构图</a:t>
            </a:r>
            <a:endParaRPr lang="zh-CN" altLang="en-US" b="0" dirty="0"/>
          </a:p>
        </p:txBody>
      </p:sp>
    </p:spTree>
  </p:cSld>
  <p:clrMapOvr>
    <a:masterClrMapping/>
  </p:clrMapOvr>
  <p:transition>
    <p:cut/>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endParaRPr lang="zh-CN" altLang="en-US" sz="2800" dirty="0"/>
          </a:p>
        </p:txBody>
      </p:sp>
      <p:sp>
        <p:nvSpPr>
          <p:cNvPr id="5" name="Rectangle 39"/>
          <p:cNvSpPr txBox="1">
            <a:spLocks noChangeArrowheads="1"/>
          </p:cNvSpPr>
          <p:nvPr/>
        </p:nvSpPr>
        <p:spPr bwMode="auto">
          <a:xfrm>
            <a:off x="570274" y="923897"/>
            <a:ext cx="8224693" cy="84892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kern="100" dirty="0">
                <a:solidFill>
                  <a:srgbClr val="FF0000"/>
                </a:solidFill>
                <a:effectLst/>
                <a:latin typeface="+mn-ea"/>
                <a:ea typeface="+mn-ea"/>
                <a:cs typeface="Times New Roman" panose="02020603050405020304" pitchFamily="18" charset="0"/>
              </a:rPr>
              <a:t>第一步：服务器</a:t>
            </a:r>
            <a:r>
              <a:rPr lang="en-US" altLang="zh-CN" sz="2000" kern="100" dirty="0">
                <a:solidFill>
                  <a:srgbClr val="FF0000"/>
                </a:solidFill>
                <a:effectLst/>
                <a:latin typeface="+mn-ea"/>
                <a:ea typeface="+mn-ea"/>
                <a:cs typeface="Times New Roman" panose="02020603050405020304" pitchFamily="18" charset="0"/>
              </a:rPr>
              <a:t>IP</a:t>
            </a:r>
            <a:r>
              <a:rPr lang="zh-CN" altLang="en-US" sz="2000" kern="100" dirty="0">
                <a:solidFill>
                  <a:srgbClr val="FF0000"/>
                </a:solidFill>
                <a:effectLst/>
                <a:latin typeface="+mn-ea"/>
                <a:ea typeface="+mn-ea"/>
                <a:cs typeface="Times New Roman" panose="02020603050405020304" pitchFamily="18" charset="0"/>
              </a:rPr>
              <a:t>设置。</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服务器给网络用户分配</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地址，其服务器必需配置静态</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地址，如图</a:t>
            </a:r>
            <a:r>
              <a:rPr lang="en-US" altLang="zh-CN" sz="2000" b="0" kern="100" dirty="0">
                <a:effectLst/>
                <a:latin typeface="+mn-ea"/>
                <a:ea typeface="+mn-ea"/>
                <a:cs typeface="Times New Roman" panose="02020603050405020304" pitchFamily="18" charset="0"/>
              </a:rPr>
              <a:t>3-58</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7" name="文本框 6"/>
          <p:cNvSpPr txBox="1"/>
          <p:nvPr/>
        </p:nvSpPr>
        <p:spPr>
          <a:xfrm>
            <a:off x="2988568" y="5785926"/>
            <a:ext cx="4572000" cy="369332"/>
          </a:xfrm>
          <a:prstGeom prst="rect">
            <a:avLst/>
          </a:prstGeom>
          <a:noFill/>
        </p:spPr>
        <p:txBody>
          <a:bodyPr wrap="square">
            <a:spAutoFit/>
          </a:bodyPr>
          <a:lstStyle/>
          <a:p>
            <a:r>
              <a:rPr lang="zh-CN" altLang="en-US" sz="1800" b="0" kern="100" dirty="0">
                <a:solidFill>
                  <a:srgbClr val="000000"/>
                </a:solidFill>
                <a:effectLst/>
                <a:ea typeface="宋体" panose="02010600030101010101" pitchFamily="2" charset="-122"/>
                <a:cs typeface="宋体" panose="02010600030101010101" pitchFamily="2" charset="-122"/>
              </a:rPr>
              <a:t>图</a:t>
            </a:r>
            <a:r>
              <a:rPr lang="en-US" altLang="zh-CN" sz="1800" b="0" kern="100" dirty="0">
                <a:solidFill>
                  <a:srgbClr val="000000"/>
                </a:solidFill>
                <a:effectLst/>
                <a:ea typeface="宋体" panose="02010600030101010101" pitchFamily="2" charset="-122"/>
                <a:cs typeface="宋体" panose="02010600030101010101" pitchFamily="2" charset="-122"/>
              </a:rPr>
              <a:t>3-58 </a:t>
            </a:r>
            <a:r>
              <a:rPr lang="zh-CN" altLang="en-US" sz="1800" b="0" kern="100" dirty="0">
                <a:solidFill>
                  <a:srgbClr val="000000"/>
                </a:solidFill>
                <a:effectLst/>
                <a:ea typeface="宋体" panose="02010600030101010101" pitchFamily="2" charset="-122"/>
                <a:cs typeface="宋体" panose="02010600030101010101" pitchFamily="2" charset="-122"/>
              </a:rPr>
              <a:t>服务器的</a:t>
            </a:r>
            <a:r>
              <a:rPr lang="en-US" altLang="zh-CN" sz="1800" b="0" kern="100" dirty="0">
                <a:solidFill>
                  <a:srgbClr val="000000"/>
                </a:solidFill>
                <a:effectLst/>
                <a:ea typeface="宋体" panose="02010600030101010101" pitchFamily="2" charset="-122"/>
                <a:cs typeface="宋体" panose="02010600030101010101" pitchFamily="2" charset="-122"/>
              </a:rPr>
              <a:t>IP</a:t>
            </a:r>
            <a:r>
              <a:rPr lang="zh-CN" altLang="en-US" sz="1800" b="0" kern="100" dirty="0">
                <a:solidFill>
                  <a:srgbClr val="000000"/>
                </a:solidFill>
                <a:effectLst/>
                <a:ea typeface="宋体" panose="02010600030101010101" pitchFamily="2" charset="-122"/>
                <a:cs typeface="宋体" panose="02010600030101010101" pitchFamily="2" charset="-122"/>
              </a:rPr>
              <a:t>地址配置</a:t>
            </a:r>
            <a:endParaRPr lang="zh-CN" altLang="en-US" b="0" dirty="0"/>
          </a:p>
        </p:txBody>
      </p:sp>
      <p:pic>
        <p:nvPicPr>
          <p:cNvPr id="8" name="图片 7"/>
          <p:cNvPicPr/>
          <p:nvPr/>
        </p:nvPicPr>
        <p:blipFill>
          <a:blip r:embed="rId1">
            <a:extLst>
              <a:ext uri="{28A0092B-C50C-407E-A947-70E740481C1C}">
                <a14:useLocalDpi xmlns:a14="http://schemas.microsoft.com/office/drawing/2010/main" val="0"/>
              </a:ext>
            </a:extLst>
          </a:blip>
          <a:srcRect/>
          <a:stretch>
            <a:fillRect/>
          </a:stretch>
        </p:blipFill>
        <p:spPr bwMode="auto">
          <a:xfrm>
            <a:off x="1691680" y="1894124"/>
            <a:ext cx="5976663" cy="3623107"/>
          </a:xfrm>
          <a:prstGeom prst="rect">
            <a:avLst/>
          </a:prstGeom>
          <a:noFill/>
          <a:ln>
            <a:noFill/>
          </a:ln>
        </p:spPr>
      </p:pic>
    </p:spTree>
  </p:cSld>
  <p:clrMapOvr>
    <a:masterClrMapping/>
  </p:clrMapOvr>
  <p:transition>
    <p:cut/>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endParaRPr lang="zh-CN" altLang="en-US" sz="2800" dirty="0"/>
          </a:p>
        </p:txBody>
      </p:sp>
      <p:sp>
        <p:nvSpPr>
          <p:cNvPr id="5" name="Rectangle 39"/>
          <p:cNvSpPr txBox="1">
            <a:spLocks noChangeArrowheads="1"/>
          </p:cNvSpPr>
          <p:nvPr/>
        </p:nvSpPr>
        <p:spPr bwMode="auto">
          <a:xfrm>
            <a:off x="570274" y="923896"/>
            <a:ext cx="8224693" cy="1713015"/>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kern="100" dirty="0">
                <a:solidFill>
                  <a:srgbClr val="FF0000"/>
                </a:solidFill>
                <a:effectLst/>
                <a:latin typeface="+mn-ea"/>
                <a:ea typeface="+mn-ea"/>
                <a:cs typeface="Times New Roman" panose="02020603050405020304" pitchFamily="18" charset="0"/>
              </a:rPr>
              <a:t>第二步：</a:t>
            </a:r>
            <a:r>
              <a:rPr lang="en-US" altLang="zh-CN" sz="2000" kern="100" dirty="0">
                <a:solidFill>
                  <a:srgbClr val="FF0000"/>
                </a:solidFill>
                <a:effectLst/>
                <a:latin typeface="+mn-ea"/>
                <a:ea typeface="+mn-ea"/>
                <a:cs typeface="Times New Roman" panose="02020603050405020304" pitchFamily="18" charset="0"/>
              </a:rPr>
              <a:t>DHCP</a:t>
            </a:r>
            <a:r>
              <a:rPr lang="zh-CN" altLang="en-US" sz="2000" kern="100" dirty="0">
                <a:solidFill>
                  <a:srgbClr val="FF0000"/>
                </a:solidFill>
                <a:effectLst/>
                <a:latin typeface="+mn-ea"/>
                <a:ea typeface="+mn-ea"/>
                <a:cs typeface="Times New Roman" panose="02020603050405020304" pitchFamily="18" charset="0"/>
              </a:rPr>
              <a:t>服务安装。</a:t>
            </a:r>
            <a:r>
              <a:rPr lang="zh-CN" altLang="en-US" sz="2000" b="0" kern="100" dirty="0">
                <a:effectLst/>
                <a:latin typeface="+mn-ea"/>
                <a:ea typeface="+mn-ea"/>
                <a:cs typeface="Times New Roman" panose="02020603050405020304" pitchFamily="18" charset="0"/>
              </a:rPr>
              <a:t>在服务器管理器窗口，点击菜单“管理”，在下拉列表中选择“添加角色和功能”，如图</a:t>
            </a:r>
            <a:r>
              <a:rPr lang="en-US" altLang="zh-CN" sz="2000" b="0" kern="100" dirty="0">
                <a:effectLst/>
                <a:latin typeface="+mn-ea"/>
                <a:ea typeface="+mn-ea"/>
                <a:cs typeface="Times New Roman" panose="02020603050405020304" pitchFamily="18" charset="0"/>
              </a:rPr>
              <a:t>3-59</a:t>
            </a:r>
            <a:r>
              <a:rPr lang="zh-CN" altLang="en-US" sz="2000" b="0" kern="100" dirty="0">
                <a:effectLst/>
                <a:latin typeface="+mn-ea"/>
                <a:ea typeface="+mn-ea"/>
                <a:cs typeface="Times New Roman" panose="02020603050405020304" pitchFamily="18" charset="0"/>
              </a:rPr>
              <a:t>所示。在弹出的添加角色与功能向导窗口中，选择下一步直到服务器角色那勾上</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服务器。直接点击“添加功能”按钮，如图</a:t>
            </a:r>
            <a:r>
              <a:rPr lang="en-US" altLang="zh-CN" sz="2000" b="0" kern="100" dirty="0">
                <a:effectLst/>
                <a:latin typeface="+mn-ea"/>
                <a:ea typeface="+mn-ea"/>
                <a:cs typeface="Times New Roman" panose="02020603050405020304" pitchFamily="18" charset="0"/>
              </a:rPr>
              <a:t>3-60</a:t>
            </a:r>
            <a:r>
              <a:rPr lang="zh-CN" altLang="en-US" sz="2000" b="0" kern="100" dirty="0">
                <a:effectLst/>
                <a:latin typeface="+mn-ea"/>
                <a:ea typeface="+mn-ea"/>
                <a:cs typeface="Times New Roman" panose="02020603050405020304" pitchFamily="18" charset="0"/>
              </a:rPr>
              <a:t>所示，然后依据向导指示，完成安装。</a:t>
            </a:r>
            <a:endParaRPr lang="zh-CN" altLang="en-US" sz="2000" b="0" kern="100" dirty="0">
              <a:effectLst/>
              <a:latin typeface="+mn-ea"/>
              <a:ea typeface="+mn-ea"/>
              <a:cs typeface="Times New Roman" panose="02020603050405020304" pitchFamily="18" charset="0"/>
            </a:endParaRPr>
          </a:p>
        </p:txBody>
      </p:sp>
      <p:sp>
        <p:nvSpPr>
          <p:cNvPr id="7" name="文本框 6"/>
          <p:cNvSpPr txBox="1"/>
          <p:nvPr/>
        </p:nvSpPr>
        <p:spPr>
          <a:xfrm>
            <a:off x="977694" y="5722584"/>
            <a:ext cx="2664296" cy="369332"/>
          </a:xfrm>
          <a:prstGeom prst="rect">
            <a:avLst/>
          </a:prstGeom>
          <a:noFill/>
        </p:spPr>
        <p:txBody>
          <a:bodyPr wrap="square">
            <a:spAutoFit/>
          </a:bodyPr>
          <a:lstStyle/>
          <a:p>
            <a:r>
              <a:rPr lang="zh-CN" altLang="en-US" sz="1800" b="0" kern="100" dirty="0">
                <a:solidFill>
                  <a:srgbClr val="000000"/>
                </a:solidFill>
                <a:effectLst/>
                <a:ea typeface="宋体" panose="02010600030101010101" pitchFamily="2" charset="-122"/>
                <a:cs typeface="宋体" panose="02010600030101010101" pitchFamily="2" charset="-122"/>
              </a:rPr>
              <a:t>图</a:t>
            </a:r>
            <a:r>
              <a:rPr lang="en-US" altLang="zh-CN" sz="1800" b="0" kern="100" dirty="0">
                <a:solidFill>
                  <a:srgbClr val="000000"/>
                </a:solidFill>
                <a:effectLst/>
                <a:ea typeface="宋体" panose="02010600030101010101" pitchFamily="2" charset="-122"/>
                <a:cs typeface="宋体" panose="02010600030101010101" pitchFamily="2" charset="-122"/>
              </a:rPr>
              <a:t>3-59 </a:t>
            </a:r>
            <a:r>
              <a:rPr lang="zh-CN" altLang="en-US" sz="1800" b="0" kern="100" dirty="0">
                <a:solidFill>
                  <a:srgbClr val="000000"/>
                </a:solidFill>
                <a:effectLst/>
                <a:ea typeface="宋体" panose="02010600030101010101" pitchFamily="2" charset="-122"/>
                <a:cs typeface="宋体" panose="02010600030101010101" pitchFamily="2" charset="-122"/>
              </a:rPr>
              <a:t>管理下拉菜单</a:t>
            </a:r>
            <a:endParaRPr lang="zh-CN" altLang="en-US" b="0" dirty="0"/>
          </a:p>
        </p:txBody>
      </p:sp>
      <p:pic>
        <p:nvPicPr>
          <p:cNvPr id="10" name="图片 9"/>
          <p:cNvPicPr/>
          <p:nvPr/>
        </p:nvPicPr>
        <p:blipFill>
          <a:blip r:embed="rId1">
            <a:extLst>
              <a:ext uri="{28A0092B-C50C-407E-A947-70E740481C1C}">
                <a14:useLocalDpi xmlns:a14="http://schemas.microsoft.com/office/drawing/2010/main" val="0"/>
              </a:ext>
            </a:extLst>
          </a:blip>
          <a:srcRect/>
          <a:stretch>
            <a:fillRect/>
          </a:stretch>
        </p:blipFill>
        <p:spPr bwMode="auto">
          <a:xfrm>
            <a:off x="570274" y="2665364"/>
            <a:ext cx="3569678" cy="2972721"/>
          </a:xfrm>
          <a:prstGeom prst="rect">
            <a:avLst/>
          </a:prstGeom>
          <a:noFill/>
          <a:ln>
            <a:noFill/>
          </a:ln>
        </p:spPr>
      </p:pic>
      <p:pic>
        <p:nvPicPr>
          <p:cNvPr id="11" name="图片 10"/>
          <p:cNvPicPr/>
          <p:nvPr/>
        </p:nvPicPr>
        <p:blipFill>
          <a:blip r:embed="rId2">
            <a:extLst>
              <a:ext uri="{28A0092B-C50C-407E-A947-70E740481C1C}">
                <a14:useLocalDpi xmlns:a14="http://schemas.microsoft.com/office/drawing/2010/main" val="0"/>
              </a:ext>
            </a:extLst>
          </a:blip>
          <a:srcRect/>
          <a:stretch>
            <a:fillRect/>
          </a:stretch>
        </p:blipFill>
        <p:spPr bwMode="auto">
          <a:xfrm>
            <a:off x="4311433" y="2665364"/>
            <a:ext cx="4222967" cy="2972721"/>
          </a:xfrm>
          <a:prstGeom prst="rect">
            <a:avLst/>
          </a:prstGeom>
          <a:noFill/>
          <a:ln>
            <a:noFill/>
          </a:ln>
        </p:spPr>
      </p:pic>
      <p:sp>
        <p:nvSpPr>
          <p:cNvPr id="12" name="文本框 11"/>
          <p:cNvSpPr txBox="1"/>
          <p:nvPr/>
        </p:nvSpPr>
        <p:spPr>
          <a:xfrm>
            <a:off x="4134125" y="5677059"/>
            <a:ext cx="4572000" cy="460382"/>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3-60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添加角色与功能向导窗口</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endParaRPr lang="zh-CN" altLang="en-US" sz="2800" dirty="0"/>
          </a:p>
        </p:txBody>
      </p:sp>
      <p:sp>
        <p:nvSpPr>
          <p:cNvPr id="5" name="Rectangle 39"/>
          <p:cNvSpPr txBox="1">
            <a:spLocks noChangeArrowheads="1"/>
          </p:cNvSpPr>
          <p:nvPr/>
        </p:nvSpPr>
        <p:spPr bwMode="auto">
          <a:xfrm>
            <a:off x="570274" y="923896"/>
            <a:ext cx="8224693" cy="1496991"/>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kern="100" dirty="0">
                <a:solidFill>
                  <a:srgbClr val="FF0000"/>
                </a:solidFill>
                <a:effectLst/>
                <a:latin typeface="+mn-ea"/>
                <a:ea typeface="+mn-ea"/>
                <a:cs typeface="Times New Roman" panose="02020603050405020304" pitchFamily="18" charset="0"/>
              </a:rPr>
              <a:t>第三步：</a:t>
            </a:r>
            <a:r>
              <a:rPr lang="en-US" altLang="zh-CN" sz="2000" kern="100" dirty="0">
                <a:solidFill>
                  <a:srgbClr val="FF0000"/>
                </a:solidFill>
                <a:effectLst/>
                <a:latin typeface="+mn-ea"/>
                <a:ea typeface="+mn-ea"/>
                <a:cs typeface="Times New Roman" panose="02020603050405020304" pitchFamily="18" charset="0"/>
              </a:rPr>
              <a:t>DHCP</a:t>
            </a:r>
            <a:r>
              <a:rPr lang="zh-CN" altLang="en-US" sz="2000" kern="100" dirty="0">
                <a:solidFill>
                  <a:srgbClr val="FF0000"/>
                </a:solidFill>
                <a:effectLst/>
                <a:latin typeface="+mn-ea"/>
                <a:ea typeface="+mn-ea"/>
                <a:cs typeface="Times New Roman" panose="02020603050405020304" pitchFamily="18" charset="0"/>
              </a:rPr>
              <a:t>服务的配置。</a:t>
            </a:r>
            <a:r>
              <a:rPr lang="zh-CN" altLang="en-US" sz="2000" b="0" kern="100" dirty="0">
                <a:effectLst/>
                <a:latin typeface="+mn-ea"/>
                <a:ea typeface="+mn-ea"/>
                <a:cs typeface="Times New Roman" panose="02020603050405020304" pitchFamily="18" charset="0"/>
              </a:rPr>
              <a:t>在服务器管理器中，右击</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服务，在快捷菜单中选择“</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管理”，点击打开</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窗口界面。如图</a:t>
            </a:r>
            <a:r>
              <a:rPr lang="en-US" altLang="zh-CN" sz="2000" b="0" kern="100" dirty="0">
                <a:effectLst/>
                <a:latin typeface="+mn-ea"/>
                <a:ea typeface="+mn-ea"/>
                <a:cs typeface="Times New Roman" panose="02020603050405020304" pitchFamily="18" charset="0"/>
              </a:rPr>
              <a:t>3-61</a:t>
            </a:r>
            <a:r>
              <a:rPr lang="zh-CN" altLang="en-US" sz="2000" b="0" kern="100" dirty="0">
                <a:effectLst/>
                <a:latin typeface="+mn-ea"/>
                <a:ea typeface="+mn-ea"/>
                <a:cs typeface="Times New Roman" panose="02020603050405020304" pitchFamily="18" charset="0"/>
              </a:rPr>
              <a:t>所示。在配置界面中打开</a:t>
            </a:r>
            <a:r>
              <a:rPr lang="en-US" altLang="zh-CN" sz="2000" b="0" kern="100" dirty="0">
                <a:effectLst/>
                <a:latin typeface="+mn-ea"/>
                <a:ea typeface="+mn-ea"/>
                <a:cs typeface="Times New Roman" panose="02020603050405020304" pitchFamily="18" charset="0"/>
              </a:rPr>
              <a:t>Win2012-0</a:t>
            </a:r>
            <a:r>
              <a:rPr lang="zh-CN" altLang="en-US" sz="2000" b="0" kern="100" dirty="0">
                <a:effectLst/>
                <a:latin typeface="+mn-ea"/>
                <a:ea typeface="+mn-ea"/>
                <a:cs typeface="Times New Roman" panose="02020603050405020304" pitchFamily="18" charset="0"/>
              </a:rPr>
              <a:t>的下拉选项，右键</a:t>
            </a:r>
            <a:r>
              <a:rPr lang="en-US" altLang="zh-CN" sz="2000" b="0" kern="100" dirty="0">
                <a:effectLst/>
                <a:latin typeface="+mn-ea"/>
                <a:ea typeface="+mn-ea"/>
                <a:cs typeface="Times New Roman" panose="02020603050405020304" pitchFamily="18" charset="0"/>
              </a:rPr>
              <a:t>Ipv4</a:t>
            </a:r>
            <a:r>
              <a:rPr lang="zh-CN" altLang="en-US" sz="2000" b="0" kern="100" dirty="0">
                <a:effectLst/>
                <a:latin typeface="+mn-ea"/>
                <a:ea typeface="+mn-ea"/>
                <a:cs typeface="Times New Roman" panose="02020603050405020304" pitchFamily="18" charset="0"/>
              </a:rPr>
              <a:t>选择新建作用域。如图</a:t>
            </a:r>
            <a:r>
              <a:rPr lang="en-US" altLang="zh-CN" sz="2000" b="0" kern="100" dirty="0">
                <a:effectLst/>
                <a:latin typeface="+mn-ea"/>
                <a:ea typeface="+mn-ea"/>
                <a:cs typeface="Times New Roman" panose="02020603050405020304" pitchFamily="18" charset="0"/>
              </a:rPr>
              <a:t>3-62</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7" name="文本框 6"/>
          <p:cNvSpPr txBox="1"/>
          <p:nvPr/>
        </p:nvSpPr>
        <p:spPr>
          <a:xfrm>
            <a:off x="971600" y="5791456"/>
            <a:ext cx="2700939" cy="369332"/>
          </a:xfrm>
          <a:prstGeom prst="rect">
            <a:avLst/>
          </a:prstGeom>
          <a:noFill/>
        </p:spPr>
        <p:txBody>
          <a:bodyPr wrap="square">
            <a:spAutoFit/>
          </a:bodyPr>
          <a:lstStyle/>
          <a:p>
            <a:r>
              <a:rPr lang="zh-CN" altLang="en-US" sz="1800" b="0" kern="100" dirty="0">
                <a:solidFill>
                  <a:srgbClr val="000000"/>
                </a:solidFill>
                <a:effectLst/>
                <a:ea typeface="宋体" panose="02010600030101010101" pitchFamily="2" charset="-122"/>
                <a:cs typeface="宋体" panose="02010600030101010101" pitchFamily="2" charset="-122"/>
              </a:rPr>
              <a:t>图</a:t>
            </a:r>
            <a:r>
              <a:rPr lang="en-US" altLang="zh-CN" sz="1800" b="0" kern="100" dirty="0">
                <a:solidFill>
                  <a:srgbClr val="000000"/>
                </a:solidFill>
                <a:effectLst/>
                <a:ea typeface="宋体" panose="02010600030101010101" pitchFamily="2" charset="-122"/>
                <a:cs typeface="宋体" panose="02010600030101010101" pitchFamily="2" charset="-122"/>
              </a:rPr>
              <a:t>3-61 DHCP</a:t>
            </a:r>
            <a:r>
              <a:rPr lang="zh-CN" altLang="en-US" sz="1800" b="0" kern="100" dirty="0">
                <a:solidFill>
                  <a:srgbClr val="000000"/>
                </a:solidFill>
                <a:effectLst/>
                <a:ea typeface="宋体" panose="02010600030101010101" pitchFamily="2" charset="-122"/>
                <a:cs typeface="宋体" panose="02010600030101010101" pitchFamily="2" charset="-122"/>
              </a:rPr>
              <a:t>窗口</a:t>
            </a:r>
            <a:endParaRPr lang="zh-CN" altLang="en-US" b="0" dirty="0"/>
          </a:p>
        </p:txBody>
      </p:sp>
      <p:pic>
        <p:nvPicPr>
          <p:cNvPr id="10" name="图片 9"/>
          <p:cNvPicPr/>
          <p:nvPr/>
        </p:nvPicPr>
        <p:blipFill>
          <a:blip r:embed="rId1">
            <a:extLst>
              <a:ext uri="{28A0092B-C50C-407E-A947-70E740481C1C}">
                <a14:useLocalDpi xmlns:a14="http://schemas.microsoft.com/office/drawing/2010/main" val="0"/>
              </a:ext>
            </a:extLst>
          </a:blip>
          <a:srcRect/>
          <a:stretch>
            <a:fillRect/>
          </a:stretch>
        </p:blipFill>
        <p:spPr bwMode="auto">
          <a:xfrm>
            <a:off x="576279" y="2491725"/>
            <a:ext cx="3096260" cy="3228893"/>
          </a:xfrm>
          <a:prstGeom prst="rect">
            <a:avLst/>
          </a:prstGeom>
          <a:noFill/>
          <a:ln>
            <a:noFill/>
          </a:ln>
        </p:spPr>
      </p:pic>
      <p:pic>
        <p:nvPicPr>
          <p:cNvPr id="11" name="图片 10"/>
          <p:cNvPicPr/>
          <p:nvPr/>
        </p:nvPicPr>
        <p:blipFill>
          <a:blip r:embed="rId2">
            <a:extLst>
              <a:ext uri="{28A0092B-C50C-407E-A947-70E740481C1C}">
                <a14:useLocalDpi xmlns:a14="http://schemas.microsoft.com/office/drawing/2010/main" val="0"/>
              </a:ext>
            </a:extLst>
          </a:blip>
          <a:srcRect/>
          <a:stretch>
            <a:fillRect/>
          </a:stretch>
        </p:blipFill>
        <p:spPr bwMode="auto">
          <a:xfrm>
            <a:off x="3851920" y="2491725"/>
            <a:ext cx="5040392" cy="3228893"/>
          </a:xfrm>
          <a:prstGeom prst="rect">
            <a:avLst/>
          </a:prstGeom>
          <a:noFill/>
          <a:ln>
            <a:noFill/>
          </a:ln>
        </p:spPr>
      </p:pic>
      <p:sp>
        <p:nvSpPr>
          <p:cNvPr id="12" name="文本框 11"/>
          <p:cNvSpPr txBox="1"/>
          <p:nvPr/>
        </p:nvSpPr>
        <p:spPr>
          <a:xfrm>
            <a:off x="3672539" y="5720618"/>
            <a:ext cx="4572000" cy="460382"/>
          </a:xfrm>
          <a:prstGeom prst="rect">
            <a:avLst/>
          </a:prstGeom>
          <a:noFill/>
        </p:spPr>
        <p:txBody>
          <a:bodyPr wrap="square">
            <a:spAutoFit/>
          </a:bodyPr>
          <a:lstStyle/>
          <a:p>
            <a:pPr indent="304800" algn="ctr">
              <a:lnSpc>
                <a:spcPct val="150000"/>
              </a:lnSpc>
            </a:pP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3-62 </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新建作用域</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endParaRPr lang="zh-CN" altLang="en-US" sz="2800" dirty="0"/>
          </a:p>
        </p:txBody>
      </p:sp>
      <p:sp>
        <p:nvSpPr>
          <p:cNvPr id="5" name="Rectangle 39"/>
          <p:cNvSpPr txBox="1">
            <a:spLocks noChangeArrowheads="1"/>
          </p:cNvSpPr>
          <p:nvPr/>
        </p:nvSpPr>
        <p:spPr bwMode="auto">
          <a:xfrm>
            <a:off x="570274" y="923896"/>
            <a:ext cx="8224693" cy="1496991"/>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kern="100" dirty="0">
                <a:solidFill>
                  <a:srgbClr val="FF0000"/>
                </a:solidFill>
                <a:effectLst/>
                <a:latin typeface="+mn-ea"/>
                <a:ea typeface="+mn-ea"/>
                <a:cs typeface="Times New Roman" panose="02020603050405020304" pitchFamily="18" charset="0"/>
              </a:rPr>
              <a:t>第三步：</a:t>
            </a:r>
            <a:r>
              <a:rPr lang="en-US" altLang="zh-CN" sz="2000" kern="100" dirty="0">
                <a:solidFill>
                  <a:srgbClr val="FF0000"/>
                </a:solidFill>
                <a:effectLst/>
                <a:latin typeface="+mn-ea"/>
                <a:ea typeface="+mn-ea"/>
                <a:cs typeface="Times New Roman" panose="02020603050405020304" pitchFamily="18" charset="0"/>
              </a:rPr>
              <a:t>DHCP</a:t>
            </a:r>
            <a:r>
              <a:rPr lang="zh-CN" altLang="en-US" sz="2000" kern="100" dirty="0">
                <a:solidFill>
                  <a:srgbClr val="FF0000"/>
                </a:solidFill>
                <a:effectLst/>
                <a:latin typeface="+mn-ea"/>
                <a:ea typeface="+mn-ea"/>
                <a:cs typeface="Times New Roman" panose="02020603050405020304" pitchFamily="18" charset="0"/>
              </a:rPr>
              <a:t>服务的配置。</a:t>
            </a:r>
            <a:r>
              <a:rPr lang="zh-CN" altLang="en-US" sz="2000" b="0" kern="100" dirty="0">
                <a:effectLst/>
                <a:latin typeface="+mn-ea"/>
                <a:ea typeface="+mn-ea"/>
                <a:cs typeface="Times New Roman" panose="02020603050405020304" pitchFamily="18" charset="0"/>
              </a:rPr>
              <a:t>依据新建作用域向导，填写作用域名称、填写</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地址范围、填写排除和延迟、填写租用期限、接着配置</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选项（配置网关，</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服务器和</a:t>
            </a:r>
            <a:r>
              <a:rPr lang="en-US" altLang="zh-CN" sz="2000" b="0" kern="100" dirty="0">
                <a:effectLst/>
                <a:latin typeface="+mn-ea"/>
                <a:ea typeface="+mn-ea"/>
                <a:cs typeface="Times New Roman" panose="02020603050405020304" pitchFamily="18" charset="0"/>
              </a:rPr>
              <a:t>WINS</a:t>
            </a:r>
            <a:r>
              <a:rPr lang="zh-CN" altLang="en-US" sz="2000" b="0" kern="100" dirty="0">
                <a:effectLst/>
                <a:latin typeface="+mn-ea"/>
                <a:ea typeface="+mn-ea"/>
                <a:cs typeface="Times New Roman" panose="02020603050405020304" pitchFamily="18" charset="0"/>
              </a:rPr>
              <a:t>服务），最后激活，完成</a:t>
            </a:r>
            <a:r>
              <a:rPr lang="en-US" altLang="zh-CN" sz="2000" b="0" kern="100" dirty="0">
                <a:effectLst/>
                <a:latin typeface="+mn-ea"/>
                <a:ea typeface="+mn-ea"/>
                <a:cs typeface="Times New Roman" panose="02020603050405020304" pitchFamily="18" charset="0"/>
              </a:rPr>
              <a:t>DHCP</a:t>
            </a:r>
            <a:r>
              <a:rPr lang="zh-CN" altLang="en-US" sz="2000" b="0" kern="100" dirty="0">
                <a:effectLst/>
                <a:latin typeface="+mn-ea"/>
                <a:ea typeface="+mn-ea"/>
                <a:cs typeface="Times New Roman" panose="02020603050405020304" pitchFamily="18" charset="0"/>
              </a:rPr>
              <a:t>的配置，如图</a:t>
            </a:r>
            <a:r>
              <a:rPr lang="en-US" altLang="zh-CN" sz="2000" b="0" kern="100" dirty="0">
                <a:effectLst/>
                <a:latin typeface="+mn-ea"/>
                <a:ea typeface="+mn-ea"/>
                <a:cs typeface="Times New Roman" panose="02020603050405020304" pitchFamily="18" charset="0"/>
              </a:rPr>
              <a:t>3-63</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12" name="文本框 11"/>
          <p:cNvSpPr txBox="1"/>
          <p:nvPr/>
        </p:nvSpPr>
        <p:spPr>
          <a:xfrm>
            <a:off x="2396620" y="5746786"/>
            <a:ext cx="457200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3-63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完成新建作用域向导</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3" name="图片 12"/>
          <p:cNvPicPr/>
          <p:nvPr/>
        </p:nvPicPr>
        <p:blipFill>
          <a:blip r:embed="rId1">
            <a:extLst>
              <a:ext uri="{28A0092B-C50C-407E-A947-70E740481C1C}">
                <a14:useLocalDpi xmlns:a14="http://schemas.microsoft.com/office/drawing/2010/main" val="0"/>
              </a:ext>
            </a:extLst>
          </a:blip>
          <a:srcRect/>
          <a:stretch>
            <a:fillRect/>
          </a:stretch>
        </p:blipFill>
        <p:spPr bwMode="auto">
          <a:xfrm>
            <a:off x="1948507" y="2419179"/>
            <a:ext cx="5821660" cy="3373986"/>
          </a:xfrm>
          <a:prstGeom prst="rect">
            <a:avLst/>
          </a:prstGeom>
          <a:noFill/>
          <a:ln>
            <a:noFill/>
          </a:ln>
        </p:spPr>
      </p:pic>
    </p:spTree>
  </p:cSld>
  <p:clrMapOvr>
    <a:masterClrMapping/>
  </p:clrMapOvr>
  <p:transition>
    <p:cut/>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2DAC7A4C-5F52-465F-8A46-407D6F5B51AF}"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四、任务实施</a:t>
            </a:r>
            <a:endParaRPr lang="zh-CN" altLang="en-US" sz="2800" dirty="0"/>
          </a:p>
        </p:txBody>
      </p:sp>
      <p:sp>
        <p:nvSpPr>
          <p:cNvPr id="5" name="Rectangle 39"/>
          <p:cNvSpPr txBox="1">
            <a:spLocks noChangeArrowheads="1"/>
          </p:cNvSpPr>
          <p:nvPr/>
        </p:nvSpPr>
        <p:spPr bwMode="auto">
          <a:xfrm>
            <a:off x="570274" y="923897"/>
            <a:ext cx="8224693" cy="120896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endParaRPr lang="en-US" altLang="zh-CN" sz="2000" b="0" kern="100" dirty="0">
              <a:effectLst/>
              <a:latin typeface="+mn-ea"/>
              <a:ea typeface="+mn-ea"/>
              <a:cs typeface="Times New Roman" panose="02020603050405020304" pitchFamily="18" charset="0"/>
            </a:endParaRPr>
          </a:p>
          <a:p>
            <a:pPr eaLnBrk="1" hangingPunct="1">
              <a:defRPr/>
            </a:pPr>
            <a:r>
              <a:rPr lang="zh-CN" altLang="en-US" sz="2000" kern="100" dirty="0">
                <a:solidFill>
                  <a:srgbClr val="FF0000"/>
                </a:solidFill>
                <a:effectLst/>
                <a:latin typeface="+mn-ea"/>
                <a:ea typeface="+mn-ea"/>
                <a:cs typeface="Times New Roman" panose="02020603050405020304" pitchFamily="18" charset="0"/>
              </a:rPr>
              <a:t>第四步：</a:t>
            </a:r>
            <a:r>
              <a:rPr lang="en-US" altLang="zh-CN" sz="2000" kern="100" dirty="0">
                <a:solidFill>
                  <a:srgbClr val="FF0000"/>
                </a:solidFill>
                <a:effectLst/>
                <a:latin typeface="+mn-ea"/>
                <a:ea typeface="+mn-ea"/>
                <a:cs typeface="Times New Roman" panose="02020603050405020304" pitchFamily="18" charset="0"/>
              </a:rPr>
              <a:t>DHCP</a:t>
            </a:r>
            <a:r>
              <a:rPr lang="zh-CN" altLang="en-US" sz="2000" kern="100" dirty="0">
                <a:solidFill>
                  <a:srgbClr val="FF0000"/>
                </a:solidFill>
                <a:effectLst/>
                <a:latin typeface="+mn-ea"/>
                <a:ea typeface="+mn-ea"/>
                <a:cs typeface="Times New Roman" panose="02020603050405020304" pitchFamily="18" charset="0"/>
              </a:rPr>
              <a:t>客户机的配置。</a:t>
            </a:r>
            <a:r>
              <a:rPr lang="zh-CN" altLang="en-US" sz="2000" b="0" kern="100" dirty="0">
                <a:effectLst/>
                <a:latin typeface="+mn-ea"/>
                <a:ea typeface="+mn-ea"/>
                <a:cs typeface="Times New Roman" panose="02020603050405020304" pitchFamily="18" charset="0"/>
              </a:rPr>
              <a:t>在客户机，打开</a:t>
            </a:r>
            <a:r>
              <a:rPr lang="en-US" altLang="zh-CN" sz="2000" b="0" kern="100" dirty="0">
                <a:effectLst/>
                <a:latin typeface="+mn-ea"/>
                <a:ea typeface="+mn-ea"/>
                <a:cs typeface="Times New Roman" panose="02020603050405020304" pitchFamily="18" charset="0"/>
              </a:rPr>
              <a:t>Win2012-2</a:t>
            </a:r>
            <a:r>
              <a:rPr lang="zh-CN" altLang="en-US" sz="2000" b="0" kern="100" dirty="0">
                <a:effectLst/>
                <a:latin typeface="+mn-ea"/>
                <a:ea typeface="+mn-ea"/>
                <a:cs typeface="Times New Roman" panose="02020603050405020304" pitchFamily="18" charset="0"/>
              </a:rPr>
              <a:t>地址配置界面，选择自动获得</a:t>
            </a:r>
            <a:r>
              <a:rPr lang="en-US" altLang="zh-CN" sz="2000" b="0" kern="100" dirty="0">
                <a:effectLst/>
                <a:latin typeface="+mn-ea"/>
                <a:ea typeface="+mn-ea"/>
                <a:cs typeface="Times New Roman" panose="02020603050405020304" pitchFamily="18" charset="0"/>
              </a:rPr>
              <a:t>IP</a:t>
            </a:r>
            <a:r>
              <a:rPr lang="zh-CN" altLang="en-US" sz="2000" b="0" kern="100" dirty="0">
                <a:effectLst/>
                <a:latin typeface="+mn-ea"/>
                <a:ea typeface="+mn-ea"/>
                <a:cs typeface="Times New Roman" panose="02020603050405020304" pitchFamily="18" charset="0"/>
              </a:rPr>
              <a:t>地址和自动活动</a:t>
            </a:r>
            <a:r>
              <a:rPr lang="en-US" altLang="zh-CN" sz="2000" b="0" kern="100" dirty="0">
                <a:effectLst/>
                <a:latin typeface="+mn-ea"/>
                <a:ea typeface="+mn-ea"/>
                <a:cs typeface="Times New Roman" panose="02020603050405020304" pitchFamily="18" charset="0"/>
              </a:rPr>
              <a:t>DNS</a:t>
            </a:r>
            <a:r>
              <a:rPr lang="zh-CN" altLang="en-US" sz="2000" b="0" kern="100" dirty="0">
                <a:effectLst/>
                <a:latin typeface="+mn-ea"/>
                <a:ea typeface="+mn-ea"/>
                <a:cs typeface="Times New Roman" panose="02020603050405020304" pitchFamily="18" charset="0"/>
              </a:rPr>
              <a:t>服务器地址，确定查看详细信息查看，如图</a:t>
            </a:r>
            <a:r>
              <a:rPr lang="en-US" altLang="zh-CN" sz="2000" b="0" kern="100" dirty="0">
                <a:effectLst/>
                <a:latin typeface="+mn-ea"/>
                <a:ea typeface="+mn-ea"/>
                <a:cs typeface="Times New Roman" panose="02020603050405020304" pitchFamily="18" charset="0"/>
              </a:rPr>
              <a:t>3-64</a:t>
            </a:r>
            <a:r>
              <a:rPr lang="zh-CN" altLang="en-US" sz="2000" b="0" kern="100" dirty="0">
                <a:effectLst/>
                <a:latin typeface="+mn-ea"/>
                <a:ea typeface="+mn-ea"/>
                <a:cs typeface="Times New Roman" panose="02020603050405020304" pitchFamily="18" charset="0"/>
              </a:rPr>
              <a:t>所示。</a:t>
            </a:r>
            <a:endParaRPr lang="zh-CN" altLang="en-US" sz="2000" b="0" kern="100" dirty="0">
              <a:effectLst/>
              <a:latin typeface="+mn-ea"/>
              <a:ea typeface="+mn-ea"/>
              <a:cs typeface="Times New Roman" panose="02020603050405020304" pitchFamily="18" charset="0"/>
            </a:endParaRPr>
          </a:p>
        </p:txBody>
      </p:sp>
      <p:sp>
        <p:nvSpPr>
          <p:cNvPr id="12" name="文本框 11"/>
          <p:cNvSpPr txBox="1"/>
          <p:nvPr/>
        </p:nvSpPr>
        <p:spPr>
          <a:xfrm>
            <a:off x="2396620" y="5746786"/>
            <a:ext cx="4572000" cy="460382"/>
          </a:xfrm>
          <a:prstGeom prst="rect">
            <a:avLst/>
          </a:prstGeom>
          <a:noFill/>
        </p:spPr>
        <p:txBody>
          <a:bodyPr wrap="square">
            <a:spAutoFit/>
          </a:bodyPr>
          <a:lstStyle/>
          <a:p>
            <a:pPr indent="304800" algn="ctr">
              <a:lnSpc>
                <a:spcPct val="150000"/>
              </a:lnSpc>
            </a:pP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图</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3-64 </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客户机的</a:t>
            </a:r>
            <a:r>
              <a:rPr lang="en-US"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IP</a:t>
            </a:r>
            <a:r>
              <a:rPr lang="zh-CN" altLang="en-US"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配置</a:t>
            </a:r>
            <a:endParaRPr lang="zh-CN" altLang="zh-CN" sz="14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p:nvPr/>
        </p:nvPicPr>
        <p:blipFill>
          <a:blip r:embed="rId1">
            <a:extLst>
              <a:ext uri="{28A0092B-C50C-407E-A947-70E740481C1C}">
                <a14:useLocalDpi xmlns:a14="http://schemas.microsoft.com/office/drawing/2010/main" val="0"/>
              </a:ext>
            </a:extLst>
          </a:blip>
          <a:srcRect/>
          <a:stretch>
            <a:fillRect/>
          </a:stretch>
        </p:blipFill>
        <p:spPr bwMode="auto">
          <a:xfrm>
            <a:off x="1187624" y="2250105"/>
            <a:ext cx="6984776" cy="3458624"/>
          </a:xfrm>
          <a:prstGeom prst="rect">
            <a:avLst/>
          </a:prstGeom>
          <a:noFill/>
          <a:ln>
            <a:noFill/>
          </a:ln>
        </p:spPr>
      </p:pic>
    </p:spTree>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3C254A5-4FB8-4536-9FD5-F6088F7868B5}" type="slidenum">
              <a:rPr lang="en-US" altLang="zh-CN" b="0">
                <a:ea typeface="宋体" panose="02010600030101010101" pitchFamily="2" charset="-122"/>
              </a:rPr>
            </a:fld>
            <a:endParaRPr lang="en-US" altLang="zh-CN" b="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defRPr/>
            </a:pPr>
            <a:r>
              <a:rPr lang="zh-CN" altLang="en-US" sz="2800" dirty="0"/>
              <a:t>二</a:t>
            </a:r>
            <a:r>
              <a:rPr lang="en-US" altLang="zh-CN" sz="2800" dirty="0"/>
              <a:t>.</a:t>
            </a:r>
            <a:r>
              <a:rPr lang="zh-CN" altLang="en-US" sz="2800" dirty="0"/>
              <a:t>常见网络操作系统</a:t>
            </a:r>
            <a:r>
              <a:rPr lang="en-US" altLang="zh-CN" sz="2800" dirty="0">
                <a:solidFill>
                  <a:srgbClr val="FFC000"/>
                </a:solidFill>
              </a:rPr>
              <a:t>--NetWare</a:t>
            </a:r>
            <a:endParaRPr lang="en-US" altLang="zh-CN" sz="2800" dirty="0">
              <a:solidFill>
                <a:srgbClr val="FFC000"/>
              </a:solidFill>
            </a:endParaRPr>
          </a:p>
        </p:txBody>
      </p:sp>
      <p:sp>
        <p:nvSpPr>
          <p:cNvPr id="5" name="Rectangle 39"/>
          <p:cNvSpPr txBox="1">
            <a:spLocks noChangeArrowheads="1"/>
          </p:cNvSpPr>
          <p:nvPr/>
        </p:nvSpPr>
        <p:spPr bwMode="auto">
          <a:xfrm>
            <a:off x="574040" y="1125855"/>
            <a:ext cx="8066405" cy="3042920"/>
          </a:xfrm>
          <a:prstGeom prst="rect">
            <a:avLst/>
          </a:prstGeom>
          <a:noFill/>
          <a:ln>
            <a:noFill/>
          </a:ln>
          <a:effectLst/>
        </p:spPr>
        <p:txBody>
          <a:bodyPr anchor="b"/>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eaLnBrk="1" hangingPunct="1">
              <a:lnSpc>
                <a:spcPct val="130000"/>
              </a:lnSpc>
              <a:defRPr/>
            </a:pPr>
            <a:r>
              <a:rPr lang="en-US" altLang="zh-CN" sz="2000" b="0" kern="100" dirty="0">
                <a:effectLst/>
                <a:latin typeface="+mn-ea"/>
                <a:ea typeface="+mn-ea"/>
                <a:cs typeface="Times New Roman" panose="02020603050405020304" pitchFamily="18" charset="0"/>
              </a:rPr>
              <a:t>    Netware是NOVELL公司推出的网络操作系统。Netware最重要的特征是基于基本模块设计思想的开放式系统结构。Netware是一个开放的网络服务器平台，可以方便地对其进行扩充。</a:t>
            </a:r>
            <a:endParaRPr lang="en-US" altLang="zh-CN" sz="2000" b="0" kern="100" dirty="0">
              <a:effectLst/>
              <a:latin typeface="+mn-ea"/>
              <a:ea typeface="+mn-ea"/>
              <a:cs typeface="Times New Roman" panose="02020603050405020304" pitchFamily="18" charset="0"/>
            </a:endParaRPr>
          </a:p>
          <a:p>
            <a:pPr eaLnBrk="1" hangingPunct="1">
              <a:lnSpc>
                <a:spcPct val="130000"/>
              </a:lnSpc>
              <a:defRPr/>
            </a:pPr>
            <a:r>
              <a:rPr lang="en-US" altLang="zh-CN" sz="2000" b="0" kern="100" dirty="0">
                <a:effectLst/>
                <a:latin typeface="+mn-ea"/>
                <a:ea typeface="+mn-ea"/>
                <a:cs typeface="Times New Roman" panose="02020603050405020304" pitchFamily="18" charset="0"/>
              </a:rPr>
              <a:t>Netware系统对不同的工作平台（如DOS、OS/2、Macintosh等），不同的网络协议环境如TCP/IP以及各种工作站操作系统提供了一致的服务。NetWare是具有多任务、多用户的网络操作系统，它的较高版本提供系统容错能力（SFT）。</a:t>
            </a:r>
            <a:endParaRPr lang="en-US" altLang="zh-CN" sz="2000" b="0" kern="100" dirty="0">
              <a:effectLst/>
              <a:latin typeface="+mn-ea"/>
              <a:ea typeface="+mn-ea"/>
              <a:cs typeface="Times New Roman" panose="02020603050405020304" pitchFamily="18" charset="0"/>
            </a:endParaRPr>
          </a:p>
        </p:txBody>
      </p:sp>
    </p:spTree>
  </p:cSld>
  <p:clrMapOvr>
    <a:masterClrMapping/>
  </p:clrMapOvr>
  <p:transition>
    <p:cut/>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980728"/>
            <a:ext cx="8569325" cy="4768567"/>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一、填空题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indent="266700">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．操作系统是</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和计算机之间的接口，网络操作系统可以理解为 </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和计算机网络之间的接口。</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2</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Windows Server 2019</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中安装了</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后，计算机即成为一台域控制器。</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3</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．列出五种</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Windows server 2019</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常用的网络服务</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marL="151765" indent="114300">
              <a:lnSpc>
                <a:spcPct val="150000"/>
              </a:lnSpc>
              <a:spcAft>
                <a:spcPts val="500"/>
              </a:spcAft>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4</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．常用的网络操作系统的类有</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5</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DNS</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提供了一个 </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的命名方案。</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6</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DNS</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的顶级域名中表示教育机构的是</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7</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DNS</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服务器查询的方式有</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8</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．可以用来检测</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DNS</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资源创建得是否正确的两个工具是</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cut/>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1188839"/>
            <a:ext cx="8569325" cy="4904457"/>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一、填空题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indent="266700">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9.</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表示别名的资源记录。</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10</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FTP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服务就是</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服务，</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FTP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的英文全称是 </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11</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Web</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中的目录分为两种类型 </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marL="151765" indent="114300">
              <a:lnSpc>
                <a:spcPct val="150000"/>
              </a:lnSpc>
              <a:spcAft>
                <a:spcPts val="500"/>
              </a:spcAft>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12</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FTP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服务通过使用一个共同的用户名 </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，密码不限的管理策略，让任何用户都可以很方便地从这些服务器上下载软件。</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304800" algn="just">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13.DHCP</a:t>
            </a:r>
            <a:r>
              <a:rPr lang="zh-CN" altLang="zh-CN" sz="1800" b="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的工作过程包括</a:t>
            </a:r>
            <a:r>
              <a:rPr lang="en-US" altLang="zh-CN" sz="1800" b="0" u="sng"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b="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b="0" u="sng"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b="0" u="sng"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b="0" u="sng"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等四个步骤</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nSpc>
                <a:spcPct val="150000"/>
              </a:lnSpc>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14.</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Windows Server 2019</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环境下，使用 </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命令可以查看</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地址配置，释放</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地址使用</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命令，续订</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地址使用 </a:t>
            </a:r>
            <a:r>
              <a:rPr lang="en-US" altLang="zh-CN" sz="1800" b="0" u="sng"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命令。</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marL="151765" indent="114300">
              <a:lnSpc>
                <a:spcPct val="150000"/>
              </a:lnSpc>
              <a:spcAft>
                <a:spcPts val="500"/>
              </a:spcAft>
            </a:pP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15</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Windows Server 2019</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DHCP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服务器中，根据不同的应用范围划分的不同级别的</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DHCP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选项包括</a:t>
            </a:r>
            <a:r>
              <a:rPr lang="zh-CN" altLang="zh-CN" sz="1800" b="0" u="sng"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u="sng"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u="sng"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u="sng"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u="sng"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cut/>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464463" y="764705"/>
            <a:ext cx="8215074" cy="3744416"/>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二、判断题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indent="266700"/>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1.DHCP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协议的功能是为客户自动配置</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地址。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2.</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管理员在</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Windows Server 2019</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上安装</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DHCP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服务之后，打开</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DHCP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控制台，发现服务器前面由红色向下的箭头，为了让红色向下的箭头变成绿色向上的箭头，应该进行授权</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DHCP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服务器操作。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3.DHCP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不可以设置</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DNS</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域名。</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4. ipconfig/release</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命令是用来显示网络适配器的</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DHCP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类别信息的。</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5.</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我们在使用</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Windows Server 2019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DHCP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服务器时，当客户机租约使用时间超过租约的</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50%</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时，客户机会向服务器发送</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DHCP Request</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数据包，以更新现有的地址租约。（</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cut/>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4866640"/>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三、单选题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indent="152400" algn="l">
              <a:spcBef>
                <a:spcPts val="400"/>
              </a:spcBef>
              <a:spcAft>
                <a:spcPts val="400"/>
              </a:spcAft>
              <a:tabLst>
                <a:tab pos="238125" algn="l"/>
              </a:tabLst>
            </a:pP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1.DNS</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服务器和客户机设置完毕后，有</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3</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个命令可以测试其设置是否正确，下面（</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）不是其中之一。</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spcBef>
                <a:spcPts val="400"/>
              </a:spcBef>
              <a:spcAft>
                <a:spcPts val="400"/>
              </a:spcAft>
              <a:tabLst>
                <a:tab pos="238125" algn="l"/>
              </a:tabLst>
            </a:pPr>
            <a:r>
              <a:rPr lang="en-US" altLang="zh-CN" sz="1600" b="0" kern="100" dirty="0" err="1">
                <a:effectLst/>
                <a:latin typeface="宋体" panose="02010600030101010101" pitchFamily="2" charset="-122"/>
                <a:ea typeface="宋体" panose="02010600030101010101" pitchFamily="2" charset="-122"/>
                <a:cs typeface="宋体" panose="02010600030101010101" pitchFamily="2" charset="-122"/>
              </a:rPr>
              <a:t>A.ping</a:t>
            </a: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600" b="0" kern="100" dirty="0" err="1">
                <a:effectLst/>
                <a:latin typeface="宋体" panose="02010600030101010101" pitchFamily="2" charset="-122"/>
                <a:ea typeface="宋体" panose="02010600030101010101" pitchFamily="2" charset="-122"/>
                <a:cs typeface="宋体" panose="02010600030101010101" pitchFamily="2" charset="-122"/>
              </a:rPr>
              <a:t>B.login</a:t>
            </a: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600" b="0" kern="100" dirty="0" err="1">
                <a:effectLst/>
                <a:latin typeface="宋体" panose="02010600030101010101" pitchFamily="2" charset="-122"/>
                <a:ea typeface="宋体" panose="02010600030101010101" pitchFamily="2" charset="-122"/>
                <a:cs typeface="宋体" panose="02010600030101010101" pitchFamily="2" charset="-122"/>
              </a:rPr>
              <a:t>C.ipconfig</a:t>
            </a: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600" b="0" kern="100" dirty="0" err="1">
                <a:effectLst/>
                <a:latin typeface="宋体" panose="02010600030101010101" pitchFamily="2" charset="-122"/>
                <a:ea typeface="宋体" panose="02010600030101010101" pitchFamily="2" charset="-122"/>
                <a:cs typeface="宋体" panose="02010600030101010101" pitchFamily="2" charset="-122"/>
              </a:rPr>
              <a:t>D.nslookup</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spcBef>
                <a:spcPts val="400"/>
              </a:spcBef>
              <a:spcAft>
                <a:spcPts val="400"/>
              </a:spcAft>
              <a:tabLst>
                <a:tab pos="238125" algn="l"/>
              </a:tabLst>
            </a:pP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2.DNS</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的作用是（</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spcBef>
                <a:spcPts val="400"/>
              </a:spcBef>
              <a:spcAft>
                <a:spcPts val="400"/>
              </a:spcAft>
              <a:tabLst>
                <a:tab pos="238125" algn="l"/>
              </a:tabLst>
            </a:pP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用来将端口翻译成</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地址</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       B.</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用来将域名翻译成</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地址</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spcBef>
                <a:spcPts val="400"/>
              </a:spcBef>
              <a:spcAft>
                <a:spcPts val="400"/>
              </a:spcAft>
              <a:tabLst>
                <a:tab pos="238125" algn="l"/>
              </a:tabLst>
            </a:pP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C.</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用来将</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地址翻译成硬件地址</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    D.</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用来将</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MAC</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翻译成</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地址</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spcBef>
                <a:spcPts val="400"/>
              </a:spcBef>
              <a:spcAft>
                <a:spcPts val="400"/>
              </a:spcAft>
              <a:tabLst>
                <a:tab pos="238125" algn="l"/>
              </a:tabLst>
            </a:pP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3.</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在</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www.tsinghua.edu.cn</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这个完全符合标准域名（</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FQDN</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）里，（</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）是主机名。</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spcBef>
                <a:spcPts val="400"/>
              </a:spcBef>
              <a:spcAft>
                <a:spcPts val="400"/>
              </a:spcAft>
              <a:tabLst>
                <a:tab pos="238125" algn="l"/>
              </a:tabLst>
            </a:pP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A.edu.cn   </a:t>
            </a:r>
            <a:r>
              <a:rPr lang="en-US" altLang="zh-CN" sz="1600" b="0" kern="100" dirty="0" err="1">
                <a:effectLst/>
                <a:latin typeface="宋体" panose="02010600030101010101" pitchFamily="2" charset="-122"/>
                <a:ea typeface="宋体" panose="02010600030101010101" pitchFamily="2" charset="-122"/>
                <a:cs typeface="宋体" panose="02010600030101010101" pitchFamily="2" charset="-122"/>
              </a:rPr>
              <a:t>B.tsinghua</a:t>
            </a: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   C.tsinghua.edu.cn   </a:t>
            </a:r>
            <a:r>
              <a:rPr lang="en-US" altLang="zh-CN" sz="1600" b="0" kern="100" dirty="0" err="1">
                <a:effectLst/>
                <a:latin typeface="宋体" panose="02010600030101010101" pitchFamily="2" charset="-122"/>
                <a:ea typeface="宋体" panose="02010600030101010101" pitchFamily="2" charset="-122"/>
                <a:cs typeface="宋体" panose="02010600030101010101" pitchFamily="2" charset="-122"/>
              </a:rPr>
              <a:t>D.www</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spcBef>
                <a:spcPts val="400"/>
              </a:spcBef>
              <a:spcAft>
                <a:spcPts val="400"/>
              </a:spcAft>
              <a:tabLst>
                <a:tab pos="238125" algn="l"/>
              </a:tabLst>
            </a:pP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将域名地址转换成</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地址的协议时（</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spcBef>
                <a:spcPts val="400"/>
              </a:spcBef>
              <a:spcAft>
                <a:spcPts val="400"/>
              </a:spcAft>
              <a:tabLst>
                <a:tab pos="238125" algn="l"/>
              </a:tabLst>
            </a:pP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A.DNS   B.ARP   C.RARP   D.ICMP</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spcBef>
                <a:spcPts val="400"/>
              </a:spcBef>
              <a:spcAft>
                <a:spcPts val="400"/>
              </a:spcAft>
              <a:tabLst>
                <a:tab pos="238125" algn="l"/>
              </a:tabLst>
            </a:pP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5.</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为了实现域名解析，客户机（</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spcBef>
                <a:spcPts val="400"/>
              </a:spcBef>
              <a:spcAft>
                <a:spcPts val="400"/>
              </a:spcAft>
              <a:tabLst>
                <a:tab pos="238125" algn="l"/>
              </a:tabLst>
            </a:pP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必须知道根域名服务器的</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地址</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  B.</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必须知道本地域名服务器的</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地址</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spcBef>
                <a:spcPts val="400"/>
              </a:spcBef>
              <a:spcAft>
                <a:spcPts val="400"/>
              </a:spcAft>
              <a:tabLst>
                <a:tab pos="238125" algn="l"/>
              </a:tabLst>
            </a:pPr>
            <a:r>
              <a:rPr lang="en-US" altLang="zh-CN" sz="1600" b="0" kern="100" dirty="0">
                <a:effectLst/>
                <a:latin typeface="宋体" panose="02010600030101010101" pitchFamily="2" charset="-122"/>
                <a:ea typeface="宋体" panose="02010600030101010101" pitchFamily="2" charset="-122"/>
                <a:cs typeface="宋体" panose="02010600030101010101" pitchFamily="2" charset="-122"/>
              </a:rPr>
              <a:t>C.</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必须知道授权名服务器的</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地址</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  D.</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指导互联网上任意一个域名服务器的</a:t>
            </a:r>
            <a:r>
              <a:rPr lang="en-US" altLang="zh-CN" sz="16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600" b="0" kern="100" dirty="0">
                <a:effectLst/>
                <a:latin typeface="Calibri" panose="020F0502020204030204" pitchFamily="34" charset="0"/>
                <a:ea typeface="宋体" panose="02010600030101010101" pitchFamily="2" charset="-122"/>
                <a:cs typeface="宋体" panose="02010600030101010101" pitchFamily="2" charset="-122"/>
              </a:rPr>
              <a:t>地址即可</a:t>
            </a:r>
            <a:endParaRPr lang="zh-CN" altLang="zh-CN" sz="16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575687" y="908720"/>
            <a:ext cx="8028761" cy="476882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三、单选题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indent="152400" algn="l">
              <a:lnSpc>
                <a:spcPct val="150000"/>
              </a:lnSpc>
              <a:tabLst>
                <a:tab pos="238125" algn="l"/>
              </a:tabLst>
            </a:pP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6.</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下面（</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）不是</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FTP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用户的类型。</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l">
              <a:lnSpc>
                <a:spcPct val="150000"/>
              </a:lnSpc>
            </a:pPr>
            <a:r>
              <a:rPr lang="en-US" altLang="zh-CN" sz="1800" b="0" kern="100" dirty="0" err="1">
                <a:effectLst/>
                <a:latin typeface="宋体" panose="02010600030101010101" pitchFamily="2" charset="-122"/>
                <a:ea typeface="宋体" panose="02010600030101010101" pitchFamily="2" charset="-122"/>
                <a:cs typeface="宋体" panose="02010600030101010101" pitchFamily="2" charset="-122"/>
              </a:rPr>
              <a:t>A.real</a:t>
            </a: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err="1">
                <a:effectLst/>
                <a:latin typeface="宋体" panose="02010600030101010101" pitchFamily="2" charset="-122"/>
                <a:ea typeface="宋体" panose="02010600030101010101" pitchFamily="2" charset="-122"/>
                <a:cs typeface="宋体" panose="02010600030101010101" pitchFamily="2" charset="-122"/>
              </a:rPr>
              <a:t>B.users</a:t>
            </a: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err="1">
                <a:effectLst/>
                <a:latin typeface="宋体" panose="02010600030101010101" pitchFamily="2" charset="-122"/>
                <a:ea typeface="宋体" panose="02010600030101010101" pitchFamily="2" charset="-122"/>
                <a:cs typeface="宋体" panose="02010600030101010101" pitchFamily="2" charset="-122"/>
              </a:rPr>
              <a:t>C.anonymous</a:t>
            </a: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b="0" kern="100" dirty="0" err="1">
                <a:effectLst/>
                <a:latin typeface="宋体" panose="02010600030101010101" pitchFamily="2" charset="-122"/>
                <a:ea typeface="宋体" panose="02010600030101010101" pitchFamily="2" charset="-122"/>
                <a:cs typeface="宋体" panose="02010600030101010101" pitchFamily="2" charset="-122"/>
              </a:rPr>
              <a:t>D.guest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lnSpc>
                <a:spcPct val="150000"/>
              </a:lnSpc>
            </a:pP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7.</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从</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Internet</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上获得软件最常用的是（</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l">
              <a:lnSpc>
                <a:spcPct val="150000"/>
              </a:lnSpc>
              <a:tabLst>
                <a:tab pos="198120" algn="l"/>
              </a:tabLst>
            </a:pP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A.WWW       B.FTP   C.DNS    </a:t>
            </a:r>
            <a:r>
              <a:rPr lang="en-US" altLang="zh-CN" sz="1800" b="0" kern="100" dirty="0" err="1">
                <a:effectLst/>
                <a:latin typeface="宋体" panose="02010600030101010101" pitchFamily="2" charset="-122"/>
                <a:ea typeface="宋体" panose="02010600030101010101" pitchFamily="2" charset="-122"/>
                <a:cs typeface="宋体" panose="02010600030101010101" pitchFamily="2" charset="-122"/>
              </a:rPr>
              <a:t>D.Telnet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lnSpc>
                <a:spcPct val="150000"/>
              </a:lnSpc>
            </a:pP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8.</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虚拟主机技术不能通过（</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）架设网站。</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l">
              <a:lnSpc>
                <a:spcPct val="150000"/>
              </a:lnSpc>
              <a:tabLst>
                <a:tab pos="198120" algn="l"/>
              </a:tabLst>
            </a:pP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主机头名</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   B.</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计算机名</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   C.TCP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端口</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  D.IP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地址</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lnSpc>
                <a:spcPct val="150000"/>
              </a:lnSpc>
              <a:tabLst>
                <a:tab pos="198120" algn="l"/>
              </a:tabLst>
            </a:pP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9.FTP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服务使用的端口是（</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l">
              <a:lnSpc>
                <a:spcPct val="150000"/>
              </a:lnSpc>
              <a:tabLst>
                <a:tab pos="198120" algn="l"/>
              </a:tabLst>
            </a:pP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A.21   B.23   C.25   D.53</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lnSpc>
                <a:spcPct val="150000"/>
              </a:lnSpc>
            </a:pP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10.</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虚拟目录不具备的特点是（</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  </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l">
              <a:lnSpc>
                <a:spcPct val="150000"/>
              </a:lnSpc>
              <a:tabLst>
                <a:tab pos="198120" algn="l"/>
              </a:tabLst>
            </a:pP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便于扩展</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     B.</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动态分配空间</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   C.</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增删灵活</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    D.</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易于配置</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647695" y="1350644"/>
            <a:ext cx="7092657" cy="3950563"/>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四、简答题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什么是活动目录、域，活动目录中存放了什么信息？</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在安装</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Windows Server 2019</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前有什么注意事项？</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3.DNS</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常见的资源记录有哪些？</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4.DNS</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的管理与配置流程是什么？</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简述动态</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IP</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地址方案的优缺点？</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简述</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DHCP</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服务器的工作过程？</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7.</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简述架设多个</a:t>
            </a: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Web</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网站的方法。</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8.IIS</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提供的服务由哪些？</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1350645"/>
            <a:ext cx="8100769" cy="4454619"/>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五、实践操作题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151765" indent="114300">
              <a:lnSpc>
                <a:spcPct val="150000"/>
              </a:lnSpc>
              <a:spcAft>
                <a:spcPts val="500"/>
              </a:spcAft>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某高校信息中心新购进一台服务器，硬盘为</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500GB</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，已经安装了</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Windows 10</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网络操作系统和</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VMware,</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计算机名为</a:t>
            </a:r>
            <a:r>
              <a:rPr lang="en-US" altLang="zh-CN" sz="1800" b="0" kern="10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xxclient</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IP</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地址为</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192.168.10.10/24,</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VMware</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中安装</a:t>
            </a:r>
            <a:r>
              <a:rPr lang="en-US"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Windows Server 2019</a:t>
            </a:r>
            <a:r>
              <a:rPr lang="zh-CN" altLang="zh-CN" sz="1800" b="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网络操作系统。具体要求如下：</a:t>
            </a:r>
            <a:endParaRPr lang="zh-CN" altLang="zh-CN" sz="1800" b="0" dirty="0">
              <a:effectLst/>
              <a:latin typeface="宋体" panose="02010600030101010101" pitchFamily="2" charset="-122"/>
              <a:ea typeface="宋体" panose="02010600030101010101" pitchFamily="2" charset="-122"/>
              <a:cs typeface="宋体" panose="02010600030101010101" pitchFamily="2" charset="-122"/>
            </a:endParaRPr>
          </a:p>
          <a:p>
            <a:pPr marL="540385" indent="266700" algn="just">
              <a:lnSpc>
                <a:spcPct val="150000"/>
              </a:lnSpc>
            </a:pP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）安装分区大小为</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50GB</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，文件系统格式为</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NTFS</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，计算机名为</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win2019-1</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，服务器的</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IP</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地址为</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192.168.10.120/24</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，属于工作组</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VCOMP</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a:t>
            </a:r>
            <a:endPar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marL="540385" indent="266700" algn="just">
              <a:lnSpc>
                <a:spcPct val="150000"/>
              </a:lnSpc>
            </a:pP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）根据所需配置桌面环境</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a:t>
            </a:r>
            <a:endPar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marL="540385" indent="266700" algn="just">
              <a:lnSpc>
                <a:spcPct val="150000"/>
              </a:lnSpc>
            </a:pP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）关闭防火墙</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a:t>
            </a:r>
            <a:endPar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marL="540385" indent="266700" algn="just">
              <a:lnSpc>
                <a:spcPct val="150000"/>
              </a:lnSpc>
            </a:pP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）测试物理主机</a:t>
            </a:r>
            <a:r>
              <a:rPr lang="en-US" altLang="zh-CN" sz="1800" b="0" kern="100" dirty="0" err="1">
                <a:effectLst/>
                <a:latin typeface="Calibri" panose="020F0502020204030204" pitchFamily="34" charset="0"/>
                <a:ea typeface="宋体" panose="02010600030101010101" pitchFamily="2" charset="-122"/>
                <a:cs typeface="Times New Roman" panose="02020603050405020304" pitchFamily="18" charset="0"/>
              </a:rPr>
              <a:t>xxclient</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与虚拟机我</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win2019-1</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之间的通信</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356870" algn="l">
              <a:lnSpc>
                <a:spcPct val="150000"/>
              </a:lnSpc>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574675" y="1212475"/>
            <a:ext cx="8245797" cy="4544417"/>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五、实践操作题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indent="356870" algn="l">
              <a:lnSpc>
                <a:spcPct val="150000"/>
              </a:lnSpc>
            </a:pPr>
            <a:r>
              <a:rPr lang="en-US" altLang="zh-CN" sz="1800" b="0" kern="1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安装并配置</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DHCP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服务器</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l">
              <a:lnSpc>
                <a:spcPct val="150000"/>
              </a:lnSpc>
            </a:pP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要求：</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lnSpc>
                <a:spcPct val="150000"/>
              </a:lnSpc>
            </a:pP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1</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）新建作用域名：</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test.com</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lnSpc>
                <a:spcPct val="150000"/>
              </a:lnSpc>
            </a:pP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2</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地址的范围为</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192.168.1.1~192.168.1.254</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，掩码长度</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24</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位。</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lnSpc>
                <a:spcPct val="150000"/>
              </a:lnSpc>
            </a:pP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3</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）排除地址范围</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192.168.1.10~192.168.1.50.</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lnSpc>
                <a:spcPct val="150000"/>
              </a:lnSpc>
            </a:pP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4</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）租约期限为</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8</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小时。</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lnSpc>
                <a:spcPct val="150000"/>
              </a:lnSpc>
            </a:pP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5</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）该</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DHCP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服务器同时向客户机分配</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DNS </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的</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地址为</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192.168.1.2</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，父域名称为</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test.com</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，路由器的</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地址为</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192.168.1.1.</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lnSpc>
                <a:spcPct val="150000"/>
              </a:lnSpc>
            </a:pP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6</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）将</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地址</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192.168.1.4</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保留给客户机。</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indent="152400" algn="l">
              <a:lnSpc>
                <a:spcPct val="150000"/>
              </a:lnSpc>
            </a:pP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7</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）用</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Windows Servers 2019</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当</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DHCP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客户机，测试能否获得</a:t>
            </a:r>
            <a:r>
              <a:rPr lang="en-US" altLang="zh-CN" sz="1800" b="0" kern="100" dirty="0">
                <a:effectLst/>
                <a:latin typeface="Calibri" panose="020F0502020204030204" pitchFamily="34" charset="0"/>
                <a:ea typeface="宋体" panose="02010600030101010101" pitchFamily="2" charset="-122"/>
                <a:cs typeface="宋体" panose="02010600030101010101" pitchFamily="2" charset="-122"/>
              </a:rPr>
              <a:t>IP</a:t>
            </a:r>
            <a:r>
              <a:rPr lang="zh-CN" altLang="zh-CN" sz="1800" b="0" kern="100" dirty="0">
                <a:effectLst/>
                <a:latin typeface="Calibri" panose="020F0502020204030204" pitchFamily="34" charset="0"/>
                <a:ea typeface="宋体" panose="02010600030101010101" pitchFamily="2" charset="-122"/>
                <a:cs typeface="宋体" panose="02010600030101010101" pitchFamily="2" charset="-122"/>
              </a:rPr>
              <a:t>地址。</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cut/>
  </p:transition>
</p:sld>
</file>

<file path=ppt/tags/tag1.xml><?xml version="1.0" encoding="utf-8"?>
<p:tagLst xmlns:p="http://schemas.openxmlformats.org/presentationml/2006/main">
  <p:tag name="KSO_WM_UNIT_TABLE_BEAUTIFY" val="smartTable{32965ec5-ce1f-45da-9efe-b984ddd29edc}"/>
  <p:tag name="TABLE_ENDDRAG_ORIGIN_RECT" val="600*350"/>
  <p:tag name="TABLE_ENDDRAG_RECT" val="108*210*600*350"/>
  <p:tag name="TABLE_RECT" val="36*103.7*648*355.85"/>
  <p:tag name="TABLE_EMPHASIZE_COLOR" val="16736824"/>
  <p:tag name="TABLE_ONEKEY_SKIN_IDX" val="1"/>
  <p:tag name="TABLE_SKINIDX" val="2"/>
  <p:tag name="TABLE_COLORIDX" val="16"/>
</p:tagLst>
</file>

<file path=ppt/tags/tag2.xml><?xml version="1.0" encoding="utf-8"?>
<p:tagLst xmlns:p="http://schemas.openxmlformats.org/presentationml/2006/main">
  <p:tag name="KSO_WM_UNIT_TABLE_BEAUTIFY" val="smartTable{db80fc70-f418-4a64-8058-5f7173f2bddb}"/>
  <p:tag name="TABLE_RECT" val="36*76.7*648*406"/>
  <p:tag name="TABLE_EMPHASIZE_COLOR" val="16346504"/>
  <p:tag name="TABLE_ONEKEY_SKIN_IDX" val="2"/>
  <p:tag name="TABLE_SKINIDX" val="1"/>
  <p:tag name="TABLE_COLORIDX" val="5"/>
  <p:tag name="TABLE_ENDDRAG_ORIGIN_RECT" val="648*378"/>
  <p:tag name="TABLE_ENDDRAG_RECT" val="36*104*648*378"/>
</p:tagLst>
</file>

<file path=ppt/tags/tag3.xml><?xml version="1.0" encoding="utf-8"?>
<p:tagLst xmlns:p="http://schemas.openxmlformats.org/presentationml/2006/main">
  <p:tag name="AS_NET" val="4.0.30319.36460"/>
  <p:tag name="AS_OS" val="Microsoft Windows NT 6.1.7601 Service Pack 1"/>
  <p:tag name="AS_RELEASE_DATE" val="2016.09.30"/>
  <p:tag name="AS_TITLE" val="Aspose.Slides for .NET 2.0"/>
  <p:tag name="AS_VERSION" val="16.9.0.0"/>
  <p:tag name="COMMONDATA" val="eyJoZGlkIjoiNGU5YTk2NWU3OTRhNTU0YjZlNWE0ODExMjY4YzM0MTgifQ=="/>
</p:tagLst>
</file>

<file path=ppt/theme/theme1.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楷体_GB2312"/>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14624</Words>
  <Application>WPS 演示</Application>
  <PresentationFormat>全屏显示(4:3)</PresentationFormat>
  <Paragraphs>939</Paragraphs>
  <Slides>97</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97</vt:i4>
      </vt:variant>
    </vt:vector>
  </HeadingPairs>
  <TitlesOfParts>
    <vt:vector size="109" baseType="lpstr">
      <vt:lpstr>Arial</vt:lpstr>
      <vt:lpstr>宋体</vt:lpstr>
      <vt:lpstr>Wingdings</vt:lpstr>
      <vt:lpstr>Verdana</vt:lpstr>
      <vt:lpstr>楷体_GB2312</vt:lpstr>
      <vt:lpstr>新宋体</vt:lpstr>
      <vt:lpstr>黑体</vt:lpstr>
      <vt:lpstr>微软雅黑</vt:lpstr>
      <vt:lpstr>Times New Roman</vt:lpstr>
      <vt:lpstr>Arial Unicode MS</vt:lpstr>
      <vt:lpstr>Calibri</vt:lpstr>
      <vt:lpstr> overriden</vt:lpstr>
      <vt:lpstr>  《计算机网络技术》</vt:lpstr>
      <vt:lpstr>项目三  配置网络服务器</vt:lpstr>
      <vt:lpstr>任务一 安装和配置服务器操作系统——【任务目标】</vt:lpstr>
      <vt:lpstr>一、网络操作系统概述</vt:lpstr>
      <vt:lpstr>1. 网络操作系统功能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项目三  配置网络服务器</vt:lpstr>
      <vt:lpstr>任务二   配置DNS服务器——【任务目标】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项目三  配置网络服务器</vt:lpstr>
      <vt:lpstr>任务三  配置Web和FTP服务——【任务目标】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项目三  配置网络服务器</vt:lpstr>
      <vt:lpstr>任务三  配置Web和FTP服务——【任务目标】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C++程序设计》 课程说课</dc:title>
  <dc:creator>liu7541977</dc:creator>
  <cp:lastModifiedBy>刘小园</cp:lastModifiedBy>
  <cp:revision>149</cp:revision>
  <cp:lastPrinted>2019-02-11T05:42:00Z</cp:lastPrinted>
  <dcterms:created xsi:type="dcterms:W3CDTF">2019-02-11T05:42:00Z</dcterms:created>
  <dcterms:modified xsi:type="dcterms:W3CDTF">2022-06-24T01:56:41Z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6DE0368ABDE34BEAA738F9D32ABAB0A7</vt:lpwstr>
  </property>
  <property fmtid="{D5CDD505-2E9C-101B-9397-08002B2CF9AE}" pid="3" name="KSOProductBuildVer">
    <vt:lpwstr>2052-11.1.0.11830</vt:lpwstr>
  </property>
</Properties>
</file>