
<file path=[Content_Types].xml><?xml version="1.0" encoding="utf-8"?>
<Types xmlns="http://schemas.openxmlformats.org/package/2006/content-types">
  <Default Extension="png" ContentType="image/png"/>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6" r:id="rId4"/>
    <p:sldId id="384" r:id="rId6"/>
    <p:sldId id="483" r:id="rId7"/>
    <p:sldId id="484" r:id="rId8"/>
    <p:sldId id="605" r:id="rId9"/>
    <p:sldId id="606" r:id="rId10"/>
    <p:sldId id="607" r:id="rId11"/>
    <p:sldId id="608" r:id="rId12"/>
    <p:sldId id="609" r:id="rId13"/>
    <p:sldId id="610" r:id="rId14"/>
    <p:sldId id="611" r:id="rId15"/>
    <p:sldId id="612" r:id="rId16"/>
    <p:sldId id="613" r:id="rId17"/>
    <p:sldId id="614" r:id="rId18"/>
    <p:sldId id="615" r:id="rId19"/>
    <p:sldId id="616" r:id="rId20"/>
    <p:sldId id="602" r:id="rId21"/>
    <p:sldId id="617" r:id="rId22"/>
    <p:sldId id="620" r:id="rId23"/>
    <p:sldId id="621" r:id="rId24"/>
    <p:sldId id="622" r:id="rId25"/>
    <p:sldId id="624" r:id="rId26"/>
    <p:sldId id="747" r:id="rId27"/>
    <p:sldId id="514" r:id="rId28"/>
    <p:sldId id="515" r:id="rId29"/>
    <p:sldId id="517" r:id="rId30"/>
    <p:sldId id="627" r:id="rId31"/>
    <p:sldId id="628" r:id="rId32"/>
    <p:sldId id="629" r:id="rId33"/>
    <p:sldId id="631" r:id="rId34"/>
    <p:sldId id="632" r:id="rId35"/>
    <p:sldId id="633" r:id="rId36"/>
    <p:sldId id="634" r:id="rId37"/>
    <p:sldId id="635" r:id="rId38"/>
    <p:sldId id="636" r:id="rId39"/>
    <p:sldId id="637" r:id="rId40"/>
    <p:sldId id="638" r:id="rId41"/>
    <p:sldId id="639" r:id="rId42"/>
    <p:sldId id="640" r:id="rId43"/>
    <p:sldId id="641" r:id="rId44"/>
    <p:sldId id="642" r:id="rId45"/>
    <p:sldId id="643" r:id="rId46"/>
    <p:sldId id="644" r:id="rId47"/>
    <p:sldId id="645" r:id="rId48"/>
    <p:sldId id="646" r:id="rId49"/>
    <p:sldId id="647" r:id="rId50"/>
    <p:sldId id="648" r:id="rId51"/>
    <p:sldId id="649" r:id="rId52"/>
    <p:sldId id="650" r:id="rId53"/>
    <p:sldId id="651" r:id="rId54"/>
    <p:sldId id="524" r:id="rId55"/>
    <p:sldId id="523" r:id="rId56"/>
    <p:sldId id="654" r:id="rId57"/>
    <p:sldId id="655" r:id="rId58"/>
    <p:sldId id="748" r:id="rId59"/>
    <p:sldId id="656" r:id="rId60"/>
    <p:sldId id="657" r:id="rId61"/>
    <p:sldId id="658" r:id="rId62"/>
    <p:sldId id="749" r:id="rId63"/>
    <p:sldId id="659" r:id="rId64"/>
    <p:sldId id="660" r:id="rId65"/>
    <p:sldId id="661" r:id="rId66"/>
    <p:sldId id="662" r:id="rId67"/>
    <p:sldId id="663" r:id="rId68"/>
    <p:sldId id="573" r:id="rId69"/>
    <p:sldId id="574" r:id="rId70"/>
    <p:sldId id="575" r:id="rId71"/>
    <p:sldId id="667" r:id="rId72"/>
    <p:sldId id="668" r:id="rId73"/>
    <p:sldId id="665" r:id="rId74"/>
    <p:sldId id="669" r:id="rId75"/>
    <p:sldId id="671" r:id="rId76"/>
    <p:sldId id="672" r:id="rId77"/>
    <p:sldId id="673" r:id="rId78"/>
    <p:sldId id="675" r:id="rId79"/>
    <p:sldId id="676" r:id="rId80"/>
    <p:sldId id="679" r:id="rId81"/>
    <p:sldId id="680" r:id="rId82"/>
    <p:sldId id="681" r:id="rId83"/>
    <p:sldId id="682" r:id="rId84"/>
    <p:sldId id="750" r:id="rId85"/>
    <p:sldId id="751" r:id="rId86"/>
    <p:sldId id="683" r:id="rId87"/>
    <p:sldId id="684" r:id="rId88"/>
    <p:sldId id="685" r:id="rId89"/>
    <p:sldId id="686" r:id="rId90"/>
    <p:sldId id="689" r:id="rId91"/>
    <p:sldId id="690" r:id="rId92"/>
    <p:sldId id="691" r:id="rId93"/>
    <p:sldId id="692" r:id="rId94"/>
    <p:sldId id="693" r:id="rId95"/>
    <p:sldId id="694" r:id="rId96"/>
    <p:sldId id="696" r:id="rId97"/>
    <p:sldId id="697" r:id="rId98"/>
    <p:sldId id="700" r:id="rId99"/>
    <p:sldId id="701" r:id="rId100"/>
    <p:sldId id="702" r:id="rId101"/>
    <p:sldId id="703" r:id="rId102"/>
    <p:sldId id="704" r:id="rId103"/>
    <p:sldId id="706" r:id="rId104"/>
    <p:sldId id="709" r:id="rId105"/>
    <p:sldId id="710" r:id="rId106"/>
    <p:sldId id="711" r:id="rId107"/>
    <p:sldId id="752" r:id="rId108"/>
    <p:sldId id="754" r:id="rId109"/>
    <p:sldId id="753" r:id="rId110"/>
    <p:sldId id="712" r:id="rId111"/>
    <p:sldId id="713" r:id="rId112"/>
    <p:sldId id="718" r:id="rId113"/>
    <p:sldId id="755" r:id="rId114"/>
    <p:sldId id="719" r:id="rId115"/>
    <p:sldId id="720" r:id="rId116"/>
    <p:sldId id="722" r:id="rId117"/>
    <p:sldId id="727" r:id="rId118"/>
    <p:sldId id="728" r:id="rId119"/>
    <p:sldId id="729" r:id="rId120"/>
    <p:sldId id="730" r:id="rId121"/>
    <p:sldId id="731" r:id="rId122"/>
    <p:sldId id="732" r:id="rId123"/>
    <p:sldId id="733" r:id="rId124"/>
    <p:sldId id="734" r:id="rId125"/>
    <p:sldId id="735" r:id="rId126"/>
    <p:sldId id="736" r:id="rId127"/>
    <p:sldId id="739" r:id="rId128"/>
    <p:sldId id="534" r:id="rId129"/>
    <p:sldId id="535" r:id="rId130"/>
    <p:sldId id="538" r:id="rId131"/>
    <p:sldId id="539" r:id="rId132"/>
    <p:sldId id="745" r:id="rId133"/>
    <p:sldId id="540" r:id="rId134"/>
  </p:sldIdLst>
  <p:sldSz cx="9144000" cy="6858000" type="screen4x3"/>
  <p:notesSz cx="6858000" cy="9144000"/>
  <p:custDataLst>
    <p:tags r:id="rId138"/>
  </p:custDataLst>
  <p:defaultTextStyle>
    <a:defPPr>
      <a:defRPr lang="zh-CN"/>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DFF8FF"/>
    <a:srgbClr val="00A6DC"/>
    <a:srgbClr val="BC8F00"/>
    <a:srgbClr val="C6E6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4" d="100"/>
          <a:sy n="74" d="100"/>
        </p:scale>
        <p:origin x="60" y="480"/>
      </p:cViewPr>
      <p:guideLst>
        <p:guide orient="horz" pos="2107"/>
        <p:guide pos="279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8" Type="http://schemas.openxmlformats.org/officeDocument/2006/relationships/tags" Target="tags/tag13.xml"/><Relationship Id="rId137" Type="http://schemas.openxmlformats.org/officeDocument/2006/relationships/tableStyles" Target="tableStyles.xml"/><Relationship Id="rId136" Type="http://schemas.openxmlformats.org/officeDocument/2006/relationships/viewProps" Target="viewProps.xml"/><Relationship Id="rId135" Type="http://schemas.openxmlformats.org/officeDocument/2006/relationships/presProps" Target="presProps.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1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1" loCatId="process" qsTypeId="urn:microsoft.com/office/officeart/2005/8/quickstyle/simple1#1" qsCatId="simple" csTypeId="urn:microsoft.com/office/officeart/2005/8/colors/accent1_2#1" csCatId="accent1" phldr="1"/>
      <dgm:spPr/>
      <dgm:t>
        <a:bodyPr/>
        <a:lstStyle/>
        <a:p>
          <a:endParaRPr lang="zh-CN" altLang="en-US"/>
        </a:p>
      </dgm:t>
    </dgm:pt>
    <dgm:pt modelId="{65195D49-114C-4BAE-8AD7-293C62662C67}">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t>1.</a:t>
          </a:r>
          <a:r>
            <a:rPr lang="zh-CN" sz="2000" dirty="0"/>
            <a:t>能理解广播风暴、虚拟局域网等相关概念</a:t>
          </a:r>
        </a:p>
      </dgm:t>
    </dgm:pt>
    <dgm:pt modelId="{D5E5E43E-57C2-416D-A2D3-A0338D0C4A58}" cxnId="{75D8522F-2065-4922-97D4-A29DB9A006F7}" type="parTrans">
      <dgm:prSet/>
      <dgm:spPr/>
      <dgm:t>
        <a:bodyPr/>
        <a:lstStyle/>
        <a:p>
          <a:endParaRPr lang="zh-CN" altLang="en-US"/>
        </a:p>
      </dgm:t>
    </dgm:pt>
    <dgm:pt modelId="{5CDE3C3F-108B-4C10-B393-CE05FB6A8F33}" cxnId="{75D8522F-2065-4922-97D4-A29DB9A006F7}" type="sibTrans">
      <dgm:prSet/>
      <dgm:spPr/>
      <dgm:t>
        <a:bodyPr/>
        <a:lstStyle/>
        <a:p>
          <a:endParaRPr lang="zh-CN" altLang="en-US"/>
        </a:p>
      </dgm:t>
    </dgm:pt>
    <dgm:pt modelId="{7308FAE2-411F-4D75-B83C-2BCB942B24EC}">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2.</a:t>
          </a:r>
          <a:r>
            <a:rPr lang="zh-CN" sz="2000" dirty="0">
              <a:latin typeface="+mn-ea"/>
              <a:ea typeface="+mn-ea"/>
            </a:rPr>
            <a:t>会进行无线网络设备选型</a:t>
          </a:r>
        </a:p>
      </dgm:t>
    </dgm:pt>
    <dgm:pt modelId="{02797C42-076C-4EB3-99DA-84BE9CA0CEFB}" cxnId="{BF23B702-18A5-4440-A75D-1931C3F961CF}" type="parTrans">
      <dgm:prSet/>
      <dgm:spPr/>
      <dgm:t>
        <a:bodyPr/>
        <a:lstStyle/>
        <a:p>
          <a:endParaRPr lang="zh-CN" altLang="en-US"/>
        </a:p>
      </dgm:t>
    </dgm:pt>
    <dgm:pt modelId="{BB4E4C42-D467-49BC-A240-E0604FEE0EF4}" cxnId="{BF23B702-18A5-4440-A75D-1931C3F961CF}" type="sibTrans">
      <dgm:prSet/>
      <dgm:spPr/>
      <dgm:t>
        <a:bodyPr/>
        <a:lstStyle/>
        <a:p>
          <a:endParaRPr lang="zh-CN" altLang="en-US"/>
        </a:p>
      </dgm:t>
    </dgm:pt>
    <dgm:pt modelId="{393EEFD1-AD77-4E98-B81B-92005D4F7B29}">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3.</a:t>
          </a:r>
          <a:r>
            <a:rPr lang="zh-CN" sz="2000" dirty="0">
              <a:latin typeface="+mn-ea"/>
              <a:ea typeface="+mn-ea"/>
            </a:rPr>
            <a:t>会配置交换机的级连和堆叠</a:t>
          </a:r>
        </a:p>
      </dgm:t>
    </dgm:pt>
    <dgm:pt modelId="{ED48E7D4-9A6A-4103-A85F-86115228B117}" cxnId="{2595AE65-404D-4C06-A2B5-356B624E7053}" type="parTrans">
      <dgm:prSet/>
      <dgm:spPr/>
      <dgm:t>
        <a:bodyPr/>
        <a:lstStyle/>
        <a:p>
          <a:endParaRPr lang="zh-CN" altLang="en-US"/>
        </a:p>
      </dgm:t>
    </dgm:pt>
    <dgm:pt modelId="{22C84B17-44E2-4EEC-90A7-1F9EDB5F2427}" cxnId="{2595AE65-404D-4C06-A2B5-356B624E7053}" type="sibTrans">
      <dgm:prSet/>
      <dgm:spPr/>
      <dgm:t>
        <a:bodyPr/>
        <a:lstStyle/>
        <a:p>
          <a:endParaRPr lang="zh-CN" altLang="en-US"/>
        </a:p>
      </dgm:t>
    </dgm:pt>
    <dgm:pt modelId="{65AEAF19-6805-47F0-8CA3-3B57F1206946}">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4.</a:t>
          </a:r>
          <a:r>
            <a:rPr sz="2000" dirty="0">
              <a:latin typeface="+mn-ea"/>
              <a:ea typeface="+mn-ea"/>
            </a:rPr>
            <a:t>能组建部门虚拟局域网</a:t>
          </a:r>
        </a:p>
      </dgm:t>
    </dgm:pt>
    <dgm:pt modelId="{CFBBD4FA-EBD7-4382-A3CE-F58AD016C809}" cxnId="{D310EE54-BED1-4D76-8901-6112423CBB9D}" type="parTrans">
      <dgm:prSet/>
      <dgm:spPr/>
      <dgm:t>
        <a:bodyPr/>
        <a:lstStyle/>
        <a:p>
          <a:endParaRPr lang="zh-CN" altLang="en-US"/>
        </a:p>
      </dgm:t>
    </dgm:pt>
    <dgm:pt modelId="{C08C4126-747E-4B48-815B-67012F98D551}" cxnId="{D310EE54-BED1-4D76-8901-6112423CBB9D}" type="sibTrans">
      <dgm:prSet/>
      <dgm:spPr/>
      <dgm:t>
        <a:bodyPr/>
        <a:lstStyle/>
        <a:p>
          <a:endParaRPr lang="zh-CN" altLang="en-US"/>
        </a:p>
      </dgm:t>
    </dgm:pt>
    <dgm:pt modelId="{2512A590-4879-4EBB-BC0D-7F6B24195875}">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5.</a:t>
          </a:r>
          <a:r>
            <a:rPr lang="zh-CN" sz="2000" dirty="0">
              <a:latin typeface="+mn-ea"/>
              <a:ea typeface="+mn-ea"/>
            </a:rPr>
            <a:t>培养互联网法律意识和网上道德规范</a:t>
          </a:r>
        </a:p>
      </dgm:t>
    </dgm:pt>
    <dgm:pt modelId="{4C3F4961-F4E0-4135-B58D-651631B4E0EB}" cxnId="{AEC1246B-150B-47CD-A55D-7DC0E36004F7}" type="parTrans">
      <dgm:prSet/>
      <dgm:spPr/>
      <dgm:t>
        <a:bodyPr/>
        <a:lstStyle/>
        <a:p>
          <a:endParaRPr lang="zh-CN" altLang="en-US"/>
        </a:p>
      </dgm:t>
    </dgm:pt>
    <dgm:pt modelId="{07E7C2F4-0728-4B0B-8A63-4F0313BC5DE9}" cxnId="{AEC1246B-150B-47CD-A55D-7DC0E36004F7}"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5" custScaleX="61402" custScaleY="112622">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5" custScaleX="66020" custScaleY="112622">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5" custScaleX="53405" custScaleY="112622">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5" custScaleX="57945" custScaleY="112622">
        <dgm:presLayoutVars>
          <dgm:bulletEnabled val="1"/>
        </dgm:presLayoutVars>
      </dgm:prSet>
      <dgm:spPr/>
    </dgm:pt>
    <dgm:pt modelId="{1F049EE9-8FDC-4653-A12A-8D35F8C1758B}" type="pres">
      <dgm:prSet presAssocID="{C08C4126-747E-4B48-815B-67012F98D551}" presName="sibTrans" presStyleCnt="0"/>
      <dgm:spPr/>
    </dgm:pt>
    <dgm:pt modelId="{9A2731F1-A859-4109-840F-025013FF3E94}" type="pres">
      <dgm:prSet presAssocID="{2512A590-4879-4EBB-BC0D-7F6B24195875}" presName="textNode" presStyleLbl="node1" presStyleIdx="4" presStyleCnt="5" custScaleX="59897" custScaleY="112622">
        <dgm:presLayoutVars>
          <dgm:bulletEnabled val="1"/>
        </dgm:presLayoutVars>
      </dgm:prSet>
      <dgm:spPr/>
    </dgm:pt>
  </dgm:ptLst>
  <dgm:cxnLst>
    <dgm:cxn modelId="{BF23B702-18A5-4440-A75D-1931C3F961CF}" srcId="{714BDB30-3DF2-4C36-9F13-55B6E64E6513}" destId="{7308FAE2-411F-4D75-B83C-2BCB942B24EC}" srcOrd="1" destOrd="0" parTransId="{02797C42-076C-4EB3-99DA-84BE9CA0CEFB}" sibTransId="{BB4E4C42-D467-49BC-A240-E0604FEE0EF4}"/>
    <dgm:cxn modelId="{5E244E0E-4F58-4E5F-B70A-093FACD7D6F1}" type="presOf" srcId="{65AEAF19-6805-47F0-8CA3-3B57F1206946}" destId="{CFF697ED-43BD-448D-B96E-E854FEAC2CEE}" srcOrd="0" destOrd="0" presId="urn:microsoft.com/office/officeart/2005/8/layout/hProcess9#1"/>
    <dgm:cxn modelId="{7B04C60F-7B3A-47C8-A486-34798E306A1D}" type="presOf" srcId="{2512A590-4879-4EBB-BC0D-7F6B24195875}" destId="{9A2731F1-A859-4109-840F-025013FF3E94}" srcOrd="0" destOrd="0" presId="urn:microsoft.com/office/officeart/2005/8/layout/hProcess9#1"/>
    <dgm:cxn modelId="{7B51162C-F0EF-42AB-87DD-D315BED1AA07}" type="presOf" srcId="{393EEFD1-AD77-4E98-B81B-92005D4F7B29}" destId="{76761668-8B76-496F-AD1D-D5DA0CBA0C6B}" srcOrd="0" destOrd="0" presId="urn:microsoft.com/office/officeart/2005/8/layout/hProcess9#1"/>
    <dgm:cxn modelId="{75D8522F-2065-4922-97D4-A29DB9A006F7}" srcId="{714BDB30-3DF2-4C36-9F13-55B6E64E6513}" destId="{65195D49-114C-4BAE-8AD7-293C62662C67}" srcOrd="0" destOrd="0" parTransId="{D5E5E43E-57C2-416D-A2D3-A0338D0C4A58}" sibTransId="{5CDE3C3F-108B-4C10-B393-CE05FB6A8F33}"/>
    <dgm:cxn modelId="{2595AE65-404D-4C06-A2B5-356B624E7053}" srcId="{714BDB30-3DF2-4C36-9F13-55B6E64E6513}" destId="{393EEFD1-AD77-4E98-B81B-92005D4F7B29}" srcOrd="2" destOrd="0" parTransId="{ED48E7D4-9A6A-4103-A85F-86115228B117}" sibTransId="{22C84B17-44E2-4EEC-90A7-1F9EDB5F2427}"/>
    <dgm:cxn modelId="{AEC1246B-150B-47CD-A55D-7DC0E36004F7}" srcId="{714BDB30-3DF2-4C36-9F13-55B6E64E6513}" destId="{2512A590-4879-4EBB-BC0D-7F6B24195875}" srcOrd="4" destOrd="0" parTransId="{4C3F4961-F4E0-4135-B58D-651631B4E0EB}" sibTransId="{07E7C2F4-0728-4B0B-8A63-4F0313BC5DE9}"/>
    <dgm:cxn modelId="{D310EE54-BED1-4D76-8901-6112423CBB9D}" srcId="{714BDB30-3DF2-4C36-9F13-55B6E64E6513}" destId="{65AEAF19-6805-47F0-8CA3-3B57F1206946}" srcOrd="3" destOrd="0" parTransId="{CFBBD4FA-EBD7-4382-A3CE-F58AD016C809}" sibTransId="{C08C4126-747E-4B48-815B-67012F98D551}"/>
    <dgm:cxn modelId="{7136537C-4383-4554-9307-AD2B2EDA1D90}" type="presOf" srcId="{714BDB30-3DF2-4C36-9F13-55B6E64E6513}" destId="{A3BD42A7-2FA5-43D8-9C1D-E0249DF24B0C}" srcOrd="0" destOrd="0" presId="urn:microsoft.com/office/officeart/2005/8/layout/hProcess9#1"/>
    <dgm:cxn modelId="{A58D867C-94FE-48E4-80C3-C4DD9255AA20}" type="presOf" srcId="{65195D49-114C-4BAE-8AD7-293C62662C67}" destId="{A82A7EAB-D95E-45E9-9931-44031EFC3322}" srcOrd="0" destOrd="0" presId="urn:microsoft.com/office/officeart/2005/8/layout/hProcess9#1"/>
    <dgm:cxn modelId="{E6E4267E-B870-47AD-AC7D-1D177E2B3549}" type="presOf" srcId="{7308FAE2-411F-4D75-B83C-2BCB942B24EC}" destId="{F76DCA40-BA00-4E64-A46A-DB761F08FDF2}" srcOrd="0" destOrd="0" presId="urn:microsoft.com/office/officeart/2005/8/layout/hProcess9#1"/>
    <dgm:cxn modelId="{B023A467-D089-4274-A555-5C344335CBAA}" type="presParOf" srcId="{A3BD42A7-2FA5-43D8-9C1D-E0249DF24B0C}" destId="{A0F09639-3C51-473B-BD4F-3AF35C84A91A}" srcOrd="0" destOrd="0" presId="urn:microsoft.com/office/officeart/2005/8/layout/hProcess9#1"/>
    <dgm:cxn modelId="{9F317CDF-F069-4C59-94CE-83D303E8FC91}" type="presParOf" srcId="{A3BD42A7-2FA5-43D8-9C1D-E0249DF24B0C}" destId="{2D5DDEC6-041F-45F4-B00C-E5448441D1C9}" srcOrd="1" destOrd="0" presId="urn:microsoft.com/office/officeart/2005/8/layout/hProcess9#1"/>
    <dgm:cxn modelId="{962C3382-77A1-4937-8DA9-6F60F87C210C}" type="presParOf" srcId="{2D5DDEC6-041F-45F4-B00C-E5448441D1C9}" destId="{A82A7EAB-D95E-45E9-9931-44031EFC3322}" srcOrd="0" destOrd="0" presId="urn:microsoft.com/office/officeart/2005/8/layout/hProcess9#1"/>
    <dgm:cxn modelId="{3F334495-09F0-4AA6-9C95-847205424AE3}" type="presParOf" srcId="{2D5DDEC6-041F-45F4-B00C-E5448441D1C9}" destId="{63684961-2204-4C29-8D6A-699C1E5EF82C}" srcOrd="1" destOrd="0" presId="urn:microsoft.com/office/officeart/2005/8/layout/hProcess9#1"/>
    <dgm:cxn modelId="{BD06A751-71C1-47E2-B77D-0ADAF22020B6}" type="presParOf" srcId="{2D5DDEC6-041F-45F4-B00C-E5448441D1C9}" destId="{F76DCA40-BA00-4E64-A46A-DB761F08FDF2}" srcOrd="2" destOrd="0" presId="urn:microsoft.com/office/officeart/2005/8/layout/hProcess9#1"/>
    <dgm:cxn modelId="{5AD44B85-3DD2-4BAE-B6D8-8FB43701DBE6}" type="presParOf" srcId="{2D5DDEC6-041F-45F4-B00C-E5448441D1C9}" destId="{F2F51170-3829-4A7D-9BB7-4E4A1F9DD604}" srcOrd="3" destOrd="0" presId="urn:microsoft.com/office/officeart/2005/8/layout/hProcess9#1"/>
    <dgm:cxn modelId="{9D18D1AC-E7E7-49D0-AB37-8E9421BACF2A}" type="presParOf" srcId="{2D5DDEC6-041F-45F4-B00C-E5448441D1C9}" destId="{76761668-8B76-496F-AD1D-D5DA0CBA0C6B}" srcOrd="4" destOrd="0" presId="urn:microsoft.com/office/officeart/2005/8/layout/hProcess9#1"/>
    <dgm:cxn modelId="{EC8CDBC5-F25D-4A9F-8125-73E14A7DB482}" type="presParOf" srcId="{2D5DDEC6-041F-45F4-B00C-E5448441D1C9}" destId="{5EE3EF94-D186-4354-BE43-F4D7081FC488}" srcOrd="5" destOrd="0" presId="urn:microsoft.com/office/officeart/2005/8/layout/hProcess9#1"/>
    <dgm:cxn modelId="{ADA7A55A-4530-458F-802E-B5A13A8B7178}" type="presParOf" srcId="{2D5DDEC6-041F-45F4-B00C-E5448441D1C9}" destId="{CFF697ED-43BD-448D-B96E-E854FEAC2CEE}" srcOrd="6" destOrd="0" presId="urn:microsoft.com/office/officeart/2005/8/layout/hProcess9#1"/>
    <dgm:cxn modelId="{310FA9B4-6FAD-4210-A49E-27799EC6443E}" type="presParOf" srcId="{2D5DDEC6-041F-45F4-B00C-E5448441D1C9}" destId="{1F049EE9-8FDC-4653-A12A-8D35F8C1758B}" srcOrd="7" destOrd="0" presId="urn:microsoft.com/office/officeart/2005/8/layout/hProcess9#1"/>
    <dgm:cxn modelId="{3943736F-A9E1-4778-BB50-73A0FB0367FD}" type="presParOf" srcId="{2D5DDEC6-041F-45F4-B00C-E5448441D1C9}" destId="{9A2731F1-A859-4109-840F-025013FF3E94}" srcOrd="8" destOrd="0" presId="urn:microsoft.com/office/officeart/2005/8/layout/hProcess9#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10" loCatId="process" qsTypeId="urn:microsoft.com/office/officeart/2005/8/quickstyle/simple1#10" qsCatId="simple" csTypeId="urn:microsoft.com/office/officeart/2005/8/colors/accent1_2#10"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E5B55A6D-5B8D-4A14-8BE9-A8CE53876544}" type="presOf" srcId="{714BDB30-3DF2-4C36-9F13-55B6E64E6513}" destId="{A3BD42A7-2FA5-43D8-9C1D-E0249DF24B0C}" srcOrd="0" destOrd="0" presId="urn:microsoft.com/office/officeart/2005/8/layout/hProcess9#10"/>
    <dgm:cxn modelId="{E35E9BCC-C24C-46AC-BD34-863E98BA9C60}" type="presParOf" srcId="{A3BD42A7-2FA5-43D8-9C1D-E0249DF24B0C}" destId="{A0F09639-3C51-473B-BD4F-3AF35C84A91A}" srcOrd="0" destOrd="0" presId="urn:microsoft.com/office/officeart/2005/8/layout/hProcess9#10"/>
    <dgm:cxn modelId="{B1419DA4-F15C-4888-8388-853378D19198}" type="presParOf" srcId="{A3BD42A7-2FA5-43D8-9C1D-E0249DF24B0C}" destId="{2D5DDEC6-041F-45F4-B00C-E5448441D1C9}" srcOrd="1" destOrd="0" presId="urn:microsoft.com/office/officeart/2005/8/layout/hProcess9#10"/>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11" loCatId="process" qsTypeId="urn:microsoft.com/office/officeart/2005/8/quickstyle/simple1#11" qsCatId="simple" csTypeId="urn:microsoft.com/office/officeart/2005/8/colors/accent1_2#11" csCatId="accent1" phldr="1"/>
      <dgm:spPr/>
      <dgm:t>
        <a:bodyPr/>
        <a:lstStyle/>
        <a:p>
          <a:endParaRPr lang="zh-CN" altLang="en-US"/>
        </a:p>
      </dgm:t>
    </dgm:pt>
    <dgm:pt modelId="{65195D49-114C-4BAE-8AD7-293C62662C67}">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t>1.</a:t>
          </a:r>
          <a:r>
            <a:rPr lang="zh-CN" sz="2000" dirty="0"/>
            <a:t>能理解网络冗余技术</a:t>
          </a:r>
        </a:p>
      </dgm:t>
    </dgm:pt>
    <dgm:pt modelId="{D5E5E43E-57C2-416D-A2D3-A0338D0C4A58}" cxnId="{520EE86E-FE21-4C1F-8952-A450087840AF}" type="parTrans">
      <dgm:prSet/>
      <dgm:spPr/>
      <dgm:t>
        <a:bodyPr/>
        <a:lstStyle/>
        <a:p>
          <a:endParaRPr lang="zh-CN" altLang="en-US"/>
        </a:p>
      </dgm:t>
    </dgm:pt>
    <dgm:pt modelId="{5CDE3C3F-108B-4C10-B393-CE05FB6A8F33}" cxnId="{520EE86E-FE21-4C1F-8952-A450087840AF}" type="sibTrans">
      <dgm:prSet/>
      <dgm:spPr/>
      <dgm:t>
        <a:bodyPr/>
        <a:lstStyle/>
        <a:p>
          <a:endParaRPr lang="zh-CN" altLang="en-US"/>
        </a:p>
      </dgm:t>
    </dgm:pt>
    <dgm:pt modelId="{7308FAE2-411F-4D75-B83C-2BCB942B24EC}">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2.</a:t>
          </a:r>
          <a:r>
            <a:rPr lang="zh-CN" sz="2000" dirty="0">
              <a:latin typeface="+mn-ea"/>
              <a:ea typeface="+mn-ea"/>
            </a:rPr>
            <a:t>能理解生成树技术</a:t>
          </a:r>
        </a:p>
      </dgm:t>
    </dgm:pt>
    <dgm:pt modelId="{02797C42-076C-4EB3-99DA-84BE9CA0CEFB}" cxnId="{07BE3E78-241D-4D6F-8CF6-ABEF4D0CED79}" type="parTrans">
      <dgm:prSet/>
      <dgm:spPr/>
      <dgm:t>
        <a:bodyPr/>
        <a:lstStyle/>
        <a:p>
          <a:endParaRPr lang="zh-CN" altLang="en-US"/>
        </a:p>
      </dgm:t>
    </dgm:pt>
    <dgm:pt modelId="{BB4E4C42-D467-49BC-A240-E0604FEE0EF4}" cxnId="{07BE3E78-241D-4D6F-8CF6-ABEF4D0CED79}" type="sibTrans">
      <dgm:prSet/>
      <dgm:spPr/>
      <dgm:t>
        <a:bodyPr/>
        <a:lstStyle/>
        <a:p>
          <a:endParaRPr lang="zh-CN" altLang="en-US"/>
        </a:p>
      </dgm:t>
    </dgm:pt>
    <dgm:pt modelId="{393EEFD1-AD77-4E98-B81B-92005D4F7B29}">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3.</a:t>
          </a:r>
          <a:r>
            <a:rPr lang="zh-CN" sz="2000" dirty="0">
              <a:latin typeface="+mn-ea"/>
              <a:ea typeface="+mn-ea"/>
            </a:rPr>
            <a:t>能理解端口绑定技术</a:t>
          </a:r>
        </a:p>
      </dgm:t>
    </dgm:pt>
    <dgm:pt modelId="{ED48E7D4-9A6A-4103-A85F-86115228B117}" cxnId="{24550AA5-7C49-45FF-AF65-BA4D4D36D9E3}" type="parTrans">
      <dgm:prSet/>
      <dgm:spPr/>
      <dgm:t>
        <a:bodyPr/>
        <a:lstStyle/>
        <a:p>
          <a:endParaRPr lang="zh-CN" altLang="en-US"/>
        </a:p>
      </dgm:t>
    </dgm:pt>
    <dgm:pt modelId="{22C84B17-44E2-4EEC-90A7-1F9EDB5F2427}" cxnId="{24550AA5-7C49-45FF-AF65-BA4D4D36D9E3}" type="sibTrans">
      <dgm:prSet/>
      <dgm:spPr/>
      <dgm:t>
        <a:bodyPr/>
        <a:lstStyle/>
        <a:p>
          <a:endParaRPr lang="zh-CN" altLang="en-US"/>
        </a:p>
      </dgm:t>
    </dgm:pt>
    <dgm:pt modelId="{65AEAF19-6805-47F0-8CA3-3B57F1206946}">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4.</a:t>
          </a:r>
          <a:r>
            <a:rPr sz="2000" dirty="0">
              <a:latin typeface="+mn-ea"/>
              <a:ea typeface="+mn-ea"/>
            </a:rPr>
            <a:t>能理解链路汇聚技术</a:t>
          </a:r>
        </a:p>
      </dgm:t>
    </dgm:pt>
    <dgm:pt modelId="{CFBBD4FA-EBD7-4382-A3CE-F58AD016C809}" cxnId="{DD82F706-2A03-4BA2-8545-915DBBA801B0}" type="parTrans">
      <dgm:prSet/>
      <dgm:spPr/>
      <dgm:t>
        <a:bodyPr/>
        <a:lstStyle/>
        <a:p>
          <a:endParaRPr lang="zh-CN" altLang="en-US"/>
        </a:p>
      </dgm:t>
    </dgm:pt>
    <dgm:pt modelId="{C08C4126-747E-4B48-815B-67012F98D551}" cxnId="{DD82F706-2A03-4BA2-8545-915DBBA801B0}" type="sibTrans">
      <dgm:prSet/>
      <dgm:spPr/>
      <dgm:t>
        <a:bodyPr/>
        <a:lstStyle/>
        <a:p>
          <a:endParaRPr lang="zh-CN" altLang="en-US"/>
        </a:p>
      </dgm:t>
    </dgm:pt>
    <dgm:pt modelId="{2512A590-4879-4EBB-BC0D-7F6B24195875}">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5.</a:t>
          </a:r>
          <a:r>
            <a:rPr lang="zh-CN" sz="2000" dirty="0">
              <a:latin typeface="+mn-ea"/>
              <a:ea typeface="+mn-ea"/>
            </a:rPr>
            <a:t>能实现IP地址与MAC地址的绑定</a:t>
          </a:r>
        </a:p>
      </dgm:t>
    </dgm:pt>
    <dgm:pt modelId="{4C3F4961-F4E0-4135-B58D-651631B4E0EB}" cxnId="{D17C533E-AF77-470E-B039-4BC1A175B80F}" type="parTrans">
      <dgm:prSet/>
      <dgm:spPr/>
      <dgm:t>
        <a:bodyPr/>
        <a:lstStyle/>
        <a:p>
          <a:endParaRPr lang="zh-CN" altLang="en-US"/>
        </a:p>
      </dgm:t>
    </dgm:pt>
    <dgm:pt modelId="{07E7C2F4-0728-4B0B-8A63-4F0313BC5DE9}" cxnId="{D17C533E-AF77-470E-B039-4BC1A175B80F}" type="sibTrans">
      <dgm:prSet/>
      <dgm:spPr/>
      <dgm:t>
        <a:bodyPr/>
        <a:lstStyle/>
        <a:p>
          <a:endParaRPr lang="zh-CN" altLang="en-US"/>
        </a:p>
      </dgm:t>
    </dgm:pt>
    <dgm:pt modelId="{DBD6E98F-ABAC-43D4-812F-FF95DA56ED01}">
      <dgm:prSet phldr="0" custT="1"/>
      <dgm:spPr>
        <a:solidFill>
          <a:srgbClr val="00B050"/>
        </a:solidFill>
      </dgm:spPr>
      <dgm:t>
        <a:bodyPr vert="horz" wrap="square"/>
        <a:lstStyle/>
        <a:p>
          <a:pPr>
            <a:lnSpc>
              <a:spcPct val="100000"/>
            </a:lnSpc>
            <a:spcBef>
              <a:spcPct val="0"/>
            </a:spcBef>
            <a:spcAft>
              <a:spcPct val="35000"/>
            </a:spcAft>
          </a:pPr>
          <a:r>
            <a:rPr lang="en-US" sz="2000" dirty="0">
              <a:latin typeface="+mn-ea"/>
              <a:sym typeface="+mn-ea"/>
            </a:rPr>
            <a:t>6.</a:t>
          </a:r>
          <a:r>
            <a:rPr lang="zh-CN" sz="2000" dirty="0">
              <a:latin typeface="+mn-ea"/>
              <a:sym typeface="+mn-ea"/>
            </a:rPr>
            <a:t>会利用三层交换机实现Vlan间通信</a:t>
          </a:r>
        </a:p>
      </dgm:t>
    </dgm:pt>
    <dgm:pt modelId="{A59E8B78-FE06-4993-892D-C99052CF7535}" cxnId="{34A5C71C-7F73-4AC4-B093-F5F8DFA8374C}" type="parTrans">
      <dgm:prSet/>
      <dgm:spPr/>
    </dgm:pt>
    <dgm:pt modelId="{5753FA1D-A729-4C83-A9C2-3CBA61B6A608}" cxnId="{34A5C71C-7F73-4AC4-B093-F5F8DFA8374C}" type="sibTrans">
      <dgm:prSet/>
      <dgm:spPr/>
    </dgm:pt>
    <dgm:pt modelId="{8984DC00-E0D3-4E3F-BC3D-34CB40FFDD4F}">
      <dgm:prSet phldr="0" custT="0"/>
      <dgm:spPr>
        <a:solidFill>
          <a:srgbClr val="00B050"/>
        </a:solidFill>
      </dgm:spPr>
      <dgm:t>
        <a:bodyPr vert="horz" wrap="square"/>
        <a:lstStyle/>
        <a:p>
          <a:pPr>
            <a:lnSpc>
              <a:spcPct val="100000"/>
            </a:lnSpc>
            <a:spcBef>
              <a:spcPct val="0"/>
            </a:spcBef>
            <a:spcAft>
              <a:spcPct val="35000"/>
            </a:spcAft>
          </a:pPr>
          <a:r>
            <a:rPr lang="en-US" dirty="0">
              <a:latin typeface="+mn-ea"/>
              <a:sym typeface="+mn-ea"/>
            </a:rPr>
            <a:t>7.</a:t>
          </a:r>
          <a:r>
            <a:rPr dirty="0">
              <a:latin typeface="+mn-ea"/>
              <a:sym typeface="+mn-ea"/>
            </a:rPr>
            <a:t>培养学生良好的专业沟通能力</a:t>
          </a:r>
        </a:p>
      </dgm:t>
    </dgm:pt>
    <dgm:pt modelId="{6500B305-7F65-42A1-A7F7-0C329E12132B}" cxnId="{58953FC8-D040-48BF-9698-FAA475506FF7}" type="parTrans">
      <dgm:prSet/>
      <dgm:spPr/>
    </dgm:pt>
    <dgm:pt modelId="{6CBF1945-4909-4356-AFE3-3C221E976176}" cxnId="{58953FC8-D040-48BF-9698-FAA475506FF7}" type="sibTrans">
      <dgm:prSet/>
      <dgm:spPr/>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7" custScaleX="61402" custScaleY="112621">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7" custScaleX="66020" custScaleY="112621">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7" custScaleX="53405" custScaleY="112621">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7" custScaleX="57945" custScaleY="112621">
        <dgm:presLayoutVars>
          <dgm:bulletEnabled val="1"/>
        </dgm:presLayoutVars>
      </dgm:prSet>
      <dgm:spPr/>
    </dgm:pt>
    <dgm:pt modelId="{1F049EE9-8FDC-4653-A12A-8D35F8C1758B}" type="pres">
      <dgm:prSet presAssocID="{C08C4126-747E-4B48-815B-67012F98D551}" presName="sibTrans" presStyleCnt="0"/>
      <dgm:spPr/>
    </dgm:pt>
    <dgm:pt modelId="{9A2731F1-A859-4109-840F-025013FF3E94}" type="pres">
      <dgm:prSet presAssocID="{2512A590-4879-4EBB-BC0D-7F6B24195875}" presName="textNode" presStyleLbl="node1" presStyleIdx="4" presStyleCnt="7" custScaleX="59896" custScaleY="112621">
        <dgm:presLayoutVars>
          <dgm:bulletEnabled val="1"/>
        </dgm:presLayoutVars>
      </dgm:prSet>
      <dgm:spPr/>
    </dgm:pt>
    <dgm:pt modelId="{FCE4E65D-063B-4DAD-9B64-C2D689E28430}" type="pres">
      <dgm:prSet presAssocID="{07E7C2F4-0728-4B0B-8A63-4F0313BC5DE9}" presName="sibTrans" presStyleCnt="0"/>
      <dgm:spPr/>
    </dgm:pt>
    <dgm:pt modelId="{B3ABC9D2-D0BC-4F27-A530-5BB49240458F}" type="pres">
      <dgm:prSet presAssocID="{DBD6E98F-ABAC-43D4-812F-FF95DA56ED01}" presName="textNode" presStyleLbl="node1" presStyleIdx="5" presStyleCnt="7">
        <dgm:presLayoutVars>
          <dgm:bulletEnabled val="1"/>
        </dgm:presLayoutVars>
      </dgm:prSet>
      <dgm:spPr/>
    </dgm:pt>
    <dgm:pt modelId="{B4D654E5-FEAF-4366-89CA-8D6B076DBC68}" type="pres">
      <dgm:prSet presAssocID="{5753FA1D-A729-4C83-A9C2-3CBA61B6A608}" presName="sibTrans" presStyleCnt="0"/>
      <dgm:spPr/>
    </dgm:pt>
    <dgm:pt modelId="{D12C8863-8498-4AB3-9661-DC9CA97A632A}" type="pres">
      <dgm:prSet presAssocID="{8984DC00-E0D3-4E3F-BC3D-34CB40FFDD4F}" presName="textNode" presStyleLbl="node1" presStyleIdx="6" presStyleCnt="7">
        <dgm:presLayoutVars>
          <dgm:bulletEnabled val="1"/>
        </dgm:presLayoutVars>
      </dgm:prSet>
      <dgm:spPr/>
    </dgm:pt>
  </dgm:ptLst>
  <dgm:cxnLst>
    <dgm:cxn modelId="{DD82F706-2A03-4BA2-8545-915DBBA801B0}" srcId="{714BDB30-3DF2-4C36-9F13-55B6E64E6513}" destId="{65AEAF19-6805-47F0-8CA3-3B57F1206946}" srcOrd="3" destOrd="0" parTransId="{CFBBD4FA-EBD7-4382-A3CE-F58AD016C809}" sibTransId="{C08C4126-747E-4B48-815B-67012F98D551}"/>
    <dgm:cxn modelId="{72800A18-42D0-41C8-8BC8-6E3B09CADB1E}" type="presOf" srcId="{8984DC00-E0D3-4E3F-BC3D-34CB40FFDD4F}" destId="{D12C8863-8498-4AB3-9661-DC9CA97A632A}" srcOrd="0" destOrd="0" presId="urn:microsoft.com/office/officeart/2005/8/layout/hProcess9#11"/>
    <dgm:cxn modelId="{34A5C71C-7F73-4AC4-B093-F5F8DFA8374C}" srcId="{714BDB30-3DF2-4C36-9F13-55B6E64E6513}" destId="{DBD6E98F-ABAC-43D4-812F-FF95DA56ED01}" srcOrd="5" destOrd="0" parTransId="{A59E8B78-FE06-4993-892D-C99052CF7535}" sibTransId="{5753FA1D-A729-4C83-A9C2-3CBA61B6A608}"/>
    <dgm:cxn modelId="{D17C533E-AF77-470E-B039-4BC1A175B80F}" srcId="{714BDB30-3DF2-4C36-9F13-55B6E64E6513}" destId="{2512A590-4879-4EBB-BC0D-7F6B24195875}" srcOrd="4" destOrd="0" parTransId="{4C3F4961-F4E0-4135-B58D-651631B4E0EB}" sibTransId="{07E7C2F4-0728-4B0B-8A63-4F0313BC5DE9}"/>
    <dgm:cxn modelId="{40B4FB5E-F79B-4D81-9131-1A488195A780}" type="presOf" srcId="{714BDB30-3DF2-4C36-9F13-55B6E64E6513}" destId="{A3BD42A7-2FA5-43D8-9C1D-E0249DF24B0C}" srcOrd="0" destOrd="0" presId="urn:microsoft.com/office/officeart/2005/8/layout/hProcess9#11"/>
    <dgm:cxn modelId="{C4CCF648-C9F5-46B1-AFE5-094EA4769592}" type="presOf" srcId="{2512A590-4879-4EBB-BC0D-7F6B24195875}" destId="{9A2731F1-A859-4109-840F-025013FF3E94}" srcOrd="0" destOrd="0" presId="urn:microsoft.com/office/officeart/2005/8/layout/hProcess9#11"/>
    <dgm:cxn modelId="{5C15504A-B065-4D7D-A436-C8EE21D00BB7}" type="presOf" srcId="{7308FAE2-411F-4D75-B83C-2BCB942B24EC}" destId="{F76DCA40-BA00-4E64-A46A-DB761F08FDF2}" srcOrd="0" destOrd="0" presId="urn:microsoft.com/office/officeart/2005/8/layout/hProcess9#11"/>
    <dgm:cxn modelId="{520EE86E-FE21-4C1F-8952-A450087840AF}" srcId="{714BDB30-3DF2-4C36-9F13-55B6E64E6513}" destId="{65195D49-114C-4BAE-8AD7-293C62662C67}" srcOrd="0" destOrd="0" parTransId="{D5E5E43E-57C2-416D-A2D3-A0338D0C4A58}" sibTransId="{5CDE3C3F-108B-4C10-B393-CE05FB6A8F33}"/>
    <dgm:cxn modelId="{07BE3E78-241D-4D6F-8CF6-ABEF4D0CED79}" srcId="{714BDB30-3DF2-4C36-9F13-55B6E64E6513}" destId="{7308FAE2-411F-4D75-B83C-2BCB942B24EC}" srcOrd="1" destOrd="0" parTransId="{02797C42-076C-4EB3-99DA-84BE9CA0CEFB}" sibTransId="{BB4E4C42-D467-49BC-A240-E0604FEE0EF4}"/>
    <dgm:cxn modelId="{0929A1A1-4183-4630-9AF0-EDB52318DB9E}" type="presOf" srcId="{393EEFD1-AD77-4E98-B81B-92005D4F7B29}" destId="{76761668-8B76-496F-AD1D-D5DA0CBA0C6B}" srcOrd="0" destOrd="0" presId="urn:microsoft.com/office/officeart/2005/8/layout/hProcess9#11"/>
    <dgm:cxn modelId="{24550AA5-7C49-45FF-AF65-BA4D4D36D9E3}" srcId="{714BDB30-3DF2-4C36-9F13-55B6E64E6513}" destId="{393EEFD1-AD77-4E98-B81B-92005D4F7B29}" srcOrd="2" destOrd="0" parTransId="{ED48E7D4-9A6A-4103-A85F-86115228B117}" sibTransId="{22C84B17-44E2-4EEC-90A7-1F9EDB5F2427}"/>
    <dgm:cxn modelId="{ACEFA8AC-4AA4-47C9-B8E7-838265368CE6}" type="presOf" srcId="{65AEAF19-6805-47F0-8CA3-3B57F1206946}" destId="{CFF697ED-43BD-448D-B96E-E854FEAC2CEE}" srcOrd="0" destOrd="0" presId="urn:microsoft.com/office/officeart/2005/8/layout/hProcess9#11"/>
    <dgm:cxn modelId="{73F6A2AE-9BD9-4668-BD36-B0853881BCA9}" type="presOf" srcId="{65195D49-114C-4BAE-8AD7-293C62662C67}" destId="{A82A7EAB-D95E-45E9-9931-44031EFC3322}" srcOrd="0" destOrd="0" presId="urn:microsoft.com/office/officeart/2005/8/layout/hProcess9#11"/>
    <dgm:cxn modelId="{58953FC8-D040-48BF-9698-FAA475506FF7}" srcId="{714BDB30-3DF2-4C36-9F13-55B6E64E6513}" destId="{8984DC00-E0D3-4E3F-BC3D-34CB40FFDD4F}" srcOrd="6" destOrd="0" parTransId="{6500B305-7F65-42A1-A7F7-0C329E12132B}" sibTransId="{6CBF1945-4909-4356-AFE3-3C221E976176}"/>
    <dgm:cxn modelId="{218600DC-0B29-4CCC-BACC-1491268DE60B}" type="presOf" srcId="{DBD6E98F-ABAC-43D4-812F-FF95DA56ED01}" destId="{B3ABC9D2-D0BC-4F27-A530-5BB49240458F}" srcOrd="0" destOrd="0" presId="urn:microsoft.com/office/officeart/2005/8/layout/hProcess9#11"/>
    <dgm:cxn modelId="{30DD2FCE-8790-4A66-A6CB-D9C1743DFC97}" type="presParOf" srcId="{A3BD42A7-2FA5-43D8-9C1D-E0249DF24B0C}" destId="{A0F09639-3C51-473B-BD4F-3AF35C84A91A}" srcOrd="0" destOrd="0" presId="urn:microsoft.com/office/officeart/2005/8/layout/hProcess9#11"/>
    <dgm:cxn modelId="{600E3930-9B0F-492B-AB60-17C6FECBDEAA}" type="presParOf" srcId="{A3BD42A7-2FA5-43D8-9C1D-E0249DF24B0C}" destId="{2D5DDEC6-041F-45F4-B00C-E5448441D1C9}" srcOrd="1" destOrd="0" presId="urn:microsoft.com/office/officeart/2005/8/layout/hProcess9#11"/>
    <dgm:cxn modelId="{67769518-147A-4905-970A-E48D4AE93493}" type="presParOf" srcId="{2D5DDEC6-041F-45F4-B00C-E5448441D1C9}" destId="{A82A7EAB-D95E-45E9-9931-44031EFC3322}" srcOrd="0" destOrd="0" presId="urn:microsoft.com/office/officeart/2005/8/layout/hProcess9#11"/>
    <dgm:cxn modelId="{C52B249A-C907-4818-984B-88B4DB4AAF3B}" type="presParOf" srcId="{2D5DDEC6-041F-45F4-B00C-E5448441D1C9}" destId="{63684961-2204-4C29-8D6A-699C1E5EF82C}" srcOrd="1" destOrd="0" presId="urn:microsoft.com/office/officeart/2005/8/layout/hProcess9#11"/>
    <dgm:cxn modelId="{437EB370-9A81-4DA0-BB12-FD057613F889}" type="presParOf" srcId="{2D5DDEC6-041F-45F4-B00C-E5448441D1C9}" destId="{F76DCA40-BA00-4E64-A46A-DB761F08FDF2}" srcOrd="2" destOrd="0" presId="urn:microsoft.com/office/officeart/2005/8/layout/hProcess9#11"/>
    <dgm:cxn modelId="{AA7E1864-B050-4526-8ECC-4F648771C4F0}" type="presParOf" srcId="{2D5DDEC6-041F-45F4-B00C-E5448441D1C9}" destId="{F2F51170-3829-4A7D-9BB7-4E4A1F9DD604}" srcOrd="3" destOrd="0" presId="urn:microsoft.com/office/officeart/2005/8/layout/hProcess9#11"/>
    <dgm:cxn modelId="{7FE18C5E-92ED-4A70-B28E-7200869B8713}" type="presParOf" srcId="{2D5DDEC6-041F-45F4-B00C-E5448441D1C9}" destId="{76761668-8B76-496F-AD1D-D5DA0CBA0C6B}" srcOrd="4" destOrd="0" presId="urn:microsoft.com/office/officeart/2005/8/layout/hProcess9#11"/>
    <dgm:cxn modelId="{E34C26F1-24BF-4EB7-8A02-51B1E8735EC7}" type="presParOf" srcId="{2D5DDEC6-041F-45F4-B00C-E5448441D1C9}" destId="{5EE3EF94-D186-4354-BE43-F4D7081FC488}" srcOrd="5" destOrd="0" presId="urn:microsoft.com/office/officeart/2005/8/layout/hProcess9#11"/>
    <dgm:cxn modelId="{6DD52D6E-FBDE-47C8-8C0A-BCB1421B735E}" type="presParOf" srcId="{2D5DDEC6-041F-45F4-B00C-E5448441D1C9}" destId="{CFF697ED-43BD-448D-B96E-E854FEAC2CEE}" srcOrd="6" destOrd="0" presId="urn:microsoft.com/office/officeart/2005/8/layout/hProcess9#11"/>
    <dgm:cxn modelId="{A31D4D5F-C649-4CF5-AD59-145AD010440A}" type="presParOf" srcId="{2D5DDEC6-041F-45F4-B00C-E5448441D1C9}" destId="{1F049EE9-8FDC-4653-A12A-8D35F8C1758B}" srcOrd="7" destOrd="0" presId="urn:microsoft.com/office/officeart/2005/8/layout/hProcess9#11"/>
    <dgm:cxn modelId="{56083B0E-E0D7-46F6-95F0-058047C04AD2}" type="presParOf" srcId="{2D5DDEC6-041F-45F4-B00C-E5448441D1C9}" destId="{9A2731F1-A859-4109-840F-025013FF3E94}" srcOrd="8" destOrd="0" presId="urn:microsoft.com/office/officeart/2005/8/layout/hProcess9#11"/>
    <dgm:cxn modelId="{6795B28B-ED9A-4E3B-A9EA-4A19E616E250}" type="presParOf" srcId="{2D5DDEC6-041F-45F4-B00C-E5448441D1C9}" destId="{FCE4E65D-063B-4DAD-9B64-C2D689E28430}" srcOrd="9" destOrd="0" presId="urn:microsoft.com/office/officeart/2005/8/layout/hProcess9#11"/>
    <dgm:cxn modelId="{33F73C1E-F0B8-4EF0-B97A-97E4C040A44D}" type="presParOf" srcId="{2D5DDEC6-041F-45F4-B00C-E5448441D1C9}" destId="{B3ABC9D2-D0BC-4F27-A530-5BB49240458F}" srcOrd="10" destOrd="0" presId="urn:microsoft.com/office/officeart/2005/8/layout/hProcess9#11"/>
    <dgm:cxn modelId="{B69243F6-6553-4678-864D-7D6D31BC06C0}" type="presParOf" srcId="{2D5DDEC6-041F-45F4-B00C-E5448441D1C9}" destId="{B4D654E5-FEAF-4366-89CA-8D6B076DBC68}" srcOrd="11" destOrd="0" presId="urn:microsoft.com/office/officeart/2005/8/layout/hProcess9#11"/>
    <dgm:cxn modelId="{CE783FAA-AB08-42B4-998A-7ED1B02C9D65}" type="presParOf" srcId="{2D5DDEC6-041F-45F4-B00C-E5448441D1C9}" destId="{D12C8863-8498-4AB3-9661-DC9CA97A632A}" srcOrd="12" destOrd="0" presId="urn:microsoft.com/office/officeart/2005/8/layout/hProcess9#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12" loCatId="process" qsTypeId="urn:microsoft.com/office/officeart/2005/8/quickstyle/simple1#12" qsCatId="simple" csTypeId="urn:microsoft.com/office/officeart/2005/8/colors/accent1_2#1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E6B52E92-C092-4CA1-86BA-46D9211B406A}" type="presOf" srcId="{714BDB30-3DF2-4C36-9F13-55B6E64E6513}" destId="{A3BD42A7-2FA5-43D8-9C1D-E0249DF24B0C}" srcOrd="0" destOrd="0" presId="urn:microsoft.com/office/officeart/2005/8/layout/hProcess9#12"/>
    <dgm:cxn modelId="{7F97CA5D-E136-4F3C-9B55-1C326E5307D5}" type="presParOf" srcId="{A3BD42A7-2FA5-43D8-9C1D-E0249DF24B0C}" destId="{A0F09639-3C51-473B-BD4F-3AF35C84A91A}" srcOrd="0" destOrd="0" presId="urn:microsoft.com/office/officeart/2005/8/layout/hProcess9#12"/>
    <dgm:cxn modelId="{9CD94092-5303-456F-911D-EC223B1AD838}" type="presParOf" srcId="{A3BD42A7-2FA5-43D8-9C1D-E0249DF24B0C}" destId="{2D5DDEC6-041F-45F4-B00C-E5448441D1C9}" srcOrd="1" destOrd="0" presId="urn:microsoft.com/office/officeart/2005/8/layout/hProcess9#1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2" loCatId="process" qsTypeId="urn:microsoft.com/office/officeart/2005/8/quickstyle/simple1#2" qsCatId="simple" csTypeId="urn:microsoft.com/office/officeart/2005/8/colors/accent1_2#2"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3F95DF47-0059-4E30-B8DE-217733F622CB}" type="presOf" srcId="{714BDB30-3DF2-4C36-9F13-55B6E64E6513}" destId="{A3BD42A7-2FA5-43D8-9C1D-E0249DF24B0C}" srcOrd="0" destOrd="0" presId="urn:microsoft.com/office/officeart/2005/8/layout/hProcess9#2"/>
    <dgm:cxn modelId="{1FCF06DC-B99A-4F14-847D-15DF0465353D}" type="presParOf" srcId="{A3BD42A7-2FA5-43D8-9C1D-E0249DF24B0C}" destId="{A0F09639-3C51-473B-BD4F-3AF35C84A91A}" srcOrd="0" destOrd="0" presId="urn:microsoft.com/office/officeart/2005/8/layout/hProcess9#2"/>
    <dgm:cxn modelId="{D6857C28-0807-4653-A2F0-D3819724AAD3}" type="presParOf" srcId="{A3BD42A7-2FA5-43D8-9C1D-E0249DF24B0C}" destId="{2D5DDEC6-041F-45F4-B00C-E5448441D1C9}" srcOrd="1" destOrd="0" presId="urn:microsoft.com/office/officeart/2005/8/layout/hProcess9#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3" loCatId="process" qsTypeId="urn:microsoft.com/office/officeart/2005/8/quickstyle/simple1#3" qsCatId="simple" csTypeId="urn:microsoft.com/office/officeart/2005/8/colors/accent1_2#3"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3D0D742D-D760-4E17-9C57-5014775EEC34}" type="presOf" srcId="{714BDB30-3DF2-4C36-9F13-55B6E64E6513}" destId="{A3BD42A7-2FA5-43D8-9C1D-E0249DF24B0C}" srcOrd="0" destOrd="0" presId="urn:microsoft.com/office/officeart/2005/8/layout/hProcess9#3"/>
    <dgm:cxn modelId="{25E0B0C5-7D8B-4E30-892A-EA11152F6F30}" type="presParOf" srcId="{A3BD42A7-2FA5-43D8-9C1D-E0249DF24B0C}" destId="{A0F09639-3C51-473B-BD4F-3AF35C84A91A}" srcOrd="0" destOrd="0" presId="urn:microsoft.com/office/officeart/2005/8/layout/hProcess9#3"/>
    <dgm:cxn modelId="{6B2546A6-F8A6-4339-9EFA-727B3975DF35}" type="presParOf" srcId="{A3BD42A7-2FA5-43D8-9C1D-E0249DF24B0C}" destId="{2D5DDEC6-041F-45F4-B00C-E5448441D1C9}" srcOrd="1" destOrd="0" presId="urn:microsoft.com/office/officeart/2005/8/layout/hProcess9#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4" loCatId="process" qsTypeId="urn:microsoft.com/office/officeart/2005/8/quickstyle/simple1#4" qsCatId="simple" csTypeId="urn:microsoft.com/office/officeart/2005/8/colors/accent1_2#4" csCatId="accent1" phldr="1"/>
      <dgm:spPr/>
      <dgm:t>
        <a:bodyPr/>
        <a:lstStyle/>
        <a:p>
          <a:endParaRPr lang="zh-CN" altLang="en-US"/>
        </a:p>
      </dgm:t>
    </dgm:pt>
    <dgm:pt modelId="{65195D49-114C-4BAE-8AD7-293C62662C67}">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t>1.</a:t>
          </a:r>
          <a:r>
            <a:rPr lang="zh-CN" sz="2000" dirty="0"/>
            <a:t>能理解计算机网络拓扑结构相关概念</a:t>
          </a:r>
        </a:p>
      </dgm:t>
    </dgm:pt>
    <dgm:pt modelId="{D5E5E43E-57C2-416D-A2D3-A0338D0C4A58}" cxnId="{763B338E-EA32-4409-9597-06313B12A30B}" type="parTrans">
      <dgm:prSet/>
      <dgm:spPr/>
      <dgm:t>
        <a:bodyPr/>
        <a:lstStyle/>
        <a:p>
          <a:endParaRPr lang="zh-CN" altLang="en-US"/>
        </a:p>
      </dgm:t>
    </dgm:pt>
    <dgm:pt modelId="{5CDE3C3F-108B-4C10-B393-CE05FB6A8F33}" cxnId="{763B338E-EA32-4409-9597-06313B12A30B}" type="sibTrans">
      <dgm:prSet/>
      <dgm:spPr/>
      <dgm:t>
        <a:bodyPr/>
        <a:lstStyle/>
        <a:p>
          <a:endParaRPr lang="zh-CN" altLang="en-US"/>
        </a:p>
      </dgm:t>
    </dgm:pt>
    <dgm:pt modelId="{7308FAE2-411F-4D75-B83C-2BCB942B24EC}">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2.</a:t>
          </a:r>
          <a:r>
            <a:rPr lang="zh-CN" sz="2000" dirty="0">
              <a:latin typeface="+mn-ea"/>
              <a:ea typeface="+mn-ea"/>
            </a:rPr>
            <a:t>能正确进行子网划分和IP地址规划</a:t>
          </a:r>
        </a:p>
      </dgm:t>
    </dgm:pt>
    <dgm:pt modelId="{02797C42-076C-4EB3-99DA-84BE9CA0CEFB}" cxnId="{850D4D01-ABF3-41E8-866D-12B3697FA222}" type="parTrans">
      <dgm:prSet/>
      <dgm:spPr/>
      <dgm:t>
        <a:bodyPr/>
        <a:lstStyle/>
        <a:p>
          <a:endParaRPr lang="zh-CN" altLang="en-US"/>
        </a:p>
      </dgm:t>
    </dgm:pt>
    <dgm:pt modelId="{BB4E4C42-D467-49BC-A240-E0604FEE0EF4}" cxnId="{850D4D01-ABF3-41E8-866D-12B3697FA222}" type="sibTrans">
      <dgm:prSet/>
      <dgm:spPr/>
      <dgm:t>
        <a:bodyPr/>
        <a:lstStyle/>
        <a:p>
          <a:endParaRPr lang="zh-CN" altLang="en-US"/>
        </a:p>
      </dgm:t>
    </dgm:pt>
    <dgm:pt modelId="{393EEFD1-AD77-4E98-B81B-92005D4F7B29}">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3.</a:t>
          </a:r>
          <a:r>
            <a:rPr lang="zh-CN" sz="2000" dirty="0">
              <a:latin typeface="+mn-ea"/>
              <a:ea typeface="+mn-ea"/>
            </a:rPr>
            <a:t>能实现文件和设备共享</a:t>
          </a:r>
        </a:p>
      </dgm:t>
    </dgm:pt>
    <dgm:pt modelId="{ED48E7D4-9A6A-4103-A85F-86115228B117}" cxnId="{EA066D0F-B743-4D8E-A6B5-28995F382C9F}" type="parTrans">
      <dgm:prSet/>
      <dgm:spPr/>
      <dgm:t>
        <a:bodyPr/>
        <a:lstStyle/>
        <a:p>
          <a:endParaRPr lang="zh-CN" altLang="en-US"/>
        </a:p>
      </dgm:t>
    </dgm:pt>
    <dgm:pt modelId="{22C84B17-44E2-4EEC-90A7-1F9EDB5F2427}" cxnId="{EA066D0F-B743-4D8E-A6B5-28995F382C9F}" type="sibTrans">
      <dgm:prSet/>
      <dgm:spPr/>
      <dgm:t>
        <a:bodyPr/>
        <a:lstStyle/>
        <a:p>
          <a:endParaRPr lang="zh-CN" altLang="en-US"/>
        </a:p>
      </dgm:t>
    </dgm:pt>
    <dgm:pt modelId="{65AEAF19-6805-47F0-8CA3-3B57F1206946}">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4.</a:t>
          </a:r>
          <a:r>
            <a:rPr sz="2000" dirty="0">
              <a:latin typeface="+mn-ea"/>
              <a:ea typeface="+mn-ea"/>
            </a:rPr>
            <a:t>培养学生的网络安全意识和信息素养</a:t>
          </a:r>
        </a:p>
      </dgm:t>
    </dgm:pt>
    <dgm:pt modelId="{CFBBD4FA-EBD7-4382-A3CE-F58AD016C809}" cxnId="{5EFB688D-AE8F-4CC9-914D-54544A6E9969}" type="parTrans">
      <dgm:prSet/>
      <dgm:spPr/>
      <dgm:t>
        <a:bodyPr/>
        <a:lstStyle/>
        <a:p>
          <a:endParaRPr lang="zh-CN" altLang="en-US"/>
        </a:p>
      </dgm:t>
    </dgm:pt>
    <dgm:pt modelId="{C08C4126-747E-4B48-815B-67012F98D551}" cxnId="{5EFB688D-AE8F-4CC9-914D-54544A6E9969}"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4" custScaleX="61402" custScaleY="112621">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4" custScaleX="66020" custScaleY="112621">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4" custScaleX="53405" custScaleY="112621">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4" custScaleX="57945" custScaleY="112621">
        <dgm:presLayoutVars>
          <dgm:bulletEnabled val="1"/>
        </dgm:presLayoutVars>
      </dgm:prSet>
      <dgm:spPr/>
    </dgm:pt>
  </dgm:ptLst>
  <dgm:cxnLst>
    <dgm:cxn modelId="{850D4D01-ABF3-41E8-866D-12B3697FA222}" srcId="{714BDB30-3DF2-4C36-9F13-55B6E64E6513}" destId="{7308FAE2-411F-4D75-B83C-2BCB942B24EC}" srcOrd="1" destOrd="0" parTransId="{02797C42-076C-4EB3-99DA-84BE9CA0CEFB}" sibTransId="{BB4E4C42-D467-49BC-A240-E0604FEE0EF4}"/>
    <dgm:cxn modelId="{EA066D0F-B743-4D8E-A6B5-28995F382C9F}" srcId="{714BDB30-3DF2-4C36-9F13-55B6E64E6513}" destId="{393EEFD1-AD77-4E98-B81B-92005D4F7B29}" srcOrd="2" destOrd="0" parTransId="{ED48E7D4-9A6A-4103-A85F-86115228B117}" sibTransId="{22C84B17-44E2-4EEC-90A7-1F9EDB5F2427}"/>
    <dgm:cxn modelId="{475DF96D-6EAF-4C7B-98C7-83F29B137FD7}" type="presOf" srcId="{65AEAF19-6805-47F0-8CA3-3B57F1206946}" destId="{CFF697ED-43BD-448D-B96E-E854FEAC2CEE}" srcOrd="0" destOrd="0" presId="urn:microsoft.com/office/officeart/2005/8/layout/hProcess9#4"/>
    <dgm:cxn modelId="{A622004F-914E-4017-8CA3-91BB6733EFC1}" type="presOf" srcId="{714BDB30-3DF2-4C36-9F13-55B6E64E6513}" destId="{A3BD42A7-2FA5-43D8-9C1D-E0249DF24B0C}" srcOrd="0" destOrd="0" presId="urn:microsoft.com/office/officeart/2005/8/layout/hProcess9#4"/>
    <dgm:cxn modelId="{94748874-587D-4CC2-9B46-1AD8110BF292}" type="presOf" srcId="{7308FAE2-411F-4D75-B83C-2BCB942B24EC}" destId="{F76DCA40-BA00-4E64-A46A-DB761F08FDF2}" srcOrd="0" destOrd="0" presId="urn:microsoft.com/office/officeart/2005/8/layout/hProcess9#4"/>
    <dgm:cxn modelId="{0507BF75-8871-4B8E-AA82-ABF8D8881045}" type="presOf" srcId="{65195D49-114C-4BAE-8AD7-293C62662C67}" destId="{A82A7EAB-D95E-45E9-9931-44031EFC3322}" srcOrd="0" destOrd="0" presId="urn:microsoft.com/office/officeart/2005/8/layout/hProcess9#4"/>
    <dgm:cxn modelId="{5EFB688D-AE8F-4CC9-914D-54544A6E9969}" srcId="{714BDB30-3DF2-4C36-9F13-55B6E64E6513}" destId="{65AEAF19-6805-47F0-8CA3-3B57F1206946}" srcOrd="3" destOrd="0" parTransId="{CFBBD4FA-EBD7-4382-A3CE-F58AD016C809}" sibTransId="{C08C4126-747E-4B48-815B-67012F98D551}"/>
    <dgm:cxn modelId="{763B338E-EA32-4409-9597-06313B12A30B}" srcId="{714BDB30-3DF2-4C36-9F13-55B6E64E6513}" destId="{65195D49-114C-4BAE-8AD7-293C62662C67}" srcOrd="0" destOrd="0" parTransId="{D5E5E43E-57C2-416D-A2D3-A0338D0C4A58}" sibTransId="{5CDE3C3F-108B-4C10-B393-CE05FB6A8F33}"/>
    <dgm:cxn modelId="{A0F758F7-F1B6-442C-BEDE-62322D29221C}" type="presOf" srcId="{393EEFD1-AD77-4E98-B81B-92005D4F7B29}" destId="{76761668-8B76-496F-AD1D-D5DA0CBA0C6B}" srcOrd="0" destOrd="0" presId="urn:microsoft.com/office/officeart/2005/8/layout/hProcess9#4"/>
    <dgm:cxn modelId="{AD475BCD-D3D3-4CD2-ADDA-B7D53A3BEBF3}" type="presParOf" srcId="{A3BD42A7-2FA5-43D8-9C1D-E0249DF24B0C}" destId="{A0F09639-3C51-473B-BD4F-3AF35C84A91A}" srcOrd="0" destOrd="0" presId="urn:microsoft.com/office/officeart/2005/8/layout/hProcess9#4"/>
    <dgm:cxn modelId="{337EF30B-E9C0-4068-91B6-55C850EBD7A1}" type="presParOf" srcId="{A3BD42A7-2FA5-43D8-9C1D-E0249DF24B0C}" destId="{2D5DDEC6-041F-45F4-B00C-E5448441D1C9}" srcOrd="1" destOrd="0" presId="urn:microsoft.com/office/officeart/2005/8/layout/hProcess9#4"/>
    <dgm:cxn modelId="{B5C6507B-CE20-4064-9D26-6F3D084DF495}" type="presParOf" srcId="{2D5DDEC6-041F-45F4-B00C-E5448441D1C9}" destId="{A82A7EAB-D95E-45E9-9931-44031EFC3322}" srcOrd="0" destOrd="0" presId="urn:microsoft.com/office/officeart/2005/8/layout/hProcess9#4"/>
    <dgm:cxn modelId="{B6150CEF-4C0F-42C7-BA0D-C79AC78D1912}" type="presParOf" srcId="{2D5DDEC6-041F-45F4-B00C-E5448441D1C9}" destId="{63684961-2204-4C29-8D6A-699C1E5EF82C}" srcOrd="1" destOrd="0" presId="urn:microsoft.com/office/officeart/2005/8/layout/hProcess9#4"/>
    <dgm:cxn modelId="{5190D824-6132-45ED-9004-0A4C58E29FC7}" type="presParOf" srcId="{2D5DDEC6-041F-45F4-B00C-E5448441D1C9}" destId="{F76DCA40-BA00-4E64-A46A-DB761F08FDF2}" srcOrd="2" destOrd="0" presId="urn:microsoft.com/office/officeart/2005/8/layout/hProcess9#4"/>
    <dgm:cxn modelId="{C5295D79-5186-4DDD-9DA4-A052CD2334E4}" type="presParOf" srcId="{2D5DDEC6-041F-45F4-B00C-E5448441D1C9}" destId="{F2F51170-3829-4A7D-9BB7-4E4A1F9DD604}" srcOrd="3" destOrd="0" presId="urn:microsoft.com/office/officeart/2005/8/layout/hProcess9#4"/>
    <dgm:cxn modelId="{2A89D767-A469-4C77-9BEB-D6166D8604F0}" type="presParOf" srcId="{2D5DDEC6-041F-45F4-B00C-E5448441D1C9}" destId="{76761668-8B76-496F-AD1D-D5DA0CBA0C6B}" srcOrd="4" destOrd="0" presId="urn:microsoft.com/office/officeart/2005/8/layout/hProcess9#4"/>
    <dgm:cxn modelId="{CA5C7B7C-8DA4-4F23-9B00-E65219A74737}" type="presParOf" srcId="{2D5DDEC6-041F-45F4-B00C-E5448441D1C9}" destId="{5EE3EF94-D186-4354-BE43-F4D7081FC488}" srcOrd="5" destOrd="0" presId="urn:microsoft.com/office/officeart/2005/8/layout/hProcess9#4"/>
    <dgm:cxn modelId="{10936482-279F-4567-AC9B-96154D1E1426}" type="presParOf" srcId="{2D5DDEC6-041F-45F4-B00C-E5448441D1C9}" destId="{CFF697ED-43BD-448D-B96E-E854FEAC2CEE}" srcOrd="6" destOrd="0" presId="urn:microsoft.com/office/officeart/2005/8/layout/hProcess9#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5" loCatId="process" qsTypeId="urn:microsoft.com/office/officeart/2005/8/quickstyle/simple1#5" qsCatId="simple" csTypeId="urn:microsoft.com/office/officeart/2005/8/colors/accent1_2#5"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61302965-D797-427A-8B01-DA01E0164630}" type="presOf" srcId="{714BDB30-3DF2-4C36-9F13-55B6E64E6513}" destId="{A3BD42A7-2FA5-43D8-9C1D-E0249DF24B0C}" srcOrd="0" destOrd="0" presId="urn:microsoft.com/office/officeart/2005/8/layout/hProcess9#5"/>
    <dgm:cxn modelId="{90C0D7F3-5A89-4702-B92D-CF4E2C85A74D}" type="presParOf" srcId="{A3BD42A7-2FA5-43D8-9C1D-E0249DF24B0C}" destId="{A0F09639-3C51-473B-BD4F-3AF35C84A91A}" srcOrd="0" destOrd="0" presId="urn:microsoft.com/office/officeart/2005/8/layout/hProcess9#5"/>
    <dgm:cxn modelId="{AC3E91B9-01D6-4110-8A4B-91E9B7905EDF}" type="presParOf" srcId="{A3BD42A7-2FA5-43D8-9C1D-E0249DF24B0C}" destId="{2D5DDEC6-041F-45F4-B00C-E5448441D1C9}" srcOrd="1" destOrd="0" presId="urn:microsoft.com/office/officeart/2005/8/layout/hProcess9#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6" loCatId="process" qsTypeId="urn:microsoft.com/office/officeart/2005/8/quickstyle/simple1#6" qsCatId="simple" csTypeId="urn:microsoft.com/office/officeart/2005/8/colors/accent1_2#6"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5A7EBB96-C9DD-4C03-817F-A46572D77EC8}" type="presOf" srcId="{714BDB30-3DF2-4C36-9F13-55B6E64E6513}" destId="{A3BD42A7-2FA5-43D8-9C1D-E0249DF24B0C}" srcOrd="0" destOrd="0" presId="urn:microsoft.com/office/officeart/2005/8/layout/hProcess9#6"/>
    <dgm:cxn modelId="{2B823D93-44A1-4A03-AEBC-A6C4B4184D87}" type="presParOf" srcId="{A3BD42A7-2FA5-43D8-9C1D-E0249DF24B0C}" destId="{A0F09639-3C51-473B-BD4F-3AF35C84A91A}" srcOrd="0" destOrd="0" presId="urn:microsoft.com/office/officeart/2005/8/layout/hProcess9#6"/>
    <dgm:cxn modelId="{22BA0827-590E-44BA-AE92-9816CBF8C91D}" type="presParOf" srcId="{A3BD42A7-2FA5-43D8-9C1D-E0249DF24B0C}" destId="{2D5DDEC6-041F-45F4-B00C-E5448441D1C9}" srcOrd="1" destOrd="0" presId="urn:microsoft.com/office/officeart/2005/8/layout/hProcess9#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7" loCatId="process" qsTypeId="urn:microsoft.com/office/officeart/2005/8/quickstyle/simple1#7" qsCatId="simple" csTypeId="urn:microsoft.com/office/officeart/2005/8/colors/accent1_2#7" csCatId="accent1" phldr="1"/>
      <dgm:spPr/>
      <dgm:t>
        <a:bodyPr/>
        <a:lstStyle/>
        <a:p>
          <a:endParaRPr lang="zh-CN" altLang="en-US"/>
        </a:p>
      </dgm:t>
    </dgm:pt>
    <dgm:pt modelId="{65195D49-114C-4BAE-8AD7-293C62662C67}">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t>1.</a:t>
          </a:r>
          <a:r>
            <a:rPr lang="zh-CN" sz="2000" dirty="0"/>
            <a:t>能理解网管型交换机相关概念</a:t>
          </a:r>
        </a:p>
      </dgm:t>
    </dgm:pt>
    <dgm:pt modelId="{D5E5E43E-57C2-416D-A2D3-A0338D0C4A58}" cxnId="{A0B1C456-4F9A-4C84-B7DC-9A5A15D422AD}" type="parTrans">
      <dgm:prSet/>
      <dgm:spPr/>
      <dgm:t>
        <a:bodyPr/>
        <a:lstStyle/>
        <a:p>
          <a:endParaRPr lang="zh-CN" altLang="en-US"/>
        </a:p>
      </dgm:t>
    </dgm:pt>
    <dgm:pt modelId="{5CDE3C3F-108B-4C10-B393-CE05FB6A8F33}" cxnId="{A0B1C456-4F9A-4C84-B7DC-9A5A15D422AD}" type="sibTrans">
      <dgm:prSet/>
      <dgm:spPr/>
      <dgm:t>
        <a:bodyPr/>
        <a:lstStyle/>
        <a:p>
          <a:endParaRPr lang="zh-CN" altLang="en-US"/>
        </a:p>
      </dgm:t>
    </dgm:pt>
    <dgm:pt modelId="{7308FAE2-411F-4D75-B83C-2BCB942B24EC}">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2.</a:t>
          </a:r>
          <a:r>
            <a:rPr lang="zh-CN" sz="2000" dirty="0">
              <a:latin typeface="+mn-ea"/>
              <a:ea typeface="+mn-ea"/>
            </a:rPr>
            <a:t>会进行交换机、路由器等网络设备选型</a:t>
          </a:r>
        </a:p>
      </dgm:t>
    </dgm:pt>
    <dgm:pt modelId="{02797C42-076C-4EB3-99DA-84BE9CA0CEFB}" cxnId="{7629B2FC-E1C3-4432-A1D4-B7E648CB3501}" type="parTrans">
      <dgm:prSet/>
      <dgm:spPr/>
      <dgm:t>
        <a:bodyPr/>
        <a:lstStyle/>
        <a:p>
          <a:endParaRPr lang="zh-CN" altLang="en-US"/>
        </a:p>
      </dgm:t>
    </dgm:pt>
    <dgm:pt modelId="{BB4E4C42-D467-49BC-A240-E0604FEE0EF4}" cxnId="{7629B2FC-E1C3-4432-A1D4-B7E648CB3501}" type="sibTrans">
      <dgm:prSet/>
      <dgm:spPr/>
      <dgm:t>
        <a:bodyPr/>
        <a:lstStyle/>
        <a:p>
          <a:endParaRPr lang="zh-CN" altLang="en-US"/>
        </a:p>
      </dgm:t>
    </dgm:pt>
    <dgm:pt modelId="{393EEFD1-AD77-4E98-B81B-92005D4F7B29}">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3.</a:t>
          </a:r>
          <a:r>
            <a:rPr lang="zh-CN" sz="2000" dirty="0">
              <a:latin typeface="+mn-ea"/>
              <a:ea typeface="+mn-ea"/>
            </a:rPr>
            <a:t>会制作双绞线水晶头</a:t>
          </a:r>
        </a:p>
      </dgm:t>
    </dgm:pt>
    <dgm:pt modelId="{ED48E7D4-9A6A-4103-A85F-86115228B117}" cxnId="{C662A035-A672-4B00-851C-D20441746DA2}" type="parTrans">
      <dgm:prSet/>
      <dgm:spPr/>
      <dgm:t>
        <a:bodyPr/>
        <a:lstStyle/>
        <a:p>
          <a:endParaRPr lang="zh-CN" altLang="en-US"/>
        </a:p>
      </dgm:t>
    </dgm:pt>
    <dgm:pt modelId="{22C84B17-44E2-4EEC-90A7-1F9EDB5F2427}" cxnId="{C662A035-A672-4B00-851C-D20441746DA2}" type="sibTrans">
      <dgm:prSet/>
      <dgm:spPr/>
      <dgm:t>
        <a:bodyPr/>
        <a:lstStyle/>
        <a:p>
          <a:endParaRPr lang="zh-CN" altLang="en-US"/>
        </a:p>
      </dgm:t>
    </dgm:pt>
    <dgm:pt modelId="{65AEAF19-6805-47F0-8CA3-3B57F1206946}">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4.</a:t>
          </a:r>
          <a:r>
            <a:rPr sz="2000" dirty="0">
              <a:latin typeface="+mn-ea"/>
              <a:ea typeface="+mn-ea"/>
            </a:rPr>
            <a:t>能实现双机互连</a:t>
          </a:r>
        </a:p>
      </dgm:t>
    </dgm:pt>
    <dgm:pt modelId="{CFBBD4FA-EBD7-4382-A3CE-F58AD016C809}" cxnId="{3F392743-9758-4BF1-A489-05E8B413466C}" type="parTrans">
      <dgm:prSet/>
      <dgm:spPr/>
      <dgm:t>
        <a:bodyPr/>
        <a:lstStyle/>
        <a:p>
          <a:endParaRPr lang="zh-CN" altLang="en-US"/>
        </a:p>
      </dgm:t>
    </dgm:pt>
    <dgm:pt modelId="{C08C4126-747E-4B48-815B-67012F98D551}" cxnId="{3F392743-9758-4BF1-A489-05E8B413466C}" type="sibTrans">
      <dgm:prSet/>
      <dgm:spPr/>
      <dgm:t>
        <a:bodyPr/>
        <a:lstStyle/>
        <a:p>
          <a:endParaRPr lang="zh-CN" altLang="en-US"/>
        </a:p>
      </dgm:t>
    </dgm:pt>
    <dgm:pt modelId="{2512A590-4879-4EBB-BC0D-7F6B24195875}">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5.</a:t>
          </a:r>
          <a:r>
            <a:rPr lang="zh-CN" sz="2000" dirty="0">
              <a:latin typeface="+mn-ea"/>
              <a:ea typeface="+mn-ea"/>
            </a:rPr>
            <a:t>培养学生良好的团队协作能力</a:t>
          </a:r>
        </a:p>
      </dgm:t>
    </dgm:pt>
    <dgm:pt modelId="{4C3F4961-F4E0-4135-B58D-651631B4E0EB}" cxnId="{E5229E86-035B-4222-AB81-3A42B3BEE17F}" type="parTrans">
      <dgm:prSet/>
      <dgm:spPr/>
      <dgm:t>
        <a:bodyPr/>
        <a:lstStyle/>
        <a:p>
          <a:endParaRPr lang="zh-CN" altLang="en-US"/>
        </a:p>
      </dgm:t>
    </dgm:pt>
    <dgm:pt modelId="{07E7C2F4-0728-4B0B-8A63-4F0313BC5DE9}" cxnId="{E5229E86-035B-4222-AB81-3A42B3BEE17F}"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5" custScaleX="61402" custScaleY="112621">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5" custScaleX="66020" custScaleY="112621">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5" custScaleX="53405" custScaleY="112621">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5" custScaleX="57945" custScaleY="112621">
        <dgm:presLayoutVars>
          <dgm:bulletEnabled val="1"/>
        </dgm:presLayoutVars>
      </dgm:prSet>
      <dgm:spPr/>
    </dgm:pt>
    <dgm:pt modelId="{1F049EE9-8FDC-4653-A12A-8D35F8C1758B}" type="pres">
      <dgm:prSet presAssocID="{C08C4126-747E-4B48-815B-67012F98D551}" presName="sibTrans" presStyleCnt="0"/>
      <dgm:spPr/>
    </dgm:pt>
    <dgm:pt modelId="{9A2731F1-A859-4109-840F-025013FF3E94}" type="pres">
      <dgm:prSet presAssocID="{2512A590-4879-4EBB-BC0D-7F6B24195875}" presName="textNode" presStyleLbl="node1" presStyleIdx="4" presStyleCnt="5" custScaleX="59896" custScaleY="112621">
        <dgm:presLayoutVars>
          <dgm:bulletEnabled val="1"/>
        </dgm:presLayoutVars>
      </dgm:prSet>
      <dgm:spPr/>
    </dgm:pt>
  </dgm:ptLst>
  <dgm:cxnLst>
    <dgm:cxn modelId="{06481F0A-11C1-4173-BE28-29FA17A4B0FE}" type="presOf" srcId="{2512A590-4879-4EBB-BC0D-7F6B24195875}" destId="{9A2731F1-A859-4109-840F-025013FF3E94}" srcOrd="0" destOrd="0" presId="urn:microsoft.com/office/officeart/2005/8/layout/hProcess9#7"/>
    <dgm:cxn modelId="{C662A035-A672-4B00-851C-D20441746DA2}" srcId="{714BDB30-3DF2-4C36-9F13-55B6E64E6513}" destId="{393EEFD1-AD77-4E98-B81B-92005D4F7B29}" srcOrd="2" destOrd="0" parTransId="{ED48E7D4-9A6A-4103-A85F-86115228B117}" sibTransId="{22C84B17-44E2-4EEC-90A7-1F9EDB5F2427}"/>
    <dgm:cxn modelId="{3F392743-9758-4BF1-A489-05E8B413466C}" srcId="{714BDB30-3DF2-4C36-9F13-55B6E64E6513}" destId="{65AEAF19-6805-47F0-8CA3-3B57F1206946}" srcOrd="3" destOrd="0" parTransId="{CFBBD4FA-EBD7-4382-A3CE-F58AD016C809}" sibTransId="{C08C4126-747E-4B48-815B-67012F98D551}"/>
    <dgm:cxn modelId="{C8E5BB65-DE18-4F11-878C-BC967408C92E}" type="presOf" srcId="{65195D49-114C-4BAE-8AD7-293C62662C67}" destId="{A82A7EAB-D95E-45E9-9931-44031EFC3322}" srcOrd="0" destOrd="0" presId="urn:microsoft.com/office/officeart/2005/8/layout/hProcess9#7"/>
    <dgm:cxn modelId="{A0B1C456-4F9A-4C84-B7DC-9A5A15D422AD}" srcId="{714BDB30-3DF2-4C36-9F13-55B6E64E6513}" destId="{65195D49-114C-4BAE-8AD7-293C62662C67}" srcOrd="0" destOrd="0" parTransId="{D5E5E43E-57C2-416D-A2D3-A0338D0C4A58}" sibTransId="{5CDE3C3F-108B-4C10-B393-CE05FB6A8F33}"/>
    <dgm:cxn modelId="{69DE3578-C81C-41E0-89EE-AAB674BB5F68}" type="presOf" srcId="{65AEAF19-6805-47F0-8CA3-3B57F1206946}" destId="{CFF697ED-43BD-448D-B96E-E854FEAC2CEE}" srcOrd="0" destOrd="0" presId="urn:microsoft.com/office/officeart/2005/8/layout/hProcess9#7"/>
    <dgm:cxn modelId="{E5229E86-035B-4222-AB81-3A42B3BEE17F}" srcId="{714BDB30-3DF2-4C36-9F13-55B6E64E6513}" destId="{2512A590-4879-4EBB-BC0D-7F6B24195875}" srcOrd="4" destOrd="0" parTransId="{4C3F4961-F4E0-4135-B58D-651631B4E0EB}" sibTransId="{07E7C2F4-0728-4B0B-8A63-4F0313BC5DE9}"/>
    <dgm:cxn modelId="{0F93E2A4-6591-474F-B9B5-1A5DD7CD88C8}" type="presOf" srcId="{393EEFD1-AD77-4E98-B81B-92005D4F7B29}" destId="{76761668-8B76-496F-AD1D-D5DA0CBA0C6B}" srcOrd="0" destOrd="0" presId="urn:microsoft.com/office/officeart/2005/8/layout/hProcess9#7"/>
    <dgm:cxn modelId="{80B1E6AD-3E5F-4196-93C9-798B6DE53508}" type="presOf" srcId="{7308FAE2-411F-4D75-B83C-2BCB942B24EC}" destId="{F76DCA40-BA00-4E64-A46A-DB761F08FDF2}" srcOrd="0" destOrd="0" presId="urn:microsoft.com/office/officeart/2005/8/layout/hProcess9#7"/>
    <dgm:cxn modelId="{FF18F8D2-6E57-4599-B7AA-654B8B9BD785}" type="presOf" srcId="{714BDB30-3DF2-4C36-9F13-55B6E64E6513}" destId="{A3BD42A7-2FA5-43D8-9C1D-E0249DF24B0C}" srcOrd="0" destOrd="0" presId="urn:microsoft.com/office/officeart/2005/8/layout/hProcess9#7"/>
    <dgm:cxn modelId="{7629B2FC-E1C3-4432-A1D4-B7E648CB3501}" srcId="{714BDB30-3DF2-4C36-9F13-55B6E64E6513}" destId="{7308FAE2-411F-4D75-B83C-2BCB942B24EC}" srcOrd="1" destOrd="0" parTransId="{02797C42-076C-4EB3-99DA-84BE9CA0CEFB}" sibTransId="{BB4E4C42-D467-49BC-A240-E0604FEE0EF4}"/>
    <dgm:cxn modelId="{29674F2B-4EAE-40C7-8706-E9AC28D6CA6F}" type="presParOf" srcId="{A3BD42A7-2FA5-43D8-9C1D-E0249DF24B0C}" destId="{A0F09639-3C51-473B-BD4F-3AF35C84A91A}" srcOrd="0" destOrd="0" presId="urn:microsoft.com/office/officeart/2005/8/layout/hProcess9#7"/>
    <dgm:cxn modelId="{63EC3E0E-D8DB-4B7D-A6A1-E1620CCEEF45}" type="presParOf" srcId="{A3BD42A7-2FA5-43D8-9C1D-E0249DF24B0C}" destId="{2D5DDEC6-041F-45F4-B00C-E5448441D1C9}" srcOrd="1" destOrd="0" presId="urn:microsoft.com/office/officeart/2005/8/layout/hProcess9#7"/>
    <dgm:cxn modelId="{CAEE5DFA-3A9F-46FD-B202-72C691B5EB70}" type="presParOf" srcId="{2D5DDEC6-041F-45F4-B00C-E5448441D1C9}" destId="{A82A7EAB-D95E-45E9-9931-44031EFC3322}" srcOrd="0" destOrd="0" presId="urn:microsoft.com/office/officeart/2005/8/layout/hProcess9#7"/>
    <dgm:cxn modelId="{9C5AA9E8-951F-4E23-8D06-A2A64F335572}" type="presParOf" srcId="{2D5DDEC6-041F-45F4-B00C-E5448441D1C9}" destId="{63684961-2204-4C29-8D6A-699C1E5EF82C}" srcOrd="1" destOrd="0" presId="urn:microsoft.com/office/officeart/2005/8/layout/hProcess9#7"/>
    <dgm:cxn modelId="{98C7746E-CC9C-4FB2-BA3E-E11B98EEF7D4}" type="presParOf" srcId="{2D5DDEC6-041F-45F4-B00C-E5448441D1C9}" destId="{F76DCA40-BA00-4E64-A46A-DB761F08FDF2}" srcOrd="2" destOrd="0" presId="urn:microsoft.com/office/officeart/2005/8/layout/hProcess9#7"/>
    <dgm:cxn modelId="{0C9D384F-4C40-4B46-818F-F285A0AB2A00}" type="presParOf" srcId="{2D5DDEC6-041F-45F4-B00C-E5448441D1C9}" destId="{F2F51170-3829-4A7D-9BB7-4E4A1F9DD604}" srcOrd="3" destOrd="0" presId="urn:microsoft.com/office/officeart/2005/8/layout/hProcess9#7"/>
    <dgm:cxn modelId="{3D7810F9-01F2-4354-B320-6201D455161E}" type="presParOf" srcId="{2D5DDEC6-041F-45F4-B00C-E5448441D1C9}" destId="{76761668-8B76-496F-AD1D-D5DA0CBA0C6B}" srcOrd="4" destOrd="0" presId="urn:microsoft.com/office/officeart/2005/8/layout/hProcess9#7"/>
    <dgm:cxn modelId="{A18C2920-E407-4AAF-980A-FBDDA56AA8B2}" type="presParOf" srcId="{2D5DDEC6-041F-45F4-B00C-E5448441D1C9}" destId="{5EE3EF94-D186-4354-BE43-F4D7081FC488}" srcOrd="5" destOrd="0" presId="urn:microsoft.com/office/officeart/2005/8/layout/hProcess9#7"/>
    <dgm:cxn modelId="{40A1066D-3C2B-46FD-B813-40E42810DE7C}" type="presParOf" srcId="{2D5DDEC6-041F-45F4-B00C-E5448441D1C9}" destId="{CFF697ED-43BD-448D-B96E-E854FEAC2CEE}" srcOrd="6" destOrd="0" presId="urn:microsoft.com/office/officeart/2005/8/layout/hProcess9#7"/>
    <dgm:cxn modelId="{FFEFEC35-5CF6-46F4-B1AD-DF41883C7263}" type="presParOf" srcId="{2D5DDEC6-041F-45F4-B00C-E5448441D1C9}" destId="{1F049EE9-8FDC-4653-A12A-8D35F8C1758B}" srcOrd="7" destOrd="0" presId="urn:microsoft.com/office/officeart/2005/8/layout/hProcess9#7"/>
    <dgm:cxn modelId="{E1016BFB-B6C1-4C2C-8615-781B2BD27BB9}" type="presParOf" srcId="{2D5DDEC6-041F-45F4-B00C-E5448441D1C9}" destId="{9A2731F1-A859-4109-840F-025013FF3E94}" srcOrd="8" destOrd="0" presId="urn:microsoft.com/office/officeart/2005/8/layout/hProcess9#7"/>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8" loCatId="process" qsTypeId="urn:microsoft.com/office/officeart/2005/8/quickstyle/simple1#8" qsCatId="simple" csTypeId="urn:microsoft.com/office/officeart/2005/8/colors/accent1_2#8" csCatId="accent1" phldr="1"/>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Lst>
  <dgm:cxnLst>
    <dgm:cxn modelId="{2EB6D2E7-6C96-453F-958C-DDD9F5BFD3DA}" type="presOf" srcId="{714BDB30-3DF2-4C36-9F13-55B6E64E6513}" destId="{A3BD42A7-2FA5-43D8-9C1D-E0249DF24B0C}" srcOrd="0" destOrd="0" presId="urn:microsoft.com/office/officeart/2005/8/layout/hProcess9#8"/>
    <dgm:cxn modelId="{A6B9C8E8-F64D-4DCB-8A88-E3C76DAA44D1}" type="presParOf" srcId="{A3BD42A7-2FA5-43D8-9C1D-E0249DF24B0C}" destId="{A0F09639-3C51-473B-BD4F-3AF35C84A91A}" srcOrd="0" destOrd="0" presId="urn:microsoft.com/office/officeart/2005/8/layout/hProcess9#8"/>
    <dgm:cxn modelId="{FC56BEBA-C37A-41D8-A59C-C4D3CDF29369}" type="presParOf" srcId="{A3BD42A7-2FA5-43D8-9C1D-E0249DF24B0C}" destId="{2D5DDEC6-041F-45F4-B00C-E5448441D1C9}" srcOrd="1" destOrd="0" presId="urn:microsoft.com/office/officeart/2005/8/layout/hProcess9#8"/>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4BDB30-3DF2-4C36-9F13-55B6E64E6513}" type="doc">
      <dgm:prSet loTypeId="urn:microsoft.com/office/officeart/2005/8/layout/hProcess9#9" loCatId="process" qsTypeId="urn:microsoft.com/office/officeart/2005/8/quickstyle/simple1#9" qsCatId="simple" csTypeId="urn:microsoft.com/office/officeart/2005/8/colors/accent1_2#9" csCatId="accent1" phldr="1"/>
      <dgm:spPr/>
      <dgm:t>
        <a:bodyPr/>
        <a:lstStyle/>
        <a:p>
          <a:endParaRPr lang="zh-CN" altLang="en-US"/>
        </a:p>
      </dgm:t>
    </dgm:pt>
    <dgm:pt modelId="{65195D49-114C-4BAE-8AD7-293C62662C67}">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t>1.</a:t>
          </a:r>
          <a:r>
            <a:rPr lang="zh-CN" sz="2000" dirty="0"/>
            <a:t>能理解广播风暴、虚拟局域网等相关概念</a:t>
          </a:r>
        </a:p>
      </dgm:t>
    </dgm:pt>
    <dgm:pt modelId="{D5E5E43E-57C2-416D-A2D3-A0338D0C4A58}" cxnId="{526B0E41-2711-4C97-8B6D-930E5ABC1DF0}" type="parTrans">
      <dgm:prSet/>
      <dgm:spPr/>
      <dgm:t>
        <a:bodyPr/>
        <a:lstStyle/>
        <a:p>
          <a:endParaRPr lang="zh-CN" altLang="en-US"/>
        </a:p>
      </dgm:t>
    </dgm:pt>
    <dgm:pt modelId="{5CDE3C3F-108B-4C10-B393-CE05FB6A8F33}" cxnId="{526B0E41-2711-4C97-8B6D-930E5ABC1DF0}" type="sibTrans">
      <dgm:prSet/>
      <dgm:spPr/>
      <dgm:t>
        <a:bodyPr/>
        <a:lstStyle/>
        <a:p>
          <a:endParaRPr lang="zh-CN" altLang="en-US"/>
        </a:p>
      </dgm:t>
    </dgm:pt>
    <dgm:pt modelId="{7308FAE2-411F-4D75-B83C-2BCB942B24EC}">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2.</a:t>
          </a:r>
          <a:r>
            <a:rPr lang="zh-CN" sz="2000" dirty="0">
              <a:latin typeface="+mn-ea"/>
              <a:ea typeface="+mn-ea"/>
            </a:rPr>
            <a:t>会进行无线网络设备选型</a:t>
          </a:r>
        </a:p>
      </dgm:t>
    </dgm:pt>
    <dgm:pt modelId="{02797C42-076C-4EB3-99DA-84BE9CA0CEFB}" cxnId="{B483E12F-33AD-4B53-847D-3054CCDDC2F8}" type="parTrans">
      <dgm:prSet/>
      <dgm:spPr/>
      <dgm:t>
        <a:bodyPr/>
        <a:lstStyle/>
        <a:p>
          <a:endParaRPr lang="zh-CN" altLang="en-US"/>
        </a:p>
      </dgm:t>
    </dgm:pt>
    <dgm:pt modelId="{BB4E4C42-D467-49BC-A240-E0604FEE0EF4}" cxnId="{B483E12F-33AD-4B53-847D-3054CCDDC2F8}" type="sibTrans">
      <dgm:prSet/>
      <dgm:spPr/>
      <dgm:t>
        <a:bodyPr/>
        <a:lstStyle/>
        <a:p>
          <a:endParaRPr lang="zh-CN" altLang="en-US"/>
        </a:p>
      </dgm:t>
    </dgm:pt>
    <dgm:pt modelId="{393EEFD1-AD77-4E98-B81B-92005D4F7B29}">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3.</a:t>
          </a:r>
          <a:r>
            <a:rPr lang="zh-CN" sz="2000" dirty="0">
              <a:latin typeface="+mn-ea"/>
              <a:ea typeface="+mn-ea"/>
            </a:rPr>
            <a:t>会配置交换机的级连和堆叠</a:t>
          </a:r>
        </a:p>
      </dgm:t>
    </dgm:pt>
    <dgm:pt modelId="{ED48E7D4-9A6A-4103-A85F-86115228B117}" cxnId="{26B350AA-93BC-499F-97D3-CAAEACE26DC3}" type="parTrans">
      <dgm:prSet/>
      <dgm:spPr/>
      <dgm:t>
        <a:bodyPr/>
        <a:lstStyle/>
        <a:p>
          <a:endParaRPr lang="zh-CN" altLang="en-US"/>
        </a:p>
      </dgm:t>
    </dgm:pt>
    <dgm:pt modelId="{22C84B17-44E2-4EEC-90A7-1F9EDB5F2427}" cxnId="{26B350AA-93BC-499F-97D3-CAAEACE26DC3}" type="sibTrans">
      <dgm:prSet/>
      <dgm:spPr/>
      <dgm:t>
        <a:bodyPr/>
        <a:lstStyle/>
        <a:p>
          <a:endParaRPr lang="zh-CN" altLang="en-US"/>
        </a:p>
      </dgm:t>
    </dgm:pt>
    <dgm:pt modelId="{65AEAF19-6805-47F0-8CA3-3B57F1206946}">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4.</a:t>
          </a:r>
          <a:r>
            <a:rPr sz="2000" dirty="0">
              <a:latin typeface="+mn-ea"/>
              <a:ea typeface="+mn-ea"/>
            </a:rPr>
            <a:t>能组建部门虚拟局域网</a:t>
          </a:r>
        </a:p>
      </dgm:t>
    </dgm:pt>
    <dgm:pt modelId="{CFBBD4FA-EBD7-4382-A3CE-F58AD016C809}" cxnId="{995E8056-EDA0-436F-8E37-ED8C8CB47D8C}" type="parTrans">
      <dgm:prSet/>
      <dgm:spPr/>
      <dgm:t>
        <a:bodyPr/>
        <a:lstStyle/>
        <a:p>
          <a:endParaRPr lang="zh-CN" altLang="en-US"/>
        </a:p>
      </dgm:t>
    </dgm:pt>
    <dgm:pt modelId="{C08C4126-747E-4B48-815B-67012F98D551}" cxnId="{995E8056-EDA0-436F-8E37-ED8C8CB47D8C}" type="sibTrans">
      <dgm:prSet/>
      <dgm:spPr/>
      <dgm:t>
        <a:bodyPr/>
        <a:lstStyle/>
        <a:p>
          <a:endParaRPr lang="zh-CN" altLang="en-US"/>
        </a:p>
      </dgm:t>
    </dgm:pt>
    <dgm:pt modelId="{2512A590-4879-4EBB-BC0D-7F6B24195875}">
      <dgm:prSet phldr="0" custT="1"/>
      <dgm:spPr>
        <a:solidFill>
          <a:srgbClr val="00B050"/>
        </a:solidFill>
      </dgm:spPr>
      <dgm:t>
        <a:bodyPr vert="horz" wrap="square" lIns="36000" tIns="36000" rIns="36000" bIns="36000"/>
        <a:lstStyle/>
        <a:p>
          <a:pPr>
            <a:lnSpc>
              <a:spcPct val="100000"/>
            </a:lnSpc>
            <a:spcBef>
              <a:spcPct val="0"/>
            </a:spcBef>
            <a:spcAft>
              <a:spcPct val="35000"/>
            </a:spcAft>
          </a:pPr>
          <a:r>
            <a:rPr lang="en-US" sz="2000" dirty="0">
              <a:latin typeface="+mn-ea"/>
              <a:ea typeface="+mn-ea"/>
            </a:rPr>
            <a:t>5.</a:t>
          </a:r>
          <a:r>
            <a:rPr lang="zh-CN" sz="2000" dirty="0">
              <a:latin typeface="+mn-ea"/>
              <a:ea typeface="+mn-ea"/>
            </a:rPr>
            <a:t>培养互联网法律意识和网上道德规范</a:t>
          </a:r>
        </a:p>
      </dgm:t>
    </dgm:pt>
    <dgm:pt modelId="{4C3F4961-F4E0-4135-B58D-651631B4E0EB}" cxnId="{9286DDCF-0F53-47F7-8E67-D4226B196C88}" type="parTrans">
      <dgm:prSet/>
      <dgm:spPr/>
      <dgm:t>
        <a:bodyPr/>
        <a:lstStyle/>
        <a:p>
          <a:endParaRPr lang="zh-CN" altLang="en-US"/>
        </a:p>
      </dgm:t>
    </dgm:pt>
    <dgm:pt modelId="{07E7C2F4-0728-4B0B-8A63-4F0313BC5DE9}" cxnId="{9286DDCF-0F53-47F7-8E67-D4226B196C88}" type="sibTrans">
      <dgm:prSet/>
      <dgm:spPr/>
      <dgm:t>
        <a:bodyPr/>
        <a:lstStyle/>
        <a:p>
          <a:endParaRPr lang="zh-CN" altLang="en-US"/>
        </a:p>
      </dgm:t>
    </dgm:pt>
    <dgm:pt modelId="{A3BD42A7-2FA5-43D8-9C1D-E0249DF24B0C}" type="pres">
      <dgm:prSet presAssocID="{714BDB30-3DF2-4C36-9F13-55B6E64E6513}" presName="CompostProcess" presStyleCnt="0">
        <dgm:presLayoutVars>
          <dgm:dir/>
          <dgm:resizeHandles val="exact"/>
        </dgm:presLayoutVars>
      </dgm:prSet>
      <dgm:spPr/>
    </dgm:pt>
    <dgm:pt modelId="{A0F09639-3C51-473B-BD4F-3AF35C84A91A}" type="pres">
      <dgm:prSet presAssocID="{714BDB30-3DF2-4C36-9F13-55B6E64E6513}" presName="arrow" presStyleLbl="bgShp" presStyleIdx="0" presStyleCnt="1"/>
      <dgm:spPr/>
    </dgm:pt>
    <dgm:pt modelId="{2D5DDEC6-041F-45F4-B00C-E5448441D1C9}" type="pres">
      <dgm:prSet presAssocID="{714BDB30-3DF2-4C36-9F13-55B6E64E6513}" presName="linearProcess" presStyleCnt="0"/>
      <dgm:spPr/>
    </dgm:pt>
    <dgm:pt modelId="{A82A7EAB-D95E-45E9-9931-44031EFC3322}" type="pres">
      <dgm:prSet presAssocID="{65195D49-114C-4BAE-8AD7-293C62662C67}" presName="textNode" presStyleLbl="node1" presStyleIdx="0" presStyleCnt="5" custScaleX="61402" custScaleY="112621">
        <dgm:presLayoutVars>
          <dgm:bulletEnabled val="1"/>
        </dgm:presLayoutVars>
      </dgm:prSet>
      <dgm:spPr/>
    </dgm:pt>
    <dgm:pt modelId="{63684961-2204-4C29-8D6A-699C1E5EF82C}" type="pres">
      <dgm:prSet presAssocID="{5CDE3C3F-108B-4C10-B393-CE05FB6A8F33}" presName="sibTrans" presStyleCnt="0"/>
      <dgm:spPr/>
    </dgm:pt>
    <dgm:pt modelId="{F76DCA40-BA00-4E64-A46A-DB761F08FDF2}" type="pres">
      <dgm:prSet presAssocID="{7308FAE2-411F-4D75-B83C-2BCB942B24EC}" presName="textNode" presStyleLbl="node1" presStyleIdx="1" presStyleCnt="5" custScaleX="66020" custScaleY="112621">
        <dgm:presLayoutVars>
          <dgm:bulletEnabled val="1"/>
        </dgm:presLayoutVars>
      </dgm:prSet>
      <dgm:spPr/>
    </dgm:pt>
    <dgm:pt modelId="{F2F51170-3829-4A7D-9BB7-4E4A1F9DD604}" type="pres">
      <dgm:prSet presAssocID="{BB4E4C42-D467-49BC-A240-E0604FEE0EF4}" presName="sibTrans" presStyleCnt="0"/>
      <dgm:spPr/>
    </dgm:pt>
    <dgm:pt modelId="{76761668-8B76-496F-AD1D-D5DA0CBA0C6B}" type="pres">
      <dgm:prSet presAssocID="{393EEFD1-AD77-4E98-B81B-92005D4F7B29}" presName="textNode" presStyleLbl="node1" presStyleIdx="2" presStyleCnt="5" custScaleX="53405" custScaleY="112621">
        <dgm:presLayoutVars>
          <dgm:bulletEnabled val="1"/>
        </dgm:presLayoutVars>
      </dgm:prSet>
      <dgm:spPr/>
    </dgm:pt>
    <dgm:pt modelId="{5EE3EF94-D186-4354-BE43-F4D7081FC488}" type="pres">
      <dgm:prSet presAssocID="{22C84B17-44E2-4EEC-90A7-1F9EDB5F2427}" presName="sibTrans" presStyleCnt="0"/>
      <dgm:spPr/>
    </dgm:pt>
    <dgm:pt modelId="{CFF697ED-43BD-448D-B96E-E854FEAC2CEE}" type="pres">
      <dgm:prSet presAssocID="{65AEAF19-6805-47F0-8CA3-3B57F1206946}" presName="textNode" presStyleLbl="node1" presStyleIdx="3" presStyleCnt="5" custScaleX="57945" custScaleY="112621">
        <dgm:presLayoutVars>
          <dgm:bulletEnabled val="1"/>
        </dgm:presLayoutVars>
      </dgm:prSet>
      <dgm:spPr/>
    </dgm:pt>
    <dgm:pt modelId="{1F049EE9-8FDC-4653-A12A-8D35F8C1758B}" type="pres">
      <dgm:prSet presAssocID="{C08C4126-747E-4B48-815B-67012F98D551}" presName="sibTrans" presStyleCnt="0"/>
      <dgm:spPr/>
    </dgm:pt>
    <dgm:pt modelId="{9A2731F1-A859-4109-840F-025013FF3E94}" type="pres">
      <dgm:prSet presAssocID="{2512A590-4879-4EBB-BC0D-7F6B24195875}" presName="textNode" presStyleLbl="node1" presStyleIdx="4" presStyleCnt="5" custScaleX="59896" custScaleY="112621">
        <dgm:presLayoutVars>
          <dgm:bulletEnabled val="1"/>
        </dgm:presLayoutVars>
      </dgm:prSet>
      <dgm:spPr/>
    </dgm:pt>
  </dgm:ptLst>
  <dgm:cxnLst>
    <dgm:cxn modelId="{7150BD10-4447-40A4-8BCD-858C73E5C32F}" type="presOf" srcId="{65195D49-114C-4BAE-8AD7-293C62662C67}" destId="{A82A7EAB-D95E-45E9-9931-44031EFC3322}" srcOrd="0" destOrd="0" presId="urn:microsoft.com/office/officeart/2005/8/layout/hProcess9#9"/>
    <dgm:cxn modelId="{B483E12F-33AD-4B53-847D-3054CCDDC2F8}" srcId="{714BDB30-3DF2-4C36-9F13-55B6E64E6513}" destId="{7308FAE2-411F-4D75-B83C-2BCB942B24EC}" srcOrd="1" destOrd="0" parTransId="{02797C42-076C-4EB3-99DA-84BE9CA0CEFB}" sibTransId="{BB4E4C42-D467-49BC-A240-E0604FEE0EF4}"/>
    <dgm:cxn modelId="{526B0E41-2711-4C97-8B6D-930E5ABC1DF0}" srcId="{714BDB30-3DF2-4C36-9F13-55B6E64E6513}" destId="{65195D49-114C-4BAE-8AD7-293C62662C67}" srcOrd="0" destOrd="0" parTransId="{D5E5E43E-57C2-416D-A2D3-A0338D0C4A58}" sibTransId="{5CDE3C3F-108B-4C10-B393-CE05FB6A8F33}"/>
    <dgm:cxn modelId="{995E8056-EDA0-436F-8E37-ED8C8CB47D8C}" srcId="{714BDB30-3DF2-4C36-9F13-55B6E64E6513}" destId="{65AEAF19-6805-47F0-8CA3-3B57F1206946}" srcOrd="3" destOrd="0" parTransId="{CFBBD4FA-EBD7-4382-A3CE-F58AD016C809}" sibTransId="{C08C4126-747E-4B48-815B-67012F98D551}"/>
    <dgm:cxn modelId="{46E0AF80-82FB-4007-ADAD-02DE3A2867D7}" type="presOf" srcId="{714BDB30-3DF2-4C36-9F13-55B6E64E6513}" destId="{A3BD42A7-2FA5-43D8-9C1D-E0249DF24B0C}" srcOrd="0" destOrd="0" presId="urn:microsoft.com/office/officeart/2005/8/layout/hProcess9#9"/>
    <dgm:cxn modelId="{4060C781-161C-40C9-835E-43BA03A0E2A7}" type="presOf" srcId="{65AEAF19-6805-47F0-8CA3-3B57F1206946}" destId="{CFF697ED-43BD-448D-B96E-E854FEAC2CEE}" srcOrd="0" destOrd="0" presId="urn:microsoft.com/office/officeart/2005/8/layout/hProcess9#9"/>
    <dgm:cxn modelId="{26B350AA-93BC-499F-97D3-CAAEACE26DC3}" srcId="{714BDB30-3DF2-4C36-9F13-55B6E64E6513}" destId="{393EEFD1-AD77-4E98-B81B-92005D4F7B29}" srcOrd="2" destOrd="0" parTransId="{ED48E7D4-9A6A-4103-A85F-86115228B117}" sibTransId="{22C84B17-44E2-4EEC-90A7-1F9EDB5F2427}"/>
    <dgm:cxn modelId="{9286DDCF-0F53-47F7-8E67-D4226B196C88}" srcId="{714BDB30-3DF2-4C36-9F13-55B6E64E6513}" destId="{2512A590-4879-4EBB-BC0D-7F6B24195875}" srcOrd="4" destOrd="0" parTransId="{4C3F4961-F4E0-4135-B58D-651631B4E0EB}" sibTransId="{07E7C2F4-0728-4B0B-8A63-4F0313BC5DE9}"/>
    <dgm:cxn modelId="{191329E8-2343-408D-9231-41A4A430D7EF}" type="presOf" srcId="{7308FAE2-411F-4D75-B83C-2BCB942B24EC}" destId="{F76DCA40-BA00-4E64-A46A-DB761F08FDF2}" srcOrd="0" destOrd="0" presId="urn:microsoft.com/office/officeart/2005/8/layout/hProcess9#9"/>
    <dgm:cxn modelId="{0BDCE6F5-3EFF-4632-B8E9-3BEA4AFBBA03}" type="presOf" srcId="{393EEFD1-AD77-4E98-B81B-92005D4F7B29}" destId="{76761668-8B76-496F-AD1D-D5DA0CBA0C6B}" srcOrd="0" destOrd="0" presId="urn:microsoft.com/office/officeart/2005/8/layout/hProcess9#9"/>
    <dgm:cxn modelId="{B11324F9-7A48-4A7A-B7DD-9DE6ED75FDDD}" type="presOf" srcId="{2512A590-4879-4EBB-BC0D-7F6B24195875}" destId="{9A2731F1-A859-4109-840F-025013FF3E94}" srcOrd="0" destOrd="0" presId="urn:microsoft.com/office/officeart/2005/8/layout/hProcess9#9"/>
    <dgm:cxn modelId="{0B91AE74-0E4F-4A4C-B594-2948F9BD51A0}" type="presParOf" srcId="{A3BD42A7-2FA5-43D8-9C1D-E0249DF24B0C}" destId="{A0F09639-3C51-473B-BD4F-3AF35C84A91A}" srcOrd="0" destOrd="0" presId="urn:microsoft.com/office/officeart/2005/8/layout/hProcess9#9"/>
    <dgm:cxn modelId="{FC9C6A9A-6540-48D9-9BBD-CDA7BF3B49C0}" type="presParOf" srcId="{A3BD42A7-2FA5-43D8-9C1D-E0249DF24B0C}" destId="{2D5DDEC6-041F-45F4-B00C-E5448441D1C9}" srcOrd="1" destOrd="0" presId="urn:microsoft.com/office/officeart/2005/8/layout/hProcess9#9"/>
    <dgm:cxn modelId="{270B17A8-8F30-44FC-9123-20D88617C872}" type="presParOf" srcId="{2D5DDEC6-041F-45F4-B00C-E5448441D1C9}" destId="{A82A7EAB-D95E-45E9-9931-44031EFC3322}" srcOrd="0" destOrd="0" presId="urn:microsoft.com/office/officeart/2005/8/layout/hProcess9#9"/>
    <dgm:cxn modelId="{DC9612BD-33EC-48B9-AA4A-BD57DDE1627D}" type="presParOf" srcId="{2D5DDEC6-041F-45F4-B00C-E5448441D1C9}" destId="{63684961-2204-4C29-8D6A-699C1E5EF82C}" srcOrd="1" destOrd="0" presId="urn:microsoft.com/office/officeart/2005/8/layout/hProcess9#9"/>
    <dgm:cxn modelId="{512FD753-E012-4038-8524-8BA59867DF15}" type="presParOf" srcId="{2D5DDEC6-041F-45F4-B00C-E5448441D1C9}" destId="{F76DCA40-BA00-4E64-A46A-DB761F08FDF2}" srcOrd="2" destOrd="0" presId="urn:microsoft.com/office/officeart/2005/8/layout/hProcess9#9"/>
    <dgm:cxn modelId="{C1232466-DC37-44D8-B143-AF43320E2BA4}" type="presParOf" srcId="{2D5DDEC6-041F-45F4-B00C-E5448441D1C9}" destId="{F2F51170-3829-4A7D-9BB7-4E4A1F9DD604}" srcOrd="3" destOrd="0" presId="urn:microsoft.com/office/officeart/2005/8/layout/hProcess9#9"/>
    <dgm:cxn modelId="{82B3BEE9-B802-4F61-B9D6-09895DC30898}" type="presParOf" srcId="{2D5DDEC6-041F-45F4-B00C-E5448441D1C9}" destId="{76761668-8B76-496F-AD1D-D5DA0CBA0C6B}" srcOrd="4" destOrd="0" presId="urn:microsoft.com/office/officeart/2005/8/layout/hProcess9#9"/>
    <dgm:cxn modelId="{E45DD102-C1FC-4365-A0A2-50C26B498B41}" type="presParOf" srcId="{2D5DDEC6-041F-45F4-B00C-E5448441D1C9}" destId="{5EE3EF94-D186-4354-BE43-F4D7081FC488}" srcOrd="5" destOrd="0" presId="urn:microsoft.com/office/officeart/2005/8/layout/hProcess9#9"/>
    <dgm:cxn modelId="{59C3270C-0D9A-41B8-A4C5-E7EAEE2AA999}" type="presParOf" srcId="{2D5DDEC6-041F-45F4-B00C-E5448441D1C9}" destId="{CFF697ED-43BD-448D-B96E-E854FEAC2CEE}" srcOrd="6" destOrd="0" presId="urn:microsoft.com/office/officeart/2005/8/layout/hProcess9#9"/>
    <dgm:cxn modelId="{134DF208-EB12-4A66-8B2E-ABD259DCE088}" type="presParOf" srcId="{2D5DDEC6-041F-45F4-B00C-E5448441D1C9}" destId="{1F049EE9-8FDC-4653-A12A-8D35F8C1758B}" srcOrd="7" destOrd="0" presId="urn:microsoft.com/office/officeart/2005/8/layout/hProcess9#9"/>
    <dgm:cxn modelId="{F87DC03F-0B75-4467-BD09-8ACE838A6D07}" type="presParOf" srcId="{2D5DDEC6-041F-45F4-B00C-E5448441D1C9}" destId="{9A2731F1-A859-4109-840F-025013FF3E94}" srcOrd="8" destOrd="0" presId="urn:microsoft.com/office/officeart/2005/8/layout/hProcess9#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4"/>
        <a:chOff x="0" y="0"/>
        <a:chExt cx="8748463" cy="4601464"/>
      </a:xfrm>
    </dsp:grpSpPr>
    <dsp:sp modelId="{A0F09639-3C51-473B-BD4F-3AF35C84A91A}">
      <dsp:nvSpPr>
        <dsp:cNvPr id="3" name="右箭头 2"/>
        <dsp:cNvSpPr/>
      </dsp:nvSpPr>
      <dsp:spPr bwMode="white">
        <a:xfrm>
          <a:off x="656135" y="0"/>
          <a:ext cx="7436194" cy="4601464"/>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4"/>
      </dsp:txXfrm>
    </dsp:sp>
    <dsp:sp modelId="{A82A7EAB-D95E-45E9-9931-44031EFC3322}">
      <dsp:nvSpPr>
        <dsp:cNvPr id="4" name="圆角矩形 3"/>
        <dsp:cNvSpPr/>
      </dsp:nvSpPr>
      <dsp:spPr bwMode="white">
        <a:xfrm>
          <a:off x="0"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能理解广播风暴、虚拟局域网等相关概念</a:t>
          </a:r>
        </a:p>
      </dsp:txBody>
      <dsp:txXfrm>
        <a:off x="0" y="1380439"/>
        <a:ext cx="1543846" cy="1840586"/>
      </dsp:txXfrm>
    </dsp:sp>
    <dsp:sp modelId="{F76DCA40-BA00-4E64-A46A-DB761F08FDF2}">
      <dsp:nvSpPr>
        <dsp:cNvPr id="5" name="圆角矩形 4"/>
        <dsp:cNvSpPr/>
      </dsp:nvSpPr>
      <dsp:spPr bwMode="white">
        <a:xfrm>
          <a:off x="1801154"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会进行无线网络设备选型</a:t>
          </a:r>
        </a:p>
      </dsp:txBody>
      <dsp:txXfrm>
        <a:off x="1801154" y="1380439"/>
        <a:ext cx="1543846" cy="1840586"/>
      </dsp:txXfrm>
    </dsp:sp>
    <dsp:sp modelId="{76761668-8B76-496F-AD1D-D5DA0CBA0C6B}">
      <dsp:nvSpPr>
        <dsp:cNvPr id="6" name="圆角矩形 5"/>
        <dsp:cNvSpPr/>
      </dsp:nvSpPr>
      <dsp:spPr bwMode="white">
        <a:xfrm>
          <a:off x="3602308"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sz="2000" dirty="0">
              <a:latin typeface="+mn-ea"/>
              <a:ea typeface="+mn-ea"/>
            </a:rPr>
            <a:t>会配置交换机的级连和堆叠</a:t>
          </a:r>
        </a:p>
      </dsp:txBody>
      <dsp:txXfrm>
        <a:off x="3602308" y="1380439"/>
        <a:ext cx="1543846" cy="1840586"/>
      </dsp:txXfrm>
    </dsp:sp>
    <dsp:sp modelId="{CFF697ED-43BD-448D-B96E-E854FEAC2CEE}">
      <dsp:nvSpPr>
        <dsp:cNvPr id="7" name="圆角矩形 6"/>
        <dsp:cNvSpPr/>
      </dsp:nvSpPr>
      <dsp:spPr bwMode="white">
        <a:xfrm>
          <a:off x="5403462"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sz="2000" dirty="0">
              <a:latin typeface="+mn-ea"/>
              <a:ea typeface="+mn-ea"/>
            </a:rPr>
            <a:t>能组建部门虚拟局域网</a:t>
          </a:r>
        </a:p>
      </dsp:txBody>
      <dsp:txXfrm>
        <a:off x="5403462" y="1380439"/>
        <a:ext cx="1543846" cy="1840586"/>
      </dsp:txXfrm>
    </dsp:sp>
    <dsp:sp modelId="{9A2731F1-A859-4109-840F-025013FF3E94}">
      <dsp:nvSpPr>
        <dsp:cNvPr id="8" name="圆角矩形 7"/>
        <dsp:cNvSpPr/>
      </dsp:nvSpPr>
      <dsp:spPr bwMode="white">
        <a:xfrm>
          <a:off x="7204617"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5.</a:t>
          </a:r>
          <a:r>
            <a:rPr lang="zh-CN" sz="2000" dirty="0">
              <a:latin typeface="+mn-ea"/>
              <a:ea typeface="+mn-ea"/>
            </a:rPr>
            <a:t>培养互联网法律意识和网上道德规范</a:t>
          </a:r>
        </a:p>
      </dsp:txBody>
      <dsp:txXfrm>
        <a:off x="7204617" y="1380439"/>
        <a:ext cx="1543846" cy="1840586"/>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4"/>
        <a:chOff x="0" y="0"/>
        <a:chExt cx="8748463" cy="4601464"/>
      </a:xfrm>
    </dsp:grpSpPr>
    <dsp:sp modelId="{A0F09639-3C51-473B-BD4F-3AF35C84A91A}">
      <dsp:nvSpPr>
        <dsp:cNvPr id="3" name="右箭头 2"/>
        <dsp:cNvSpPr/>
      </dsp:nvSpPr>
      <dsp:spPr bwMode="white">
        <a:xfrm>
          <a:off x="656135" y="0"/>
          <a:ext cx="7436194" cy="4601464"/>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4"/>
      </dsp:txXfrm>
    </dsp:sp>
    <dsp:sp modelId="{A82A7EAB-D95E-45E9-9931-44031EFC3322}">
      <dsp:nvSpPr>
        <dsp:cNvPr id="4" name="圆角矩形 3"/>
        <dsp:cNvSpPr/>
      </dsp:nvSpPr>
      <dsp:spPr bwMode="white">
        <a:xfrm>
          <a:off x="0" y="1380439"/>
          <a:ext cx="1093558"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en-US" sz="2000" dirty="0"/>
            <a:t>1.</a:t>
          </a:r>
          <a:r>
            <a:rPr lang="zh-CN" sz="2000" dirty="0"/>
            <a:t>能理解网络冗余技术</a:t>
          </a:r>
        </a:p>
      </dsp:txBody>
      <dsp:txXfrm>
        <a:off x="0" y="1380439"/>
        <a:ext cx="1093558" cy="1840586"/>
      </dsp:txXfrm>
    </dsp:sp>
    <dsp:sp modelId="{F76DCA40-BA00-4E64-A46A-DB761F08FDF2}">
      <dsp:nvSpPr>
        <dsp:cNvPr id="5" name="圆角矩形 4"/>
        <dsp:cNvSpPr/>
      </dsp:nvSpPr>
      <dsp:spPr bwMode="white">
        <a:xfrm>
          <a:off x="1275818" y="1380439"/>
          <a:ext cx="1093558"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能理解生成树技术</a:t>
          </a:r>
        </a:p>
      </dsp:txBody>
      <dsp:txXfrm>
        <a:off x="1275818" y="1380439"/>
        <a:ext cx="1093558" cy="1840586"/>
      </dsp:txXfrm>
    </dsp:sp>
    <dsp:sp modelId="{76761668-8B76-496F-AD1D-D5DA0CBA0C6B}">
      <dsp:nvSpPr>
        <dsp:cNvPr id="6" name="圆角矩形 5"/>
        <dsp:cNvSpPr/>
      </dsp:nvSpPr>
      <dsp:spPr bwMode="white">
        <a:xfrm>
          <a:off x="2551635" y="1380439"/>
          <a:ext cx="1093558"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en-US" sz="2000" dirty="0">
              <a:latin typeface="+mn-ea"/>
              <a:ea typeface="+mn-ea"/>
            </a:rPr>
            <a:t>3.</a:t>
          </a:r>
          <a:r>
            <a:rPr lang="zh-CN" sz="2000" dirty="0">
              <a:latin typeface="+mn-ea"/>
              <a:ea typeface="+mn-ea"/>
            </a:rPr>
            <a:t>能理解端口绑定技术</a:t>
          </a:r>
        </a:p>
      </dsp:txBody>
      <dsp:txXfrm>
        <a:off x="2551635" y="1380439"/>
        <a:ext cx="1093558" cy="1840586"/>
      </dsp:txXfrm>
    </dsp:sp>
    <dsp:sp modelId="{CFF697ED-43BD-448D-B96E-E854FEAC2CEE}">
      <dsp:nvSpPr>
        <dsp:cNvPr id="7" name="圆角矩形 6"/>
        <dsp:cNvSpPr/>
      </dsp:nvSpPr>
      <dsp:spPr bwMode="white">
        <a:xfrm>
          <a:off x="3827453" y="1380439"/>
          <a:ext cx="1093558"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en-US" sz="2000" dirty="0">
              <a:latin typeface="+mn-ea"/>
              <a:ea typeface="+mn-ea"/>
            </a:rPr>
            <a:t>4.</a:t>
          </a:r>
          <a:r>
            <a:rPr sz="2000" dirty="0">
              <a:latin typeface="+mn-ea"/>
              <a:ea typeface="+mn-ea"/>
            </a:rPr>
            <a:t>能理解链路汇聚技术</a:t>
          </a:r>
        </a:p>
      </dsp:txBody>
      <dsp:txXfrm>
        <a:off x="3827453" y="1380439"/>
        <a:ext cx="1093558" cy="1840586"/>
      </dsp:txXfrm>
    </dsp:sp>
    <dsp:sp modelId="{9A2731F1-A859-4109-840F-025013FF3E94}">
      <dsp:nvSpPr>
        <dsp:cNvPr id="8" name="圆角矩形 7"/>
        <dsp:cNvSpPr/>
      </dsp:nvSpPr>
      <dsp:spPr bwMode="white">
        <a:xfrm>
          <a:off x="5103270" y="1380439"/>
          <a:ext cx="1093558"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en-US" sz="2000" dirty="0">
              <a:latin typeface="+mn-ea"/>
              <a:ea typeface="+mn-ea"/>
            </a:rPr>
            <a:t>5.</a:t>
          </a:r>
          <a:r>
            <a:rPr lang="zh-CN" sz="2000" dirty="0">
              <a:latin typeface="+mn-ea"/>
              <a:ea typeface="+mn-ea"/>
            </a:rPr>
            <a:t>能实现IP地址与MAC地址的绑定</a:t>
          </a:r>
        </a:p>
      </dsp:txBody>
      <dsp:txXfrm>
        <a:off x="5103270" y="1380439"/>
        <a:ext cx="1093558" cy="1840586"/>
      </dsp:txXfrm>
    </dsp:sp>
    <dsp:sp modelId="{B3ABC9D2-D0BC-4F27-A530-5BB49240458F}">
      <dsp:nvSpPr>
        <dsp:cNvPr id="9" name="圆角矩形 8"/>
        <dsp:cNvSpPr/>
      </dsp:nvSpPr>
      <dsp:spPr bwMode="white">
        <a:xfrm>
          <a:off x="6379088" y="1380439"/>
          <a:ext cx="1093558"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en-US" sz="2000" dirty="0">
              <a:latin typeface="+mn-ea"/>
              <a:sym typeface="+mn-ea"/>
            </a:rPr>
            <a:t>6.</a:t>
          </a:r>
          <a:r>
            <a:rPr lang="zh-CN" sz="2000" dirty="0">
              <a:latin typeface="+mn-ea"/>
              <a:sym typeface="+mn-ea"/>
            </a:rPr>
            <a:t>会利用三层交换机实现Vlan间通信</a:t>
          </a:r>
        </a:p>
      </dsp:txBody>
      <dsp:txXfrm>
        <a:off x="6379088" y="1380439"/>
        <a:ext cx="1093558" cy="1840586"/>
      </dsp:txXfrm>
    </dsp:sp>
    <dsp:sp modelId="{D12C8863-8498-4AB3-9661-DC9CA97A632A}">
      <dsp:nvSpPr>
        <dsp:cNvPr id="10" name="圆角矩形 9"/>
        <dsp:cNvSpPr/>
      </dsp:nvSpPr>
      <dsp:spPr bwMode="white">
        <a:xfrm>
          <a:off x="7654905" y="1380439"/>
          <a:ext cx="1093558"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en-US" dirty="0">
              <a:latin typeface="+mn-ea"/>
              <a:sym typeface="+mn-ea"/>
            </a:rPr>
            <a:t>7.</a:t>
          </a:r>
          <a:r>
            <a:rPr dirty="0">
              <a:latin typeface="+mn-ea"/>
              <a:sym typeface="+mn-ea"/>
            </a:rPr>
            <a:t>培养学生良好的专业沟通能力</a:t>
          </a:r>
        </a:p>
      </dsp:txBody>
      <dsp:txXfrm>
        <a:off x="7654905" y="1380439"/>
        <a:ext cx="1093558" cy="1840586"/>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4"/>
        <a:chOff x="0" y="0"/>
        <a:chExt cx="8748463" cy="4601464"/>
      </a:xfrm>
    </dsp:grpSpPr>
    <dsp:sp modelId="{A0F09639-3C51-473B-BD4F-3AF35C84A91A}">
      <dsp:nvSpPr>
        <dsp:cNvPr id="3" name="右箭头 2"/>
        <dsp:cNvSpPr/>
      </dsp:nvSpPr>
      <dsp:spPr bwMode="white">
        <a:xfrm>
          <a:off x="656135" y="0"/>
          <a:ext cx="7436194" cy="4601464"/>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4"/>
      </dsp:txXfrm>
    </dsp:sp>
    <dsp:sp modelId="{A82A7EAB-D95E-45E9-9931-44031EFC3322}">
      <dsp:nvSpPr>
        <dsp:cNvPr id="4" name="圆角矩形 3"/>
        <dsp:cNvSpPr/>
      </dsp:nvSpPr>
      <dsp:spPr bwMode="white">
        <a:xfrm>
          <a:off x="0" y="1380439"/>
          <a:ext cx="194410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能理解计算机网络拓扑结构相关概念</a:t>
          </a:r>
        </a:p>
      </dsp:txBody>
      <dsp:txXfrm>
        <a:off x="0" y="1380439"/>
        <a:ext cx="1944103" cy="1840586"/>
      </dsp:txXfrm>
    </dsp:sp>
    <dsp:sp modelId="{F76DCA40-BA00-4E64-A46A-DB761F08FDF2}">
      <dsp:nvSpPr>
        <dsp:cNvPr id="5" name="圆角矩形 4"/>
        <dsp:cNvSpPr/>
      </dsp:nvSpPr>
      <dsp:spPr bwMode="white">
        <a:xfrm>
          <a:off x="2268120" y="1380439"/>
          <a:ext cx="194410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能正确进行子网划分和IP地址规划</a:t>
          </a:r>
        </a:p>
      </dsp:txBody>
      <dsp:txXfrm>
        <a:off x="2268120" y="1380439"/>
        <a:ext cx="1944103" cy="1840586"/>
      </dsp:txXfrm>
    </dsp:sp>
    <dsp:sp modelId="{76761668-8B76-496F-AD1D-D5DA0CBA0C6B}">
      <dsp:nvSpPr>
        <dsp:cNvPr id="6" name="圆角矩形 5"/>
        <dsp:cNvSpPr/>
      </dsp:nvSpPr>
      <dsp:spPr bwMode="white">
        <a:xfrm>
          <a:off x="4536240" y="1380439"/>
          <a:ext cx="194410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sz="2000" dirty="0">
              <a:latin typeface="+mn-ea"/>
              <a:ea typeface="+mn-ea"/>
            </a:rPr>
            <a:t>能实现文件和设备共享</a:t>
          </a:r>
        </a:p>
      </dsp:txBody>
      <dsp:txXfrm>
        <a:off x="4536240" y="1380439"/>
        <a:ext cx="1944103" cy="1840586"/>
      </dsp:txXfrm>
    </dsp:sp>
    <dsp:sp modelId="{CFF697ED-43BD-448D-B96E-E854FEAC2CEE}">
      <dsp:nvSpPr>
        <dsp:cNvPr id="7" name="圆角矩形 6"/>
        <dsp:cNvSpPr/>
      </dsp:nvSpPr>
      <dsp:spPr bwMode="white">
        <a:xfrm>
          <a:off x="6804360" y="1380439"/>
          <a:ext cx="1944103"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sz="2000" dirty="0">
              <a:latin typeface="+mn-ea"/>
              <a:ea typeface="+mn-ea"/>
            </a:rPr>
            <a:t>培养学生的网络安全意识和信息素养</a:t>
          </a:r>
        </a:p>
      </dsp:txBody>
      <dsp:txXfrm>
        <a:off x="6804360" y="1380439"/>
        <a:ext cx="1944103" cy="1840586"/>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4"/>
        <a:chOff x="0" y="0"/>
        <a:chExt cx="8748463" cy="4601464"/>
      </a:xfrm>
    </dsp:grpSpPr>
    <dsp:sp modelId="{A0F09639-3C51-473B-BD4F-3AF35C84A91A}">
      <dsp:nvSpPr>
        <dsp:cNvPr id="3" name="右箭头 2"/>
        <dsp:cNvSpPr/>
      </dsp:nvSpPr>
      <dsp:spPr bwMode="white">
        <a:xfrm>
          <a:off x="656135" y="0"/>
          <a:ext cx="7436194" cy="4601464"/>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4"/>
      </dsp:txXfrm>
    </dsp:sp>
    <dsp:sp modelId="{A82A7EAB-D95E-45E9-9931-44031EFC3322}">
      <dsp:nvSpPr>
        <dsp:cNvPr id="4" name="圆角矩形 3"/>
        <dsp:cNvSpPr/>
      </dsp:nvSpPr>
      <dsp:spPr bwMode="white">
        <a:xfrm>
          <a:off x="0"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能理解网管型交换机相关概念</a:t>
          </a:r>
        </a:p>
      </dsp:txBody>
      <dsp:txXfrm>
        <a:off x="0" y="1380439"/>
        <a:ext cx="1543846" cy="1840586"/>
      </dsp:txXfrm>
    </dsp:sp>
    <dsp:sp modelId="{F76DCA40-BA00-4E64-A46A-DB761F08FDF2}">
      <dsp:nvSpPr>
        <dsp:cNvPr id="5" name="圆角矩形 4"/>
        <dsp:cNvSpPr/>
      </dsp:nvSpPr>
      <dsp:spPr bwMode="white">
        <a:xfrm>
          <a:off x="1801154"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会进行交换机、路由器等网络设备选型</a:t>
          </a:r>
        </a:p>
      </dsp:txBody>
      <dsp:txXfrm>
        <a:off x="1801154" y="1380439"/>
        <a:ext cx="1543846" cy="1840586"/>
      </dsp:txXfrm>
    </dsp:sp>
    <dsp:sp modelId="{76761668-8B76-496F-AD1D-D5DA0CBA0C6B}">
      <dsp:nvSpPr>
        <dsp:cNvPr id="6" name="圆角矩形 5"/>
        <dsp:cNvSpPr/>
      </dsp:nvSpPr>
      <dsp:spPr bwMode="white">
        <a:xfrm>
          <a:off x="3602308"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sz="2000" dirty="0">
              <a:latin typeface="+mn-ea"/>
              <a:ea typeface="+mn-ea"/>
            </a:rPr>
            <a:t>会制作双绞线水晶头</a:t>
          </a:r>
        </a:p>
      </dsp:txBody>
      <dsp:txXfrm>
        <a:off x="3602308" y="1380439"/>
        <a:ext cx="1543846" cy="1840586"/>
      </dsp:txXfrm>
    </dsp:sp>
    <dsp:sp modelId="{CFF697ED-43BD-448D-B96E-E854FEAC2CEE}">
      <dsp:nvSpPr>
        <dsp:cNvPr id="7" name="圆角矩形 6"/>
        <dsp:cNvSpPr/>
      </dsp:nvSpPr>
      <dsp:spPr bwMode="white">
        <a:xfrm>
          <a:off x="5403462"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sz="2000" dirty="0">
              <a:latin typeface="+mn-ea"/>
              <a:ea typeface="+mn-ea"/>
            </a:rPr>
            <a:t>能实现双机互连</a:t>
          </a:r>
        </a:p>
      </dsp:txBody>
      <dsp:txXfrm>
        <a:off x="5403462" y="1380439"/>
        <a:ext cx="1543846" cy="1840586"/>
      </dsp:txXfrm>
    </dsp:sp>
    <dsp:sp modelId="{9A2731F1-A859-4109-840F-025013FF3E94}">
      <dsp:nvSpPr>
        <dsp:cNvPr id="8" name="圆角矩形 7"/>
        <dsp:cNvSpPr/>
      </dsp:nvSpPr>
      <dsp:spPr bwMode="white">
        <a:xfrm>
          <a:off x="7204617"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5.</a:t>
          </a:r>
          <a:r>
            <a:rPr lang="zh-CN" sz="2000" dirty="0">
              <a:latin typeface="+mn-ea"/>
              <a:ea typeface="+mn-ea"/>
            </a:rPr>
            <a:t>培养学生良好的团队协作能力</a:t>
          </a:r>
        </a:p>
      </dsp:txBody>
      <dsp:txXfrm>
        <a:off x="7204617" y="1380439"/>
        <a:ext cx="1543846" cy="1840586"/>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3"/>
        <a:chOff x="0" y="0"/>
        <a:chExt cx="8748463" cy="4601463"/>
      </a:xfrm>
    </dsp:grpSpPr>
    <dsp:sp modelId="{A0F09639-3C51-473B-BD4F-3AF35C84A91A}">
      <dsp:nvSpPr>
        <dsp:cNvPr id="3" name="右箭头 2"/>
        <dsp:cNvSpPr/>
      </dsp:nvSpPr>
      <dsp:spPr bwMode="white">
        <a:xfrm>
          <a:off x="656135" y="0"/>
          <a:ext cx="7436194" cy="4601463"/>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3"/>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48463" cy="4601464"/>
        <a:chOff x="0" y="0"/>
        <a:chExt cx="8748463" cy="4601464"/>
      </a:xfrm>
    </dsp:grpSpPr>
    <dsp:sp modelId="{A0F09639-3C51-473B-BD4F-3AF35C84A91A}">
      <dsp:nvSpPr>
        <dsp:cNvPr id="3" name="右箭头 2"/>
        <dsp:cNvSpPr/>
      </dsp:nvSpPr>
      <dsp:spPr bwMode="white">
        <a:xfrm>
          <a:off x="656135" y="0"/>
          <a:ext cx="7436194" cy="4601464"/>
        </a:xfrm>
        <a:prstGeom prst="rightArrow">
          <a:avLst/>
        </a:prstGeom>
      </dsp:spPr>
      <dsp:style>
        <a:lnRef idx="0">
          <a:schemeClr val="accent1"/>
        </a:lnRef>
        <a:fillRef idx="1">
          <a:schemeClr val="accent1">
            <a:tint val="40000"/>
          </a:schemeClr>
        </a:fillRef>
        <a:effectRef idx="0">
          <a:scrgbClr r="0" g="0" b="0"/>
        </a:effectRef>
        <a:fontRef idx="minor"/>
      </dsp:style>
      <dsp:txXfrm>
        <a:off x="656135" y="0"/>
        <a:ext cx="7436194" cy="4601464"/>
      </dsp:txXfrm>
    </dsp:sp>
    <dsp:sp modelId="{A82A7EAB-D95E-45E9-9931-44031EFC3322}">
      <dsp:nvSpPr>
        <dsp:cNvPr id="4" name="圆角矩形 3"/>
        <dsp:cNvSpPr/>
      </dsp:nvSpPr>
      <dsp:spPr bwMode="white">
        <a:xfrm>
          <a:off x="0"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t>1.</a:t>
          </a:r>
          <a:r>
            <a:rPr lang="zh-CN" sz="2000" dirty="0"/>
            <a:t>能理解广播风暴、虚拟局域网等相关概念</a:t>
          </a:r>
        </a:p>
      </dsp:txBody>
      <dsp:txXfrm>
        <a:off x="0" y="1380439"/>
        <a:ext cx="1543846" cy="1840586"/>
      </dsp:txXfrm>
    </dsp:sp>
    <dsp:sp modelId="{F76DCA40-BA00-4E64-A46A-DB761F08FDF2}">
      <dsp:nvSpPr>
        <dsp:cNvPr id="5" name="圆角矩形 4"/>
        <dsp:cNvSpPr/>
      </dsp:nvSpPr>
      <dsp:spPr bwMode="white">
        <a:xfrm>
          <a:off x="1801154"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2.</a:t>
          </a:r>
          <a:r>
            <a:rPr lang="zh-CN" sz="2000" dirty="0">
              <a:latin typeface="+mn-ea"/>
              <a:ea typeface="+mn-ea"/>
            </a:rPr>
            <a:t>会进行无线网络设备选型</a:t>
          </a:r>
        </a:p>
      </dsp:txBody>
      <dsp:txXfrm>
        <a:off x="1801154" y="1380439"/>
        <a:ext cx="1543846" cy="1840586"/>
      </dsp:txXfrm>
    </dsp:sp>
    <dsp:sp modelId="{76761668-8B76-496F-AD1D-D5DA0CBA0C6B}">
      <dsp:nvSpPr>
        <dsp:cNvPr id="6" name="圆角矩形 5"/>
        <dsp:cNvSpPr/>
      </dsp:nvSpPr>
      <dsp:spPr bwMode="white">
        <a:xfrm>
          <a:off x="3602308"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3.</a:t>
          </a:r>
          <a:r>
            <a:rPr lang="zh-CN" sz="2000" dirty="0">
              <a:latin typeface="+mn-ea"/>
              <a:ea typeface="+mn-ea"/>
            </a:rPr>
            <a:t>会配置交换机的级连和堆叠</a:t>
          </a:r>
        </a:p>
      </dsp:txBody>
      <dsp:txXfrm>
        <a:off x="3602308" y="1380439"/>
        <a:ext cx="1543846" cy="1840586"/>
      </dsp:txXfrm>
    </dsp:sp>
    <dsp:sp modelId="{CFF697ED-43BD-448D-B96E-E854FEAC2CEE}">
      <dsp:nvSpPr>
        <dsp:cNvPr id="7" name="圆角矩形 6"/>
        <dsp:cNvSpPr/>
      </dsp:nvSpPr>
      <dsp:spPr bwMode="white">
        <a:xfrm>
          <a:off x="5403462"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4.</a:t>
          </a:r>
          <a:r>
            <a:rPr sz="2000" dirty="0">
              <a:latin typeface="+mn-ea"/>
              <a:ea typeface="+mn-ea"/>
            </a:rPr>
            <a:t>能组建部门虚拟局域网</a:t>
          </a:r>
        </a:p>
      </dsp:txBody>
      <dsp:txXfrm>
        <a:off x="5403462" y="1380439"/>
        <a:ext cx="1543846" cy="1840586"/>
      </dsp:txXfrm>
    </dsp:sp>
    <dsp:sp modelId="{9A2731F1-A859-4109-840F-025013FF3E94}">
      <dsp:nvSpPr>
        <dsp:cNvPr id="8" name="圆角矩形 7"/>
        <dsp:cNvSpPr/>
      </dsp:nvSpPr>
      <dsp:spPr bwMode="white">
        <a:xfrm>
          <a:off x="7204617" y="1380439"/>
          <a:ext cx="1543846" cy="1840586"/>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36000" tIns="36000" rIns="36000" bIns="360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000" dirty="0">
              <a:latin typeface="+mn-ea"/>
              <a:ea typeface="+mn-ea"/>
            </a:rPr>
            <a:t>5.</a:t>
          </a:r>
          <a:r>
            <a:rPr lang="zh-CN" sz="2000" dirty="0">
              <a:latin typeface="+mn-ea"/>
              <a:ea typeface="+mn-ea"/>
            </a:rPr>
            <a:t>培养互联网法律意识和网上道德规范</a:t>
          </a:r>
        </a:p>
      </dsp:txBody>
      <dsp:txXfrm>
        <a:off x="7204617" y="1380439"/>
        <a:ext cx="1543846" cy="184058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1">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Process9#10">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9#11">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12">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2">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3">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4">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5">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6">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7">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9#8">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Process9#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ffectLst/>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Pct val="100000"/>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Grp="1" noRot="1" noChangeAspect="1"/>
          </p:cNvSpPr>
          <p:nvPr>
            <p:ph type="sldImg" idx="2"/>
          </p:nvPr>
        </p:nvSpPr>
        <p:spPr>
          <a:xfrm>
            <a:off x="1143000" y="685800"/>
            <a:ext cx="4572000" cy="3429000"/>
          </a:xfrm>
          <a:prstGeom prst="rect">
            <a:avLst/>
          </a:prstGeom>
          <a:solidFill>
            <a:srgbClr val="FFFFFF"/>
          </a:solid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Pct val="100000"/>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SzPct val="100000"/>
              <a:defRPr sz="1200" b="0">
                <a:effectLst/>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Pct val="100000"/>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p>
            <a:pPr lvl="0" algn="r" eaLnBrk="1" hangingPunct="1">
              <a:buSzPct val="100000"/>
            </a:pPr>
            <a:fld id="{9A0DB2DC-4C9A-4742-B13C-FB6460FD3503}" type="slidenum">
              <a:rPr lang="en-US" altLang="zh-CN" sz="1200" b="0" dirty="0">
                <a:latin typeface="Arial" panose="020B0604020202020204" pitchFamily="34" charset="0"/>
                <a:ea typeface="宋体" panose="02010600030101010101" pitchFamily="2" charset="-122"/>
              </a:rPr>
            </a:fld>
            <a:endParaRPr lang="en-US" altLang="zh-CN" sz="1200" b="0"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buSzPct val="100000"/>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txBox="1">
            <a:spLocks noGrp="1"/>
          </p:cNvSpPr>
          <p:nvPr>
            <p:ph type="hdr" sz="quarter"/>
          </p:nvPr>
        </p:nvSpPr>
        <p:spPr>
          <a:xfrm>
            <a:off x="0" y="0"/>
            <a:ext cx="2971800" cy="457200"/>
          </a:xfrm>
          <a:prstGeom prst="rect">
            <a:avLst/>
          </a:prstGeom>
          <a:noFill/>
          <a:ln w="9525">
            <a:noFill/>
          </a:ln>
        </p:spPr>
        <p:txBody>
          <a:bodyPr/>
          <a:lstStyle/>
          <a:p>
            <a:pPr lvl="0" eaLnBrk="1" hangingPunct="1">
              <a:buSzPct val="100000"/>
            </a:pPr>
            <a:r>
              <a:rPr lang="en-US" altLang="zh-CN" sz="1200" b="0" dirty="0">
                <a:latin typeface="Arial" panose="020B0604020202020204" pitchFamily="34" charset="0"/>
                <a:ea typeface="宋体" panose="02010600030101010101" pitchFamily="2" charset="-122"/>
              </a:rPr>
              <a:t>*</a:t>
            </a:r>
            <a:endParaRPr lang="en-US" altLang="zh-CN" sz="1200" b="0" dirty="0">
              <a:latin typeface="Arial" panose="020B0604020202020204" pitchFamily="34" charset="0"/>
              <a:ea typeface="宋体" panose="02010600030101010101" pitchFamily="2" charset="-122"/>
            </a:endParaRPr>
          </a:p>
        </p:txBody>
      </p:sp>
      <p:sp>
        <p:nvSpPr>
          <p:cNvPr id="6147" name="Rectangle 7"/>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buSzPct val="100000"/>
            </a:pPr>
            <a:fld id="{9A0DB2DC-4C9A-4742-B13C-FB6460FD3503}" type="slidenum">
              <a:rPr lang="en-US" altLang="zh-CN" sz="1200" b="0" dirty="0">
                <a:latin typeface="Arial" panose="020B0604020202020204" pitchFamily="34" charset="0"/>
                <a:ea typeface="宋体" panose="02010600030101010101" pitchFamily="2" charset="-122"/>
              </a:rPr>
            </a:fld>
            <a:endParaRPr lang="en-US" altLang="zh-CN" sz="1200" b="0" dirty="0">
              <a:latin typeface="Arial" panose="020B0604020202020204" pitchFamily="34" charset="0"/>
              <a:ea typeface="宋体" panose="02010600030101010101" pitchFamily="2" charset="-122"/>
            </a:endParaRPr>
          </a:p>
        </p:txBody>
      </p:sp>
      <p:sp>
        <p:nvSpPr>
          <p:cNvPr id="6148" name="Rectangle 10"/>
          <p:cNvSpPr>
            <a:spLocks noGrp="1" noRot="1" noChangeAspect="1" noTextEdit="1"/>
          </p:cNvSpPr>
          <p:nvPr>
            <p:ph type="sldImg"/>
          </p:nvPr>
        </p:nvSpPr>
        <p:spPr>
          <a:noFill/>
        </p:spPr>
      </p:sp>
      <p:sp>
        <p:nvSpPr>
          <p:cNvPr id="6149" name="Rectangle 11"/>
          <p:cNvSpPr>
            <a:spLocks noGrp="1"/>
          </p:cNvSpPr>
          <p:nvPr>
            <p:ph type="body" idx="1"/>
          </p:nvPr>
        </p:nvSpPr>
        <p:spPr/>
        <p:txBody>
          <a:bodyPr wrap="square" lIns="91440" tIns="45720" rIns="91440" bIns="45720" anchor="t" anchorCtr="0"/>
          <a:lstStyle/>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txBox="1">
            <a:spLocks noGrp="1"/>
          </p:cNvSpPr>
          <p:nvPr>
            <p:ph type="hdr" sz="quarter"/>
          </p:nvPr>
        </p:nvSpPr>
        <p:spPr>
          <a:xfrm>
            <a:off x="0" y="0"/>
            <a:ext cx="2971800" cy="457200"/>
          </a:xfrm>
          <a:prstGeom prst="rect">
            <a:avLst/>
          </a:prstGeom>
          <a:noFill/>
          <a:ln w="9525">
            <a:noFill/>
          </a:ln>
        </p:spPr>
        <p:txBody>
          <a:bodyPr/>
          <a:lstStyle/>
          <a:p>
            <a:pPr lvl="0" eaLnBrk="1" hangingPunct="1">
              <a:buSzPct val="100000"/>
            </a:pPr>
            <a:r>
              <a:rPr lang="en-US" altLang="zh-CN" sz="1200" b="0" dirty="0">
                <a:latin typeface="Arial" panose="020B0604020202020204" pitchFamily="34" charset="0"/>
                <a:ea typeface="宋体" panose="02010600030101010101" pitchFamily="2" charset="-122"/>
              </a:rPr>
              <a:t>*</a:t>
            </a:r>
            <a:endParaRPr lang="en-US" altLang="zh-CN" sz="1200" b="0" dirty="0">
              <a:latin typeface="Arial" panose="020B0604020202020204" pitchFamily="34" charset="0"/>
              <a:ea typeface="宋体" panose="02010600030101010101" pitchFamily="2" charset="-122"/>
            </a:endParaRPr>
          </a:p>
        </p:txBody>
      </p:sp>
      <p:sp>
        <p:nvSpPr>
          <p:cNvPr id="6147" name="Rectangle 7"/>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buSzPct val="100000"/>
            </a:pPr>
            <a:fld id="{9A0DB2DC-4C9A-4742-B13C-FB6460FD3503}" type="slidenum">
              <a:rPr lang="en-US" altLang="zh-CN" sz="1200" b="0" dirty="0">
                <a:latin typeface="Arial" panose="020B0604020202020204" pitchFamily="34" charset="0"/>
                <a:ea typeface="宋体" panose="02010600030101010101" pitchFamily="2" charset="-122"/>
              </a:rPr>
            </a:fld>
            <a:endParaRPr lang="en-US" altLang="zh-CN" sz="1200" b="0" dirty="0">
              <a:latin typeface="Arial" panose="020B0604020202020204" pitchFamily="34" charset="0"/>
              <a:ea typeface="宋体" panose="02010600030101010101" pitchFamily="2" charset="-122"/>
            </a:endParaRPr>
          </a:p>
        </p:txBody>
      </p:sp>
      <p:sp>
        <p:nvSpPr>
          <p:cNvPr id="6148" name="Rectangle 10"/>
          <p:cNvSpPr>
            <a:spLocks noGrp="1" noRot="1" noChangeAspect="1" noTextEdit="1"/>
          </p:cNvSpPr>
          <p:nvPr>
            <p:ph type="sldImg"/>
          </p:nvPr>
        </p:nvSpPr>
        <p:spPr>
          <a:noFill/>
        </p:spPr>
      </p:sp>
      <p:sp>
        <p:nvSpPr>
          <p:cNvPr id="6149" name="Rectangle 11"/>
          <p:cNvSpPr>
            <a:spLocks noGrp="1"/>
          </p:cNvSpPr>
          <p:nvPr>
            <p:ph type="body" idx="1"/>
          </p:nvPr>
        </p:nvSpPr>
        <p:spPr/>
        <p:txBody>
          <a:bodyPr wrap="square" lIns="91440" tIns="45720" rIns="91440" bIns="45720" anchor="t" anchorCtr="0"/>
          <a:lstStyle/>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blipFill>
        <a:effectLst/>
      </p:bgPr>
    </p:bg>
    <p:spTree>
      <p:nvGrpSpPr>
        <p:cNvPr id="1" name=""/>
        <p:cNvGrpSpPr/>
        <p:nvPr/>
      </p:nvGrpSpPr>
      <p:grpSpPr>
        <a:xfrm>
          <a:off x="0" y="0"/>
          <a:ext cx="0" cy="0"/>
          <a:chOff x="0" y="0"/>
          <a:chExt cx="0" cy="0"/>
        </a:xfrm>
      </p:grpSpPr>
      <p:sp>
        <p:nvSpPr>
          <p:cNvPr id="2" name="Freeform 7"/>
          <p:cNvSpPr/>
          <p:nvPr/>
        </p:nvSpPr>
        <p:spPr>
          <a:xfrm>
            <a:off x="685800" y="2393950"/>
            <a:ext cx="7772400" cy="109538"/>
          </a:xfrm>
          <a:custGeom>
            <a:avLst/>
            <a:gdLst/>
            <a:ahLst/>
            <a:cxnLst>
              <a:cxn ang="0">
                <a:pos x="0" y="0"/>
              </a:cxn>
              <a:cxn ang="0">
                <a:pos x="2147483646" y="0"/>
              </a:cxn>
              <a:cxn ang="0">
                <a:pos x="2147483646" y="2147483646"/>
              </a:cxn>
              <a:cxn ang="0">
                <a:pos x="0" y="2147483646"/>
              </a:cxn>
              <a:cxn ang="0">
                <a:pos x="0" y="0"/>
              </a:cxn>
              <a:cxn ang="0">
                <a:pos x="2147483646" y="0"/>
              </a:cxn>
            </a:cxnLst>
            <a:rect l="0" t="0" r="0" b="0"/>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alpha val="100000"/>
            </a:srgbClr>
          </a:solid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nvPr>
        </p:nvSpPr>
        <p:spPr>
          <a:xfrm>
            <a:off x="685800" y="990600"/>
            <a:ext cx="77724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10" name="Rectangle 4"/>
          <p:cNvSpPr>
            <a:spLocks noGrp="1" noChangeArrowheads="1"/>
          </p:cNvSpPr>
          <p:nvPr>
            <p:ph type="dt" sz="half" idx="2"/>
          </p:nvPr>
        </p:nvSpPr>
        <p:spPr bwMode="auto">
          <a:xfrm>
            <a:off x="685800" y="6248400"/>
            <a:ext cx="1905000" cy="457200"/>
          </a:xfrm>
          <a:prstGeom prst="rect">
            <a:avLst/>
          </a:prstGeom>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Pct val="100000"/>
              <a:buFontTx/>
              <a:buNone/>
              <a:defRPr/>
            </a:pPr>
            <a:fld id="{32CDD265-C6D4-417C-B4D9-0EF4774B532E}"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11" name="Rectangle 5"/>
          <p:cNvSpPr>
            <a:spLocks noGrp="1" noChangeArrowheads="1"/>
          </p:cNvSpPr>
          <p:nvPr>
            <p:ph type="ftr" sz="quarter" idx="3"/>
          </p:nvPr>
        </p:nvSpPr>
        <p:spPr bwMode="auto">
          <a:xfrm>
            <a:off x="3124200" y="6248400"/>
            <a:ext cx="2895600" cy="457200"/>
          </a:xfrm>
          <a:prstGeom prst="rect">
            <a:avLst/>
          </a:prstGeom>
        </p:spPr>
        <p:txBody>
          <a:bodyPr vert="horz" wrap="square" lIns="91440" tIns="45720" rIns="91440" bIns="45720" numCol="1" anchor="t" anchorCtr="0" compatLnSpc="1"/>
          <a:lstStyle>
            <a:lvl1pPr>
              <a:defRPr>
                <a:ea typeface="+mn-ea"/>
              </a:defRPr>
            </a:lvl1pP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t>锲而舍之，朽木不折。锲而不舍，金石可镂   友友情分享O(∩_∩)O~</a:t>
            </a: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12" name="Rectangle 6"/>
          <p:cNvSpPr>
            <a:spLocks noGrp="1" noChangeArrowheads="1"/>
          </p:cNvSpPr>
          <p:nvPr>
            <p:ph type="sldNum" sz="quarter" idx="4"/>
          </p:nvPr>
        </p:nvSpPr>
        <p:spPr bwMode="auto">
          <a:xfrm>
            <a:off x="6553200" y="6248400"/>
            <a:ext cx="1905000" cy="457200"/>
          </a:xfrm>
          <a:prstGeom prst="rect">
            <a:avLst/>
          </a:prstGeom>
        </p:spPr>
        <p:txBody>
          <a:bodyPr vert="horz" wrap="square" lIns="91440" tIns="45720" rIns="91440" bIns="45720" numCol="1" anchor="t" anchorCtr="0" compatLnSpc="1"/>
          <a:lstStyle/>
          <a:p>
            <a:pPr algn="r" eaLnBrk="1" hangingPunct="1">
              <a:buSzPct val="100000"/>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5" name="页脚占位符 4"/>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6" name="灯片编号占位符 5"/>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5" name="页脚占位符 4"/>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6" name="灯片编号占位符 5"/>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5" name="页脚占位符 4"/>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6" name="灯片编号占位符 5"/>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5" name="页脚占位符 4"/>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6" name="灯片编号占位符 5"/>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566738" y="1125538"/>
            <a:ext cx="39243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3438" y="1125538"/>
            <a:ext cx="39243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6" name="页脚占位符 5"/>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7" name="灯片编号占位符 6"/>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8" name="页脚占位符 7"/>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9" name="灯片编号占位符 8"/>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4" name="页脚占位符 3"/>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5" name="灯片编号占位符 4"/>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3" name="页脚占位符 2"/>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4" name="灯片编号占位符 3"/>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6" name="页脚占位符 5"/>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7" name="灯片编号占位符 6"/>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Pct val="65000"/>
              <a:buFont typeface="Wingdings" panose="05000000000000000000" pitchFamily="2" charset="2"/>
              <a:buNone/>
              <a:defRPr/>
            </a:pPr>
            <a:endParaRPr kumimoji="0" lang="zh-CN" altLang="en-US" sz="3200" b="1" i="0" u="none" strike="noStrike" kern="1200" cap="none" spc="0" normalizeH="0" baseline="0" noProof="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6" name="页脚占位符 5"/>
          <p:cNvSpPr>
            <a:spLocks noGrp="1"/>
          </p:cNvSpPr>
          <p:nvPr>
            <p:ph type="ftr" sz="quarter" idx="11"/>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7" name="灯片编号占位符 6"/>
          <p:cNvSpPr>
            <a:spLocks noGrp="1"/>
          </p:cNvSpPr>
          <p:nvPr>
            <p:ph type="sldNum" sz="quarter" idx="12"/>
          </p:nvPr>
        </p:nvSpPr>
        <p:spPr/>
        <p:txBody>
          <a:body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Ovr>
    <a:masterClrMapping/>
  </p:clrMapOvr>
  <p:transition>
    <p:cu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566738" y="1125538"/>
            <a:ext cx="8001000" cy="4894263"/>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nvSpPr>
        <p:spPr>
          <a:xfrm>
            <a:off x="611188" y="908050"/>
            <a:ext cx="7958137" cy="109538"/>
          </a:xfrm>
          <a:custGeom>
            <a:avLst/>
            <a:gdLst/>
            <a:ahLst/>
            <a:cxnLst>
              <a:cxn ang="0">
                <a:pos x="0" y="0"/>
              </a:cxn>
              <a:cxn ang="0">
                <a:pos x="2147483646" y="0"/>
              </a:cxn>
              <a:cxn ang="0">
                <a:pos x="2147483646" y="2147483646"/>
              </a:cxn>
              <a:cxn ang="0">
                <a:pos x="0" y="2147483646"/>
              </a:cxn>
              <a:cxn ang="0">
                <a:pos x="0" y="0"/>
              </a:cxn>
              <a:cxn ang="0">
                <a:pos x="2147483646" y="0"/>
              </a:cxn>
            </a:cxnLst>
            <a:rect l="0" t="0" r="0" b="0"/>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alpha val="100000"/>
            </a:srgbClr>
          </a:solid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029" name="Line 5"/>
          <p:cNvSpPr>
            <a:spLocks noChangeShapeType="1"/>
          </p:cNvSpPr>
          <p:nvPr/>
        </p:nvSpPr>
        <p:spPr bwMode="auto">
          <a:xfrm flipV="1">
            <a:off x="609600" y="6172200"/>
            <a:ext cx="7924800" cy="0"/>
          </a:xfrm>
          <a:prstGeom prst="line">
            <a:avLst/>
          </a:prstGeom>
          <a:noFill/>
          <a:ln w="9525" cap="flat" algn="ctr">
            <a:solidFill>
              <a:srgbClr val="CC0000"/>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Pct val="100000"/>
              <a:buFontTx/>
              <a:buNone/>
              <a:defRPr/>
            </a:pPr>
            <a:endParaRPr kumimoji="0" lang="zh-CN" altLang="en-US" sz="18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Verdana" panose="020B0604030504040204" pitchFamily="34" charset="0"/>
              <a:ea typeface="楷体_GB2312" charset="-122"/>
              <a:cs typeface="+mn-cs"/>
            </a:endParaRPr>
          </a:p>
        </p:txBody>
      </p:sp>
      <p:sp>
        <p:nvSpPr>
          <p:cNvPr id="1030" name="Rectangle 6"/>
          <p:cNvSpPr>
            <a:spLocks noGrp="1" noChangeArrowheads="1"/>
          </p:cNvSpPr>
          <p:nvPr>
            <p:ph type="dt" sz="half" idx="2"/>
          </p:nvPr>
        </p:nvSpPr>
        <p:spPr bwMode="auto">
          <a:xfrm>
            <a:off x="609600" y="6245225"/>
            <a:ext cx="19812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marL="0" marR="0" lvl="0" indent="0" algn="l" defTabSz="914400" rtl="0" eaLnBrk="1" fontAlgn="base" latinLnBrk="0" hangingPunct="1">
              <a:lnSpc>
                <a:spcPct val="100000"/>
              </a:lnSpc>
              <a:spcBef>
                <a:spcPct val="0"/>
              </a:spcBef>
              <a:spcAft>
                <a:spcPct val="0"/>
              </a:spcAft>
              <a:buClrTx/>
              <a:buSzPct val="100000"/>
              <a:buFontTx/>
              <a:buNone/>
              <a:defRPr/>
            </a:pPr>
            <a:fld id="{D02E88D0-28DA-408D-A269-0AD250B35C84}" type="datetime1">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1031" name="Rectangle 7"/>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a:defRPr sz="1200" b="0">
                <a:ea typeface="宋体" panose="02010600030101010101" pitchFamily="2" charset="-122"/>
              </a:defRPr>
            </a:lvl1p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
        <p:nvSpPr>
          <p:cNvPr id="1032" name="Rectangle 8"/>
          <p:cNvSpPr>
            <a:spLocks noGrp="1" noChangeArrowheads="1"/>
          </p:cNvSpPr>
          <p:nvPr>
            <p:ph type="sldNum" sz="quarter" idx="4"/>
          </p:nvPr>
        </p:nvSpPr>
        <p:spPr bwMode="auto">
          <a:xfrm>
            <a:off x="6553200" y="6245225"/>
            <a:ext cx="1981200" cy="476250"/>
          </a:xfrm>
          <a:prstGeom prst="rect">
            <a:avLst/>
          </a:prstGeom>
          <a:noFill/>
          <a:ln>
            <a:noFill/>
          </a:ln>
          <a:effectLst/>
        </p:spPr>
        <p:txBody>
          <a:bodyPr vert="horz" wrap="square" lIns="91440" tIns="45720" rIns="91440" bIns="45720" numCol="1" anchor="t" anchorCtr="0" compatLnSpc="1"/>
          <a:lstStyle>
            <a:lvl1pPr algn="r">
              <a:defRPr sz="1200" b="0">
                <a:ea typeface="宋体" panose="02010600030101010101" pitchFamily="2" charset="-122"/>
              </a:defRPr>
            </a:lvl1pPr>
          </a:lstStyle>
          <a:p>
            <a:pPr lvl="0" eaLnBrk="1" hangingPunct="1">
              <a:buSzPct val="100000"/>
            </a:pPr>
            <a:fld id="{9A0DB2DC-4C9A-4742-B13C-FB6460FD3503}" type="slidenum">
              <a:rPr lang="en-US" altLang="zh-CN" dirty="0">
                <a:latin typeface="Verdana" panose="020B0604030504040204" pitchFamily="34" charset="0"/>
              </a:rPr>
            </a:fld>
            <a:endParaRPr lang="en-US" altLang="zh-CN" dirty="0">
              <a:latin typeface="Verdan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ut/>
  </p:transition>
  <p:hf sldNum="0" hdr="0" ft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0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2.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4.png"/><Relationship Id="rId1" Type="http://schemas.openxmlformats.org/officeDocument/2006/relationships/tags" Target="../tags/tag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5.png"/></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6.png"/></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7.png"/></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8.jpeg"/></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9.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0.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wm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wmf"/></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wm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37.png"/></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jpeg"/><Relationship Id="rId1" Type="http://schemas.openxmlformats.org/officeDocument/2006/relationships/image" Target="../media/image40.jpe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8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jpeg"/></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jpe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jpeg"/></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txBox="1">
            <a:spLocks noGrp="1"/>
          </p:cNvSpPr>
          <p:nvPr>
            <p:ph type="sldNum" sz="quarter" idx="4"/>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58" name="Rectangle 10"/>
          <p:cNvSpPr>
            <a:spLocks noGrp="1" noChangeArrowheads="1"/>
          </p:cNvSpPr>
          <p:nvPr>
            <p:ph type="ctrTitle" idx="4294967295"/>
          </p:nvPr>
        </p:nvSpPr>
        <p:spPr>
          <a:xfrm>
            <a:off x="250825" y="908050"/>
            <a:ext cx="7772400" cy="137160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br>
              <a:rPr kumimoji="0" lang="en-US" altLang="zh-CN"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br>
              <a:rPr kumimoji="0" lang="en-US" altLang="zh-CN"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en-US" altLang="zh-CN"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a:t>
            </a:r>
            <a:r>
              <a:rPr kumimoji="0" lang="zh-CN" altLang="en-US"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计算机网络技术</a:t>
            </a:r>
            <a:r>
              <a:rPr kumimoji="0" lang="en-US" altLang="zh-CN"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a:t>
            </a:r>
            <a:endParaRPr kumimoji="0" lang="zh-CN" altLang="en-US" sz="4000" b="1" i="0" u="none" strike="noStrike" kern="1200" cap="none" spc="0" normalizeH="0" baseline="0" noProof="0" dirty="0">
              <a:ln>
                <a:noFill/>
              </a:ln>
              <a:solidFill>
                <a:schemeClr val="folHlink"/>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2059" name="Rectangle 11"/>
          <p:cNvSpPr>
            <a:spLocks noGrp="1" noChangeArrowheads="1"/>
          </p:cNvSpPr>
          <p:nvPr>
            <p:ph type="subTitle" idx="1"/>
          </p:nvPr>
        </p:nvSpPr>
        <p:spPr>
          <a:xfrm>
            <a:off x="1643063" y="2781300"/>
            <a:ext cx="6408738" cy="647700"/>
          </a:xfrm>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20000"/>
              </a:spcBef>
              <a:spcAft>
                <a:spcPct val="0"/>
              </a:spcAft>
              <a:buClr>
                <a:schemeClr val="accent2"/>
              </a:buClr>
              <a:buSzPct val="65000"/>
              <a:buFont typeface="Wingdings" panose="05000000000000000000" pitchFamily="2" charset="2"/>
              <a:buNone/>
              <a:defRPr/>
            </a:pPr>
            <a:r>
              <a:rPr kumimoji="0"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楷体_GB2312" charset="-122"/>
                <a:ea typeface="楷体_GB2312" charset="-122"/>
                <a:cs typeface="+mn-cs"/>
              </a:rPr>
              <a:t>北京出版社    主编：吴教育  刘小园</a:t>
            </a:r>
            <a:endParaRPr kumimoji="0"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楷体_GB2312" charset="-122"/>
              <a:ea typeface="楷体_GB2312" charset="-122"/>
              <a:cs typeface="+mn-cs"/>
            </a:endParaRPr>
          </a:p>
        </p:txBody>
      </p:sp>
      <p:sp>
        <p:nvSpPr>
          <p:cNvPr id="5" name="Rectangle 11"/>
          <p:cNvSpPr txBox="1">
            <a:spLocks noChangeArrowheads="1"/>
          </p:cNvSpPr>
          <p:nvPr/>
        </p:nvSpPr>
        <p:spPr bwMode="auto">
          <a:xfrm>
            <a:off x="1693863" y="3930650"/>
            <a:ext cx="6408738" cy="647700"/>
          </a:xfrm>
          <a:prstGeom prst="rect">
            <a:avLst/>
          </a:prstGeom>
          <a:noFill/>
          <a:ln>
            <a:noFill/>
          </a:ln>
          <a:effectLst/>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20000"/>
              </a:spcBef>
              <a:spcAft>
                <a:spcPct val="0"/>
              </a:spcAft>
              <a:buClr>
                <a:schemeClr val="accent2"/>
              </a:buClr>
              <a:buSzPct val="65000"/>
              <a:buFont typeface="Wingdings" panose="05000000000000000000" pitchFamily="2" charset="2"/>
              <a:buNone/>
              <a:defRPr/>
            </a:pPr>
            <a:r>
              <a:rPr kumimoji="0" lang="zh-CN" altLang="en-US" sz="2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n-cs"/>
              </a:rPr>
              <a:t>项目二 组建中小型局域网</a:t>
            </a:r>
            <a:endParaRPr kumimoji="0" lang="zh-CN" altLang="en-US" sz="2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n-cs"/>
            </a:endParaRPr>
          </a:p>
        </p:txBody>
      </p:sp>
    </p:spTree>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二、网络连接设备</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39115" y="1842453"/>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6.路由器（Router）</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路由器是一种连接多个网络或网段的网络设备，主要功能是将不同网络或网段之间的数据信息进行“翻译”，以使它们能够相互“读”懂对方的数据</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如图2-6所示路由器的外观。</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744980" y="5490845"/>
            <a:ext cx="5080000" cy="368300"/>
          </a:xfrm>
          <a:prstGeom prst="rect">
            <a:avLst/>
          </a:prstGeom>
          <a:noFill/>
          <a:ln w="9525">
            <a:noFill/>
          </a:ln>
        </p:spPr>
        <p:txBody>
          <a:bodyPr>
            <a:spAutoFit/>
          </a:bodyPr>
          <a:lstStyle/>
          <a:p>
            <a:pPr indent="304800" algn="ctr"/>
            <a:r>
              <a:rPr sz="1800" b="0">
                <a:ea typeface="宋体" panose="02010600030101010101" pitchFamily="2" charset="-122"/>
              </a:rPr>
              <a:t>图2-6</a:t>
            </a:r>
            <a:r>
              <a:rPr lang="en-US" sz="1800" b="0">
                <a:ea typeface="宋体" panose="02010600030101010101" pitchFamily="2" charset="-122"/>
              </a:rPr>
              <a:t> </a:t>
            </a:r>
            <a:r>
              <a:rPr sz="1800" b="0">
                <a:ea typeface="宋体" panose="02010600030101010101" pitchFamily="2" charset="-122"/>
              </a:rPr>
              <a:t> 路由器</a:t>
            </a:r>
            <a:endParaRPr sz="1800" b="0">
              <a:ea typeface="宋体" panose="02010600030101010101" pitchFamily="2" charset="-122"/>
            </a:endParaRPr>
          </a:p>
        </p:txBody>
      </p:sp>
      <p:pic>
        <p:nvPicPr>
          <p:cNvPr id="9" name="图片 9"/>
          <p:cNvPicPr>
            <a:picLocks noChangeAspect="1"/>
          </p:cNvPicPr>
          <p:nvPr/>
        </p:nvPicPr>
        <p:blipFill>
          <a:blip r:embed="rId1" cstate="print"/>
          <a:stretch>
            <a:fillRect/>
          </a:stretch>
        </p:blipFill>
        <p:spPr>
          <a:xfrm>
            <a:off x="3203575" y="2996565"/>
            <a:ext cx="2512060" cy="2341880"/>
          </a:xfrm>
          <a:prstGeom prst="rect">
            <a:avLst/>
          </a:prstGeom>
        </p:spPr>
      </p:pic>
    </p:spTree>
  </p:cSld>
  <p:clrMapOvr>
    <a:masterClrMapping/>
  </p:clrMapOvr>
  <p:transition>
    <p:cut/>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任务</a:t>
            </a:r>
            <a:r>
              <a:rPr lang="zh-CN" sz="2800" noProof="0" dirty="0">
                <a:ln>
                  <a:noFill/>
                </a:ln>
                <a:uLnTx/>
                <a:uFillTx/>
                <a:sym typeface="+mn-ea"/>
              </a:rPr>
              <a:t>五</a:t>
            </a:r>
            <a:r>
              <a:rPr sz="2800" noProof="0" dirty="0">
                <a:ln>
                  <a:noFill/>
                </a:ln>
                <a:uLnTx/>
                <a:uFillTx/>
                <a:sym typeface="+mn-ea"/>
              </a:rPr>
              <a:t> 实现企业级网络互通</a:t>
            </a:r>
            <a:endParaRPr sz="2800" noProof="0" dirty="0">
              <a:ln>
                <a:noFill/>
              </a:ln>
              <a:uLnTx/>
              <a:uFillTx/>
              <a:sym typeface="+mn-ea"/>
            </a:endParaRPr>
          </a:p>
        </p:txBody>
      </p:sp>
      <p:graphicFrame>
        <p:nvGraphicFramePr>
          <p:cNvPr id="54" name="内容占位符 3"/>
          <p:cNvGraphicFramePr/>
          <p:nvPr/>
        </p:nvGraphicFramePr>
        <p:xfrm>
          <a:off x="216398" y="1484783"/>
          <a:ext cx="8748463" cy="460146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一、VLAN间的主机通信</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695008"/>
            <a:ext cx="856932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在二层交换机组成交换网络中，VLAN实现网络流量分割。由于VLAN隔离广播风暴，同时也隔离各个不同VLAN之间通信。1.使用路由器实现Vlan间通信</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（1）通过路由器的不同物理接口与交换机上的每个VLAN分别连接。</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44" name="图片 44" descr="clip_image00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339975" y="3140075"/>
            <a:ext cx="4458970" cy="2484120"/>
          </a:xfrm>
          <a:prstGeom prst="rect">
            <a:avLst/>
          </a:prstGeom>
          <a:noFill/>
          <a:ln>
            <a:noFill/>
          </a:ln>
        </p:spPr>
      </p:pic>
      <p:sp>
        <p:nvSpPr>
          <p:cNvPr id="3" name="文本框 2"/>
          <p:cNvSpPr txBox="1"/>
          <p:nvPr/>
        </p:nvSpPr>
        <p:spPr>
          <a:xfrm>
            <a:off x="1200785" y="566102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图2-45 路由器接口与交换机的VLAN连接</a:t>
            </a:r>
            <a:endParaRPr sz="1800" b="0">
              <a:ea typeface="宋体" panose="02010600030101010101" pitchFamily="2" charset="-122"/>
              <a:sym typeface="+mn-ea"/>
            </a:endParaRPr>
          </a:p>
        </p:txBody>
      </p:sp>
    </p:spTree>
  </p:cSld>
  <p:clrMapOvr>
    <a:masterClrMapping/>
  </p:clrMapOvr>
  <p:transition>
    <p:cut/>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一、VLAN间的主机通信</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297305"/>
            <a:ext cx="8569325" cy="49466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（2）通过路由器的逻辑子接口与交换机的各个VLAN连接。</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47495" y="497903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图2-46 路由器的逻辑子接口与交换机VLAN连接</a:t>
            </a:r>
            <a:endParaRPr sz="1800" b="0">
              <a:ea typeface="宋体" panose="02010600030101010101" pitchFamily="2" charset="-122"/>
              <a:sym typeface="+mn-ea"/>
            </a:endParaRPr>
          </a:p>
        </p:txBody>
      </p:sp>
      <p:pic>
        <p:nvPicPr>
          <p:cNvPr id="43" name="图片 4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248535" y="2132330"/>
            <a:ext cx="4719320" cy="2506345"/>
          </a:xfrm>
          <a:prstGeom prst="rect">
            <a:avLst/>
          </a:prstGeom>
          <a:noFill/>
          <a:ln>
            <a:noFill/>
          </a:ln>
        </p:spPr>
      </p:pic>
    </p:spTree>
  </p:cSld>
  <p:clrMapOvr>
    <a:masterClrMapping/>
  </p:clrMapOvr>
  <p:transition>
    <p:cut/>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一、VLAN间的主机通信</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3019425"/>
            <a:ext cx="8569325" cy="49466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（3）路由器实现VLAN间通信的缺陷</a:t>
            </a: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由于路由器更多通过协议进行工作，数据通过路由技术处理，传输速度会变得非常缓慢。而且路由器的低效率和长时延，如果安装在交换网络中，也使路由器成为整个网络的瓶颈，因此在交换网络中，需要采用新的技术来改善整个网络的速度。</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一、VLAN间的主机通信</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972820"/>
            <a:ext cx="4679950" cy="47466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2.使用第三层交换机实现Vlan间通信</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（1）三层交换机基础知识</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三层交换机本质上就是带有路由功能的二层交换机，三层交换机将第二层交换机和第三层路由器两者的优势，有机而智能化地结合起来，可在各个层次提供线速性能。</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（2）三层交换机配置技术</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三层交换机管理虚拟局域网的结构如图2-47所示。</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54" name="图片 8"/>
          <p:cNvPicPr>
            <a:picLocks noChangeAspect="1"/>
          </p:cNvPicPr>
          <p:nvPr/>
        </p:nvPicPr>
        <p:blipFill>
          <a:blip r:embed="rId1"/>
          <a:stretch>
            <a:fillRect/>
          </a:stretch>
        </p:blipFill>
        <p:spPr>
          <a:xfrm>
            <a:off x="5003800" y="1772285"/>
            <a:ext cx="3664585" cy="2155190"/>
          </a:xfrm>
          <a:prstGeom prst="rect">
            <a:avLst/>
          </a:prstGeom>
          <a:noFill/>
          <a:ln>
            <a:noFill/>
          </a:ln>
        </p:spPr>
      </p:pic>
      <p:sp>
        <p:nvSpPr>
          <p:cNvPr id="3" name="文本框 2"/>
          <p:cNvSpPr txBox="1"/>
          <p:nvPr/>
        </p:nvSpPr>
        <p:spPr>
          <a:xfrm>
            <a:off x="4932045" y="4436745"/>
            <a:ext cx="3962400"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图2-47 三层交换机的Vlan结构</a:t>
            </a:r>
            <a:endParaRPr sz="1800" b="0">
              <a:ea typeface="宋体" panose="02010600030101010101" pitchFamily="2" charset="-122"/>
              <a:sym typeface="+mn-ea"/>
            </a:endParaRPr>
          </a:p>
        </p:txBody>
      </p:sp>
    </p:spTree>
  </p:cSld>
  <p:clrMapOvr>
    <a:masterClrMapping/>
  </p:clrMapOvr>
  <p:transition>
    <p:cut/>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一、VLAN间的主机通信</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972820"/>
            <a:ext cx="8210550" cy="47466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三层交换技术配置方法：</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第一步：在三层交换机上配置VLAN路由时，首先创建VLAN，并将端口加入到VLAN中。</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[SWA]vlan batch 2 3</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[SWA]interface GigabitEthernet0/0/1</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[SWA-GigabitEthernet0/0/1]port link-type access</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[SWA-GigabitEthernet0/0/1]port default vlan 2 </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[SWA]interface GigabitEthernet0/0/2</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[SWA-GigabitEthernet0/0/2]port link-type access</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[SWA-GigabitEthernet0/0/2]port default vlan 3</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一、VLAN间的主机通信</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972820"/>
            <a:ext cx="8166100" cy="47726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三层交换技术配置方法：</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第二步:为每个VLAN创建一个VLANIF接口作为网关，并配置VLANID接口的IP地址</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[SWA]interface vlanif 2</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[SWA-Vlanif2]ip address 192.168.2.254 24 </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[SWA-Vlanif2]quit</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[SWA]interface vlanif 3 </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[SWA-Vlanif3]ip address 192.168.3.254 24 </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[SWA-Vlanif3]quit</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注：interface vlanif vlan-id命令用来创建VLANIF接口并进入到VLANIF接口视图。vlan-id表示与VLANIF接口相关联的VLAN编号。VLANIF接口的IP地址作为主机的网关IP地址，和主机的IP地址必须位于同一网段。</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一、VLAN间的主机通信</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972820"/>
            <a:ext cx="8221345" cy="204406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 三层交换机实现虚拟局域网通信</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使用三层交换接口实现VLAN间路由的通讯，交换接口成本降低。</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在三层交换机上使用SVI虚拟接口技术，在功能上实现了VLAN间路由通讯功能。如图2-48所示。</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5630" name="图片 25630"/>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619885" y="2923540"/>
            <a:ext cx="5682615" cy="2809875"/>
          </a:xfrm>
          <a:prstGeom prst="rect">
            <a:avLst/>
          </a:prstGeom>
          <a:noFill/>
          <a:ln>
            <a:noFill/>
          </a:ln>
        </p:spPr>
      </p:pic>
      <p:sp>
        <p:nvSpPr>
          <p:cNvPr id="100" name="文本框 99"/>
          <p:cNvSpPr txBox="1"/>
          <p:nvPr/>
        </p:nvSpPr>
        <p:spPr>
          <a:xfrm>
            <a:off x="2123440" y="5805170"/>
            <a:ext cx="5080000" cy="368300"/>
          </a:xfrm>
          <a:prstGeom prst="rect">
            <a:avLst/>
          </a:prstGeom>
          <a:noFill/>
          <a:ln w="9525">
            <a:noFill/>
          </a:ln>
        </p:spPr>
        <p:txBody>
          <a:bodyPr>
            <a:spAutoFit/>
          </a:bodyPr>
          <a:p>
            <a:pPr algn="ctr"/>
            <a:r>
              <a:rPr lang="zh-CN" sz="1800" b="0">
                <a:solidFill>
                  <a:srgbClr val="000000"/>
                </a:solidFill>
                <a:ea typeface="宋体" panose="02010600030101010101" pitchFamily="2" charset="-122"/>
              </a:rPr>
              <a:t>图</a:t>
            </a:r>
            <a:r>
              <a:rPr lang="en-US" sz="1800" b="0">
                <a:solidFill>
                  <a:srgbClr val="000000"/>
                </a:solidFill>
                <a:latin typeface="宋体" panose="02010600030101010101" pitchFamily="2" charset="-122"/>
                <a:ea typeface="宋体" panose="02010600030101010101" pitchFamily="2" charset="-122"/>
              </a:rPr>
              <a:t>2-</a:t>
            </a:r>
            <a:r>
              <a:rPr lang="en-US" sz="1800" b="0">
                <a:solidFill>
                  <a:srgbClr val="000000"/>
                </a:solidFill>
                <a:latin typeface="宋体" panose="02010600030101010101" pitchFamily="2" charset="-122"/>
                <a:ea typeface="宋体" panose="02010600030101010101" pitchFamily="2" charset="-122"/>
                <a:cs typeface="Calibri" panose="020F0502020204030204" charset="0"/>
              </a:rPr>
              <a:t>48 </a:t>
            </a:r>
            <a:r>
              <a:rPr lang="zh-CN" sz="1800" b="0">
                <a:solidFill>
                  <a:srgbClr val="000000"/>
                </a:solidFill>
                <a:ea typeface="宋体" panose="02010600030101010101" pitchFamily="2" charset="-122"/>
              </a:rPr>
              <a:t>三层交换机实现</a:t>
            </a:r>
            <a:r>
              <a:rPr lang="en-US" sz="1800" b="0">
                <a:solidFill>
                  <a:srgbClr val="000000"/>
                </a:solidFill>
                <a:latin typeface="宋体" panose="02010600030101010101" pitchFamily="2" charset="-122"/>
                <a:ea typeface="宋体" panose="02010600030101010101" pitchFamily="2" charset="-122"/>
              </a:rPr>
              <a:t>V</a:t>
            </a:r>
            <a:r>
              <a:rPr lang="en-US" sz="1800" b="0">
                <a:solidFill>
                  <a:srgbClr val="000000"/>
                </a:solidFill>
                <a:latin typeface="宋体" panose="02010600030101010101" pitchFamily="2" charset="-122"/>
                <a:ea typeface="宋体" panose="02010600030101010101" pitchFamily="2" charset="-122"/>
                <a:cs typeface="Calibri" panose="020F0502020204030204" charset="0"/>
              </a:rPr>
              <a:t>LAN</a:t>
            </a:r>
            <a:r>
              <a:rPr lang="zh-CN" sz="1800" b="0">
                <a:solidFill>
                  <a:srgbClr val="000000"/>
                </a:solidFill>
                <a:ea typeface="宋体" panose="02010600030101010101" pitchFamily="2" charset="-122"/>
              </a:rPr>
              <a:t>通信</a:t>
            </a:r>
            <a:endParaRPr lang="zh-CN" altLang="en-US" sz="1800" b="0">
              <a:solidFill>
                <a:srgbClr val="000000"/>
              </a:solidFill>
              <a:ea typeface="宋体" panose="02010600030101010101" pitchFamily="2" charset="-122"/>
            </a:endParaRPr>
          </a:p>
        </p:txBody>
      </p:sp>
    </p:spTree>
  </p:cSld>
  <p:clrMapOvr>
    <a:masterClrMapping/>
  </p:clrMapOvr>
  <p:transition>
    <p:cut/>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lang="en-US" sz="2800" kern="100" noProof="0" dirty="0">
                <a:ln>
                  <a:noFill/>
                </a:ln>
                <a:effectLst/>
                <a:uLnTx/>
                <a:uFillTx/>
                <a:latin typeface="+mn-ea"/>
                <a:ea typeface="+mn-ea"/>
                <a:cs typeface="Times New Roman" panose="02020603050405020304" pitchFamily="18" charset="0"/>
                <a:sym typeface="+mn-ea"/>
              </a:rPr>
              <a:t>二、网络冗余设计</a:t>
            </a:r>
            <a:endParaRPr lang="zh-CN" altLang="en-US" sz="2800" noProof="0" dirty="0">
              <a:ln>
                <a:noFill/>
              </a:ln>
              <a:uLnTx/>
              <a:uFillTx/>
              <a:sym typeface="+mn-ea"/>
            </a:endParaRPr>
          </a:p>
        </p:txBody>
      </p:sp>
      <p:sp>
        <p:nvSpPr>
          <p:cNvPr id="5" name="Rectangle 39"/>
          <p:cNvSpPr txBox="1">
            <a:spLocks noChangeArrowheads="1"/>
          </p:cNvSpPr>
          <p:nvPr/>
        </p:nvSpPr>
        <p:spPr bwMode="auto">
          <a:xfrm>
            <a:off x="395605" y="1153160"/>
            <a:ext cx="8258175" cy="4552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网络主要是由全部的节点设备以及设备之间的连接组成的。因此,网络中的故障也主要包括节点设备的故障与连接故障两种。常见的节点设备的故障有硬件故障和软件故障(如操作系统崩溃,内存溢出,路由协议不收敛等)。在很多行业和企业用户里，对网络都有实时性的要求，比如金融、证券、航空、 铁路、邮政以及一些企业用户等，他们的网络是不允许出现故障的，一旦出现故障，那将带来非常巨大的经济损失；但网络涉及到的环节非常多，比如说线路、基带Modem、电信的设备等，这些都有可能出现问题，任何一个环节出现问题，都会导致整个网络传输运行的停止。  </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lang="en-US" sz="2800" kern="100" noProof="0" dirty="0">
                <a:ln>
                  <a:noFill/>
                </a:ln>
                <a:effectLst/>
                <a:uLnTx/>
                <a:uFillTx/>
                <a:latin typeface="+mn-ea"/>
                <a:ea typeface="+mn-ea"/>
                <a:cs typeface="Times New Roman" panose="02020603050405020304" pitchFamily="18" charset="0"/>
                <a:sym typeface="+mn-ea"/>
              </a:rPr>
              <a:t>三、链路汇聚技术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099820"/>
            <a:ext cx="8569325" cy="46386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链路聚合（Link Aggregation），是指将多个物理端口捆绑在一起，成为一个逻辑端口，以实现出/ 入流量在各成员端口中的负荷分担，交换机根据用户配置的端口负荷分担策略决定报文从哪一个成员端口发送到对端的交换机。</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1.链路聚合原理</a:t>
            </a: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逻辑链路的带宽增加了大约(n-1)倍，这里，n为聚合的路数。另外，聚合后，可靠性大大提高，因为，n条链路中只要有一条可以正常工作，则这个链路就可以工作。除此之外，链路聚合可以实现负载均衡。</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2.链路汇聚有如下优点：</a:t>
            </a: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（1）增加网络带宽</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（2）提高网络连接的可靠性</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二、网络连接设备</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74675" y="2488883"/>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7.网关（Gateway）</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又称协议转换器，用于连接不同体系结构的网络，实现传输层及以上各层的协议转换，是网间互连中最复杂的设备。在校园网中，常利用网关来实现Internet的共享连接，并常常是由一台计算机来充当网关。</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lang="en-US" sz="2800" kern="100" noProof="0" dirty="0">
                <a:ln>
                  <a:noFill/>
                </a:ln>
                <a:effectLst/>
                <a:uLnTx/>
                <a:uFillTx/>
                <a:latin typeface="+mn-ea"/>
                <a:ea typeface="+mn-ea"/>
                <a:cs typeface="Times New Roman" panose="02020603050405020304" pitchFamily="18" charset="0"/>
                <a:sym typeface="+mn-ea"/>
              </a:rPr>
              <a:t>四、生成树技术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092835"/>
            <a:ext cx="8569325" cy="47682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1.生成树技术定义</a:t>
            </a: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生成树算法的网桥协议STP(Spanning Tree Protocol) 它通过生成生成树保证一个已知的网桥在网络拓扑中沿一个环动态工作。</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2.生成树技术功能</a:t>
            </a: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主要功能有两个：一是在利用生成树算法、在以太网络中，创建一个以某台交换机的某个端口为根的生成树，避免环路。二是在以太网络拓扑发生变化时，通过生成树协议达到收敛保护的目的。</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3.生成树技术特点</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生成树协议（Spanning Tree）定义在IEEE 802.1D中，是一种链路管理协议，它为网络提供路径冗余同时防止产生环路。</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lang="en-US" sz="2800" kern="100" noProof="0" dirty="0">
                <a:ln>
                  <a:noFill/>
                </a:ln>
                <a:effectLst/>
                <a:uLnTx/>
                <a:uFillTx/>
                <a:latin typeface="+mn-ea"/>
                <a:ea typeface="+mn-ea"/>
                <a:cs typeface="Times New Roman" panose="02020603050405020304" pitchFamily="18" charset="0"/>
                <a:sym typeface="+mn-ea"/>
              </a:rPr>
              <a:t>四、生成树技术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274445"/>
            <a:ext cx="8569325" cy="241681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4. 对生成树协议的几点分析</a:t>
            </a: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(1)生成树协议提供一种控制环路的方法。 </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(2)生成树中的根桥是一个逻辑的中心，并且监视整个网络的通信。 </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(3)生成树协议重新计算是繁冗的。 </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(4)生成树协议可以有效的抑制广播风暴。</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lang="en-US" sz="2800" kern="100" noProof="0" dirty="0">
                <a:ln>
                  <a:noFill/>
                </a:ln>
                <a:effectLst/>
                <a:uLnTx/>
                <a:uFillTx/>
                <a:latin typeface="+mn-ea"/>
                <a:ea typeface="+mn-ea"/>
                <a:cs typeface="Times New Roman" panose="02020603050405020304" pitchFamily="18" charset="0"/>
                <a:sym typeface="+mn-ea"/>
              </a:rPr>
              <a:t>五、端口绑定技术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648970" y="1042670"/>
            <a:ext cx="8048625" cy="34658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端口绑定指的是二层接口的绑定功能，属于安全范畴，能增强网络安全性。利用交换机端口安全功能下的MAC动态地址锁(限制端口最大连接数)，可以限定交换机某个端口上可以学习的源MAC数量，可以防范MAC洪水攻击。利用交换机端口安全功能下的端口静态绑定MAC，可以防止ARP欺骗和DHCP攻击，打个比方说你可以限制交换机的e0/0/1口只连接你自己的电脑，别人的电脑如果连接到e0/0/1口会出现连接受限。</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任务分析</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768" y="1412775"/>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043305" y="2652395"/>
            <a:ext cx="5954395" cy="2122805"/>
          </a:xfrm>
          <a:prstGeom prst="rect">
            <a:avLst/>
          </a:prstGeom>
          <a:gradFill>
            <a:gsLst>
              <a:gs pos="0">
                <a:srgbClr val="14CD68"/>
              </a:gs>
              <a:gs pos="100000">
                <a:srgbClr val="0B6E38"/>
              </a:gs>
            </a:gsLst>
            <a:lin ang="5400000" scaled="0"/>
          </a:gradFill>
        </p:spPr>
        <p:txBody>
          <a:bodyPr wrap="square" rtlCol="0">
            <a:spAutoFit/>
          </a:bodyPr>
          <a:p>
            <a:pPr lvl="0" algn="l">
              <a:lnSpc>
                <a:spcPct val="110000"/>
              </a:lnSpc>
              <a:spcBef>
                <a:spcPct val="0"/>
              </a:spcBef>
              <a:spcAft>
                <a:spcPct val="35000"/>
              </a:spcAft>
            </a:pPr>
            <a:r>
              <a:rPr lang="en-US" altLang="zh-CN" sz="2000" dirty="0">
                <a:solidFill>
                  <a:schemeClr val="bg1"/>
                </a:solidFill>
                <a:latin typeface="+mn-ea"/>
                <a:ea typeface="+mn-ea"/>
                <a:sym typeface="+mn-ea"/>
              </a:rPr>
              <a:t>    </a:t>
            </a:r>
            <a:r>
              <a:rPr lang="zh-CN" sz="2000" dirty="0">
                <a:solidFill>
                  <a:schemeClr val="bg1"/>
                </a:solidFill>
                <a:latin typeface="+mn-ea"/>
                <a:ea typeface="+mn-ea"/>
                <a:sym typeface="+mn-ea"/>
              </a:rPr>
              <a:t>根据任务要求，为解决校园内广播风暴和网络安全隐患问题，校园网采用虚拟局域网技术，提高网络传输效率和网络中信息的安全性，为了达到目的，在完成路由器的基本配置后，利用三层交换机虚拟接口VLANIF实现校园内各部门Vlan间通信，最后实现IP地址与MAC地址的绑定。</a:t>
            </a:r>
            <a:endParaRPr lang="zh-CN" sz="2000" dirty="0">
              <a:solidFill>
                <a:schemeClr val="bg1"/>
              </a:solidFill>
              <a:latin typeface="+mn-ea"/>
              <a:ea typeface="+mn-ea"/>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2687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一、路由器基本配置</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通过路由器将两台不同网络的客户机连接起来，现实相互通信。实训在 eNSP虚拟软件中完成。创建网络拓扑结构，如图2-49所示。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631315" y="573278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图2-49 网络拓扑结构</a:t>
            </a:r>
            <a:endParaRPr sz="1800" b="0">
              <a:ea typeface="宋体" panose="02010600030101010101" pitchFamily="2" charset="-122"/>
              <a:sym typeface="+mn-ea"/>
            </a:endParaRPr>
          </a:p>
        </p:txBody>
      </p:sp>
      <p:pic>
        <p:nvPicPr>
          <p:cNvPr id="25620" name="图片 25620"/>
          <p:cNvPicPr>
            <a:picLocks noChangeAspect="1"/>
          </p:cNvPicPr>
          <p:nvPr/>
        </p:nvPicPr>
        <p:blipFill>
          <a:blip r:embed="rId1" cstate="print">
            <a:extLst>
              <a:ext uri="{28A0092B-C50C-407E-A947-70E740481C1C}">
                <a14:useLocalDpi xmlns:a14="http://schemas.microsoft.com/office/drawing/2010/main" val="0"/>
              </a:ext>
            </a:extLst>
          </a:blip>
          <a:srcRect t="18054" b="21609"/>
          <a:stretch>
            <a:fillRect/>
          </a:stretch>
        </p:blipFill>
        <p:spPr>
          <a:xfrm>
            <a:off x="610870" y="2399665"/>
            <a:ext cx="7921625" cy="3333115"/>
          </a:xfrm>
          <a:prstGeom prst="rect">
            <a:avLst/>
          </a:prstGeom>
          <a:ln>
            <a:noFill/>
          </a:ln>
        </p:spPr>
      </p:pic>
    </p:spTree>
  </p:cSld>
  <p:clrMapOvr>
    <a:masterClrMapping/>
  </p:clrMapOvr>
  <p:transition>
    <p:cut/>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9862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1．构建网络环境，启动设备</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构建网络实训环境。在eNSP虚拟软件中，添加客户机，修改计算机的名称为 PC1和PC2。添加路由器，修改路由器的名称为R1和R2。如图2-50所示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631315" y="544576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图2-50网络配置界面</a:t>
            </a:r>
            <a:endParaRPr sz="1800" b="0">
              <a:ea typeface="宋体" panose="02010600030101010101" pitchFamily="2" charset="-122"/>
              <a:sym typeface="+mn-ea"/>
            </a:endParaRPr>
          </a:p>
        </p:txBody>
      </p:sp>
      <p:pic>
        <p:nvPicPr>
          <p:cNvPr id="25622" name="图片 256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83485" y="2564130"/>
            <a:ext cx="4148455" cy="2830195"/>
          </a:xfrm>
          <a:prstGeom prst="rect">
            <a:avLst/>
          </a:prstGeom>
        </p:spPr>
      </p:pic>
    </p:spTree>
  </p:cSld>
  <p:clrMapOvr>
    <a:masterClrMapping/>
  </p:clrMapOvr>
  <p:transition>
    <p:cut/>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2687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2．路由器配置</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双击路由图标，打开路由器命令界面，配置路由器端口的IP地址。路由器的端口配置，如下所示。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 name="图片 1" descr="44449344c791b74c1b6368c9d4c9cb9"/>
          <p:cNvPicPr>
            <a:picLocks noChangeAspect="1"/>
          </p:cNvPicPr>
          <p:nvPr/>
        </p:nvPicPr>
        <p:blipFill>
          <a:blip r:embed="rId1"/>
          <a:stretch>
            <a:fillRect/>
          </a:stretch>
        </p:blipFill>
        <p:spPr>
          <a:xfrm>
            <a:off x="1330960" y="2496185"/>
            <a:ext cx="6247765" cy="3533775"/>
          </a:xfrm>
          <a:prstGeom prst="rect">
            <a:avLst/>
          </a:prstGeom>
        </p:spPr>
      </p:pic>
    </p:spTree>
  </p:cSld>
  <p:clrMapOvr>
    <a:masterClrMapping/>
  </p:clrMapOvr>
  <p:transition>
    <p:cut/>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2687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3．测试网络连通性</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路由器配置完成后， PC1和PC2是能相互通信，使用PING命令，如图2-51所示。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16050" y="530225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图2-51 网络连通性测试</a:t>
            </a:r>
            <a:endParaRPr sz="1800" b="0">
              <a:ea typeface="宋体" panose="02010600030101010101" pitchFamily="2" charset="-122"/>
              <a:sym typeface="+mn-ea"/>
            </a:endParaRPr>
          </a:p>
        </p:txBody>
      </p:sp>
      <p:pic>
        <p:nvPicPr>
          <p:cNvPr id="47" name="图片 4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907540" y="2635250"/>
            <a:ext cx="5189855" cy="2543175"/>
          </a:xfrm>
          <a:prstGeom prst="rect">
            <a:avLst/>
          </a:prstGeom>
          <a:noFill/>
          <a:ln>
            <a:noFill/>
          </a:ln>
        </p:spPr>
      </p:pic>
    </p:spTree>
  </p:cSld>
  <p:clrMapOvr>
    <a:masterClrMapping/>
  </p:clrMapOvr>
  <p:transition>
    <p:cut/>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20091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二、利用三层交换机虚拟接口VLANIF接口实现各部门Vlan间通信</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为了实现校园网各部门vlan间的通信，在此利用Ensp来模拟实现该功能，具体拓扑图如图2-52所示。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1.设计拓扑图。</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16050" y="573278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图2-52 校园网络拓扑结构</a:t>
            </a:r>
            <a:endParaRPr sz="1800" b="0">
              <a:ea typeface="宋体" panose="02010600030101010101" pitchFamily="2" charset="-122"/>
              <a:sym typeface="+mn-ea"/>
            </a:endParaRPr>
          </a:p>
        </p:txBody>
      </p:sp>
      <p:pic>
        <p:nvPicPr>
          <p:cNvPr id="49" name="图片 14"/>
          <p:cNvPicPr>
            <a:picLocks noChangeAspect="1"/>
          </p:cNvPicPr>
          <p:nvPr/>
        </p:nvPicPr>
        <p:blipFill>
          <a:blip r:embed="rId1"/>
          <a:stretch>
            <a:fillRect/>
          </a:stretch>
        </p:blipFill>
        <p:spPr>
          <a:xfrm>
            <a:off x="2411730" y="3107690"/>
            <a:ext cx="3803015" cy="2480945"/>
          </a:xfrm>
          <a:prstGeom prst="rect">
            <a:avLst/>
          </a:prstGeom>
          <a:noFill/>
          <a:ln>
            <a:noFill/>
          </a:ln>
        </p:spPr>
      </p:pic>
    </p:spTree>
  </p:cSld>
  <p:clrMapOvr>
    <a:masterClrMapping/>
  </p:clrMapOvr>
  <p:transition>
    <p:cut/>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099820"/>
            <a:ext cx="8569325" cy="506857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第一步：配置二层交换机SWA、SWB，具体参考本项目任务二。</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第二步：配置三层交换机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1.配置三层交换机的VLAN信息</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&lt;Huawei&gt;system-view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Enter system view, return user view with Ctrl+Z.</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[Huawei]sy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[Huawei]sysname SWD</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 b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 batch 10 20 30 40 50</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Info: This operation may take a few seconds. Please wait for a moment...done.</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二、网络连接设备</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74675" y="1914843"/>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8.无线AP（Wireless Access Point）</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AP即指无线“访问接入点”，相当于常规网络设备的集线器或交换机，配合无线网卡可组成无线局域网。每个无线AP都会有其所能容纳的信道，相当于交换机的接口数量。如图2-7所示无线AP的外观。</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13" name="图片 13"/>
          <p:cNvPicPr>
            <a:picLocks noChangeAspect="1"/>
          </p:cNvPicPr>
          <p:nvPr/>
        </p:nvPicPr>
        <p:blipFill>
          <a:blip r:embed="rId1" cstate="print"/>
          <a:stretch>
            <a:fillRect/>
          </a:stretch>
        </p:blipFill>
        <p:spPr>
          <a:xfrm>
            <a:off x="3313430" y="3107055"/>
            <a:ext cx="2362200" cy="2362200"/>
          </a:xfrm>
          <a:prstGeom prst="rect">
            <a:avLst/>
          </a:prstGeom>
        </p:spPr>
      </p:pic>
      <p:sp>
        <p:nvSpPr>
          <p:cNvPr id="6" name="文本框 5"/>
          <p:cNvSpPr txBox="1"/>
          <p:nvPr/>
        </p:nvSpPr>
        <p:spPr>
          <a:xfrm>
            <a:off x="1888490" y="5562600"/>
            <a:ext cx="5080000" cy="368300"/>
          </a:xfrm>
          <a:prstGeom prst="rect">
            <a:avLst/>
          </a:prstGeom>
          <a:noFill/>
          <a:ln w="9525">
            <a:noFill/>
          </a:ln>
        </p:spPr>
        <p:txBody>
          <a:bodyPr>
            <a:spAutoFit/>
          </a:bodyPr>
          <a:lstStyle/>
          <a:p>
            <a:pPr indent="304800" algn="ctr"/>
            <a:r>
              <a:rPr sz="1800" b="0">
                <a:ea typeface="宋体" panose="02010600030101010101" pitchFamily="2" charset="-122"/>
              </a:rPr>
              <a:t>图2-7 无线AP</a:t>
            </a:r>
            <a:endParaRPr sz="1800" b="0">
              <a:ea typeface="宋体" panose="02010600030101010101" pitchFamily="2" charset="-122"/>
            </a:endParaRPr>
          </a:p>
        </p:txBody>
      </p:sp>
    </p:spTree>
  </p:cSld>
  <p:clrMapOvr>
    <a:masterClrMapping/>
  </p:clrMapOvr>
  <p:transition>
    <p:cut/>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049655"/>
            <a:ext cx="8569325" cy="504698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2．配置三层交换机VLANIF的IP地址</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[SWD]interface Vlanif 10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[SWD-Vlanif10]ip address 10.10.1.1 24</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[SWD-Vlanif10]quit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[SWD]interface Vlanif 20</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[SWD-Vlanif20]ip address 10.10.2.1 24</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[SWD-Vlanif20]quit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[SWD]interface  Vlanif 30</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[SWD-Vlanif30]ip address 10.10.3.1 24</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[SWD-Vlanif30]quit</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[SWD]interface Vlanif 40</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[SWD-Vlanif40]ip address 10.10.4.1 24</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[SWD-Vlanif40]quit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[SWD]interface Vlanif 50</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[SWD-Vlanif50]ip address 10.10.5.1 24</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[SWD-Vlanif50]quit</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090930"/>
            <a:ext cx="8569325" cy="502729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3.把二层交换机SWA和SWB与三层交换机相连的G0/0/1口设置为Trunk，把三层交换机与SWA相连的G0/0/1和与SWB相连的G0/0/2口都设为Trunk口,并允许VLAN 10 20 30 40 50通过Trunk链路。</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[SWA]interface GigabitEthernet 0/0/1</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[SWA-GigabitEthernet0/0/1]port link-type trunk </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[SWA-GigabitEthernet0/0/1]port trunk allow-pass vlan 10 20 30 40 50</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[SWD]interface GigabitEthernet 0/0/1</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[SWD-GigabitEthernet0/0/1] port link-type trunk</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[SWD-GigabitEthernet0/0/1] port trunk allow-pass vlan 10 20 30 40 50</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[SWD-GigabitEthernet0/0/1]quit</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[SWD]interface GigabitEthernet 0/0/2</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[SWD-GigabitEthernet0/0/2] port link-type trunk</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[SWD-GigabitEthernet0/0/2] port trunk allow-pass vlan 10 20 30 40 50</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[SWD-GigabitEthernet0/0/2]</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[SWB]interface GigabitEthernet 0/0/1</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[SWB-GigabitEthernet0/0/1] port link-type trunk</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[SWB-GigabitEthernet0/0/1] port trunk allow-pass vlan 10 20 30 40 50</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20000"/>
              </a:lnSpc>
              <a:spcBef>
                <a:spcPct val="0"/>
              </a:spcBef>
              <a:spcAft>
                <a:spcPct val="0"/>
              </a:spcAft>
              <a:buClrTx/>
              <a:buSzPct val="100000"/>
              <a:buFontTx/>
              <a:buNone/>
              <a:defRPr/>
            </a:pP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26809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4.将二层VLAN内连接主机的网关， 指定为本VLAN对应的三层接口地址,具体配置如表2-10所示。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graphicFrame>
        <p:nvGraphicFramePr>
          <p:cNvPr id="3" name="表格 2"/>
          <p:cNvGraphicFramePr/>
          <p:nvPr>
            <p:custDataLst>
              <p:tags r:id="rId1"/>
            </p:custDataLst>
          </p:nvPr>
        </p:nvGraphicFramePr>
        <p:xfrm>
          <a:off x="1209040" y="2651760"/>
          <a:ext cx="6999605" cy="3042920"/>
        </p:xfrm>
        <a:graphic>
          <a:graphicData uri="http://schemas.openxmlformats.org/drawingml/2006/table">
            <a:tbl>
              <a:tblPr firstRow="1" bandRow="1">
                <a:tableStyleId>{5940675A-B579-460E-94D1-54222C63F5DA}</a:tableStyleId>
              </a:tblPr>
              <a:tblGrid>
                <a:gridCol w="1367790"/>
                <a:gridCol w="1120140"/>
                <a:gridCol w="1513840"/>
                <a:gridCol w="1498600"/>
                <a:gridCol w="1499235"/>
              </a:tblGrid>
              <a:tr h="38036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计算机</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名称</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IP地址</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子网掩码</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网关</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036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市场部1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PC1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10.10.1.20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10.10.1.1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036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市场部2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PC6</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10.10.1.21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10.10.1.1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036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生产部1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PC3</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10.10.2.20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10.10.2.1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036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生产部2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PC7</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10.10.2.21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10.10.2.1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036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网络部</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PC2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10.10.3.20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10.10.3.1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036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人事部</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PC4</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10.10.4.20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10.10.4.1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036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财务部</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PC5</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10.10.5.20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10.10.5.1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331595" y="207962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表2-10 IP地址分配</a:t>
            </a:r>
            <a:endParaRPr sz="1800" b="0">
              <a:ea typeface="宋体" panose="02010600030101010101" pitchFamily="2" charset="-122"/>
              <a:sym typeface="+mn-ea"/>
            </a:endParaRPr>
          </a:p>
        </p:txBody>
      </p:sp>
    </p:spTree>
  </p:cSld>
  <p:clrMapOvr>
    <a:masterClrMapping/>
  </p:clrMapOvr>
  <p:transition>
    <p:cut/>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648970" y="1041400"/>
            <a:ext cx="8207375" cy="247205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 验证、测试。</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[SWD]dis ip interface brief  #查看接口状态</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[SWD]display vlan            #查看vlan</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主机测试：在市场部PC1上ping市场部PC6 10.10.1.21；</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在生产部 PC3上ping生产部PC7 10.10.2.21。</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9862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三、IP地址与MAC地址的绑定</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如图2-53 所示的网络拓扑是该校网络部为人事部部长的主机实施的安全端口控制技术。</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4" name="文本框 3"/>
          <p:cNvSpPr txBox="1"/>
          <p:nvPr/>
        </p:nvSpPr>
        <p:spPr>
          <a:xfrm>
            <a:off x="1260475" y="558863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图2-53 网络拓扑</a:t>
            </a:r>
            <a:endParaRPr sz="1800" b="0">
              <a:ea typeface="宋体" panose="02010600030101010101" pitchFamily="2" charset="-122"/>
              <a:sym typeface="+mn-ea"/>
            </a:endParaRPr>
          </a:p>
        </p:txBody>
      </p:sp>
      <p:pic>
        <p:nvPicPr>
          <p:cNvPr id="25626" name="图片 2562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657350" y="2852420"/>
            <a:ext cx="5410200" cy="2612390"/>
          </a:xfrm>
          <a:prstGeom prst="rect">
            <a:avLst/>
          </a:prstGeom>
          <a:noFill/>
          <a:ln>
            <a:noFill/>
          </a:ln>
        </p:spPr>
      </p:pic>
    </p:spTree>
  </p:cSld>
  <p:clrMapOvr>
    <a:masterClrMapping/>
  </p:clrMapOvr>
  <p:transition>
    <p:cut/>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575310" y="1028700"/>
            <a:ext cx="8281035" cy="417004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具体配置如下：</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[Huawei]interface Ethernet0/0/1</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[Huawei-Ethernet0/0/1] port-security enable     ！使能端口安全功能</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[Huawei-Ethernet0/0/1] port-security mac-address sticky </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！使能接口Sticky MAC功能</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[Huawei-Ethernet0/0/1]port-security mac-address sticky 0006-1BDE-13B4 vlan 1</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！配置该端口安全MAC地址 </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[Huawei-Ethernet0/0/1]port-security max-mac-num 1   </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！限制此端口允许通过的MAC安全地址数为1 </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[Huawei-Ethernet0/0/1]port-security protect-action shutdown </a:t>
            </a: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！非安全地址通过时，端口关闭，缺省情况下，保护动作是restrict。</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【验证测试】 查看系统当前存在的Sticky类型的MAC地址表项</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[Huawei]display mac-address sticky </a:t>
            </a:r>
            <a:endPar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100" name="文本框 99"/>
          <p:cNvSpPr txBox="1"/>
          <p:nvPr/>
        </p:nvSpPr>
        <p:spPr>
          <a:xfrm>
            <a:off x="251460" y="1125220"/>
            <a:ext cx="8648700" cy="3784600"/>
          </a:xfrm>
          <a:prstGeom prst="rect">
            <a:avLst/>
          </a:prstGeom>
          <a:noFill/>
          <a:ln w="9525">
            <a:noFill/>
          </a:ln>
        </p:spPr>
        <p:txBody>
          <a:bodyPr wrap="square">
            <a:spAutoFit/>
          </a:bodyPr>
          <a:lstStyle/>
          <a:p>
            <a:pPr indent="306070">
              <a:lnSpc>
                <a:spcPct val="150000"/>
              </a:lnSpc>
            </a:pPr>
            <a:r>
              <a:rPr altLang="zh-CN" sz="2000" kern="100" noProof="0" dirty="0">
                <a:ln>
                  <a:noFill/>
                </a:ln>
                <a:solidFill>
                  <a:schemeClr val="tx2"/>
                </a:solidFill>
                <a:effectLst/>
                <a:uLnTx/>
                <a:uFillTx/>
                <a:latin typeface="+mn-ea"/>
                <a:ea typeface="+mn-ea"/>
                <a:cs typeface="Times New Roman" panose="02020603050405020304" pitchFamily="18" charset="0"/>
              </a:rPr>
              <a:t>一、填空题</a:t>
            </a:r>
            <a:endParaRPr altLang="zh-CN" sz="2000" b="0" kern="100" noProof="0" dirty="0">
              <a:ln>
                <a:noFill/>
              </a:ln>
              <a:solidFill>
                <a:schemeClr val="tx2"/>
              </a:solidFill>
              <a:effectLst/>
              <a:uLnTx/>
              <a:uFillTx/>
              <a:latin typeface="+mn-ea"/>
              <a:ea typeface="+mn-ea"/>
              <a:cs typeface="Times New Roman" panose="02020603050405020304" pitchFamily="18" charset="0"/>
            </a:endParaRPr>
          </a:p>
          <a:p>
            <a:pPr indent="306070">
              <a:lnSpc>
                <a:spcPct val="150000"/>
              </a:lnSpc>
            </a:pPr>
            <a:r>
              <a:rPr altLang="zh-CN" sz="2000" b="0" kern="100" noProof="0" dirty="0">
                <a:ln>
                  <a:noFill/>
                </a:ln>
                <a:solidFill>
                  <a:schemeClr val="tx2"/>
                </a:solidFill>
                <a:effectLst/>
                <a:uLnTx/>
                <a:uFillTx/>
                <a:latin typeface="+mn-ea"/>
                <a:ea typeface="+mn-ea"/>
                <a:cs typeface="Times New Roman" panose="02020603050405020304" pitchFamily="18" charset="0"/>
              </a:rPr>
              <a:t>1．局域网拓扑结构主要有：</a:t>
            </a:r>
            <a:r>
              <a:rPr altLang="zh-CN" sz="2000" b="0" kern="100" noProof="0" dirty="0">
                <a:ln>
                  <a:noFill/>
                </a:ln>
                <a:solidFill>
                  <a:schemeClr val="tx2"/>
                </a:solidFill>
                <a:effectLst/>
                <a:uLnTx/>
                <a:uFillTx/>
                <a:latin typeface="+mn-ea"/>
                <a:ea typeface="+mn-ea"/>
                <a:cs typeface="Times New Roman" panose="02020603050405020304" pitchFamily="18" charset="0"/>
                <a:sym typeface="+mn-ea"/>
              </a:rPr>
              <a:t>______</a:t>
            </a:r>
            <a:r>
              <a:rPr altLang="zh-CN" sz="2000" b="0" kern="100" noProof="0" dirty="0">
                <a:ln>
                  <a:noFill/>
                </a:ln>
                <a:solidFill>
                  <a:schemeClr val="tx2"/>
                </a:solidFill>
                <a:effectLst/>
                <a:uLnTx/>
                <a:uFillTx/>
                <a:latin typeface="+mn-ea"/>
                <a:ea typeface="+mn-ea"/>
                <a:cs typeface="Times New Roman" panose="02020603050405020304" pitchFamily="18" charset="0"/>
              </a:rPr>
              <a:t>、</a:t>
            </a:r>
            <a:r>
              <a:rPr altLang="zh-CN" sz="2000" b="0" kern="100" noProof="0" dirty="0">
                <a:ln>
                  <a:noFill/>
                </a:ln>
                <a:solidFill>
                  <a:schemeClr val="tx2"/>
                </a:solidFill>
                <a:effectLst/>
                <a:uLnTx/>
                <a:uFillTx/>
                <a:latin typeface="+mn-ea"/>
                <a:ea typeface="+mn-ea"/>
                <a:cs typeface="Times New Roman" panose="02020603050405020304" pitchFamily="18" charset="0"/>
                <a:sym typeface="+mn-ea"/>
              </a:rPr>
              <a:t>______</a:t>
            </a:r>
            <a:r>
              <a:rPr altLang="zh-CN" sz="2000" b="0" kern="100" noProof="0" dirty="0">
                <a:ln>
                  <a:noFill/>
                </a:ln>
                <a:solidFill>
                  <a:schemeClr val="tx2"/>
                </a:solidFill>
                <a:effectLst/>
                <a:uLnTx/>
                <a:uFillTx/>
                <a:latin typeface="+mn-ea"/>
                <a:ea typeface="+mn-ea"/>
                <a:cs typeface="Times New Roman" panose="02020603050405020304" pitchFamily="18" charset="0"/>
              </a:rPr>
              <a:t>、</a:t>
            </a:r>
            <a:r>
              <a:rPr altLang="zh-CN" sz="2000" b="0" kern="100" noProof="0" dirty="0">
                <a:ln>
                  <a:noFill/>
                </a:ln>
                <a:solidFill>
                  <a:schemeClr val="tx2"/>
                </a:solidFill>
                <a:effectLst/>
                <a:uLnTx/>
                <a:uFillTx/>
                <a:latin typeface="+mn-ea"/>
                <a:ea typeface="+mn-ea"/>
                <a:cs typeface="Times New Roman" panose="02020603050405020304" pitchFamily="18" charset="0"/>
                <a:sym typeface="+mn-ea"/>
              </a:rPr>
              <a:t>______</a:t>
            </a:r>
            <a:r>
              <a:rPr altLang="zh-CN" sz="2000" b="0" kern="100" noProof="0" dirty="0">
                <a:ln>
                  <a:noFill/>
                </a:ln>
                <a:solidFill>
                  <a:schemeClr val="tx2"/>
                </a:solidFill>
                <a:effectLst/>
                <a:uLnTx/>
                <a:uFillTx/>
                <a:latin typeface="+mn-ea"/>
                <a:ea typeface="+mn-ea"/>
                <a:cs typeface="Times New Roman" panose="02020603050405020304" pitchFamily="18" charset="0"/>
              </a:rPr>
              <a:t>、树形结构和网状结构等。</a:t>
            </a:r>
            <a:endParaRPr altLang="zh-CN" sz="2000" b="0" kern="100" noProof="0" dirty="0">
              <a:ln>
                <a:noFill/>
              </a:ln>
              <a:solidFill>
                <a:schemeClr val="tx2"/>
              </a:solidFill>
              <a:effectLst/>
              <a:uLnTx/>
              <a:uFillTx/>
              <a:latin typeface="+mn-ea"/>
              <a:ea typeface="+mn-ea"/>
              <a:cs typeface="Times New Roman" panose="02020603050405020304" pitchFamily="18" charset="0"/>
            </a:endParaRPr>
          </a:p>
          <a:p>
            <a:pPr indent="306070">
              <a:lnSpc>
                <a:spcPct val="150000"/>
              </a:lnSpc>
            </a:pPr>
            <a:r>
              <a:rPr altLang="zh-CN" sz="2000" b="0" kern="100" noProof="0" dirty="0">
                <a:ln>
                  <a:noFill/>
                </a:ln>
                <a:solidFill>
                  <a:schemeClr val="tx2"/>
                </a:solidFill>
                <a:effectLst/>
                <a:uLnTx/>
                <a:uFillTx/>
                <a:latin typeface="+mn-ea"/>
                <a:ea typeface="+mn-ea"/>
                <a:cs typeface="Times New Roman" panose="02020603050405020304" pitchFamily="18" charset="0"/>
              </a:rPr>
              <a:t>2．网卡的主要功能是</a:t>
            </a:r>
            <a:r>
              <a:rPr altLang="zh-CN" sz="2000" b="0" kern="100" noProof="0" dirty="0">
                <a:ln>
                  <a:noFill/>
                </a:ln>
                <a:solidFill>
                  <a:schemeClr val="tx2"/>
                </a:solidFill>
                <a:effectLst/>
                <a:uLnTx/>
                <a:uFillTx/>
                <a:latin typeface="+mn-ea"/>
                <a:ea typeface="+mn-ea"/>
                <a:cs typeface="Times New Roman" panose="02020603050405020304" pitchFamily="18" charset="0"/>
                <a:sym typeface="+mn-ea"/>
              </a:rPr>
              <a:t>______</a:t>
            </a:r>
            <a:r>
              <a:rPr altLang="zh-CN" sz="2000" b="0" kern="100" noProof="0" dirty="0">
                <a:ln>
                  <a:noFill/>
                </a:ln>
                <a:solidFill>
                  <a:schemeClr val="tx2"/>
                </a:solidFill>
                <a:effectLst/>
                <a:uLnTx/>
                <a:uFillTx/>
                <a:latin typeface="+mn-ea"/>
                <a:ea typeface="+mn-ea"/>
                <a:cs typeface="Times New Roman" panose="02020603050405020304" pitchFamily="18" charset="0"/>
              </a:rPr>
              <a:t>和</a:t>
            </a:r>
            <a:r>
              <a:rPr altLang="zh-CN" sz="2000" b="0" kern="100" noProof="0" dirty="0">
                <a:ln>
                  <a:noFill/>
                </a:ln>
                <a:solidFill>
                  <a:schemeClr val="tx2"/>
                </a:solidFill>
                <a:effectLst/>
                <a:uLnTx/>
                <a:uFillTx/>
                <a:latin typeface="+mn-ea"/>
                <a:ea typeface="+mn-ea"/>
                <a:cs typeface="Times New Roman" panose="02020603050405020304" pitchFamily="18" charset="0"/>
                <a:sym typeface="+mn-ea"/>
              </a:rPr>
              <a:t>______</a:t>
            </a:r>
            <a:r>
              <a:rPr altLang="zh-CN" sz="2000" b="0" kern="100" noProof="0" dirty="0">
                <a:ln>
                  <a:noFill/>
                </a:ln>
                <a:solidFill>
                  <a:schemeClr val="tx2"/>
                </a:solidFill>
                <a:effectLst/>
                <a:uLnTx/>
                <a:uFillTx/>
                <a:latin typeface="+mn-ea"/>
                <a:ea typeface="+mn-ea"/>
                <a:cs typeface="Times New Roman" panose="02020603050405020304" pitchFamily="18" charset="0"/>
              </a:rPr>
              <a:t>数据。</a:t>
            </a:r>
            <a:endParaRPr altLang="zh-CN" sz="2000" b="0" kern="100" noProof="0" dirty="0">
              <a:ln>
                <a:noFill/>
              </a:ln>
              <a:solidFill>
                <a:schemeClr val="tx2"/>
              </a:solidFill>
              <a:effectLst/>
              <a:uLnTx/>
              <a:uFillTx/>
              <a:latin typeface="+mn-ea"/>
              <a:ea typeface="+mn-ea"/>
              <a:cs typeface="Times New Roman" panose="02020603050405020304" pitchFamily="18" charset="0"/>
            </a:endParaRPr>
          </a:p>
          <a:p>
            <a:pPr indent="306070">
              <a:lnSpc>
                <a:spcPct val="150000"/>
              </a:lnSpc>
            </a:pPr>
            <a:r>
              <a:rPr altLang="zh-CN" sz="2000" b="0" kern="100" noProof="0" dirty="0">
                <a:ln>
                  <a:noFill/>
                </a:ln>
                <a:solidFill>
                  <a:schemeClr val="tx2"/>
                </a:solidFill>
                <a:effectLst/>
                <a:uLnTx/>
                <a:uFillTx/>
                <a:latin typeface="+mn-ea"/>
                <a:ea typeface="+mn-ea"/>
                <a:cs typeface="Times New Roman" panose="02020603050405020304" pitchFamily="18" charset="0"/>
              </a:rPr>
              <a:t>3．传统以太网络使用 </a:t>
            </a:r>
            <a:r>
              <a:rPr altLang="zh-CN" sz="2000" b="0" kern="100" noProof="0" dirty="0">
                <a:ln>
                  <a:noFill/>
                </a:ln>
                <a:solidFill>
                  <a:schemeClr val="tx2"/>
                </a:solidFill>
                <a:effectLst/>
                <a:uLnTx/>
                <a:uFillTx/>
                <a:latin typeface="+mn-ea"/>
                <a:ea typeface="+mn-ea"/>
                <a:cs typeface="Times New Roman" panose="02020603050405020304" pitchFamily="18" charset="0"/>
                <a:sym typeface="+mn-ea"/>
              </a:rPr>
              <a:t>________________________</a:t>
            </a:r>
            <a:r>
              <a:rPr altLang="zh-CN" sz="2000" b="0" kern="100" noProof="0" dirty="0">
                <a:ln>
                  <a:noFill/>
                </a:ln>
                <a:solidFill>
                  <a:schemeClr val="tx2"/>
                </a:solidFill>
                <a:effectLst/>
                <a:uLnTx/>
                <a:uFillTx/>
                <a:latin typeface="+mn-ea"/>
                <a:ea typeface="+mn-ea"/>
                <a:cs typeface="Times New Roman" panose="02020603050405020304" pitchFamily="18" charset="0"/>
              </a:rPr>
              <a:t> ，并以10M/S的速率运行在多种类型的电缆上。</a:t>
            </a:r>
            <a:endParaRPr altLang="zh-CN" sz="2000" b="0" kern="100" noProof="0" dirty="0">
              <a:ln>
                <a:noFill/>
              </a:ln>
              <a:solidFill>
                <a:schemeClr val="tx2"/>
              </a:solidFill>
              <a:effectLst/>
              <a:uLnTx/>
              <a:uFillTx/>
              <a:latin typeface="+mn-ea"/>
              <a:ea typeface="+mn-ea"/>
              <a:cs typeface="Times New Roman" panose="02020603050405020304" pitchFamily="18" charset="0"/>
            </a:endParaRPr>
          </a:p>
          <a:p>
            <a:pPr indent="306070">
              <a:lnSpc>
                <a:spcPct val="150000"/>
              </a:lnSpc>
            </a:pPr>
            <a:r>
              <a:rPr altLang="zh-CN" sz="2000" b="0" kern="100" noProof="0" dirty="0">
                <a:ln>
                  <a:noFill/>
                </a:ln>
                <a:solidFill>
                  <a:schemeClr val="tx2"/>
                </a:solidFill>
                <a:effectLst/>
                <a:uLnTx/>
                <a:uFillTx/>
                <a:latin typeface="+mn-ea"/>
                <a:ea typeface="+mn-ea"/>
                <a:cs typeface="Times New Roman" panose="02020603050405020304" pitchFamily="18" charset="0"/>
              </a:rPr>
              <a:t>4．交换机在传送数据包时可以采用三种方式：</a:t>
            </a:r>
            <a:r>
              <a:rPr altLang="zh-CN" sz="2000" b="0" kern="100" noProof="0" dirty="0">
                <a:ln>
                  <a:noFill/>
                </a:ln>
                <a:solidFill>
                  <a:schemeClr val="tx2"/>
                </a:solidFill>
                <a:effectLst/>
                <a:uLnTx/>
                <a:uFillTx/>
                <a:latin typeface="+mn-ea"/>
                <a:ea typeface="+mn-ea"/>
                <a:cs typeface="Times New Roman" panose="02020603050405020304" pitchFamily="18" charset="0"/>
                <a:sym typeface="+mn-ea"/>
              </a:rPr>
              <a:t>______</a:t>
            </a:r>
            <a:r>
              <a:rPr altLang="zh-CN" sz="2000" b="0" kern="100" noProof="0" dirty="0">
                <a:ln>
                  <a:noFill/>
                </a:ln>
                <a:solidFill>
                  <a:schemeClr val="tx2"/>
                </a:solidFill>
                <a:effectLst/>
                <a:uLnTx/>
                <a:uFillTx/>
                <a:latin typeface="+mn-ea"/>
                <a:ea typeface="+mn-ea"/>
                <a:cs typeface="Times New Roman" panose="02020603050405020304" pitchFamily="18" charset="0"/>
              </a:rPr>
              <a:t> 、</a:t>
            </a:r>
            <a:r>
              <a:rPr altLang="zh-CN" sz="2000" b="0" kern="100" noProof="0" dirty="0">
                <a:ln>
                  <a:noFill/>
                </a:ln>
                <a:solidFill>
                  <a:schemeClr val="tx2"/>
                </a:solidFill>
                <a:effectLst/>
                <a:uLnTx/>
                <a:uFillTx/>
                <a:latin typeface="+mn-ea"/>
                <a:ea typeface="+mn-ea"/>
                <a:cs typeface="Times New Roman" panose="02020603050405020304" pitchFamily="18" charset="0"/>
                <a:sym typeface="+mn-ea"/>
              </a:rPr>
              <a:t>______</a:t>
            </a:r>
            <a:r>
              <a:rPr altLang="zh-CN" sz="2000" b="0" kern="100" noProof="0" dirty="0">
                <a:ln>
                  <a:noFill/>
                </a:ln>
                <a:solidFill>
                  <a:schemeClr val="tx2"/>
                </a:solidFill>
                <a:effectLst/>
                <a:uLnTx/>
                <a:uFillTx/>
                <a:latin typeface="+mn-ea"/>
                <a:ea typeface="+mn-ea"/>
                <a:cs typeface="Times New Roman" panose="02020603050405020304" pitchFamily="18" charset="0"/>
              </a:rPr>
              <a:t>和碎片隔离方式。</a:t>
            </a:r>
            <a:endParaRPr altLang="zh-CN" sz="2000" b="0" kern="10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3288030"/>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二、判断题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1．交换机又称交换式集线器，工作在OSI参考模型的物理层。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2．集线器工作在OSI参考模型的最底层——物理层。       </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3．网桥也称桥接器，工作在OSI参考模型的数据链路层。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 树形结构（也称星形总线拓扑结构）是从环型和星形结构演变来的。     （  ）</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4723130"/>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三、单选题</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1.下面哪个不是局域网组网的网络设备（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A、网卡   B、交换机   C、计算机   D、集线器</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2.中继器的作用是（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A、放大和整形物理信号		 B、过滤与转发帧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C、路由选择 					 D、协议转换</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3.网卡属于计算机的（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A、显示设备   B、存储设备   C、打印设备   D、网络设备</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4.下面哪个不是计算机网络基本拓扑结构（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A、总线型   B、环型   C、树型   D、混合型</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5.如果网络地址：172.16.0.0，子网掩码：255.255.192.0（/19），那么共有多少个子网（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A、2		 B、4      C、8 	  D、16</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6.一个普通的B类IP网络最多能容纳多少台主机（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A、256   B、65534   C、65536   D、16777214</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3288030"/>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四、简答题</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1.什么是局域网？它有什么特点？</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2.网络连接设备主要有哪些？主要生产厂家有哪些？如何选购？</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3.试述虚拟局域网技术的种类及优点。</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4.试分析如何对一个局域网进行优化设计。</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5.试分析保障局域网安全的措施有哪些。</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三、以太网组网技术</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74675" y="4354513"/>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以太网主要特点是组网非常灵活和简便，可使用多种物理介质，以不同拓扑结构组网，是当前应用最普遍的局域网组网技术，以太网技术指的是由Xerox、Intel和DEC公司联合开发的基带局域网规范。传统以太网络使用CSMA/CD（载波监听多路访问及冲突检测技术）技术，并以10M/S的速率运行在多种类型的电缆上。</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以太网的标准拓扑结构为总线型拓扑，但目前的快速以太网（100BASE-T、1000BASE-T标准）为了最大程度的减少冲突，最大程度的提高网络速度和使用效率，使用交换机（Switch hub）来进行网络连接和组织，这样，以太网的拓扑结构就成了星型。</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1924685"/>
            <a:ext cx="8569325"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6.如果网络地址172.16.0.0；子网掩码255.255.192.0（/18），那么该网络子网划分后有多少个子网？每个子网能容纳多少台主机？最后完成下表2-5的填空。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表2-5 B类子网IP地址规划</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graphicFrame>
        <p:nvGraphicFramePr>
          <p:cNvPr id="2" name="表格 1"/>
          <p:cNvGraphicFramePr/>
          <p:nvPr>
            <p:custDataLst>
              <p:tags r:id="rId1"/>
            </p:custDataLst>
          </p:nvPr>
        </p:nvGraphicFramePr>
        <p:xfrm>
          <a:off x="1660208" y="3313430"/>
          <a:ext cx="5934075" cy="1010920"/>
        </p:xfrm>
        <a:graphic>
          <a:graphicData uri="http://schemas.openxmlformats.org/drawingml/2006/table">
            <a:tbl>
              <a:tblPr firstRow="1" bandRow="1">
                <a:tableStyleId>{5940675A-B579-460E-94D1-54222C63F5DA}</a:tableStyleId>
              </a:tblPr>
              <a:tblGrid>
                <a:gridCol w="914400"/>
                <a:gridCol w="1228725"/>
                <a:gridCol w="1247775"/>
                <a:gridCol w="2543175"/>
              </a:tblGrid>
              <a:tr h="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子网号</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网络地址</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广播地址</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有效主机IP范围</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第一个子网</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第二个子网</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第三个子网</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2880">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第四个子网</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39115" y="4583430"/>
            <a:ext cx="7929880" cy="398780"/>
          </a:xfrm>
          <a:prstGeom prst="rect">
            <a:avLst/>
          </a:prstGeom>
          <a:noFill/>
        </p:spPr>
        <p:txBody>
          <a:bodyPr wrap="none" rtlCol="0" anchor="t">
            <a:spAutoFit/>
          </a:bodyPr>
          <a:lstStyle/>
          <a:p>
            <a:pPr marL="0" marR="0" lvl="0" indent="0" algn="l" defTabSz="914400" rtl="0" eaLnBrk="1" fontAlgn="base" latinLnBrk="0" hangingPunct="1">
              <a:lnSpc>
                <a:spcPct val="100000"/>
              </a:lnSpc>
              <a:spcBef>
                <a:spcPct val="0"/>
              </a:spcBef>
              <a:spcAft>
                <a:spcPct val="0"/>
              </a:spcAft>
              <a:buClrTx/>
              <a:buSzPct val="100000"/>
              <a:buFontTx/>
              <a:buNone/>
              <a:defRPr/>
            </a:pPr>
            <a:r>
              <a:rPr altLang="zh-CN" sz="2000" b="0" kern="100" noProof="0" dirty="0">
                <a:ln>
                  <a:noFill/>
                </a:ln>
                <a:solidFill>
                  <a:schemeClr val="tx2"/>
                </a:solidFill>
                <a:effectLst/>
                <a:uLnTx/>
                <a:uFillTx/>
                <a:latin typeface="+mn-ea"/>
                <a:ea typeface="+mn-ea"/>
                <a:cs typeface="Times New Roman" panose="02020603050405020304" pitchFamily="18" charset="0"/>
                <a:sym typeface="+mn-ea"/>
              </a:rPr>
              <a:t>7.什么是计算机网络拓扑结构，典型的计算机网络拓扑结构有哪几种?</a:t>
            </a:r>
            <a:endParaRPr altLang="zh-CN" sz="2000" b="0" kern="100" noProof="0" dirty="0">
              <a:ln>
                <a:noFill/>
              </a:ln>
              <a:solidFill>
                <a:schemeClr val="tx2"/>
              </a:solidFill>
              <a:effectLst/>
              <a:uLnTx/>
              <a:uFillTx/>
              <a:latin typeface="+mn-ea"/>
              <a:ea typeface="+mn-ea"/>
              <a:cs typeface="Times New Roman" panose="02020603050405020304" pitchFamily="18" charset="0"/>
              <a:sym typeface="+mn-ea"/>
            </a:endParaRPr>
          </a:p>
        </p:txBody>
      </p:sp>
    </p:spTree>
  </p:cSld>
  <p:clrMapOvr>
    <a:masterClrMapping/>
  </p:clrMapOvr>
  <p:transition>
    <p:cut/>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【巩固练习】</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3144520"/>
            <a:ext cx="8680450" cy="11709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五、实践操作题</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某公司共有员工20人，设有人事部、财务部、技术部、市场部等四个部门，公司电脑分为属于4个VLan,分别是 Vlan10、Vlan20、Vlan30、Vlan40。公司领导希望组建一个小型办公局域网，来解决网络孤岛的问题，实现办公自动化。公司网络应该是一个整体局域网，各部门之间的网络相对独立，各部门内部能够实现文件和网络打印机共享。公司将使用192.168.10.0/24 网络地址，拓扑结构如图2-54所示。请结合本项目的知识完成上述任务。</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4"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31820" y="4292600"/>
            <a:ext cx="2760980" cy="1356360"/>
          </a:xfrm>
          <a:prstGeom prst="rect">
            <a:avLst/>
          </a:prstGeom>
        </p:spPr>
      </p:pic>
      <p:sp>
        <p:nvSpPr>
          <p:cNvPr id="3" name="文本框 2"/>
          <p:cNvSpPr txBox="1"/>
          <p:nvPr/>
        </p:nvSpPr>
        <p:spPr>
          <a:xfrm>
            <a:off x="1332230" y="580263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图2-54  公司网络拓扑结构</a:t>
            </a:r>
            <a:endParaRPr sz="1800" b="0">
              <a:ea typeface="宋体" panose="02010600030101010101" pitchFamily="2" charset="-122"/>
              <a:sym typeface="+mn-ea"/>
            </a:endParaRPr>
          </a:p>
        </p:txBody>
      </p:sp>
    </p:spTree>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三、以太网组网技术</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74675" y="5000308"/>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1.以太网的主要分类</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（1）快速以太网：一般指百兆以太网，基于扩充的IEEE802.3标准。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（2）千兆位以太网：是一种新型高速局域网，它可以提供1Gbps的通信带宽，采用和传统10M、100M以太网同样的CSMA/CD协议、帧格式和帧长，连接介质以光纤为主，最大传输距离已达到80km。</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（3）万兆以太网：仍然保留了以太网帧结构，就其本质而言，仍是以太网的一种类型。</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（4）光纤以太网:借助以太网设备采用以太网数据包格式实现WAN通信业务。目前，光纤以太网可以实现10Mbps、100Mbps以及1Gbps等标准以太网速度。</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（5）端到端以太网:以以太网作为接入技术，成本较低</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三、以太网组网技术</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74675" y="764704"/>
            <a:ext cx="8317805" cy="4956329"/>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2.以太网关键技术——CSMA/CD技术</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（1）开始。如果线路空闲，则启动传输，否则转到第4步；</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（2）发送。如果检测到冲突，继续发送数据直到达到最小报文时间 (保证所有其他转发</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器和终端检测到冲突)，再转到第4步；</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（3）成功传输。向更高层的网络协议报告发送成功，退出传输模式；</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（4）线路忙。等待，直到线路空闲；</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（5）线路进入空闲状态。等待一个随机的时间，转到第1步，除非超过最大尝试次数；</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（6）超过最大尝试传输次数。</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三、以太网组网技术</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pic>
        <p:nvPicPr>
          <p:cNvPr id="21" name="图片 2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431925" y="1581150"/>
            <a:ext cx="6280785" cy="3613785"/>
          </a:xfrm>
          <a:prstGeom prst="rect">
            <a:avLst/>
          </a:prstGeom>
          <a:noFill/>
        </p:spPr>
      </p:pic>
      <p:sp>
        <p:nvSpPr>
          <p:cNvPr id="6" name="文本框 5"/>
          <p:cNvSpPr txBox="1"/>
          <p:nvPr/>
        </p:nvSpPr>
        <p:spPr>
          <a:xfrm>
            <a:off x="1979930" y="5445125"/>
            <a:ext cx="5080000" cy="368300"/>
          </a:xfrm>
          <a:prstGeom prst="rect">
            <a:avLst/>
          </a:prstGeom>
          <a:noFill/>
          <a:ln w="9525">
            <a:noFill/>
          </a:ln>
        </p:spPr>
        <p:txBody>
          <a:bodyPr>
            <a:spAutoFit/>
          </a:bodyPr>
          <a:lstStyle/>
          <a:p>
            <a:pPr indent="304800" algn="ctr"/>
            <a:r>
              <a:rPr sz="1800" b="0">
                <a:ea typeface="宋体" panose="02010600030101010101" pitchFamily="2" charset="-122"/>
              </a:rPr>
              <a:t>图2-8 CSMA/CD工作过程</a:t>
            </a:r>
            <a:endParaRPr sz="1800" b="0">
              <a:ea typeface="宋体" panose="02010600030101010101" pitchFamily="2" charset="-122"/>
            </a:endParaRPr>
          </a:p>
        </p:txBody>
      </p:sp>
    </p:spTree>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三、以太网组网技术</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74675" y="5000308"/>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万兆以太网大大扩展了以太网的带宽和传输距离，其传输距离甚至达到了城域网的标准，如表2-1。</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（1）万兆以太网可以提供广域网接口，可以直接与SDH（同步数字系列）STM-64接口相连，且不需要额外的转换设备，也即可以提供端到端的全程连接。</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（2）万兆以太网的MAC子层不再使用CSMA/CD的机制，只支持点对点全双工的数据传送。</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（3）万兆以太网采用64/66B的线路编码，不再使用以前的8/10B编码，可以大大提升数据传输速率。</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（4）万兆以太网主要采用光纤作为传输介质，传输距离可延伸至40公里。</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123440" y="1124585"/>
            <a:ext cx="5080000" cy="368300"/>
          </a:xfrm>
          <a:prstGeom prst="rect">
            <a:avLst/>
          </a:prstGeom>
          <a:noFill/>
          <a:ln w="9525">
            <a:noFill/>
          </a:ln>
        </p:spPr>
        <p:txBody>
          <a:bodyPr>
            <a:spAutoFit/>
          </a:bodyPr>
          <a:lstStyle/>
          <a:p>
            <a:pPr indent="304800" algn="ctr"/>
            <a:r>
              <a:rPr sz="1800" b="0">
                <a:ea typeface="宋体" panose="02010600030101010101" pitchFamily="2" charset="-122"/>
              </a:rPr>
              <a:t>表2-1 万兆以太网标准</a:t>
            </a:r>
            <a:endParaRPr sz="1800" b="0">
              <a:ea typeface="宋体" panose="02010600030101010101" pitchFamily="2" charset="-122"/>
            </a:endParaRPr>
          </a:p>
        </p:txBody>
      </p:sp>
      <p:graphicFrame>
        <p:nvGraphicFramePr>
          <p:cNvPr id="3" name="表格 2"/>
          <p:cNvGraphicFramePr/>
          <p:nvPr>
            <p:custDataLst>
              <p:tags r:id="rId1"/>
            </p:custDataLst>
          </p:nvPr>
        </p:nvGraphicFramePr>
        <p:xfrm>
          <a:off x="1337945" y="1631315"/>
          <a:ext cx="6504305" cy="4281805"/>
        </p:xfrm>
        <a:graphic>
          <a:graphicData uri="http://schemas.openxmlformats.org/drawingml/2006/table">
            <a:tbl>
              <a:tblPr firstRow="1" bandRow="1">
                <a:tableStyleId>{5940675A-B579-460E-94D1-54222C63F5DA}</a:tableStyleId>
              </a:tblPr>
              <a:tblGrid>
                <a:gridCol w="1256030"/>
                <a:gridCol w="1254760"/>
                <a:gridCol w="2397125"/>
                <a:gridCol w="1596390"/>
              </a:tblGrid>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标准</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应用网络</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传输距离（单位：千米）</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传输介质</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10GBase-LX4</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局域网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0.3</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多模光纤</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10GBase-LX4</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局域网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单模光纤</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10GBase-SR</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局域网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0.3</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多模光纤</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10GBase-LR</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局域网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单模光纤</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10GBase-ER</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局域网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40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单模光纤</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10GBase-SW</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广域网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0.3</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多模光纤</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10GBase-LW</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广域网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单模光纤</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10GBase-EW</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广域网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40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单模光纤</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10GBase-CX4</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局域网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0.015</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4根Twinax线缆</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10GBase-T</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局域网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0.025-0.1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双绞线</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087" name="Rectangle 39"/>
          <p:cNvSpPr>
            <a:spLocks noGrp="1" noChangeArrowheads="1"/>
          </p:cNvSpPr>
          <p:nvPr/>
        </p:nvSpPr>
        <p:spPr>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三、以太网组网技术</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Tree>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任务分析</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768" y="1412775"/>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971550" y="2707640"/>
            <a:ext cx="5954395" cy="2011045"/>
          </a:xfrm>
          <a:prstGeom prst="rect">
            <a:avLst/>
          </a:prstGeom>
          <a:gradFill>
            <a:gsLst>
              <a:gs pos="0">
                <a:srgbClr val="14CD68"/>
              </a:gs>
              <a:gs pos="100000">
                <a:srgbClr val="0B6E38"/>
              </a:gs>
            </a:gsLst>
            <a:lin ang="5400000" scaled="0"/>
          </a:gradFill>
        </p:spPr>
        <p:txBody>
          <a:bodyPr wrap="square" rtlCol="0">
            <a:spAutoFit/>
          </a:bodyPr>
          <a:p>
            <a:pPr lvl="0" algn="l">
              <a:lnSpc>
                <a:spcPct val="130000"/>
              </a:lnSpc>
              <a:spcBef>
                <a:spcPct val="0"/>
              </a:spcBef>
              <a:spcAft>
                <a:spcPct val="35000"/>
              </a:spcAft>
            </a:pPr>
            <a:r>
              <a:rPr lang="en-US" altLang="zh-CN" sz="1600" dirty="0">
                <a:solidFill>
                  <a:schemeClr val="bg1"/>
                </a:solidFill>
                <a:latin typeface="+mn-ea"/>
                <a:ea typeface="+mn-ea"/>
                <a:sym typeface="+mn-ea"/>
              </a:rPr>
              <a:t>    </a:t>
            </a:r>
            <a:r>
              <a:rPr lang="zh-CN" sz="1600" dirty="0">
                <a:solidFill>
                  <a:schemeClr val="bg1"/>
                </a:solidFill>
                <a:latin typeface="+mn-ea"/>
                <a:ea typeface="+mn-ea"/>
                <a:sym typeface="+mn-ea"/>
              </a:rPr>
              <a:t>辅导员办公室共有10台计算机，1台打印机，为了实现网络软硬件资源共享，如果采用集线器作为互连设备，组建10Base-T网络，办公室的计算机将既在一个广播域，又在一个冲突域中，必然造成网络中各计算机相互干扰，网络速度变慢。为了克服集线器带来的缺陷，我们选择用二层交换机将办公室计算机组建成一个办公室网络。</a:t>
            </a:r>
            <a:endParaRPr lang="zh-CN" sz="1600" dirty="0">
              <a:solidFill>
                <a:schemeClr val="bg1"/>
              </a:solidFill>
              <a:latin typeface="+mn-ea"/>
              <a:ea typeface="+mn-ea"/>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3"/>
          <p:cNvSpPr>
            <a:spLocks noChangeArrowheads="1"/>
          </p:cNvSpPr>
          <p:nvPr/>
        </p:nvSpPr>
        <p:spPr bwMode="gray">
          <a:xfrm>
            <a:off x="2633028" y="3815715"/>
            <a:ext cx="4343400" cy="457200"/>
          </a:xfrm>
          <a:prstGeom prst="roundRect">
            <a:avLst>
              <a:gd name="adj" fmla="val 16667"/>
            </a:avLst>
          </a:prstGeom>
          <a:gradFill rotWithShape="1">
            <a:gsLst>
              <a:gs pos="0">
                <a:srgbClr val="DFF8FF"/>
              </a:gs>
              <a:gs pos="100000">
                <a:srgbClr val="00A6DC"/>
              </a:gs>
            </a:gsLst>
            <a:lin ang="0" scaled="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任务四 组建虚拟局域网</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5122"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62" name="Rectangle 14"/>
          <p:cNvSpPr>
            <a:spLocks noGrp="1" noChangeArrowheads="1"/>
          </p:cNvSpPr>
          <p:nvPr>
            <p:ph type="title" idx="4294967295"/>
          </p:nvPr>
        </p:nvSpPr>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 typeface="Wingdings" panose="05000000000000000000" pitchFamily="2" charset="2"/>
              <a:buNone/>
              <a:defRPr/>
            </a:pP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rPr>
              <a:t>项目二 </a:t>
            </a:r>
            <a:r>
              <a:rPr kumimoji="0" lang="en-US" altLang="zh-CN"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rPr>
              <a:t> </a:t>
            </a: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rPr>
              <a:t>组建中小型局域网</a:t>
            </a:r>
            <a:endPar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endParaRPr>
          </a:p>
        </p:txBody>
      </p:sp>
      <p:grpSp>
        <p:nvGrpSpPr>
          <p:cNvPr id="5124" name="Group 15"/>
          <p:cNvGrpSpPr/>
          <p:nvPr/>
        </p:nvGrpSpPr>
        <p:grpSpPr>
          <a:xfrm>
            <a:off x="2339975" y="1700213"/>
            <a:ext cx="4652963" cy="1944687"/>
            <a:chOff x="1474" y="754"/>
            <a:chExt cx="2931" cy="1225"/>
          </a:xfrm>
        </p:grpSpPr>
        <p:grpSp>
          <p:nvGrpSpPr>
            <p:cNvPr id="5126" name="Group 16"/>
            <p:cNvGrpSpPr/>
            <p:nvPr/>
          </p:nvGrpSpPr>
          <p:grpSpPr>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任务一 组建办公室网络</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1</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grpSp>
        <p:grpSp>
          <p:nvGrpSpPr>
            <p:cNvPr id="5127" name="Group 22"/>
            <p:cNvGrpSpPr/>
            <p:nvPr/>
          </p:nvGrpSpPr>
          <p:grpSpPr>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任务三 组建部门局域网</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3</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grpSp>
        <p:grpSp>
          <p:nvGrpSpPr>
            <p:cNvPr id="5128" name="Group 31"/>
            <p:cNvGrpSpPr/>
            <p:nvPr/>
          </p:nvGrpSpPr>
          <p:grpSpPr>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a:t>
                </a: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任务二 共享网络资源</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2</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grpSp>
      </p:grpSp>
      <p:sp>
        <p:nvSpPr>
          <p:cNvPr id="30" name="文本框 29"/>
          <p:cNvSpPr txBox="1"/>
          <p:nvPr/>
        </p:nvSpPr>
        <p:spPr>
          <a:xfrm>
            <a:off x="1792288" y="1700213"/>
            <a:ext cx="393700" cy="646113"/>
          </a:xfrm>
          <a:prstGeom prst="rect">
            <a:avLst/>
          </a:prstGeom>
          <a:noFill/>
        </p:spPr>
        <p:txBody>
          <a:bodyPr>
            <a:spAutoFit/>
          </a:bodyPr>
          <a:lstStyle/>
          <a:p>
            <a:pPr marR="0" defTabSz="914400">
              <a:buClrTx/>
              <a:buSzTx/>
              <a:buFontTx/>
              <a:buNone/>
              <a:defRPr/>
            </a:pPr>
            <a:r>
              <a:rPr kumimoji="0" lang="zh-CN" altLang="en-US" sz="3600" kern="1200" cap="none" spc="0" normalizeH="0" baseline="0" noProof="0" dirty="0">
                <a:solidFill>
                  <a:srgbClr val="FF0000"/>
                </a:solidFill>
                <a:effectLst>
                  <a:outerShdw blurRad="38100" dist="38100" dir="2700000" algn="tl">
                    <a:srgbClr val="FFFFFF"/>
                  </a:outerShdw>
                </a:effectLst>
                <a:latin typeface="Verdana" panose="020B0604030504040204" pitchFamily="34" charset="0"/>
                <a:ea typeface="楷体_GB2312" charset="-122"/>
                <a:cs typeface="+mn-cs"/>
                <a:sym typeface="Wingdings" panose="05000000000000000000" pitchFamily="2" charset="2"/>
              </a:rPr>
              <a:t></a:t>
            </a:r>
            <a:endParaRPr kumimoji="0" lang="zh-CN" altLang="en-US" sz="3600" kern="1200" cap="none" spc="0" normalizeH="0" baseline="0" noProof="0" dirty="0">
              <a:solidFill>
                <a:srgbClr val="FF0000"/>
              </a:solidFill>
              <a:latin typeface="Verdana" panose="020B0604030504040204" pitchFamily="34" charset="0"/>
              <a:ea typeface="楷体_GB2312" charset="-122"/>
              <a:cs typeface="+mn-cs"/>
            </a:endParaRPr>
          </a:p>
        </p:txBody>
      </p:sp>
      <p:sp>
        <p:nvSpPr>
          <p:cNvPr id="2" name="Oval 24"/>
          <p:cNvSpPr>
            <a:spLocks noChangeArrowheads="1"/>
          </p:cNvSpPr>
          <p:nvPr/>
        </p:nvSpPr>
        <p:spPr bwMode="gray">
          <a:xfrm>
            <a:off x="2339975" y="3716338"/>
            <a:ext cx="576263" cy="576262"/>
          </a:xfrm>
          <a:prstGeom prst="ellipse">
            <a:avLst/>
          </a:prstGeom>
          <a:gradFill flip="none" rotWithShape="1">
            <a:gsLst>
              <a:gs pos="0">
                <a:srgbClr val="007BD3"/>
              </a:gs>
              <a:gs pos="100000">
                <a:srgbClr val="034373"/>
              </a:gs>
            </a:gsLst>
            <a:lin ang="5400000" scaled="0"/>
          </a:gra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4</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sp>
        <p:nvSpPr>
          <p:cNvPr id="4" name="AutoShape 23"/>
          <p:cNvSpPr>
            <a:spLocks noChangeArrowheads="1"/>
          </p:cNvSpPr>
          <p:nvPr/>
        </p:nvSpPr>
        <p:spPr bwMode="gray">
          <a:xfrm>
            <a:off x="2616518" y="4516755"/>
            <a:ext cx="4343400" cy="457200"/>
          </a:xfrm>
          <a:prstGeom prst="roundRect">
            <a:avLst>
              <a:gd name="adj" fmla="val 16667"/>
            </a:avLst>
          </a:prstGeom>
          <a:gradFill rotWithShape="1">
            <a:gsLst>
              <a:gs pos="0">
                <a:schemeClr val="bg1">
                  <a:lumMod val="95000"/>
                </a:schemeClr>
              </a:gs>
              <a:gs pos="100000">
                <a:schemeClr val="bg1">
                  <a:lumMod val="50000"/>
                </a:schemeClr>
              </a:gs>
            </a:gsLst>
            <a:lin ang="0" scaled="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任务四 组建虚拟局域网</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5" name="Oval 24"/>
          <p:cNvSpPr>
            <a:spLocks noChangeArrowheads="1"/>
          </p:cNvSpPr>
          <p:nvPr/>
        </p:nvSpPr>
        <p:spPr bwMode="gray">
          <a:xfrm>
            <a:off x="2323465" y="4417378"/>
            <a:ext cx="576263" cy="576262"/>
          </a:xfrm>
          <a:prstGeom prst="ellipse">
            <a:avLst/>
          </a:prstGeom>
          <a:solidFill>
            <a:schemeClr val="accent1"/>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5</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spTree>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556068"/>
            <a:ext cx="856932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一、网络规划</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根据实际的环境部署和规划IP编址，且对应好校园网的IP子网，为终端设备分配IP地址、子网掩码、DNS服务器IP等网络参数。辅导员办公室使用192.168.10.0/24网段，10台电脑IP地址：192.168.10.1-8,252,253；子网掩码： 255.255.255.0， 网关：192.168.1.1，DNS服务器：202.96.128.168。办公室网络拓扑结构如图2-9所示。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626360" y="3909060"/>
            <a:ext cx="4011930" cy="1812290"/>
          </a:xfrm>
          <a:prstGeom prst="rect">
            <a:avLst/>
          </a:prstGeom>
          <a:noFill/>
          <a:ln>
            <a:noFill/>
          </a:ln>
        </p:spPr>
      </p:pic>
      <p:sp>
        <p:nvSpPr>
          <p:cNvPr id="6" name="文本框 5"/>
          <p:cNvSpPr txBox="1"/>
          <p:nvPr/>
        </p:nvSpPr>
        <p:spPr>
          <a:xfrm>
            <a:off x="1979930" y="5732145"/>
            <a:ext cx="5080000" cy="368300"/>
          </a:xfrm>
          <a:prstGeom prst="rect">
            <a:avLst/>
          </a:prstGeom>
          <a:noFill/>
          <a:ln w="9525">
            <a:noFill/>
          </a:ln>
        </p:spPr>
        <p:txBody>
          <a:bodyPr>
            <a:spAutoFit/>
          </a:bodyPr>
          <a:lstStyle/>
          <a:p>
            <a:pPr indent="304800" algn="ctr"/>
            <a:r>
              <a:rPr sz="1800" b="0">
                <a:ea typeface="宋体" panose="02010600030101010101" pitchFamily="2" charset="-122"/>
              </a:rPr>
              <a:t>图2-9</a:t>
            </a:r>
            <a:r>
              <a:rPr lang="en-US" sz="1800" b="0">
                <a:ea typeface="宋体" panose="02010600030101010101" pitchFamily="2" charset="-122"/>
              </a:rPr>
              <a:t> </a:t>
            </a:r>
            <a:r>
              <a:rPr sz="1800" b="0">
                <a:ea typeface="宋体" panose="02010600030101010101" pitchFamily="2" charset="-122"/>
              </a:rPr>
              <a:t>网络拓扑图</a:t>
            </a:r>
            <a:endParaRPr sz="1800" b="0">
              <a:ea typeface="宋体" panose="02010600030101010101" pitchFamily="2" charset="-122"/>
            </a:endParaRPr>
          </a:p>
        </p:txBody>
      </p:sp>
    </p:spTree>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407160"/>
            <a:ext cx="8569325" cy="146113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二、创建拓扑结构</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打开华为模拟器eNSP如图2-10新建拓扑，并按图中提示插入相关设备，对计算机图标单击右键选择设置，配置计算机主机名、IP地址、子网掩码、网关、DNS服务器地址等，如图2-11所示。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692910" y="5732145"/>
            <a:ext cx="5080000" cy="368300"/>
          </a:xfrm>
          <a:prstGeom prst="rect">
            <a:avLst/>
          </a:prstGeom>
          <a:noFill/>
          <a:ln w="9525">
            <a:noFill/>
          </a:ln>
        </p:spPr>
        <p:txBody>
          <a:bodyPr>
            <a:spAutoFit/>
          </a:bodyPr>
          <a:lstStyle/>
          <a:p>
            <a:pPr indent="304800" algn="ctr"/>
            <a:r>
              <a:rPr sz="1800" b="0">
                <a:ea typeface="宋体" panose="02010600030101010101" pitchFamily="2" charset="-122"/>
              </a:rPr>
              <a:t>图2-10 打开eNSP界面</a:t>
            </a:r>
            <a:endParaRPr sz="1800" b="0">
              <a:ea typeface="宋体" panose="02010600030101010101" pitchFamily="2" charset="-122"/>
            </a:endParaRPr>
          </a:p>
        </p:txBody>
      </p:sp>
      <p:pic>
        <p:nvPicPr>
          <p:cNvPr id="3" name="图片 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267585" y="3140710"/>
            <a:ext cx="4117975" cy="2541905"/>
          </a:xfrm>
          <a:prstGeom prst="rect">
            <a:avLst/>
          </a:prstGeom>
          <a:noFill/>
          <a:ln>
            <a:noFill/>
          </a:ln>
        </p:spPr>
      </p:pic>
    </p:spTree>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6" name="文本框 5"/>
          <p:cNvSpPr txBox="1"/>
          <p:nvPr/>
        </p:nvSpPr>
        <p:spPr>
          <a:xfrm>
            <a:off x="1836420" y="5372735"/>
            <a:ext cx="5080000" cy="368300"/>
          </a:xfrm>
          <a:prstGeom prst="rect">
            <a:avLst/>
          </a:prstGeom>
          <a:noFill/>
          <a:ln w="9525">
            <a:noFill/>
          </a:ln>
        </p:spPr>
        <p:txBody>
          <a:bodyPr>
            <a:spAutoFit/>
          </a:bodyPr>
          <a:lstStyle/>
          <a:p>
            <a:pPr indent="304800" algn="ctr"/>
            <a:r>
              <a:rPr sz="1800" b="0">
                <a:ea typeface="宋体" panose="02010600030101010101" pitchFamily="2" charset="-122"/>
              </a:rPr>
              <a:t>图2-11 新建拓扑结构图并配置IP地址</a:t>
            </a:r>
            <a:endParaRPr sz="1800" b="0">
              <a:ea typeface="宋体" panose="02010600030101010101" pitchFamily="2" charset="-122"/>
            </a:endParaRPr>
          </a:p>
        </p:txBody>
      </p:sp>
      <p:pic>
        <p:nvPicPr>
          <p:cNvPr id="10" name="图片 1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876743" y="1699895"/>
            <a:ext cx="5390515" cy="3314700"/>
          </a:xfrm>
          <a:prstGeom prst="rect">
            <a:avLst/>
          </a:prstGeom>
          <a:noFill/>
          <a:ln>
            <a:noFill/>
          </a:ln>
        </p:spPr>
      </p:pic>
      <p:sp>
        <p:nvSpPr>
          <p:cNvPr id="100" name="文本框 99"/>
          <p:cNvSpPr txBox="1"/>
          <p:nvPr/>
        </p:nvSpPr>
        <p:spPr>
          <a:xfrm>
            <a:off x="2032000" y="3291205"/>
            <a:ext cx="5080000" cy="275590"/>
          </a:xfrm>
          <a:prstGeom prst="rect">
            <a:avLst/>
          </a:prstGeom>
          <a:noFill/>
          <a:ln w="9525">
            <a:noFill/>
          </a:ln>
        </p:spPr>
        <p:txBody>
          <a:bodyPr>
            <a:spAutoFit/>
          </a:bodyPr>
          <a:lstStyle/>
          <a:p>
            <a:pPr algn="ctr"/>
            <a:r>
              <a:rPr lang="zh-CN" sz="1200" b="0">
                <a:solidFill>
                  <a:srgbClr val="000000"/>
                </a:solidFill>
                <a:ea typeface="宋体" panose="02010600030101010101" pitchFamily="2" charset="-122"/>
              </a:rPr>
              <a:t>图2-11 新建拓扑结构图并配置IP地址</a:t>
            </a:r>
            <a:endParaRPr lang="zh-CN" altLang="en-US"/>
          </a:p>
        </p:txBody>
      </p:sp>
    </p:spTree>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180465"/>
            <a:ext cx="8569325" cy="82677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三、测试连通性</a:t>
            </a:r>
            <a:endParaRPr kumimoji="0" lang="zh-CN"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测试PC机之间的连通性，如图2-12所示。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888490" y="5445760"/>
            <a:ext cx="5080000" cy="368300"/>
          </a:xfrm>
          <a:prstGeom prst="rect">
            <a:avLst/>
          </a:prstGeom>
          <a:noFill/>
          <a:ln w="9525">
            <a:noFill/>
          </a:ln>
        </p:spPr>
        <p:txBody>
          <a:bodyPr>
            <a:spAutoFit/>
          </a:bodyPr>
          <a:lstStyle/>
          <a:p>
            <a:pPr indent="304800" algn="ctr"/>
            <a:r>
              <a:rPr sz="1800" b="0">
                <a:ea typeface="宋体" panose="02010600030101010101" pitchFamily="2" charset="-122"/>
              </a:rPr>
              <a:t>图2-12 测试连通性</a:t>
            </a:r>
            <a:endParaRPr sz="1800" b="0">
              <a:ea typeface="宋体" panose="02010600030101010101" pitchFamily="2" charset="-122"/>
            </a:endParaRPr>
          </a:p>
        </p:txBody>
      </p:sp>
      <p:pic>
        <p:nvPicPr>
          <p:cNvPr id="2"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052955" y="2276475"/>
            <a:ext cx="5030470" cy="3027680"/>
          </a:xfrm>
          <a:prstGeom prst="rect">
            <a:avLst/>
          </a:prstGeom>
          <a:solidFill>
            <a:schemeClr val="bg1">
              <a:lumMod val="95000"/>
              <a:alpha val="64000"/>
            </a:schemeClr>
          </a:solidFill>
          <a:ln>
            <a:solidFill>
              <a:schemeClr val="tx1"/>
            </a:solidFill>
          </a:ln>
        </p:spPr>
      </p:pic>
    </p:spTree>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3"/>
          <p:cNvSpPr>
            <a:spLocks noChangeArrowheads="1"/>
          </p:cNvSpPr>
          <p:nvPr/>
        </p:nvSpPr>
        <p:spPr bwMode="gray">
          <a:xfrm>
            <a:off x="2633028" y="3815715"/>
            <a:ext cx="4343400" cy="457200"/>
          </a:xfrm>
          <a:prstGeom prst="roundRect">
            <a:avLst>
              <a:gd name="adj" fmla="val 16667"/>
            </a:avLst>
          </a:prstGeom>
          <a:gradFill rotWithShape="1">
            <a:gsLst>
              <a:gs pos="0">
                <a:srgbClr val="DFF8FF"/>
              </a:gs>
              <a:gs pos="100000">
                <a:srgbClr val="00A6DC"/>
              </a:gs>
            </a:gsLst>
            <a:lin ang="0" scaled="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任务四 组建虚拟局域网</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5122"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62" name="Rectangle 14"/>
          <p:cNvSpPr>
            <a:spLocks noGrp="1" noChangeArrowheads="1"/>
          </p:cNvSpPr>
          <p:nvPr>
            <p:ph type="title" idx="4294967295"/>
          </p:nvPr>
        </p:nvSpPr>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 typeface="Wingdings" panose="05000000000000000000" pitchFamily="2" charset="2"/>
              <a:buNone/>
              <a:defRPr/>
            </a:pP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rPr>
              <a:t>项目二 </a:t>
            </a:r>
            <a:r>
              <a:rPr kumimoji="0" lang="en-US" altLang="zh-CN"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rPr>
              <a:t> </a:t>
            </a: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rPr>
              <a:t>组建中小型局域网</a:t>
            </a:r>
            <a:endPar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charset="-122"/>
              <a:ea typeface="楷体_GB2312" charset="-122"/>
              <a:cs typeface="+mj-cs"/>
            </a:endParaRPr>
          </a:p>
        </p:txBody>
      </p:sp>
      <p:grpSp>
        <p:nvGrpSpPr>
          <p:cNvPr id="5124" name="Group 15"/>
          <p:cNvGrpSpPr/>
          <p:nvPr/>
        </p:nvGrpSpPr>
        <p:grpSpPr>
          <a:xfrm>
            <a:off x="2339975" y="1700213"/>
            <a:ext cx="4652963" cy="1944687"/>
            <a:chOff x="1474" y="754"/>
            <a:chExt cx="2931" cy="1225"/>
          </a:xfrm>
        </p:grpSpPr>
        <p:grpSp>
          <p:nvGrpSpPr>
            <p:cNvPr id="5126" name="Group 16"/>
            <p:cNvGrpSpPr/>
            <p:nvPr/>
          </p:nvGrpSpPr>
          <p:grpSpPr>
            <a:xfrm>
              <a:off x="1474" y="754"/>
              <a:ext cx="2931" cy="363"/>
              <a:chOff x="1474" y="709"/>
              <a:chExt cx="2931" cy="363"/>
            </a:xfrm>
          </p:grpSpPr>
          <p:sp>
            <p:nvSpPr>
              <p:cNvPr id="2065" name="AutoShape 17"/>
              <p:cNvSpPr>
                <a:spLocks noChangeArrowheads="1"/>
              </p:cNvSpPr>
              <p:nvPr/>
            </p:nvSpPr>
            <p:spPr bwMode="gray">
              <a:xfrm>
                <a:off x="1669" y="738"/>
                <a:ext cx="2736" cy="288"/>
              </a:xfrm>
              <a:prstGeom prst="roundRect">
                <a:avLst>
                  <a:gd name="adj" fmla="val 16667"/>
                </a:avLst>
              </a:prstGeom>
              <a:gradFill rotWithShape="1">
                <a:gsLst>
                  <a:gs pos="0">
                    <a:srgbClr val="FFE4E4"/>
                  </a:gs>
                  <a:gs pos="100000">
                    <a:srgbClr val="FF7C80"/>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任务一 组建办公室网络</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2066" name="Oval 18"/>
              <p:cNvSpPr>
                <a:spLocks noChangeArrowheads="1"/>
              </p:cNvSpPr>
              <p:nvPr/>
            </p:nvSpPr>
            <p:spPr bwMode="gray">
              <a:xfrm>
                <a:off x="1474" y="709"/>
                <a:ext cx="363" cy="363"/>
              </a:xfrm>
              <a:prstGeom prst="ellipse">
                <a:avLst/>
              </a:prstGeom>
              <a:solidFill>
                <a:srgbClr val="CC0000"/>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1</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grpSp>
        <p:grpSp>
          <p:nvGrpSpPr>
            <p:cNvPr id="5127" name="Group 22"/>
            <p:cNvGrpSpPr/>
            <p:nvPr/>
          </p:nvGrpSpPr>
          <p:grpSpPr>
            <a:xfrm>
              <a:off x="1474" y="1616"/>
              <a:ext cx="2931" cy="363"/>
              <a:chOff x="1474" y="1616"/>
              <a:chExt cx="2931" cy="363"/>
            </a:xfrm>
          </p:grpSpPr>
          <p:sp>
            <p:nvSpPr>
              <p:cNvPr id="2071" name="AutoShape 23"/>
              <p:cNvSpPr>
                <a:spLocks noChangeArrowheads="1"/>
              </p:cNvSpPr>
              <p:nvPr/>
            </p:nvSpPr>
            <p:spPr bwMode="gray">
              <a:xfrm>
                <a:off x="1669" y="1645"/>
                <a:ext cx="2736" cy="288"/>
              </a:xfrm>
              <a:prstGeom prst="roundRect">
                <a:avLst>
                  <a:gd name="adj" fmla="val 16667"/>
                </a:avLst>
              </a:prstGeom>
              <a:gradFill rotWithShape="1">
                <a:gsLst>
                  <a:gs pos="0">
                    <a:srgbClr val="DFFFDF"/>
                  </a:gs>
                  <a:gs pos="100000">
                    <a:srgbClr val="66FF66"/>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任务三 组建部门局域网</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2072" name="Oval 24"/>
              <p:cNvSpPr>
                <a:spLocks noChangeArrowheads="1"/>
              </p:cNvSpPr>
              <p:nvPr/>
            </p:nvSpPr>
            <p:spPr bwMode="gray">
              <a:xfrm>
                <a:off x="1474" y="1616"/>
                <a:ext cx="363" cy="363"/>
              </a:xfrm>
              <a:prstGeom prst="ellipse">
                <a:avLst/>
              </a:prstGeom>
              <a:blipFill dpi="0" rotWithShape="1">
                <a:blip r:embed="rId1"/>
                <a:srcRect/>
                <a:tile tx="0" ty="0" sx="100000" sy="100000" flip="none" algn="tl"/>
              </a:blip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3</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grpSp>
        <p:grpSp>
          <p:nvGrpSpPr>
            <p:cNvPr id="5128" name="Group 31"/>
            <p:cNvGrpSpPr/>
            <p:nvPr/>
          </p:nvGrpSpPr>
          <p:grpSpPr>
            <a:xfrm>
              <a:off x="1474" y="1184"/>
              <a:ext cx="2931" cy="363"/>
              <a:chOff x="1474" y="1162"/>
              <a:chExt cx="2931" cy="363"/>
            </a:xfrm>
          </p:grpSpPr>
          <p:sp>
            <p:nvSpPr>
              <p:cNvPr id="2080" name="AutoShape 32"/>
              <p:cNvSpPr>
                <a:spLocks noChangeArrowheads="1"/>
              </p:cNvSpPr>
              <p:nvPr/>
            </p:nvSpPr>
            <p:spPr bwMode="gray">
              <a:xfrm>
                <a:off x="1669" y="1191"/>
                <a:ext cx="2736" cy="288"/>
              </a:xfrm>
              <a:prstGeom prst="roundRect">
                <a:avLst>
                  <a:gd name="adj" fmla="val 16667"/>
                </a:avLst>
              </a:prstGeom>
              <a:gradFill rotWithShape="1">
                <a:gsLst>
                  <a:gs pos="0">
                    <a:srgbClr val="FFFFEA"/>
                  </a:gs>
                  <a:gs pos="100000">
                    <a:srgbClr val="FFFF99"/>
                  </a:gs>
                </a:gsLst>
                <a:lin ang="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a:t>
                </a: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任务二 共享网络资源</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2081" name="Oval 33"/>
              <p:cNvSpPr>
                <a:spLocks noChangeArrowheads="1"/>
              </p:cNvSpPr>
              <p:nvPr/>
            </p:nvSpPr>
            <p:spPr bwMode="gray">
              <a:xfrm>
                <a:off x="1474" y="1162"/>
                <a:ext cx="363" cy="363"/>
              </a:xfrm>
              <a:prstGeom prst="ellipse">
                <a:avLst/>
              </a:prstGeom>
              <a:blipFill dpi="0" rotWithShape="1">
                <a:blip r:embed="rId2"/>
                <a:srcRect/>
                <a:tile tx="0" ty="0" sx="100000" sy="100000" flip="none" algn="tl"/>
              </a:blip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2</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grpSp>
      </p:grpSp>
      <p:sp>
        <p:nvSpPr>
          <p:cNvPr id="30" name="文本框 29"/>
          <p:cNvSpPr txBox="1"/>
          <p:nvPr/>
        </p:nvSpPr>
        <p:spPr>
          <a:xfrm>
            <a:off x="1763078" y="2422208"/>
            <a:ext cx="393700" cy="646113"/>
          </a:xfrm>
          <a:prstGeom prst="rect">
            <a:avLst/>
          </a:prstGeom>
          <a:noFill/>
        </p:spPr>
        <p:txBody>
          <a:bodyPr>
            <a:spAutoFit/>
          </a:bodyPr>
          <a:lstStyle/>
          <a:p>
            <a:pPr marR="0" defTabSz="914400">
              <a:buClrTx/>
              <a:buSzTx/>
              <a:buFontTx/>
              <a:buNone/>
              <a:defRPr/>
            </a:pPr>
            <a:r>
              <a:rPr kumimoji="0" lang="zh-CN" altLang="en-US" sz="3600" kern="1200" cap="none" spc="0" normalizeH="0" baseline="0" noProof="0" dirty="0">
                <a:solidFill>
                  <a:srgbClr val="FF0000"/>
                </a:solidFill>
                <a:effectLst>
                  <a:outerShdw blurRad="38100" dist="38100" dir="2700000" algn="tl">
                    <a:srgbClr val="FFFFFF"/>
                  </a:outerShdw>
                </a:effectLst>
                <a:latin typeface="Verdana" panose="020B0604030504040204" pitchFamily="34" charset="0"/>
                <a:ea typeface="楷体_GB2312" charset="-122"/>
                <a:cs typeface="+mn-cs"/>
                <a:sym typeface="Wingdings" panose="05000000000000000000" pitchFamily="2" charset="2"/>
              </a:rPr>
              <a:t></a:t>
            </a:r>
            <a:endParaRPr kumimoji="0" lang="zh-CN" altLang="en-US" sz="3600" kern="1200" cap="none" spc="0" normalizeH="0" baseline="0" noProof="0" dirty="0">
              <a:solidFill>
                <a:srgbClr val="FF0000"/>
              </a:solidFill>
              <a:latin typeface="Verdana" panose="020B0604030504040204" pitchFamily="34" charset="0"/>
              <a:ea typeface="楷体_GB2312" charset="-122"/>
              <a:cs typeface="+mn-cs"/>
            </a:endParaRPr>
          </a:p>
        </p:txBody>
      </p:sp>
      <p:sp>
        <p:nvSpPr>
          <p:cNvPr id="2" name="Oval 24"/>
          <p:cNvSpPr>
            <a:spLocks noChangeArrowheads="1"/>
          </p:cNvSpPr>
          <p:nvPr/>
        </p:nvSpPr>
        <p:spPr bwMode="gray">
          <a:xfrm>
            <a:off x="2339975" y="3716338"/>
            <a:ext cx="576263" cy="576262"/>
          </a:xfrm>
          <a:prstGeom prst="ellipse">
            <a:avLst/>
          </a:prstGeom>
          <a:gradFill flip="none" rotWithShape="1">
            <a:gsLst>
              <a:gs pos="0">
                <a:srgbClr val="007BD3"/>
              </a:gs>
              <a:gs pos="100000">
                <a:srgbClr val="034373"/>
              </a:gs>
            </a:gsLst>
            <a:lin ang="5400000" scaled="0"/>
          </a:gra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4</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sp>
        <p:nvSpPr>
          <p:cNvPr id="4" name="AutoShape 23"/>
          <p:cNvSpPr>
            <a:spLocks noChangeArrowheads="1"/>
          </p:cNvSpPr>
          <p:nvPr/>
        </p:nvSpPr>
        <p:spPr bwMode="gray">
          <a:xfrm>
            <a:off x="2616518" y="4516755"/>
            <a:ext cx="4343400" cy="457200"/>
          </a:xfrm>
          <a:prstGeom prst="roundRect">
            <a:avLst>
              <a:gd name="adj" fmla="val 16667"/>
            </a:avLst>
          </a:prstGeom>
          <a:gradFill rotWithShape="1">
            <a:gsLst>
              <a:gs pos="0">
                <a:schemeClr val="bg1">
                  <a:lumMod val="95000"/>
                </a:schemeClr>
              </a:gs>
              <a:gs pos="100000">
                <a:schemeClr val="bg1">
                  <a:lumMod val="50000"/>
                </a:schemeClr>
              </a:gs>
            </a:gsLst>
            <a:lin ang="0" scaled="0"/>
          </a:gradFill>
          <a:ln w="12700" cap="flat" algn="ctr">
            <a:solidFill>
              <a:srgbClr val="FFFFFF"/>
            </a:solidFill>
            <a:prstDash val="solid"/>
            <a:round/>
            <a:headEnd type="none" w="med" len="med"/>
            <a:tailEnd type="none" w="med" len="me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rPr>
              <a:t>   任务四 组建虚拟局域网</a:t>
            </a:r>
            <a:endParaRPr kumimoji="0" lang="zh-CN" altLang="en-US" sz="24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endParaRPr>
          </a:p>
        </p:txBody>
      </p:sp>
      <p:sp>
        <p:nvSpPr>
          <p:cNvPr id="5" name="Oval 24"/>
          <p:cNvSpPr>
            <a:spLocks noChangeArrowheads="1"/>
          </p:cNvSpPr>
          <p:nvPr/>
        </p:nvSpPr>
        <p:spPr bwMode="gray">
          <a:xfrm>
            <a:off x="2323465" y="4417378"/>
            <a:ext cx="576263" cy="576262"/>
          </a:xfrm>
          <a:prstGeom prst="ellipse">
            <a:avLst/>
          </a:prstGeom>
          <a:solidFill>
            <a:schemeClr val="accent1"/>
          </a:solidFill>
          <a:ln w="25400" cap="flat" algn="ctr">
            <a:solidFill>
              <a:srgbClr val="FFFFFF"/>
            </a:solidFill>
            <a:prstDash val="solid"/>
            <a:round/>
            <a:headEnd type="none" w="med" len="med"/>
            <a:tailEnd type="none" w="med" len="med"/>
          </a:ln>
          <a:effectLst>
            <a:outerShdw dist="63500" dir="2212194" algn="ctr" rotWithShape="0">
              <a:srgbClr val="333333">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Pct val="100000"/>
              <a:buFontTx/>
              <a:buNone/>
              <a:defRPr/>
            </a:pPr>
            <a:r>
              <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rPr>
              <a:t>5</a:t>
            </a:r>
            <a:endParaRPr kumimoji="0" lang="en-US" altLang="zh-CN" sz="2400" b="1" i="0" u="none" strike="noStrike" kern="1200" cap="none" spc="0" normalizeH="0" baseline="0" noProof="0">
              <a:ln>
                <a:noFill/>
              </a:ln>
              <a:solidFill>
                <a:schemeClr val="bg1"/>
              </a:solidFill>
              <a:effectLst>
                <a:outerShdw blurRad="38100" dist="38100" dir="2700000" algn="tl">
                  <a:srgbClr val="000000"/>
                </a:outerShdw>
              </a:effectLst>
              <a:uLnTx/>
              <a:uFillTx/>
              <a:latin typeface="Verdana" panose="020B0604030504040204" pitchFamily="34" charset="0"/>
              <a:ea typeface="楷体_GB2312" charset="-122"/>
              <a:cs typeface="+mn-cs"/>
            </a:endParaRPr>
          </a:p>
        </p:txBody>
      </p:sp>
    </p:spTree>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任务二  </a:t>
            </a:r>
            <a:r>
              <a:rPr kumimoji="0" sz="2800" b="1" i="0" u="none" strike="noStrike" cap="none" spc="0" normalizeH="0" baseline="0" noProof="0" dirty="0">
                <a:ln>
                  <a:noFill/>
                </a:ln>
                <a:solidFill>
                  <a:schemeClr val="tx2"/>
                </a:solidFill>
                <a:effectLst>
                  <a:outerShdw blurRad="38100" dist="38100" dir="2700000" algn="tl">
                    <a:srgbClr val="C0C0C0"/>
                  </a:outerShdw>
                </a:effectLst>
                <a:uLnTx/>
                <a:uFillTx/>
                <a:cs typeface="+mj-cs"/>
              </a:rPr>
              <a:t>共享网络资源</a:t>
            </a:r>
            <a:endParaRPr kumimoji="0" sz="2800" b="1" i="0" u="none" strike="noStrike" cap="none" spc="0" normalizeH="0" baseline="0" noProof="0" dirty="0">
              <a:ln>
                <a:noFill/>
              </a:ln>
              <a:solidFill>
                <a:schemeClr val="tx2"/>
              </a:solidFill>
              <a:effectLst>
                <a:outerShdw blurRad="38100" dist="38100" dir="2700000" algn="tl">
                  <a:srgbClr val="C0C0C0"/>
                </a:outerShdw>
              </a:effectLst>
              <a:uLnTx/>
              <a:uFillTx/>
              <a:cs typeface="+mj-cs"/>
            </a:endParaRPr>
          </a:p>
        </p:txBody>
      </p:sp>
      <p:graphicFrame>
        <p:nvGraphicFramePr>
          <p:cNvPr id="54" name="内容占位符 3"/>
          <p:cNvGraphicFramePr/>
          <p:nvPr/>
        </p:nvGraphicFramePr>
        <p:xfrm>
          <a:off x="216398" y="1484783"/>
          <a:ext cx="8748463" cy="460146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一、网络设备模拟工具</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768" y="1412775"/>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043940" y="2628900"/>
            <a:ext cx="5954395" cy="2168525"/>
          </a:xfrm>
          <a:prstGeom prst="rect">
            <a:avLst/>
          </a:prstGeom>
          <a:gradFill>
            <a:gsLst>
              <a:gs pos="0">
                <a:srgbClr val="14CD68"/>
              </a:gs>
              <a:gs pos="100000">
                <a:srgbClr val="0B6E38"/>
              </a:gs>
            </a:gsLst>
            <a:lin ang="5400000" scaled="0"/>
          </a:gradFill>
        </p:spPr>
        <p:txBody>
          <a:bodyPr wrap="square" rtlCol="0">
            <a:spAutoFit/>
          </a:bodyPr>
          <a:p>
            <a:pPr lvl="0" algn="l">
              <a:lnSpc>
                <a:spcPct val="150000"/>
              </a:lnSpc>
              <a:spcBef>
                <a:spcPct val="0"/>
              </a:spcBef>
              <a:spcAft>
                <a:spcPct val="35000"/>
              </a:spcAft>
            </a:pPr>
            <a:r>
              <a:rPr lang="en-US" altLang="zh-CN" sz="1800" dirty="0">
                <a:solidFill>
                  <a:schemeClr val="bg1"/>
                </a:solidFill>
                <a:latin typeface="+mn-ea"/>
                <a:ea typeface="+mn-ea"/>
                <a:sym typeface="+mn-ea"/>
              </a:rPr>
              <a:t>    </a:t>
            </a:r>
            <a:r>
              <a:rPr lang="zh-CN" sz="1800" dirty="0">
                <a:solidFill>
                  <a:schemeClr val="bg1"/>
                </a:solidFill>
                <a:latin typeface="+mn-ea"/>
                <a:ea typeface="+mn-ea"/>
                <a:sym typeface="+mn-ea"/>
              </a:rPr>
              <a:t>组建好了办公室网络之后，那么你想知道怎么实现办公室软硬件资源共享吗？本任务我们将了解计算机网络拓扑结构相关概念后，主要学会子网划分与IP地址规划配置、文件共享和设备共享设置等，从而实现办公室网络资源共享。</a:t>
            </a:r>
            <a:endParaRPr lang="zh-CN" sz="1800" dirty="0">
              <a:solidFill>
                <a:schemeClr val="bg1"/>
              </a:solidFill>
              <a:latin typeface="+mn-ea"/>
              <a:ea typeface="+mn-ea"/>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一、计算机网络拓扑结构</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633855"/>
            <a:ext cx="8569325"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网络本身是指由若干节点和连接这些节点的链路，表示节点对象及其相互联系。网络拓扑结构是指用传输介质互连各种设备的物理布局，根据网络设备连接结构不同，局域网拓扑结构主要有：总线型结构、环形结构、星形结构、树形结构和网状结构等。</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一、计算机网络拓扑结构</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490345"/>
            <a:ext cx="8569325"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1.总线型结构</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总线型结构采用一条单根的通信线路（总线）作为公共的传输通道，所有的结点都通过相应的接口直接连接到总线上，并通过总线进行数据传输。如图2-13所示</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3" name="图片 2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657985" y="3000375"/>
            <a:ext cx="5648325" cy="2560955"/>
          </a:xfrm>
          <a:prstGeom prst="rect">
            <a:avLst/>
          </a:prstGeom>
          <a:solidFill>
            <a:srgbClr val="FFFFFF"/>
          </a:solidFill>
          <a:ln>
            <a:noFill/>
          </a:ln>
        </p:spPr>
      </p:pic>
      <p:sp>
        <p:nvSpPr>
          <p:cNvPr id="6" name="文本框 5"/>
          <p:cNvSpPr txBox="1"/>
          <p:nvPr/>
        </p:nvSpPr>
        <p:spPr>
          <a:xfrm>
            <a:off x="1888490" y="5661025"/>
            <a:ext cx="5080000" cy="368300"/>
          </a:xfrm>
          <a:prstGeom prst="rect">
            <a:avLst/>
          </a:prstGeom>
          <a:noFill/>
          <a:ln w="9525">
            <a:noFill/>
          </a:ln>
        </p:spPr>
        <p:txBody>
          <a:bodyPr>
            <a:spAutoFit/>
          </a:bodyPr>
          <a:lstStyle/>
          <a:p>
            <a:pPr indent="304800" algn="ctr"/>
            <a:r>
              <a:rPr sz="1800" b="0">
                <a:ea typeface="宋体" panose="02010600030101010101" pitchFamily="2" charset="-122"/>
              </a:rPr>
              <a:t>图2-13</a:t>
            </a:r>
            <a:r>
              <a:rPr lang="en-US" sz="1800" b="0">
                <a:ea typeface="宋体" panose="02010600030101010101" pitchFamily="2" charset="-122"/>
              </a:rPr>
              <a:t>  </a:t>
            </a:r>
            <a:r>
              <a:rPr sz="1800" b="0">
                <a:ea typeface="宋体" panose="02010600030101010101" pitchFamily="2" charset="-122"/>
              </a:rPr>
              <a:t>总线型结构</a:t>
            </a:r>
            <a:endParaRPr sz="1800" b="0">
              <a:ea typeface="宋体" panose="02010600030101010101" pitchFamily="2" charset="-122"/>
            </a:endParaRPr>
          </a:p>
        </p:txBody>
      </p:sp>
    </p:spTree>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一、计算机网络拓扑结构</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131570"/>
            <a:ext cx="8569325"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2.环形结构</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环形结构中，各个工作站的地位相同，它们相互顺序连接，构成一个封闭的环，数据在环中可以是单向或是双向传送。如图2-14所示</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3" name="图片 2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657668" y="2781935"/>
            <a:ext cx="5972175" cy="2707640"/>
          </a:xfrm>
          <a:prstGeom prst="rect">
            <a:avLst/>
          </a:prstGeom>
          <a:solidFill>
            <a:srgbClr val="FFFFFF"/>
          </a:solidFill>
          <a:ln>
            <a:noFill/>
          </a:ln>
        </p:spPr>
      </p:pic>
      <p:sp>
        <p:nvSpPr>
          <p:cNvPr id="6" name="文本框 5"/>
          <p:cNvSpPr txBox="1"/>
          <p:nvPr/>
        </p:nvSpPr>
        <p:spPr>
          <a:xfrm>
            <a:off x="2032000" y="5517515"/>
            <a:ext cx="5080000" cy="368300"/>
          </a:xfrm>
          <a:prstGeom prst="rect">
            <a:avLst/>
          </a:prstGeom>
          <a:noFill/>
          <a:ln w="9525">
            <a:noFill/>
          </a:ln>
        </p:spPr>
        <p:txBody>
          <a:bodyPr>
            <a:spAutoFit/>
          </a:bodyPr>
          <a:lstStyle/>
          <a:p>
            <a:pPr indent="304800" algn="ctr"/>
            <a:r>
              <a:rPr sz="1800" b="0">
                <a:ea typeface="宋体" panose="02010600030101010101" pitchFamily="2" charset="-122"/>
              </a:rPr>
              <a:t>图2-13</a:t>
            </a:r>
            <a:r>
              <a:rPr lang="en-US" sz="1800" b="0">
                <a:ea typeface="宋体" panose="02010600030101010101" pitchFamily="2" charset="-122"/>
              </a:rPr>
              <a:t>  </a:t>
            </a:r>
            <a:r>
              <a:rPr sz="1800" b="0">
                <a:ea typeface="宋体" panose="02010600030101010101" pitchFamily="2" charset="-122"/>
              </a:rPr>
              <a:t>总线型结构</a:t>
            </a:r>
            <a:endParaRPr sz="1800" b="0">
              <a:ea typeface="宋体" panose="02010600030101010101" pitchFamily="2" charset="-122"/>
            </a:endParaRPr>
          </a:p>
        </p:txBody>
      </p:sp>
    </p:spTree>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任务一  </a:t>
            </a:r>
            <a:r>
              <a:rPr lang="zh-CN" altLang="en-US" sz="2800" noProof="0" dirty="0">
                <a:ln>
                  <a:noFill/>
                </a:ln>
                <a:solidFill>
                  <a:schemeClr val="tx1"/>
                </a:solidFill>
                <a:effectLst>
                  <a:outerShdw blurRad="38100" dist="38100" dir="2700000" algn="tl">
                    <a:srgbClr val="FFFFFF"/>
                  </a:outerShdw>
                </a:effectLst>
                <a:uLnTx/>
                <a:uFillTx/>
                <a:latin typeface="Verdana" panose="020B0604030504040204" pitchFamily="34" charset="0"/>
                <a:ea typeface="楷体_GB2312" charset="-122"/>
                <a:cs typeface="+mn-cs"/>
                <a:sym typeface="+mn-ea"/>
              </a:rPr>
              <a:t>组建办公室网络</a:t>
            </a:r>
            <a:r>
              <a:rPr kumimoji="0" lang="en-US" altLang="zh-CN" sz="2800" b="1" i="0" u="none" strike="noStrike" kern="2200" cap="none" spc="0" normalizeH="0" baseline="0" noProof="0" dirty="0">
                <a:ln>
                  <a:noFill/>
                </a:ln>
                <a:solidFill>
                  <a:schemeClr val="tx2"/>
                </a:solidFill>
                <a:effectLst>
                  <a:outerShdw blurRad="38100" dist="38100" dir="2700000" algn="tl">
                    <a:srgbClr val="C0C0C0"/>
                  </a:outerShdw>
                </a:effectLst>
                <a:uLnTx/>
                <a:uFillTx/>
                <a:latin typeface="+mn-ea"/>
                <a:ea typeface="+mn-ea"/>
                <a:cs typeface="+mj-cs"/>
              </a:rPr>
              <a:t>——【</a:t>
            </a:r>
            <a:r>
              <a:rPr kumimoji="0" lang="zh-CN" altLang="en-US" sz="2800" b="1" i="0" u="none" strike="noStrike" kern="2200" cap="none" spc="0" normalizeH="0" baseline="0" noProof="0" dirty="0">
                <a:ln>
                  <a:noFill/>
                </a:ln>
                <a:solidFill>
                  <a:schemeClr val="tx2"/>
                </a:solidFill>
                <a:effectLst>
                  <a:outerShdw blurRad="38100" dist="38100" dir="2700000" algn="tl">
                    <a:srgbClr val="C0C0C0"/>
                  </a:outerShdw>
                </a:effectLst>
                <a:uLnTx/>
                <a:uFillTx/>
                <a:latin typeface="+mn-ea"/>
                <a:ea typeface="+mn-ea"/>
                <a:cs typeface="+mj-cs"/>
              </a:rPr>
              <a:t>任务目标</a:t>
            </a:r>
            <a:r>
              <a:rPr kumimoji="0" lang="en-US" altLang="zh-CN" sz="2800" b="1" i="0" u="none" strike="noStrike" kern="2200" cap="none" spc="0" normalizeH="0" baseline="0" noProof="0" dirty="0">
                <a:ln>
                  <a:noFill/>
                </a:ln>
                <a:solidFill>
                  <a:schemeClr val="tx2"/>
                </a:solidFill>
                <a:effectLst>
                  <a:outerShdw blurRad="38100" dist="38100" dir="2700000" algn="tl">
                    <a:srgbClr val="C0C0C0"/>
                  </a:outerShdw>
                </a:effectLst>
                <a:uLnTx/>
                <a:uFillTx/>
                <a:latin typeface="+mn-ea"/>
                <a:ea typeface="+mn-ea"/>
                <a:cs typeface="+mj-cs"/>
              </a:rPr>
              <a:t>】</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216398" y="1484783"/>
          <a:ext cx="8748463" cy="460146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一、计算机网络拓扑结构</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562100"/>
            <a:ext cx="8869680"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3.星形结构</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星形结构的每个结点都由一条点对点链路与中心结点（公用中心交换设备，如交换机、集线器等）相连，如图2-15所示，中央节点执行集中式通信控制策略，因此中央节点相当复杂，而各个站点的通信处理负担都很小。</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960245" y="5589270"/>
            <a:ext cx="5080000" cy="368300"/>
          </a:xfrm>
          <a:prstGeom prst="rect">
            <a:avLst/>
          </a:prstGeom>
          <a:noFill/>
          <a:ln w="9525">
            <a:noFill/>
          </a:ln>
        </p:spPr>
        <p:txBody>
          <a:bodyPr>
            <a:spAutoFit/>
          </a:bodyPr>
          <a:lstStyle/>
          <a:p>
            <a:pPr indent="304800" algn="ctr"/>
            <a:r>
              <a:rPr sz="1800" b="0">
                <a:ea typeface="宋体" panose="02010600030101010101" pitchFamily="2" charset="-122"/>
              </a:rPr>
              <a:t>图2-15</a:t>
            </a:r>
            <a:r>
              <a:rPr lang="en-US" sz="1800" b="0">
                <a:ea typeface="宋体" panose="02010600030101010101" pitchFamily="2" charset="-122"/>
              </a:rPr>
              <a:t> </a:t>
            </a:r>
            <a:r>
              <a:rPr sz="1800" b="0">
                <a:ea typeface="宋体" panose="02010600030101010101" pitchFamily="2" charset="-122"/>
              </a:rPr>
              <a:t> 星形结构</a:t>
            </a:r>
            <a:endParaRPr sz="1800" b="0">
              <a:ea typeface="宋体" panose="02010600030101010101" pitchFamily="2" charset="-122"/>
            </a:endParaRPr>
          </a:p>
        </p:txBody>
      </p:sp>
      <p:pic>
        <p:nvPicPr>
          <p:cNvPr id="25" name="图片 2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051050" y="3021965"/>
            <a:ext cx="5147310" cy="2525395"/>
          </a:xfrm>
          <a:prstGeom prst="rect">
            <a:avLst/>
          </a:prstGeom>
          <a:solidFill>
            <a:srgbClr val="FFFFFF"/>
          </a:solidFill>
          <a:ln>
            <a:noFill/>
          </a:ln>
        </p:spPr>
      </p:pic>
    </p:spTree>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一、计算机网络拓扑结构</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131570"/>
            <a:ext cx="8569325"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4.树形结构</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树形结构（也称星形总线拓扑结构）是从总线型和星形结构演变来的。如图2-16所示。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888490" y="5589270"/>
            <a:ext cx="5080000" cy="368300"/>
          </a:xfrm>
          <a:prstGeom prst="rect">
            <a:avLst/>
          </a:prstGeom>
          <a:noFill/>
          <a:ln w="9525">
            <a:noFill/>
          </a:ln>
        </p:spPr>
        <p:txBody>
          <a:bodyPr>
            <a:spAutoFit/>
          </a:bodyPr>
          <a:lstStyle/>
          <a:p>
            <a:pPr indent="304800" algn="ctr"/>
            <a:r>
              <a:rPr sz="1800" b="0">
                <a:ea typeface="宋体" panose="02010600030101010101" pitchFamily="2" charset="-122"/>
              </a:rPr>
              <a:t>图2-16 树形结构</a:t>
            </a:r>
            <a:endParaRPr sz="1800" b="0">
              <a:ea typeface="宋体" panose="02010600030101010101" pitchFamily="2" charset="-122"/>
            </a:endParaRPr>
          </a:p>
        </p:txBody>
      </p:sp>
      <p:pic>
        <p:nvPicPr>
          <p:cNvPr id="25621" name="图片 256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95830" y="2839720"/>
            <a:ext cx="5142865" cy="2561590"/>
          </a:xfrm>
          <a:prstGeom prst="rect">
            <a:avLst/>
          </a:prstGeom>
        </p:spPr>
      </p:pic>
    </p:spTree>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一、计算机网络拓扑结构</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490345"/>
            <a:ext cx="8569325"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5.网状结构</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网状结构中，各个工作站连成一个网状结构，没有主机，也不分层次，通信功能分散在组成网络的各个工作站中，是一种分布式的控制结构。如图2-17所示。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888490" y="5732780"/>
            <a:ext cx="5080000" cy="368300"/>
          </a:xfrm>
          <a:prstGeom prst="rect">
            <a:avLst/>
          </a:prstGeom>
          <a:noFill/>
          <a:ln w="9525">
            <a:noFill/>
          </a:ln>
        </p:spPr>
        <p:txBody>
          <a:bodyPr>
            <a:spAutoFit/>
          </a:bodyPr>
          <a:lstStyle/>
          <a:p>
            <a:pPr indent="304800" algn="ctr"/>
            <a:r>
              <a:rPr sz="1800" b="0">
                <a:ea typeface="宋体" panose="02010600030101010101" pitchFamily="2" charset="-122"/>
              </a:rPr>
              <a:t>图2-17</a:t>
            </a:r>
            <a:r>
              <a:rPr lang="en-US" sz="1800" b="0">
                <a:ea typeface="宋体" panose="02010600030101010101" pitchFamily="2" charset="-122"/>
              </a:rPr>
              <a:t> </a:t>
            </a:r>
            <a:r>
              <a:rPr sz="1800" b="0">
                <a:ea typeface="宋体" panose="02010600030101010101" pitchFamily="2" charset="-122"/>
              </a:rPr>
              <a:t>网状结构</a:t>
            </a:r>
            <a:endParaRPr sz="1800" b="0">
              <a:ea typeface="宋体" panose="02010600030101010101" pitchFamily="2" charset="-122"/>
            </a:endParaRPr>
          </a:p>
        </p:txBody>
      </p:sp>
      <p:pic>
        <p:nvPicPr>
          <p:cNvPr id="22" name="图片 2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519363" y="2818448"/>
            <a:ext cx="4105275" cy="2943225"/>
          </a:xfrm>
          <a:prstGeom prst="rect">
            <a:avLst/>
          </a:prstGeom>
          <a:noFill/>
          <a:ln>
            <a:noFill/>
          </a:ln>
        </p:spPr>
      </p:pic>
    </p:spTree>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二、计算机网络资源共享</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2997200"/>
            <a:ext cx="8569325"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1.文件夹或驱动器共享</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文件夹或驱动器共享的设置。在“计算机”窗口中，右击文件夹或驱动器图标，选“属性”，点“共享”就可以了。硬盘驱动器共享时，选“新建共享”按扭，在“新建共享”对话框中“共享名”写入名，确定后即可。这里注意不要用“默认共享”。在在Windows Server 2016网络中，并非所有用户都可以设置文件夹共享，具备文件夹共享的用户必须是Administrator等内置组的成员。 也可以利用“共享文件夹向导”创建共享文件夹。</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二、计算机网络资源共享</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059815"/>
            <a:ext cx="8569325"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第一步：打开“开始”菜单，选择“控制面板|管理工具|计算机管理”命令后，打开“计算机管理”窗口，然后单击“共享文件夹|共享”子结点，打开如图2-18所示窗口。</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888490" y="5374005"/>
            <a:ext cx="5080000" cy="368300"/>
          </a:xfrm>
          <a:prstGeom prst="rect">
            <a:avLst/>
          </a:prstGeom>
          <a:noFill/>
          <a:ln w="9525">
            <a:noFill/>
          </a:ln>
        </p:spPr>
        <p:txBody>
          <a:bodyPr>
            <a:spAutoFit/>
          </a:bodyPr>
          <a:lstStyle/>
          <a:p>
            <a:pPr indent="304800" algn="ctr"/>
            <a:r>
              <a:rPr sz="1800" b="0">
                <a:ea typeface="宋体" panose="02010600030101010101" pitchFamily="2" charset="-122"/>
              </a:rPr>
              <a:t>图2-18 计算机管理窗口</a:t>
            </a:r>
            <a:endParaRPr sz="1800" b="0">
              <a:ea typeface="宋体" panose="02010600030101010101" pitchFamily="2" charset="-122"/>
            </a:endParaRPr>
          </a:p>
        </p:txBody>
      </p:sp>
      <p:pic>
        <p:nvPicPr>
          <p:cNvPr id="28" name="图片 28" descr="2021-01-31_153027"/>
          <p:cNvPicPr>
            <a:picLocks noChangeAspect="1"/>
          </p:cNvPicPr>
          <p:nvPr/>
        </p:nvPicPr>
        <p:blipFill>
          <a:blip r:embed="rId1"/>
          <a:stretch>
            <a:fillRect/>
          </a:stretch>
        </p:blipFill>
        <p:spPr>
          <a:xfrm>
            <a:off x="2327910" y="2560955"/>
            <a:ext cx="4304665" cy="2713355"/>
          </a:xfrm>
          <a:prstGeom prst="rect">
            <a:avLst/>
          </a:prstGeom>
        </p:spPr>
      </p:pic>
    </p:spTree>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二、计算机网络资源共享</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562100"/>
            <a:ext cx="8569325"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二步：在窗口的右边显示出了计算机中所有共享文件夹的信息。如果要建立新的共享文件夹，可通过选择主菜单“操作”中的“新建共享”子菜单，或者在左侧窗口鼠标右击“共享”子结点，选择“新建共享”，打开“共享文件夹向导”，单击“下一步”按钮，打开如图2-19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888490" y="5517515"/>
            <a:ext cx="5080000" cy="368300"/>
          </a:xfrm>
          <a:prstGeom prst="rect">
            <a:avLst/>
          </a:prstGeom>
          <a:noFill/>
          <a:ln w="9525">
            <a:noFill/>
          </a:ln>
        </p:spPr>
        <p:txBody>
          <a:bodyPr>
            <a:spAutoFit/>
          </a:bodyPr>
          <a:lstStyle/>
          <a:p>
            <a:pPr indent="304800" algn="ctr"/>
            <a:r>
              <a:rPr sz="1800" b="0">
                <a:ea typeface="宋体" panose="02010600030101010101" pitchFamily="2" charset="-122"/>
              </a:rPr>
              <a:t>图2-19  创建共享文件夹（文件夹路径选择）</a:t>
            </a:r>
            <a:endParaRPr sz="1800" b="0">
              <a:ea typeface="宋体" panose="02010600030101010101" pitchFamily="2" charset="-122"/>
            </a:endParaRPr>
          </a:p>
        </p:txBody>
      </p:sp>
      <p:pic>
        <p:nvPicPr>
          <p:cNvPr id="29" name="图片 29" descr="2021-01-31_153700"/>
          <p:cNvPicPr>
            <a:picLocks noChangeAspect="1"/>
          </p:cNvPicPr>
          <p:nvPr/>
        </p:nvPicPr>
        <p:blipFill>
          <a:blip r:embed="rId1"/>
          <a:stretch>
            <a:fillRect/>
          </a:stretch>
        </p:blipFill>
        <p:spPr>
          <a:xfrm>
            <a:off x="2915920" y="3068955"/>
            <a:ext cx="3339465" cy="2440940"/>
          </a:xfrm>
          <a:prstGeom prst="rect">
            <a:avLst/>
          </a:prstGeom>
        </p:spPr>
      </p:pic>
    </p:spTree>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二、计算机网络资源共享</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350010"/>
            <a:ext cx="8569325" cy="11588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第三步：单击“下一步”按钮，打开如图2-20所示对话框。输入共享名称、共享描述，在共享描述中输入对该资源的描述性信息，以方便用户了解其内容。</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888490" y="5517515"/>
            <a:ext cx="5080000" cy="368300"/>
          </a:xfrm>
          <a:prstGeom prst="rect">
            <a:avLst/>
          </a:prstGeom>
          <a:noFill/>
          <a:ln w="9525">
            <a:noFill/>
          </a:ln>
        </p:spPr>
        <p:txBody>
          <a:bodyPr>
            <a:spAutoFit/>
          </a:bodyPr>
          <a:lstStyle/>
          <a:p>
            <a:pPr indent="304800" algn="ctr"/>
            <a:r>
              <a:rPr sz="1800" b="0">
                <a:ea typeface="宋体" panose="02010600030101010101" pitchFamily="2" charset="-122"/>
              </a:rPr>
              <a:t>图2-20  创建共享文件夹（共享名设置）</a:t>
            </a:r>
            <a:endParaRPr sz="1800" b="0">
              <a:ea typeface="宋体" panose="02010600030101010101" pitchFamily="2" charset="-122"/>
            </a:endParaRPr>
          </a:p>
        </p:txBody>
      </p:sp>
      <p:pic>
        <p:nvPicPr>
          <p:cNvPr id="30" name="图片 30" descr="2021-01-31_153954"/>
          <p:cNvPicPr>
            <a:picLocks noChangeAspect="1"/>
          </p:cNvPicPr>
          <p:nvPr/>
        </p:nvPicPr>
        <p:blipFill>
          <a:blip r:embed="rId1"/>
          <a:stretch>
            <a:fillRect/>
          </a:stretch>
        </p:blipFill>
        <p:spPr>
          <a:xfrm>
            <a:off x="2541270" y="2636520"/>
            <a:ext cx="3774440" cy="2759075"/>
          </a:xfrm>
          <a:prstGeom prst="rect">
            <a:avLst/>
          </a:prstGeom>
        </p:spPr>
      </p:pic>
    </p:spTree>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二、计算机网络资源共享</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350010"/>
            <a:ext cx="8569325" cy="115887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第四步：单击“下一步”按钮，打开如图2-21所示对话框，用户可以根据自己的需要设置网络用户的访问权限。或者选择“自定义”来定义网络用户的访问权限。</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888490" y="5517515"/>
            <a:ext cx="5080000" cy="368300"/>
          </a:xfrm>
          <a:prstGeom prst="rect">
            <a:avLst/>
          </a:prstGeom>
          <a:noFill/>
          <a:ln w="9525">
            <a:noFill/>
          </a:ln>
        </p:spPr>
        <p:txBody>
          <a:bodyPr>
            <a:spAutoFit/>
          </a:bodyPr>
          <a:lstStyle/>
          <a:p>
            <a:pPr indent="304800" algn="ctr"/>
            <a:r>
              <a:rPr sz="1800" b="0">
                <a:ea typeface="宋体" panose="02010600030101010101" pitchFamily="2" charset="-122"/>
              </a:rPr>
              <a:t>图2-21  设置共享文件夹权限</a:t>
            </a:r>
            <a:endParaRPr sz="1800" b="0">
              <a:ea typeface="宋体" panose="02010600030101010101" pitchFamily="2" charset="-122"/>
            </a:endParaRPr>
          </a:p>
        </p:txBody>
      </p:sp>
      <p:pic>
        <p:nvPicPr>
          <p:cNvPr id="32" name="图片 32" descr="2021-01-31_154031"/>
          <p:cNvPicPr>
            <a:picLocks noChangeAspect="1"/>
          </p:cNvPicPr>
          <p:nvPr/>
        </p:nvPicPr>
        <p:blipFill>
          <a:blip r:embed="rId1"/>
          <a:stretch>
            <a:fillRect/>
          </a:stretch>
        </p:blipFill>
        <p:spPr>
          <a:xfrm>
            <a:off x="3358515" y="2588895"/>
            <a:ext cx="2498090" cy="2822575"/>
          </a:xfrm>
          <a:prstGeom prst="rect">
            <a:avLst/>
          </a:prstGeom>
        </p:spPr>
      </p:pic>
    </p:spTree>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二、计算机网络资源共享</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134745"/>
            <a:ext cx="8569325" cy="4413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第五步：如图2-22单击“完成”按钮，即完成共享文件夹的设置。</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2032000" y="5300980"/>
            <a:ext cx="5080000" cy="368300"/>
          </a:xfrm>
          <a:prstGeom prst="rect">
            <a:avLst/>
          </a:prstGeom>
          <a:noFill/>
          <a:ln w="9525">
            <a:noFill/>
          </a:ln>
        </p:spPr>
        <p:txBody>
          <a:bodyPr>
            <a:spAutoFit/>
          </a:bodyPr>
          <a:lstStyle/>
          <a:p>
            <a:pPr indent="304800" algn="ctr"/>
            <a:r>
              <a:rPr sz="1800" b="0">
                <a:ea typeface="宋体" panose="02010600030101010101" pitchFamily="2" charset="-122"/>
              </a:rPr>
              <a:t>图2-22  完成文件夹共享</a:t>
            </a:r>
            <a:endParaRPr sz="1800" b="0">
              <a:ea typeface="宋体" panose="02010600030101010101" pitchFamily="2" charset="-122"/>
            </a:endParaRPr>
          </a:p>
        </p:txBody>
      </p:sp>
      <p:pic>
        <p:nvPicPr>
          <p:cNvPr id="33" name="图片 33" descr="2021-01-31_154054"/>
          <p:cNvPicPr>
            <a:picLocks noChangeAspect="1"/>
          </p:cNvPicPr>
          <p:nvPr/>
        </p:nvPicPr>
        <p:blipFill>
          <a:blip r:embed="rId1"/>
          <a:stretch>
            <a:fillRect/>
          </a:stretch>
        </p:blipFill>
        <p:spPr>
          <a:xfrm>
            <a:off x="2555875" y="1802765"/>
            <a:ext cx="4395470" cy="3213735"/>
          </a:xfrm>
          <a:prstGeom prst="rect">
            <a:avLst/>
          </a:prstGeom>
        </p:spPr>
      </p:pic>
    </p:spTree>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二、计算机网络资源共享</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394970" y="3427730"/>
            <a:ext cx="8569325" cy="137731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2.打印机共享</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局域网内任意一台计算机上安装本地打印机，包括打印机硬件连接、软件安装，使计算机本身能打印。这台计算机对网络而言称打印服务器，将它“属性”设置共享。此时记住这台计算机的标识。</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工作站安装网络打印机。在工作站安装网络打印机，双击“添加打印机”，选“网络打印机”下一步，再下一步，在共享打印机窗口中“浏览”，找上面安装共享打印机的标识，选定“下一步”。其它要共享打印机的工作站都要这样安装一下，就可以共享网络打印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一、局域网概述</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768" y="1412775"/>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002030" y="2780665"/>
            <a:ext cx="5551170" cy="1753235"/>
          </a:xfrm>
          <a:prstGeom prst="rect">
            <a:avLst/>
          </a:prstGeom>
          <a:gradFill>
            <a:gsLst>
              <a:gs pos="0">
                <a:srgbClr val="14CD68"/>
              </a:gs>
              <a:gs pos="100000">
                <a:srgbClr val="0B6E38"/>
              </a:gs>
            </a:gsLst>
            <a:lin ang="5400000" scaled="0"/>
          </a:gradFill>
        </p:spPr>
        <p:txBody>
          <a:bodyPr wrap="square" rtlCol="0">
            <a:spAutoFit/>
          </a:bodyPr>
          <a:p>
            <a:pPr lvl="0" algn="l">
              <a:lnSpc>
                <a:spcPct val="150000"/>
              </a:lnSpc>
              <a:spcBef>
                <a:spcPct val="0"/>
              </a:spcBef>
              <a:spcAft>
                <a:spcPct val="35000"/>
              </a:spcAft>
            </a:pPr>
            <a:r>
              <a:rPr lang="en-US" altLang="zh-CN" dirty="0">
                <a:solidFill>
                  <a:schemeClr val="bg1"/>
                </a:solidFill>
                <a:latin typeface="+mn-ea"/>
                <a:ea typeface="+mn-ea"/>
                <a:sym typeface="+mn-ea"/>
              </a:rPr>
              <a:t>    </a:t>
            </a:r>
            <a:r>
              <a:rPr lang="zh-CN" dirty="0">
                <a:solidFill>
                  <a:schemeClr val="bg1"/>
                </a:solidFill>
                <a:latin typeface="+mn-ea"/>
                <a:ea typeface="+mn-ea"/>
                <a:sym typeface="+mn-ea"/>
              </a:rPr>
              <a:t>局域网LAN（Local Area Network）是一种小范围内实现文件管理、应用软件和打印机等资源共享的计算机网络。它具有安装简便、成本节约、扩展方便、数据传输速率高和可靠性高等特点。</a:t>
            </a:r>
            <a:endParaRPr lang="zh-CN" dirty="0">
              <a:solidFill>
                <a:schemeClr val="bg1"/>
              </a:solidFill>
              <a:latin typeface="+mn-ea"/>
              <a:ea typeface="+mn-ea"/>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三、子网划分与IP地址规划</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Rectangle 39"/>
          <p:cNvSpPr txBox="1">
            <a:spLocks noChangeArrowheads="1"/>
          </p:cNvSpPr>
          <p:nvPr/>
        </p:nvSpPr>
        <p:spPr bwMode="auto">
          <a:xfrm>
            <a:off x="251460" y="2498090"/>
            <a:ext cx="8569325" cy="4413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IP地址分为网络位和主机位，如图图2-23子网划分是通过借用IP地址的若干位主机位来充当子网地址从而将原网络划分为若干子网而实现的。划分子网后，通过使用掩码，把子网隐藏起来，使得从外部看网络没有变化，这就是子网掩码。</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2032000" y="5300980"/>
            <a:ext cx="5080000" cy="368300"/>
          </a:xfrm>
          <a:prstGeom prst="rect">
            <a:avLst/>
          </a:prstGeom>
          <a:noFill/>
          <a:ln w="9525">
            <a:noFill/>
          </a:ln>
        </p:spPr>
        <p:txBody>
          <a:bodyPr>
            <a:spAutoFit/>
          </a:bodyPr>
          <a:lstStyle/>
          <a:p>
            <a:pPr indent="304800" algn="ctr"/>
            <a:r>
              <a:rPr sz="1800" b="0">
                <a:ea typeface="宋体" panose="02010600030101010101" pitchFamily="2" charset="-122"/>
              </a:rPr>
              <a:t>图2-23  子网位对应IP地址位</a:t>
            </a:r>
            <a:endParaRPr sz="1800" b="0">
              <a:ea typeface="宋体" panose="02010600030101010101" pitchFamily="2" charset="-122"/>
            </a:endParaRPr>
          </a:p>
        </p:txBody>
      </p:sp>
      <p:pic>
        <p:nvPicPr>
          <p:cNvPr id="34" name="图片 1"/>
          <p:cNvPicPr>
            <a:picLocks noChangeAspect="1"/>
          </p:cNvPicPr>
          <p:nvPr/>
        </p:nvPicPr>
        <p:blipFill>
          <a:blip r:embed="rId1"/>
          <a:stretch>
            <a:fillRect/>
          </a:stretch>
        </p:blipFill>
        <p:spPr>
          <a:xfrm>
            <a:off x="2411730" y="3212465"/>
            <a:ext cx="4429760" cy="1999615"/>
          </a:xfrm>
          <a:prstGeom prst="rect">
            <a:avLst/>
          </a:prstGeom>
          <a:noFill/>
          <a:ln>
            <a:noFill/>
          </a:ln>
        </p:spPr>
      </p:pic>
    </p:spTree>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三、子网划分与IP地址规划</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Rectangle 39"/>
          <p:cNvSpPr txBox="1">
            <a:spLocks noChangeArrowheads="1"/>
          </p:cNvSpPr>
          <p:nvPr/>
        </p:nvSpPr>
        <p:spPr bwMode="auto">
          <a:xfrm>
            <a:off x="251460" y="2273935"/>
            <a:ext cx="8454390" cy="4051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下面以C类地址192.168.10.0借用2位主机位划分子网为例，子网划分和IP地址规划见表2-2。</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2032000" y="2215515"/>
            <a:ext cx="5012055" cy="368300"/>
          </a:xfrm>
          <a:prstGeom prst="rect">
            <a:avLst/>
          </a:prstGeom>
          <a:noFill/>
          <a:ln w="9525">
            <a:noFill/>
          </a:ln>
        </p:spPr>
        <p:txBody>
          <a:bodyPr wrap="square">
            <a:spAutoFit/>
          </a:bodyPr>
          <a:lstStyle/>
          <a:p>
            <a:pPr indent="304800" algn="ctr"/>
            <a:r>
              <a:rPr lang="zh-CN" sz="1800" b="0">
                <a:ea typeface="宋体" panose="02010600030101010101" pitchFamily="2" charset="-122"/>
              </a:rPr>
              <a:t>表</a:t>
            </a:r>
            <a:r>
              <a:rPr sz="1800" b="0">
                <a:ea typeface="宋体" panose="02010600030101010101" pitchFamily="2" charset="-122"/>
              </a:rPr>
              <a:t>2-2  子网位对应IP地址位</a:t>
            </a:r>
            <a:endParaRPr sz="1800" b="0">
              <a:ea typeface="宋体" panose="02010600030101010101" pitchFamily="2" charset="-122"/>
            </a:endParaRPr>
          </a:p>
        </p:txBody>
      </p:sp>
      <p:graphicFrame>
        <p:nvGraphicFramePr>
          <p:cNvPr id="3" name="表格 2"/>
          <p:cNvGraphicFramePr/>
          <p:nvPr>
            <p:custDataLst>
              <p:tags r:id="rId1"/>
            </p:custDataLst>
          </p:nvPr>
        </p:nvGraphicFramePr>
        <p:xfrm>
          <a:off x="600075" y="2853055"/>
          <a:ext cx="7943850" cy="3094990"/>
        </p:xfrm>
        <a:graphic>
          <a:graphicData uri="http://schemas.openxmlformats.org/drawingml/2006/table">
            <a:tbl>
              <a:tblPr firstRow="1" bandRow="1">
                <a:tableStyleId>{5940675A-B579-460E-94D1-54222C63F5DA}</a:tableStyleId>
              </a:tblPr>
              <a:tblGrid>
                <a:gridCol w="1224280"/>
                <a:gridCol w="1644650"/>
                <a:gridCol w="1670050"/>
                <a:gridCol w="3404870"/>
              </a:tblGrid>
              <a:tr h="55943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子网号</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网络地址</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广播地址</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有效主机IP范围</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5661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第一个子网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192.168.10.63</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192.168.10.1到192.168.10.62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800">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第二个子网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192.168.10.64</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192.168.10.127</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192.168.10.65到192.168.10.126</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070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第三个子网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192.168.10.128</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192.168.10.191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192.168.10.129到192.168.10.190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943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第四个子网</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192.168.10.192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192.168.10.255</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192.168.10.193到192.168.10.254</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任务分析</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768" y="1412775"/>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971550" y="2635250"/>
            <a:ext cx="5954395" cy="2155825"/>
          </a:xfrm>
          <a:prstGeom prst="rect">
            <a:avLst/>
          </a:prstGeom>
          <a:gradFill>
            <a:gsLst>
              <a:gs pos="0">
                <a:srgbClr val="14CD68"/>
              </a:gs>
              <a:gs pos="100000">
                <a:srgbClr val="0B6E38"/>
              </a:gs>
            </a:gsLst>
            <a:lin ang="5400000" scaled="0"/>
          </a:gradFill>
        </p:spPr>
        <p:txBody>
          <a:bodyPr wrap="square" rtlCol="0">
            <a:spAutoFit/>
          </a:bodyPr>
          <a:p>
            <a:pPr lvl="0" algn="l">
              <a:lnSpc>
                <a:spcPct val="120000"/>
              </a:lnSpc>
              <a:spcBef>
                <a:spcPct val="0"/>
              </a:spcBef>
              <a:spcAft>
                <a:spcPct val="35000"/>
              </a:spcAft>
            </a:pPr>
            <a:r>
              <a:rPr lang="en-US" altLang="zh-CN" sz="1600" dirty="0">
                <a:solidFill>
                  <a:schemeClr val="bg1"/>
                </a:solidFill>
                <a:latin typeface="+mn-ea"/>
                <a:ea typeface="+mn-ea"/>
                <a:sym typeface="+mn-ea"/>
              </a:rPr>
              <a:t>    </a:t>
            </a:r>
            <a:r>
              <a:rPr lang="zh-CN" sz="1600" dirty="0">
                <a:solidFill>
                  <a:schemeClr val="bg1"/>
                </a:solidFill>
                <a:latin typeface="+mn-ea"/>
                <a:ea typeface="+mn-ea"/>
                <a:sym typeface="+mn-ea"/>
              </a:rPr>
              <a:t>根据任务要求，主要实现以下三个功能，一是辅导员办公室网络中的一台师生公用计算机上的“公共数据文件夹”让所有辅导员都能访问并修改；二是将该计算机上100G的分区映射为所有辅导员公用的F盘，作为不敏感资料的存放区；三是将办公室唯一的一台打印机安装在这台计算机上，然后通过网络共享该打印机，并设为首选设备，所有辅导员的计算机都可以直接使用该打印机。</a:t>
            </a:r>
            <a:endParaRPr lang="zh-CN" sz="1600" dirty="0">
              <a:solidFill>
                <a:schemeClr val="bg1"/>
              </a:solidFill>
              <a:latin typeface="+mn-ea"/>
              <a:ea typeface="+mn-ea"/>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一、子网划分与IP地址规划</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Rectangle 39"/>
          <p:cNvSpPr txBox="1">
            <a:spLocks noChangeArrowheads="1"/>
          </p:cNvSpPr>
          <p:nvPr/>
        </p:nvSpPr>
        <p:spPr bwMode="auto">
          <a:xfrm>
            <a:off x="251460" y="2211070"/>
            <a:ext cx="8454390" cy="4051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学校为了充分利用各部门计算机中的数据资源和打印机资源，要求各部门的计算机连网，部门员工可以共享资源。</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1.计算机基本设置见表2-3。</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744980" y="2861310"/>
            <a:ext cx="5012055" cy="368300"/>
          </a:xfrm>
          <a:prstGeom prst="rect">
            <a:avLst/>
          </a:prstGeom>
          <a:noFill/>
          <a:ln w="9525">
            <a:noFill/>
          </a:ln>
        </p:spPr>
        <p:txBody>
          <a:bodyPr wrap="square">
            <a:spAutoFit/>
          </a:bodyPr>
          <a:lstStyle/>
          <a:p>
            <a:pPr indent="304800" algn="ctr"/>
            <a:r>
              <a:rPr sz="1800" b="0">
                <a:ea typeface="宋体" panose="02010600030101010101" pitchFamily="2" charset="-122"/>
              </a:rPr>
              <a:t>表2-3 </a:t>
            </a:r>
            <a:r>
              <a:rPr lang="en-US" sz="1800" b="0">
                <a:ea typeface="宋体" panose="02010600030101010101" pitchFamily="2" charset="-122"/>
              </a:rPr>
              <a:t> </a:t>
            </a:r>
            <a:r>
              <a:rPr sz="1800" b="0">
                <a:ea typeface="宋体" panose="02010600030101010101" pitchFamily="2" charset="-122"/>
              </a:rPr>
              <a:t>计算机基本设置</a:t>
            </a:r>
            <a:endParaRPr sz="1800" b="0">
              <a:ea typeface="宋体" panose="02010600030101010101" pitchFamily="2" charset="-122"/>
            </a:endParaRPr>
          </a:p>
        </p:txBody>
      </p:sp>
      <p:graphicFrame>
        <p:nvGraphicFramePr>
          <p:cNvPr id="4" name="表格 3"/>
          <p:cNvGraphicFramePr/>
          <p:nvPr>
            <p:custDataLst>
              <p:tags r:id="rId1"/>
            </p:custDataLst>
          </p:nvPr>
        </p:nvGraphicFramePr>
        <p:xfrm>
          <a:off x="951230" y="3385820"/>
          <a:ext cx="7372350" cy="1950720"/>
        </p:xfrm>
        <a:graphic>
          <a:graphicData uri="http://schemas.openxmlformats.org/drawingml/2006/table">
            <a:tbl>
              <a:tblPr firstRow="1" bandRow="1">
                <a:tableStyleId>{5940675A-B579-460E-94D1-54222C63F5DA}</a:tableStyleId>
              </a:tblPr>
              <a:tblGrid>
                <a:gridCol w="1180465"/>
                <a:gridCol w="843280"/>
                <a:gridCol w="1059815"/>
                <a:gridCol w="1096645"/>
                <a:gridCol w="1469390"/>
                <a:gridCol w="1722755"/>
              </a:tblGrid>
              <a:tr h="487680">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姓名</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计算机名</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管理员名</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初始密码</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IP地址</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子网掩码</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140">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刘一</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Xx001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Admin001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Xxgcx001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255.255.255.192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140">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罗二</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Xx002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Admin002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Xxgcx002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255.255.255.192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140">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77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张三</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Xx009</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Admin009</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Xxgcx009</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192.168.10.9</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255.255.255.192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140">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李四</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Xx010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Admin010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Xxgcx010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255.255.255.192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140">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公用计算机</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Xx011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Admin011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Xxgcx011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192.168.10.11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255.255.255.192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一、子网划分与IP地址规划</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Rectangle 39"/>
          <p:cNvSpPr txBox="1">
            <a:spLocks noChangeArrowheads="1"/>
          </p:cNvSpPr>
          <p:nvPr/>
        </p:nvSpPr>
        <p:spPr bwMode="auto">
          <a:xfrm>
            <a:off x="251460" y="1493520"/>
            <a:ext cx="8454390" cy="4051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2.资源共享权限。</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graphicFrame>
        <p:nvGraphicFramePr>
          <p:cNvPr id="3" name="表格 2"/>
          <p:cNvGraphicFramePr/>
          <p:nvPr>
            <p:custDataLst>
              <p:tags r:id="rId1"/>
            </p:custDataLst>
          </p:nvPr>
        </p:nvGraphicFramePr>
        <p:xfrm>
          <a:off x="1397953" y="2496185"/>
          <a:ext cx="6833235" cy="2616200"/>
        </p:xfrm>
        <a:graphic>
          <a:graphicData uri="http://schemas.openxmlformats.org/drawingml/2006/table">
            <a:tbl>
              <a:tblPr firstRow="1" bandRow="1">
                <a:tableStyleId>{5940675A-B579-460E-94D1-54222C63F5DA}</a:tableStyleId>
              </a:tblPr>
              <a:tblGrid>
                <a:gridCol w="1834515"/>
                <a:gridCol w="2323465"/>
                <a:gridCol w="2675255"/>
              </a:tblGrid>
              <a:tr h="327025">
                <a:tc rowSpan="2">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计算机名</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资源名称</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270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公共数据文件夹</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打印机</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02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Xx001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只读</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添加网络打印机可用</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02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Xx002</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只读</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添加网络打印机可用</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02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只读</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添加网络打印机可用</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02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Xx009</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只读</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添加网络打印机可用</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02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Xx010</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只读</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添加网络打印机可用</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025">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Xx011</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读写</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设置打印机共享</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3420110" y="1844040"/>
            <a:ext cx="3274060" cy="368300"/>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Pct val="100000"/>
              <a:buFontTx/>
              <a:buNone/>
              <a:defRPr/>
            </a:pPr>
            <a:r>
              <a:rPr sz="1800" b="0" kern="100" noProof="0" dirty="0">
                <a:ln>
                  <a:noFill/>
                </a:ln>
                <a:solidFill>
                  <a:schemeClr val="tx2"/>
                </a:solidFill>
                <a:effectLst/>
                <a:uLnTx/>
                <a:uFillTx/>
                <a:latin typeface="+mn-ea"/>
                <a:ea typeface="+mn-ea"/>
                <a:cs typeface="Times New Roman" panose="02020603050405020304" pitchFamily="18" charset="0"/>
                <a:sym typeface="+mn-ea"/>
              </a:rPr>
              <a:t>表2-4 资源共享权限</a:t>
            </a:r>
            <a:endParaRPr sz="1800" b="0">
              <a:ea typeface="宋体" panose="02010600030101010101" pitchFamily="2" charset="-122"/>
            </a:endParaRPr>
          </a:p>
        </p:txBody>
      </p:sp>
    </p:spTree>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一、子网划分与IP地址规划</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Rectangle 39"/>
          <p:cNvSpPr txBox="1">
            <a:spLocks noChangeArrowheads="1"/>
          </p:cNvSpPr>
          <p:nvPr/>
        </p:nvSpPr>
        <p:spPr bwMode="auto">
          <a:xfrm>
            <a:off x="251460" y="2498090"/>
            <a:ext cx="8454390" cy="4051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3.IP地址设置</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点击辅导员刘一的计算机“开始”-&gt;“控制面板”-&gt;“查看网络状态和任务”-&gt;“本地链接”-&gt;“属性”-&gt;“Internet协议版本4（TCP/IPv4）属性”如图2-24设置。其他计算机的IP依次设置为192.168.10.2-1。</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2124075" y="5733415"/>
            <a:ext cx="5012055" cy="368300"/>
          </a:xfrm>
          <a:prstGeom prst="rect">
            <a:avLst/>
          </a:prstGeom>
          <a:noFill/>
          <a:ln w="9525">
            <a:noFill/>
          </a:ln>
        </p:spPr>
        <p:txBody>
          <a:bodyPr wrap="square">
            <a:spAutoFit/>
          </a:bodyPr>
          <a:lstStyle/>
          <a:p>
            <a:pPr indent="304800" algn="ctr"/>
            <a:r>
              <a:rPr sz="1800" b="0">
                <a:ea typeface="宋体" panose="02010600030101010101" pitchFamily="2" charset="-122"/>
              </a:rPr>
              <a:t>图2-24</a:t>
            </a:r>
            <a:r>
              <a:rPr lang="en-US" sz="1800" b="0">
                <a:ea typeface="宋体" panose="02010600030101010101" pitchFamily="2" charset="-122"/>
              </a:rPr>
              <a:t> </a:t>
            </a:r>
            <a:r>
              <a:rPr sz="1800" b="0">
                <a:ea typeface="宋体" panose="02010600030101010101" pitchFamily="2" charset="-122"/>
              </a:rPr>
              <a:t> IP地址设置</a:t>
            </a:r>
            <a:endParaRPr sz="1800" b="0">
              <a:ea typeface="宋体" panose="02010600030101010101" pitchFamily="2" charset="-122"/>
            </a:endParaRPr>
          </a:p>
        </p:txBody>
      </p:sp>
      <p:pic>
        <p:nvPicPr>
          <p:cNvPr id="35" name="图片 35" descr="图2-24 IP地址设置"/>
          <p:cNvPicPr>
            <a:picLocks noChangeAspect="1"/>
          </p:cNvPicPr>
          <p:nvPr/>
        </p:nvPicPr>
        <p:blipFill>
          <a:blip r:embed="rId1"/>
          <a:stretch>
            <a:fillRect/>
          </a:stretch>
        </p:blipFill>
        <p:spPr>
          <a:xfrm>
            <a:off x="3491865" y="3038475"/>
            <a:ext cx="2525395" cy="2623185"/>
          </a:xfrm>
          <a:prstGeom prst="rect">
            <a:avLst/>
          </a:prstGeom>
        </p:spPr>
      </p:pic>
    </p:spTree>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一、子网划分与IP地址规划</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Rectangle 39"/>
          <p:cNvSpPr txBox="1">
            <a:spLocks noChangeArrowheads="1"/>
          </p:cNvSpPr>
          <p:nvPr/>
        </p:nvSpPr>
        <p:spPr bwMode="auto">
          <a:xfrm>
            <a:off x="251460" y="2067560"/>
            <a:ext cx="8454390" cy="4051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4.计算机网络标识设置</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右键点击辅导员刘一的计算机“计算机”-&gt;“属性”，可以查看计算机的基本信息。如图2-25所示。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908810" y="5518150"/>
            <a:ext cx="5012055" cy="368300"/>
          </a:xfrm>
          <a:prstGeom prst="rect">
            <a:avLst/>
          </a:prstGeom>
          <a:noFill/>
          <a:ln w="9525">
            <a:noFill/>
          </a:ln>
        </p:spPr>
        <p:txBody>
          <a:bodyPr wrap="square">
            <a:spAutoFit/>
          </a:bodyPr>
          <a:lstStyle/>
          <a:p>
            <a:pPr indent="304800" algn="ctr"/>
            <a:r>
              <a:rPr sz="1800" b="0">
                <a:ea typeface="宋体" panose="02010600030101010101" pitchFamily="2" charset="-122"/>
              </a:rPr>
              <a:t>图2-25 计算机属性</a:t>
            </a:r>
            <a:endParaRPr sz="1800" b="0">
              <a:ea typeface="宋体" panose="02010600030101010101" pitchFamily="2" charset="-122"/>
            </a:endParaRPr>
          </a:p>
        </p:txBody>
      </p:sp>
      <p:pic>
        <p:nvPicPr>
          <p:cNvPr id="36" name="图片 36" descr="图2-25 计算机属性"/>
          <p:cNvPicPr>
            <a:picLocks noChangeAspect="1"/>
          </p:cNvPicPr>
          <p:nvPr/>
        </p:nvPicPr>
        <p:blipFill>
          <a:blip r:embed="rId1"/>
          <a:stretch>
            <a:fillRect/>
          </a:stretch>
        </p:blipFill>
        <p:spPr>
          <a:xfrm>
            <a:off x="2915920" y="2607310"/>
            <a:ext cx="3249930" cy="2833370"/>
          </a:xfrm>
          <a:prstGeom prst="rect">
            <a:avLst/>
          </a:prstGeom>
        </p:spPr>
      </p:pic>
    </p:spTree>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一、子网划分与IP地址规划</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6" name="文本框 5"/>
          <p:cNvSpPr txBox="1"/>
          <p:nvPr/>
        </p:nvSpPr>
        <p:spPr>
          <a:xfrm>
            <a:off x="2052320" y="5302885"/>
            <a:ext cx="5012055" cy="368300"/>
          </a:xfrm>
          <a:prstGeom prst="rect">
            <a:avLst/>
          </a:prstGeom>
          <a:noFill/>
          <a:ln w="9525">
            <a:noFill/>
          </a:ln>
        </p:spPr>
        <p:txBody>
          <a:bodyPr wrap="square">
            <a:spAutoFit/>
          </a:bodyPr>
          <a:lstStyle/>
          <a:p>
            <a:pPr indent="304800" algn="ctr"/>
            <a:r>
              <a:rPr sz="1800" b="0">
                <a:ea typeface="宋体" panose="02010600030101010101" pitchFamily="2" charset="-122"/>
              </a:rPr>
              <a:t>图2-26 更改计算机名和所在工作组</a:t>
            </a:r>
            <a:endParaRPr sz="1800" b="0">
              <a:ea typeface="宋体" panose="02010600030101010101" pitchFamily="2" charset="-122"/>
            </a:endParaRPr>
          </a:p>
        </p:txBody>
      </p:sp>
      <p:pic>
        <p:nvPicPr>
          <p:cNvPr id="37" name="图片 37" descr="图2-26 更改计算机名和所在工作组"/>
          <p:cNvPicPr>
            <a:picLocks noChangeAspect="1"/>
          </p:cNvPicPr>
          <p:nvPr/>
        </p:nvPicPr>
        <p:blipFill>
          <a:blip r:embed="rId1"/>
          <a:stretch>
            <a:fillRect/>
          </a:stretch>
        </p:blipFill>
        <p:spPr>
          <a:xfrm>
            <a:off x="3132455" y="1628775"/>
            <a:ext cx="3082925" cy="3385185"/>
          </a:xfrm>
          <a:prstGeom prst="rect">
            <a:avLst/>
          </a:prstGeom>
        </p:spPr>
      </p:pic>
    </p:spTree>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二、网络资源共享设置</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Rectangle 39"/>
          <p:cNvSpPr txBox="1">
            <a:spLocks noChangeArrowheads="1"/>
          </p:cNvSpPr>
          <p:nvPr/>
        </p:nvSpPr>
        <p:spPr bwMode="auto">
          <a:xfrm>
            <a:off x="251460" y="5798820"/>
            <a:ext cx="8454390" cy="4051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1.公共数据文件夹共享</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利用“共享文件夹向导”创建共享文件夹，在师生公用计算机上打开“开始”菜单，选择“控制面板|管理工具|计算机管理”命令后，打开“计算机管理”窗口，然后单击“共享文件夹|共享”子结点，按照前述步骤完成文件夹共享。</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2.打印机共享</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师生公用计算机上打开“控制面板”-&gt;“设备与打印机”中，找到想共享的打印机（确保该打印机已经在本地配置好了），右击打印机，选择“打印机属性”-&gt;“共享”-&gt;“勾选共享这台打印机”-&gt;“设置打印机共享名”。注意在“高级共享设置”中关闭密码保护共享。</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二、网络资源共享设置</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Rectangle 39"/>
          <p:cNvSpPr txBox="1">
            <a:spLocks noChangeArrowheads="1"/>
          </p:cNvSpPr>
          <p:nvPr/>
        </p:nvSpPr>
        <p:spPr bwMode="auto">
          <a:xfrm>
            <a:off x="251460" y="5368290"/>
            <a:ext cx="8454390" cy="4051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3.映射网络驱动器</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第一步：首先在师生共用计算机上创建新帐号xxy，并设置密码，该账户只允许辅导员办公室人员使用。</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第二步：在师生共用计算机的逻辑盘中创建一个文件夹名“信息员备份文件”，然后按活动1的方法把该文件夹设置为只允许xxy账户具有完全控制权限，其它用户清除。</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三步：双击辅导员的计算机桌面上的【网络】图标，打开目标计算机（计算机名：Xx011），右击共享的文件夹图标，在弹出的快捷菜单中选择【映射网络驱动器】命令。在弹出的对话框中选择驱动器盘符，单击【确定】按钮。如图1-74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二、网络连接设备</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39115" y="1340168"/>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网络连接设备根据它工作的网络层和所支持的协议可分为网卡、中继器、集线器、网桥、交换机、路由器、网关、无线AP等。</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1.网卡（Network card）</a:t>
            </a:r>
            <a:endPar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 name="图片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3563620" y="2637155"/>
            <a:ext cx="2171700" cy="2737485"/>
          </a:xfrm>
          <a:prstGeom prst="rect">
            <a:avLst/>
          </a:prstGeom>
          <a:noFill/>
          <a:ln>
            <a:noFill/>
          </a:ln>
        </p:spPr>
      </p:pic>
      <p:sp>
        <p:nvSpPr>
          <p:cNvPr id="6" name="文本框 5"/>
          <p:cNvSpPr txBox="1"/>
          <p:nvPr/>
        </p:nvSpPr>
        <p:spPr>
          <a:xfrm>
            <a:off x="1907540" y="5516245"/>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图2-1 win10设置中查看网络属性</a:t>
            </a:r>
            <a:endParaRPr lang="zh-CN" sz="1800" b="0">
              <a:ea typeface="宋体" panose="02010600030101010101" pitchFamily="2" charset="-122"/>
            </a:endParaRPr>
          </a:p>
        </p:txBody>
      </p:sp>
    </p:spTree>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二、网络资源共享设置</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6" name="文本框 5"/>
          <p:cNvSpPr txBox="1"/>
          <p:nvPr/>
        </p:nvSpPr>
        <p:spPr>
          <a:xfrm>
            <a:off x="2052320" y="5374640"/>
            <a:ext cx="5012055" cy="368300"/>
          </a:xfrm>
          <a:prstGeom prst="rect">
            <a:avLst/>
          </a:prstGeom>
          <a:noFill/>
          <a:ln w="9525">
            <a:noFill/>
          </a:ln>
        </p:spPr>
        <p:txBody>
          <a:bodyPr wrap="square">
            <a:spAutoFit/>
          </a:bodyPr>
          <a:lstStyle/>
          <a:p>
            <a:pPr indent="304800" algn="ctr"/>
            <a:r>
              <a:rPr sz="1800" b="0">
                <a:ea typeface="宋体" panose="02010600030101010101" pitchFamily="2" charset="-122"/>
              </a:rPr>
              <a:t>图2-27 选择驱动器盘符</a:t>
            </a:r>
            <a:endParaRPr sz="1800" b="0">
              <a:ea typeface="宋体" panose="02010600030101010101" pitchFamily="2" charset="-122"/>
            </a:endParaRPr>
          </a:p>
        </p:txBody>
      </p:sp>
      <p:pic>
        <p:nvPicPr>
          <p:cNvPr id="25633" name="图片 256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39975" y="1628140"/>
            <a:ext cx="4845685" cy="3458845"/>
          </a:xfrm>
          <a:prstGeom prst="rect">
            <a:avLst/>
          </a:prstGeom>
        </p:spPr>
      </p:pic>
    </p:spTree>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二、网络资源共享设置</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6" name="文本框 5"/>
          <p:cNvSpPr txBox="1"/>
          <p:nvPr/>
        </p:nvSpPr>
        <p:spPr>
          <a:xfrm>
            <a:off x="1980565" y="5733415"/>
            <a:ext cx="5012055" cy="368300"/>
          </a:xfrm>
          <a:prstGeom prst="rect">
            <a:avLst/>
          </a:prstGeom>
          <a:noFill/>
          <a:ln w="9525">
            <a:noFill/>
          </a:ln>
        </p:spPr>
        <p:txBody>
          <a:bodyPr wrap="square">
            <a:spAutoFit/>
          </a:bodyPr>
          <a:lstStyle/>
          <a:p>
            <a:pPr indent="304800" algn="ctr"/>
            <a:r>
              <a:rPr sz="1800" b="0">
                <a:ea typeface="宋体" panose="02010600030101010101" pitchFamily="2" charset="-122"/>
              </a:rPr>
              <a:t>图2-28 访问映射磁盘</a:t>
            </a:r>
            <a:endParaRPr sz="1800" b="0">
              <a:ea typeface="宋体" panose="02010600030101010101" pitchFamily="2" charset="-122"/>
            </a:endParaRPr>
          </a:p>
        </p:txBody>
      </p:sp>
      <p:sp>
        <p:nvSpPr>
          <p:cNvPr id="2" name="Rectangle 39"/>
          <p:cNvSpPr txBox="1">
            <a:spLocks noChangeArrowheads="1"/>
          </p:cNvSpPr>
          <p:nvPr/>
        </p:nvSpPr>
        <p:spPr bwMode="auto">
          <a:xfrm>
            <a:off x="251460" y="2211070"/>
            <a:ext cx="8454390" cy="4051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第四步：这时候在辅导员计算机的“我的电脑”对话框中多了一个驱动器，如图2-28所示。辅导员可以像使用自己电脑中的磁盘一样操作。</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5634" name="图片 256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71775" y="2550795"/>
            <a:ext cx="3712210" cy="3148965"/>
          </a:xfrm>
          <a:prstGeom prst="rect">
            <a:avLst/>
          </a:prstGeom>
        </p:spPr>
      </p:pic>
    </p:spTree>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任务三 组建部门局域网</a:t>
            </a:r>
            <a:endParaRPr sz="2800" noProof="0" dirty="0">
              <a:ln>
                <a:noFill/>
              </a:ln>
              <a:uLnTx/>
              <a:uFillTx/>
              <a:sym typeface="+mn-ea"/>
            </a:endParaRPr>
          </a:p>
        </p:txBody>
      </p:sp>
      <p:graphicFrame>
        <p:nvGraphicFramePr>
          <p:cNvPr id="54" name="内容占位符 3"/>
          <p:cNvGraphicFramePr/>
          <p:nvPr/>
        </p:nvGraphicFramePr>
        <p:xfrm>
          <a:off x="216398" y="1484783"/>
          <a:ext cx="8748463" cy="460146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一、交换机概述</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3565208"/>
            <a:ext cx="856932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交换机（Switch）也被称为交换式集线器。交换机的主要功能是对信息对进行重新生成，经过内部处理后转发至指定端口，具备自动寻址和交换功能，交换机根据所传递数据包的目的地址，将每一数据包从源端口送至目的端口，免和其他端口发生碰撞。它是集线器的升级产品。广义的交换机指在通信系统中完成信息交换功能的设备。</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由于交换机具有许多优越性，所以它的应用范围和发展速度远远高于集线器，出现了各种类型的交换机，王要是为了满足各种不同应用环境需求。根据网络覆盖范围划分，交换机可分为广域网交换机和局域网交换机。广域网交换机王要应用于电信城域网互联、互联网接人等领域。局域网交换机就是常见的交换机。</a:t>
            </a:r>
            <a:endParaRPr kumimoji="0" lang="zh-CN"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一、交换机概述</a:t>
            </a:r>
            <a:endParaRPr lang="zh-CN" altLang="en-US" sz="2800" noProof="0" dirty="0">
              <a:ln>
                <a:noFill/>
              </a:ln>
              <a:uLnTx/>
              <a:uFillTx/>
              <a:sym typeface="+mn-ea"/>
            </a:endParaRPr>
          </a:p>
        </p:txBody>
      </p:sp>
      <p:sp>
        <p:nvSpPr>
          <p:cNvPr id="5" name="Rectangle 39"/>
          <p:cNvSpPr txBox="1">
            <a:spLocks noChangeArrowheads="1"/>
          </p:cNvSpPr>
          <p:nvPr/>
        </p:nvSpPr>
        <p:spPr bwMode="auto">
          <a:xfrm>
            <a:off x="347345" y="908050"/>
            <a:ext cx="8545830" cy="518922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1.交换机的分类</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交换机类型可划分如下：</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（1）根据工作的协议层划分，交换机可分为第二层交换机、第三层交换机和第四层交换机。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（2）根据交换机是否支持网络管理功能划分，交换机可分为网管型和非网管型两类</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2．交换机数据转发方式</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（1）直通交换方式</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（2）存储转发方式</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（3）碎片隔离方式</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一、交换机概述</a:t>
            </a:r>
            <a:endParaRPr lang="zh-CN" altLang="en-US" sz="2800" noProof="0" dirty="0">
              <a:ln>
                <a:noFill/>
              </a:ln>
              <a:uLnTx/>
              <a:uFillTx/>
              <a:sym typeface="+mn-ea"/>
            </a:endParaRPr>
          </a:p>
        </p:txBody>
      </p:sp>
      <p:sp>
        <p:nvSpPr>
          <p:cNvPr id="5" name="Rectangle 39"/>
          <p:cNvSpPr txBox="1">
            <a:spLocks noChangeArrowheads="1"/>
          </p:cNvSpPr>
          <p:nvPr/>
        </p:nvSpPr>
        <p:spPr bwMode="auto">
          <a:xfrm>
            <a:off x="323215" y="1073150"/>
            <a:ext cx="8569325" cy="51460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lang="en-US" sz="2000" kern="100" noProof="0" dirty="0">
                <a:ln>
                  <a:noFill/>
                </a:ln>
                <a:effectLst/>
                <a:uLnTx/>
                <a:uFillTx/>
                <a:latin typeface="+mn-ea"/>
                <a:ea typeface="+mn-ea"/>
                <a:cs typeface="Times New Roman" panose="02020603050405020304" pitchFamily="18" charset="0"/>
                <a:sym typeface="+mn-ea"/>
              </a:rPr>
              <a:t>3．交换机的工作原理</a:t>
            </a: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交换机是一种基于网卡NLAC地址识别，能完成数据包的封袋、转发功能的网络设备。交换机可以、学习" MAC地址，并把其存放在内部地址表中，通过在数据包的始发者和目标接收者之间建立临时的交换路径，使数据包直接由源地址到达目的地址。</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4．集线器和交换机的区别</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（1）从工作原理看</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（2）从工作方式来看</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（3）从带宽来看</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（4）从寻址方式来看</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一、交换机概述</a:t>
            </a:r>
            <a:endParaRPr lang="zh-CN" altLang="en-US" sz="2800" noProof="0" dirty="0">
              <a:ln>
                <a:noFill/>
              </a:ln>
              <a:uLnTx/>
              <a:uFillTx/>
              <a:sym typeface="+mn-ea"/>
            </a:endParaRPr>
          </a:p>
        </p:txBody>
      </p:sp>
      <p:sp>
        <p:nvSpPr>
          <p:cNvPr id="5" name="Rectangle 39"/>
          <p:cNvSpPr txBox="1">
            <a:spLocks noChangeArrowheads="1"/>
          </p:cNvSpPr>
          <p:nvPr/>
        </p:nvSpPr>
        <p:spPr bwMode="auto">
          <a:xfrm>
            <a:off x="323215" y="1001395"/>
            <a:ext cx="8569325" cy="514604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5．工作在不同层面上的交换机简介</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（1）第二层交换机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（2）第三层交换机</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（3）第四层交换机</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6.交换机在网络中的连接及作用</a:t>
            </a:r>
            <a:endPar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交换机的端口以太网交换机的端口或称接口，是8个引脚的RJ45接口，其种类通常有10Base-T，10Base-F，100Base-TX，100Base-T4，100Base-FX，1000Base-T，1000Base-FX及1000Base-CX等。</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其中Base指的是采用基带传输技术，10、100和1 000分别代表传输速率为10Mb／s、100Mb／s和1 000Mb／s，通常把对应的技术分别称为以太网、快速以太网和千兆位以太网。各参数的含义见表2-6。</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一、交换机概述</a:t>
            </a:r>
            <a:endParaRPr lang="zh-CN" altLang="en-US" sz="2800" noProof="0" dirty="0">
              <a:ln>
                <a:noFill/>
              </a:ln>
              <a:uLnTx/>
              <a:uFillTx/>
              <a:sym typeface="+mn-ea"/>
            </a:endParaRPr>
          </a:p>
        </p:txBody>
      </p:sp>
      <p:sp>
        <p:nvSpPr>
          <p:cNvPr id="6" name="文本框 5"/>
          <p:cNvSpPr txBox="1"/>
          <p:nvPr/>
        </p:nvSpPr>
        <p:spPr>
          <a:xfrm>
            <a:off x="2051685" y="1196340"/>
            <a:ext cx="5012055" cy="368300"/>
          </a:xfrm>
          <a:prstGeom prst="rect">
            <a:avLst/>
          </a:prstGeom>
          <a:noFill/>
          <a:ln w="9525">
            <a:noFill/>
          </a:ln>
        </p:spPr>
        <p:txBody>
          <a:bodyPr wrap="square">
            <a:spAutoFit/>
          </a:bodyPr>
          <a:lstStyle/>
          <a:p>
            <a:pPr indent="304800" algn="ctr"/>
            <a:r>
              <a:rPr sz="1800" b="0">
                <a:ea typeface="宋体" panose="02010600030101010101" pitchFamily="2" charset="-122"/>
              </a:rPr>
              <a:t>表2-6 交换机的各种端口</a:t>
            </a:r>
            <a:endParaRPr sz="1800" b="0">
              <a:ea typeface="宋体" panose="02010600030101010101" pitchFamily="2" charset="-122"/>
            </a:endParaRPr>
          </a:p>
        </p:txBody>
      </p:sp>
      <p:graphicFrame>
        <p:nvGraphicFramePr>
          <p:cNvPr id="2" name="表格 1"/>
          <p:cNvGraphicFramePr/>
          <p:nvPr>
            <p:custDataLst>
              <p:tags r:id="rId1"/>
            </p:custDataLst>
          </p:nvPr>
        </p:nvGraphicFramePr>
        <p:xfrm>
          <a:off x="1016635" y="1683385"/>
          <a:ext cx="7384415" cy="4070985"/>
        </p:xfrm>
        <a:graphic>
          <a:graphicData uri="http://schemas.openxmlformats.org/drawingml/2006/table">
            <a:tbl>
              <a:tblPr firstRow="1" bandRow="1">
                <a:tableStyleId>{5940675A-B579-460E-94D1-54222C63F5DA}</a:tableStyleId>
              </a:tblPr>
              <a:tblGrid>
                <a:gridCol w="1087755"/>
                <a:gridCol w="1060450"/>
                <a:gridCol w="706755"/>
                <a:gridCol w="779145"/>
                <a:gridCol w="1942465"/>
                <a:gridCol w="1162050"/>
                <a:gridCol w="645795"/>
              </a:tblGrid>
              <a:tr h="640080">
                <a:tc gridSpan="2">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标准类型</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传输速率(Mb／s)</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接口标准</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传输介质</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传输距离(m)</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备注</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38760">
                <a:tc gridSpan="2">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10Base-T</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RJ45</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UTP（非屏蔽双绞线）</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38760">
                <a:tc gridSpan="2">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10Base-F</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光纤接口</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62.5/125MMF（多模光纤）</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2000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38760">
                <a:tc gridSpan="2">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100Base-TX</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RJ45</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UTP</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0030">
                <a:tc gridSpan="2">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100Base-T4</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RJ45</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UTP（4对芯线）</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38125">
                <a:tc rowSpan="3" gridSpan="2">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100Base-FX</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rowSpan="3"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rowSpan="3">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rowSpan="3">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光纤接口</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62.5/125MMF</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412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半双工</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39395">
                <a:tc vMerge="1" gridSpan="2">
                  <a:tcPr>
                    <a:lnL w="12700" cap="flat" cmpd="sng">
                      <a:solidFill>
                        <a:srgbClr val="080000"/>
                      </a:solidFill>
                      <a:prstDash val="solid"/>
                      <a:headEnd type="none" w="med" len="med"/>
                      <a:tailEnd type="none" w="med" len="med"/>
                    </a:lnL>
                  </a:tcPr>
                </a:tc>
                <a:tc vMerge="1" hMerge="1">
                  <a:tcPr>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62.5/125MMF</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2 000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rowSpan="2">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全双工</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38760">
                <a:tc vMerge="1" gridSpan="2">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9/125SMF（单模光纤）</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239395">
                <a:tc gridSpan="2">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1000Base-CX</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RJ45</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STP（屏蔽双绞线）</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25</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38760">
                <a:tc gridSpan="2">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1000Base-T</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RJ45</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UTP（4对芯线）</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38760">
                <a:tc rowSpan="5">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1000Base-FX</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rowSpan="2">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－SX（780nm短波）</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rowSpan="5">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1000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rowSpan="5">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光纤接口</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62.5/125MMF</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260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rowSpan="5">
                  <a:txBody>
                    <a:bodyPr/>
                    <a:lstStyle/>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不同公司的产品实际支持的距离可能不同</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393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50/125MMF</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525</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393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－LX(1 300nm长波)</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62.5/125MMF</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550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38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50/125MMF</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550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244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9/125SMF</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3000～10000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transition>
    <p:cu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二、可网管交换机的管理方式</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2442210"/>
            <a:ext cx="8569325" cy="121539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可网管交换机可以通过以下几种途径进行管理：通过RS-232串行口（或并行口）管理、通过网络浏览器管理和通过网络管理软件管理。</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1.通过串口管理</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2.通过Web管理</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3.通过网管软件管理</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三、交换机基本配置命令</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383030"/>
            <a:ext cx="8569325" cy="460565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交换机是一台特殊的计算机主机，但由于交换机没有终端输出设备，因此，对网管型交换机进行配置和管理时要通过计算机进行，即把一台计算机配置成为相连交换机的仿真终端设备。</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1.交换机常见的配置访问方式</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通过Console接口用仿真终端对交换机进行管理。</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通过Telnet对交换机进行远程管理。</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通过Web对交换机进行远程管理。</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通过SNMP管理工作站对交换机进行管理。</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2.交换机命令行视图</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交换机的命令行视图，主要包括用户视图、系统视图、接口视图、路由协议视图四种。</a:t>
            </a:r>
            <a:endPar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二、网络连接设备</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39115" y="981393"/>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2.中继器（Repeater）</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中继器又称转发器，工作在OSI参考模型的最底层——物理层。</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948180" y="5057775"/>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图2-2 中继器</a:t>
            </a:r>
            <a:endParaRPr lang="zh-CN" sz="1800" b="0">
              <a:ea typeface="宋体" panose="02010600030101010101" pitchFamily="2" charset="-122"/>
            </a:endParaRPr>
          </a:p>
        </p:txBody>
      </p:sp>
      <p:pic>
        <p:nvPicPr>
          <p:cNvPr id="5" name="图片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267585" y="2564130"/>
            <a:ext cx="4616450" cy="2134235"/>
          </a:xfrm>
          <a:prstGeom prst="rect">
            <a:avLst/>
          </a:prstGeom>
          <a:noFill/>
          <a:ln>
            <a:noFill/>
          </a:ln>
        </p:spPr>
      </p:pic>
    </p:spTree>
  </p:cSld>
  <p:clrMapOvr>
    <a:masterClrMapping/>
  </p:clrMapOvr>
  <p:transition>
    <p:cu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三、交换机基本配置命令</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069340"/>
            <a:ext cx="8569325" cy="491934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2.交换机命令行视图</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用户视图</a:t>
            </a: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用户可以完成查看运行状态和统计信息等功能。屏幕提示符为&lt;Huawei&gt;。</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系统视图</a:t>
            </a: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可以配置系统参数以及通过该视图进入其他的功能配置视图。在用户视图下，输入命令system-view后回车，屏幕提示符为[Huawei]。</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接口视图</a:t>
            </a: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可以配置接口相关的物理属性、链路层特性及IP地址等重要参数。使用interface gigabitethernet X/Y/Z，其中X/Y/Z为需要配置的接口的编号，分别对应“槽位号/子卡号/接口序号”。屏幕提示符为</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[Huawei-GigabitEthernetX/Y/Z] 。</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路由协议视图</a:t>
            </a: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r>
              <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路由协议的大部分参数是在相应的路由协议视图下进行配置的。屏幕提示符为[Huawei-rip-1]。</a:t>
            </a:r>
            <a:endParaRPr kumimoji="0" lang="zh-CN" alt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三、交换机基本配置命令</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5157470"/>
            <a:ext cx="8569325" cy="101155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路由协议的大部分参数是在相应的路由协议视图下进行配置的。</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例如RIP协议视图、OSPF协议视图。在系统视图下，使用路由协议进程运行命令可以进入到相应的路由协议视图。</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如rip，路由协议视图的提示符为[Huawei-rip-1]。</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从下层返回上一层视图输入quiet，从任何视图下直接进入用户视图输入return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注意：在使用命令行进行配置的时候，我们不可能完全记住所有的命令格式和参数，交换机提供了强有力的帮助功能，在任何视图下均可以使用“?”来帮助我们完成配置。使用“?”可以查询任何视图下可以使用的命令，或者某参数后面可以输入的参数，或者以某字母开始的命令。如在用户视图下输入“?”或“display ? ”或“d?”。</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三、交换机基本配置命令</a:t>
            </a:r>
            <a:endParaRPr lang="zh-CN" altLang="en-US" sz="2800" noProof="0" dirty="0">
              <a:ln>
                <a:noFill/>
              </a:ln>
              <a:uLnTx/>
              <a:uFillTx/>
              <a:sym typeface="+mn-ea"/>
            </a:endParaRPr>
          </a:p>
        </p:txBody>
      </p:sp>
      <p:sp>
        <p:nvSpPr>
          <p:cNvPr id="5" name="Rectangle 39"/>
          <p:cNvSpPr txBox="1">
            <a:spLocks noChangeArrowheads="1"/>
          </p:cNvSpPr>
          <p:nvPr/>
        </p:nvSpPr>
        <p:spPr bwMode="auto">
          <a:xfrm>
            <a:off x="107315" y="1124585"/>
            <a:ext cx="8978900" cy="402145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3.交换机命令行操作模式的进入。</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&lt;Huawei&gt;system-view                        </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！进入系统视图</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Enter system view, return user view with Ctrl+Z.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[Huawei]interface GigabitEthernet 0/0/1     ！进入接口视图</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[Huawei-GigabitEthernet0/0/1]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[Huawei-GigabitEthernet0/0/1]quit           ！返回上一层视图</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[Huawei]rip 1                               ！进入路由协议RIP视图</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[Huawei-rip-1]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[LSW1-rip-1]return                          ！直接返回到用户视图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&lt;LSW1&gt;</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三、交换机基本配置命令</a:t>
            </a:r>
            <a:endParaRPr lang="zh-CN" altLang="en-US" sz="2800" noProof="0" dirty="0">
              <a:ln>
                <a:noFill/>
              </a:ln>
              <a:uLnTx/>
              <a:uFillTx/>
              <a:sym typeface="+mn-ea"/>
            </a:endParaRPr>
          </a:p>
        </p:txBody>
      </p:sp>
      <p:sp>
        <p:nvSpPr>
          <p:cNvPr id="5" name="Rectangle 39"/>
          <p:cNvSpPr txBox="1">
            <a:spLocks noChangeArrowheads="1"/>
          </p:cNvSpPr>
          <p:nvPr/>
        </p:nvSpPr>
        <p:spPr bwMode="auto">
          <a:xfrm>
            <a:off x="251460" y="1049020"/>
            <a:ext cx="8731250" cy="50546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4．交换机名称、口令设置</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（1）通过超级终端进入交换机，并进入系统视图，键入命令：</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[Huawei]sysname LSW1                    ！修改设备名称为LSW1</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（2）配置交换机的登陆密码： </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[LSW1]user-interface console 0           #进入Console用户界面视图</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[LSW1-ui-console0]user privilege level 3  #配置Console用户界面下的用户级别</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[LSW1-ui-console0]set authentication password cipher huawei@123 </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#配置配置本地认证密码huawei@123</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[LSW1]user-interface vty 0 4           #进入VTY用户界面视图</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[LSW1-ui-vty0-4]authentication-mode password   #配置本地认证密码huawei@123</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Please configure the login password (maximum length 16):huawei@123  </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4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[LSW1-ui-vty0-4]user privilege level 3  #配置Console用户界面下的用户级别</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三、交换机基本配置命令</a:t>
            </a:r>
            <a:endParaRPr lang="zh-CN" altLang="en-US" sz="2800" noProof="0" dirty="0">
              <a:ln>
                <a:noFill/>
              </a:ln>
              <a:uLnTx/>
              <a:uFillTx/>
              <a:sym typeface="+mn-ea"/>
            </a:endParaRPr>
          </a:p>
        </p:txBody>
      </p:sp>
      <p:sp>
        <p:nvSpPr>
          <p:cNvPr id="10" name="Rectangle 39"/>
          <p:cNvSpPr txBox="1">
            <a:spLocks noChangeArrowheads="1"/>
          </p:cNvSpPr>
          <p:nvPr/>
        </p:nvSpPr>
        <p:spPr bwMode="auto">
          <a:xfrm>
            <a:off x="323850" y="1294130"/>
            <a:ext cx="8569325" cy="121539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系统将命令进行分级管理，以增加设备的安全性。设备管理员可以设置用户级别，一定级别的用户可以使用对应级别的命令行。用户级别和命令级别对应关系如表1所示。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11" name="文本框 10"/>
          <p:cNvSpPr txBox="1"/>
          <p:nvPr/>
        </p:nvSpPr>
        <p:spPr>
          <a:xfrm>
            <a:off x="1764030" y="2420620"/>
            <a:ext cx="5012055" cy="368300"/>
          </a:xfrm>
          <a:prstGeom prst="rect">
            <a:avLst/>
          </a:prstGeom>
          <a:noFill/>
          <a:ln w="9525">
            <a:noFill/>
          </a:ln>
        </p:spPr>
        <p:txBody>
          <a:bodyPr wrap="square">
            <a:spAutoFit/>
          </a:bodyPr>
          <a:lstStyle/>
          <a:p>
            <a:pPr indent="304800" algn="ctr"/>
            <a:r>
              <a:rPr sz="1800" b="0">
                <a:ea typeface="宋体" panose="02010600030101010101" pitchFamily="2" charset="-122"/>
              </a:rPr>
              <a:t>表2-6 交换机的各种端口</a:t>
            </a:r>
            <a:endParaRPr sz="1800" b="0">
              <a:ea typeface="宋体" panose="02010600030101010101" pitchFamily="2" charset="-122"/>
            </a:endParaRPr>
          </a:p>
        </p:txBody>
      </p:sp>
      <p:graphicFrame>
        <p:nvGraphicFramePr>
          <p:cNvPr id="12" name="表格 11"/>
          <p:cNvGraphicFramePr/>
          <p:nvPr>
            <p:custDataLst>
              <p:tags r:id="rId1"/>
            </p:custDataLst>
          </p:nvPr>
        </p:nvGraphicFramePr>
        <p:xfrm>
          <a:off x="1337628" y="3068955"/>
          <a:ext cx="6781165" cy="1895475"/>
        </p:xfrm>
        <a:graphic>
          <a:graphicData uri="http://schemas.openxmlformats.org/drawingml/2006/table">
            <a:tbl>
              <a:tblPr firstRow="1" bandRow="1">
                <a:tableStyleId>{5940675A-B579-460E-94D1-54222C63F5DA}</a:tableStyleId>
              </a:tblPr>
              <a:tblGrid>
                <a:gridCol w="2261235"/>
                <a:gridCol w="2260600"/>
                <a:gridCol w="2259330"/>
              </a:tblGrid>
              <a:tr h="379095">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用户级别</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命令级别</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名称</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9095">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访问级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9095">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0 and 1</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监控级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9095">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0,1 and 2</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配置级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9095">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3-15</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0,1,2 and 3</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管理级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ut/>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三、交换机基本配置命令</a:t>
            </a:r>
            <a:endParaRPr lang="zh-CN" altLang="en-US" sz="2800" noProof="0" dirty="0">
              <a:ln>
                <a:noFill/>
              </a:ln>
              <a:uLnTx/>
              <a:uFillTx/>
              <a:sym typeface="+mn-ea"/>
            </a:endParaRPr>
          </a:p>
        </p:txBody>
      </p:sp>
      <p:sp>
        <p:nvSpPr>
          <p:cNvPr id="5" name="Rectangle 39"/>
          <p:cNvSpPr txBox="1">
            <a:spLocks noChangeArrowheads="1"/>
          </p:cNvSpPr>
          <p:nvPr/>
        </p:nvSpPr>
        <p:spPr bwMode="auto">
          <a:xfrm>
            <a:off x="251460" y="1196975"/>
            <a:ext cx="8485505" cy="45186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（3）查看、保存命令</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任何时候可以使用 display current-configuration  命令查看命令配置，可以在用户视图下使用save 命令保存配置。</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3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&lt;Huawei&gt;save                   </a:t>
            </a: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#保存命令</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3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The current configuration will be written to the device.</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3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Are you sure to continue?[Y/N]y             #输入y</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3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Info: Please input the file name ( *.cfg, *.zip ) [vrpcfg.zip]:</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3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Feb 28 2021 20:40:20-08:00 Huawei %%01CFM/4/SAVE(l)[0]:The user chose Y when dec</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3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iding whether to save the configuration to the device.    #按回车键</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3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Now saving the current configuration to the slot 0.</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3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Save the configuration successfully.                      #保存成功</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3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&lt;Huawei&gt;</a:t>
            </a:r>
            <a:endPar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任务分析</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768" y="1412775"/>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043305" y="2924810"/>
            <a:ext cx="5954395" cy="1476375"/>
          </a:xfrm>
          <a:prstGeom prst="rect">
            <a:avLst/>
          </a:prstGeom>
          <a:gradFill>
            <a:gsLst>
              <a:gs pos="0">
                <a:srgbClr val="14CD68"/>
              </a:gs>
              <a:gs pos="100000">
                <a:srgbClr val="0B6E38"/>
              </a:gs>
            </a:gsLst>
            <a:lin ang="5400000" scaled="0"/>
          </a:gradFill>
        </p:spPr>
        <p:txBody>
          <a:bodyPr wrap="square" rtlCol="0">
            <a:spAutoFit/>
          </a:bodyPr>
          <a:p>
            <a:pPr lvl="0" algn="l">
              <a:lnSpc>
                <a:spcPct val="150000"/>
              </a:lnSpc>
              <a:spcBef>
                <a:spcPct val="0"/>
              </a:spcBef>
              <a:spcAft>
                <a:spcPct val="35000"/>
              </a:spcAft>
            </a:pPr>
            <a:r>
              <a:rPr lang="en-US" altLang="zh-CN" sz="2000" dirty="0">
                <a:solidFill>
                  <a:schemeClr val="bg1"/>
                </a:solidFill>
                <a:latin typeface="+mn-ea"/>
                <a:ea typeface="+mn-ea"/>
                <a:sym typeface="+mn-ea"/>
              </a:rPr>
              <a:t>    </a:t>
            </a:r>
            <a:r>
              <a:rPr lang="zh-CN" sz="2000" dirty="0">
                <a:solidFill>
                  <a:schemeClr val="bg1"/>
                </a:solidFill>
                <a:latin typeface="+mn-ea"/>
                <a:ea typeface="+mn-ea"/>
                <a:sym typeface="+mn-ea"/>
              </a:rPr>
              <a:t>由于教务处网络是在校园网内部网络，是通过学校中心机房连入互联网。本次任务只需要使用智能型网管交换机组建学校教务处部门级网络。</a:t>
            </a:r>
            <a:endParaRPr lang="zh-CN" sz="2000" dirty="0">
              <a:solidFill>
                <a:schemeClr val="bg1"/>
              </a:solidFill>
              <a:latin typeface="+mn-ea"/>
              <a:ea typeface="+mn-ea"/>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535813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一、交换机初次配置</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1.连接 console 线</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2.新建超级终端</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（1）打开计算机，点击“开始”—&gt;“程序”—&gt;“附件”—&gt;“通讯”—&gt;“超级终端”。</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（2）为建立的超级终端连接取名字：点击后出现图2-30所示界面，输入新建连接的名称，如ldzy，系统会为用户把这个连接保存在附件中的通讯栏中，以便用户的下次使用。点击“确定”按钮。</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（3）选择所使用的端口号：第一行的ldzy是上一个对话框中填入的名称，最后一行的“连接时使用”的缺省设置是连接在“COM1”口上，点击下拉菜单，有其他的选项，视用户实际连接的端口而定。如图2-31所示。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文本框 1"/>
          <p:cNvSpPr txBox="1"/>
          <p:nvPr/>
        </p:nvSpPr>
        <p:spPr>
          <a:xfrm>
            <a:off x="1547495" y="537273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图2-30 新建超级终端</a:t>
            </a:r>
            <a:endParaRPr sz="1800" b="0">
              <a:ea typeface="宋体" panose="02010600030101010101" pitchFamily="2" charset="-122"/>
              <a:sym typeface="+mn-ea"/>
            </a:endParaRPr>
          </a:p>
        </p:txBody>
      </p:sp>
      <p:pic>
        <p:nvPicPr>
          <p:cNvPr id="17" name="图片 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486025" y="1692275"/>
            <a:ext cx="4171950" cy="3473450"/>
          </a:xfrm>
          <a:prstGeom prst="rect">
            <a:avLst/>
          </a:prstGeom>
          <a:noFill/>
          <a:ln>
            <a:noFill/>
          </a:ln>
        </p:spPr>
      </p:pic>
    </p:spTree>
  </p:cSld>
  <p:clrMapOvr>
    <a:masterClrMapping/>
  </p:clrMapOvr>
  <p:transition>
    <p:cut/>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文本框 1"/>
          <p:cNvSpPr txBox="1"/>
          <p:nvPr/>
        </p:nvSpPr>
        <p:spPr>
          <a:xfrm>
            <a:off x="1619250" y="522922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图2-31 选择所使用的端口号</a:t>
            </a:r>
            <a:endParaRPr sz="1800" b="0">
              <a:ea typeface="宋体" panose="02010600030101010101" pitchFamily="2" charset="-122"/>
              <a:sym typeface="+mn-ea"/>
            </a:endParaRPr>
          </a:p>
        </p:txBody>
      </p:sp>
      <p:pic>
        <p:nvPicPr>
          <p:cNvPr id="16" name="图片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795905" y="1707515"/>
            <a:ext cx="3818255" cy="3218815"/>
          </a:xfrm>
          <a:prstGeom prst="rect">
            <a:avLst/>
          </a:prstGeom>
          <a:noFill/>
          <a:ln>
            <a:noFill/>
          </a:ln>
        </p:spPr>
      </p:pic>
    </p:spTree>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二、网络连接设备</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39115" y="1985963"/>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3.集线器（Hub）</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集线器工作在OSI参考模型的最底层——物理层，实际上就是多个网络接口的中继器，不具备信号的定向传送能力。如图2-3所示集线器的外观。</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948180" y="5201285"/>
            <a:ext cx="5080000" cy="368300"/>
          </a:xfrm>
          <a:prstGeom prst="rect">
            <a:avLst/>
          </a:prstGeom>
          <a:noFill/>
          <a:ln w="9525">
            <a:noFill/>
          </a:ln>
        </p:spPr>
        <p:txBody>
          <a:bodyPr>
            <a:spAutoFit/>
          </a:bodyPr>
          <a:lstStyle/>
          <a:p>
            <a:pPr indent="304800" algn="ctr"/>
            <a:r>
              <a:rPr lang="zh-CN" sz="1800" b="0">
                <a:ea typeface="宋体" panose="02010600030101010101" pitchFamily="2" charset="-122"/>
              </a:rPr>
              <a:t>图2-3</a:t>
            </a:r>
            <a:r>
              <a:rPr lang="en-US" altLang="zh-CN" sz="1800" b="0">
                <a:ea typeface="宋体" panose="02010600030101010101" pitchFamily="2" charset="-122"/>
              </a:rPr>
              <a:t> </a:t>
            </a:r>
            <a:r>
              <a:rPr lang="zh-CN" sz="1800" b="0">
                <a:ea typeface="宋体" panose="02010600030101010101" pitchFamily="2" charset="-122"/>
              </a:rPr>
              <a:t>集线器</a:t>
            </a:r>
            <a:endParaRPr lang="zh-CN" sz="1800" b="0">
              <a:ea typeface="宋体" panose="02010600030101010101" pitchFamily="2" charset="-122"/>
            </a:endParaRPr>
          </a:p>
        </p:txBody>
      </p:sp>
      <p:pic>
        <p:nvPicPr>
          <p:cNvPr id="7" name="图片 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771775" y="3355975"/>
            <a:ext cx="3952240" cy="1655445"/>
          </a:xfrm>
          <a:prstGeom prst="rect">
            <a:avLst/>
          </a:prstGeom>
          <a:noFill/>
          <a:ln>
            <a:noFill/>
          </a:ln>
        </p:spPr>
      </p:pic>
    </p:spTree>
  </p:cSld>
  <p:clrMapOvr>
    <a:masterClrMapping/>
  </p:clrMapOvr>
  <p:transition>
    <p:cut/>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356425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3.设置超级终端属性</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设置端口属性图图2-32所示：点击右下方的“还原默认值”按钮，波特率为9600，数据位8，奇偶校验“无” ，停止位1，数据流控制“无”。</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4.进入交换机命令模式</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如果计算机串口与交换机的console口连接正确，只要在超级终端中按下“Enter”键，将会看到如图2-32所示界面，表示已经进入了交换机，此时已经可以对交换机输入指令进行查看。</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5740" y="522922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图2-32 设置超级终端属性</a:t>
            </a:r>
            <a:endParaRPr sz="1800" b="0">
              <a:ea typeface="宋体" panose="02010600030101010101" pitchFamily="2" charset="-122"/>
              <a:sym typeface="+mn-ea"/>
            </a:endParaRPr>
          </a:p>
        </p:txBody>
      </p:sp>
      <p:pic>
        <p:nvPicPr>
          <p:cNvPr id="15" name="图片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909888" y="1577023"/>
            <a:ext cx="3324225" cy="3560445"/>
          </a:xfrm>
          <a:prstGeom prst="rect">
            <a:avLst/>
          </a:prstGeom>
          <a:noFill/>
          <a:ln>
            <a:noFill/>
          </a:ln>
        </p:spPr>
      </p:pic>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Tree>
  </p:cSld>
  <p:clrMapOvr>
    <a:masterClrMapping/>
  </p:clrMapOvr>
  <p:transition>
    <p:cut/>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9250" y="515683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图2-33 成功进入交换机命令模式</a:t>
            </a:r>
            <a:endParaRPr sz="1800" b="0">
              <a:ea typeface="宋体" panose="02010600030101010101" pitchFamily="2" charset="-122"/>
              <a:sym typeface="+mn-ea"/>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pic>
        <p:nvPicPr>
          <p:cNvPr id="46" name="图片 46" descr="8a8754db804253aefabcac2446072b5"/>
          <p:cNvPicPr>
            <a:picLocks noChangeAspect="1"/>
          </p:cNvPicPr>
          <p:nvPr/>
        </p:nvPicPr>
        <p:blipFill>
          <a:blip r:embed="rId1"/>
          <a:stretch>
            <a:fillRect/>
          </a:stretch>
        </p:blipFill>
        <p:spPr>
          <a:xfrm>
            <a:off x="2915285" y="1628775"/>
            <a:ext cx="3550285" cy="3135630"/>
          </a:xfrm>
          <a:prstGeom prst="rect">
            <a:avLst/>
          </a:prstGeom>
        </p:spPr>
      </p:pic>
    </p:spTree>
  </p:cSld>
  <p:clrMapOvr>
    <a:masterClrMapping/>
  </p:clrMapOvr>
  <p:transition>
    <p:cut/>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200910"/>
            <a:ext cx="883348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二、利用Ensp完成交换机基本配置</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1.打开Ensp模拟器，按任务要求添加1台交换机、1台电脑。</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2.连接线缆，把交换机的E0/0/1端口与</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阿</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电脑的网卡相连，给交换机和计算机加电。如图2-34所示。</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48" name="图片 2"/>
          <p:cNvPicPr>
            <a:picLocks noChangeAspect="1"/>
          </p:cNvPicPr>
          <p:nvPr/>
        </p:nvPicPr>
        <p:blipFill>
          <a:blip r:embed="rId1"/>
          <a:stretch>
            <a:fillRect/>
          </a:stretch>
        </p:blipFill>
        <p:spPr>
          <a:xfrm>
            <a:off x="2483485" y="3138805"/>
            <a:ext cx="4311650" cy="2470785"/>
          </a:xfrm>
          <a:prstGeom prst="rect">
            <a:avLst/>
          </a:prstGeom>
          <a:noFill/>
          <a:ln>
            <a:noFill/>
          </a:ln>
        </p:spPr>
      </p:pic>
      <p:sp>
        <p:nvSpPr>
          <p:cNvPr id="2" name="文本框 1"/>
          <p:cNvSpPr txBox="1"/>
          <p:nvPr/>
        </p:nvSpPr>
        <p:spPr>
          <a:xfrm>
            <a:off x="1619250" y="565912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图2-34 添加设备及连接网线</a:t>
            </a:r>
            <a:endParaRPr sz="1800" b="0">
              <a:ea typeface="宋体" panose="02010600030101010101" pitchFamily="2" charset="-122"/>
              <a:sym typeface="+mn-ea"/>
            </a:endParaRPr>
          </a:p>
        </p:txBody>
      </p:sp>
    </p:spTree>
  </p:cSld>
  <p:clrMapOvr>
    <a:masterClrMapping/>
  </p:clrMapOvr>
  <p:transition>
    <p:cut/>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69862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3.设置IP地址。为网络规划好IP地址，网络中的主机在同一个网段：192.168.1.0/255.255.255.0，双击电脑，点击“桌面”—&gt;“IP地址配置”—&gt;“手动设置”，如图2-35设置。</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2" name="文本框 1"/>
          <p:cNvSpPr txBox="1"/>
          <p:nvPr/>
        </p:nvSpPr>
        <p:spPr>
          <a:xfrm>
            <a:off x="1403985" y="565912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图2-35 设置电脑IP地址</a:t>
            </a:r>
            <a:endParaRPr sz="1800" b="0">
              <a:ea typeface="宋体" panose="02010600030101010101" pitchFamily="2" charset="-122"/>
              <a:sym typeface="+mn-ea"/>
            </a:endParaRPr>
          </a:p>
        </p:txBody>
      </p:sp>
      <p:pic>
        <p:nvPicPr>
          <p:cNvPr id="50" name="图片 4"/>
          <p:cNvPicPr>
            <a:picLocks noChangeAspect="1"/>
          </p:cNvPicPr>
          <p:nvPr/>
        </p:nvPicPr>
        <p:blipFill>
          <a:blip r:embed="rId1"/>
          <a:stretch>
            <a:fillRect/>
          </a:stretch>
        </p:blipFill>
        <p:spPr>
          <a:xfrm>
            <a:off x="2411730" y="2708910"/>
            <a:ext cx="4030980" cy="2750820"/>
          </a:xfrm>
          <a:prstGeom prst="rect">
            <a:avLst/>
          </a:prstGeom>
          <a:noFill/>
          <a:ln>
            <a:noFill/>
          </a:ln>
        </p:spPr>
      </p:pic>
    </p:spTree>
  </p:cSld>
  <p:clrMapOvr>
    <a:masterClrMapping/>
  </p:clrMapOvr>
  <p:transition>
    <p:cut/>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185545"/>
            <a:ext cx="8569325" cy="3260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4.配置交换机的名字和密码</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双击图2-34中的交换机 SW1，在弹出的对话框“命令行”选项卡中，进入交换机命令行管理界面，回车进入。修改交换机名字为：SW1。代码如下：</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&lt;Huawei&gt;system-view    !进入系统视图</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Enter system view, return user view with Ctrl+Z.</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[Huawei]sysname SW1   !修改设备名称</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50000"/>
              </a:lnSpc>
              <a:spcBef>
                <a:spcPct val="0"/>
              </a:spcBef>
              <a:spcAft>
                <a:spcPct val="0"/>
              </a:spcAft>
              <a:buClrTx/>
              <a:buSzPct val="100000"/>
              <a:buFontTx/>
              <a:buNone/>
              <a:defRPr/>
            </a:pP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[SW1]</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186815"/>
            <a:ext cx="8800465" cy="485330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5.交换机端口的基本配置</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3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你是天翼公司网管，现公司有部分主机网卡属于10Mbit/s网卡，传输模式为半双工，为了能够实现主机之间的正常访问，现把和主机相连的交换机端口E0/0/1速率设为10Mbit/s，传输模式设为半双工，并开启该端口进行数据的转发。</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（1）交换机端口参数的配置。</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4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&lt;LSW1&gt;system-view </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4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Enter system view, return user view with Ctrl+Z.</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4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[LSW1]interface Ethernet0/0/1                 !进行F0/3的端口模式</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4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[LSW1-Ethernet0/0/1]undo negotiation auto      !配置端口工作在非自协商模式</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4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[LSW1-Ethernet0/0/1]speed 10                   !配置端口速率为10Mbit/s</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4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Feb 28 2021 21:25:12-08:00 LSW1 DS/4/DATASYNC_CFGCHANGE:OID 1.3.6.1.4.1.2011.5.2</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4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5.191.3.1 configurations have been changed. The current change number is 4, the </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4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change loop count is 0, and the maximum number of records is 4095.</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457200" marR="0" lvl="1" indent="0" algn="l" defTabSz="914400" rtl="0" eaLnBrk="1" fontAlgn="base" latinLnBrk="0" hangingPunct="1">
              <a:lnSpc>
                <a:spcPct val="140000"/>
              </a:lnSpc>
              <a:spcBef>
                <a:spcPct val="0"/>
              </a:spcBef>
              <a:spcAft>
                <a:spcPct val="0"/>
              </a:spcAft>
              <a:buClrTx/>
              <a:buSzPct val="100000"/>
              <a:buFontTx/>
              <a:buNone/>
              <a:defRPr/>
            </a:pPr>
            <a:r>
              <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[LSW1-Ethernet0/0/1]duplex half                 !配置端口的双工模式为半双</a:t>
            </a:r>
            <a:endParaRPr kumimoji="0" altLang="zh-CN" sz="16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12458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（2）查看交换机端口的配置信息。</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endParaRPr kumimoji="0" altLang="zh-CN"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3" name="图片 2" descr="9ee61edbb593ab07162197b50883726"/>
          <p:cNvPicPr>
            <a:picLocks noChangeAspect="1"/>
          </p:cNvPicPr>
          <p:nvPr/>
        </p:nvPicPr>
        <p:blipFill>
          <a:blip r:embed="rId1"/>
          <a:stretch>
            <a:fillRect/>
          </a:stretch>
        </p:blipFill>
        <p:spPr>
          <a:xfrm>
            <a:off x="1043305" y="1744345"/>
            <a:ext cx="4569460" cy="352425"/>
          </a:xfrm>
          <a:prstGeom prst="rect">
            <a:avLst/>
          </a:prstGeom>
        </p:spPr>
      </p:pic>
      <p:sp>
        <p:nvSpPr>
          <p:cNvPr id="4" name="Rectangle 39"/>
          <p:cNvSpPr txBox="1">
            <a:spLocks noChangeArrowheads="1"/>
          </p:cNvSpPr>
          <p:nvPr/>
        </p:nvSpPr>
        <p:spPr bwMode="auto">
          <a:xfrm>
            <a:off x="394970" y="249237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6．查看交换机的系统和配置信息</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Pct val="100000"/>
              <a:buFontTx/>
              <a:buNone/>
              <a:defRPr/>
            </a:pP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6" name="图片 5" descr="778c9dc092048096c091a7fec64bd17"/>
          <p:cNvPicPr>
            <a:picLocks noChangeAspect="1"/>
          </p:cNvPicPr>
          <p:nvPr/>
        </p:nvPicPr>
        <p:blipFill>
          <a:blip r:embed="rId2"/>
          <a:stretch>
            <a:fillRect/>
          </a:stretch>
        </p:blipFill>
        <p:spPr>
          <a:xfrm>
            <a:off x="971550" y="3429000"/>
            <a:ext cx="7732395" cy="962660"/>
          </a:xfrm>
          <a:prstGeom prst="rect">
            <a:avLst/>
          </a:prstGeom>
        </p:spPr>
      </p:pic>
    </p:spTree>
  </p:cSld>
  <p:clrMapOvr>
    <a:masterClrMapping/>
  </p:clrMapOvr>
  <p:transition>
    <p:cut/>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sz="2800" noProof="0" dirty="0">
                <a:ln>
                  <a:noFill/>
                </a:ln>
                <a:uLnTx/>
                <a:uFillTx/>
                <a:sym typeface="+mn-ea"/>
              </a:rPr>
              <a:t>任务</a:t>
            </a:r>
            <a:r>
              <a:rPr lang="zh-CN" sz="2800" noProof="0" dirty="0">
                <a:ln>
                  <a:noFill/>
                </a:ln>
                <a:uLnTx/>
                <a:uFillTx/>
                <a:sym typeface="+mn-ea"/>
              </a:rPr>
              <a:t>四</a:t>
            </a:r>
            <a:r>
              <a:rPr sz="2800" noProof="0" dirty="0">
                <a:ln>
                  <a:noFill/>
                </a:ln>
                <a:uLnTx/>
                <a:uFillTx/>
                <a:sym typeface="+mn-ea"/>
              </a:rPr>
              <a:t> 组建虚拟局域网</a:t>
            </a:r>
            <a:endParaRPr sz="2800" noProof="0" dirty="0">
              <a:ln>
                <a:noFill/>
              </a:ln>
              <a:uLnTx/>
              <a:uFillTx/>
              <a:sym typeface="+mn-ea"/>
            </a:endParaRPr>
          </a:p>
        </p:txBody>
      </p:sp>
      <p:graphicFrame>
        <p:nvGraphicFramePr>
          <p:cNvPr id="54" name="内容占位符 3"/>
          <p:cNvGraphicFramePr/>
          <p:nvPr/>
        </p:nvGraphicFramePr>
        <p:xfrm>
          <a:off x="216398" y="1484783"/>
          <a:ext cx="8748463" cy="460146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一、广播风暴及预防措施</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3206433"/>
            <a:ext cx="856932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在计算机网络通信技术中网络上的一个结点，它发送一个数据帧或包，被传输到由广播域定义的本地网段上的每个节点就是广播。广播风暴（broadcast storm）简单的讲是指当广播数据充斥网络无法处理，并占用大量网络带宽，导致正常业务不能运行，甚至彻底瘫痪，这就发生了“广播风暴”。</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预防广播风暴的主要措施有：</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1．做好网络病毒的预防工作</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2．启用生成树协议，做好网络拓扑图</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3．划分VLAN</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二、网络连接设备</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39115" y="2344738"/>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4.网桥（Bridge）</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网桥也称桥接器，工作在OSI参考模型的数据链路层，主要功能是实现局域网之间实现帧的存储和转发，扩大网络地理范围，也可以将一个负载很重的大局域网分隔成几个局域网以减轻负担，并有助于安全保密。如图2-4所示网桥的外观。</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1948180" y="5560060"/>
            <a:ext cx="5080000" cy="368300"/>
          </a:xfrm>
          <a:prstGeom prst="rect">
            <a:avLst/>
          </a:prstGeom>
          <a:noFill/>
          <a:ln w="9525">
            <a:noFill/>
          </a:ln>
        </p:spPr>
        <p:txBody>
          <a:bodyPr>
            <a:spAutoFit/>
          </a:bodyPr>
          <a:lstStyle/>
          <a:p>
            <a:pPr indent="304800" algn="ctr"/>
            <a:r>
              <a:rPr sz="1800" b="0">
                <a:ea typeface="宋体" panose="02010600030101010101" pitchFamily="2" charset="-122"/>
              </a:rPr>
              <a:t>图2-4</a:t>
            </a:r>
            <a:r>
              <a:rPr lang="en-US" sz="1800" b="0">
                <a:ea typeface="宋体" panose="02010600030101010101" pitchFamily="2" charset="-122"/>
              </a:rPr>
              <a:t> </a:t>
            </a:r>
            <a:r>
              <a:rPr sz="1800" b="0">
                <a:ea typeface="宋体" panose="02010600030101010101" pitchFamily="2" charset="-122"/>
              </a:rPr>
              <a:t>网桥</a:t>
            </a:r>
            <a:endParaRPr sz="1800" b="0">
              <a:ea typeface="宋体" panose="02010600030101010101" pitchFamily="2" charset="-122"/>
            </a:endParaRPr>
          </a:p>
        </p:txBody>
      </p:sp>
      <p:pic>
        <p:nvPicPr>
          <p:cNvPr id="25623" name="图片 256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95015" y="3512820"/>
            <a:ext cx="2466340" cy="1871345"/>
          </a:xfrm>
          <a:prstGeom prst="rect">
            <a:avLst/>
          </a:prstGeom>
        </p:spPr>
      </p:pic>
    </p:spTree>
  </p:cSld>
  <p:clrMapOvr>
    <a:masterClrMapping/>
  </p:clrMapOvr>
  <p:transition>
    <p:cut/>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二、虚拟局域网技术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071245"/>
            <a:ext cx="8569325" cy="495427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1.VLAN的组网方式</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（1）基于端口的VLAN</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：交换机的端口来划分VLAN成员。</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（2）基于MAC地址的VLAN</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：根据局域网内的每个主机的MAC地址来划分。</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（3）基于网络层的VLAN</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：根据每个主机的网络层地址或协议类型划分。</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（4）基于规则的VLAN</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：最灵活的VLAN划分方法，具有自动配置的能力。</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 Vlan的特性</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（1）VLAN是在一个物理网络上划分出来的逻辑网络。这个网络对应于OSI 模型的第二层网络。</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（2）VLAN的划分不受网络端口的实际物理位置的限制。VLAN 有着和普通物理网络同样的属性。</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（3）第二层的单播、广播和多播帧在一个VLAN内转发、扩散</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二、虚拟局域网技术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169035"/>
            <a:ext cx="8569325" cy="49644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3.Vlan的优点</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（1）广播控制</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：将一个网络划分成多个VLAN（即多个广播域），可以实现广播范围的控制，并能够有效减少广播风暴、广播碰撞问题和网络带宽资源的浪费等问题。</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（2）安全性</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：不同VLAN之间是不能够直接相互访问的。</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（3）灵活性</a:t>
            </a:r>
            <a:r>
              <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：在逻辑上将不同地理位置的计算机划分在同一个广播域内。</a:t>
            </a:r>
            <a:endParaRPr kumimoji="0" 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4.VLAN的配置</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（1）VLAN的划分</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（2）交换机端口</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（3）access、trunk和hybrid主要是区分 VLAN 中交换机的端口类型</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（4）交换机端口类型设置</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二、虚拟局域网技术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169035"/>
            <a:ext cx="8569325" cy="49644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（1）VLAN的划分</a:t>
            </a:r>
            <a:endParaRPr kumimoji="0"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第一步，在系统视图下创建VLAN：[Huawei]vlan 10，10为VLAN的编号</a:t>
            </a:r>
            <a:r>
              <a:rPr kumimoji="0" 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t>
            </a:r>
            <a:endParaRPr kumimoji="0" lang="zh-CN"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[Huawei]display vlan                     ！查看VLAN的信息</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第二步，将端口至于不同VLAN，比如我们这里把e0/0/1端口划分到VLAN 10中：</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[Huawei]interface Ethernet0/0/1            </a:t>
            </a: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！进入e0/0/1接口视图</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[Huawei-Ethernet0/0/1]port link-type access </a:t>
            </a: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！修改端口链路类型为access</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[Huawei-Ethernet0/0/1]port default vlan 10    ！该端口划分到vlan 10</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lang="en-US"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（2）交换机端口</a:t>
            </a:r>
            <a:endParaRPr kumimoji="0"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端口类型主要分为三种，access、、trunk和hybrid。</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access端口：它是交换机上用来连接用户电脑的一种端口，只用于接入链路。</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trunk端口：这个端口是交换机之间或者交换机和上层设备之间的通信端口，用于干道链路。</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2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hybrid端口：Hybrid端口是交换机上既可以连接用户主机，又可以连接其他交换机的端口。</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二、虚拟局域网技术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287655" y="946785"/>
            <a:ext cx="8569325" cy="496443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7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（3）access、trunk和hybrid主要是区分 VLAN 中交换机的端口类型</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70000"/>
              </a:lnSpc>
              <a:spcBef>
                <a:spcPct val="0"/>
              </a:spcBef>
              <a:spcAft>
                <a:spcPct val="0"/>
              </a:spcAft>
              <a:buClrTx/>
              <a:buSzPct val="100000"/>
              <a:buFontTx/>
              <a:buNone/>
              <a:defRPr/>
            </a:pPr>
            <a:r>
              <a:rPr kumimoji="0" lang="en-US"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trunk一般是打tag标记的，一般只允许打了该tag标记的vlan通过，所以该端口可以允许多个打tag标记的vlan通过，而access端口一般是untag不打标记的端口，而且一个access vlan端口只允许一个 vlan通过。Hybrid即可以允许多个打tag标记的vlan通过，也可以只允许一个vlan通过。</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70000"/>
              </a:lnSpc>
              <a:spcBef>
                <a:spcPct val="0"/>
              </a:spcBef>
              <a:spcAft>
                <a:spcPct val="0"/>
              </a:spcAft>
              <a:buClrTx/>
              <a:buSzPct val="100000"/>
              <a:buFontTx/>
              <a:buNone/>
              <a:defRPr/>
            </a:pPr>
            <a:r>
              <a:rPr kumimoji="0" lang="en-US"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（4）交换机端口类型设置</a:t>
            </a:r>
            <a:endParaRPr kumimoji="0" sz="18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7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[Huawei]interface GigabitEthernet 0/0/5          ！进入5端口。</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7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[Huawei-GigabitEthernet0/0/5]port link-type access    ！把5端口设置为 access。</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70000"/>
              </a:lnSpc>
              <a:spcBef>
                <a:spcPct val="0"/>
              </a:spcBef>
              <a:spcAft>
                <a:spcPct val="0"/>
              </a:spcAft>
              <a:buClrTx/>
              <a:buSzPct val="100000"/>
              <a:buFontTx/>
              <a:buNone/>
              <a:defRPr/>
            </a:pPr>
            <a:r>
              <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[Huawei-GigabitEthernet0/0/5]port link-type trunk   ！把5端口设置为 trunk。</a:t>
            </a:r>
            <a:endParaRPr kumimoji="0" sz="18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三、交换机级连技术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766763"/>
            <a:ext cx="8569325"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在网络中，如果需要扩充网络的节点数量，最简单的方法就是增加交换机的数量，使用双绞线把它们之间互相连接起来，这种使用网线将两个交换机进行连接的技术称为交换机级连技术。</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5628" name="图片 2562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232025" y="2924810"/>
            <a:ext cx="4679315" cy="1694180"/>
          </a:xfrm>
          <a:prstGeom prst="rect">
            <a:avLst/>
          </a:prstGeom>
          <a:noFill/>
          <a:ln>
            <a:noFill/>
          </a:ln>
        </p:spPr>
      </p:pic>
      <p:sp>
        <p:nvSpPr>
          <p:cNvPr id="2" name="文本框 1"/>
          <p:cNvSpPr txBox="1"/>
          <p:nvPr/>
        </p:nvSpPr>
        <p:spPr>
          <a:xfrm>
            <a:off x="1619250" y="501396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 2-35 以太口（a）和 UP-link口级连（b）</a:t>
            </a:r>
            <a:endParaRPr sz="1800" b="0">
              <a:ea typeface="宋体" panose="02010600030101010101" pitchFamily="2" charset="-122"/>
              <a:sym typeface="+mn-ea"/>
            </a:endParaRPr>
          </a:p>
        </p:txBody>
      </p:sp>
    </p:spTree>
  </p:cSld>
  <p:clrMapOvr>
    <a:masterClrMapping/>
  </p:clrMapOvr>
  <p:transition>
    <p:cut/>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四、交换机堆叠技术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3852545"/>
            <a:ext cx="8705850" cy="224472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ts val="0"/>
              </a:spcBef>
              <a:spcAft>
                <a:spcPts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1.交换机堆叠模式</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交换机堆叠有星型堆叠和菊花链式堆叠。</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菊花链式堆叠是一种基于级联结构的堆叠技术，对交换机硬件上没有特殊的要求，通过相对高速的端口串接和软件的支持，最终实现构建一个多交换机的层叠结构，通过环路，可以在一定程度上实现冗余。如图2-36所示。菊花链式堆叠模式，不存在拓扑管理，适用于高密度端口需求的单节点机构，可用于网络边缘。</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ts val="0"/>
              </a:spcBef>
              <a:spcAft>
                <a:spcPts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星型堆叠模式适用于要求高效率高密度端口的单节点LAN，星型堆叠模式克服了菊花链式堆叠模式多层次转发时的高时延影响，但需要提供高带宽矩阵，成本较高，而且矩阵接口一般不具有通用性，无论是堆叠中心还是成员交换机的堆叠端口都不能用来连接其他网络设备。如图2-37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四、交换机堆叠技术</a:t>
            </a:r>
            <a:endParaRPr lang="zh-CN" altLang="en-US" sz="2800" noProof="0" dirty="0">
              <a:ln>
                <a:noFill/>
              </a:ln>
              <a:uLnTx/>
              <a:uFillTx/>
              <a:sym typeface="+mn-ea"/>
            </a:endParaRPr>
          </a:p>
        </p:txBody>
      </p:sp>
      <p:pic>
        <p:nvPicPr>
          <p:cNvPr id="19" name="图片 19" descr="DSC0216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187450" y="2131695"/>
            <a:ext cx="2576830" cy="2006600"/>
          </a:xfrm>
          <a:prstGeom prst="rect">
            <a:avLst/>
          </a:prstGeom>
          <a:noFill/>
          <a:ln>
            <a:noFill/>
          </a:ln>
        </p:spPr>
      </p:pic>
      <p:pic>
        <p:nvPicPr>
          <p:cNvPr id="20"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716145" y="2275840"/>
            <a:ext cx="3353435" cy="1861820"/>
          </a:xfrm>
          <a:prstGeom prst="rect">
            <a:avLst/>
          </a:prstGeom>
          <a:noFill/>
          <a:ln>
            <a:noFill/>
          </a:ln>
        </p:spPr>
      </p:pic>
      <p:sp>
        <p:nvSpPr>
          <p:cNvPr id="2" name="文本框 1"/>
          <p:cNvSpPr txBox="1"/>
          <p:nvPr/>
        </p:nvSpPr>
        <p:spPr>
          <a:xfrm>
            <a:off x="-612140" y="443547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图2-36 菊花链式堆叠</a:t>
            </a:r>
            <a:endParaRPr sz="1800" b="0">
              <a:ea typeface="宋体" panose="02010600030101010101" pitchFamily="2" charset="-122"/>
              <a:sym typeface="+mn-ea"/>
            </a:endParaRPr>
          </a:p>
        </p:txBody>
      </p:sp>
      <p:sp>
        <p:nvSpPr>
          <p:cNvPr id="3" name="文本框 2"/>
          <p:cNvSpPr txBox="1"/>
          <p:nvPr/>
        </p:nvSpPr>
        <p:spPr>
          <a:xfrm>
            <a:off x="3133725" y="443611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图2-37 星型堆叠模式</a:t>
            </a:r>
            <a:endParaRPr sz="1800" b="0">
              <a:ea typeface="宋体" panose="02010600030101010101" pitchFamily="2" charset="-122"/>
              <a:sym typeface="+mn-ea"/>
            </a:endParaRPr>
          </a:p>
        </p:txBody>
      </p:sp>
    </p:spTree>
  </p:cSld>
  <p:clrMapOvr>
    <a:masterClrMapping/>
  </p:clrMapOvr>
  <p:transition>
    <p:cut/>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四、交换机堆叠技术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1103630"/>
            <a:ext cx="8569325" cy="90360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2.交换机堆叠配置</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（1）交换机优先级设置命令如表2-7所示。（通过堆叠卡组建堆叠）</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259205" y="206057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表2-7 交换机优先级的设置命令</a:t>
            </a:r>
            <a:endParaRPr sz="1800" b="0">
              <a:ea typeface="宋体" panose="02010600030101010101" pitchFamily="2" charset="-122"/>
              <a:sym typeface="+mn-ea"/>
            </a:endParaRPr>
          </a:p>
        </p:txBody>
      </p:sp>
      <p:graphicFrame>
        <p:nvGraphicFramePr>
          <p:cNvPr id="4" name="表格 3"/>
          <p:cNvGraphicFramePr/>
          <p:nvPr>
            <p:custDataLst>
              <p:tags r:id="rId1"/>
            </p:custDataLst>
          </p:nvPr>
        </p:nvGraphicFramePr>
        <p:xfrm>
          <a:off x="702628" y="2703195"/>
          <a:ext cx="7728585" cy="2583815"/>
        </p:xfrm>
        <a:graphic>
          <a:graphicData uri="http://schemas.openxmlformats.org/drawingml/2006/table">
            <a:tbl>
              <a:tblPr firstRow="1" bandRow="1">
                <a:tableStyleId>{5940675A-B579-460E-94D1-54222C63F5DA}</a:tableStyleId>
              </a:tblPr>
              <a:tblGrid>
                <a:gridCol w="3862705"/>
                <a:gridCol w="3865880"/>
              </a:tblGrid>
              <a:tr h="389255">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命令</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含义</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2960">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[SwitchA] stack slot 0 priority </a:t>
                      </a:r>
                      <a:r>
                        <a:rPr lang="en-US" sz="1800" b="0" i="1">
                          <a:solidFill>
                            <a:srgbClr val="000000"/>
                          </a:solidFill>
                          <a:latin typeface="宋体" panose="02010600030101010101" pitchFamily="2" charset="-122"/>
                          <a:ea typeface="宋体" panose="02010600030101010101" pitchFamily="2" charset="-122"/>
                          <a:cs typeface="宋体" panose="02010600030101010101" pitchFamily="2" charset="-122"/>
                        </a:rPr>
                        <a:t>number</a:t>
                      </a: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设置优先级。堆叠优先级取值范围为1～255，缺省优先级值为100，</a:t>
                      </a:r>
                      <a:r>
                        <a:rPr lang="en-US" sz="1800" b="0" i="1">
                          <a:solidFill>
                            <a:srgbClr val="000000"/>
                          </a:solidFill>
                          <a:latin typeface="宋体" panose="02010600030101010101" pitchFamily="2" charset="-122"/>
                          <a:ea typeface="宋体" panose="02010600030101010101" pitchFamily="2" charset="-122"/>
                          <a:cs typeface="宋体" panose="02010600030101010101" pitchFamily="2" charset="-122"/>
                        </a:rPr>
                        <a:t>number</a:t>
                      </a: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为要设定的优先级，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71600">
                <a:tc>
                  <a:txBody>
                    <a:bodyPr/>
                    <a:lstStyle/>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[SwitchA] stack slot 0 renumber </a:t>
                      </a:r>
                      <a:r>
                        <a:rPr lang="en-US" sz="1800" b="0" i="1">
                          <a:solidFill>
                            <a:srgbClr val="000000"/>
                          </a:solidFill>
                          <a:latin typeface="宋体" panose="02010600030101010101" pitchFamily="2" charset="-122"/>
                          <a:ea typeface="宋体" panose="02010600030101010101" pitchFamily="2" charset="-122"/>
                          <a:cs typeface="宋体" panose="02010600030101010101" pitchFamily="2" charset="-122"/>
                        </a:rPr>
                        <a:t>ID</a:t>
                      </a:r>
                      <a:endParaRPr lang="en-US" altLang="en-US" sz="1800" b="0" i="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i="1">
                          <a:solidFill>
                            <a:srgbClr val="000000"/>
                          </a:solidFill>
                          <a:latin typeface="宋体" panose="02010600030101010101" pitchFamily="2" charset="-122"/>
                          <a:ea typeface="宋体" panose="02010600030101010101" pitchFamily="2" charset="-122"/>
                          <a:cs typeface="宋体" panose="02010600030101010101" pitchFamily="2" charset="-122"/>
                        </a:rPr>
                        <a:t>ID</a:t>
                      </a: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为堆叠ID，用来标识堆叠成员交换机，是成员交换机的槽位号，取值范围是0～8，默认是0。每个堆叠成员交换机在堆叠系统中具有唯一的堆叠ID。</a:t>
                      </a:r>
                      <a:endParaRPr lang="en-US" altLang="en-US" sz="1800" b="0" i="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ut/>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四、交换机堆叠技术</a:t>
            </a:r>
            <a:endParaRPr lang="zh-CN" altLang="en-US" sz="2800" noProof="0" dirty="0">
              <a:ln>
                <a:noFill/>
              </a:ln>
              <a:uLnTx/>
              <a:uFillTx/>
              <a:sym typeface="+mn-ea"/>
            </a:endParaRPr>
          </a:p>
        </p:txBody>
      </p:sp>
      <p:sp>
        <p:nvSpPr>
          <p:cNvPr id="5" name="Rectangle 39"/>
          <p:cNvSpPr txBox="1">
            <a:spLocks noChangeArrowheads="1"/>
          </p:cNvSpPr>
          <p:nvPr/>
        </p:nvSpPr>
        <p:spPr bwMode="auto">
          <a:xfrm>
            <a:off x="323850" y="960120"/>
            <a:ext cx="8569325" cy="903605"/>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（2）查看堆叠交换机的实体信息，命令如表2-8所示。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259205" y="206057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表2-8 查看堆叠交换机的实体信息命令</a:t>
            </a:r>
            <a:endParaRPr sz="1800" b="0">
              <a:ea typeface="宋体" panose="02010600030101010101" pitchFamily="2" charset="-122"/>
              <a:sym typeface="+mn-ea"/>
            </a:endParaRPr>
          </a:p>
        </p:txBody>
      </p:sp>
      <p:graphicFrame>
        <p:nvGraphicFramePr>
          <p:cNvPr id="2" name="表格 1"/>
          <p:cNvGraphicFramePr/>
          <p:nvPr>
            <p:custDataLst>
              <p:tags r:id="rId1"/>
            </p:custDataLst>
          </p:nvPr>
        </p:nvGraphicFramePr>
        <p:xfrm>
          <a:off x="1307783" y="2760980"/>
          <a:ext cx="6500495" cy="1858645"/>
        </p:xfrm>
        <a:graphic>
          <a:graphicData uri="http://schemas.openxmlformats.org/drawingml/2006/table">
            <a:tbl>
              <a:tblPr firstRow="1" bandRow="1">
                <a:tableStyleId>{5940675A-B579-460E-94D1-54222C63F5DA}</a:tableStyleId>
              </a:tblPr>
              <a:tblGrid>
                <a:gridCol w="3249295"/>
                <a:gridCol w="3251200"/>
              </a:tblGrid>
              <a:tr h="371475">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命令</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含义</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3585">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display stack</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查看堆叠系统的堆叠信息，包括堆叠拓扑和堆叠成员等信息。</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3585">
                <a:tc>
                  <a:txBody>
                    <a:bodyPr/>
                    <a:lstStyle/>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display stack peers</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查看堆叠系统中成员交换机各堆叠端口相连的邻居信息。</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ut/>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任务分析</a:t>
            </a:r>
            <a:endParaRPr kumimoji="0"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graphicFrame>
        <p:nvGraphicFramePr>
          <p:cNvPr id="54" name="内容占位符 3"/>
          <p:cNvGraphicFramePr/>
          <p:nvPr/>
        </p:nvGraphicFramePr>
        <p:xfrm>
          <a:off x="197768" y="1412775"/>
          <a:ext cx="8748463" cy="46014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971550" y="2652395"/>
            <a:ext cx="5954395" cy="2122805"/>
          </a:xfrm>
          <a:prstGeom prst="rect">
            <a:avLst/>
          </a:prstGeom>
          <a:gradFill>
            <a:gsLst>
              <a:gs pos="0">
                <a:srgbClr val="14CD68"/>
              </a:gs>
              <a:gs pos="100000">
                <a:srgbClr val="0B6E38"/>
              </a:gs>
            </a:gsLst>
            <a:lin ang="5400000" scaled="0"/>
          </a:gradFill>
        </p:spPr>
        <p:txBody>
          <a:bodyPr wrap="square" rtlCol="0">
            <a:spAutoFit/>
          </a:bodyPr>
          <a:p>
            <a:pPr lvl="0" algn="l">
              <a:lnSpc>
                <a:spcPct val="110000"/>
              </a:lnSpc>
              <a:spcBef>
                <a:spcPct val="0"/>
              </a:spcBef>
              <a:spcAft>
                <a:spcPct val="35000"/>
              </a:spcAft>
            </a:pPr>
            <a:r>
              <a:rPr lang="en-US" altLang="zh-CN" sz="2000" dirty="0">
                <a:solidFill>
                  <a:schemeClr val="bg1"/>
                </a:solidFill>
                <a:latin typeface="+mn-ea"/>
                <a:ea typeface="+mn-ea"/>
                <a:sym typeface="+mn-ea"/>
              </a:rPr>
              <a:t>    </a:t>
            </a:r>
            <a:r>
              <a:rPr lang="zh-CN" sz="2000" dirty="0">
                <a:solidFill>
                  <a:schemeClr val="bg1"/>
                </a:solidFill>
                <a:latin typeface="+mn-ea"/>
                <a:ea typeface="+mn-ea"/>
                <a:sym typeface="+mn-ea"/>
              </a:rPr>
              <a:t>学校要求各部门网络相对独立，不会相互干扰，为了实现校园网络此需求可以采取虚拟局域网技术。把每个部门划分为1个虚拟局域网络，共划分为教务处（PC1、PC2）、财务处（PC7、PC8）、学生处（PC3、PC4）和网络信息中心（PC5、PC6）等四个虚拟局域网络。</a:t>
            </a:r>
            <a:endParaRPr lang="zh-CN" sz="2000" dirty="0">
              <a:solidFill>
                <a:schemeClr val="bg1"/>
              </a:solidFill>
              <a:latin typeface="+mn-ea"/>
              <a:ea typeface="+mn-ea"/>
              <a:sym typeface="+mn-ea"/>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2087" name="Rectangle 39"/>
          <p:cNvSpPr>
            <a:spLocks noGrp="1" noChangeArrowheads="1"/>
          </p:cNvSpPr>
          <p:nvPr>
            <p:ph type="title" idx="4294967295"/>
          </p:nvPr>
        </p:nvSpPr>
        <p:spPr>
          <a:xfrm>
            <a:off x="574675" y="304800"/>
            <a:ext cx="8569325" cy="603250"/>
          </a:xfrm>
        </p:spPr>
        <p:txBody>
          <a:bodyPr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rPr>
              <a:t>二、网络连接设备</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4" name="Rectangle 39"/>
          <p:cNvSpPr txBox="1">
            <a:spLocks noChangeArrowheads="1"/>
          </p:cNvSpPr>
          <p:nvPr/>
        </p:nvSpPr>
        <p:spPr bwMode="auto">
          <a:xfrm>
            <a:off x="539115" y="1914208"/>
            <a:ext cx="7959725" cy="10795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5</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.网桥（Bridge）</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交换机又称交换式集线器，工作在OSI参考模型的数据链路层，主要功能是完成与它相连的线路之间的数据单元的交换，如图2-5所示交换机的外观。</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6" name="文本框 5"/>
          <p:cNvSpPr txBox="1"/>
          <p:nvPr/>
        </p:nvSpPr>
        <p:spPr>
          <a:xfrm>
            <a:off x="2032000" y="4988560"/>
            <a:ext cx="5080000" cy="368300"/>
          </a:xfrm>
          <a:prstGeom prst="rect">
            <a:avLst/>
          </a:prstGeom>
          <a:noFill/>
          <a:ln w="9525">
            <a:noFill/>
          </a:ln>
        </p:spPr>
        <p:txBody>
          <a:bodyPr>
            <a:spAutoFit/>
          </a:bodyPr>
          <a:lstStyle/>
          <a:p>
            <a:pPr indent="304800" algn="ctr"/>
            <a:r>
              <a:rPr sz="1800" b="0">
                <a:ea typeface="宋体" panose="02010600030101010101" pitchFamily="2" charset="-122"/>
              </a:rPr>
              <a:t>图2-5  三层交换机</a:t>
            </a:r>
            <a:endParaRPr sz="1800" b="0">
              <a:ea typeface="宋体" panose="02010600030101010101" pitchFamily="2" charset="-122"/>
            </a:endParaRPr>
          </a:p>
        </p:txBody>
      </p:sp>
      <p:pic>
        <p:nvPicPr>
          <p:cNvPr id="8" name="图片 8"/>
          <p:cNvPicPr>
            <a:picLocks noChangeAspect="1"/>
          </p:cNvPicPr>
          <p:nvPr/>
        </p:nvPicPr>
        <p:blipFill>
          <a:blip r:embed="rId1" cstate="print"/>
          <a:stretch>
            <a:fillRect/>
          </a:stretch>
        </p:blipFill>
        <p:spPr>
          <a:xfrm>
            <a:off x="2339340" y="3420745"/>
            <a:ext cx="4562475" cy="1062355"/>
          </a:xfrm>
          <a:prstGeom prst="rect">
            <a:avLst/>
          </a:prstGeom>
        </p:spPr>
      </p:pic>
    </p:spTree>
  </p:cSld>
  <p:clrMapOvr>
    <a:masterClrMapping/>
  </p:clrMapOvr>
  <p:transition>
    <p:cut/>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205740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一、创建部门虚拟局域网</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 eNSP虚拟软件中，创建网络拓扑结构，如图2-38所示。将学生处的PC划分到VLAN 2，网络信息中心的PC划分到VLAN 3，查看配置并测试网络连通性。</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39" name="图片 9"/>
          <p:cNvPicPr>
            <a:picLocks noChangeAspect="1"/>
          </p:cNvPicPr>
          <p:nvPr/>
        </p:nvPicPr>
        <p:blipFill>
          <a:blip r:embed="rId1"/>
          <a:stretch>
            <a:fillRect/>
          </a:stretch>
        </p:blipFill>
        <p:spPr>
          <a:xfrm>
            <a:off x="1565910" y="2480945"/>
            <a:ext cx="5759450" cy="3180080"/>
          </a:xfrm>
          <a:prstGeom prst="rect">
            <a:avLst/>
          </a:prstGeom>
          <a:noFill/>
          <a:ln>
            <a:noFill/>
          </a:ln>
        </p:spPr>
      </p:pic>
      <p:sp>
        <p:nvSpPr>
          <p:cNvPr id="3" name="文本框 2"/>
          <p:cNvSpPr txBox="1"/>
          <p:nvPr/>
        </p:nvSpPr>
        <p:spPr>
          <a:xfrm>
            <a:off x="1631315" y="566102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图2-38 网络拓扑结构图</a:t>
            </a:r>
            <a:endParaRPr sz="1800" b="0">
              <a:ea typeface="宋体" panose="02010600030101010101" pitchFamily="2" charset="-122"/>
              <a:sym typeface="+mn-ea"/>
            </a:endParaRPr>
          </a:p>
        </p:txBody>
      </p:sp>
    </p:spTree>
  </p:cSld>
  <p:clrMapOvr>
    <a:masterClrMapping/>
  </p:clrMapOvr>
  <p:transition>
    <p:cut/>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87020" y="1029970"/>
            <a:ext cx="8569325" cy="198120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1．创建网络拓朴</a:t>
            </a:r>
            <a:r>
              <a:rPr kumimoji="0" 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：如图</a:t>
            </a:r>
            <a:r>
              <a:rPr kumimoji="0" lang="en-US"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2-38</a:t>
            </a:r>
            <a:r>
              <a:rPr kumimoji="0" lang="zh-CN" alt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在模拟器中创建。</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2．配置主机</a:t>
            </a:r>
            <a:endParaRPr kumimoji="0" altLang="zh-CN"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分别双击PC，如表2-9配置主机的 IP 地址和网关地址。</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graphicFrame>
        <p:nvGraphicFramePr>
          <p:cNvPr id="2" name="表格 1"/>
          <p:cNvGraphicFramePr/>
          <p:nvPr>
            <p:custDataLst>
              <p:tags r:id="rId1"/>
            </p:custDataLst>
          </p:nvPr>
        </p:nvGraphicFramePr>
        <p:xfrm>
          <a:off x="894080" y="2592705"/>
          <a:ext cx="7188835" cy="3463290"/>
        </p:xfrm>
        <a:graphic>
          <a:graphicData uri="http://schemas.openxmlformats.org/drawingml/2006/table">
            <a:tbl>
              <a:tblPr firstRow="1" bandRow="1">
                <a:tableStyleId>{5940675A-B579-460E-94D1-54222C63F5DA}</a:tableStyleId>
              </a:tblPr>
              <a:tblGrid>
                <a:gridCol w="1094105"/>
                <a:gridCol w="1967230"/>
                <a:gridCol w="1994535"/>
                <a:gridCol w="2132965"/>
              </a:tblGrid>
              <a:tr h="38481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主机</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IP 地址</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子网掩码</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网关</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481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PC1</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192.168.1.1</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192.168.1.254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481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PC2</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192.168.1.2</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192.168.1.254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481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PC3</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192.168.1.3</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192.168.1.254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481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PC4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192.168.1.254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481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PC5</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192.168.1.5</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192.168.1.254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481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PC6</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192.168.1.6</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192.168.1.254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481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PC7</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192.168.1.7</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192.168.1.254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4810">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PC8</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192.168.1.8</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255.255.255.0</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192.168.1.254</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ut/>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26873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配置 PC1 的 IP 地址方法，如图2-39 所示。同理配置其他主机的 IP 地址和网关地址。</a:t>
            </a:r>
            <a:endParaRPr kumimoji="0" altLang="zh-CN"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631315" y="566102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图2-39  PC1的IP地址配置</a:t>
            </a:r>
            <a:endParaRPr sz="1800" b="0">
              <a:ea typeface="宋体" panose="02010600030101010101" pitchFamily="2" charset="-122"/>
              <a:sym typeface="+mn-ea"/>
            </a:endParaRPr>
          </a:p>
        </p:txBody>
      </p:sp>
      <p:pic>
        <p:nvPicPr>
          <p:cNvPr id="14" name="图片 3"/>
          <p:cNvPicPr>
            <a:picLocks noChangeAspect="1"/>
          </p:cNvPicPr>
          <p:nvPr/>
        </p:nvPicPr>
        <p:blipFill>
          <a:blip r:embed="rId1"/>
          <a:stretch>
            <a:fillRect/>
          </a:stretch>
        </p:blipFill>
        <p:spPr>
          <a:xfrm>
            <a:off x="2195830" y="2132013"/>
            <a:ext cx="4914900" cy="3354705"/>
          </a:xfrm>
          <a:prstGeom prst="rect">
            <a:avLst/>
          </a:prstGeom>
          <a:noFill/>
          <a:ln>
            <a:noFill/>
          </a:ln>
        </p:spPr>
      </p:pic>
    </p:spTree>
  </p:cSld>
  <p:clrMapOvr>
    <a:masterClrMapping/>
  </p:clrMapOvr>
  <p:transition>
    <p:cut/>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699260"/>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3．查看交换机配置、测试网络连通性</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（1）双击交换机，打开交换的命令行界面，如图2-40所示。查看交换机默认VLAN</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59560" y="566102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图2-40 交换机的命令行界面</a:t>
            </a:r>
            <a:endParaRPr sz="1800" b="0">
              <a:ea typeface="宋体" panose="02010600030101010101" pitchFamily="2" charset="-122"/>
              <a:sym typeface="+mn-ea"/>
            </a:endParaRPr>
          </a:p>
        </p:txBody>
      </p:sp>
      <p:pic>
        <p:nvPicPr>
          <p:cNvPr id="11"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784475" y="2564765"/>
            <a:ext cx="3503295" cy="2985770"/>
          </a:xfrm>
          <a:prstGeom prst="rect">
            <a:avLst/>
          </a:prstGeom>
          <a:noFill/>
          <a:ln>
            <a:noFill/>
          </a:ln>
        </p:spPr>
      </p:pic>
    </p:spTree>
  </p:cSld>
  <p:clrMapOvr>
    <a:masterClrMapping/>
  </p:clrMapOvr>
  <p:transition>
    <p:cut/>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19697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（2）测试网络连通性</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如果 IP 地址配置正确，所有PC之间能相互通信，如图2-41 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559560" y="5158740"/>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图2-41 联通性测试</a:t>
            </a:r>
            <a:endParaRPr sz="1800" b="0">
              <a:ea typeface="宋体" panose="02010600030101010101" pitchFamily="2" charset="-122"/>
              <a:sym typeface="+mn-ea"/>
            </a:endParaRPr>
          </a:p>
        </p:txBody>
      </p:sp>
      <p:pic>
        <p:nvPicPr>
          <p:cNvPr id="26" name="图片 2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901190" y="2204720"/>
            <a:ext cx="5583555" cy="2738120"/>
          </a:xfrm>
          <a:prstGeom prst="rect">
            <a:avLst/>
          </a:prstGeom>
          <a:noFill/>
          <a:ln>
            <a:noFill/>
          </a:ln>
        </p:spPr>
      </p:pic>
    </p:spTree>
  </p:cSld>
  <p:clrMapOvr>
    <a:masterClrMapping/>
  </p:clrMapOvr>
  <p:transition>
    <p:cut/>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263207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4．配置交换机 VLAN、测试网络连通性</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（1）双击交换机，打开交换的命令行界面，创建VLAN将学生处的PC划分到VLAN 2，网络信息中心的PC划分到VLAN 3，教务处和财务处的PC默认划分在 VLAN1。</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pic>
        <p:nvPicPr>
          <p:cNvPr id="2" name="图片 1" descr="d4ad19a10bce23e3c77938b222089ed"/>
          <p:cNvPicPr>
            <a:picLocks noChangeAspect="1"/>
          </p:cNvPicPr>
          <p:nvPr/>
        </p:nvPicPr>
        <p:blipFill>
          <a:blip r:embed="rId1"/>
          <a:stretch>
            <a:fillRect/>
          </a:stretch>
        </p:blipFill>
        <p:spPr>
          <a:xfrm>
            <a:off x="1115695" y="3140710"/>
            <a:ext cx="7182485" cy="2702560"/>
          </a:xfrm>
          <a:prstGeom prst="rect">
            <a:avLst/>
          </a:prstGeom>
        </p:spPr>
      </p:pic>
    </p:spTree>
  </p:cSld>
  <p:clrMapOvr>
    <a:masterClrMapping/>
  </p:clrMapOvr>
  <p:transition>
    <p:cut/>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pic>
        <p:nvPicPr>
          <p:cNvPr id="3" name="图片 2" descr="d84e1f567d185df53f5ece30246b858"/>
          <p:cNvPicPr>
            <a:picLocks noChangeAspect="1"/>
          </p:cNvPicPr>
          <p:nvPr/>
        </p:nvPicPr>
        <p:blipFill>
          <a:blip r:embed="rId1"/>
          <a:stretch>
            <a:fillRect/>
          </a:stretch>
        </p:blipFill>
        <p:spPr>
          <a:xfrm>
            <a:off x="1091565" y="1772285"/>
            <a:ext cx="7190105" cy="3456305"/>
          </a:xfrm>
          <a:prstGeom prst="rect">
            <a:avLst/>
          </a:prstGeom>
        </p:spPr>
      </p:pic>
    </p:spTree>
  </p:cSld>
  <p:clrMapOvr>
    <a:masterClrMapping/>
  </p:clrMapOvr>
  <p:transition>
    <p:cut/>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62750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（2）查看配置 </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查看交换机的VLAN配置，如图2-42所示。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[SW1]display vlan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200785" y="537400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图2-42 交换机的VLAN配置</a:t>
            </a:r>
            <a:endParaRPr sz="1800" b="0">
              <a:ea typeface="宋体" panose="02010600030101010101" pitchFamily="2" charset="-122"/>
              <a:sym typeface="+mn-ea"/>
            </a:endParaRPr>
          </a:p>
        </p:txBody>
      </p:sp>
      <p:pic>
        <p:nvPicPr>
          <p:cNvPr id="31" name="图片 3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907540" y="2494280"/>
            <a:ext cx="4421505" cy="2795270"/>
          </a:xfrm>
          <a:prstGeom prst="rect">
            <a:avLst/>
          </a:prstGeom>
          <a:noFill/>
          <a:ln>
            <a:noFill/>
          </a:ln>
        </p:spPr>
      </p:pic>
    </p:spTree>
  </p:cSld>
  <p:clrMapOvr>
    <a:masterClrMapping/>
  </p:clrMapOvr>
  <p:transition>
    <p:cut/>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5" name="Rectangle 39"/>
          <p:cNvSpPr txBox="1">
            <a:spLocks noChangeArrowheads="1"/>
          </p:cNvSpPr>
          <p:nvPr/>
        </p:nvSpPr>
        <p:spPr bwMode="auto">
          <a:xfrm>
            <a:off x="251460" y="162750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(3) 测试网络连通性 </a:t>
            </a:r>
            <a:endParaRPr kumimoji="0" sz="200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如果配置正确，属于同一 VLAN 的 PC1 与 PC2 可以通信；属于不同 VLAN 的主机不能相互通信。例如：PC1 PING PC2、PC7，如图2-43所示。 </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
        <p:nvSpPr>
          <p:cNvPr id="3" name="文本框 2"/>
          <p:cNvSpPr txBox="1"/>
          <p:nvPr/>
        </p:nvSpPr>
        <p:spPr>
          <a:xfrm>
            <a:off x="1487805" y="523049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图2-43 两主机联通</a:t>
            </a:r>
            <a:endParaRPr sz="1800" b="0">
              <a:ea typeface="宋体" panose="02010600030101010101" pitchFamily="2" charset="-122"/>
              <a:sym typeface="+mn-ea"/>
            </a:endParaRPr>
          </a:p>
        </p:txBody>
      </p:sp>
      <p:pic>
        <p:nvPicPr>
          <p:cNvPr id="41" name="图片 4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200910" y="2633980"/>
            <a:ext cx="4786630" cy="2388870"/>
          </a:xfrm>
          <a:prstGeom prst="rect">
            <a:avLst/>
          </a:prstGeom>
          <a:noFill/>
          <a:ln>
            <a:noFill/>
          </a:ln>
        </p:spPr>
      </p:pic>
    </p:spTree>
  </p:cSld>
  <p:clrMapOvr>
    <a:masterClrMapping/>
  </p:clrMapOvr>
  <p:transition>
    <p:cut/>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Verdana" panose="020B0604030504040204" pitchFamily="34" charset="0"/>
                <a:ea typeface="楷体_GB231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Verdana" panose="020B0604030504040204" pitchFamily="34" charset="0"/>
                <a:ea typeface="楷体_GB2312" charset="-122"/>
                <a:cs typeface="+mn-cs"/>
              </a:defRPr>
            </a:lvl5pPr>
          </a:lstStyle>
          <a:p>
            <a:pPr lvl="0" algn="r" eaLnBrk="1" hangingPunct="1">
              <a:buSzPct val="100000"/>
            </a:pPr>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9" name="Rectangle 39"/>
          <p:cNvSpPr txBox="1">
            <a:spLocks noChangeArrowheads="1"/>
          </p:cNvSpPr>
          <p:nvPr/>
        </p:nvSpPr>
        <p:spPr bwMode="auto">
          <a:xfrm>
            <a:off x="574675" y="304800"/>
            <a:ext cx="8569325"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lang="zh-CN" altLang="en-US" sz="2800" noProof="0" dirty="0">
                <a:ln>
                  <a:noFill/>
                </a:ln>
                <a:uLnTx/>
                <a:uFillTx/>
                <a:sym typeface="+mn-ea"/>
              </a:rPr>
              <a:t>任务实施</a:t>
            </a:r>
            <a:endParaRPr kumimoji="0"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3" name="文本框 2"/>
          <p:cNvSpPr txBox="1"/>
          <p:nvPr/>
        </p:nvSpPr>
        <p:spPr>
          <a:xfrm>
            <a:off x="1487805" y="5230495"/>
            <a:ext cx="5882005" cy="368300"/>
          </a:xfrm>
          <a:prstGeom prst="rect">
            <a:avLst/>
          </a:prstGeom>
          <a:noFill/>
          <a:ln w="9525">
            <a:noFill/>
          </a:ln>
        </p:spPr>
        <p:txBody>
          <a:bodyPr wrap="square">
            <a:spAutoFit/>
          </a:bodyPr>
          <a:lstStyle/>
          <a:p>
            <a:pPr indent="304800" algn="ctr"/>
            <a:r>
              <a:rPr sz="1800" b="0">
                <a:ea typeface="宋体" panose="02010600030101010101" pitchFamily="2" charset="-122"/>
                <a:sym typeface="+mn-ea"/>
              </a:rPr>
              <a:t>图2-44 两主机不通</a:t>
            </a:r>
            <a:endParaRPr sz="1800" b="0">
              <a:ea typeface="宋体" panose="02010600030101010101" pitchFamily="2" charset="-122"/>
              <a:sym typeface="+mn-ea"/>
            </a:endParaRPr>
          </a:p>
        </p:txBody>
      </p:sp>
      <p:pic>
        <p:nvPicPr>
          <p:cNvPr id="45" name="图片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138363" y="1985963"/>
            <a:ext cx="4867275" cy="2886075"/>
          </a:xfrm>
          <a:prstGeom prst="rect">
            <a:avLst/>
          </a:prstGeom>
          <a:noFill/>
          <a:ln>
            <a:noFill/>
          </a:ln>
        </p:spPr>
      </p:pic>
      <p:sp>
        <p:nvSpPr>
          <p:cNvPr id="2" name="Rectangle 39"/>
          <p:cNvSpPr txBox="1">
            <a:spLocks noChangeArrowheads="1"/>
          </p:cNvSpPr>
          <p:nvPr/>
        </p:nvSpPr>
        <p:spPr bwMode="auto">
          <a:xfrm>
            <a:off x="251460" y="909955"/>
            <a:ext cx="8569325" cy="81026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marL="0" marR="0" lvl="0" indent="0" algn="l" defTabSz="914400" rtl="0" eaLnBrk="1" fontAlgn="base" latinLnBrk="0" hangingPunct="1">
              <a:lnSpc>
                <a:spcPct val="100000"/>
              </a:lnSpc>
              <a:spcBef>
                <a:spcPct val="0"/>
              </a:spcBef>
              <a:spcAft>
                <a:spcPct val="0"/>
              </a:spcAft>
              <a:buClrTx/>
              <a:buSzPct val="100000"/>
              <a:buFontTx/>
              <a:buNone/>
              <a:defRPr/>
            </a:pPr>
            <a:r>
              <a:rPr kumimoji="0" lang="en-US"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    </a:t>
            </a:r>
            <a:r>
              <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rPr>
              <a:t>PC3 PING PC1、PC5 的情况，如图2-44所示。</a:t>
            </a:r>
            <a:endParaRPr kumimoji="0" sz="2000" b="0" i="0" u="none" strike="noStrike" kern="100" cap="none" spc="0" normalizeH="0" baseline="0" noProof="0" dirty="0">
              <a:ln>
                <a:noFill/>
              </a:ln>
              <a:solidFill>
                <a:schemeClr val="tx2"/>
              </a:solidFill>
              <a:effectLst/>
              <a:uLnTx/>
              <a:uFillTx/>
              <a:latin typeface="+mn-ea"/>
              <a:ea typeface="+mn-ea"/>
              <a:cs typeface="Times New Roman" panose="02020603050405020304" pitchFamily="18" charset="0"/>
            </a:endParaRPr>
          </a:p>
        </p:txBody>
      </p:sp>
    </p:spTree>
  </p:cSld>
  <p:clrMapOvr>
    <a:masterClrMapping/>
  </p:clrMapOvr>
  <p:transition>
    <p:cut/>
  </p:transition>
</p:sld>
</file>

<file path=ppt/tags/tag1.xml><?xml version="1.0" encoding="utf-8"?>
<p:tagLst xmlns:p="http://schemas.openxmlformats.org/presentationml/2006/main">
  <p:tag name="KSO_WM_UNIT_TABLE_BEAUTIFY" val="smartTable{4297aadf-07a3-4562-aef1-91fe89d4bd81}"/>
  <p:tag name="TABLE_ENDDRAG_ORIGIN_RECT" val="512*337"/>
  <p:tag name="TABLE_ENDDRAG_RECT" val="79*166*512*337"/>
</p:tagLst>
</file>

<file path=ppt/tags/tag10.xml><?xml version="1.0" encoding="utf-8"?>
<p:tagLst xmlns:p="http://schemas.openxmlformats.org/presentationml/2006/main">
  <p:tag name="KSO_WM_UNIT_PLACING_PICTURE_USER_VIEWPORT" val="{&quot;height&quot;:3107,&quot;width&quot;:6284}"/>
</p:tagLst>
</file>

<file path=ppt/tags/tag11.xml><?xml version="1.0" encoding="utf-8"?>
<p:tagLst xmlns:p="http://schemas.openxmlformats.org/presentationml/2006/main">
  <p:tag name="KSO_WM_UNIT_TABLE_BEAUTIFY" val="smartTable{fda7884a-ffa4-4a20-8846-5d2a7073bc84}"/>
  <p:tag name="TABLE_ENDDRAG_ORIGIN_RECT" val="551*239"/>
  <p:tag name="TABLE_ENDDRAG_RECT" val="95*191*551*239"/>
</p:tagLst>
</file>

<file path=ppt/tags/tag12.xml><?xml version="1.0" encoding="utf-8"?>
<p:tagLst xmlns:p="http://schemas.openxmlformats.org/presentationml/2006/main">
  <p:tag name="KSO_WM_UNIT_TABLE_BEAUTIFY" val="smartTable{ede39020-4782-4606-af7a-822d9f478130}"/>
</p:tagLst>
</file>

<file path=ppt/tags/tag13.xml><?xml version="1.0" encoding="utf-8"?>
<p:tagLst xmlns:p="http://schemas.openxmlformats.org/presentationml/2006/main">
  <p:tag name="AS_NET" val="4.0.30319.36460"/>
  <p:tag name="AS_OS" val="Microsoft Windows NT 6.1.7601 Service Pack 1"/>
  <p:tag name="AS_RELEASE_DATE" val="2016.09.30"/>
  <p:tag name="AS_TITLE" val="Aspose.Slides for .NET 2.0"/>
  <p:tag name="AS_VERSION" val="16.9.0.0"/>
  <p:tag name="COMMONDATA" val="eyJoZGlkIjoiNGU5YTk2NWU3OTRhNTU0YjZlNWE0ODExMjY4YzM0MTgifQ=="/>
</p:tagLst>
</file>

<file path=ppt/tags/tag2.xml><?xml version="1.0" encoding="utf-8"?>
<p:tagLst xmlns:p="http://schemas.openxmlformats.org/presentationml/2006/main">
  <p:tag name="KSO_WM_UNIT_TABLE_BEAUTIFY" val="smartTable{03234a5b-282d-42a6-89aa-3a8ad4055b19}"/>
  <p:tag name="TABLE_ENDDRAG_ORIGIN_RECT" val="625*243"/>
  <p:tag name="TABLE_ENDDRAG_RECT" val="70*208*625*243"/>
</p:tagLst>
</file>

<file path=ppt/tags/tag3.xml><?xml version="1.0" encoding="utf-8"?>
<p:tagLst xmlns:p="http://schemas.openxmlformats.org/presentationml/2006/main">
  <p:tag name="KSO_WM_UNIT_TABLE_BEAUTIFY" val="smartTable{b9d9f84c-fd6b-473e-b660-c053f7a4f938}"/>
</p:tagLst>
</file>

<file path=ppt/tags/tag4.xml><?xml version="1.0" encoding="utf-8"?>
<p:tagLst xmlns:p="http://schemas.openxmlformats.org/presentationml/2006/main">
  <p:tag name="KSO_WM_UNIT_TABLE_BEAUTIFY" val="smartTable{32b2ac61-cead-4620-8ae6-ce4a3bcc3df4}"/>
  <p:tag name="TABLE_ENDDRAG_ORIGIN_RECT" val="538*205"/>
  <p:tag name="TABLE_ENDDRAG_RECT" val="110*196*538*205"/>
</p:tagLst>
</file>

<file path=ppt/tags/tag5.xml><?xml version="1.0" encoding="utf-8"?>
<p:tagLst xmlns:p="http://schemas.openxmlformats.org/presentationml/2006/main">
  <p:tag name="KSO_WM_UNIT_TABLE_BEAUTIFY" val="smartTable{894c9d79-3364-4a28-9e57-a4ab26849e7e}"/>
  <p:tag name="TABLE_ENDDRAG_ORIGIN_RECT" val="581*319"/>
  <p:tag name="TABLE_ENDDRAG_RECT" val="80*133*581*319"/>
</p:tagLst>
</file>

<file path=ppt/tags/tag6.xml><?xml version="1.0" encoding="utf-8"?>
<p:tagLst xmlns:p="http://schemas.openxmlformats.org/presentationml/2006/main">
  <p:tag name="KSO_WM_UNIT_TABLE_BEAUTIFY" val="smartTable{dd6f6e90-9ee3-46b4-8968-8e6e720e9478}"/>
  <p:tag name="TABLE_ENDDRAG_ORIGIN_RECT" val="533*149"/>
  <p:tag name="TABLE_ENDDRAG_RECT" val="116*220*533*149"/>
</p:tagLst>
</file>

<file path=ppt/tags/tag7.xml><?xml version="1.0" encoding="utf-8"?>
<p:tagLst xmlns:p="http://schemas.openxmlformats.org/presentationml/2006/main">
  <p:tag name="KSO_WM_UNIT_TABLE_BEAUTIFY" val="smartTable{d3987901-566b-4576-8088-82289e839c59}"/>
  <p:tag name="TABLE_ENDDRAG_ORIGIN_RECT" val="608*200"/>
  <p:tag name="TABLE_ENDDRAG_RECT" val="55*215*608*201"/>
</p:tagLst>
</file>

<file path=ppt/tags/tag8.xml><?xml version="1.0" encoding="utf-8"?>
<p:tagLst xmlns:p="http://schemas.openxmlformats.org/presentationml/2006/main">
  <p:tag name="KSO_WM_UNIT_TABLE_BEAUTIFY" val="smartTable{d5468733-0b19-4719-b46d-f171d3e5568f}"/>
  <p:tag name="TABLE_ENDDRAG_ORIGIN_RECT" val="511*146"/>
  <p:tag name="TABLE_ENDDRAG_RECT" val="110*234*511*146"/>
</p:tagLst>
</file>

<file path=ppt/tags/tag9.xml><?xml version="1.0" encoding="utf-8"?>
<p:tagLst xmlns:p="http://schemas.openxmlformats.org/presentationml/2006/main">
  <p:tag name="KSO_WM_UNIT_TABLE_BEAUTIFY" val="smartTable{5229cba3-94ad-4aca-8441-2616fea7ddbe}"/>
  <p:tag name="TABLE_ENDDRAG_ORIGIN_RECT" val="566*272"/>
  <p:tag name="TABLE_ENDDRAG_RECT" val="70*204*566*272"/>
</p:tagLst>
</file>

<file path=ppt/theme/theme1.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楷体_GB2312"/>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24482</Words>
  <Application>WPS 演示</Application>
  <PresentationFormat>全屏显示(4:3)</PresentationFormat>
  <Paragraphs>1966</Paragraphs>
  <Slides>131</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131</vt:i4>
      </vt:variant>
    </vt:vector>
  </HeadingPairs>
  <TitlesOfParts>
    <vt:vector size="144" baseType="lpstr">
      <vt:lpstr>Arial</vt:lpstr>
      <vt:lpstr>宋体</vt:lpstr>
      <vt:lpstr>Wingdings</vt:lpstr>
      <vt:lpstr>Verdana</vt:lpstr>
      <vt:lpstr>楷体_GB2312</vt:lpstr>
      <vt:lpstr>新宋体</vt:lpstr>
      <vt:lpstr>黑体</vt:lpstr>
      <vt:lpstr>Times New Roman</vt:lpstr>
      <vt:lpstr>微软雅黑</vt:lpstr>
      <vt:lpstr>Arial Unicode MS</vt:lpstr>
      <vt:lpstr>楷体_GB2312</vt:lpstr>
      <vt:lpstr>Calibri</vt:lpstr>
      <vt:lpstr> overriden</vt:lpstr>
      <vt:lpstr>  《计算机网络技术》</vt:lpstr>
      <vt:lpstr>项目二  组建中小型局域网</vt:lpstr>
      <vt:lpstr>任务一  组建办公室网络——【任务目标】</vt:lpstr>
      <vt:lpstr>一、局域网概述</vt:lpstr>
      <vt:lpstr>二、网络连接设备</vt:lpstr>
      <vt:lpstr>二、网络连接设备</vt:lpstr>
      <vt:lpstr>二、网络连接设备</vt:lpstr>
      <vt:lpstr>二、网络连接设备</vt:lpstr>
      <vt:lpstr>二、网络连接设备</vt:lpstr>
      <vt:lpstr>二、网络连接设备</vt:lpstr>
      <vt:lpstr>二、网络连接设备</vt:lpstr>
      <vt:lpstr>二、网络连接设备</vt:lpstr>
      <vt:lpstr>三、以太网组网技术</vt:lpstr>
      <vt:lpstr>三、以太网组网技术</vt:lpstr>
      <vt:lpstr>三、以太网组网技术</vt:lpstr>
      <vt:lpstr>三、以太网组网技术</vt:lpstr>
      <vt:lpstr>三、以太网组网技术</vt:lpstr>
      <vt:lpstr>PowerPoint 演示文稿</vt:lpstr>
      <vt:lpstr>任务分析</vt:lpstr>
      <vt:lpstr>PowerPoint 演示文稿</vt:lpstr>
      <vt:lpstr>PowerPoint 演示文稿</vt:lpstr>
      <vt:lpstr>PowerPoint 演示文稿</vt:lpstr>
      <vt:lpstr>PowerPoint 演示文稿</vt:lpstr>
      <vt:lpstr>项目二  组建中小型局域网</vt:lpstr>
      <vt:lpstr>任务二  共享网络资源</vt:lpstr>
      <vt:lpstr>一、网络设备模拟工具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组建部门局域网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任务四 组建虚拟局域网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任务五 实现企业级网络互通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C++程序设计》 课程说课</dc:title>
  <dc:creator>liu7541977</dc:creator>
  <cp:lastModifiedBy>刘小园</cp:lastModifiedBy>
  <cp:revision>129</cp:revision>
  <cp:lastPrinted>2019-02-11T05:42:00Z</cp:lastPrinted>
  <dcterms:created xsi:type="dcterms:W3CDTF">2019-02-11T05:42:00Z</dcterms:created>
  <dcterms:modified xsi:type="dcterms:W3CDTF">2022-06-22T10:19:26Z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2792BFCFCA8042B8A574C86003FEA6C8</vt:lpwstr>
  </property>
  <property fmtid="{D5CDD505-2E9C-101B-9397-08002B2CF9AE}" pid="3" name="KSOProductBuildVer">
    <vt:lpwstr>2052-11.1.0.11744</vt:lpwstr>
  </property>
</Properties>
</file>