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306" r:id="rId4"/>
    <p:sldId id="384" r:id="rId6"/>
    <p:sldId id="483" r:id="rId7"/>
    <p:sldId id="490" r:id="rId8"/>
    <p:sldId id="587" r:id="rId9"/>
    <p:sldId id="378" r:id="rId10"/>
    <p:sldId id="484" r:id="rId11"/>
    <p:sldId id="588" r:id="rId12"/>
    <p:sldId id="627" r:id="rId13"/>
    <p:sldId id="591" r:id="rId14"/>
    <p:sldId id="592" r:id="rId15"/>
    <p:sldId id="594" r:id="rId16"/>
    <p:sldId id="595" r:id="rId17"/>
    <p:sldId id="589" r:id="rId18"/>
    <p:sldId id="590" r:id="rId19"/>
    <p:sldId id="597" r:id="rId20"/>
    <p:sldId id="598" r:id="rId21"/>
    <p:sldId id="599" r:id="rId22"/>
    <p:sldId id="600" r:id="rId23"/>
    <p:sldId id="596" r:id="rId24"/>
    <p:sldId id="602" r:id="rId25"/>
    <p:sldId id="603" r:id="rId26"/>
    <p:sldId id="604" r:id="rId27"/>
    <p:sldId id="605" r:id="rId28"/>
    <p:sldId id="606" r:id="rId29"/>
    <p:sldId id="607" r:id="rId30"/>
    <p:sldId id="601" r:id="rId31"/>
    <p:sldId id="608" r:id="rId32"/>
    <p:sldId id="609" r:id="rId33"/>
    <p:sldId id="610" r:id="rId34"/>
    <p:sldId id="611" r:id="rId35"/>
    <p:sldId id="612" r:id="rId36"/>
    <p:sldId id="613" r:id="rId37"/>
    <p:sldId id="614" r:id="rId38"/>
    <p:sldId id="671" r:id="rId39"/>
    <p:sldId id="615" r:id="rId40"/>
    <p:sldId id="616" r:id="rId41"/>
    <p:sldId id="672" r:id="rId42"/>
    <p:sldId id="617" r:id="rId43"/>
    <p:sldId id="618" r:id="rId44"/>
    <p:sldId id="501" r:id="rId45"/>
    <p:sldId id="495" r:id="rId46"/>
    <p:sldId id="620" r:id="rId47"/>
    <p:sldId id="622" r:id="rId48"/>
    <p:sldId id="621" r:id="rId49"/>
    <p:sldId id="623" r:id="rId50"/>
    <p:sldId id="624" r:id="rId51"/>
    <p:sldId id="625" r:id="rId52"/>
    <p:sldId id="626" r:id="rId53"/>
    <p:sldId id="534" r:id="rId54"/>
    <p:sldId id="535" r:id="rId55"/>
    <p:sldId id="538" r:id="rId56"/>
    <p:sldId id="539" r:id="rId57"/>
    <p:sldId id="540" r:id="rId58"/>
  </p:sldIdLst>
  <p:sldSz cx="9144000" cy="6858000" type="screen4x3"/>
  <p:notesSz cx="6858000" cy="9144000"/>
  <p:custDataLst>
    <p:tags r:id="rId62"/>
  </p:custDataLst>
  <p:defaultTextStyle>
    <a:defPPr>
      <a:defRPr lang="zh-CN"/>
    </a:defPPr>
    <a:lvl1pPr algn="l" rtl="0" eaLnBrk="0" fontAlgn="base" hangingPunct="0">
      <a:spcBef>
        <a:spcPct val="0"/>
      </a:spcBef>
      <a:spcAft>
        <a:spcPct val="0"/>
      </a:spcAft>
      <a:defRPr b="1" kern="1200">
        <a:solidFill>
          <a:schemeClr val="tx1"/>
        </a:solidFill>
        <a:latin typeface="Verdana" panose="020B0604030504040204" pitchFamily="34" charset="0"/>
        <a:ea typeface="楷体_GB2312" charset="-122"/>
        <a:cs typeface="+mn-cs"/>
      </a:defRPr>
    </a:lvl1pPr>
    <a:lvl2pPr marL="457200" algn="l" rtl="0" eaLnBrk="0" fontAlgn="base" hangingPunct="0">
      <a:spcBef>
        <a:spcPct val="0"/>
      </a:spcBef>
      <a:spcAft>
        <a:spcPct val="0"/>
      </a:spcAft>
      <a:defRPr b="1" kern="1200">
        <a:solidFill>
          <a:schemeClr val="tx1"/>
        </a:solidFill>
        <a:latin typeface="Verdana" panose="020B0604030504040204" pitchFamily="34" charset="0"/>
        <a:ea typeface="楷体_GB2312" charset="-122"/>
        <a:cs typeface="+mn-cs"/>
      </a:defRPr>
    </a:lvl2pPr>
    <a:lvl3pPr marL="914400" algn="l" rtl="0" eaLnBrk="0" fontAlgn="base" hangingPunct="0">
      <a:spcBef>
        <a:spcPct val="0"/>
      </a:spcBef>
      <a:spcAft>
        <a:spcPct val="0"/>
      </a:spcAft>
      <a:defRPr b="1" kern="1200">
        <a:solidFill>
          <a:schemeClr val="tx1"/>
        </a:solidFill>
        <a:latin typeface="Verdana" panose="020B0604030504040204" pitchFamily="34" charset="0"/>
        <a:ea typeface="楷体_GB2312" charset="-122"/>
        <a:cs typeface="+mn-cs"/>
      </a:defRPr>
    </a:lvl3pPr>
    <a:lvl4pPr marL="1371600" algn="l" rtl="0" eaLnBrk="0" fontAlgn="base" hangingPunct="0">
      <a:spcBef>
        <a:spcPct val="0"/>
      </a:spcBef>
      <a:spcAft>
        <a:spcPct val="0"/>
      </a:spcAft>
      <a:defRPr b="1" kern="1200">
        <a:solidFill>
          <a:schemeClr val="tx1"/>
        </a:solidFill>
        <a:latin typeface="Verdana" panose="020B0604030504040204" pitchFamily="34" charset="0"/>
        <a:ea typeface="楷体_GB2312" charset="-122"/>
        <a:cs typeface="+mn-cs"/>
      </a:defRPr>
    </a:lvl4pPr>
    <a:lvl5pPr marL="1828800" algn="l" rtl="0" eaLnBrk="0" fontAlgn="base" hangingPunct="0">
      <a:spcBef>
        <a:spcPct val="0"/>
      </a:spcBef>
      <a:spcAft>
        <a:spcPct val="0"/>
      </a:spcAft>
      <a:defRPr b="1" kern="1200">
        <a:solidFill>
          <a:schemeClr val="tx1"/>
        </a:solidFill>
        <a:latin typeface="Verdana" panose="020B0604030504040204" pitchFamily="34" charset="0"/>
        <a:ea typeface="楷体_GB2312" charset="-122"/>
        <a:cs typeface="+mn-cs"/>
      </a:defRPr>
    </a:lvl5pPr>
    <a:lvl6pPr marL="2286000" algn="l" defTabSz="914400" rtl="0" eaLnBrk="1" latinLnBrk="0" hangingPunct="1">
      <a:defRPr b="1" kern="1200">
        <a:solidFill>
          <a:schemeClr val="tx1"/>
        </a:solidFill>
        <a:latin typeface="Verdana" panose="020B0604030504040204" pitchFamily="34" charset="0"/>
        <a:ea typeface="楷体_GB2312" charset="-122"/>
        <a:cs typeface="+mn-cs"/>
      </a:defRPr>
    </a:lvl6pPr>
    <a:lvl7pPr marL="2743200" algn="l" defTabSz="914400" rtl="0" eaLnBrk="1" latinLnBrk="0" hangingPunct="1">
      <a:defRPr b="1" kern="1200">
        <a:solidFill>
          <a:schemeClr val="tx1"/>
        </a:solidFill>
        <a:latin typeface="Verdana" panose="020B0604030504040204" pitchFamily="34" charset="0"/>
        <a:ea typeface="楷体_GB2312" charset="-122"/>
        <a:cs typeface="+mn-cs"/>
      </a:defRPr>
    </a:lvl7pPr>
    <a:lvl8pPr marL="3200400" algn="l" defTabSz="914400" rtl="0" eaLnBrk="1" latinLnBrk="0" hangingPunct="1">
      <a:defRPr b="1" kern="1200">
        <a:solidFill>
          <a:schemeClr val="tx1"/>
        </a:solidFill>
        <a:latin typeface="Verdana" panose="020B0604030504040204" pitchFamily="34" charset="0"/>
        <a:ea typeface="楷体_GB2312" charset="-122"/>
        <a:cs typeface="+mn-cs"/>
      </a:defRPr>
    </a:lvl8pPr>
    <a:lvl9pPr marL="3657600" algn="l" defTabSz="914400" rtl="0" eaLnBrk="1" latinLnBrk="0" hangingPunct="1">
      <a:defRPr b="1" kern="1200">
        <a:solidFill>
          <a:schemeClr val="tx1"/>
        </a:solidFill>
        <a:latin typeface="Verdana" panose="020B0604030504040204" pitchFamily="34" charset="0"/>
        <a:ea typeface="楷体_GB231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E6A2"/>
    <a:srgbClr val="BC8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60" y="480"/>
      </p:cViewPr>
      <p:guideLst>
        <p:guide orient="horz" pos="2160"/>
        <p:guide pos="2880"/>
      </p:guideLst>
    </p:cSldViewPr>
  </p:slideViewPr>
  <p:notesTextViewPr>
    <p:cViewPr>
      <p:scale>
        <a:sx n="100" d="100"/>
        <a:sy n="100" d="100"/>
      </p:scale>
      <p:origin x="0" y="0"/>
    </p:cViewPr>
  </p:notesTextViewPr>
  <p:notesViewPr>
    <p:cSldViewPr>
      <p:cViewPr varScale="1">
        <p:scale>
          <a:sx n="60" d="100"/>
          <a:sy n="60" d="100"/>
        </p:scale>
        <p:origin x="-102" y="-26"/>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4.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3.xml"/><Relationship Id="rId59" Type="http://schemas.openxmlformats.org/officeDocument/2006/relationships/presProps" Target="presProps.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65195D49-114C-4BAE-8AD7-293C62662C67}">
      <dgm:prSet custT="1"/>
      <dgm:spPr>
        <a:solidFill>
          <a:srgbClr val="00B050"/>
        </a:solidFill>
      </dgm:spPr>
      <dgm:t>
        <a:bodyPr lIns="36000" tIns="36000" rIns="36000" bIns="36000"/>
        <a:lstStyle/>
        <a:p>
          <a:r>
            <a:rPr lang="en-US" sz="2000" dirty="0"/>
            <a:t>1.</a:t>
          </a:r>
          <a:r>
            <a:rPr lang="zh-CN" sz="2000" dirty="0"/>
            <a:t>能理解</a:t>
          </a:r>
          <a:r>
            <a:rPr lang="zh-CN" altLang="en-US" sz="2000" dirty="0"/>
            <a:t>因特网基础知识及技术</a:t>
          </a:r>
          <a:endParaRPr lang="zh-CN" sz="2000" dirty="0">
            <a:latin typeface="+mn-ea"/>
            <a:ea typeface="+mn-ea"/>
          </a:endParaRPr>
        </a:p>
      </dgm:t>
    </dgm:pt>
    <dgm:pt modelId="{D5E5E43E-57C2-416D-A2D3-A0338D0C4A58}" cxnId="{FA9B1245-6660-4197-827D-3558E775E452}" type="parTrans">
      <dgm:prSet/>
      <dgm:spPr/>
      <dgm:t>
        <a:bodyPr/>
        <a:lstStyle/>
        <a:p>
          <a:endParaRPr lang="zh-CN" altLang="en-US"/>
        </a:p>
      </dgm:t>
    </dgm:pt>
    <dgm:pt modelId="{5CDE3C3F-108B-4C10-B393-CE05FB6A8F33}" cxnId="{FA9B1245-6660-4197-827D-3558E775E452}" type="sibTrans">
      <dgm:prSet/>
      <dgm:spPr/>
      <dgm:t>
        <a:bodyPr/>
        <a:lstStyle/>
        <a:p>
          <a:endParaRPr lang="zh-CN" altLang="en-US"/>
        </a:p>
      </dgm:t>
    </dgm:pt>
    <dgm:pt modelId="{7308FAE2-411F-4D75-B83C-2BCB942B24EC}">
      <dgm:prSet custT="1"/>
      <dgm:spPr>
        <a:solidFill>
          <a:srgbClr val="00B050"/>
        </a:solidFill>
      </dgm:spPr>
      <dgm:t>
        <a:bodyPr lIns="36000" tIns="36000" rIns="36000" bIns="36000"/>
        <a:lstStyle/>
        <a:p>
          <a:r>
            <a:rPr lang="en-US" sz="2000" dirty="0">
              <a:latin typeface="+mn-ea"/>
              <a:ea typeface="+mn-ea"/>
            </a:rPr>
            <a:t>2.</a:t>
          </a:r>
          <a:r>
            <a:rPr lang="zh-CN" altLang="en-US" sz="2000" dirty="0">
              <a:latin typeface="+mn-ea"/>
              <a:ea typeface="+mn-ea"/>
            </a:rPr>
            <a:t>能熟练在因特网上获取所需资源</a:t>
          </a:r>
          <a:endParaRPr lang="zh-CN" sz="2000" dirty="0">
            <a:latin typeface="+mn-ea"/>
            <a:ea typeface="+mn-ea"/>
          </a:endParaRPr>
        </a:p>
      </dgm:t>
    </dgm:pt>
    <dgm:pt modelId="{02797C42-076C-4EB3-99DA-84BE9CA0CEFB}" cxnId="{97E74C07-E606-47F5-8FCC-316D8372BB56}" type="parTrans">
      <dgm:prSet/>
      <dgm:spPr/>
      <dgm:t>
        <a:bodyPr/>
        <a:lstStyle/>
        <a:p>
          <a:endParaRPr lang="zh-CN" altLang="en-US"/>
        </a:p>
      </dgm:t>
    </dgm:pt>
    <dgm:pt modelId="{BB4E4C42-D467-49BC-A240-E0604FEE0EF4}" cxnId="{97E74C07-E606-47F5-8FCC-316D8372BB56}" type="sibTrans">
      <dgm:prSet/>
      <dgm:spPr/>
      <dgm:t>
        <a:bodyPr/>
        <a:lstStyle/>
        <a:p>
          <a:endParaRPr lang="zh-CN" altLang="en-US"/>
        </a:p>
      </dgm:t>
    </dgm:pt>
    <dgm:pt modelId="{393EEFD1-AD77-4E98-B81B-92005D4F7B29}">
      <dgm:prSet custT="1"/>
      <dgm:spPr>
        <a:solidFill>
          <a:srgbClr val="00B050"/>
        </a:solidFill>
      </dgm:spPr>
      <dgm:t>
        <a:bodyPr lIns="36000" tIns="36000" rIns="36000" bIns="36000"/>
        <a:lstStyle/>
        <a:p>
          <a:r>
            <a:rPr lang="en-US" sz="2000" dirty="0">
              <a:latin typeface="+mn-ea"/>
              <a:ea typeface="+mn-ea"/>
            </a:rPr>
            <a:t>3.</a:t>
          </a:r>
          <a:r>
            <a:rPr lang="zh-CN" altLang="en-US" sz="2000" dirty="0">
              <a:latin typeface="+mn-ea"/>
              <a:ea typeface="+mn-ea"/>
            </a:rPr>
            <a:t>培养学生网上法律意识和独立思考的能力</a:t>
          </a:r>
          <a:endParaRPr lang="zh-CN" sz="2000" dirty="0">
            <a:latin typeface="+mn-ea"/>
            <a:ea typeface="+mn-ea"/>
          </a:endParaRPr>
        </a:p>
      </dgm:t>
    </dgm:pt>
    <dgm:pt modelId="{ED48E7D4-9A6A-4103-A85F-86115228B117}" cxnId="{A1983F8F-91E0-41D1-9E9D-2A9EE342229F}" type="parTrans">
      <dgm:prSet/>
      <dgm:spPr/>
      <dgm:t>
        <a:bodyPr/>
        <a:lstStyle/>
        <a:p>
          <a:endParaRPr lang="zh-CN" altLang="en-US"/>
        </a:p>
      </dgm:t>
    </dgm:pt>
    <dgm:pt modelId="{22C84B17-44E2-4EEC-90A7-1F9EDB5F2427}" cxnId="{A1983F8F-91E0-41D1-9E9D-2A9EE342229F}"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3" custScaleX="61402" custScaleY="112622" custLinFactX="-9389" custLinFactNeighborX="-100000" custLinFactNeighborY="-2181">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3" custScaleX="63210" custScaleY="112622" custLinFactNeighborX="-32116" custLinFactNeighborY="-2181">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3" custScaleX="60240" custScaleY="112622" custLinFactNeighborX="-1064" custLinFactNeighborY="-2181">
        <dgm:presLayoutVars>
          <dgm:bulletEnabled val="1"/>
        </dgm:presLayoutVars>
      </dgm:prSet>
      <dgm:spPr/>
    </dgm:pt>
  </dgm:ptLst>
  <dgm:cxnLst>
    <dgm:cxn modelId="{97E74C07-E606-47F5-8FCC-316D8372BB56}" srcId="{714BDB30-3DF2-4C36-9F13-55B6E64E6513}" destId="{7308FAE2-411F-4D75-B83C-2BCB942B24EC}" srcOrd="1" destOrd="0" parTransId="{02797C42-076C-4EB3-99DA-84BE9CA0CEFB}" sibTransId="{BB4E4C42-D467-49BC-A240-E0604FEE0EF4}"/>
    <dgm:cxn modelId="{EB358313-94F9-4B58-A192-0FAC89317BE3}" type="presOf" srcId="{714BDB30-3DF2-4C36-9F13-55B6E64E6513}" destId="{A3BD42A7-2FA5-43D8-9C1D-E0249DF24B0C}" srcOrd="0" destOrd="0" presId="urn:microsoft.com/office/officeart/2005/8/layout/hProcess9"/>
    <dgm:cxn modelId="{C58C2A24-3C7C-4AC2-953C-A60FFCB952F9}" type="presOf" srcId="{65195D49-114C-4BAE-8AD7-293C62662C67}" destId="{A82A7EAB-D95E-45E9-9931-44031EFC3322}" srcOrd="0" destOrd="0" presId="urn:microsoft.com/office/officeart/2005/8/layout/hProcess9"/>
    <dgm:cxn modelId="{FA9B1245-6660-4197-827D-3558E775E452}" srcId="{714BDB30-3DF2-4C36-9F13-55B6E64E6513}" destId="{65195D49-114C-4BAE-8AD7-293C62662C67}" srcOrd="0" destOrd="0" parTransId="{D5E5E43E-57C2-416D-A2D3-A0338D0C4A58}" sibTransId="{5CDE3C3F-108B-4C10-B393-CE05FB6A8F33}"/>
    <dgm:cxn modelId="{6D4DFC7D-49B6-4D35-97E3-C60DEE4B81A8}" type="presOf" srcId="{7308FAE2-411F-4D75-B83C-2BCB942B24EC}" destId="{F76DCA40-BA00-4E64-A46A-DB761F08FDF2}" srcOrd="0" destOrd="0" presId="urn:microsoft.com/office/officeart/2005/8/layout/hProcess9"/>
    <dgm:cxn modelId="{A1983F8F-91E0-41D1-9E9D-2A9EE342229F}" srcId="{714BDB30-3DF2-4C36-9F13-55B6E64E6513}" destId="{393EEFD1-AD77-4E98-B81B-92005D4F7B29}" srcOrd="2" destOrd="0" parTransId="{ED48E7D4-9A6A-4103-A85F-86115228B117}" sibTransId="{22C84B17-44E2-4EEC-90A7-1F9EDB5F2427}"/>
    <dgm:cxn modelId="{F4895FC5-BC2F-4DD0-8A83-CFE902F69303}" type="presOf" srcId="{393EEFD1-AD77-4E98-B81B-92005D4F7B29}" destId="{76761668-8B76-496F-AD1D-D5DA0CBA0C6B}" srcOrd="0" destOrd="0" presId="urn:microsoft.com/office/officeart/2005/8/layout/hProcess9"/>
    <dgm:cxn modelId="{804E3117-7C49-4237-B0B4-EC02B215BB2D}" type="presParOf" srcId="{A3BD42A7-2FA5-43D8-9C1D-E0249DF24B0C}" destId="{A0F09639-3C51-473B-BD4F-3AF35C84A91A}" srcOrd="0" destOrd="0" presId="urn:microsoft.com/office/officeart/2005/8/layout/hProcess9"/>
    <dgm:cxn modelId="{F3ED1422-9C5F-406C-92D0-D7F06985CBDA}" type="presParOf" srcId="{A3BD42A7-2FA5-43D8-9C1D-E0249DF24B0C}" destId="{2D5DDEC6-041F-45F4-B00C-E5448441D1C9}" srcOrd="1" destOrd="0" presId="urn:microsoft.com/office/officeart/2005/8/layout/hProcess9"/>
    <dgm:cxn modelId="{6507BE2F-0847-4189-9D1C-574404FFDC43}" type="presParOf" srcId="{2D5DDEC6-041F-45F4-B00C-E5448441D1C9}" destId="{A82A7EAB-D95E-45E9-9931-44031EFC3322}" srcOrd="0" destOrd="0" presId="urn:microsoft.com/office/officeart/2005/8/layout/hProcess9"/>
    <dgm:cxn modelId="{9CB78795-8216-410A-A9F7-F57EDF137253}" type="presParOf" srcId="{2D5DDEC6-041F-45F4-B00C-E5448441D1C9}" destId="{63684961-2204-4C29-8D6A-699C1E5EF82C}" srcOrd="1" destOrd="0" presId="urn:microsoft.com/office/officeart/2005/8/layout/hProcess9"/>
    <dgm:cxn modelId="{6C4EFF4E-97EC-4A14-9D36-FACA3324497A}" type="presParOf" srcId="{2D5DDEC6-041F-45F4-B00C-E5448441D1C9}" destId="{F76DCA40-BA00-4E64-A46A-DB761F08FDF2}" srcOrd="2" destOrd="0" presId="urn:microsoft.com/office/officeart/2005/8/layout/hProcess9"/>
    <dgm:cxn modelId="{A90A7145-2815-43BE-BE92-59627B9B9F13}" type="presParOf" srcId="{2D5DDEC6-041F-45F4-B00C-E5448441D1C9}" destId="{F2F51170-3829-4A7D-9BB7-4E4A1F9DD604}" srcOrd="3" destOrd="0" presId="urn:microsoft.com/office/officeart/2005/8/layout/hProcess9"/>
    <dgm:cxn modelId="{CE7D8280-13F9-4B4A-A3A1-AB1215C6C912}" type="presParOf" srcId="{2D5DDEC6-041F-45F4-B00C-E5448441D1C9}" destId="{76761668-8B76-496F-AD1D-D5DA0CBA0C6B}" srcOrd="4"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D2B09927-214D-4C33-9A64-265D23E5C276}" type="presOf" srcId="{714BDB30-3DF2-4C36-9F13-55B6E64E6513}" destId="{A3BD42A7-2FA5-43D8-9C1D-E0249DF24B0C}" srcOrd="0" destOrd="0" presId="urn:microsoft.com/office/officeart/2005/8/layout/hProcess9"/>
    <dgm:cxn modelId="{1119637A-1450-404D-A537-B4F1422690AD}" type="presParOf" srcId="{A3BD42A7-2FA5-43D8-9C1D-E0249DF24B0C}" destId="{A0F09639-3C51-473B-BD4F-3AF35C84A91A}" srcOrd="0" destOrd="0" presId="urn:microsoft.com/office/officeart/2005/8/layout/hProcess9"/>
    <dgm:cxn modelId="{12C59E9A-E601-492F-896D-C4653CEAE23C}" type="presParOf" srcId="{A3BD42A7-2FA5-43D8-9C1D-E0249DF24B0C}" destId="{2D5DDEC6-041F-45F4-B00C-E5448441D1C9}" srcOrd="1"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077F7D8-A826-4B1C-8F9B-DB7B5B67EA37}" type="doc">
      <dgm:prSet loTypeId="urn:microsoft.com/office/officeart/2005/8/layout/chart3" loCatId="cycle" qsTypeId="urn:microsoft.com/office/officeart/2005/8/quickstyle/simple1" qsCatId="simple" csTypeId="urn:microsoft.com/office/officeart/2005/8/colors/accent1_2" csCatId="accent1" phldr="1"/>
      <dgm:spPr/>
      <dgm:t>
        <a:bodyPr/>
        <a:lstStyle/>
        <a:p>
          <a:endParaRPr lang="zh-CN" altLang="en-US"/>
        </a:p>
      </dgm:t>
    </dgm:pt>
    <dgm:pt modelId="{13624F44-F253-41CE-BA9F-6A257FFE0D1B}">
      <dgm:prSet custT="1"/>
      <dgm:spPr>
        <a:solidFill>
          <a:srgbClr val="00B0F0"/>
        </a:solidFill>
      </dgm:spPr>
      <dgm:t>
        <a:bodyPr/>
        <a:lstStyle/>
        <a:p>
          <a:r>
            <a:rPr lang="zh-CN" sz="2000" b="1" i="0" baseline="0" dirty="0"/>
            <a:t>网络</a:t>
          </a:r>
          <a:r>
            <a:rPr lang="zh-CN" altLang="en-US" sz="2000" b="1" i="0" baseline="0" dirty="0"/>
            <a:t>媒体</a:t>
          </a:r>
          <a:endParaRPr lang="zh-CN" sz="2000" b="1" dirty="0"/>
        </a:p>
      </dgm:t>
    </dgm:pt>
    <dgm:pt modelId="{4ACD2CB0-D57E-4ED7-943A-253AE466D730}" cxnId="{AF4553DF-7032-46DD-84D0-8EF9FC6650A8}" type="parTrans">
      <dgm:prSet/>
      <dgm:spPr/>
      <dgm:t>
        <a:bodyPr/>
        <a:lstStyle/>
        <a:p>
          <a:endParaRPr lang="zh-CN" altLang="en-US" sz="2800" b="1"/>
        </a:p>
      </dgm:t>
    </dgm:pt>
    <dgm:pt modelId="{8424A1A1-8CAC-4E9B-9E63-672B547B615F}" cxnId="{AF4553DF-7032-46DD-84D0-8EF9FC6650A8}" type="sibTrans">
      <dgm:prSet/>
      <dgm:spPr/>
      <dgm:t>
        <a:bodyPr/>
        <a:lstStyle/>
        <a:p>
          <a:endParaRPr lang="zh-CN" altLang="en-US" sz="2800" b="1"/>
        </a:p>
      </dgm:t>
    </dgm:pt>
    <dgm:pt modelId="{1E6C7D3B-D080-4C3E-8F80-8E093BF81A84}">
      <dgm:prSet custT="1"/>
      <dgm:spPr>
        <a:solidFill>
          <a:srgbClr val="92D050"/>
        </a:solidFill>
      </dgm:spPr>
      <dgm:t>
        <a:bodyPr/>
        <a:lstStyle/>
        <a:p>
          <a:r>
            <a:rPr lang="zh-CN" altLang="en-US" sz="2000" b="1" dirty="0"/>
            <a:t>信息检索</a:t>
          </a:r>
          <a:endParaRPr lang="zh-CN" sz="2000" b="1" dirty="0"/>
        </a:p>
      </dgm:t>
    </dgm:pt>
    <dgm:pt modelId="{14F3729A-77E5-4556-A2EE-4FDD956B7A14}" cxnId="{0915FA91-52B1-44A3-80BD-8B5FC958FDB0}" type="parTrans">
      <dgm:prSet/>
      <dgm:spPr/>
      <dgm:t>
        <a:bodyPr/>
        <a:lstStyle/>
        <a:p>
          <a:endParaRPr lang="zh-CN" altLang="en-US" sz="2800" b="1"/>
        </a:p>
      </dgm:t>
    </dgm:pt>
    <dgm:pt modelId="{1EC4426B-FF82-4D3F-BBA5-C656063A726B}" cxnId="{0915FA91-52B1-44A3-80BD-8B5FC958FDB0}" type="sibTrans">
      <dgm:prSet/>
      <dgm:spPr/>
      <dgm:t>
        <a:bodyPr/>
        <a:lstStyle/>
        <a:p>
          <a:endParaRPr lang="zh-CN" altLang="en-US" sz="2800" b="1"/>
        </a:p>
      </dgm:t>
    </dgm:pt>
    <dgm:pt modelId="{887F583F-86E7-474D-BF53-EE4F81402F94}">
      <dgm:prSet custT="1"/>
      <dgm:spPr>
        <a:solidFill>
          <a:srgbClr val="92D050"/>
        </a:solidFill>
      </dgm:spPr>
      <dgm:t>
        <a:bodyPr/>
        <a:lstStyle/>
        <a:p>
          <a:r>
            <a:rPr lang="zh-CN" altLang="en-US" sz="2000" b="1" dirty="0"/>
            <a:t>网络通讯</a:t>
          </a:r>
          <a:endParaRPr lang="zh-CN" sz="2000" b="1" dirty="0"/>
        </a:p>
      </dgm:t>
    </dgm:pt>
    <dgm:pt modelId="{FBD2B8A7-0047-40E1-9EE5-BD9948F81D40}" cxnId="{734EE660-7D55-4147-9CE0-779F7E9012B7}" type="parTrans">
      <dgm:prSet/>
      <dgm:spPr/>
      <dgm:t>
        <a:bodyPr/>
        <a:lstStyle/>
        <a:p>
          <a:endParaRPr lang="zh-CN" altLang="en-US" sz="2800" b="1"/>
        </a:p>
      </dgm:t>
    </dgm:pt>
    <dgm:pt modelId="{F9D5C4A8-7521-4742-9955-C62270C5E108}" cxnId="{734EE660-7D55-4147-9CE0-779F7E9012B7}" type="sibTrans">
      <dgm:prSet/>
      <dgm:spPr/>
      <dgm:t>
        <a:bodyPr/>
        <a:lstStyle/>
        <a:p>
          <a:endParaRPr lang="zh-CN" altLang="en-US" sz="2800" b="1"/>
        </a:p>
      </dgm:t>
    </dgm:pt>
    <dgm:pt modelId="{5CBAC79E-FB7C-44C2-B9A5-DAD1D6998638}">
      <dgm:prSet custT="1"/>
      <dgm:spPr>
        <a:solidFill>
          <a:srgbClr val="92D050"/>
        </a:solidFill>
      </dgm:spPr>
      <dgm:t>
        <a:bodyPr/>
        <a:lstStyle/>
        <a:p>
          <a:r>
            <a:rPr lang="zh-CN" altLang="en-US" sz="2000" b="1" dirty="0"/>
            <a:t>电子商务</a:t>
          </a:r>
          <a:endParaRPr lang="zh-CN" sz="2000" b="1" dirty="0"/>
        </a:p>
      </dgm:t>
    </dgm:pt>
    <dgm:pt modelId="{D6C27048-F9AD-4652-9CE6-C5A260853B0D}" cxnId="{BD020C9C-A19B-49FA-A9FF-BF0682C02054}" type="parTrans">
      <dgm:prSet/>
      <dgm:spPr/>
      <dgm:t>
        <a:bodyPr/>
        <a:lstStyle/>
        <a:p>
          <a:endParaRPr lang="zh-CN" altLang="en-US" sz="2800" b="1"/>
        </a:p>
      </dgm:t>
    </dgm:pt>
    <dgm:pt modelId="{C1602F82-6C8F-4ED7-B54B-4C0E9624063B}" cxnId="{BD020C9C-A19B-49FA-A9FF-BF0682C02054}" type="sibTrans">
      <dgm:prSet/>
      <dgm:spPr/>
      <dgm:t>
        <a:bodyPr/>
        <a:lstStyle/>
        <a:p>
          <a:endParaRPr lang="zh-CN" altLang="en-US" sz="2800" b="1"/>
        </a:p>
      </dgm:t>
    </dgm:pt>
    <dgm:pt modelId="{F9F4E75E-8788-484E-B55E-4566C5C00F8E}">
      <dgm:prSet custT="1"/>
      <dgm:spPr>
        <a:solidFill>
          <a:srgbClr val="92D050"/>
        </a:solidFill>
      </dgm:spPr>
      <dgm:t>
        <a:bodyPr/>
        <a:lstStyle/>
        <a:p>
          <a:r>
            <a:rPr lang="zh-CN" altLang="en-US" sz="2000" b="1" dirty="0"/>
            <a:t>网络教育</a:t>
          </a:r>
          <a:endParaRPr lang="zh-CN" sz="2000" b="1" dirty="0"/>
        </a:p>
      </dgm:t>
    </dgm:pt>
    <dgm:pt modelId="{38ED8195-8885-4F8D-A9BF-E5A6DC134206}" cxnId="{F44CA60D-6EA2-4E5A-932F-55425339A66B}" type="parTrans">
      <dgm:prSet/>
      <dgm:spPr/>
      <dgm:t>
        <a:bodyPr/>
        <a:lstStyle/>
        <a:p>
          <a:endParaRPr lang="zh-CN" altLang="en-US" sz="2800" b="1"/>
        </a:p>
      </dgm:t>
    </dgm:pt>
    <dgm:pt modelId="{9841CC96-8E39-42BF-A06D-BA883800B808}" cxnId="{F44CA60D-6EA2-4E5A-932F-55425339A66B}" type="sibTrans">
      <dgm:prSet/>
      <dgm:spPr/>
      <dgm:t>
        <a:bodyPr/>
        <a:lstStyle/>
        <a:p>
          <a:endParaRPr lang="zh-CN" altLang="en-US" sz="2800" b="1"/>
        </a:p>
      </dgm:t>
    </dgm:pt>
    <dgm:pt modelId="{0FC1C8C9-A4C8-4C25-B548-779088413596}">
      <dgm:prSet custT="1"/>
      <dgm:spPr>
        <a:solidFill>
          <a:srgbClr val="92D050"/>
        </a:solidFill>
      </dgm:spPr>
      <dgm:t>
        <a:bodyPr/>
        <a:lstStyle/>
        <a:p>
          <a:r>
            <a:rPr lang="zh-CN" altLang="en-US" sz="1800" b="1" dirty="0"/>
            <a:t>网络娱乐</a:t>
          </a:r>
          <a:endParaRPr lang="zh-CN" sz="1800" b="1" dirty="0"/>
        </a:p>
      </dgm:t>
    </dgm:pt>
    <dgm:pt modelId="{0E782D42-8770-48ED-BA4F-CACCFB85FF0A}" cxnId="{C237987F-FE8F-4A45-B22B-B1C1C0257A39}" type="parTrans">
      <dgm:prSet/>
      <dgm:spPr/>
      <dgm:t>
        <a:bodyPr/>
        <a:lstStyle/>
        <a:p>
          <a:endParaRPr lang="zh-CN" altLang="en-US" sz="2800" b="1"/>
        </a:p>
      </dgm:t>
    </dgm:pt>
    <dgm:pt modelId="{724EA774-0866-418E-9CB1-76B003D18648}" cxnId="{C237987F-FE8F-4A45-B22B-B1C1C0257A39}" type="sibTrans">
      <dgm:prSet/>
      <dgm:spPr/>
      <dgm:t>
        <a:bodyPr/>
        <a:lstStyle/>
        <a:p>
          <a:endParaRPr lang="zh-CN" altLang="en-US" sz="2800" b="1"/>
        </a:p>
      </dgm:t>
    </dgm:pt>
    <dgm:pt modelId="{51428DE6-3D5F-4FA2-94BB-C497A578D1C8}" type="pres">
      <dgm:prSet presAssocID="{8077F7D8-A826-4B1C-8F9B-DB7B5B67EA37}" presName="compositeShape" presStyleCnt="0">
        <dgm:presLayoutVars>
          <dgm:chMax val="7"/>
          <dgm:dir/>
          <dgm:resizeHandles val="exact"/>
        </dgm:presLayoutVars>
      </dgm:prSet>
      <dgm:spPr/>
    </dgm:pt>
    <dgm:pt modelId="{A4BDC710-85FC-4582-BEB8-EC57D46AF2F0}" type="pres">
      <dgm:prSet presAssocID="{8077F7D8-A826-4B1C-8F9B-DB7B5B67EA37}" presName="wedge1" presStyleLbl="node1" presStyleIdx="0" presStyleCnt="6"/>
      <dgm:spPr/>
    </dgm:pt>
    <dgm:pt modelId="{BB4FA6A8-1A2C-4C15-A089-8FA1FBF476C2}" type="pres">
      <dgm:prSet presAssocID="{8077F7D8-A826-4B1C-8F9B-DB7B5B67EA37}" presName="wedge1Tx" presStyleLbl="node1" presStyleIdx="0" presStyleCnt="6">
        <dgm:presLayoutVars>
          <dgm:chMax val="0"/>
          <dgm:chPref val="0"/>
          <dgm:bulletEnabled val="1"/>
        </dgm:presLayoutVars>
      </dgm:prSet>
      <dgm:spPr/>
    </dgm:pt>
    <dgm:pt modelId="{0F7C57A0-71DB-47DC-A7D5-9E3725703A15}" type="pres">
      <dgm:prSet presAssocID="{8077F7D8-A826-4B1C-8F9B-DB7B5B67EA37}" presName="wedge2" presStyleLbl="node1" presStyleIdx="1" presStyleCnt="6"/>
      <dgm:spPr/>
    </dgm:pt>
    <dgm:pt modelId="{C633A313-EDC9-4170-89CC-06C448C44C61}" type="pres">
      <dgm:prSet presAssocID="{8077F7D8-A826-4B1C-8F9B-DB7B5B67EA37}" presName="wedge2Tx" presStyleLbl="node1" presStyleIdx="1" presStyleCnt="6">
        <dgm:presLayoutVars>
          <dgm:chMax val="0"/>
          <dgm:chPref val="0"/>
          <dgm:bulletEnabled val="1"/>
        </dgm:presLayoutVars>
      </dgm:prSet>
      <dgm:spPr/>
    </dgm:pt>
    <dgm:pt modelId="{EC73B825-6A76-4528-ADFA-8B264C9E2989}" type="pres">
      <dgm:prSet presAssocID="{8077F7D8-A826-4B1C-8F9B-DB7B5B67EA37}" presName="wedge3" presStyleLbl="node1" presStyleIdx="2" presStyleCnt="6"/>
      <dgm:spPr/>
    </dgm:pt>
    <dgm:pt modelId="{C432684F-4422-4B61-B473-25AEC9541EF4}" type="pres">
      <dgm:prSet presAssocID="{8077F7D8-A826-4B1C-8F9B-DB7B5B67EA37}" presName="wedge3Tx" presStyleLbl="node1" presStyleIdx="2" presStyleCnt="6">
        <dgm:presLayoutVars>
          <dgm:chMax val="0"/>
          <dgm:chPref val="0"/>
          <dgm:bulletEnabled val="1"/>
        </dgm:presLayoutVars>
      </dgm:prSet>
      <dgm:spPr/>
    </dgm:pt>
    <dgm:pt modelId="{360766F9-39CE-4357-AF1B-B8EA65DB8627}" type="pres">
      <dgm:prSet presAssocID="{8077F7D8-A826-4B1C-8F9B-DB7B5B67EA37}" presName="wedge4" presStyleLbl="node1" presStyleIdx="3" presStyleCnt="6"/>
      <dgm:spPr/>
    </dgm:pt>
    <dgm:pt modelId="{47E95430-F202-4A74-BB1F-3525A2048107}" type="pres">
      <dgm:prSet presAssocID="{8077F7D8-A826-4B1C-8F9B-DB7B5B67EA37}" presName="wedge4Tx" presStyleLbl="node1" presStyleIdx="3" presStyleCnt="6">
        <dgm:presLayoutVars>
          <dgm:chMax val="0"/>
          <dgm:chPref val="0"/>
          <dgm:bulletEnabled val="1"/>
        </dgm:presLayoutVars>
      </dgm:prSet>
      <dgm:spPr/>
    </dgm:pt>
    <dgm:pt modelId="{ECC560F0-25F9-4EAD-B623-660628BB7BA4}" type="pres">
      <dgm:prSet presAssocID="{8077F7D8-A826-4B1C-8F9B-DB7B5B67EA37}" presName="wedge5" presStyleLbl="node1" presStyleIdx="4" presStyleCnt="6"/>
      <dgm:spPr/>
    </dgm:pt>
    <dgm:pt modelId="{BA9DC2DF-FFB9-4D88-B29A-E623C65C0A07}" type="pres">
      <dgm:prSet presAssocID="{8077F7D8-A826-4B1C-8F9B-DB7B5B67EA37}" presName="wedge5Tx" presStyleLbl="node1" presStyleIdx="4" presStyleCnt="6">
        <dgm:presLayoutVars>
          <dgm:chMax val="0"/>
          <dgm:chPref val="0"/>
          <dgm:bulletEnabled val="1"/>
        </dgm:presLayoutVars>
      </dgm:prSet>
      <dgm:spPr/>
    </dgm:pt>
    <dgm:pt modelId="{24F43847-F960-4C53-A3C1-78B629408691}" type="pres">
      <dgm:prSet presAssocID="{8077F7D8-A826-4B1C-8F9B-DB7B5B67EA37}" presName="wedge6" presStyleLbl="node1" presStyleIdx="5" presStyleCnt="6"/>
      <dgm:spPr/>
    </dgm:pt>
    <dgm:pt modelId="{26C80A13-A736-47B5-8215-7EFA9B00514D}" type="pres">
      <dgm:prSet presAssocID="{8077F7D8-A826-4B1C-8F9B-DB7B5B67EA37}" presName="wedge6Tx" presStyleLbl="node1" presStyleIdx="5" presStyleCnt="6">
        <dgm:presLayoutVars>
          <dgm:chMax val="0"/>
          <dgm:chPref val="0"/>
          <dgm:bulletEnabled val="1"/>
        </dgm:presLayoutVars>
      </dgm:prSet>
      <dgm:spPr/>
    </dgm:pt>
  </dgm:ptLst>
  <dgm:cxnLst>
    <dgm:cxn modelId="{715FDE05-50EE-4266-B5C4-F835905BB9BF}" type="presOf" srcId="{1E6C7D3B-D080-4C3E-8F80-8E093BF81A84}" destId="{C633A313-EDC9-4170-89CC-06C448C44C61}" srcOrd="1" destOrd="0" presId="urn:microsoft.com/office/officeart/2005/8/layout/chart3"/>
    <dgm:cxn modelId="{F44CA60D-6EA2-4E5A-932F-55425339A66B}" srcId="{8077F7D8-A826-4B1C-8F9B-DB7B5B67EA37}" destId="{F9F4E75E-8788-484E-B55E-4566C5C00F8E}" srcOrd="4" destOrd="0" parTransId="{38ED8195-8885-4F8D-A9BF-E5A6DC134206}" sibTransId="{9841CC96-8E39-42BF-A06D-BA883800B808}"/>
    <dgm:cxn modelId="{B1DA1A2A-A101-4085-A244-4B3C2AEE2A0E}" type="presOf" srcId="{5CBAC79E-FB7C-44C2-B9A5-DAD1D6998638}" destId="{360766F9-39CE-4357-AF1B-B8EA65DB8627}" srcOrd="0" destOrd="0" presId="urn:microsoft.com/office/officeart/2005/8/layout/chart3"/>
    <dgm:cxn modelId="{715F5735-F2B3-44B3-B608-5117BFA81351}" type="presOf" srcId="{887F583F-86E7-474D-BF53-EE4F81402F94}" destId="{EC73B825-6A76-4528-ADFA-8B264C9E2989}" srcOrd="0" destOrd="0" presId="urn:microsoft.com/office/officeart/2005/8/layout/chart3"/>
    <dgm:cxn modelId="{D1875F36-C74B-425C-9318-39A26B607B4B}" type="presOf" srcId="{13624F44-F253-41CE-BA9F-6A257FFE0D1B}" destId="{A4BDC710-85FC-4582-BEB8-EC57D46AF2F0}" srcOrd="0" destOrd="0" presId="urn:microsoft.com/office/officeart/2005/8/layout/chart3"/>
    <dgm:cxn modelId="{DB3EA13F-2AB8-42BA-AFC0-26EBEB6C9662}" type="presOf" srcId="{887F583F-86E7-474D-BF53-EE4F81402F94}" destId="{C432684F-4422-4B61-B473-25AEC9541EF4}" srcOrd="1" destOrd="0" presId="urn:microsoft.com/office/officeart/2005/8/layout/chart3"/>
    <dgm:cxn modelId="{734EE660-7D55-4147-9CE0-779F7E9012B7}" srcId="{8077F7D8-A826-4B1C-8F9B-DB7B5B67EA37}" destId="{887F583F-86E7-474D-BF53-EE4F81402F94}" srcOrd="2" destOrd="0" parTransId="{FBD2B8A7-0047-40E1-9EE5-BD9948F81D40}" sibTransId="{F9D5C4A8-7521-4742-9955-C62270C5E108}"/>
    <dgm:cxn modelId="{08BC1868-EDB7-470C-82C7-0928BF5428A5}" type="presOf" srcId="{1E6C7D3B-D080-4C3E-8F80-8E093BF81A84}" destId="{0F7C57A0-71DB-47DC-A7D5-9E3725703A15}" srcOrd="0" destOrd="0" presId="urn:microsoft.com/office/officeart/2005/8/layout/chart3"/>
    <dgm:cxn modelId="{C6D59A6C-4A38-4551-A6BF-CE179938703C}" type="presOf" srcId="{8077F7D8-A826-4B1C-8F9B-DB7B5B67EA37}" destId="{51428DE6-3D5F-4FA2-94BB-C497A578D1C8}" srcOrd="0" destOrd="0" presId="urn:microsoft.com/office/officeart/2005/8/layout/chart3"/>
    <dgm:cxn modelId="{C237987F-FE8F-4A45-B22B-B1C1C0257A39}" srcId="{8077F7D8-A826-4B1C-8F9B-DB7B5B67EA37}" destId="{0FC1C8C9-A4C8-4C25-B548-779088413596}" srcOrd="5" destOrd="0" parTransId="{0E782D42-8770-48ED-BA4F-CACCFB85FF0A}" sibTransId="{724EA774-0866-418E-9CB1-76B003D18648}"/>
    <dgm:cxn modelId="{0915FA91-52B1-44A3-80BD-8B5FC958FDB0}" srcId="{8077F7D8-A826-4B1C-8F9B-DB7B5B67EA37}" destId="{1E6C7D3B-D080-4C3E-8F80-8E093BF81A84}" srcOrd="1" destOrd="0" parTransId="{14F3729A-77E5-4556-A2EE-4FDD956B7A14}" sibTransId="{1EC4426B-FF82-4D3F-BBA5-C656063A726B}"/>
    <dgm:cxn modelId="{BD020C9C-A19B-49FA-A9FF-BF0682C02054}" srcId="{8077F7D8-A826-4B1C-8F9B-DB7B5B67EA37}" destId="{5CBAC79E-FB7C-44C2-B9A5-DAD1D6998638}" srcOrd="3" destOrd="0" parTransId="{D6C27048-F9AD-4652-9CE6-C5A260853B0D}" sibTransId="{C1602F82-6C8F-4ED7-B54B-4C0E9624063B}"/>
    <dgm:cxn modelId="{1FD065AE-291A-4698-9F02-95EC17548DE5}" type="presOf" srcId="{0FC1C8C9-A4C8-4C25-B548-779088413596}" destId="{26C80A13-A736-47B5-8215-7EFA9B00514D}" srcOrd="1" destOrd="0" presId="urn:microsoft.com/office/officeart/2005/8/layout/chart3"/>
    <dgm:cxn modelId="{36E585B8-7D45-4AEC-B064-F887A1D7ACD7}" type="presOf" srcId="{F9F4E75E-8788-484E-B55E-4566C5C00F8E}" destId="{BA9DC2DF-FFB9-4D88-B29A-E623C65C0A07}" srcOrd="1" destOrd="0" presId="urn:microsoft.com/office/officeart/2005/8/layout/chart3"/>
    <dgm:cxn modelId="{86140DCF-CDDE-42B7-B5BA-3B90C6514CAD}" type="presOf" srcId="{0FC1C8C9-A4C8-4C25-B548-779088413596}" destId="{24F43847-F960-4C53-A3C1-78B629408691}" srcOrd="0" destOrd="0" presId="urn:microsoft.com/office/officeart/2005/8/layout/chart3"/>
    <dgm:cxn modelId="{AF4553DF-7032-46DD-84D0-8EF9FC6650A8}" srcId="{8077F7D8-A826-4B1C-8F9B-DB7B5B67EA37}" destId="{13624F44-F253-41CE-BA9F-6A257FFE0D1B}" srcOrd="0" destOrd="0" parTransId="{4ACD2CB0-D57E-4ED7-943A-253AE466D730}" sibTransId="{8424A1A1-8CAC-4E9B-9E63-672B547B615F}"/>
    <dgm:cxn modelId="{70D660EA-9229-460A-8B3F-71EE5E7E9496}" type="presOf" srcId="{5CBAC79E-FB7C-44C2-B9A5-DAD1D6998638}" destId="{47E95430-F202-4A74-BB1F-3525A2048107}" srcOrd="1" destOrd="0" presId="urn:microsoft.com/office/officeart/2005/8/layout/chart3"/>
    <dgm:cxn modelId="{56DB4AEF-E898-4E19-A1E5-8062B5AB8178}" type="presOf" srcId="{13624F44-F253-41CE-BA9F-6A257FFE0D1B}" destId="{BB4FA6A8-1A2C-4C15-A089-8FA1FBF476C2}" srcOrd="1" destOrd="0" presId="urn:microsoft.com/office/officeart/2005/8/layout/chart3"/>
    <dgm:cxn modelId="{5EE8CEEF-C513-4233-8DAA-00084EA12EEE}" type="presOf" srcId="{F9F4E75E-8788-484E-B55E-4566C5C00F8E}" destId="{ECC560F0-25F9-4EAD-B623-660628BB7BA4}" srcOrd="0" destOrd="0" presId="urn:microsoft.com/office/officeart/2005/8/layout/chart3"/>
    <dgm:cxn modelId="{FB4724CF-502B-4532-A182-D9464C4014F2}" type="presParOf" srcId="{51428DE6-3D5F-4FA2-94BB-C497A578D1C8}" destId="{A4BDC710-85FC-4582-BEB8-EC57D46AF2F0}" srcOrd="0" destOrd="0" presId="urn:microsoft.com/office/officeart/2005/8/layout/chart3"/>
    <dgm:cxn modelId="{A9DECF16-D909-4C4D-B698-EF964ADAF3AA}" type="presParOf" srcId="{51428DE6-3D5F-4FA2-94BB-C497A578D1C8}" destId="{BB4FA6A8-1A2C-4C15-A089-8FA1FBF476C2}" srcOrd="1" destOrd="0" presId="urn:microsoft.com/office/officeart/2005/8/layout/chart3"/>
    <dgm:cxn modelId="{A466F02B-190A-4505-8FDE-1CF661FD661F}" type="presParOf" srcId="{51428DE6-3D5F-4FA2-94BB-C497A578D1C8}" destId="{0F7C57A0-71DB-47DC-A7D5-9E3725703A15}" srcOrd="2" destOrd="0" presId="urn:microsoft.com/office/officeart/2005/8/layout/chart3"/>
    <dgm:cxn modelId="{A1972208-7EA9-45F0-B271-7729B1203AB3}" type="presParOf" srcId="{51428DE6-3D5F-4FA2-94BB-C497A578D1C8}" destId="{C633A313-EDC9-4170-89CC-06C448C44C61}" srcOrd="3" destOrd="0" presId="urn:microsoft.com/office/officeart/2005/8/layout/chart3"/>
    <dgm:cxn modelId="{A199A8B7-CEC4-4F6C-AE28-209406E0B959}" type="presParOf" srcId="{51428DE6-3D5F-4FA2-94BB-C497A578D1C8}" destId="{EC73B825-6A76-4528-ADFA-8B264C9E2989}" srcOrd="4" destOrd="0" presId="urn:microsoft.com/office/officeart/2005/8/layout/chart3"/>
    <dgm:cxn modelId="{BD1D0CA2-05C2-41A0-BEBF-3F23502EA82A}" type="presParOf" srcId="{51428DE6-3D5F-4FA2-94BB-C497A578D1C8}" destId="{C432684F-4422-4B61-B473-25AEC9541EF4}" srcOrd="5" destOrd="0" presId="urn:microsoft.com/office/officeart/2005/8/layout/chart3"/>
    <dgm:cxn modelId="{873A0E20-CED2-4B51-A718-991BA98564EC}" type="presParOf" srcId="{51428DE6-3D5F-4FA2-94BB-C497A578D1C8}" destId="{360766F9-39CE-4357-AF1B-B8EA65DB8627}" srcOrd="6" destOrd="0" presId="urn:microsoft.com/office/officeart/2005/8/layout/chart3"/>
    <dgm:cxn modelId="{64ACE88C-551D-466C-A6DF-A01BE81F678C}" type="presParOf" srcId="{51428DE6-3D5F-4FA2-94BB-C497A578D1C8}" destId="{47E95430-F202-4A74-BB1F-3525A2048107}" srcOrd="7" destOrd="0" presId="urn:microsoft.com/office/officeart/2005/8/layout/chart3"/>
    <dgm:cxn modelId="{6586BC72-A5F8-43BC-A371-52BCF642B00B}" type="presParOf" srcId="{51428DE6-3D5F-4FA2-94BB-C497A578D1C8}" destId="{ECC560F0-25F9-4EAD-B623-660628BB7BA4}" srcOrd="8" destOrd="0" presId="urn:microsoft.com/office/officeart/2005/8/layout/chart3"/>
    <dgm:cxn modelId="{60ED9046-71A6-4474-858C-D2E5CCFD09FC}" type="presParOf" srcId="{51428DE6-3D5F-4FA2-94BB-C497A578D1C8}" destId="{BA9DC2DF-FFB9-4D88-B29A-E623C65C0A07}" srcOrd="9" destOrd="0" presId="urn:microsoft.com/office/officeart/2005/8/layout/chart3"/>
    <dgm:cxn modelId="{0C359F4A-E696-4285-8262-CBB2410F0403}" type="presParOf" srcId="{51428DE6-3D5F-4FA2-94BB-C497A578D1C8}" destId="{24F43847-F960-4C53-A3C1-78B629408691}" srcOrd="10" destOrd="0" presId="urn:microsoft.com/office/officeart/2005/8/layout/chart3"/>
    <dgm:cxn modelId="{9B999ED5-7A9C-42C9-8A3D-95917CAF176B}" type="presParOf" srcId="{51428DE6-3D5F-4FA2-94BB-C497A578D1C8}" destId="{26C80A13-A736-47B5-8215-7EFA9B00514D}" srcOrd="11" destOrd="0" presId="urn:microsoft.com/office/officeart/2005/8/layout/char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65195D49-114C-4BAE-8AD7-293C62662C67}">
      <dgm:prSet custT="1"/>
      <dgm:spPr>
        <a:solidFill>
          <a:srgbClr val="00B050"/>
        </a:solidFill>
      </dgm:spPr>
      <dgm:t>
        <a:bodyPr lIns="36000" tIns="36000" rIns="36000" bIns="36000"/>
        <a:lstStyle/>
        <a:p>
          <a:r>
            <a:rPr lang="en-US" sz="2000" dirty="0"/>
            <a:t>1.</a:t>
          </a:r>
          <a:r>
            <a:rPr lang="zh-CN" sz="2000" dirty="0"/>
            <a:t>能理解</a:t>
          </a:r>
          <a:r>
            <a:rPr lang="zh-CN" altLang="en-US" sz="2000" dirty="0"/>
            <a:t>常用因特网接入技术</a:t>
          </a:r>
          <a:endParaRPr lang="zh-CN" sz="2000" dirty="0">
            <a:latin typeface="+mn-ea"/>
            <a:ea typeface="+mn-ea"/>
          </a:endParaRPr>
        </a:p>
      </dgm:t>
    </dgm:pt>
    <dgm:pt modelId="{D5E5E43E-57C2-416D-A2D3-A0338D0C4A58}" cxnId="{FA9B1245-6660-4197-827D-3558E775E452}" type="parTrans">
      <dgm:prSet/>
      <dgm:spPr/>
      <dgm:t>
        <a:bodyPr/>
        <a:lstStyle/>
        <a:p>
          <a:endParaRPr lang="zh-CN" altLang="en-US"/>
        </a:p>
      </dgm:t>
    </dgm:pt>
    <dgm:pt modelId="{5CDE3C3F-108B-4C10-B393-CE05FB6A8F33}" cxnId="{FA9B1245-6660-4197-827D-3558E775E452}" type="sibTrans">
      <dgm:prSet/>
      <dgm:spPr/>
      <dgm:t>
        <a:bodyPr/>
        <a:lstStyle/>
        <a:p>
          <a:endParaRPr lang="zh-CN" altLang="en-US"/>
        </a:p>
      </dgm:t>
    </dgm:pt>
    <dgm:pt modelId="{7308FAE2-411F-4D75-B83C-2BCB942B24EC}">
      <dgm:prSet custT="1"/>
      <dgm:spPr>
        <a:solidFill>
          <a:srgbClr val="00B050"/>
        </a:solidFill>
      </dgm:spPr>
      <dgm:t>
        <a:bodyPr lIns="36000" tIns="36000" rIns="36000" bIns="36000"/>
        <a:lstStyle/>
        <a:p>
          <a:r>
            <a:rPr lang="en-US" sz="2000" dirty="0">
              <a:latin typeface="+mn-ea"/>
              <a:ea typeface="+mn-ea"/>
            </a:rPr>
            <a:t>2.</a:t>
          </a:r>
          <a:r>
            <a:rPr lang="zh-CN" altLang="en-US" sz="2000" dirty="0">
              <a:latin typeface="+mn-ea"/>
              <a:ea typeface="+mn-ea"/>
            </a:rPr>
            <a:t>能利用共享上网软件接入因特网</a:t>
          </a:r>
          <a:endParaRPr lang="zh-CN" sz="2000" dirty="0">
            <a:latin typeface="+mn-ea"/>
            <a:ea typeface="+mn-ea"/>
          </a:endParaRPr>
        </a:p>
      </dgm:t>
    </dgm:pt>
    <dgm:pt modelId="{02797C42-076C-4EB3-99DA-84BE9CA0CEFB}" cxnId="{97E74C07-E606-47F5-8FCC-316D8372BB56}" type="parTrans">
      <dgm:prSet/>
      <dgm:spPr/>
      <dgm:t>
        <a:bodyPr/>
        <a:lstStyle/>
        <a:p>
          <a:endParaRPr lang="zh-CN" altLang="en-US"/>
        </a:p>
      </dgm:t>
    </dgm:pt>
    <dgm:pt modelId="{BB4E4C42-D467-49BC-A240-E0604FEE0EF4}" cxnId="{97E74C07-E606-47F5-8FCC-316D8372BB56}" type="sibTrans">
      <dgm:prSet/>
      <dgm:spPr/>
      <dgm:t>
        <a:bodyPr/>
        <a:lstStyle/>
        <a:p>
          <a:endParaRPr lang="zh-CN" altLang="en-US"/>
        </a:p>
      </dgm:t>
    </dgm:pt>
    <dgm:pt modelId="{393EEFD1-AD77-4E98-B81B-92005D4F7B29}">
      <dgm:prSet custT="1"/>
      <dgm:spPr>
        <a:solidFill>
          <a:srgbClr val="00B050"/>
        </a:solidFill>
      </dgm:spPr>
      <dgm:t>
        <a:bodyPr lIns="36000" tIns="36000" rIns="36000" bIns="36000"/>
        <a:lstStyle/>
        <a:p>
          <a:r>
            <a:rPr lang="en-US" sz="2000" dirty="0">
              <a:latin typeface="+mn-ea"/>
              <a:ea typeface="+mn-ea"/>
            </a:rPr>
            <a:t>3.</a:t>
          </a:r>
          <a:r>
            <a:rPr lang="zh-CN" altLang="en-US" sz="2000" dirty="0">
              <a:latin typeface="+mn-ea"/>
              <a:ea typeface="+mn-ea"/>
            </a:rPr>
            <a:t>能实现企业级路由器共享因特网</a:t>
          </a:r>
          <a:endParaRPr lang="zh-CN" sz="2000" dirty="0">
            <a:latin typeface="+mn-ea"/>
            <a:ea typeface="+mn-ea"/>
          </a:endParaRPr>
        </a:p>
      </dgm:t>
    </dgm:pt>
    <dgm:pt modelId="{ED48E7D4-9A6A-4103-A85F-86115228B117}" cxnId="{A1983F8F-91E0-41D1-9E9D-2A9EE342229F}" type="parTrans">
      <dgm:prSet/>
      <dgm:spPr/>
      <dgm:t>
        <a:bodyPr/>
        <a:lstStyle/>
        <a:p>
          <a:endParaRPr lang="zh-CN" altLang="en-US"/>
        </a:p>
      </dgm:t>
    </dgm:pt>
    <dgm:pt modelId="{22C84B17-44E2-4EEC-90A7-1F9EDB5F2427}" cxnId="{A1983F8F-91E0-41D1-9E9D-2A9EE342229F}" type="sibTrans">
      <dgm:prSet/>
      <dgm:spPr/>
      <dgm:t>
        <a:bodyPr/>
        <a:lstStyle/>
        <a:p>
          <a:endParaRPr lang="zh-CN" altLang="en-US"/>
        </a:p>
      </dgm:t>
    </dgm:pt>
    <dgm:pt modelId="{2512A590-4879-4EBB-BC0D-7F6B24195875}">
      <dgm:prSet custT="1"/>
      <dgm:spPr>
        <a:solidFill>
          <a:srgbClr val="00B050"/>
        </a:solidFill>
      </dgm:spPr>
      <dgm:t>
        <a:bodyPr lIns="36000" tIns="36000" rIns="36000" bIns="36000"/>
        <a:lstStyle/>
        <a:p>
          <a:r>
            <a:rPr lang="en-US" sz="2000" dirty="0">
              <a:latin typeface="+mn-ea"/>
              <a:ea typeface="+mn-ea"/>
            </a:rPr>
            <a:t>4.</a:t>
          </a:r>
          <a:r>
            <a:rPr lang="zh-CN" altLang="en-US" sz="2000" dirty="0">
              <a:latin typeface="+mn-ea"/>
              <a:ea typeface="+mn-ea"/>
            </a:rPr>
            <a:t>培养学生网络安全意识和信息素养</a:t>
          </a:r>
          <a:endParaRPr lang="zh-CN" sz="2000" dirty="0">
            <a:latin typeface="+mn-ea"/>
            <a:ea typeface="+mn-ea"/>
          </a:endParaRPr>
        </a:p>
      </dgm:t>
    </dgm:pt>
    <dgm:pt modelId="{4C3F4961-F4E0-4135-B58D-651631B4E0EB}" cxnId="{1974509F-3F4D-4B4C-9E74-0745B4C5FFF5}" type="parTrans">
      <dgm:prSet/>
      <dgm:spPr/>
      <dgm:t>
        <a:bodyPr/>
        <a:lstStyle/>
        <a:p>
          <a:endParaRPr lang="zh-CN" altLang="en-US"/>
        </a:p>
      </dgm:t>
    </dgm:pt>
    <dgm:pt modelId="{07E7C2F4-0728-4B0B-8A63-4F0313BC5DE9}" cxnId="{1974509F-3F4D-4B4C-9E74-0745B4C5FFF5}"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4" custScaleX="61402" custScaleY="112622">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4" custScaleX="53149" custScaleY="112622">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4" custScaleX="60240" custScaleY="112622">
        <dgm:presLayoutVars>
          <dgm:bulletEnabled val="1"/>
        </dgm:presLayoutVars>
      </dgm:prSet>
      <dgm:spPr/>
    </dgm:pt>
    <dgm:pt modelId="{5EE3EF94-D186-4354-BE43-F4D7081FC488}" type="pres">
      <dgm:prSet presAssocID="{22C84B17-44E2-4EEC-90A7-1F9EDB5F2427}" presName="sibTrans" presStyleCnt="0"/>
      <dgm:spPr/>
    </dgm:pt>
    <dgm:pt modelId="{9A2731F1-A859-4109-840F-025013FF3E94}" type="pres">
      <dgm:prSet presAssocID="{2512A590-4879-4EBB-BC0D-7F6B24195875}" presName="textNode" presStyleLbl="node1" presStyleIdx="3" presStyleCnt="4" custScaleX="59897" custScaleY="112622">
        <dgm:presLayoutVars>
          <dgm:bulletEnabled val="1"/>
        </dgm:presLayoutVars>
      </dgm:prSet>
      <dgm:spPr/>
    </dgm:pt>
  </dgm:ptLst>
  <dgm:cxnLst>
    <dgm:cxn modelId="{97E74C07-E606-47F5-8FCC-316D8372BB56}" srcId="{714BDB30-3DF2-4C36-9F13-55B6E64E6513}" destId="{7308FAE2-411F-4D75-B83C-2BCB942B24EC}" srcOrd="1" destOrd="0" parTransId="{02797C42-076C-4EB3-99DA-84BE9CA0CEFB}" sibTransId="{BB4E4C42-D467-49BC-A240-E0604FEE0EF4}"/>
    <dgm:cxn modelId="{7DD24312-766B-4DC2-9BAA-D4FF30EE49D3}" type="presOf" srcId="{393EEFD1-AD77-4E98-B81B-92005D4F7B29}" destId="{76761668-8B76-496F-AD1D-D5DA0CBA0C6B}" srcOrd="0" destOrd="0" presId="urn:microsoft.com/office/officeart/2005/8/layout/hProcess9"/>
    <dgm:cxn modelId="{DFFA8F38-DCDF-4870-A329-4495A7F50EE6}" type="presOf" srcId="{714BDB30-3DF2-4C36-9F13-55B6E64E6513}" destId="{A3BD42A7-2FA5-43D8-9C1D-E0249DF24B0C}" srcOrd="0" destOrd="0" presId="urn:microsoft.com/office/officeart/2005/8/layout/hProcess9"/>
    <dgm:cxn modelId="{FA9B1245-6660-4197-827D-3558E775E452}" srcId="{714BDB30-3DF2-4C36-9F13-55B6E64E6513}" destId="{65195D49-114C-4BAE-8AD7-293C62662C67}" srcOrd="0" destOrd="0" parTransId="{D5E5E43E-57C2-416D-A2D3-A0338D0C4A58}" sibTransId="{5CDE3C3F-108B-4C10-B393-CE05FB6A8F33}"/>
    <dgm:cxn modelId="{5544BB47-8CCF-430B-A306-078D19D4E3C2}" type="presOf" srcId="{65195D49-114C-4BAE-8AD7-293C62662C67}" destId="{A82A7EAB-D95E-45E9-9931-44031EFC3322}" srcOrd="0" destOrd="0" presId="urn:microsoft.com/office/officeart/2005/8/layout/hProcess9"/>
    <dgm:cxn modelId="{5F32C478-C0C0-4939-B54E-4783A228725F}" type="presOf" srcId="{2512A590-4879-4EBB-BC0D-7F6B24195875}" destId="{9A2731F1-A859-4109-840F-025013FF3E94}" srcOrd="0" destOrd="0" presId="urn:microsoft.com/office/officeart/2005/8/layout/hProcess9"/>
    <dgm:cxn modelId="{A1983F8F-91E0-41D1-9E9D-2A9EE342229F}" srcId="{714BDB30-3DF2-4C36-9F13-55B6E64E6513}" destId="{393EEFD1-AD77-4E98-B81B-92005D4F7B29}" srcOrd="2" destOrd="0" parTransId="{ED48E7D4-9A6A-4103-A85F-86115228B117}" sibTransId="{22C84B17-44E2-4EEC-90A7-1F9EDB5F2427}"/>
    <dgm:cxn modelId="{1974509F-3F4D-4B4C-9E74-0745B4C5FFF5}" srcId="{714BDB30-3DF2-4C36-9F13-55B6E64E6513}" destId="{2512A590-4879-4EBB-BC0D-7F6B24195875}" srcOrd="3" destOrd="0" parTransId="{4C3F4961-F4E0-4135-B58D-651631B4E0EB}" sibTransId="{07E7C2F4-0728-4B0B-8A63-4F0313BC5DE9}"/>
    <dgm:cxn modelId="{D17708BC-997F-4A87-A03A-B977BAE8E3FB}" type="presOf" srcId="{7308FAE2-411F-4D75-B83C-2BCB942B24EC}" destId="{F76DCA40-BA00-4E64-A46A-DB761F08FDF2}" srcOrd="0" destOrd="0" presId="urn:microsoft.com/office/officeart/2005/8/layout/hProcess9"/>
    <dgm:cxn modelId="{8CECD014-0BE7-4294-9F31-FEEAD9F77AD2}" type="presParOf" srcId="{A3BD42A7-2FA5-43D8-9C1D-E0249DF24B0C}" destId="{A0F09639-3C51-473B-BD4F-3AF35C84A91A}" srcOrd="0" destOrd="0" presId="urn:microsoft.com/office/officeart/2005/8/layout/hProcess9"/>
    <dgm:cxn modelId="{D0C80294-3DAD-4B02-B211-2C367DBA9C0C}" type="presParOf" srcId="{A3BD42A7-2FA5-43D8-9C1D-E0249DF24B0C}" destId="{2D5DDEC6-041F-45F4-B00C-E5448441D1C9}" srcOrd="1" destOrd="0" presId="urn:microsoft.com/office/officeart/2005/8/layout/hProcess9"/>
    <dgm:cxn modelId="{58691738-E225-431E-8F0B-B35D56BA0C6B}" type="presParOf" srcId="{2D5DDEC6-041F-45F4-B00C-E5448441D1C9}" destId="{A82A7EAB-D95E-45E9-9931-44031EFC3322}" srcOrd="0" destOrd="0" presId="urn:microsoft.com/office/officeart/2005/8/layout/hProcess9"/>
    <dgm:cxn modelId="{FE2898DA-E55E-41A8-9D81-F601C4E4C195}" type="presParOf" srcId="{2D5DDEC6-041F-45F4-B00C-E5448441D1C9}" destId="{63684961-2204-4C29-8D6A-699C1E5EF82C}" srcOrd="1" destOrd="0" presId="urn:microsoft.com/office/officeart/2005/8/layout/hProcess9"/>
    <dgm:cxn modelId="{5A11A7FA-0977-4C1E-8F53-4D02045750DE}" type="presParOf" srcId="{2D5DDEC6-041F-45F4-B00C-E5448441D1C9}" destId="{F76DCA40-BA00-4E64-A46A-DB761F08FDF2}" srcOrd="2" destOrd="0" presId="urn:microsoft.com/office/officeart/2005/8/layout/hProcess9"/>
    <dgm:cxn modelId="{6A9F1652-DA89-4F46-B451-456E36A26A64}" type="presParOf" srcId="{2D5DDEC6-041F-45F4-B00C-E5448441D1C9}" destId="{F2F51170-3829-4A7D-9BB7-4E4A1F9DD604}" srcOrd="3" destOrd="0" presId="urn:microsoft.com/office/officeart/2005/8/layout/hProcess9"/>
    <dgm:cxn modelId="{07E5ACD7-53BF-4D90-9553-8AE41589AB64}" type="presParOf" srcId="{2D5DDEC6-041F-45F4-B00C-E5448441D1C9}" destId="{76761668-8B76-496F-AD1D-D5DA0CBA0C6B}" srcOrd="4" destOrd="0" presId="urn:microsoft.com/office/officeart/2005/8/layout/hProcess9"/>
    <dgm:cxn modelId="{1C77F4C5-C268-4D77-92A7-17B1BE023520}" type="presParOf" srcId="{2D5DDEC6-041F-45F4-B00C-E5448441D1C9}" destId="{5EE3EF94-D186-4354-BE43-F4D7081FC488}" srcOrd="5" destOrd="0" presId="urn:microsoft.com/office/officeart/2005/8/layout/hProcess9"/>
    <dgm:cxn modelId="{F3523C41-D745-451B-B604-673E6294BA7E}" type="presParOf" srcId="{2D5DDEC6-041F-45F4-B00C-E5448441D1C9}" destId="{9A2731F1-A859-4109-840F-025013FF3E94}" srcOrd="6"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970C73B9-1198-428D-A5F6-FC645EF648F8}" type="presOf" srcId="{714BDB30-3DF2-4C36-9F13-55B6E64E6513}" destId="{A3BD42A7-2FA5-43D8-9C1D-E0249DF24B0C}" srcOrd="0" destOrd="0" presId="urn:microsoft.com/office/officeart/2005/8/layout/hProcess9"/>
    <dgm:cxn modelId="{D60ADC9F-73C2-48E0-B429-910E777BCCB2}" type="presParOf" srcId="{A3BD42A7-2FA5-43D8-9C1D-E0249DF24B0C}" destId="{A0F09639-3C51-473B-BD4F-3AF35C84A91A}" srcOrd="0" destOrd="0" presId="urn:microsoft.com/office/officeart/2005/8/layout/hProcess9"/>
    <dgm:cxn modelId="{4D8B40A2-F5DA-4544-A53E-232B17E58CC9}" type="presParOf" srcId="{A3BD42A7-2FA5-43D8-9C1D-E0249DF24B0C}" destId="{2D5DDEC6-041F-45F4-B00C-E5448441D1C9}" srcOrd="1"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077F7D8-A826-4B1C-8F9B-DB7B5B67EA37}" type="doc">
      <dgm:prSet loTypeId="urn:microsoft.com/office/officeart/2005/8/layout/chart3" loCatId="cycle" qsTypeId="urn:microsoft.com/office/officeart/2005/8/quickstyle/simple1" qsCatId="simple" csTypeId="urn:microsoft.com/office/officeart/2005/8/colors/accent1_2" csCatId="accent1" phldr="1"/>
      <dgm:spPr/>
      <dgm:t>
        <a:bodyPr/>
        <a:lstStyle/>
        <a:p>
          <a:endParaRPr lang="zh-CN" altLang="en-US"/>
        </a:p>
      </dgm:t>
    </dgm:pt>
    <dgm:pt modelId="{13624F44-F253-41CE-BA9F-6A257FFE0D1B}">
      <dgm:prSet custT="1"/>
      <dgm:spPr>
        <a:solidFill>
          <a:srgbClr val="00B0F0"/>
        </a:solidFill>
      </dgm:spPr>
      <dgm:t>
        <a:bodyPr/>
        <a:lstStyle/>
        <a:p>
          <a:r>
            <a:rPr lang="en-US" sz="2000"/>
            <a:t>MAC</a:t>
          </a:r>
          <a:r>
            <a:rPr lang="zh-CN" sz="2000"/>
            <a:t>功能</a:t>
          </a:r>
          <a:endParaRPr lang="zh-CN" sz="2000" b="1" dirty="0"/>
        </a:p>
      </dgm:t>
    </dgm:pt>
    <dgm:pt modelId="{4ACD2CB0-D57E-4ED7-943A-253AE466D730}" cxnId="{AF4553DF-7032-46DD-84D0-8EF9FC6650A8}" type="parTrans">
      <dgm:prSet/>
      <dgm:spPr/>
      <dgm:t>
        <a:bodyPr/>
        <a:lstStyle/>
        <a:p>
          <a:endParaRPr lang="zh-CN" altLang="en-US" sz="2800" b="1"/>
        </a:p>
      </dgm:t>
    </dgm:pt>
    <dgm:pt modelId="{8424A1A1-8CAC-4E9B-9E63-672B547B615F}" cxnId="{AF4553DF-7032-46DD-84D0-8EF9FC6650A8}" type="sibTrans">
      <dgm:prSet/>
      <dgm:spPr/>
      <dgm:t>
        <a:bodyPr/>
        <a:lstStyle/>
        <a:p>
          <a:endParaRPr lang="zh-CN" altLang="en-US" sz="2800" b="1"/>
        </a:p>
      </dgm:t>
    </dgm:pt>
    <dgm:pt modelId="{1E6C7D3B-D080-4C3E-8F80-8E093BF81A84}">
      <dgm:prSet custT="1"/>
      <dgm:spPr>
        <a:solidFill>
          <a:srgbClr val="92D050"/>
        </a:solidFill>
      </dgm:spPr>
      <dgm:t>
        <a:bodyPr/>
        <a:lstStyle/>
        <a:p>
          <a:r>
            <a:rPr lang="zh-CN" sz="2000"/>
            <a:t>网络地址转换（</a:t>
          </a:r>
          <a:r>
            <a:rPr lang="en-US" sz="2000"/>
            <a:t>NAT</a:t>
          </a:r>
          <a:r>
            <a:rPr lang="zh-CN" sz="2000"/>
            <a:t>）功能</a:t>
          </a:r>
          <a:endParaRPr lang="zh-CN" sz="2000" b="1" dirty="0"/>
        </a:p>
      </dgm:t>
    </dgm:pt>
    <dgm:pt modelId="{14F3729A-77E5-4556-A2EE-4FDD956B7A14}" cxnId="{0915FA91-52B1-44A3-80BD-8B5FC958FDB0}" type="parTrans">
      <dgm:prSet/>
      <dgm:spPr/>
      <dgm:t>
        <a:bodyPr/>
        <a:lstStyle/>
        <a:p>
          <a:endParaRPr lang="zh-CN" altLang="en-US" sz="2800" b="1"/>
        </a:p>
      </dgm:t>
    </dgm:pt>
    <dgm:pt modelId="{1EC4426B-FF82-4D3F-BBA5-C656063A726B}" cxnId="{0915FA91-52B1-44A3-80BD-8B5FC958FDB0}" type="sibTrans">
      <dgm:prSet/>
      <dgm:spPr/>
      <dgm:t>
        <a:bodyPr/>
        <a:lstStyle/>
        <a:p>
          <a:endParaRPr lang="zh-CN" altLang="en-US" sz="2800" b="1"/>
        </a:p>
      </dgm:t>
    </dgm:pt>
    <dgm:pt modelId="{887F583F-86E7-474D-BF53-EE4F81402F94}">
      <dgm:prSet custT="1"/>
      <dgm:spPr>
        <a:solidFill>
          <a:srgbClr val="92D050"/>
        </a:solidFill>
      </dgm:spPr>
      <dgm:t>
        <a:bodyPr/>
        <a:lstStyle/>
        <a:p>
          <a:r>
            <a:rPr lang="zh-CN" sz="2000" dirty="0"/>
            <a:t>动态主机配置协议（</a:t>
          </a:r>
          <a:r>
            <a:rPr lang="en-US" sz="2000" dirty="0"/>
            <a:t>DHCP</a:t>
          </a:r>
          <a:r>
            <a:rPr lang="zh-CN" sz="2000" dirty="0"/>
            <a:t>）功能</a:t>
          </a:r>
          <a:endParaRPr lang="zh-CN" sz="2000" b="1" dirty="0"/>
        </a:p>
      </dgm:t>
    </dgm:pt>
    <dgm:pt modelId="{FBD2B8A7-0047-40E1-9EE5-BD9948F81D40}" cxnId="{734EE660-7D55-4147-9CE0-779F7E9012B7}" type="parTrans">
      <dgm:prSet/>
      <dgm:spPr/>
      <dgm:t>
        <a:bodyPr/>
        <a:lstStyle/>
        <a:p>
          <a:endParaRPr lang="zh-CN" altLang="en-US" sz="2800" b="1"/>
        </a:p>
      </dgm:t>
    </dgm:pt>
    <dgm:pt modelId="{F9D5C4A8-7521-4742-9955-C62270C5E108}" cxnId="{734EE660-7D55-4147-9CE0-779F7E9012B7}" type="sibTrans">
      <dgm:prSet/>
      <dgm:spPr/>
      <dgm:t>
        <a:bodyPr/>
        <a:lstStyle/>
        <a:p>
          <a:endParaRPr lang="zh-CN" altLang="en-US" sz="2800" b="1"/>
        </a:p>
      </dgm:t>
    </dgm:pt>
    <dgm:pt modelId="{5CBAC79E-FB7C-44C2-B9A5-DAD1D6998638}">
      <dgm:prSet custT="1"/>
      <dgm:spPr>
        <a:solidFill>
          <a:srgbClr val="92D050"/>
        </a:solidFill>
      </dgm:spPr>
      <dgm:t>
        <a:bodyPr/>
        <a:lstStyle/>
        <a:p>
          <a:r>
            <a:rPr lang="zh-CN" sz="2000"/>
            <a:t>防火墙功能</a:t>
          </a:r>
          <a:endParaRPr lang="zh-CN" sz="2000" b="1" dirty="0"/>
        </a:p>
      </dgm:t>
    </dgm:pt>
    <dgm:pt modelId="{D6C27048-F9AD-4652-9CE6-C5A260853B0D}" cxnId="{BD020C9C-A19B-49FA-A9FF-BF0682C02054}" type="parTrans">
      <dgm:prSet/>
      <dgm:spPr/>
      <dgm:t>
        <a:bodyPr/>
        <a:lstStyle/>
        <a:p>
          <a:endParaRPr lang="zh-CN" altLang="en-US" sz="2800" b="1"/>
        </a:p>
      </dgm:t>
    </dgm:pt>
    <dgm:pt modelId="{C1602F82-6C8F-4ED7-B54B-4C0E9624063B}" cxnId="{BD020C9C-A19B-49FA-A9FF-BF0682C02054}" type="sibTrans">
      <dgm:prSet/>
      <dgm:spPr/>
      <dgm:t>
        <a:bodyPr/>
        <a:lstStyle/>
        <a:p>
          <a:endParaRPr lang="zh-CN" altLang="en-US" sz="2800" b="1"/>
        </a:p>
      </dgm:t>
    </dgm:pt>
    <dgm:pt modelId="{F9F4E75E-8788-484E-B55E-4566C5C00F8E}">
      <dgm:prSet custT="1"/>
      <dgm:spPr>
        <a:solidFill>
          <a:srgbClr val="92D050"/>
        </a:solidFill>
      </dgm:spPr>
      <dgm:t>
        <a:bodyPr/>
        <a:lstStyle/>
        <a:p>
          <a:r>
            <a:rPr lang="zh-CN" sz="2000"/>
            <a:t>虚拟专用网（</a:t>
          </a:r>
          <a:r>
            <a:rPr lang="en-US" sz="2000"/>
            <a:t>VPN</a:t>
          </a:r>
          <a:r>
            <a:rPr lang="zh-CN" sz="2000"/>
            <a:t>）功能</a:t>
          </a:r>
          <a:endParaRPr lang="zh-CN" sz="2000" b="1" dirty="0"/>
        </a:p>
      </dgm:t>
    </dgm:pt>
    <dgm:pt modelId="{38ED8195-8885-4F8D-A9BF-E5A6DC134206}" cxnId="{F44CA60D-6EA2-4E5A-932F-55425339A66B}" type="parTrans">
      <dgm:prSet/>
      <dgm:spPr/>
      <dgm:t>
        <a:bodyPr/>
        <a:lstStyle/>
        <a:p>
          <a:endParaRPr lang="zh-CN" altLang="en-US" sz="2800" b="1"/>
        </a:p>
      </dgm:t>
    </dgm:pt>
    <dgm:pt modelId="{9841CC96-8E39-42BF-A06D-BA883800B808}" cxnId="{F44CA60D-6EA2-4E5A-932F-55425339A66B}" type="sibTrans">
      <dgm:prSet/>
      <dgm:spPr/>
      <dgm:t>
        <a:bodyPr/>
        <a:lstStyle/>
        <a:p>
          <a:endParaRPr lang="zh-CN" altLang="en-US" sz="2800" b="1"/>
        </a:p>
      </dgm:t>
    </dgm:pt>
    <dgm:pt modelId="{0FC1C8C9-A4C8-4C25-B548-779088413596}">
      <dgm:prSet custT="1"/>
      <dgm:spPr>
        <a:solidFill>
          <a:srgbClr val="92D050"/>
        </a:solidFill>
      </dgm:spPr>
      <dgm:t>
        <a:bodyPr/>
        <a:lstStyle/>
        <a:p>
          <a:r>
            <a:rPr lang="en-US" sz="1800"/>
            <a:t>DMZ</a:t>
          </a:r>
          <a:r>
            <a:rPr lang="zh-CN" sz="1800"/>
            <a:t>功能</a:t>
          </a:r>
          <a:endParaRPr lang="zh-CN" sz="1800" b="1" dirty="0"/>
        </a:p>
      </dgm:t>
    </dgm:pt>
    <dgm:pt modelId="{0E782D42-8770-48ED-BA4F-CACCFB85FF0A}" cxnId="{C237987F-FE8F-4A45-B22B-B1C1C0257A39}" type="parTrans">
      <dgm:prSet/>
      <dgm:spPr/>
      <dgm:t>
        <a:bodyPr/>
        <a:lstStyle/>
        <a:p>
          <a:endParaRPr lang="zh-CN" altLang="en-US" sz="2800" b="1"/>
        </a:p>
      </dgm:t>
    </dgm:pt>
    <dgm:pt modelId="{724EA774-0866-418E-9CB1-76B003D18648}" cxnId="{C237987F-FE8F-4A45-B22B-B1C1C0257A39}" type="sibTrans">
      <dgm:prSet/>
      <dgm:spPr/>
      <dgm:t>
        <a:bodyPr/>
        <a:lstStyle/>
        <a:p>
          <a:endParaRPr lang="zh-CN" altLang="en-US" sz="2800" b="1"/>
        </a:p>
      </dgm:t>
    </dgm:pt>
    <dgm:pt modelId="{0575F123-9D9F-4BFD-B9EE-1E676F7FC4D2}">
      <dgm:prSet custT="1"/>
      <dgm:spPr>
        <a:solidFill>
          <a:srgbClr val="92D050"/>
        </a:solidFill>
      </dgm:spPr>
      <dgm:t>
        <a:bodyPr/>
        <a:lstStyle/>
        <a:p>
          <a:r>
            <a:rPr lang="en-US" sz="1800" dirty="0"/>
            <a:t>DNS</a:t>
          </a:r>
          <a:r>
            <a:rPr lang="zh-CN" sz="1800" dirty="0"/>
            <a:t>功能</a:t>
          </a:r>
          <a:endParaRPr lang="zh-CN" sz="1800" b="1" dirty="0"/>
        </a:p>
      </dgm:t>
    </dgm:pt>
    <dgm:pt modelId="{497A760C-FEEC-4F4E-8DB9-9B73E1101FFB}" cxnId="{500860C9-A596-49C0-BE51-F572D6E687C7}" type="parTrans">
      <dgm:prSet/>
      <dgm:spPr/>
      <dgm:t>
        <a:bodyPr/>
        <a:lstStyle/>
        <a:p>
          <a:endParaRPr lang="zh-CN" altLang="en-US"/>
        </a:p>
      </dgm:t>
    </dgm:pt>
    <dgm:pt modelId="{7BF17E6A-4892-475A-8745-E5CE12837896}" cxnId="{500860C9-A596-49C0-BE51-F572D6E687C7}" type="sibTrans">
      <dgm:prSet/>
      <dgm:spPr/>
      <dgm:t>
        <a:bodyPr/>
        <a:lstStyle/>
        <a:p>
          <a:endParaRPr lang="zh-CN" altLang="en-US"/>
        </a:p>
      </dgm:t>
    </dgm:pt>
    <dgm:pt modelId="{51428DE6-3D5F-4FA2-94BB-C497A578D1C8}" type="pres">
      <dgm:prSet presAssocID="{8077F7D8-A826-4B1C-8F9B-DB7B5B67EA37}" presName="compositeShape" presStyleCnt="0">
        <dgm:presLayoutVars>
          <dgm:chMax val="7"/>
          <dgm:dir/>
          <dgm:resizeHandles val="exact"/>
        </dgm:presLayoutVars>
      </dgm:prSet>
      <dgm:spPr/>
    </dgm:pt>
    <dgm:pt modelId="{A4BDC710-85FC-4582-BEB8-EC57D46AF2F0}" type="pres">
      <dgm:prSet presAssocID="{8077F7D8-A826-4B1C-8F9B-DB7B5B67EA37}" presName="wedge1" presStyleLbl="node1" presStyleIdx="0" presStyleCnt="7"/>
      <dgm:spPr/>
    </dgm:pt>
    <dgm:pt modelId="{BB4FA6A8-1A2C-4C15-A089-8FA1FBF476C2}" type="pres">
      <dgm:prSet presAssocID="{8077F7D8-A826-4B1C-8F9B-DB7B5B67EA37}" presName="wedge1Tx" presStyleLbl="node1" presStyleIdx="0" presStyleCnt="7">
        <dgm:presLayoutVars>
          <dgm:chMax val="0"/>
          <dgm:chPref val="0"/>
          <dgm:bulletEnabled val="1"/>
        </dgm:presLayoutVars>
      </dgm:prSet>
      <dgm:spPr/>
    </dgm:pt>
    <dgm:pt modelId="{0F7C57A0-71DB-47DC-A7D5-9E3725703A15}" type="pres">
      <dgm:prSet presAssocID="{8077F7D8-A826-4B1C-8F9B-DB7B5B67EA37}" presName="wedge2" presStyleLbl="node1" presStyleIdx="1" presStyleCnt="7"/>
      <dgm:spPr/>
    </dgm:pt>
    <dgm:pt modelId="{C633A313-EDC9-4170-89CC-06C448C44C61}" type="pres">
      <dgm:prSet presAssocID="{8077F7D8-A826-4B1C-8F9B-DB7B5B67EA37}" presName="wedge2Tx" presStyleLbl="node1" presStyleIdx="1" presStyleCnt="7">
        <dgm:presLayoutVars>
          <dgm:chMax val="0"/>
          <dgm:chPref val="0"/>
          <dgm:bulletEnabled val="1"/>
        </dgm:presLayoutVars>
      </dgm:prSet>
      <dgm:spPr/>
    </dgm:pt>
    <dgm:pt modelId="{EC73B825-6A76-4528-ADFA-8B264C9E2989}" type="pres">
      <dgm:prSet presAssocID="{8077F7D8-A826-4B1C-8F9B-DB7B5B67EA37}" presName="wedge3" presStyleLbl="node1" presStyleIdx="2" presStyleCnt="7"/>
      <dgm:spPr/>
    </dgm:pt>
    <dgm:pt modelId="{C432684F-4422-4B61-B473-25AEC9541EF4}" type="pres">
      <dgm:prSet presAssocID="{8077F7D8-A826-4B1C-8F9B-DB7B5B67EA37}" presName="wedge3Tx" presStyleLbl="node1" presStyleIdx="2" presStyleCnt="7">
        <dgm:presLayoutVars>
          <dgm:chMax val="0"/>
          <dgm:chPref val="0"/>
          <dgm:bulletEnabled val="1"/>
        </dgm:presLayoutVars>
      </dgm:prSet>
      <dgm:spPr/>
    </dgm:pt>
    <dgm:pt modelId="{360766F9-39CE-4357-AF1B-B8EA65DB8627}" type="pres">
      <dgm:prSet presAssocID="{8077F7D8-A826-4B1C-8F9B-DB7B5B67EA37}" presName="wedge4" presStyleLbl="node1" presStyleIdx="3" presStyleCnt="7"/>
      <dgm:spPr/>
    </dgm:pt>
    <dgm:pt modelId="{47E95430-F202-4A74-BB1F-3525A2048107}" type="pres">
      <dgm:prSet presAssocID="{8077F7D8-A826-4B1C-8F9B-DB7B5B67EA37}" presName="wedge4Tx" presStyleLbl="node1" presStyleIdx="3" presStyleCnt="7">
        <dgm:presLayoutVars>
          <dgm:chMax val="0"/>
          <dgm:chPref val="0"/>
          <dgm:bulletEnabled val="1"/>
        </dgm:presLayoutVars>
      </dgm:prSet>
      <dgm:spPr/>
    </dgm:pt>
    <dgm:pt modelId="{ECC560F0-25F9-4EAD-B623-660628BB7BA4}" type="pres">
      <dgm:prSet presAssocID="{8077F7D8-A826-4B1C-8F9B-DB7B5B67EA37}" presName="wedge5" presStyleLbl="node1" presStyleIdx="4" presStyleCnt="7"/>
      <dgm:spPr/>
    </dgm:pt>
    <dgm:pt modelId="{BA9DC2DF-FFB9-4D88-B29A-E623C65C0A07}" type="pres">
      <dgm:prSet presAssocID="{8077F7D8-A826-4B1C-8F9B-DB7B5B67EA37}" presName="wedge5Tx" presStyleLbl="node1" presStyleIdx="4" presStyleCnt="7">
        <dgm:presLayoutVars>
          <dgm:chMax val="0"/>
          <dgm:chPref val="0"/>
          <dgm:bulletEnabled val="1"/>
        </dgm:presLayoutVars>
      </dgm:prSet>
      <dgm:spPr/>
    </dgm:pt>
    <dgm:pt modelId="{24F43847-F960-4C53-A3C1-78B629408691}" type="pres">
      <dgm:prSet presAssocID="{8077F7D8-A826-4B1C-8F9B-DB7B5B67EA37}" presName="wedge6" presStyleLbl="node1" presStyleIdx="5" presStyleCnt="7"/>
      <dgm:spPr/>
    </dgm:pt>
    <dgm:pt modelId="{26C80A13-A736-47B5-8215-7EFA9B00514D}" type="pres">
      <dgm:prSet presAssocID="{8077F7D8-A826-4B1C-8F9B-DB7B5B67EA37}" presName="wedge6Tx" presStyleLbl="node1" presStyleIdx="5" presStyleCnt="7">
        <dgm:presLayoutVars>
          <dgm:chMax val="0"/>
          <dgm:chPref val="0"/>
          <dgm:bulletEnabled val="1"/>
        </dgm:presLayoutVars>
      </dgm:prSet>
      <dgm:spPr/>
    </dgm:pt>
    <dgm:pt modelId="{92273D3B-EB89-4DC6-8950-C568CE15DC75}" type="pres">
      <dgm:prSet presAssocID="{8077F7D8-A826-4B1C-8F9B-DB7B5B67EA37}" presName="wedge7" presStyleLbl="node1" presStyleIdx="6" presStyleCnt="7"/>
      <dgm:spPr/>
    </dgm:pt>
    <dgm:pt modelId="{0E344BDF-71A2-4D8B-B7ED-DC6698A621CE}" type="pres">
      <dgm:prSet presAssocID="{8077F7D8-A826-4B1C-8F9B-DB7B5B67EA37}" presName="wedge7Tx" presStyleLbl="node1" presStyleIdx="6" presStyleCnt="7">
        <dgm:presLayoutVars>
          <dgm:chMax val="0"/>
          <dgm:chPref val="0"/>
          <dgm:bulletEnabled val="1"/>
        </dgm:presLayoutVars>
      </dgm:prSet>
      <dgm:spPr/>
    </dgm:pt>
  </dgm:ptLst>
  <dgm:cxnLst>
    <dgm:cxn modelId="{F44CA60D-6EA2-4E5A-932F-55425339A66B}" srcId="{8077F7D8-A826-4B1C-8F9B-DB7B5B67EA37}" destId="{F9F4E75E-8788-484E-B55E-4566C5C00F8E}" srcOrd="4" destOrd="0" parTransId="{38ED8195-8885-4F8D-A9BF-E5A6DC134206}" sibTransId="{9841CC96-8E39-42BF-A06D-BA883800B808}"/>
    <dgm:cxn modelId="{88C01A0F-3FB0-4A00-A97C-A9AB0002BB7D}" type="presOf" srcId="{0575F123-9D9F-4BFD-B9EE-1E676F7FC4D2}" destId="{92273D3B-EB89-4DC6-8950-C568CE15DC75}" srcOrd="0" destOrd="0" presId="urn:microsoft.com/office/officeart/2005/8/layout/chart3"/>
    <dgm:cxn modelId="{739A5217-2D7C-43A0-9BB5-1FCDB43D565C}" type="presOf" srcId="{8077F7D8-A826-4B1C-8F9B-DB7B5B67EA37}" destId="{51428DE6-3D5F-4FA2-94BB-C497A578D1C8}" srcOrd="0" destOrd="0" presId="urn:microsoft.com/office/officeart/2005/8/layout/chart3"/>
    <dgm:cxn modelId="{0B6A7F23-34CB-4877-80E9-AB821C51D755}" type="presOf" srcId="{0FC1C8C9-A4C8-4C25-B548-779088413596}" destId="{26C80A13-A736-47B5-8215-7EFA9B00514D}" srcOrd="1" destOrd="0" presId="urn:microsoft.com/office/officeart/2005/8/layout/chart3"/>
    <dgm:cxn modelId="{87EA2526-A85E-448A-87AD-8D08FDB422EA}" type="presOf" srcId="{5CBAC79E-FB7C-44C2-B9A5-DAD1D6998638}" destId="{47E95430-F202-4A74-BB1F-3525A2048107}" srcOrd="1" destOrd="0" presId="urn:microsoft.com/office/officeart/2005/8/layout/chart3"/>
    <dgm:cxn modelId="{734EE660-7D55-4147-9CE0-779F7E9012B7}" srcId="{8077F7D8-A826-4B1C-8F9B-DB7B5B67EA37}" destId="{887F583F-86E7-474D-BF53-EE4F81402F94}" srcOrd="2" destOrd="0" parTransId="{FBD2B8A7-0047-40E1-9EE5-BD9948F81D40}" sibTransId="{F9D5C4A8-7521-4742-9955-C62270C5E108}"/>
    <dgm:cxn modelId="{63462765-A00C-452E-8353-E2C7D88DB61E}" type="presOf" srcId="{887F583F-86E7-474D-BF53-EE4F81402F94}" destId="{EC73B825-6A76-4528-ADFA-8B264C9E2989}" srcOrd="0" destOrd="0" presId="urn:microsoft.com/office/officeart/2005/8/layout/chart3"/>
    <dgm:cxn modelId="{9512D36D-FFB7-4327-A815-384886C4A169}" type="presOf" srcId="{0FC1C8C9-A4C8-4C25-B548-779088413596}" destId="{24F43847-F960-4C53-A3C1-78B629408691}" srcOrd="0" destOrd="0" presId="urn:microsoft.com/office/officeart/2005/8/layout/chart3"/>
    <dgm:cxn modelId="{FF384B6F-30CE-4700-8561-13F473EF87EC}" type="presOf" srcId="{13624F44-F253-41CE-BA9F-6A257FFE0D1B}" destId="{A4BDC710-85FC-4582-BEB8-EC57D46AF2F0}" srcOrd="0" destOrd="0" presId="urn:microsoft.com/office/officeart/2005/8/layout/chart3"/>
    <dgm:cxn modelId="{FC48F674-B2EF-4908-9FC2-5E572A2BF8A9}" type="presOf" srcId="{F9F4E75E-8788-484E-B55E-4566C5C00F8E}" destId="{ECC560F0-25F9-4EAD-B623-660628BB7BA4}" srcOrd="0" destOrd="0" presId="urn:microsoft.com/office/officeart/2005/8/layout/chart3"/>
    <dgm:cxn modelId="{C237987F-FE8F-4A45-B22B-B1C1C0257A39}" srcId="{8077F7D8-A826-4B1C-8F9B-DB7B5B67EA37}" destId="{0FC1C8C9-A4C8-4C25-B548-779088413596}" srcOrd="5" destOrd="0" parTransId="{0E782D42-8770-48ED-BA4F-CACCFB85FF0A}" sibTransId="{724EA774-0866-418E-9CB1-76B003D18648}"/>
    <dgm:cxn modelId="{0915FA91-52B1-44A3-80BD-8B5FC958FDB0}" srcId="{8077F7D8-A826-4B1C-8F9B-DB7B5B67EA37}" destId="{1E6C7D3B-D080-4C3E-8F80-8E093BF81A84}" srcOrd="1" destOrd="0" parTransId="{14F3729A-77E5-4556-A2EE-4FDD956B7A14}" sibTransId="{1EC4426B-FF82-4D3F-BBA5-C656063A726B}"/>
    <dgm:cxn modelId="{B59AB395-8A67-4909-AAB4-928DFD2268CF}" type="presOf" srcId="{5CBAC79E-FB7C-44C2-B9A5-DAD1D6998638}" destId="{360766F9-39CE-4357-AF1B-B8EA65DB8627}" srcOrd="0" destOrd="0" presId="urn:microsoft.com/office/officeart/2005/8/layout/chart3"/>
    <dgm:cxn modelId="{BD020C9C-A19B-49FA-A9FF-BF0682C02054}" srcId="{8077F7D8-A826-4B1C-8F9B-DB7B5B67EA37}" destId="{5CBAC79E-FB7C-44C2-B9A5-DAD1D6998638}" srcOrd="3" destOrd="0" parTransId="{D6C27048-F9AD-4652-9CE6-C5A260853B0D}" sibTransId="{C1602F82-6C8F-4ED7-B54B-4C0E9624063B}"/>
    <dgm:cxn modelId="{9ECFADAC-4E4A-45AB-9FBE-480E28891578}" type="presOf" srcId="{1E6C7D3B-D080-4C3E-8F80-8E093BF81A84}" destId="{C633A313-EDC9-4170-89CC-06C448C44C61}" srcOrd="1" destOrd="0" presId="urn:microsoft.com/office/officeart/2005/8/layout/chart3"/>
    <dgm:cxn modelId="{B24B47B4-869A-49CE-8FBE-EAE2779C32C3}" type="presOf" srcId="{13624F44-F253-41CE-BA9F-6A257FFE0D1B}" destId="{BB4FA6A8-1A2C-4C15-A089-8FA1FBF476C2}" srcOrd="1" destOrd="0" presId="urn:microsoft.com/office/officeart/2005/8/layout/chart3"/>
    <dgm:cxn modelId="{ABCC64B5-FE96-454F-8AD5-69F35218D2D2}" type="presOf" srcId="{887F583F-86E7-474D-BF53-EE4F81402F94}" destId="{C432684F-4422-4B61-B473-25AEC9541EF4}" srcOrd="1" destOrd="0" presId="urn:microsoft.com/office/officeart/2005/8/layout/chart3"/>
    <dgm:cxn modelId="{FB1D61C5-FF6E-4326-8BDD-5D0BB1649452}" type="presOf" srcId="{1E6C7D3B-D080-4C3E-8F80-8E093BF81A84}" destId="{0F7C57A0-71DB-47DC-A7D5-9E3725703A15}" srcOrd="0" destOrd="0" presId="urn:microsoft.com/office/officeart/2005/8/layout/chart3"/>
    <dgm:cxn modelId="{BD5446C7-3598-4069-9EC5-47C21243CC22}" type="presOf" srcId="{F9F4E75E-8788-484E-B55E-4566C5C00F8E}" destId="{BA9DC2DF-FFB9-4D88-B29A-E623C65C0A07}" srcOrd="1" destOrd="0" presId="urn:microsoft.com/office/officeart/2005/8/layout/chart3"/>
    <dgm:cxn modelId="{500860C9-A596-49C0-BE51-F572D6E687C7}" srcId="{8077F7D8-A826-4B1C-8F9B-DB7B5B67EA37}" destId="{0575F123-9D9F-4BFD-B9EE-1E676F7FC4D2}" srcOrd="6" destOrd="0" parTransId="{497A760C-FEEC-4F4E-8DB9-9B73E1101FFB}" sibTransId="{7BF17E6A-4892-475A-8745-E5CE12837896}"/>
    <dgm:cxn modelId="{C33220DC-1569-43EA-A7E3-046BFB548593}" type="presOf" srcId="{0575F123-9D9F-4BFD-B9EE-1E676F7FC4D2}" destId="{0E344BDF-71A2-4D8B-B7ED-DC6698A621CE}" srcOrd="1" destOrd="0" presId="urn:microsoft.com/office/officeart/2005/8/layout/chart3"/>
    <dgm:cxn modelId="{AF4553DF-7032-46DD-84D0-8EF9FC6650A8}" srcId="{8077F7D8-A826-4B1C-8F9B-DB7B5B67EA37}" destId="{13624F44-F253-41CE-BA9F-6A257FFE0D1B}" srcOrd="0" destOrd="0" parTransId="{4ACD2CB0-D57E-4ED7-943A-253AE466D730}" sibTransId="{8424A1A1-8CAC-4E9B-9E63-672B547B615F}"/>
    <dgm:cxn modelId="{C7D7BB40-8A57-4264-858D-CD40556B3A12}" type="presParOf" srcId="{51428DE6-3D5F-4FA2-94BB-C497A578D1C8}" destId="{A4BDC710-85FC-4582-BEB8-EC57D46AF2F0}" srcOrd="0" destOrd="0" presId="urn:microsoft.com/office/officeart/2005/8/layout/chart3"/>
    <dgm:cxn modelId="{C8827195-949B-4844-A8A4-3536D6181ABF}" type="presParOf" srcId="{51428DE6-3D5F-4FA2-94BB-C497A578D1C8}" destId="{BB4FA6A8-1A2C-4C15-A089-8FA1FBF476C2}" srcOrd="1" destOrd="0" presId="urn:microsoft.com/office/officeart/2005/8/layout/chart3"/>
    <dgm:cxn modelId="{82568843-E8B1-494F-8C34-5409828C14E3}" type="presParOf" srcId="{51428DE6-3D5F-4FA2-94BB-C497A578D1C8}" destId="{0F7C57A0-71DB-47DC-A7D5-9E3725703A15}" srcOrd="2" destOrd="0" presId="urn:microsoft.com/office/officeart/2005/8/layout/chart3"/>
    <dgm:cxn modelId="{23750915-B295-449A-BB95-2C8AF9CCAB03}" type="presParOf" srcId="{51428DE6-3D5F-4FA2-94BB-C497A578D1C8}" destId="{C633A313-EDC9-4170-89CC-06C448C44C61}" srcOrd="3" destOrd="0" presId="urn:microsoft.com/office/officeart/2005/8/layout/chart3"/>
    <dgm:cxn modelId="{A83EB933-F79D-4967-9BD5-E496E3AC94DC}" type="presParOf" srcId="{51428DE6-3D5F-4FA2-94BB-C497A578D1C8}" destId="{EC73B825-6A76-4528-ADFA-8B264C9E2989}" srcOrd="4" destOrd="0" presId="urn:microsoft.com/office/officeart/2005/8/layout/chart3"/>
    <dgm:cxn modelId="{F945BA37-A287-4CEE-84E2-4FBBA4909AFC}" type="presParOf" srcId="{51428DE6-3D5F-4FA2-94BB-C497A578D1C8}" destId="{C432684F-4422-4B61-B473-25AEC9541EF4}" srcOrd="5" destOrd="0" presId="urn:microsoft.com/office/officeart/2005/8/layout/chart3"/>
    <dgm:cxn modelId="{ACBA1B0E-A129-442F-A473-C226A035DFBD}" type="presParOf" srcId="{51428DE6-3D5F-4FA2-94BB-C497A578D1C8}" destId="{360766F9-39CE-4357-AF1B-B8EA65DB8627}" srcOrd="6" destOrd="0" presId="urn:microsoft.com/office/officeart/2005/8/layout/chart3"/>
    <dgm:cxn modelId="{75CF71E2-A221-45F0-8B0B-5562E1531212}" type="presParOf" srcId="{51428DE6-3D5F-4FA2-94BB-C497A578D1C8}" destId="{47E95430-F202-4A74-BB1F-3525A2048107}" srcOrd="7" destOrd="0" presId="urn:microsoft.com/office/officeart/2005/8/layout/chart3"/>
    <dgm:cxn modelId="{24C08BA4-0B16-4827-99A0-8BAE5F286A14}" type="presParOf" srcId="{51428DE6-3D5F-4FA2-94BB-C497A578D1C8}" destId="{ECC560F0-25F9-4EAD-B623-660628BB7BA4}" srcOrd="8" destOrd="0" presId="urn:microsoft.com/office/officeart/2005/8/layout/chart3"/>
    <dgm:cxn modelId="{C1CD06F7-E958-4A2A-838C-4A1C03B81C78}" type="presParOf" srcId="{51428DE6-3D5F-4FA2-94BB-C497A578D1C8}" destId="{BA9DC2DF-FFB9-4D88-B29A-E623C65C0A07}" srcOrd="9" destOrd="0" presId="urn:microsoft.com/office/officeart/2005/8/layout/chart3"/>
    <dgm:cxn modelId="{9CC35DD3-0882-4BE6-A78A-3EEC055BD777}" type="presParOf" srcId="{51428DE6-3D5F-4FA2-94BB-C497A578D1C8}" destId="{24F43847-F960-4C53-A3C1-78B629408691}" srcOrd="10" destOrd="0" presId="urn:microsoft.com/office/officeart/2005/8/layout/chart3"/>
    <dgm:cxn modelId="{34471CF3-AEA3-4D88-AE41-BDD34ED8F8BE}" type="presParOf" srcId="{51428DE6-3D5F-4FA2-94BB-C497A578D1C8}" destId="{26C80A13-A736-47B5-8215-7EFA9B00514D}" srcOrd="11" destOrd="0" presId="urn:microsoft.com/office/officeart/2005/8/layout/chart3"/>
    <dgm:cxn modelId="{80530202-E869-4CBB-9C04-3C5500F5CC52}" type="presParOf" srcId="{51428DE6-3D5F-4FA2-94BB-C497A578D1C8}" destId="{92273D3B-EB89-4DC6-8950-C568CE15DC75}" srcOrd="12" destOrd="0" presId="urn:microsoft.com/office/officeart/2005/8/layout/chart3"/>
    <dgm:cxn modelId="{B89DD29E-F060-42D5-99FD-22B5FB2D9851}" type="presParOf" srcId="{51428DE6-3D5F-4FA2-94BB-C497A578D1C8}" destId="{0E344BDF-71A2-4D8B-B7ED-DC6698A621CE}" srcOrd="13" destOrd="0" presId="urn:microsoft.com/office/officeart/2005/8/layout/char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65195D49-114C-4BAE-8AD7-293C62662C67}">
      <dgm:prSet custT="1"/>
      <dgm:spPr>
        <a:solidFill>
          <a:srgbClr val="00B050"/>
        </a:solidFill>
      </dgm:spPr>
      <dgm:t>
        <a:bodyPr lIns="36000" tIns="36000" rIns="36000" bIns="36000"/>
        <a:lstStyle/>
        <a:p>
          <a:r>
            <a:rPr lang="en-US" sz="2000" dirty="0"/>
            <a:t>1.</a:t>
          </a:r>
          <a:r>
            <a:rPr lang="zh-CN" sz="2000" dirty="0"/>
            <a:t>能理解</a:t>
          </a:r>
          <a:r>
            <a:rPr lang="zh-CN" altLang="en-US" sz="2000" dirty="0"/>
            <a:t>移动互联网体系结构</a:t>
          </a:r>
          <a:endParaRPr lang="zh-CN" sz="2000" dirty="0">
            <a:latin typeface="+mn-ea"/>
            <a:ea typeface="+mn-ea"/>
          </a:endParaRPr>
        </a:p>
      </dgm:t>
    </dgm:pt>
    <dgm:pt modelId="{D5E5E43E-57C2-416D-A2D3-A0338D0C4A58}" cxnId="{FA9B1245-6660-4197-827D-3558E775E452}" type="parTrans">
      <dgm:prSet/>
      <dgm:spPr/>
      <dgm:t>
        <a:bodyPr/>
        <a:lstStyle/>
        <a:p>
          <a:endParaRPr lang="zh-CN" altLang="en-US"/>
        </a:p>
      </dgm:t>
    </dgm:pt>
    <dgm:pt modelId="{5CDE3C3F-108B-4C10-B393-CE05FB6A8F33}" cxnId="{FA9B1245-6660-4197-827D-3558E775E452}" type="sibTrans">
      <dgm:prSet/>
      <dgm:spPr/>
      <dgm:t>
        <a:bodyPr/>
        <a:lstStyle/>
        <a:p>
          <a:endParaRPr lang="zh-CN" altLang="en-US"/>
        </a:p>
      </dgm:t>
    </dgm:pt>
    <dgm:pt modelId="{7308FAE2-411F-4D75-B83C-2BCB942B24EC}">
      <dgm:prSet custT="1"/>
      <dgm:spPr>
        <a:solidFill>
          <a:srgbClr val="00B050"/>
        </a:solidFill>
      </dgm:spPr>
      <dgm:t>
        <a:bodyPr lIns="36000" tIns="36000" rIns="36000" bIns="36000"/>
        <a:lstStyle/>
        <a:p>
          <a:r>
            <a:rPr lang="en-US" sz="2000" dirty="0">
              <a:latin typeface="+mn-ea"/>
              <a:ea typeface="+mn-ea"/>
            </a:rPr>
            <a:t>2.</a:t>
          </a:r>
          <a:r>
            <a:rPr lang="zh-CN" altLang="en-US" sz="2000" dirty="0">
              <a:latin typeface="+mn-ea"/>
              <a:ea typeface="+mn-ea"/>
            </a:rPr>
            <a:t>能理解移动互联网应用发展特点</a:t>
          </a:r>
          <a:endParaRPr lang="zh-CN" sz="2000" dirty="0">
            <a:latin typeface="+mn-ea"/>
            <a:ea typeface="+mn-ea"/>
          </a:endParaRPr>
        </a:p>
      </dgm:t>
    </dgm:pt>
    <dgm:pt modelId="{02797C42-076C-4EB3-99DA-84BE9CA0CEFB}" cxnId="{97E74C07-E606-47F5-8FCC-316D8372BB56}" type="parTrans">
      <dgm:prSet/>
      <dgm:spPr/>
      <dgm:t>
        <a:bodyPr/>
        <a:lstStyle/>
        <a:p>
          <a:endParaRPr lang="zh-CN" altLang="en-US"/>
        </a:p>
      </dgm:t>
    </dgm:pt>
    <dgm:pt modelId="{BB4E4C42-D467-49BC-A240-E0604FEE0EF4}" cxnId="{97E74C07-E606-47F5-8FCC-316D8372BB56}" type="sibTrans">
      <dgm:prSet/>
      <dgm:spPr/>
      <dgm:t>
        <a:bodyPr/>
        <a:lstStyle/>
        <a:p>
          <a:endParaRPr lang="zh-CN" altLang="en-US"/>
        </a:p>
      </dgm:t>
    </dgm:pt>
    <dgm:pt modelId="{393EEFD1-AD77-4E98-B81B-92005D4F7B29}">
      <dgm:prSet custT="1"/>
      <dgm:spPr>
        <a:solidFill>
          <a:srgbClr val="00B050"/>
        </a:solidFill>
      </dgm:spPr>
      <dgm:t>
        <a:bodyPr lIns="36000" tIns="36000" rIns="36000" bIns="36000"/>
        <a:lstStyle/>
        <a:p>
          <a:r>
            <a:rPr lang="en-US" sz="2000" dirty="0">
              <a:latin typeface="+mn-ea"/>
              <a:ea typeface="+mn-ea"/>
            </a:rPr>
            <a:t>3.</a:t>
          </a:r>
          <a:r>
            <a:rPr lang="zh-CN" altLang="en-US" sz="2000" dirty="0">
              <a:latin typeface="+mn-ea"/>
              <a:ea typeface="+mn-ea"/>
            </a:rPr>
            <a:t>会操作移动互联网的日常应用软件</a:t>
          </a:r>
          <a:endParaRPr lang="zh-CN" sz="2000" dirty="0">
            <a:latin typeface="+mn-ea"/>
            <a:ea typeface="+mn-ea"/>
          </a:endParaRPr>
        </a:p>
      </dgm:t>
    </dgm:pt>
    <dgm:pt modelId="{ED48E7D4-9A6A-4103-A85F-86115228B117}" cxnId="{A1983F8F-91E0-41D1-9E9D-2A9EE342229F}" type="parTrans">
      <dgm:prSet/>
      <dgm:spPr/>
      <dgm:t>
        <a:bodyPr/>
        <a:lstStyle/>
        <a:p>
          <a:endParaRPr lang="zh-CN" altLang="en-US"/>
        </a:p>
      </dgm:t>
    </dgm:pt>
    <dgm:pt modelId="{22C84B17-44E2-4EEC-90A7-1F9EDB5F2427}" cxnId="{A1983F8F-91E0-41D1-9E9D-2A9EE342229F}" type="sibTrans">
      <dgm:prSet/>
      <dgm:spPr/>
      <dgm:t>
        <a:bodyPr/>
        <a:lstStyle/>
        <a:p>
          <a:endParaRPr lang="zh-CN" altLang="en-US"/>
        </a:p>
      </dgm:t>
    </dgm:pt>
    <dgm:pt modelId="{2512A590-4879-4EBB-BC0D-7F6B24195875}">
      <dgm:prSet custT="1"/>
      <dgm:spPr>
        <a:solidFill>
          <a:srgbClr val="00B050"/>
        </a:solidFill>
      </dgm:spPr>
      <dgm:t>
        <a:bodyPr lIns="36000" tIns="36000" rIns="36000" bIns="36000"/>
        <a:lstStyle/>
        <a:p>
          <a:r>
            <a:rPr lang="en-US" sz="2000" dirty="0">
              <a:latin typeface="+mn-ea"/>
              <a:ea typeface="+mn-ea"/>
            </a:rPr>
            <a:t>4.</a:t>
          </a:r>
          <a:r>
            <a:rPr lang="zh-CN" altLang="en-US" sz="2000" dirty="0">
              <a:latin typeface="+mn-ea"/>
              <a:ea typeface="+mn-ea"/>
            </a:rPr>
            <a:t>培养学生网络守法和安全意识</a:t>
          </a:r>
          <a:endParaRPr lang="zh-CN" sz="2000" dirty="0">
            <a:latin typeface="+mn-ea"/>
            <a:ea typeface="+mn-ea"/>
          </a:endParaRPr>
        </a:p>
      </dgm:t>
    </dgm:pt>
    <dgm:pt modelId="{4C3F4961-F4E0-4135-B58D-651631B4E0EB}" cxnId="{1974509F-3F4D-4B4C-9E74-0745B4C5FFF5}" type="parTrans">
      <dgm:prSet/>
      <dgm:spPr/>
      <dgm:t>
        <a:bodyPr/>
        <a:lstStyle/>
        <a:p>
          <a:endParaRPr lang="zh-CN" altLang="en-US"/>
        </a:p>
      </dgm:t>
    </dgm:pt>
    <dgm:pt modelId="{07E7C2F4-0728-4B0B-8A63-4F0313BC5DE9}" cxnId="{1974509F-3F4D-4B4C-9E74-0745B4C5FFF5}"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4" custScaleX="61402" custScaleY="112622">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4" custScaleX="53149" custScaleY="112622">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4" custScaleX="60240" custScaleY="112622">
        <dgm:presLayoutVars>
          <dgm:bulletEnabled val="1"/>
        </dgm:presLayoutVars>
      </dgm:prSet>
      <dgm:spPr/>
    </dgm:pt>
    <dgm:pt modelId="{5EE3EF94-D186-4354-BE43-F4D7081FC488}" type="pres">
      <dgm:prSet presAssocID="{22C84B17-44E2-4EEC-90A7-1F9EDB5F2427}" presName="sibTrans" presStyleCnt="0"/>
      <dgm:spPr/>
    </dgm:pt>
    <dgm:pt modelId="{9A2731F1-A859-4109-840F-025013FF3E94}" type="pres">
      <dgm:prSet presAssocID="{2512A590-4879-4EBB-BC0D-7F6B24195875}" presName="textNode" presStyleLbl="node1" presStyleIdx="3" presStyleCnt="4" custScaleX="59897" custScaleY="112622">
        <dgm:presLayoutVars>
          <dgm:bulletEnabled val="1"/>
        </dgm:presLayoutVars>
      </dgm:prSet>
      <dgm:spPr/>
    </dgm:pt>
  </dgm:ptLst>
  <dgm:cxnLst>
    <dgm:cxn modelId="{97E74C07-E606-47F5-8FCC-316D8372BB56}" srcId="{714BDB30-3DF2-4C36-9F13-55B6E64E6513}" destId="{7308FAE2-411F-4D75-B83C-2BCB942B24EC}" srcOrd="1" destOrd="0" parTransId="{02797C42-076C-4EB3-99DA-84BE9CA0CEFB}" sibTransId="{BB4E4C42-D467-49BC-A240-E0604FEE0EF4}"/>
    <dgm:cxn modelId="{BE83E42B-9A90-4AA5-A10F-F231B44F68FE}" type="presOf" srcId="{393EEFD1-AD77-4E98-B81B-92005D4F7B29}" destId="{76761668-8B76-496F-AD1D-D5DA0CBA0C6B}" srcOrd="0" destOrd="0" presId="urn:microsoft.com/office/officeart/2005/8/layout/hProcess9"/>
    <dgm:cxn modelId="{A8689339-4433-465F-96CA-B6633683F5BD}" type="presOf" srcId="{7308FAE2-411F-4D75-B83C-2BCB942B24EC}" destId="{F76DCA40-BA00-4E64-A46A-DB761F08FDF2}" srcOrd="0" destOrd="0" presId="urn:microsoft.com/office/officeart/2005/8/layout/hProcess9"/>
    <dgm:cxn modelId="{FA9B1245-6660-4197-827D-3558E775E452}" srcId="{714BDB30-3DF2-4C36-9F13-55B6E64E6513}" destId="{65195D49-114C-4BAE-8AD7-293C62662C67}" srcOrd="0" destOrd="0" parTransId="{D5E5E43E-57C2-416D-A2D3-A0338D0C4A58}" sibTransId="{5CDE3C3F-108B-4C10-B393-CE05FB6A8F33}"/>
    <dgm:cxn modelId="{A1983F8F-91E0-41D1-9E9D-2A9EE342229F}" srcId="{714BDB30-3DF2-4C36-9F13-55B6E64E6513}" destId="{393EEFD1-AD77-4E98-B81B-92005D4F7B29}" srcOrd="2" destOrd="0" parTransId="{ED48E7D4-9A6A-4103-A85F-86115228B117}" sibTransId="{22C84B17-44E2-4EEC-90A7-1F9EDB5F2427}"/>
    <dgm:cxn modelId="{1974509F-3F4D-4B4C-9E74-0745B4C5FFF5}" srcId="{714BDB30-3DF2-4C36-9F13-55B6E64E6513}" destId="{2512A590-4879-4EBB-BC0D-7F6B24195875}" srcOrd="3" destOrd="0" parTransId="{4C3F4961-F4E0-4135-B58D-651631B4E0EB}" sibTransId="{07E7C2F4-0728-4B0B-8A63-4F0313BC5DE9}"/>
    <dgm:cxn modelId="{C6168BAA-09C6-424B-9384-C353CABC6326}" type="presOf" srcId="{2512A590-4879-4EBB-BC0D-7F6B24195875}" destId="{9A2731F1-A859-4109-840F-025013FF3E94}" srcOrd="0" destOrd="0" presId="urn:microsoft.com/office/officeart/2005/8/layout/hProcess9"/>
    <dgm:cxn modelId="{AD2859C1-12FD-4A3E-AC87-C18CA67F51C1}" type="presOf" srcId="{65195D49-114C-4BAE-8AD7-293C62662C67}" destId="{A82A7EAB-D95E-45E9-9931-44031EFC3322}" srcOrd="0" destOrd="0" presId="urn:microsoft.com/office/officeart/2005/8/layout/hProcess9"/>
    <dgm:cxn modelId="{D51948F7-709B-496E-B4A6-612B8E41E754}" type="presOf" srcId="{714BDB30-3DF2-4C36-9F13-55B6E64E6513}" destId="{A3BD42A7-2FA5-43D8-9C1D-E0249DF24B0C}" srcOrd="0" destOrd="0" presId="urn:microsoft.com/office/officeart/2005/8/layout/hProcess9"/>
    <dgm:cxn modelId="{7AEB93A5-464A-4ADA-86F2-D4FF55476F3C}" type="presParOf" srcId="{A3BD42A7-2FA5-43D8-9C1D-E0249DF24B0C}" destId="{A0F09639-3C51-473B-BD4F-3AF35C84A91A}" srcOrd="0" destOrd="0" presId="urn:microsoft.com/office/officeart/2005/8/layout/hProcess9"/>
    <dgm:cxn modelId="{EA24FABC-E68B-45CA-BF52-C0730D537890}" type="presParOf" srcId="{A3BD42A7-2FA5-43D8-9C1D-E0249DF24B0C}" destId="{2D5DDEC6-041F-45F4-B00C-E5448441D1C9}" srcOrd="1" destOrd="0" presId="urn:microsoft.com/office/officeart/2005/8/layout/hProcess9"/>
    <dgm:cxn modelId="{5C7678F4-AFA2-4B56-B565-393B06AC2071}" type="presParOf" srcId="{2D5DDEC6-041F-45F4-B00C-E5448441D1C9}" destId="{A82A7EAB-D95E-45E9-9931-44031EFC3322}" srcOrd="0" destOrd="0" presId="urn:microsoft.com/office/officeart/2005/8/layout/hProcess9"/>
    <dgm:cxn modelId="{A88827B0-1E3D-4ABD-B056-95EFBC396007}" type="presParOf" srcId="{2D5DDEC6-041F-45F4-B00C-E5448441D1C9}" destId="{63684961-2204-4C29-8D6A-699C1E5EF82C}" srcOrd="1" destOrd="0" presId="urn:microsoft.com/office/officeart/2005/8/layout/hProcess9"/>
    <dgm:cxn modelId="{756B6D1F-D9E3-4E46-9D15-A95E69A90B7C}" type="presParOf" srcId="{2D5DDEC6-041F-45F4-B00C-E5448441D1C9}" destId="{F76DCA40-BA00-4E64-A46A-DB761F08FDF2}" srcOrd="2" destOrd="0" presId="urn:microsoft.com/office/officeart/2005/8/layout/hProcess9"/>
    <dgm:cxn modelId="{7C0C7D46-C3DE-469D-AA64-3032BAA17083}" type="presParOf" srcId="{2D5DDEC6-041F-45F4-B00C-E5448441D1C9}" destId="{F2F51170-3829-4A7D-9BB7-4E4A1F9DD604}" srcOrd="3" destOrd="0" presId="urn:microsoft.com/office/officeart/2005/8/layout/hProcess9"/>
    <dgm:cxn modelId="{6442E380-FB92-4AE7-AE47-8F2DE5C73E01}" type="presParOf" srcId="{2D5DDEC6-041F-45F4-B00C-E5448441D1C9}" destId="{76761668-8B76-496F-AD1D-D5DA0CBA0C6B}" srcOrd="4" destOrd="0" presId="urn:microsoft.com/office/officeart/2005/8/layout/hProcess9"/>
    <dgm:cxn modelId="{3FE53C86-2F31-4134-8D8F-3D793C14313A}" type="presParOf" srcId="{2D5DDEC6-041F-45F4-B00C-E5448441D1C9}" destId="{5EE3EF94-D186-4354-BE43-F4D7081FC488}" srcOrd="5" destOrd="0" presId="urn:microsoft.com/office/officeart/2005/8/layout/hProcess9"/>
    <dgm:cxn modelId="{781278AA-3E0A-416D-8C01-C006A285C047}" type="presParOf" srcId="{2D5DDEC6-041F-45F4-B00C-E5448441D1C9}" destId="{9A2731F1-A859-4109-840F-025013FF3E94}" srcOrd="6"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885CE12D-E0B7-4A1F-863D-0E1D57A844A5}" type="presOf" srcId="{714BDB30-3DF2-4C36-9F13-55B6E64E6513}" destId="{A3BD42A7-2FA5-43D8-9C1D-E0249DF24B0C}" srcOrd="0" destOrd="0" presId="urn:microsoft.com/office/officeart/2005/8/layout/hProcess9"/>
    <dgm:cxn modelId="{9E7E84E6-3553-4C42-AF07-BB62EACBFB76}" type="presParOf" srcId="{A3BD42A7-2FA5-43D8-9C1D-E0249DF24B0C}" destId="{A0F09639-3C51-473B-BD4F-3AF35C84A91A}" srcOrd="0" destOrd="0" presId="urn:microsoft.com/office/officeart/2005/8/layout/hProcess9"/>
    <dgm:cxn modelId="{B895D94D-015A-499E-B86A-8F8C7F475C59}" type="presParOf" srcId="{A3BD42A7-2FA5-43D8-9C1D-E0249DF24B0C}" destId="{2D5DDEC6-041F-45F4-B00C-E5448441D1C9}" srcOrd="1"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078470" cy="4601210"/>
        <a:chOff x="0" y="0"/>
        <a:chExt cx="8078470" cy="4601210"/>
      </a:xfrm>
    </dsp:grpSpPr>
    <dsp:sp modelId="{A0F09639-3C51-473B-BD4F-3AF35C84A91A}">
      <dsp:nvSpPr>
        <dsp:cNvPr id="3" name="右箭头 2"/>
        <dsp:cNvSpPr/>
      </dsp:nvSpPr>
      <dsp:spPr bwMode="white">
        <a:xfrm>
          <a:off x="605885" y="0"/>
          <a:ext cx="6866699" cy="4601210"/>
        </a:xfrm>
        <a:prstGeom prst="rightArrow">
          <a:avLst/>
        </a:prstGeom>
      </dsp:spPr>
      <dsp:style>
        <a:lnRef idx="0">
          <a:schemeClr val="accent1"/>
        </a:lnRef>
        <a:fillRef idx="1">
          <a:schemeClr val="accent1">
            <a:tint val="40000"/>
          </a:schemeClr>
        </a:fillRef>
        <a:effectRef idx="0">
          <a:scrgbClr r="0" g="0" b="0"/>
        </a:effectRef>
        <a:fontRef idx="minor"/>
      </dsp:style>
      <dsp:txXfrm>
        <a:off x="605885" y="0"/>
        <a:ext cx="6866699" cy="4601210"/>
      </dsp:txXfrm>
    </dsp:sp>
    <dsp:sp modelId="{A82A7EAB-D95E-45E9-9931-44031EFC3322}">
      <dsp:nvSpPr>
        <dsp:cNvPr id="4" name="圆角矩形 3"/>
        <dsp:cNvSpPr/>
      </dsp:nvSpPr>
      <dsp:spPr bwMode="white">
        <a:xfrm>
          <a:off x="0" y="1344721"/>
          <a:ext cx="2423541" cy="1840484"/>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a:t>
          </a:r>
          <a:r>
            <a:rPr lang="zh-CN" altLang="en-US" sz="2000" dirty="0"/>
            <a:t>因特网基础知识及技术</a:t>
          </a:r>
          <a:endParaRPr lang="zh-CN" sz="2000" dirty="0">
            <a:latin typeface="+mn-ea"/>
            <a:ea typeface="+mn-ea"/>
          </a:endParaRPr>
        </a:p>
      </dsp:txBody>
      <dsp:txXfrm>
        <a:off x="0" y="1344721"/>
        <a:ext cx="2423541" cy="1840484"/>
      </dsp:txXfrm>
    </dsp:sp>
    <dsp:sp modelId="{F76DCA40-BA00-4E64-A46A-DB761F08FDF2}">
      <dsp:nvSpPr>
        <dsp:cNvPr id="5" name="圆角矩形 4"/>
        <dsp:cNvSpPr/>
      </dsp:nvSpPr>
      <dsp:spPr bwMode="white">
        <a:xfrm>
          <a:off x="2697740" y="1344721"/>
          <a:ext cx="2423541" cy="1840484"/>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altLang="en-US" sz="2000" dirty="0">
              <a:latin typeface="+mn-ea"/>
              <a:ea typeface="+mn-ea"/>
            </a:rPr>
            <a:t>能熟练在因特网上获取所需资源</a:t>
          </a:r>
          <a:endParaRPr lang="zh-CN" sz="2000" dirty="0">
            <a:latin typeface="+mn-ea"/>
            <a:ea typeface="+mn-ea"/>
          </a:endParaRPr>
        </a:p>
      </dsp:txBody>
      <dsp:txXfrm>
        <a:off x="2697740" y="1344721"/>
        <a:ext cx="2423541" cy="1840484"/>
      </dsp:txXfrm>
    </dsp:sp>
    <dsp:sp modelId="{76761668-8B76-496F-AD1D-D5DA0CBA0C6B}">
      <dsp:nvSpPr>
        <dsp:cNvPr id="6" name="圆角矩形 5"/>
        <dsp:cNvSpPr/>
      </dsp:nvSpPr>
      <dsp:spPr bwMode="white">
        <a:xfrm>
          <a:off x="5650631" y="1344721"/>
          <a:ext cx="2423541" cy="1840484"/>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altLang="en-US" sz="2000" dirty="0">
              <a:latin typeface="+mn-ea"/>
              <a:ea typeface="+mn-ea"/>
            </a:rPr>
            <a:t>培养学生网上法律意识和独立思考的能力</a:t>
          </a:r>
          <a:endParaRPr lang="zh-CN" sz="2000" dirty="0">
            <a:latin typeface="+mn-ea"/>
            <a:ea typeface="+mn-ea"/>
          </a:endParaRPr>
        </a:p>
      </dsp:txBody>
      <dsp:txXfrm>
        <a:off x="5650631" y="1344721"/>
        <a:ext cx="2423541" cy="1840484"/>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445665" cy="5445665"/>
        <a:chOff x="0" y="0"/>
        <a:chExt cx="5445665" cy="5445665"/>
      </a:xfrm>
    </dsp:grpSpPr>
    <dsp:sp modelId="{A4BDC710-85FC-4582-BEB8-EC57D46AF2F0}">
      <dsp:nvSpPr>
        <dsp:cNvPr id="3" name="饼形 2"/>
        <dsp:cNvSpPr/>
      </dsp:nvSpPr>
      <dsp:spPr bwMode="white">
        <a:xfrm>
          <a:off x="1615808" y="317755"/>
          <a:ext cx="4574359" cy="4574359"/>
        </a:xfrm>
        <a:prstGeom prst="pie">
          <a:avLst>
            <a:gd name="adj1" fmla="val 16200000"/>
            <a:gd name="adj2" fmla="val 19800000"/>
          </a:avLst>
        </a:prstGeom>
        <a:solidFill>
          <a:srgbClr val="00B0F0"/>
        </a:solidFill>
      </dsp:spPr>
      <dsp:style>
        <a:lnRef idx="2">
          <a:schemeClr val="lt1"/>
        </a:lnRef>
        <a:fillRef idx="1">
          <a:schemeClr val="accent1"/>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000" b="1" i="0" baseline="0" dirty="0"/>
            <a:t>网络</a:t>
          </a:r>
          <a:r>
            <a:rPr lang="zh-CN" altLang="en-US" sz="2000" b="1" i="0" baseline="0" dirty="0"/>
            <a:t>媒体</a:t>
          </a:r>
          <a:endParaRPr lang="zh-CN" sz="2000" b="1" dirty="0"/>
        </a:p>
      </dsp:txBody>
      <dsp:txXfrm>
        <a:off x="1615808" y="317755"/>
        <a:ext cx="4574359" cy="4574359"/>
      </dsp:txXfrm>
    </dsp:sp>
    <dsp:sp modelId="{0F7C57A0-71DB-47DC-A7D5-9E3725703A15}">
      <dsp:nvSpPr>
        <dsp:cNvPr id="4" name="饼形 3"/>
        <dsp:cNvSpPr/>
      </dsp:nvSpPr>
      <dsp:spPr bwMode="white">
        <a:xfrm>
          <a:off x="1479666" y="553552"/>
          <a:ext cx="4574359" cy="4574359"/>
        </a:xfrm>
        <a:prstGeom prst="pie">
          <a:avLst>
            <a:gd name="adj1" fmla="val 19800000"/>
            <a:gd name="adj2" fmla="val 1800000"/>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dirty="0"/>
            <a:t>信息检索</a:t>
          </a:r>
          <a:endParaRPr lang="zh-CN" sz="2000" b="1" dirty="0"/>
        </a:p>
      </dsp:txBody>
      <dsp:txXfrm>
        <a:off x="1479666" y="553552"/>
        <a:ext cx="4574359" cy="4574359"/>
      </dsp:txXfrm>
    </dsp:sp>
    <dsp:sp modelId="{EC73B825-6A76-4528-ADFA-8B264C9E2989}">
      <dsp:nvSpPr>
        <dsp:cNvPr id="5" name="饼形 4"/>
        <dsp:cNvSpPr/>
      </dsp:nvSpPr>
      <dsp:spPr bwMode="white">
        <a:xfrm>
          <a:off x="1479666" y="553552"/>
          <a:ext cx="4574359" cy="4574359"/>
        </a:xfrm>
        <a:prstGeom prst="pie">
          <a:avLst>
            <a:gd name="adj1" fmla="val 1800000"/>
            <a:gd name="adj2" fmla="val 5400000"/>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dirty="0"/>
            <a:t>网络通讯</a:t>
          </a:r>
          <a:endParaRPr lang="zh-CN" sz="2000" b="1" dirty="0"/>
        </a:p>
      </dsp:txBody>
      <dsp:txXfrm>
        <a:off x="1479666" y="553552"/>
        <a:ext cx="4574359" cy="4574359"/>
      </dsp:txXfrm>
    </dsp:sp>
    <dsp:sp modelId="{360766F9-39CE-4357-AF1B-B8EA65DB8627}">
      <dsp:nvSpPr>
        <dsp:cNvPr id="6" name="饼形 5"/>
        <dsp:cNvSpPr/>
      </dsp:nvSpPr>
      <dsp:spPr bwMode="white">
        <a:xfrm>
          <a:off x="1479666" y="553552"/>
          <a:ext cx="4574359" cy="4574359"/>
        </a:xfrm>
        <a:prstGeom prst="pie">
          <a:avLst>
            <a:gd name="adj1" fmla="val 5400000"/>
            <a:gd name="adj2" fmla="val 9000000"/>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dirty="0"/>
            <a:t>电子商务</a:t>
          </a:r>
          <a:endParaRPr lang="zh-CN" sz="2000" b="1" dirty="0"/>
        </a:p>
      </dsp:txBody>
      <dsp:txXfrm>
        <a:off x="1479666" y="553552"/>
        <a:ext cx="4574359" cy="4574359"/>
      </dsp:txXfrm>
    </dsp:sp>
    <dsp:sp modelId="{ECC560F0-25F9-4EAD-B623-660628BB7BA4}">
      <dsp:nvSpPr>
        <dsp:cNvPr id="7" name="饼形 6"/>
        <dsp:cNvSpPr/>
      </dsp:nvSpPr>
      <dsp:spPr bwMode="white">
        <a:xfrm>
          <a:off x="1479666" y="553552"/>
          <a:ext cx="4574359" cy="4574359"/>
        </a:xfrm>
        <a:prstGeom prst="pie">
          <a:avLst>
            <a:gd name="adj1" fmla="val 9000000"/>
            <a:gd name="adj2" fmla="val 12600000"/>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dirty="0"/>
            <a:t>网络教育</a:t>
          </a:r>
          <a:endParaRPr lang="zh-CN" sz="2000" b="1" dirty="0"/>
        </a:p>
      </dsp:txBody>
      <dsp:txXfrm>
        <a:off x="1479666" y="553552"/>
        <a:ext cx="4574359" cy="4574359"/>
      </dsp:txXfrm>
    </dsp:sp>
    <dsp:sp modelId="{24F43847-F960-4C53-A3C1-78B629408691}">
      <dsp:nvSpPr>
        <dsp:cNvPr id="8" name="饼形 7"/>
        <dsp:cNvSpPr/>
      </dsp:nvSpPr>
      <dsp:spPr bwMode="white">
        <a:xfrm>
          <a:off x="1479666" y="553552"/>
          <a:ext cx="4574359" cy="4574359"/>
        </a:xfrm>
        <a:prstGeom prst="pie">
          <a:avLst>
            <a:gd name="adj1" fmla="val 12600000"/>
            <a:gd name="adj2" fmla="val 16200000"/>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22860" tIns="22860" rIns="22860" bIns="228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b="1" dirty="0"/>
            <a:t>网络娱乐</a:t>
          </a:r>
          <a:endParaRPr lang="zh-CN" sz="1800" b="1" dirty="0"/>
        </a:p>
      </dsp:txBody>
      <dsp:txXfrm>
        <a:off x="1479666" y="553552"/>
        <a:ext cx="4574359" cy="4574359"/>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 modelId="{A82A7EAB-D95E-45E9-9931-44031EFC3322}">
      <dsp:nvSpPr>
        <dsp:cNvPr id="4" name="圆角矩形 3"/>
        <dsp:cNvSpPr/>
      </dsp:nvSpPr>
      <dsp:spPr bwMode="white">
        <a:xfrm>
          <a:off x="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a:t>
          </a:r>
          <a:r>
            <a:rPr lang="zh-CN" altLang="en-US" sz="2000" dirty="0"/>
            <a:t>常用因特网接入技术</a:t>
          </a:r>
          <a:endParaRPr lang="zh-CN" sz="2000" dirty="0">
            <a:latin typeface="+mn-ea"/>
            <a:ea typeface="+mn-ea"/>
          </a:endParaRPr>
        </a:p>
      </dsp:txBody>
      <dsp:txXfrm>
        <a:off x="0" y="1380439"/>
        <a:ext cx="1944103" cy="1840585"/>
      </dsp:txXfrm>
    </dsp:sp>
    <dsp:sp modelId="{F76DCA40-BA00-4E64-A46A-DB761F08FDF2}">
      <dsp:nvSpPr>
        <dsp:cNvPr id="5" name="圆角矩形 4"/>
        <dsp:cNvSpPr/>
      </dsp:nvSpPr>
      <dsp:spPr bwMode="white">
        <a:xfrm>
          <a:off x="226812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altLang="en-US" sz="2000" dirty="0">
              <a:latin typeface="+mn-ea"/>
              <a:ea typeface="+mn-ea"/>
            </a:rPr>
            <a:t>能利用共享上网软件接入因特网</a:t>
          </a:r>
          <a:endParaRPr lang="zh-CN" sz="2000" dirty="0">
            <a:latin typeface="+mn-ea"/>
            <a:ea typeface="+mn-ea"/>
          </a:endParaRPr>
        </a:p>
      </dsp:txBody>
      <dsp:txXfrm>
        <a:off x="2268120" y="1380439"/>
        <a:ext cx="1944103" cy="1840585"/>
      </dsp:txXfrm>
    </dsp:sp>
    <dsp:sp modelId="{76761668-8B76-496F-AD1D-D5DA0CBA0C6B}">
      <dsp:nvSpPr>
        <dsp:cNvPr id="6" name="圆角矩形 5"/>
        <dsp:cNvSpPr/>
      </dsp:nvSpPr>
      <dsp:spPr bwMode="white">
        <a:xfrm>
          <a:off x="453624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altLang="en-US" sz="2000" dirty="0">
              <a:latin typeface="+mn-ea"/>
              <a:ea typeface="+mn-ea"/>
            </a:rPr>
            <a:t>能实现企业级路由器共享因特网</a:t>
          </a:r>
          <a:endParaRPr lang="zh-CN" sz="2000" dirty="0">
            <a:latin typeface="+mn-ea"/>
            <a:ea typeface="+mn-ea"/>
          </a:endParaRPr>
        </a:p>
      </dsp:txBody>
      <dsp:txXfrm>
        <a:off x="4536240" y="1380439"/>
        <a:ext cx="1944103" cy="1840585"/>
      </dsp:txXfrm>
    </dsp:sp>
    <dsp:sp modelId="{9A2731F1-A859-4109-840F-025013FF3E94}">
      <dsp:nvSpPr>
        <dsp:cNvPr id="7" name="圆角矩形 6"/>
        <dsp:cNvSpPr/>
      </dsp:nvSpPr>
      <dsp:spPr bwMode="white">
        <a:xfrm>
          <a:off x="680436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lang="zh-CN" altLang="en-US" sz="2000" dirty="0">
              <a:latin typeface="+mn-ea"/>
              <a:ea typeface="+mn-ea"/>
            </a:rPr>
            <a:t>培养学生网络安全意识和信息素养</a:t>
          </a:r>
          <a:endParaRPr lang="zh-CN" sz="2000" dirty="0">
            <a:latin typeface="+mn-ea"/>
            <a:ea typeface="+mn-ea"/>
          </a:endParaRPr>
        </a:p>
      </dsp:txBody>
      <dsp:txXfrm>
        <a:off x="6804360" y="1380439"/>
        <a:ext cx="1944103" cy="1840585"/>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445665" cy="5445665"/>
        <a:chOff x="0" y="0"/>
        <a:chExt cx="5445665" cy="5445665"/>
      </a:xfrm>
    </dsp:grpSpPr>
    <dsp:sp modelId="{A4BDC710-85FC-4582-BEB8-EC57D46AF2F0}">
      <dsp:nvSpPr>
        <dsp:cNvPr id="3" name="饼形 2"/>
        <dsp:cNvSpPr/>
      </dsp:nvSpPr>
      <dsp:spPr bwMode="white">
        <a:xfrm>
          <a:off x="1606822" y="313126"/>
          <a:ext cx="4574359" cy="4574359"/>
        </a:xfrm>
        <a:prstGeom prst="pie">
          <a:avLst>
            <a:gd name="adj1" fmla="val 16200000"/>
            <a:gd name="adj2" fmla="val 19285715"/>
          </a:avLst>
        </a:prstGeom>
        <a:solidFill>
          <a:srgbClr val="00B0F0"/>
        </a:solidFill>
      </dsp:spPr>
      <dsp:style>
        <a:lnRef idx="2">
          <a:schemeClr val="lt1"/>
        </a:lnRef>
        <a:fillRef idx="1">
          <a:schemeClr val="accent1"/>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a:t>MAC</a:t>
          </a:r>
          <a:r>
            <a:rPr lang="zh-CN" sz="2000"/>
            <a:t>功能</a:t>
          </a:r>
          <a:endParaRPr lang="zh-CN" sz="2000" b="1" dirty="0"/>
        </a:p>
      </dsp:txBody>
      <dsp:txXfrm>
        <a:off x="1606822" y="313126"/>
        <a:ext cx="4574359" cy="4574359"/>
      </dsp:txXfrm>
    </dsp:sp>
    <dsp:sp modelId="{0F7C57A0-71DB-47DC-A7D5-9E3725703A15}">
      <dsp:nvSpPr>
        <dsp:cNvPr id="4" name="饼形 3"/>
        <dsp:cNvSpPr/>
      </dsp:nvSpPr>
      <dsp:spPr bwMode="white">
        <a:xfrm>
          <a:off x="1488651" y="558181"/>
          <a:ext cx="4574359" cy="4574359"/>
        </a:xfrm>
        <a:prstGeom prst="pie">
          <a:avLst>
            <a:gd name="adj1" fmla="val 19285715"/>
            <a:gd name="adj2" fmla="val 771428"/>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000"/>
            <a:t>网络地址转换（</a:t>
          </a:r>
          <a:r>
            <a:rPr lang="en-US" sz="2000"/>
            <a:t>NAT</a:t>
          </a:r>
          <a:r>
            <a:rPr lang="zh-CN" sz="2000"/>
            <a:t>）功能</a:t>
          </a:r>
          <a:endParaRPr lang="zh-CN" sz="2000" b="1" dirty="0"/>
        </a:p>
      </dsp:txBody>
      <dsp:txXfrm>
        <a:off x="1488651" y="558181"/>
        <a:ext cx="4574359" cy="4574359"/>
      </dsp:txXfrm>
    </dsp:sp>
    <dsp:sp modelId="{EC73B825-6A76-4528-ADFA-8B264C9E2989}">
      <dsp:nvSpPr>
        <dsp:cNvPr id="5" name="饼形 4"/>
        <dsp:cNvSpPr/>
      </dsp:nvSpPr>
      <dsp:spPr bwMode="white">
        <a:xfrm>
          <a:off x="1488651" y="558181"/>
          <a:ext cx="4574359" cy="4574359"/>
        </a:xfrm>
        <a:prstGeom prst="pie">
          <a:avLst>
            <a:gd name="adj1" fmla="val 771428"/>
            <a:gd name="adj2" fmla="val 3857142"/>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000" dirty="0"/>
            <a:t>动态主机配置协议（</a:t>
          </a:r>
          <a:r>
            <a:rPr lang="en-US" sz="2000" dirty="0"/>
            <a:t>DHCP</a:t>
          </a:r>
          <a:r>
            <a:rPr lang="zh-CN" sz="2000" dirty="0"/>
            <a:t>）功能</a:t>
          </a:r>
          <a:endParaRPr lang="zh-CN" sz="2000" b="1" dirty="0"/>
        </a:p>
      </dsp:txBody>
      <dsp:txXfrm>
        <a:off x="1488651" y="558181"/>
        <a:ext cx="4574359" cy="4574359"/>
      </dsp:txXfrm>
    </dsp:sp>
    <dsp:sp modelId="{360766F9-39CE-4357-AF1B-B8EA65DB8627}">
      <dsp:nvSpPr>
        <dsp:cNvPr id="6" name="饼形 5"/>
        <dsp:cNvSpPr/>
      </dsp:nvSpPr>
      <dsp:spPr bwMode="white">
        <a:xfrm>
          <a:off x="1488651" y="558181"/>
          <a:ext cx="4574359" cy="4574359"/>
        </a:xfrm>
        <a:prstGeom prst="pie">
          <a:avLst>
            <a:gd name="adj1" fmla="val 3857226"/>
            <a:gd name="adj2" fmla="val 6942857"/>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000"/>
            <a:t>防火墙功能</a:t>
          </a:r>
          <a:endParaRPr lang="zh-CN" sz="2000" b="1" dirty="0"/>
        </a:p>
      </dsp:txBody>
      <dsp:txXfrm>
        <a:off x="1488651" y="558181"/>
        <a:ext cx="4574359" cy="4574359"/>
      </dsp:txXfrm>
    </dsp:sp>
    <dsp:sp modelId="{ECC560F0-25F9-4EAD-B623-660628BB7BA4}">
      <dsp:nvSpPr>
        <dsp:cNvPr id="7" name="饼形 6"/>
        <dsp:cNvSpPr/>
      </dsp:nvSpPr>
      <dsp:spPr bwMode="white">
        <a:xfrm>
          <a:off x="1488651" y="558181"/>
          <a:ext cx="4574359" cy="4574359"/>
        </a:xfrm>
        <a:prstGeom prst="pie">
          <a:avLst>
            <a:gd name="adj1" fmla="val 6942857"/>
            <a:gd name="adj2" fmla="val 10028574"/>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000"/>
            <a:t>虚拟专用网（</a:t>
          </a:r>
          <a:r>
            <a:rPr lang="en-US" sz="2000"/>
            <a:t>VPN</a:t>
          </a:r>
          <a:r>
            <a:rPr lang="zh-CN" sz="2000"/>
            <a:t>）功能</a:t>
          </a:r>
          <a:endParaRPr lang="zh-CN" sz="2000" b="1" dirty="0"/>
        </a:p>
      </dsp:txBody>
      <dsp:txXfrm>
        <a:off x="1488651" y="558181"/>
        <a:ext cx="4574359" cy="4574359"/>
      </dsp:txXfrm>
    </dsp:sp>
    <dsp:sp modelId="{24F43847-F960-4C53-A3C1-78B629408691}">
      <dsp:nvSpPr>
        <dsp:cNvPr id="8" name="饼形 7"/>
        <dsp:cNvSpPr/>
      </dsp:nvSpPr>
      <dsp:spPr bwMode="white">
        <a:xfrm>
          <a:off x="1488651" y="558181"/>
          <a:ext cx="4574359" cy="4574359"/>
        </a:xfrm>
        <a:prstGeom prst="pie">
          <a:avLst>
            <a:gd name="adj1" fmla="val 10028574"/>
            <a:gd name="adj2" fmla="val 13114284"/>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22860" tIns="22860" rIns="22860" bIns="228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1800"/>
            <a:t>DMZ</a:t>
          </a:r>
          <a:r>
            <a:rPr lang="zh-CN" sz="1800"/>
            <a:t>功能</a:t>
          </a:r>
          <a:endParaRPr lang="zh-CN" sz="1800" b="1" dirty="0"/>
        </a:p>
      </dsp:txBody>
      <dsp:txXfrm>
        <a:off x="1488651" y="558181"/>
        <a:ext cx="4574359" cy="4574359"/>
      </dsp:txXfrm>
    </dsp:sp>
    <dsp:sp modelId="{92273D3B-EB89-4DC6-8950-C568CE15DC75}">
      <dsp:nvSpPr>
        <dsp:cNvPr id="9" name="饼形 8"/>
        <dsp:cNvSpPr/>
      </dsp:nvSpPr>
      <dsp:spPr bwMode="white">
        <a:xfrm>
          <a:off x="1488651" y="558181"/>
          <a:ext cx="4574359" cy="4574359"/>
        </a:xfrm>
        <a:prstGeom prst="pie">
          <a:avLst>
            <a:gd name="adj1" fmla="val 13114284"/>
            <a:gd name="adj2" fmla="val 16200000"/>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22860" tIns="22860" rIns="22860" bIns="228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1800" dirty="0"/>
            <a:t>DNS</a:t>
          </a:r>
          <a:r>
            <a:rPr lang="zh-CN" sz="1800" dirty="0"/>
            <a:t>功能</a:t>
          </a:r>
          <a:endParaRPr lang="zh-CN" sz="1800" b="1" dirty="0"/>
        </a:p>
      </dsp:txBody>
      <dsp:txXfrm>
        <a:off x="1488651" y="558181"/>
        <a:ext cx="4574359" cy="4574359"/>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 modelId="{A82A7EAB-D95E-45E9-9931-44031EFC3322}">
      <dsp:nvSpPr>
        <dsp:cNvPr id="4" name="圆角矩形 3"/>
        <dsp:cNvSpPr/>
      </dsp:nvSpPr>
      <dsp:spPr bwMode="white">
        <a:xfrm>
          <a:off x="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a:t>
          </a:r>
          <a:r>
            <a:rPr lang="zh-CN" altLang="en-US" sz="2000" dirty="0"/>
            <a:t>移动互联网体系结构</a:t>
          </a:r>
          <a:endParaRPr lang="zh-CN" sz="2000" dirty="0">
            <a:latin typeface="+mn-ea"/>
            <a:ea typeface="+mn-ea"/>
          </a:endParaRPr>
        </a:p>
      </dsp:txBody>
      <dsp:txXfrm>
        <a:off x="0" y="1380439"/>
        <a:ext cx="1944103" cy="1840585"/>
      </dsp:txXfrm>
    </dsp:sp>
    <dsp:sp modelId="{F76DCA40-BA00-4E64-A46A-DB761F08FDF2}">
      <dsp:nvSpPr>
        <dsp:cNvPr id="5" name="圆角矩形 4"/>
        <dsp:cNvSpPr/>
      </dsp:nvSpPr>
      <dsp:spPr bwMode="white">
        <a:xfrm>
          <a:off x="226812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altLang="en-US" sz="2000" dirty="0">
              <a:latin typeface="+mn-ea"/>
              <a:ea typeface="+mn-ea"/>
            </a:rPr>
            <a:t>能理解移动互联网应用发展特点</a:t>
          </a:r>
          <a:endParaRPr lang="zh-CN" sz="2000" dirty="0">
            <a:latin typeface="+mn-ea"/>
            <a:ea typeface="+mn-ea"/>
          </a:endParaRPr>
        </a:p>
      </dsp:txBody>
      <dsp:txXfrm>
        <a:off x="2268120" y="1380439"/>
        <a:ext cx="1944103" cy="1840585"/>
      </dsp:txXfrm>
    </dsp:sp>
    <dsp:sp modelId="{76761668-8B76-496F-AD1D-D5DA0CBA0C6B}">
      <dsp:nvSpPr>
        <dsp:cNvPr id="6" name="圆角矩形 5"/>
        <dsp:cNvSpPr/>
      </dsp:nvSpPr>
      <dsp:spPr bwMode="white">
        <a:xfrm>
          <a:off x="453624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altLang="en-US" sz="2000" dirty="0">
              <a:latin typeface="+mn-ea"/>
              <a:ea typeface="+mn-ea"/>
            </a:rPr>
            <a:t>会操作移动互联网的日常应用软件</a:t>
          </a:r>
          <a:endParaRPr lang="zh-CN" sz="2000" dirty="0">
            <a:latin typeface="+mn-ea"/>
            <a:ea typeface="+mn-ea"/>
          </a:endParaRPr>
        </a:p>
      </dsp:txBody>
      <dsp:txXfrm>
        <a:off x="4536240" y="1380439"/>
        <a:ext cx="1944103" cy="1840585"/>
      </dsp:txXfrm>
    </dsp:sp>
    <dsp:sp modelId="{9A2731F1-A859-4109-840F-025013FF3E94}">
      <dsp:nvSpPr>
        <dsp:cNvPr id="7" name="圆角矩形 6"/>
        <dsp:cNvSpPr/>
      </dsp:nvSpPr>
      <dsp:spPr bwMode="white">
        <a:xfrm>
          <a:off x="680436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lang="zh-CN" altLang="en-US" sz="2000" dirty="0">
              <a:latin typeface="+mn-ea"/>
              <a:ea typeface="+mn-ea"/>
            </a:rPr>
            <a:t>培养学生网络守法和安全意识</a:t>
          </a:r>
          <a:endParaRPr lang="zh-CN" sz="2000" dirty="0">
            <a:latin typeface="+mn-ea"/>
            <a:ea typeface="+mn-ea"/>
          </a:endParaRPr>
        </a:p>
      </dsp:txBody>
      <dsp:txXfrm>
        <a:off x="6804360" y="1380439"/>
        <a:ext cx="1944103" cy="1840585"/>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ar" val="1"/>
      <dgm:param type="vertAlign" val="mid"/>
      <dgm:param type="horzAlign" val="ctr"/>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ar" val="1"/>
      <dgm:param type="vertAlign" val="mid"/>
      <dgm:param type="horzAlign" val="ctr"/>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latin typeface="Arial" panose="020B0604020202020204" pitchFamily="34" charset="0"/>
                <a:ea typeface="宋体" panose="02010600030101010101" pitchFamily="2" charset="-122"/>
              </a:defRPr>
            </a:lvl1pPr>
          </a:lstStyle>
          <a:p>
            <a:pPr>
              <a:defRPr/>
            </a:pPr>
            <a:r>
              <a:rPr lang="en-US" altLang="zh-CN"/>
              <a:t>*</a:t>
            </a:r>
            <a:endParaRPr lang="en-US" altLang="zh-CN"/>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ffectLst/>
                <a:latin typeface="Arial" panose="020B0604020202020204" pitchFamily="34" charset="0"/>
                <a:ea typeface="宋体" panose="02010600030101010101" pitchFamily="2" charset="-122"/>
              </a:defRPr>
            </a:lvl1pPr>
          </a:lstStyle>
          <a:p>
            <a:pPr>
              <a:defRPr/>
            </a:pPr>
            <a:endParaRPr lang="en-US" altLang="zh-CN"/>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solidFill>
            <a:srgbClr val="FFFFFF"/>
          </a:solidFill>
          <a:ln w="9525" algn="ctr">
            <a:solidFill>
              <a:srgbClr val="000000"/>
            </a:solidFill>
            <a:miter lim="800000"/>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SzPct val="100000"/>
              <a:defRPr sz="1200" b="0">
                <a:effectLst/>
                <a:latin typeface="Arial" panose="020B0604020202020204" pitchFamily="34" charset="0"/>
                <a:ea typeface="宋体" panose="02010600030101010101" pitchFamily="2" charset="-122"/>
              </a:defRPr>
            </a:lvl1pPr>
          </a:lstStyle>
          <a:p>
            <a:pPr>
              <a:defRPr/>
            </a:pPr>
            <a:endParaRPr lang="en-US" altLang="zh-CN"/>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1" hangingPunct="1">
              <a:buSzPct val="100000"/>
              <a:defRPr sz="1200" b="0">
                <a:latin typeface="Arial" panose="020B0604020202020204" pitchFamily="34" charset="0"/>
                <a:ea typeface="宋体" panose="02010600030101010101" pitchFamily="2" charset="-122"/>
              </a:defRPr>
            </a:lvl1pPr>
          </a:lstStyle>
          <a:p>
            <a:fld id="{87436437-A963-4D20-AF8C-D664EDAE9312}" type="slidenum">
              <a:rPr lang="en-US" altLang="zh-CN"/>
            </a:fld>
            <a:endParaRPr lang="en-US" altLang="zh-CN"/>
          </a:p>
        </p:txBody>
      </p:sp>
    </p:spTree>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nvSpPr>
        <p:spPr bwMode="auto">
          <a:xfrm>
            <a:off x="685800" y="2393950"/>
            <a:ext cx="77724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nvPr>
        </p:nvSpPr>
        <p:spPr>
          <a:xfrm>
            <a:off x="685800" y="990600"/>
            <a:ext cx="77724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nvPr>
        </p:nvSpPr>
        <p:spPr>
          <a:xfrm>
            <a:off x="685800" y="6248400"/>
            <a:ext cx="1905000" cy="457200"/>
          </a:xfrm>
        </p:spPr>
        <p:txBody>
          <a:bodyPr/>
          <a:lstStyle>
            <a:lvl1pPr>
              <a:defRPr/>
            </a:lvl1pPr>
          </a:lstStyle>
          <a:p>
            <a:pPr>
              <a:defRPr/>
            </a:pPr>
            <a:fld id="{FB8868C7-E801-416E-B358-47ADD11F9DE3}" type="datetime1">
              <a:rPr lang="zh-CN" altLang="en-US"/>
            </a:fld>
            <a:endParaRPr lang="en-US" altLang="zh-CN"/>
          </a:p>
        </p:txBody>
      </p:sp>
      <p:sp>
        <p:nvSpPr>
          <p:cNvPr id="6" name="Rectangle 5"/>
          <p:cNvSpPr>
            <a:spLocks noGrp="1" noChangeArrowheads="1"/>
          </p:cNvSpPr>
          <p:nvPr>
            <p:ph type="ftr" sz="quarter" idx="11"/>
          </p:nvPr>
        </p:nvSpPr>
        <p:spPr>
          <a:xfrm>
            <a:off x="3124200" y="6248400"/>
            <a:ext cx="2895600" cy="457200"/>
          </a:xfrm>
        </p:spPr>
        <p:txBody>
          <a:bodyPr/>
          <a:lstStyle>
            <a:lvl1pPr>
              <a:defRPr>
                <a:ea typeface="+mn-ea"/>
              </a:defRPr>
            </a:lvl1pPr>
          </a:lstStyle>
          <a:p>
            <a:pPr>
              <a:defRPr/>
            </a:pPr>
            <a:r>
              <a:rPr lang="en-US" altLang="zh-CN"/>
              <a:t>锲而舍之，朽木不折。锲而不舍，金石可镂   友友情分享O(∩_∩)O~</a:t>
            </a:r>
            <a:endParaRPr lang="en-US" altLang="zh-CN"/>
          </a:p>
        </p:txBody>
      </p:sp>
      <p:sp>
        <p:nvSpPr>
          <p:cNvPr id="7" name="Rectangle 6"/>
          <p:cNvSpPr>
            <a:spLocks noGrp="1" noChangeArrowheads="1"/>
          </p:cNvSpPr>
          <p:nvPr>
            <p:ph type="sldNum" sz="quarter" idx="12"/>
          </p:nvPr>
        </p:nvSpPr>
        <p:spPr>
          <a:xfrm>
            <a:off x="6553200" y="6248400"/>
            <a:ext cx="1905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nvPr>
        </p:nvSpPr>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566738" y="304800"/>
            <a:ext cx="5854700"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fld id="{16656FE8-ED95-40D9-BD4C-668C9FF48543}" type="datetime1">
              <a:rPr lang="zh-CN" altLang="en-US"/>
            </a:fld>
            <a:endParaRPr lang="en-US" altLang="zh-CN"/>
          </a:p>
        </p:txBody>
      </p:sp>
      <p:sp>
        <p:nvSpPr>
          <p:cNvPr id="5" name="Rectangle 7"/>
          <p:cNvSpPr>
            <a:spLocks noGrp="1" noChangeArrowheads="1"/>
          </p:cNvSpPr>
          <p:nvPr>
            <p:ph type="ftr" sz="quarter" idx="11"/>
          </p:nvPr>
        </p:nvSpPr>
        <p:spPr/>
        <p:txBody>
          <a:bodyPr/>
          <a:lstStyle>
            <a:lvl1pPr>
              <a:defRPr/>
            </a:lvl1pPr>
          </a:lstStyle>
          <a:p>
            <a:fld id="{8EB14846-9F90-45DA-A6EE-57387A9F477A}" type="slidenum">
              <a:rPr lang="en-US" altLang="zh-CN"/>
            </a:fld>
            <a:endParaRPr lang="en-US" altLang="zh-CN"/>
          </a:p>
        </p:txBody>
      </p:sp>
      <p:sp>
        <p:nvSpPr>
          <p:cNvPr id="6" name="Rectangle 8"/>
          <p:cNvSpPr>
            <a:spLocks noGrp="1" noChangeArrowheads="1"/>
          </p:cNvSpPr>
          <p:nvPr>
            <p:ph type="sldNum" sz="quarter" idx="12"/>
          </p:nvPr>
        </p:nvSpPr>
        <p:spPr/>
        <p:txBody>
          <a:bodyPr/>
          <a:lstStyle>
            <a:lvl1pPr>
              <a:defRPr/>
            </a:lvl1pPr>
          </a:lstStyle>
          <a:p>
            <a:fld id="{3241A1C0-08EF-4000-A724-E7D3C0252B02}" type="slidenum">
              <a:rPr lang="en-US" altLang="zh-CN"/>
            </a:fld>
            <a:endParaRPr lang="en-US" altLang="zh-CN"/>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fld id="{9B560E01-5293-4457-8C8B-75B0E0100D9A}" type="datetime1">
              <a:rPr lang="zh-CN" altLang="en-US"/>
            </a:fld>
            <a:endParaRPr lang="en-US" altLang="zh-CN"/>
          </a:p>
        </p:txBody>
      </p:sp>
      <p:sp>
        <p:nvSpPr>
          <p:cNvPr id="5" name="Rectangle 7"/>
          <p:cNvSpPr>
            <a:spLocks noGrp="1" noChangeArrowheads="1"/>
          </p:cNvSpPr>
          <p:nvPr>
            <p:ph type="ftr" sz="quarter" idx="11"/>
          </p:nvPr>
        </p:nvSpPr>
        <p:spPr/>
        <p:txBody>
          <a:bodyPr/>
          <a:lstStyle>
            <a:lvl1pPr>
              <a:defRPr/>
            </a:lvl1pPr>
          </a:lstStyle>
          <a:p>
            <a:fld id="{032DB10A-15DF-4868-94E8-8C62CDDBBD7E}" type="slidenum">
              <a:rPr lang="en-US" altLang="zh-CN"/>
            </a:fld>
            <a:endParaRPr lang="en-US" altLang="zh-CN"/>
          </a:p>
        </p:txBody>
      </p:sp>
      <p:sp>
        <p:nvSpPr>
          <p:cNvPr id="6" name="Rectangle 8"/>
          <p:cNvSpPr>
            <a:spLocks noGrp="1" noChangeArrowheads="1"/>
          </p:cNvSpPr>
          <p:nvPr>
            <p:ph type="sldNum" sz="quarter" idx="12"/>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fld id="{2AEC3339-3AD1-4569-949E-80E7C782AF8A}" type="datetime1">
              <a:rPr lang="zh-CN" altLang="en-US"/>
            </a:fld>
            <a:endParaRPr lang="en-US" altLang="zh-CN"/>
          </a:p>
        </p:txBody>
      </p:sp>
      <p:sp>
        <p:nvSpPr>
          <p:cNvPr id="5" name="Rectangle 7"/>
          <p:cNvSpPr>
            <a:spLocks noGrp="1" noChangeArrowheads="1"/>
          </p:cNvSpPr>
          <p:nvPr>
            <p:ph type="ftr" sz="quarter" idx="11"/>
          </p:nvPr>
        </p:nvSpPr>
        <p:spPr/>
        <p:txBody>
          <a:bodyPr/>
          <a:lstStyle>
            <a:lvl1pPr>
              <a:defRPr/>
            </a:lvl1pPr>
          </a:lstStyle>
          <a:p>
            <a:fld id="{BFDC0A1A-36C2-4EF7-A9C1-F82649FA1B1F}" type="slidenum">
              <a:rPr lang="en-US" altLang="zh-CN"/>
            </a:fld>
            <a:endParaRPr lang="en-US" altLang="zh-CN"/>
          </a:p>
        </p:txBody>
      </p:sp>
      <p:sp>
        <p:nvSpPr>
          <p:cNvPr id="6" name="Rectangle 8"/>
          <p:cNvSpPr>
            <a:spLocks noGrp="1" noChangeArrowheads="1"/>
          </p:cNvSpPr>
          <p:nvPr>
            <p:ph type="sldNum" sz="quarter" idx="12"/>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566738" y="1125538"/>
            <a:ext cx="39243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43438" y="1125538"/>
            <a:ext cx="39243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nvPr>
        </p:nvSpPr>
        <p:spPr/>
        <p:txBody>
          <a:bodyPr/>
          <a:lstStyle>
            <a:lvl1pPr>
              <a:defRPr/>
            </a:lvl1pPr>
          </a:lstStyle>
          <a:p>
            <a:pPr>
              <a:defRPr/>
            </a:pPr>
            <a:fld id="{47469216-8384-4F03-BC94-2B7C23C67D43}" type="datetime1">
              <a:rPr lang="zh-CN" altLang="en-US"/>
            </a:fld>
            <a:endParaRPr lang="en-US" altLang="zh-CN"/>
          </a:p>
        </p:txBody>
      </p:sp>
      <p:sp>
        <p:nvSpPr>
          <p:cNvPr id="6" name="Rectangle 7"/>
          <p:cNvSpPr>
            <a:spLocks noGrp="1" noChangeArrowheads="1"/>
          </p:cNvSpPr>
          <p:nvPr>
            <p:ph type="ftr" sz="quarter" idx="11"/>
          </p:nvPr>
        </p:nvSpPr>
        <p:spPr/>
        <p:txBody>
          <a:bodyPr/>
          <a:lstStyle>
            <a:lvl1pPr>
              <a:defRPr/>
            </a:lvl1pPr>
          </a:lstStyle>
          <a:p>
            <a:fld id="{A88B06E6-4508-427B-A163-9E193E9E7BAC}" type="slidenum">
              <a:rPr lang="en-US" altLang="zh-CN"/>
            </a:fld>
            <a:endParaRPr lang="en-US" altLang="zh-CN"/>
          </a:p>
        </p:txBody>
      </p:sp>
      <p:sp>
        <p:nvSpPr>
          <p:cNvPr id="7" name="Rectangle 8"/>
          <p:cNvSpPr>
            <a:spLocks noGrp="1" noChangeArrowheads="1"/>
          </p:cNvSpPr>
          <p:nvPr>
            <p:ph type="sldNum" sz="quarter" idx="12"/>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nvPr>
        </p:nvSpPr>
        <p:spPr/>
        <p:txBody>
          <a:bodyPr/>
          <a:lstStyle>
            <a:lvl1pPr>
              <a:defRPr/>
            </a:lvl1pPr>
          </a:lstStyle>
          <a:p>
            <a:pPr>
              <a:defRPr/>
            </a:pPr>
            <a:fld id="{E08533D4-681E-465C-B247-0E9AD979858B}" type="datetime1">
              <a:rPr lang="zh-CN" altLang="en-US"/>
            </a:fld>
            <a:endParaRPr lang="en-US" altLang="zh-CN"/>
          </a:p>
        </p:txBody>
      </p:sp>
      <p:sp>
        <p:nvSpPr>
          <p:cNvPr id="8" name="Rectangle 7"/>
          <p:cNvSpPr>
            <a:spLocks noGrp="1" noChangeArrowheads="1"/>
          </p:cNvSpPr>
          <p:nvPr>
            <p:ph type="ftr" sz="quarter" idx="11"/>
          </p:nvPr>
        </p:nvSpPr>
        <p:spPr/>
        <p:txBody>
          <a:bodyPr/>
          <a:lstStyle>
            <a:lvl1pPr>
              <a:defRPr/>
            </a:lvl1pPr>
          </a:lstStyle>
          <a:p>
            <a:fld id="{E63D04C2-53E4-4D7F-A625-1AEEA4477BA5}" type="slidenum">
              <a:rPr lang="en-US" altLang="zh-CN"/>
            </a:fld>
            <a:endParaRPr lang="en-US" altLang="zh-CN"/>
          </a:p>
        </p:txBody>
      </p:sp>
      <p:sp>
        <p:nvSpPr>
          <p:cNvPr id="9" name="Rectangle 8"/>
          <p:cNvSpPr>
            <a:spLocks noGrp="1" noChangeArrowheads="1"/>
          </p:cNvSpPr>
          <p:nvPr>
            <p:ph type="sldNum" sz="quarter" idx="12"/>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nvPr>
        </p:nvSpPr>
        <p:spPr/>
        <p:txBody>
          <a:bodyPr/>
          <a:lstStyle>
            <a:lvl1pPr>
              <a:defRPr/>
            </a:lvl1pPr>
          </a:lstStyle>
          <a:p>
            <a:pPr>
              <a:defRPr/>
            </a:pPr>
            <a:fld id="{EC7B2B56-A4FB-4609-B215-F4D1FB31AAF3}" type="datetime1">
              <a:rPr lang="zh-CN" altLang="en-US"/>
            </a:fld>
            <a:endParaRPr lang="en-US" altLang="zh-CN"/>
          </a:p>
        </p:txBody>
      </p:sp>
      <p:sp>
        <p:nvSpPr>
          <p:cNvPr id="4" name="Rectangle 7"/>
          <p:cNvSpPr>
            <a:spLocks noGrp="1" noChangeArrowheads="1"/>
          </p:cNvSpPr>
          <p:nvPr>
            <p:ph type="ftr" sz="quarter" idx="11"/>
          </p:nvPr>
        </p:nvSpPr>
        <p:spPr/>
        <p:txBody>
          <a:bodyPr/>
          <a:lstStyle>
            <a:lvl1pPr>
              <a:defRPr/>
            </a:lvl1pPr>
          </a:lstStyle>
          <a:p>
            <a:fld id="{9BD8C6AF-D64F-4A83-883B-A1227F38BEB3}" type="slidenum">
              <a:rPr lang="en-US" altLang="zh-CN"/>
            </a:fld>
            <a:endParaRPr lang="en-US" altLang="zh-CN"/>
          </a:p>
        </p:txBody>
      </p:sp>
      <p:sp>
        <p:nvSpPr>
          <p:cNvPr id="5" name="Rectangle 8"/>
          <p:cNvSpPr>
            <a:spLocks noGrp="1" noChangeArrowheads="1"/>
          </p:cNvSpPr>
          <p:nvPr>
            <p:ph type="sldNum" sz="quarter" idx="12"/>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fld id="{60290911-833E-4BC3-AB22-DF934CBDF3DF}" type="datetime1">
              <a:rPr lang="zh-CN" altLang="en-US"/>
            </a:fld>
            <a:endParaRPr lang="en-US" altLang="zh-CN"/>
          </a:p>
        </p:txBody>
      </p:sp>
      <p:sp>
        <p:nvSpPr>
          <p:cNvPr id="3" name="Rectangle 7"/>
          <p:cNvSpPr>
            <a:spLocks noGrp="1" noChangeArrowheads="1"/>
          </p:cNvSpPr>
          <p:nvPr>
            <p:ph type="ftr" sz="quarter" idx="11"/>
          </p:nvPr>
        </p:nvSpPr>
        <p:spPr/>
        <p:txBody>
          <a:bodyPr/>
          <a:lstStyle>
            <a:lvl1pPr>
              <a:defRPr/>
            </a:lvl1pPr>
          </a:lstStyle>
          <a:p>
            <a:fld id="{96089572-BF2A-4798-89A4-87D72AC16483}" type="slidenum">
              <a:rPr lang="en-US" altLang="zh-CN"/>
            </a:fld>
            <a:endParaRPr lang="en-US" altLang="zh-CN"/>
          </a:p>
        </p:txBody>
      </p:sp>
      <p:sp>
        <p:nvSpPr>
          <p:cNvPr id="4" name="Rectangle 8"/>
          <p:cNvSpPr>
            <a:spLocks noGrp="1" noChangeArrowheads="1"/>
          </p:cNvSpPr>
          <p:nvPr>
            <p:ph type="sldNum" sz="quarter" idx="12"/>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nvPr>
        </p:nvSpPr>
        <p:spPr/>
        <p:txBody>
          <a:bodyPr/>
          <a:lstStyle>
            <a:lvl1pPr>
              <a:defRPr/>
            </a:lvl1pPr>
          </a:lstStyle>
          <a:p>
            <a:pPr>
              <a:defRPr/>
            </a:pPr>
            <a:fld id="{70A90910-7ED4-4B24-A2D3-0313ACBC6BAD}" type="datetime1">
              <a:rPr lang="zh-CN" altLang="en-US"/>
            </a:fld>
            <a:endParaRPr lang="en-US" altLang="zh-CN"/>
          </a:p>
        </p:txBody>
      </p:sp>
      <p:sp>
        <p:nvSpPr>
          <p:cNvPr id="6" name="Rectangle 7"/>
          <p:cNvSpPr>
            <a:spLocks noGrp="1" noChangeArrowheads="1"/>
          </p:cNvSpPr>
          <p:nvPr>
            <p:ph type="ftr" sz="quarter" idx="11"/>
          </p:nvPr>
        </p:nvSpPr>
        <p:spPr/>
        <p:txBody>
          <a:bodyPr/>
          <a:lstStyle>
            <a:lvl1pPr>
              <a:defRPr/>
            </a:lvl1pPr>
          </a:lstStyle>
          <a:p>
            <a:fld id="{72A8EF03-2E15-405B-9E94-A1D3B927A7B0}" type="slidenum">
              <a:rPr lang="en-US" altLang="zh-CN"/>
            </a:fld>
            <a:endParaRPr lang="en-US" altLang="zh-CN"/>
          </a:p>
        </p:txBody>
      </p:sp>
      <p:sp>
        <p:nvSpPr>
          <p:cNvPr id="7" name="Rectangle 8"/>
          <p:cNvSpPr>
            <a:spLocks noGrp="1" noChangeArrowheads="1"/>
          </p:cNvSpPr>
          <p:nvPr>
            <p:ph type="sldNum" sz="quarter" idx="12"/>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nvPr>
        </p:nvSpPr>
        <p:spPr/>
        <p:txBody>
          <a:bodyPr/>
          <a:lstStyle>
            <a:lvl1pPr>
              <a:defRPr/>
            </a:lvl1pPr>
          </a:lstStyle>
          <a:p>
            <a:pPr>
              <a:defRPr/>
            </a:pPr>
            <a:fld id="{2F679C4C-2F19-4CF1-9783-E919F22B4482}" type="datetime1">
              <a:rPr lang="zh-CN" altLang="en-US"/>
            </a:fld>
            <a:endParaRPr lang="en-US" altLang="zh-CN"/>
          </a:p>
        </p:txBody>
      </p:sp>
      <p:sp>
        <p:nvSpPr>
          <p:cNvPr id="6" name="Rectangle 7"/>
          <p:cNvSpPr>
            <a:spLocks noGrp="1" noChangeArrowheads="1"/>
          </p:cNvSpPr>
          <p:nvPr>
            <p:ph type="ftr" sz="quarter" idx="11"/>
          </p:nvPr>
        </p:nvSpPr>
        <p:spPr/>
        <p:txBody>
          <a:bodyPr/>
          <a:lstStyle>
            <a:lvl1pPr>
              <a:defRPr/>
            </a:lvl1pPr>
          </a:lstStyle>
          <a:p>
            <a:fld id="{06BB7C76-9073-4C00-B5E0-A7540A7BE2BF}" type="slidenum">
              <a:rPr lang="en-US" altLang="zh-CN"/>
            </a:fld>
            <a:endParaRPr lang="en-US" altLang="zh-CN"/>
          </a:p>
        </p:txBody>
      </p:sp>
      <p:sp>
        <p:nvSpPr>
          <p:cNvPr id="7" name="Rectangle 8"/>
          <p:cNvSpPr>
            <a:spLocks noGrp="1" noChangeArrowheads="1"/>
          </p:cNvSpPr>
          <p:nvPr>
            <p:ph type="sldNum" sz="quarter" idx="12"/>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566738" y="1125538"/>
            <a:ext cx="8001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nvSpPr>
        <p:spPr bwMode="auto">
          <a:xfrm>
            <a:off x="611188" y="908050"/>
            <a:ext cx="7958137"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1029" name="Line 5"/>
          <p:cNvSpPr>
            <a:spLocks noChangeShapeType="1"/>
          </p:cNvSpPr>
          <p:nvPr/>
        </p:nvSpPr>
        <p:spPr bwMode="auto">
          <a:xfrm flipV="1">
            <a:off x="609600" y="6172200"/>
            <a:ext cx="79248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nvPr>
        </p:nvSpPr>
        <p:spPr bwMode="auto">
          <a:xfrm>
            <a:off x="609600" y="6245225"/>
            <a:ext cx="19812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1" name="Rectangle 7"/>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eaLnBrk="1" hangingPunct="1">
              <a:buSzPct val="100000"/>
              <a:defRPr sz="1200" b="0">
                <a:ea typeface="宋体" panose="02010600030101010101" pitchFamily="2" charset="-122"/>
              </a:defRPr>
            </a:lvl1pPr>
          </a:lstStyle>
          <a:p>
            <a:fld id="{46A4F708-D95E-40F7-9130-B876B5B00229}" type="slidenum">
              <a:rPr lang="en-US" altLang="zh-CN"/>
            </a:fld>
            <a:endParaRPr lang="en-US" altLang="zh-CN"/>
          </a:p>
        </p:txBody>
      </p:sp>
      <p:sp>
        <p:nvSpPr>
          <p:cNvPr id="1032" name="Rectangle 8"/>
          <p:cNvSpPr>
            <a:spLocks noGrp="1" noChangeArrowheads="1"/>
          </p:cNvSpPr>
          <p:nvPr>
            <p:ph type="sldNum" sz="quarter" idx="4"/>
          </p:nvPr>
        </p:nvSpPr>
        <p:spPr bwMode="auto">
          <a:xfrm>
            <a:off x="6553200" y="6245225"/>
            <a:ext cx="19812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www.cnnic.net.cn/"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6E0B89-6530-41CA-9D42-09649D00AAAF}" type="slidenum">
              <a:rPr lang="en-US" altLang="zh-CN" b="0">
                <a:ea typeface="宋体" panose="02010600030101010101" pitchFamily="2" charset="-122"/>
              </a:rPr>
            </a:fld>
            <a:endParaRPr lang="en-US" altLang="zh-CN" b="0">
              <a:ea typeface="宋体" panose="02010600030101010101" pitchFamily="2" charset="-122"/>
            </a:endParaRPr>
          </a:p>
        </p:txBody>
      </p:sp>
      <p:sp>
        <p:nvSpPr>
          <p:cNvPr id="2058" name="Rectangle 10"/>
          <p:cNvSpPr>
            <a:spLocks noGrp="1" noChangeArrowheads="1"/>
          </p:cNvSpPr>
          <p:nvPr>
            <p:ph type="ctrTitle" idx="4294967295"/>
          </p:nvPr>
        </p:nvSpPr>
        <p:spPr>
          <a:xfrm>
            <a:off x="250825" y="908050"/>
            <a:ext cx="7772400" cy="1371600"/>
          </a:xfrm>
        </p:spPr>
        <p:txBody>
          <a:bodyPr/>
          <a:lstStyle/>
          <a:p>
            <a:pPr eaLnBrk="1" hangingPunct="1">
              <a:defRPr/>
            </a:pPr>
            <a:br>
              <a:rPr lang="en-US" altLang="zh-CN" sz="4000" dirty="0">
                <a:solidFill>
                  <a:schemeClr val="folHlink"/>
                </a:solidFill>
                <a:latin typeface="黑体" panose="02010609060101010101" pitchFamily="49" charset="-122"/>
                <a:ea typeface="黑体" panose="02010609060101010101" pitchFamily="49" charset="-122"/>
              </a:rPr>
            </a:br>
            <a:br>
              <a:rPr lang="en-US" altLang="zh-CN" sz="4000" dirty="0">
                <a:solidFill>
                  <a:schemeClr val="folHlink"/>
                </a:solidFill>
                <a:latin typeface="黑体" panose="02010609060101010101" pitchFamily="49" charset="-122"/>
                <a:ea typeface="黑体" panose="02010609060101010101" pitchFamily="49" charset="-122"/>
              </a:rPr>
            </a:br>
            <a:r>
              <a:rPr lang="en-US" altLang="zh-CN" sz="4000" dirty="0">
                <a:solidFill>
                  <a:schemeClr val="folHlink"/>
                </a:solidFill>
                <a:latin typeface="黑体" panose="02010609060101010101" pitchFamily="49" charset="-122"/>
                <a:ea typeface="黑体" panose="02010609060101010101" pitchFamily="49" charset="-122"/>
              </a:rPr>
              <a:t>《</a:t>
            </a:r>
            <a:r>
              <a:rPr lang="zh-CN" altLang="en-US" sz="4000" dirty="0">
                <a:solidFill>
                  <a:schemeClr val="folHlink"/>
                </a:solidFill>
                <a:latin typeface="黑体" panose="02010609060101010101" pitchFamily="49" charset="-122"/>
                <a:ea typeface="黑体" panose="02010609060101010101" pitchFamily="49" charset="-122"/>
              </a:rPr>
              <a:t>计算机网络技术</a:t>
            </a:r>
            <a:r>
              <a:rPr lang="en-US" altLang="zh-CN" sz="4000" dirty="0">
                <a:solidFill>
                  <a:schemeClr val="folHlink"/>
                </a:solidFill>
                <a:latin typeface="黑体" panose="02010609060101010101" pitchFamily="49" charset="-122"/>
                <a:ea typeface="黑体" panose="02010609060101010101" pitchFamily="49" charset="-122"/>
              </a:rPr>
              <a:t>》</a:t>
            </a:r>
            <a:endParaRPr lang="zh-CN" altLang="en-US" sz="4000" dirty="0">
              <a:solidFill>
                <a:schemeClr val="folHlink"/>
              </a:solidFill>
              <a:latin typeface="黑体" panose="02010609060101010101" pitchFamily="49" charset="-122"/>
              <a:ea typeface="黑体" panose="02010609060101010101" pitchFamily="49" charset="-122"/>
            </a:endParaRPr>
          </a:p>
        </p:txBody>
      </p:sp>
      <p:sp>
        <p:nvSpPr>
          <p:cNvPr id="2059" name="Rectangle 11"/>
          <p:cNvSpPr>
            <a:spLocks noGrp="1" noChangeArrowheads="1"/>
          </p:cNvSpPr>
          <p:nvPr>
            <p:ph type="subTitle" idx="4294967295"/>
          </p:nvPr>
        </p:nvSpPr>
        <p:spPr>
          <a:xfrm>
            <a:off x="1643063" y="2781300"/>
            <a:ext cx="6408737" cy="647700"/>
          </a:xfrm>
        </p:spPr>
        <p:txBody>
          <a:bodyPr/>
          <a:lstStyle/>
          <a:p>
            <a:pPr marL="0" indent="0" algn="ctr" eaLnBrk="1" hangingPunct="1">
              <a:buFont typeface="Wingdings" panose="05000000000000000000" pitchFamily="2" charset="2"/>
              <a:buNone/>
              <a:defRPr/>
            </a:pPr>
            <a:r>
              <a:rPr lang="zh-CN" altLang="en-US" sz="2800" dirty="0">
                <a:latin typeface="楷体_GB2312" charset="-122"/>
                <a:ea typeface="楷体_GB2312" charset="-122"/>
              </a:rPr>
              <a:t>北京出版社    主编：吴教育  刘小园</a:t>
            </a:r>
            <a:endParaRPr lang="zh-CN" altLang="en-US" sz="2800" dirty="0">
              <a:latin typeface="楷体_GB2312" charset="-122"/>
              <a:ea typeface="楷体_GB2312" charset="-122"/>
            </a:endParaRPr>
          </a:p>
        </p:txBody>
      </p:sp>
      <p:sp>
        <p:nvSpPr>
          <p:cNvPr id="5" name="Rectangle 11"/>
          <p:cNvSpPr txBox="1">
            <a:spLocks noChangeArrowheads="1"/>
          </p:cNvSpPr>
          <p:nvPr/>
        </p:nvSpPr>
        <p:spPr bwMode="auto">
          <a:xfrm>
            <a:off x="1693863" y="3930650"/>
            <a:ext cx="6408737" cy="647700"/>
          </a:xfrm>
          <a:prstGeom prst="rect">
            <a:avLst/>
          </a:prstGeom>
          <a:noFill/>
          <a:ln>
            <a:noFill/>
          </a:ln>
          <a:effectLst/>
        </p:spPr>
        <p:txBody>
          <a:bodyPr/>
          <a:lst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None/>
              <a:defRPr/>
            </a:pPr>
            <a:r>
              <a:rPr lang="zh-CN" altLang="en-US" sz="2800" dirty="0">
                <a:solidFill>
                  <a:srgbClr val="FF0000"/>
                </a:solidFill>
                <a:latin typeface="楷体_GB2312" charset="-122"/>
                <a:ea typeface="楷体_GB2312" charset="-122"/>
              </a:rPr>
              <a:t>项目五 互联网接入与应用</a:t>
            </a:r>
            <a:endParaRPr lang="zh-CN" altLang="en-US" sz="2800" dirty="0">
              <a:solidFill>
                <a:srgbClr val="FF0000"/>
              </a:solidFill>
              <a:latin typeface="楷体_GB2312" charset="-122"/>
              <a:ea typeface="楷体_GB2312" charset="-122"/>
            </a:endParaRPr>
          </a:p>
        </p:txBody>
      </p:sp>
    </p:spTree>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endParaRPr lang="zh-CN" altLang="en-US" sz="2800" dirty="0"/>
          </a:p>
        </p:txBody>
      </p:sp>
      <p:sp>
        <p:nvSpPr>
          <p:cNvPr id="3" name="矩形 2"/>
          <p:cNvSpPr/>
          <p:nvPr/>
        </p:nvSpPr>
        <p:spPr>
          <a:xfrm>
            <a:off x="574675" y="1052830"/>
            <a:ext cx="8041640" cy="4431030"/>
          </a:xfrm>
          <a:prstGeom prst="rect">
            <a:avLst/>
          </a:prstGeom>
        </p:spPr>
        <p:txBody>
          <a:bodyPr wrap="square">
            <a:spAutoFit/>
          </a:bodyPr>
          <a:lstStyle/>
          <a:p>
            <a:pPr indent="457200">
              <a:lnSpc>
                <a:spcPct val="150000"/>
              </a:lnSpc>
            </a:pPr>
            <a:r>
              <a:rPr lang="zh-CN" altLang="en-US" sz="2000" kern="100" dirty="0">
                <a:solidFill>
                  <a:schemeClr val="tx2"/>
                </a:solidFill>
                <a:latin typeface="+mn-ea"/>
                <a:ea typeface="+mn-ea"/>
                <a:cs typeface="Times New Roman" panose="02020603050405020304" pitchFamily="18" charset="0"/>
              </a:rPr>
              <a:t>一、使用</a:t>
            </a:r>
            <a:r>
              <a:rPr lang="en-US" altLang="zh-CN" sz="2000" kern="100" dirty="0">
                <a:solidFill>
                  <a:schemeClr val="tx2"/>
                </a:solidFill>
                <a:latin typeface="+mn-ea"/>
                <a:ea typeface="+mn-ea"/>
                <a:cs typeface="Times New Roman" panose="02020603050405020304" pitchFamily="18" charset="0"/>
              </a:rPr>
              <a:t>Web</a:t>
            </a:r>
            <a:r>
              <a:rPr lang="zh-CN" altLang="en-US" sz="2000" kern="100" dirty="0">
                <a:solidFill>
                  <a:schemeClr val="tx2"/>
                </a:solidFill>
                <a:latin typeface="+mn-ea"/>
                <a:ea typeface="+mn-ea"/>
                <a:cs typeface="Times New Roman" panose="02020603050405020304" pitchFamily="18" charset="0"/>
              </a:rPr>
              <a:t>浏览器漫游</a:t>
            </a:r>
            <a:r>
              <a:rPr lang="en-US" altLang="zh-CN" sz="2000" kern="100" dirty="0">
                <a:solidFill>
                  <a:schemeClr val="tx2"/>
                </a:solidFill>
                <a:latin typeface="+mn-ea"/>
                <a:ea typeface="+mn-ea"/>
                <a:cs typeface="Times New Roman" panose="02020603050405020304" pitchFamily="18" charset="0"/>
              </a:rPr>
              <a:t>WWW</a:t>
            </a:r>
            <a:r>
              <a:rPr lang="zh-CN" altLang="en-US" sz="2000" kern="100" dirty="0">
                <a:solidFill>
                  <a:schemeClr val="tx2"/>
                </a:solidFill>
                <a:latin typeface="+mn-ea"/>
                <a:ea typeface="+mn-ea"/>
                <a:cs typeface="Times New Roman" panose="02020603050405020304" pitchFamily="18" charset="0"/>
              </a:rPr>
              <a:t>，练习使用“前进”“后退”“停止”和“刷新”按钮。</a:t>
            </a:r>
            <a:endParaRPr lang="zh-CN" altLang="en-US" sz="2000" kern="100" dirty="0">
              <a:solidFill>
                <a:schemeClr val="tx2"/>
              </a:solidFill>
              <a:latin typeface="+mn-ea"/>
              <a:ea typeface="+mn-ea"/>
              <a:cs typeface="Times New Roman" panose="02020603050405020304" pitchFamily="18" charset="0"/>
            </a:endParaRPr>
          </a:p>
          <a:p>
            <a:pPr indent="457200">
              <a:lnSpc>
                <a:spcPct val="150000"/>
              </a:lnSpc>
            </a:pPr>
            <a:r>
              <a:rPr lang="zh-CN" altLang="en-US" sz="2000" kern="100" dirty="0">
                <a:solidFill>
                  <a:schemeClr val="tx2"/>
                </a:solidFill>
                <a:latin typeface="+mn-ea"/>
                <a:ea typeface="+mn-ea"/>
                <a:cs typeface="Times New Roman" panose="02020603050405020304" pitchFamily="18" charset="0"/>
              </a:rPr>
              <a:t>二、利用浏览器访问“中国互联网络信息中心”网站：</a:t>
            </a:r>
            <a:r>
              <a:rPr lang="en-US" altLang="zh-CN" sz="2000" kern="100" dirty="0">
                <a:solidFill>
                  <a:schemeClr val="tx2"/>
                </a:solidFill>
                <a:latin typeface="+mn-ea"/>
                <a:ea typeface="+mn-ea"/>
                <a:cs typeface="Times New Roman" panose="02020603050405020304" pitchFamily="18" charset="0"/>
                <a:hlinkClick r:id="rId1"/>
              </a:rPr>
              <a:t>http://www.cnnic.net.cn/</a:t>
            </a:r>
            <a:r>
              <a:rPr lang="zh-CN" altLang="en-US" sz="2000" kern="100" dirty="0">
                <a:solidFill>
                  <a:schemeClr val="tx2"/>
                </a:solidFill>
                <a:latin typeface="+mn-ea"/>
                <a:ea typeface="+mn-ea"/>
                <a:cs typeface="Times New Roman" panose="02020603050405020304" pitchFamily="18" charset="0"/>
              </a:rPr>
              <a:t>。</a:t>
            </a:r>
            <a:endParaRPr lang="en-US" altLang="zh-CN" sz="2000" kern="100" dirty="0">
              <a:solidFill>
                <a:schemeClr val="tx2"/>
              </a:solidFill>
              <a:latin typeface="+mn-ea"/>
              <a:ea typeface="+mn-ea"/>
              <a:cs typeface="Times New Roman" panose="02020603050405020304" pitchFamily="18" charset="0"/>
            </a:endParaRPr>
          </a:p>
          <a:p>
            <a:pPr indent="304800" algn="l">
              <a:lnSpc>
                <a:spcPct val="150000"/>
              </a:lnSpc>
            </a:pPr>
            <a:r>
              <a:rPr lang="en-US" altLang="zh-CN" sz="1800" b="0" kern="0" dirty="0">
                <a:effectLst/>
                <a:latin typeface="宋体" panose="02010600030101010101" pitchFamily="2" charset="-122"/>
                <a:ea typeface="宋体" panose="02010600030101010101" pitchFamily="2" charset="-122"/>
                <a:cs typeface="宋体" panose="02010600030101010101" pitchFamily="2" charset="-122"/>
              </a:rPr>
              <a:t>1.</a:t>
            </a: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阅读其中的内容，以对因特网在中国的应用有整体的了解。</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l">
              <a:lnSpc>
                <a:spcPct val="150000"/>
              </a:lnSpc>
            </a:pPr>
            <a:r>
              <a:rPr lang="en-US" altLang="zh-CN" sz="1800" b="0" kern="0"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阅读相应的主页内容，并访问其中的：</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lvl="1" indent="304800" algn="l">
              <a:lnSpc>
                <a:spcPct val="150000"/>
              </a:lnSpc>
            </a:pP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0" dirty="0">
                <a:effectLst/>
                <a:latin typeface="Calibri" panose="020F0502020204030204" pitchFamily="34" charset="0"/>
                <a:ea typeface="宋体" panose="02010600030101010101" pitchFamily="2" charset="-122"/>
                <a:cs typeface="宋体" panose="02010600030101010101" pitchFamily="2" charset="-122"/>
              </a:rPr>
              <a:t>1</a:t>
            </a: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）中国互联网络影响力十大网站；</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lvl="1" indent="304800" algn="l">
              <a:lnSpc>
                <a:spcPct val="150000"/>
              </a:lnSpc>
            </a:pP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0" dirty="0">
                <a:effectLst/>
                <a:latin typeface="Calibri" panose="020F0502020204030204" pitchFamily="34" charset="0"/>
                <a:ea typeface="宋体" panose="02010600030101010101" pitchFamily="2" charset="-122"/>
                <a:cs typeface="宋体" panose="02010600030101010101" pitchFamily="2" charset="-122"/>
              </a:rPr>
              <a:t>2</a:t>
            </a: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）中国互联网络影响力分类网站名单；</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lvl="1" indent="304800" algn="l">
              <a:lnSpc>
                <a:spcPct val="150000"/>
              </a:lnSpc>
            </a:pP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0" dirty="0">
                <a:effectLst/>
                <a:latin typeface="Calibri" panose="020F0502020204030204" pitchFamily="34" charset="0"/>
                <a:ea typeface="宋体" panose="02010600030101010101" pitchFamily="2" charset="-122"/>
                <a:cs typeface="宋体" panose="02010600030101010101" pitchFamily="2" charset="-122"/>
              </a:rPr>
              <a:t>3</a:t>
            </a: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）中国互联网络网站影响力调查名单。</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l">
              <a:lnSpc>
                <a:spcPct val="150000"/>
              </a:lnSpc>
            </a:pPr>
            <a:r>
              <a:rPr lang="en-US" altLang="zh-CN" sz="1800" b="0" kern="0" dirty="0">
                <a:effectLst/>
                <a:latin typeface="宋体" panose="02010600030101010101" pitchFamily="2" charset="-122"/>
                <a:ea typeface="宋体" panose="02010600030101010101" pitchFamily="2" charset="-122"/>
                <a:cs typeface="宋体" panose="02010600030101010101" pitchFamily="2" charset="-122"/>
              </a:rPr>
              <a:t>3.</a:t>
            </a: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在浏览器中将感兴趣的站点添加到收藏夹中。</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endParaRPr lang="zh-CN" altLang="en-US" sz="2800" dirty="0"/>
          </a:p>
        </p:txBody>
      </p:sp>
      <p:sp>
        <p:nvSpPr>
          <p:cNvPr id="3" name="矩形 2"/>
          <p:cNvSpPr/>
          <p:nvPr/>
        </p:nvSpPr>
        <p:spPr>
          <a:xfrm>
            <a:off x="574675" y="1052736"/>
            <a:ext cx="7959725" cy="5001369"/>
          </a:xfrm>
          <a:prstGeom prst="rect">
            <a:avLst/>
          </a:prstGeom>
        </p:spPr>
        <p:txBody>
          <a:bodyPr wrap="square">
            <a:spAutoFit/>
          </a:bodyPr>
          <a:lstStyle/>
          <a:p>
            <a:pPr indent="457200">
              <a:lnSpc>
                <a:spcPct val="150000"/>
              </a:lnSpc>
            </a:pPr>
            <a:r>
              <a:rPr lang="zh-CN" altLang="en-US" sz="2000" kern="100" dirty="0">
                <a:solidFill>
                  <a:schemeClr val="tx2"/>
                </a:solidFill>
                <a:latin typeface="+mn-ea"/>
                <a:ea typeface="+mn-ea"/>
                <a:cs typeface="Times New Roman" panose="02020603050405020304" pitchFamily="18" charset="0"/>
              </a:rPr>
              <a:t>三、使用浏览器主页内容显示区的快捷菜单命令</a:t>
            </a:r>
            <a:r>
              <a:rPr lang="zh-CN" altLang="zh-CN" sz="2000" kern="100" dirty="0">
                <a:solidFill>
                  <a:schemeClr val="tx2"/>
                </a:solidFill>
                <a:latin typeface="+mn-ea"/>
                <a:ea typeface="+mn-ea"/>
                <a:cs typeface="Times New Roman" panose="02020603050405020304" pitchFamily="18" charset="0"/>
              </a:rPr>
              <a:t>。</a:t>
            </a:r>
            <a:endParaRPr lang="en-US" altLang="zh-CN" sz="2000" kern="100" dirty="0">
              <a:solidFill>
                <a:schemeClr val="tx2"/>
              </a:solidFill>
              <a:latin typeface="+mn-ea"/>
              <a:ea typeface="+mn-ea"/>
              <a:cs typeface="Times New Roman" panose="02020603050405020304" pitchFamily="18" charset="0"/>
            </a:endParaRPr>
          </a:p>
          <a:p>
            <a:pPr indent="457200"/>
            <a:r>
              <a:rPr lang="zh-CN" altLang="en-US" sz="2000" b="0" kern="100" dirty="0">
                <a:solidFill>
                  <a:schemeClr val="tx2"/>
                </a:solidFill>
                <a:latin typeface="+mn-ea"/>
                <a:ea typeface="+mn-ea"/>
                <a:cs typeface="Times New Roman" panose="02020603050405020304" pitchFamily="18" charset="0"/>
              </a:rPr>
              <a:t>访问含有文本、图像和背景图案的网页，然后进行下列练习。</a:t>
            </a:r>
            <a:endParaRPr lang="zh-CN" altLang="en-US" sz="2000" b="0" kern="100" dirty="0">
              <a:solidFill>
                <a:schemeClr val="tx2"/>
              </a:solidFill>
              <a:latin typeface="+mn-ea"/>
              <a:ea typeface="+mn-ea"/>
              <a:cs typeface="Times New Roman" panose="02020603050405020304" pitchFamily="18" charset="0"/>
            </a:endParaRPr>
          </a:p>
          <a:p>
            <a:pPr indent="457200"/>
            <a:r>
              <a:rPr lang="en-US" altLang="zh-CN" sz="2000" b="0" kern="100" dirty="0">
                <a:solidFill>
                  <a:schemeClr val="tx2"/>
                </a:solidFill>
                <a:latin typeface="+mn-ea"/>
                <a:ea typeface="+mn-ea"/>
                <a:cs typeface="Times New Roman" panose="02020603050405020304" pitchFamily="18" charset="0"/>
              </a:rPr>
              <a:t>1.</a:t>
            </a:r>
            <a:r>
              <a:rPr lang="zh-CN" altLang="en-US" sz="2000" b="0" kern="100" dirty="0">
                <a:solidFill>
                  <a:schemeClr val="tx2"/>
                </a:solidFill>
                <a:latin typeface="+mn-ea"/>
                <a:ea typeface="+mn-ea"/>
                <a:cs typeface="Times New Roman" panose="02020603050405020304" pitchFamily="18" charset="0"/>
              </a:rPr>
              <a:t>用鼠标右键单击该主页的不同位置（无链接文本与图像、有链接文本与图像、背景图案），熟悉对应的快捷菜单命令。</a:t>
            </a:r>
            <a:endParaRPr lang="zh-CN" altLang="en-US" sz="2000" b="0" kern="100" dirty="0">
              <a:solidFill>
                <a:schemeClr val="tx2"/>
              </a:solidFill>
              <a:latin typeface="+mn-ea"/>
              <a:ea typeface="+mn-ea"/>
              <a:cs typeface="Times New Roman" panose="02020603050405020304" pitchFamily="18" charset="0"/>
            </a:endParaRPr>
          </a:p>
          <a:p>
            <a:pPr indent="457200"/>
            <a:r>
              <a:rPr lang="en-US" altLang="zh-CN" sz="2000" b="0" kern="100" dirty="0">
                <a:solidFill>
                  <a:schemeClr val="tx2"/>
                </a:solidFill>
                <a:latin typeface="+mn-ea"/>
                <a:ea typeface="+mn-ea"/>
                <a:cs typeface="Times New Roman" panose="02020603050405020304" pitchFamily="18" charset="0"/>
              </a:rPr>
              <a:t>2.</a:t>
            </a:r>
            <a:r>
              <a:rPr lang="zh-CN" altLang="en-US" sz="2000" b="0" kern="100" dirty="0">
                <a:solidFill>
                  <a:schemeClr val="tx2"/>
                </a:solidFill>
                <a:latin typeface="+mn-ea"/>
                <a:ea typeface="+mn-ea"/>
                <a:cs typeface="Times New Roman" panose="02020603050405020304" pitchFamily="18" charset="0"/>
              </a:rPr>
              <a:t>选择其中一张图像作为系统的桌面背景。</a:t>
            </a:r>
            <a:endParaRPr lang="zh-CN" altLang="en-US" sz="2000" b="0" kern="100" dirty="0">
              <a:solidFill>
                <a:schemeClr val="tx2"/>
              </a:solidFill>
              <a:latin typeface="+mn-ea"/>
              <a:ea typeface="+mn-ea"/>
              <a:cs typeface="Times New Roman" panose="02020603050405020304" pitchFamily="18" charset="0"/>
            </a:endParaRPr>
          </a:p>
          <a:p>
            <a:pPr indent="457200"/>
            <a:r>
              <a:rPr lang="en-US" altLang="zh-CN" sz="2000" b="0" kern="100" dirty="0">
                <a:solidFill>
                  <a:schemeClr val="tx2"/>
                </a:solidFill>
                <a:latin typeface="+mn-ea"/>
                <a:ea typeface="+mn-ea"/>
                <a:cs typeface="Times New Roman" panose="02020603050405020304" pitchFamily="18" charset="0"/>
              </a:rPr>
              <a:t>3.</a:t>
            </a:r>
            <a:r>
              <a:rPr lang="zh-CN" altLang="en-US" sz="2000" b="0" kern="100" dirty="0">
                <a:solidFill>
                  <a:schemeClr val="tx2"/>
                </a:solidFill>
                <a:latin typeface="+mn-ea"/>
                <a:ea typeface="+mn-ea"/>
                <a:cs typeface="Times New Roman" panose="02020603050405020304" pitchFamily="18" charset="0"/>
              </a:rPr>
              <a:t>另打开一个浏览器窗口显示该主页中的一张图像。</a:t>
            </a:r>
            <a:endParaRPr lang="zh-CN" altLang="en-US" sz="2000" b="0" kern="100" dirty="0">
              <a:solidFill>
                <a:schemeClr val="tx2"/>
              </a:solidFill>
              <a:latin typeface="+mn-ea"/>
              <a:ea typeface="+mn-ea"/>
              <a:cs typeface="Times New Roman" panose="02020603050405020304" pitchFamily="18" charset="0"/>
            </a:endParaRPr>
          </a:p>
          <a:p>
            <a:pPr indent="457200"/>
            <a:r>
              <a:rPr lang="en-US" altLang="zh-CN" sz="2000" b="0" kern="100" dirty="0">
                <a:solidFill>
                  <a:schemeClr val="tx2"/>
                </a:solidFill>
                <a:latin typeface="+mn-ea"/>
                <a:ea typeface="+mn-ea"/>
                <a:cs typeface="Times New Roman" panose="02020603050405020304" pitchFamily="18" charset="0"/>
              </a:rPr>
              <a:t>4.</a:t>
            </a:r>
            <a:r>
              <a:rPr lang="zh-CN" altLang="en-US" sz="2000" b="0" kern="100" dirty="0">
                <a:solidFill>
                  <a:schemeClr val="tx2"/>
                </a:solidFill>
                <a:latin typeface="+mn-ea"/>
                <a:ea typeface="+mn-ea"/>
                <a:cs typeface="Times New Roman" panose="02020603050405020304" pitchFamily="18" charset="0"/>
              </a:rPr>
              <a:t>将主页中的一张图像保存到本地磁盘上。</a:t>
            </a:r>
            <a:endParaRPr lang="zh-CN" altLang="en-US" sz="2000" b="0" kern="100" dirty="0">
              <a:solidFill>
                <a:schemeClr val="tx2"/>
              </a:solidFill>
              <a:latin typeface="+mn-ea"/>
              <a:ea typeface="+mn-ea"/>
              <a:cs typeface="Times New Roman" panose="02020603050405020304" pitchFamily="18" charset="0"/>
            </a:endParaRPr>
          </a:p>
          <a:p>
            <a:pPr indent="457200"/>
            <a:r>
              <a:rPr lang="en-US" altLang="zh-CN" sz="2000" b="0" kern="100" dirty="0">
                <a:solidFill>
                  <a:schemeClr val="tx2"/>
                </a:solidFill>
                <a:latin typeface="+mn-ea"/>
                <a:ea typeface="+mn-ea"/>
                <a:cs typeface="Times New Roman" panose="02020603050405020304" pitchFamily="18" charset="0"/>
              </a:rPr>
              <a:t>5.</a:t>
            </a:r>
            <a:r>
              <a:rPr lang="zh-CN" altLang="en-US" sz="2000" b="0" kern="100" dirty="0">
                <a:solidFill>
                  <a:schemeClr val="tx2"/>
                </a:solidFill>
                <a:latin typeface="+mn-ea"/>
                <a:ea typeface="+mn-ea"/>
                <a:cs typeface="Times New Roman" panose="02020603050405020304" pitchFamily="18" charset="0"/>
              </a:rPr>
              <a:t>将主页背景图案保存到本地磁盘上。</a:t>
            </a:r>
            <a:endParaRPr lang="zh-CN" altLang="en-US" sz="2000" b="0" kern="100" dirty="0">
              <a:solidFill>
                <a:schemeClr val="tx2"/>
              </a:solidFill>
              <a:latin typeface="+mn-ea"/>
              <a:ea typeface="+mn-ea"/>
              <a:cs typeface="Times New Roman" panose="02020603050405020304" pitchFamily="18" charset="0"/>
            </a:endParaRPr>
          </a:p>
          <a:p>
            <a:pPr indent="457200"/>
            <a:r>
              <a:rPr lang="en-US" altLang="zh-CN" sz="2000" b="0" kern="100" dirty="0">
                <a:solidFill>
                  <a:schemeClr val="tx2"/>
                </a:solidFill>
                <a:latin typeface="+mn-ea"/>
                <a:ea typeface="+mn-ea"/>
                <a:cs typeface="Times New Roman" panose="02020603050405020304" pitchFamily="18" charset="0"/>
              </a:rPr>
              <a:t>6.</a:t>
            </a:r>
            <a:r>
              <a:rPr lang="zh-CN" altLang="en-US" sz="2000" b="0" kern="100" dirty="0">
                <a:solidFill>
                  <a:schemeClr val="tx2"/>
                </a:solidFill>
                <a:latin typeface="+mn-ea"/>
                <a:ea typeface="+mn-ea"/>
                <a:cs typeface="Times New Roman" panose="02020603050405020304" pitchFamily="18" charset="0"/>
              </a:rPr>
              <a:t>为该主页设置主页书签或将该主页添加到收藏夹中。</a:t>
            </a:r>
            <a:endParaRPr lang="en-US" altLang="zh-CN" sz="2000" b="0" kern="100" dirty="0">
              <a:solidFill>
                <a:schemeClr val="tx2"/>
              </a:solidFill>
              <a:latin typeface="+mn-ea"/>
              <a:ea typeface="+mn-ea"/>
              <a:cs typeface="Times New Roman" panose="02020603050405020304" pitchFamily="18" charset="0"/>
            </a:endParaRPr>
          </a:p>
          <a:p>
            <a:pPr indent="457200">
              <a:lnSpc>
                <a:spcPct val="150000"/>
              </a:lnSpc>
            </a:pPr>
            <a:r>
              <a:rPr lang="zh-CN" altLang="en-US" sz="2000" kern="100" dirty="0">
                <a:solidFill>
                  <a:schemeClr val="tx2"/>
                </a:solidFill>
                <a:latin typeface="+mn-ea"/>
                <a:ea typeface="+mn-ea"/>
                <a:cs typeface="Times New Roman" panose="02020603050405020304" pitchFamily="18" charset="0"/>
              </a:rPr>
              <a:t>四、提取网站主页信息。</a:t>
            </a:r>
            <a:endParaRPr lang="en-US" altLang="zh-CN" sz="2000" kern="100" dirty="0">
              <a:solidFill>
                <a:schemeClr val="tx2"/>
              </a:solidFill>
              <a:latin typeface="+mn-ea"/>
              <a:ea typeface="+mn-ea"/>
              <a:cs typeface="Times New Roman" panose="02020603050405020304" pitchFamily="18" charset="0"/>
            </a:endParaRPr>
          </a:p>
          <a:p>
            <a:pPr indent="304800" algn="l">
              <a:lnSpc>
                <a:spcPct val="150000"/>
              </a:lnSpc>
            </a:pP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访问结构比较简单的页面，然后提取其中的各类信息。</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l">
              <a:lnSpc>
                <a:spcPct val="150000"/>
              </a:lnSpc>
            </a:pPr>
            <a:r>
              <a:rPr lang="en-US" altLang="zh-CN" sz="1800" b="0" kern="0" dirty="0">
                <a:effectLst/>
                <a:latin typeface="宋体" panose="02010600030101010101" pitchFamily="2" charset="-122"/>
                <a:ea typeface="宋体" panose="02010600030101010101" pitchFamily="2" charset="-122"/>
                <a:cs typeface="宋体" panose="02010600030101010101" pitchFamily="2" charset="-122"/>
              </a:rPr>
              <a:t>1.</a:t>
            </a: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在本地主机指定磁盘根目录中建立</a:t>
            </a:r>
            <a:r>
              <a:rPr lang="en-US" altLang="zh-CN" sz="1800" b="0" kern="0" dirty="0" err="1">
                <a:effectLst/>
                <a:latin typeface="Calibri" panose="020F0502020204030204" pitchFamily="34" charset="0"/>
                <a:ea typeface="宋体" panose="02010600030101010101" pitchFamily="2" charset="-122"/>
                <a:cs typeface="宋体" panose="02010600030101010101" pitchFamily="2" charset="-122"/>
              </a:rPr>
              <a:t>Web_html</a:t>
            </a: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目录。</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l">
              <a:lnSpc>
                <a:spcPct val="150000"/>
              </a:lnSpc>
            </a:pPr>
            <a:r>
              <a:rPr lang="en-US" altLang="zh-CN" sz="1800" b="0" kern="0"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b="0" kern="0" dirty="0">
                <a:effectLst/>
                <a:latin typeface="Calibri" panose="020F0502020204030204" pitchFamily="34" charset="0"/>
                <a:ea typeface="宋体" panose="02010600030101010101" pitchFamily="2" charset="-122"/>
                <a:cs typeface="宋体" panose="02010600030101010101" pitchFamily="2" charset="-122"/>
              </a:rPr>
              <a:t>将该主页中的所有图像存入上述目录中（保持原文件名）。</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zh-CN" dirty="0">
              <a:latin typeface="+mn-ea"/>
              <a:ea typeface="+mn-ea"/>
            </a:endParaRPr>
          </a:p>
        </p:txBody>
      </p:sp>
    </p:spTree>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36FE1D31-5B4F-4E4A-B343-272EEE39F046}" type="slidenum">
              <a:rPr lang="en-US" altLang="zh-CN" b="0">
                <a:ea typeface="宋体" panose="02010600030101010101" pitchFamily="2" charset="-122"/>
              </a:rPr>
            </a:fld>
            <a:endParaRPr lang="en-US" altLang="zh-CN" b="0">
              <a:ea typeface="宋体" panose="02010600030101010101" pitchFamily="2" charset="-122"/>
            </a:endParaRPr>
          </a:p>
        </p:txBody>
      </p:sp>
      <p:sp>
        <p:nvSpPr>
          <p:cNvPr id="2062" name="Rectangle 14"/>
          <p:cNvSpPr>
            <a:spLocks noGrp="1" noChangeArrowheads="1"/>
          </p:cNvSpPr>
          <p:nvPr>
            <p:ph type="title" idx="4294967295"/>
          </p:nvPr>
        </p:nvSpPr>
        <p:spPr/>
        <p:txBody>
          <a:bodyPr/>
          <a:lstStyle/>
          <a:p>
            <a:pPr eaLnBrk="1" hangingPunct="1">
              <a:buFont typeface="Wingdings" panose="05000000000000000000" pitchFamily="2" charset="2"/>
              <a:buNone/>
              <a:defRPr/>
            </a:pPr>
            <a:r>
              <a:rPr lang="zh-CN" altLang="en-US" sz="3200" dirty="0">
                <a:solidFill>
                  <a:srgbClr val="FF0000"/>
                </a:solidFill>
                <a:latin typeface="楷体_GB2312" charset="-122"/>
              </a:rPr>
              <a:t>项目五  互联网接入与应用</a:t>
            </a:r>
            <a:endParaRPr lang="zh-CN" altLang="en-US" sz="3200" dirty="0">
              <a:solidFill>
                <a:srgbClr val="FF0000"/>
              </a:solidFill>
              <a:latin typeface="楷体_GB2312" charset="-122"/>
            </a:endParaRPr>
          </a:p>
        </p:txBody>
      </p:sp>
      <p:grpSp>
        <p:nvGrpSpPr>
          <p:cNvPr id="5124" name="Group 15"/>
          <p:cNvGrpSpPr/>
          <p:nvPr/>
        </p:nvGrpSpPr>
        <p:grpSpPr bwMode="auto">
          <a:xfrm>
            <a:off x="1807319" y="1832596"/>
            <a:ext cx="5544393" cy="1944687"/>
            <a:chOff x="1474" y="754"/>
            <a:chExt cx="2931" cy="1225"/>
          </a:xfrm>
        </p:grpSpPr>
        <p:grpSp>
          <p:nvGrpSpPr>
            <p:cNvPr id="5126" name="Group 16"/>
            <p:cNvGrpSpPr/>
            <p:nvPr/>
          </p:nvGrpSpPr>
          <p:grpSpPr bwMode="auto">
            <a:xfrm>
              <a:off x="1474" y="754"/>
              <a:ext cx="2931" cy="363"/>
              <a:chOff x="1474" y="709"/>
              <a:chExt cx="2931" cy="363"/>
            </a:xfrm>
          </p:grpSpPr>
          <p:sp>
            <p:nvSpPr>
              <p:cNvPr id="2065" name="AutoShape 17"/>
              <p:cNvSpPr>
                <a:spLocks noChangeArrowheads="1"/>
              </p:cNvSpPr>
              <p:nvPr/>
            </p:nvSpPr>
            <p:spPr bwMode="gray">
              <a:xfrm>
                <a:off x="1669" y="738"/>
                <a:ext cx="2736" cy="288"/>
              </a:xfrm>
              <a:prstGeom prst="roundRect">
                <a:avLst>
                  <a:gd name="adj" fmla="val 16667"/>
                </a:avLst>
              </a:prstGeom>
              <a:gradFill rotWithShape="1">
                <a:gsLst>
                  <a:gs pos="0">
                    <a:srgbClr val="FFE4E4"/>
                  </a:gs>
                  <a:gs pos="100000">
                    <a:srgbClr val="FF7C80"/>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任务一 初识因特网</a:t>
                </a:r>
                <a:endParaRPr lang="zh-CN" altLang="en-US" sz="2400" dirty="0">
                  <a:effectLst>
                    <a:outerShdw blurRad="38100" dist="38100" dir="2700000" algn="tl">
                      <a:srgbClr val="FFFFFF"/>
                    </a:outerShdw>
                  </a:effectLst>
                </a:endParaRPr>
              </a:p>
            </p:txBody>
          </p:sp>
          <p:sp>
            <p:nvSpPr>
              <p:cNvPr id="2066" name="Oval 18"/>
              <p:cNvSpPr>
                <a:spLocks noChangeArrowheads="1"/>
              </p:cNvSpPr>
              <p:nvPr/>
            </p:nvSpPr>
            <p:spPr bwMode="gray">
              <a:xfrm>
                <a:off x="1474" y="709"/>
                <a:ext cx="363" cy="363"/>
              </a:xfrm>
              <a:prstGeom prst="ellipse">
                <a:avLst/>
              </a:prstGeom>
              <a:solidFill>
                <a:srgbClr val="CC000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1</a:t>
                </a:r>
                <a:endParaRPr lang="en-US" altLang="zh-CN" sz="2400">
                  <a:solidFill>
                    <a:schemeClr val="bg1"/>
                  </a:solidFill>
                  <a:effectLst>
                    <a:outerShdw blurRad="38100" dist="38100" dir="2700000" algn="tl">
                      <a:srgbClr val="000000"/>
                    </a:outerShdw>
                  </a:effectLst>
                </a:endParaRPr>
              </a:p>
            </p:txBody>
          </p:sp>
        </p:grpSp>
        <p:grpSp>
          <p:nvGrpSpPr>
            <p:cNvPr id="5127" name="Group 22"/>
            <p:cNvGrpSpPr/>
            <p:nvPr/>
          </p:nvGrpSpPr>
          <p:grpSpPr bwMode="auto">
            <a:xfrm>
              <a:off x="1474" y="1616"/>
              <a:ext cx="2931" cy="363"/>
              <a:chOff x="1474" y="1616"/>
              <a:chExt cx="2931" cy="363"/>
            </a:xfrm>
          </p:grpSpPr>
          <p:sp>
            <p:nvSpPr>
              <p:cNvPr id="2071" name="AutoShape 23"/>
              <p:cNvSpPr>
                <a:spLocks noChangeArrowheads="1"/>
              </p:cNvSpPr>
              <p:nvPr/>
            </p:nvSpPr>
            <p:spPr bwMode="gray">
              <a:xfrm>
                <a:off x="1669" y="1645"/>
                <a:ext cx="2736" cy="288"/>
              </a:xfrm>
              <a:prstGeom prst="roundRect">
                <a:avLst>
                  <a:gd name="adj" fmla="val 16667"/>
                </a:avLst>
              </a:prstGeom>
              <a:gradFill rotWithShape="1">
                <a:gsLst>
                  <a:gs pos="0">
                    <a:srgbClr val="DFFFDF"/>
                  </a:gs>
                  <a:gs pos="100000">
                    <a:srgbClr val="66FF66"/>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任务三 移动互联网应用</a:t>
                </a:r>
                <a:endParaRPr lang="zh-CN" altLang="en-US" sz="2400" dirty="0">
                  <a:effectLst>
                    <a:outerShdw blurRad="38100" dist="38100" dir="2700000" algn="tl">
                      <a:srgbClr val="FFFFFF"/>
                    </a:outerShdw>
                  </a:effectLst>
                </a:endParaRPr>
              </a:p>
            </p:txBody>
          </p:sp>
          <p:sp>
            <p:nvSpPr>
              <p:cNvPr id="2072" name="Oval 24"/>
              <p:cNvSpPr>
                <a:spLocks noChangeArrowheads="1"/>
              </p:cNvSpPr>
              <p:nvPr/>
            </p:nvSpPr>
            <p:spPr bwMode="gray">
              <a:xfrm>
                <a:off x="1474" y="1616"/>
                <a:ext cx="363" cy="363"/>
              </a:xfrm>
              <a:prstGeom prst="ellipse">
                <a:avLst/>
              </a:prstGeom>
              <a:blipFill dpi="0" rotWithShape="1">
                <a:blip r:embed="rId1"/>
                <a:srcRect/>
                <a:tile tx="0" ty="0" sx="100000" sy="100000" flip="none" algn="tl"/>
              </a:blip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3</a:t>
                </a:r>
                <a:endParaRPr lang="en-US" altLang="zh-CN" sz="2400">
                  <a:solidFill>
                    <a:schemeClr val="bg1"/>
                  </a:solidFill>
                  <a:effectLst>
                    <a:outerShdw blurRad="38100" dist="38100" dir="2700000" algn="tl">
                      <a:srgbClr val="000000"/>
                    </a:outerShdw>
                  </a:effectLst>
                </a:endParaRPr>
              </a:p>
            </p:txBody>
          </p:sp>
        </p:grpSp>
        <p:grpSp>
          <p:nvGrpSpPr>
            <p:cNvPr id="5128" name="Group 31"/>
            <p:cNvGrpSpPr/>
            <p:nvPr/>
          </p:nvGrpSpPr>
          <p:grpSpPr bwMode="auto">
            <a:xfrm>
              <a:off x="1474" y="1184"/>
              <a:ext cx="2931" cy="363"/>
              <a:chOff x="1474" y="1162"/>
              <a:chExt cx="2931" cy="363"/>
            </a:xfrm>
          </p:grpSpPr>
          <p:sp>
            <p:nvSpPr>
              <p:cNvPr id="2080" name="AutoShape 32"/>
              <p:cNvSpPr>
                <a:spLocks noChangeArrowheads="1"/>
              </p:cNvSpPr>
              <p:nvPr/>
            </p:nvSpPr>
            <p:spPr bwMode="gray">
              <a:xfrm>
                <a:off x="1669" y="1191"/>
                <a:ext cx="2736" cy="288"/>
              </a:xfrm>
              <a:prstGeom prst="roundRect">
                <a:avLst>
                  <a:gd name="adj" fmla="val 16667"/>
                </a:avLst>
              </a:prstGeom>
              <a:gradFill rotWithShape="1">
                <a:gsLst>
                  <a:gs pos="0">
                    <a:srgbClr val="FFFFEA"/>
                  </a:gs>
                  <a:gs pos="100000">
                    <a:srgbClr val="FFFF99"/>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任务二  局域网接入因特网</a:t>
                </a:r>
                <a:endParaRPr lang="zh-CN" altLang="en-US" sz="2400" dirty="0">
                  <a:effectLst>
                    <a:outerShdw blurRad="38100" dist="38100" dir="2700000" algn="tl">
                      <a:srgbClr val="FFFFFF"/>
                    </a:outerShdw>
                  </a:effectLst>
                </a:endParaRPr>
              </a:p>
            </p:txBody>
          </p:sp>
          <p:sp>
            <p:nvSpPr>
              <p:cNvPr id="2081" name="Oval 33"/>
              <p:cNvSpPr>
                <a:spLocks noChangeArrowheads="1"/>
              </p:cNvSpPr>
              <p:nvPr/>
            </p:nvSpPr>
            <p:spPr bwMode="gray">
              <a:xfrm>
                <a:off x="1474" y="1162"/>
                <a:ext cx="363" cy="363"/>
              </a:xfrm>
              <a:prstGeom prst="ellipse">
                <a:avLst/>
              </a:prstGeom>
              <a:blipFill dpi="0" rotWithShape="1">
                <a:blip r:embed="rId2"/>
                <a:srcRect/>
                <a:tile tx="0" ty="0" sx="100000" sy="100000" flip="none" algn="tl"/>
              </a:blip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2</a:t>
                </a:r>
                <a:endParaRPr lang="en-US" altLang="zh-CN" sz="2400">
                  <a:solidFill>
                    <a:schemeClr val="bg1"/>
                  </a:solidFill>
                  <a:effectLst>
                    <a:outerShdw blurRad="38100" dist="38100" dir="2700000" algn="tl">
                      <a:srgbClr val="000000"/>
                    </a:outerShdw>
                  </a:effectLst>
                </a:endParaRPr>
              </a:p>
            </p:txBody>
          </p:sp>
        </p:grpSp>
      </p:grpSp>
      <p:sp>
        <p:nvSpPr>
          <p:cNvPr id="30" name="文本框 29"/>
          <p:cNvSpPr txBox="1"/>
          <p:nvPr/>
        </p:nvSpPr>
        <p:spPr>
          <a:xfrm>
            <a:off x="1344514" y="2515221"/>
            <a:ext cx="393700" cy="646112"/>
          </a:xfrm>
          <a:prstGeom prst="rect">
            <a:avLst/>
          </a:prstGeom>
          <a:noFill/>
        </p:spPr>
        <p:txBody>
          <a:bodyPr>
            <a:spAutoFit/>
          </a:bodyPr>
          <a:lstStyle/>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A7284F69-9C0D-4A4A-9266-8A65E4D87B1D}"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zh-CN" altLang="en-US" sz="2800" dirty="0"/>
              <a:t>任务二   局域网接入因特网</a:t>
            </a:r>
            <a:r>
              <a:rPr lang="en-US" altLang="zh-CN" sz="2800" kern="2200" dirty="0">
                <a:latin typeface="+mn-ea"/>
                <a:ea typeface="+mn-ea"/>
              </a:rPr>
              <a:t>——【</a:t>
            </a:r>
            <a:r>
              <a:rPr lang="zh-CN" altLang="en-US" sz="2800" kern="2200" dirty="0">
                <a:latin typeface="+mn-ea"/>
                <a:ea typeface="+mn-ea"/>
              </a:rPr>
              <a:t>任务目标</a:t>
            </a:r>
            <a:r>
              <a:rPr lang="en-US" altLang="zh-CN" sz="2800" kern="2200" dirty="0">
                <a:latin typeface="+mn-ea"/>
                <a:ea typeface="+mn-ea"/>
              </a:rPr>
              <a:t>】</a:t>
            </a:r>
            <a:endParaRPr lang="zh-CN" altLang="en-US" sz="2800" dirty="0"/>
          </a:p>
        </p:txBody>
      </p:sp>
      <p:graphicFrame>
        <p:nvGraphicFramePr>
          <p:cNvPr id="54" name="内容占位符 3"/>
          <p:cNvGraphicFramePr/>
          <p:nvPr/>
        </p:nvGraphicFramePr>
        <p:xfrm>
          <a:off x="216398" y="1484784"/>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1FE8A1BB-35EB-400E-837E-4BD1FEE90951}"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zh-CN" altLang="en-US" sz="2800" dirty="0"/>
              <a:t>一、常用因特网接入技术</a:t>
            </a:r>
            <a:endParaRPr lang="zh-CN" altLang="en-US" sz="2800" dirty="0"/>
          </a:p>
        </p:txBody>
      </p:sp>
      <p:graphicFrame>
        <p:nvGraphicFramePr>
          <p:cNvPr id="54" name="内容占位符 3"/>
          <p:cNvGraphicFramePr/>
          <p:nvPr/>
        </p:nvGraphicFramePr>
        <p:xfrm>
          <a:off x="360041" y="1412776"/>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文本框 2"/>
          <p:cNvSpPr txBox="1"/>
          <p:nvPr/>
        </p:nvSpPr>
        <p:spPr>
          <a:xfrm>
            <a:off x="1187450" y="2637155"/>
            <a:ext cx="5898515" cy="2084070"/>
          </a:xfrm>
          <a:prstGeom prst="rect">
            <a:avLst/>
          </a:prstGeom>
          <a:solidFill>
            <a:srgbClr val="00B050"/>
          </a:solidFill>
        </p:spPr>
        <p:txBody>
          <a:bodyPr wrap="square" rtlCol="0">
            <a:spAutoFit/>
          </a:bodyPr>
          <a:p>
            <a:pPr lvl="0" algn="l">
              <a:lnSpc>
                <a:spcPct val="120000"/>
              </a:lnSpc>
              <a:spcBef>
                <a:spcPct val="0"/>
              </a:spcBef>
              <a:spcAft>
                <a:spcPct val="35000"/>
              </a:spcAft>
            </a:pPr>
            <a:r>
              <a:rPr lang="en-US" altLang="zh-CN" sz="1800">
                <a:solidFill>
                  <a:schemeClr val="bg1"/>
                </a:solidFill>
              </a:rPr>
              <a:t>      </a:t>
            </a:r>
            <a:r>
              <a:rPr lang="zh-CN" altLang="en-US" sz="1800">
                <a:solidFill>
                  <a:schemeClr val="bg1"/>
                </a:solidFill>
              </a:rPr>
              <a:t> </a:t>
            </a:r>
            <a:r>
              <a:rPr lang="zh-CN" sz="1800" dirty="0">
                <a:solidFill>
                  <a:schemeClr val="bg1"/>
                </a:solidFill>
                <a:sym typeface="+mn-ea"/>
              </a:rPr>
              <a:t>用户根据自身对网络带宽的接入要求，可以选择不同的接入方式。网络接入技术实际上是解决通信服务提供商的机房交换机到用户计算机等终端设备之间网络连接的问题，</a:t>
            </a:r>
            <a:r>
              <a:rPr lang="en-US" sz="1800" dirty="0">
                <a:solidFill>
                  <a:schemeClr val="bg1"/>
                </a:solidFill>
                <a:sym typeface="+mn-ea"/>
              </a:rPr>
              <a:t>ISP</a:t>
            </a:r>
            <a:r>
              <a:rPr lang="zh-CN" sz="1800" dirty="0">
                <a:solidFill>
                  <a:schemeClr val="bg1"/>
                </a:solidFill>
                <a:sym typeface="+mn-ea"/>
              </a:rPr>
              <a:t>提供了多种网络接入技术，常用的宽带接入技术有</a:t>
            </a:r>
            <a:r>
              <a:rPr lang="en-US" sz="1800" dirty="0">
                <a:solidFill>
                  <a:schemeClr val="bg1"/>
                </a:solidFill>
                <a:sym typeface="+mn-ea"/>
              </a:rPr>
              <a:t>ADSL</a:t>
            </a:r>
            <a:r>
              <a:rPr lang="zh-CN" sz="1800" dirty="0">
                <a:solidFill>
                  <a:schemeClr val="bg1"/>
                </a:solidFill>
                <a:sym typeface="+mn-ea"/>
              </a:rPr>
              <a:t>技术、</a:t>
            </a:r>
            <a:r>
              <a:rPr lang="en-US" sz="1800" dirty="0">
                <a:solidFill>
                  <a:schemeClr val="bg1"/>
                </a:solidFill>
                <a:sym typeface="+mn-ea"/>
              </a:rPr>
              <a:t>HFC</a:t>
            </a:r>
            <a:r>
              <a:rPr lang="zh-CN" sz="1800" dirty="0">
                <a:solidFill>
                  <a:schemeClr val="bg1"/>
                </a:solidFill>
                <a:sym typeface="+mn-ea"/>
              </a:rPr>
              <a:t>接入技术以及光纤接入技术。</a:t>
            </a:r>
            <a:endParaRPr lang="zh-CN" altLang="en-US" sz="1800" dirty="0">
              <a:solidFill>
                <a:schemeClr val="bg1"/>
              </a:solidFill>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4"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1. ADSL</a:t>
            </a:r>
            <a:r>
              <a:rPr lang="zh-CN" altLang="en-US" sz="2800" dirty="0"/>
              <a:t>技术</a:t>
            </a:r>
            <a:endParaRPr lang="zh-CN" altLang="en-US" sz="2400" dirty="0">
              <a:solidFill>
                <a:srgbClr val="FFC000"/>
              </a:solidFill>
            </a:endParaRPr>
          </a:p>
        </p:txBody>
      </p:sp>
      <p:sp>
        <p:nvSpPr>
          <p:cNvPr id="6" name="文本框 5"/>
          <p:cNvSpPr txBox="1"/>
          <p:nvPr/>
        </p:nvSpPr>
        <p:spPr>
          <a:xfrm>
            <a:off x="683568" y="1196752"/>
            <a:ext cx="8064896" cy="2168525"/>
          </a:xfrm>
          <a:prstGeom prst="rect">
            <a:avLst/>
          </a:prstGeom>
          <a:noFill/>
        </p:spPr>
        <p:txBody>
          <a:bodyPr wrap="square">
            <a:spAutoFit/>
          </a:bodyPr>
          <a:lstStyle/>
          <a:p>
            <a:pPr>
              <a:lnSpc>
                <a:spcPct val="150000"/>
              </a:lnSpc>
            </a:pPr>
            <a:r>
              <a:rPr lang="en-US" altLang="zh-CN" b="0" kern="100" dirty="0">
                <a:latin typeface="+mn-ea"/>
                <a:ea typeface="+mn-ea"/>
                <a:cs typeface="宋体" panose="02010600030101010101" pitchFamily="2" charset="-122"/>
              </a:rPr>
              <a:t>    ADSL</a:t>
            </a:r>
            <a:r>
              <a:rPr lang="zh-CN" altLang="en-US" b="0" kern="100" dirty="0">
                <a:latin typeface="+mn-ea"/>
                <a:ea typeface="+mn-ea"/>
                <a:cs typeface="宋体" panose="02010600030101010101" pitchFamily="2" charset="-122"/>
              </a:rPr>
              <a:t>技术是</a:t>
            </a:r>
            <a:r>
              <a:rPr lang="en-US" altLang="zh-CN" b="0" kern="100" dirty="0" err="1">
                <a:latin typeface="+mn-ea"/>
                <a:ea typeface="+mn-ea"/>
                <a:cs typeface="宋体" panose="02010600030101010101" pitchFamily="2" charset="-122"/>
              </a:rPr>
              <a:t>xDSL</a:t>
            </a:r>
            <a:r>
              <a:rPr lang="zh-CN" altLang="en-US" b="0" kern="100" dirty="0">
                <a:latin typeface="+mn-ea"/>
                <a:ea typeface="+mn-ea"/>
                <a:cs typeface="宋体" panose="02010600030101010101" pitchFamily="2" charset="-122"/>
              </a:rPr>
              <a:t>技术的一种，</a:t>
            </a:r>
            <a:r>
              <a:rPr lang="en-US" altLang="zh-CN" b="0" kern="100" dirty="0" err="1">
                <a:latin typeface="+mn-ea"/>
                <a:ea typeface="+mn-ea"/>
                <a:cs typeface="宋体" panose="02010600030101010101" pitchFamily="2" charset="-122"/>
              </a:rPr>
              <a:t>xDSL</a:t>
            </a:r>
            <a:r>
              <a:rPr lang="zh-CN" altLang="en-US" b="0" kern="100" dirty="0">
                <a:latin typeface="+mn-ea"/>
                <a:ea typeface="+mn-ea"/>
                <a:cs typeface="宋体" panose="02010600030101010101" pitchFamily="2" charset="-122"/>
              </a:rPr>
              <a:t>是数字用户线路（</a:t>
            </a:r>
            <a:r>
              <a:rPr lang="en-US" altLang="zh-CN" b="0" kern="100" dirty="0">
                <a:latin typeface="+mn-ea"/>
                <a:ea typeface="+mn-ea"/>
                <a:cs typeface="宋体" panose="02010600030101010101" pitchFamily="2" charset="-122"/>
              </a:rPr>
              <a:t>Digital Subscriber Line</a:t>
            </a:r>
            <a:r>
              <a:rPr lang="zh-CN" altLang="en-US" b="0" kern="100" dirty="0">
                <a:latin typeface="+mn-ea"/>
                <a:ea typeface="+mn-ea"/>
                <a:cs typeface="宋体" panose="02010600030101010101" pitchFamily="2" charset="-122"/>
              </a:rPr>
              <a:t>）的总称，包括</a:t>
            </a:r>
            <a:r>
              <a:rPr lang="en-US" altLang="zh-CN" b="0" kern="100" dirty="0">
                <a:latin typeface="+mn-ea"/>
                <a:ea typeface="+mn-ea"/>
                <a:cs typeface="宋体" panose="02010600030101010101" pitchFamily="2" charset="-122"/>
              </a:rPr>
              <a:t>ADSL</a:t>
            </a:r>
            <a:r>
              <a:rPr lang="zh-CN" altLang="en-US" b="0" kern="100" dirty="0">
                <a:latin typeface="+mn-ea"/>
                <a:ea typeface="+mn-ea"/>
                <a:cs typeface="宋体" panose="02010600030101010101" pitchFamily="2" charset="-122"/>
              </a:rPr>
              <a:t>、</a:t>
            </a:r>
            <a:r>
              <a:rPr lang="en-US" altLang="zh-CN" b="0" kern="100" dirty="0">
                <a:latin typeface="+mn-ea"/>
                <a:ea typeface="+mn-ea"/>
                <a:cs typeface="宋体" panose="02010600030101010101" pitchFamily="2" charset="-122"/>
              </a:rPr>
              <a:t>RADSL</a:t>
            </a:r>
            <a:r>
              <a:rPr lang="zh-CN" altLang="en-US" b="0" kern="100" dirty="0">
                <a:latin typeface="+mn-ea"/>
                <a:ea typeface="+mn-ea"/>
                <a:cs typeface="宋体" panose="02010600030101010101" pitchFamily="2" charset="-122"/>
              </a:rPr>
              <a:t>、</a:t>
            </a:r>
            <a:r>
              <a:rPr lang="en-US" altLang="zh-CN" b="0" kern="100" dirty="0">
                <a:latin typeface="+mn-ea"/>
                <a:ea typeface="+mn-ea"/>
                <a:cs typeface="宋体" panose="02010600030101010101" pitchFamily="2" charset="-122"/>
              </a:rPr>
              <a:t>VDSL</a:t>
            </a:r>
            <a:r>
              <a:rPr lang="zh-CN" altLang="en-US" b="0" kern="100" dirty="0">
                <a:latin typeface="+mn-ea"/>
                <a:ea typeface="+mn-ea"/>
                <a:cs typeface="宋体" panose="02010600030101010101" pitchFamily="2" charset="-122"/>
              </a:rPr>
              <a:t>、</a:t>
            </a:r>
            <a:r>
              <a:rPr lang="en-US" altLang="zh-CN" b="0" kern="100" dirty="0">
                <a:latin typeface="+mn-ea"/>
                <a:ea typeface="+mn-ea"/>
                <a:cs typeface="宋体" panose="02010600030101010101" pitchFamily="2" charset="-122"/>
              </a:rPr>
              <a:t>SDSL</a:t>
            </a:r>
            <a:r>
              <a:rPr lang="zh-CN" altLang="en-US" b="0" kern="100" dirty="0">
                <a:latin typeface="+mn-ea"/>
                <a:ea typeface="+mn-ea"/>
                <a:cs typeface="宋体" panose="02010600030101010101" pitchFamily="2" charset="-122"/>
              </a:rPr>
              <a:t>等，是利用数字技术对现有模拟电话用户线进行改造，使其能承载宽带业务的一种技术。根据用户访问因特网主要用于获取网络资源，因此</a:t>
            </a:r>
            <a:r>
              <a:rPr lang="en-US" altLang="zh-CN" b="0" kern="100" dirty="0">
                <a:latin typeface="+mn-ea"/>
                <a:ea typeface="+mn-ea"/>
                <a:cs typeface="宋体" panose="02010600030101010101" pitchFamily="2" charset="-122"/>
              </a:rPr>
              <a:t>ADSL</a:t>
            </a:r>
            <a:r>
              <a:rPr lang="zh-CN" altLang="en-US" b="0" kern="100" dirty="0">
                <a:latin typeface="+mn-ea"/>
                <a:ea typeface="+mn-ea"/>
                <a:cs typeface="宋体" panose="02010600030101010101" pitchFamily="2" charset="-122"/>
              </a:rPr>
              <a:t>技术最大特色是上行和下行使用不同的带宽。</a:t>
            </a:r>
            <a:endParaRPr lang="zh-CN" altLang="zh-CN" b="0" kern="100" dirty="0">
              <a:latin typeface="+mn-ea"/>
              <a:ea typeface="+mn-ea"/>
            </a:endParaRPr>
          </a:p>
        </p:txBody>
      </p:sp>
    </p:spTree>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1. ADSL</a:t>
            </a:r>
            <a:r>
              <a:rPr lang="zh-CN" altLang="en-US" sz="2800" dirty="0"/>
              <a:t>技术</a:t>
            </a:r>
            <a:r>
              <a:rPr lang="en-US" altLang="zh-CN" sz="2800" dirty="0"/>
              <a:t>—</a:t>
            </a:r>
            <a:r>
              <a:rPr lang="zh-CN" altLang="en-US" sz="2400" dirty="0">
                <a:solidFill>
                  <a:srgbClr val="FFC000"/>
                </a:solidFill>
              </a:rPr>
              <a:t>技术原理</a:t>
            </a:r>
            <a:endParaRPr lang="zh-CN" altLang="en-US" sz="2400" dirty="0">
              <a:solidFill>
                <a:srgbClr val="FFC000"/>
              </a:solidFill>
            </a:endParaRPr>
          </a:p>
        </p:txBody>
      </p:sp>
      <p:sp>
        <p:nvSpPr>
          <p:cNvPr id="6" name="文本框 5"/>
          <p:cNvSpPr txBox="1"/>
          <p:nvPr/>
        </p:nvSpPr>
        <p:spPr>
          <a:xfrm>
            <a:off x="683568" y="1053242"/>
            <a:ext cx="8064896" cy="1753235"/>
          </a:xfrm>
          <a:prstGeom prst="rect">
            <a:avLst/>
          </a:prstGeom>
          <a:noFill/>
        </p:spPr>
        <p:txBody>
          <a:bodyPr wrap="square">
            <a:spAutoFit/>
          </a:bodyPr>
          <a:lstStyle/>
          <a:p>
            <a:pPr>
              <a:lnSpc>
                <a:spcPct val="150000"/>
              </a:lnSpc>
            </a:pPr>
            <a:r>
              <a:rPr lang="en-US" altLang="zh-CN" b="0" kern="100" dirty="0">
                <a:latin typeface="+mn-ea"/>
                <a:ea typeface="+mn-ea"/>
                <a:cs typeface="宋体" panose="02010600030101010101" pitchFamily="2" charset="-122"/>
              </a:rPr>
              <a:t>     </a:t>
            </a:r>
            <a:r>
              <a:rPr lang="zh-CN" altLang="en-US" b="0" kern="100" dirty="0">
                <a:latin typeface="+mn-ea"/>
                <a:ea typeface="+mn-ea"/>
                <a:cs typeface="宋体" panose="02010600030101010101" pitchFamily="2" charset="-122"/>
              </a:rPr>
              <a:t>用户和</a:t>
            </a:r>
            <a:r>
              <a:rPr lang="en-US" altLang="zh-CN" b="0" kern="100" dirty="0">
                <a:latin typeface="+mn-ea"/>
                <a:ea typeface="+mn-ea"/>
                <a:cs typeface="宋体" panose="02010600030101010101" pitchFamily="2" charset="-122"/>
              </a:rPr>
              <a:t>ISP</a:t>
            </a:r>
            <a:r>
              <a:rPr lang="zh-CN" altLang="en-US" b="0" kern="100" dirty="0">
                <a:latin typeface="+mn-ea"/>
                <a:ea typeface="+mn-ea"/>
                <a:cs typeface="宋体" panose="02010600030101010101" pitchFamily="2" charset="-122"/>
              </a:rPr>
              <a:t>各通过一个</a:t>
            </a:r>
            <a:r>
              <a:rPr lang="en-US" altLang="zh-CN" b="0" kern="100" dirty="0">
                <a:latin typeface="+mn-ea"/>
                <a:ea typeface="+mn-ea"/>
                <a:cs typeface="宋体" panose="02010600030101010101" pitchFamily="2" charset="-122"/>
              </a:rPr>
              <a:t>ADSL Modem</a:t>
            </a:r>
            <a:r>
              <a:rPr lang="zh-CN" altLang="en-US" b="0" kern="100" dirty="0">
                <a:latin typeface="+mn-ea"/>
                <a:ea typeface="+mn-ea"/>
                <a:cs typeface="宋体" panose="02010600030101010101" pitchFamily="2" charset="-122"/>
              </a:rPr>
              <a:t>接入网络，当用户计算机需要访问因特网时，用户的</a:t>
            </a:r>
            <a:r>
              <a:rPr lang="en-US" altLang="zh-CN" b="0" kern="100" dirty="0">
                <a:latin typeface="+mn-ea"/>
                <a:ea typeface="+mn-ea"/>
                <a:cs typeface="宋体" panose="02010600030101010101" pitchFamily="2" charset="-122"/>
              </a:rPr>
              <a:t>ADSL Modem</a:t>
            </a:r>
            <a:r>
              <a:rPr lang="zh-CN" altLang="en-US" b="0" kern="100" dirty="0">
                <a:latin typeface="+mn-ea"/>
                <a:ea typeface="+mn-ea"/>
                <a:cs typeface="宋体" panose="02010600030101010101" pitchFamily="2" charset="-122"/>
              </a:rPr>
              <a:t>先与</a:t>
            </a:r>
            <a:r>
              <a:rPr lang="en-US" altLang="zh-CN" b="0" kern="100" dirty="0">
                <a:latin typeface="+mn-ea"/>
                <a:ea typeface="+mn-ea"/>
                <a:cs typeface="宋体" panose="02010600030101010101" pitchFamily="2" charset="-122"/>
              </a:rPr>
              <a:t>ISP</a:t>
            </a:r>
            <a:r>
              <a:rPr lang="zh-CN" altLang="en-US" b="0" kern="100" dirty="0">
                <a:latin typeface="+mn-ea"/>
                <a:ea typeface="+mn-ea"/>
                <a:cs typeface="宋体" panose="02010600030101010101" pitchFamily="2" charset="-122"/>
              </a:rPr>
              <a:t>的</a:t>
            </a:r>
            <a:r>
              <a:rPr lang="en-US" altLang="zh-CN" b="0" kern="100" dirty="0">
                <a:latin typeface="+mn-ea"/>
                <a:ea typeface="+mn-ea"/>
                <a:cs typeface="宋体" panose="02010600030101010101" pitchFamily="2" charset="-122"/>
              </a:rPr>
              <a:t>ADSL Modem</a:t>
            </a:r>
            <a:r>
              <a:rPr lang="zh-CN" altLang="en-US" b="0" kern="100" dirty="0">
                <a:latin typeface="+mn-ea"/>
                <a:ea typeface="+mn-ea"/>
                <a:cs typeface="宋体" panose="02010600030101010101" pitchFamily="2" charset="-122"/>
              </a:rPr>
              <a:t>池中的一个</a:t>
            </a:r>
            <a:r>
              <a:rPr lang="en-US" altLang="zh-CN" b="0" kern="100" dirty="0">
                <a:latin typeface="+mn-ea"/>
                <a:ea typeface="+mn-ea"/>
                <a:cs typeface="宋体" panose="02010600030101010101" pitchFamily="2" charset="-122"/>
              </a:rPr>
              <a:t>ADSL Modem</a:t>
            </a:r>
            <a:r>
              <a:rPr lang="zh-CN" altLang="en-US" b="0" kern="100" dirty="0">
                <a:latin typeface="+mn-ea"/>
                <a:ea typeface="+mn-ea"/>
                <a:cs typeface="宋体" panose="02010600030101010101" pitchFamily="2" charset="-122"/>
              </a:rPr>
              <a:t>建立连接，进而与服务器建立连接；随后</a:t>
            </a:r>
            <a:r>
              <a:rPr lang="en-US" altLang="zh-CN" b="0" kern="100" dirty="0">
                <a:latin typeface="+mn-ea"/>
                <a:ea typeface="+mn-ea"/>
                <a:cs typeface="宋体" panose="02010600030101010101" pitchFamily="2" charset="-122"/>
              </a:rPr>
              <a:t>ISP</a:t>
            </a:r>
            <a:r>
              <a:rPr lang="zh-CN" altLang="en-US" b="0" kern="100" dirty="0">
                <a:latin typeface="+mn-ea"/>
                <a:ea typeface="+mn-ea"/>
                <a:cs typeface="宋体" panose="02010600030101010101" pitchFamily="2" charset="-122"/>
              </a:rPr>
              <a:t>自动为用户分配一个</a:t>
            </a:r>
            <a:r>
              <a:rPr lang="en-US" altLang="zh-CN" b="0" kern="100" dirty="0">
                <a:latin typeface="+mn-ea"/>
                <a:ea typeface="+mn-ea"/>
                <a:cs typeface="宋体" panose="02010600030101010101" pitchFamily="2" charset="-122"/>
              </a:rPr>
              <a:t>IP</a:t>
            </a:r>
            <a:r>
              <a:rPr lang="zh-CN" altLang="en-US" b="0" kern="100" dirty="0">
                <a:latin typeface="+mn-ea"/>
                <a:ea typeface="+mn-ea"/>
                <a:cs typeface="宋体" panose="02010600030101010101" pitchFamily="2" charset="-122"/>
              </a:rPr>
              <a:t>地址，用户方可通过</a:t>
            </a:r>
            <a:r>
              <a:rPr lang="en-US" altLang="zh-CN" b="0" kern="100" dirty="0">
                <a:latin typeface="+mn-ea"/>
                <a:ea typeface="+mn-ea"/>
                <a:cs typeface="宋体" panose="02010600030101010101" pitchFamily="2" charset="-122"/>
              </a:rPr>
              <a:t>ISP</a:t>
            </a:r>
            <a:r>
              <a:rPr lang="zh-CN" altLang="en-US" b="0" kern="100" dirty="0">
                <a:latin typeface="+mn-ea"/>
                <a:ea typeface="+mn-ea"/>
                <a:cs typeface="宋体" panose="02010600030101010101" pitchFamily="2" charset="-122"/>
              </a:rPr>
              <a:t>的线路访问因特网，如图</a:t>
            </a:r>
            <a:r>
              <a:rPr lang="en-US" altLang="zh-CN" b="0" kern="100" dirty="0">
                <a:latin typeface="+mn-ea"/>
                <a:ea typeface="+mn-ea"/>
                <a:cs typeface="宋体" panose="02010600030101010101" pitchFamily="2" charset="-122"/>
              </a:rPr>
              <a:t>5-3</a:t>
            </a:r>
            <a:r>
              <a:rPr lang="zh-CN" altLang="en-US" b="0" kern="100" dirty="0">
                <a:latin typeface="+mn-ea"/>
                <a:ea typeface="+mn-ea"/>
                <a:cs typeface="宋体" panose="02010600030101010101" pitchFamily="2" charset="-122"/>
              </a:rPr>
              <a:t>所示。</a:t>
            </a:r>
            <a:endParaRPr lang="zh-CN" altLang="zh-CN" b="0" kern="100" dirty="0">
              <a:latin typeface="+mn-ea"/>
              <a:ea typeface="+mn-ea"/>
            </a:endParaRPr>
          </a:p>
        </p:txBody>
      </p:sp>
      <p:sp>
        <p:nvSpPr>
          <p:cNvPr id="10" name="文本框 9"/>
          <p:cNvSpPr txBox="1"/>
          <p:nvPr/>
        </p:nvSpPr>
        <p:spPr>
          <a:xfrm>
            <a:off x="1875459" y="5805264"/>
            <a:ext cx="4901257" cy="369332"/>
          </a:xfrm>
          <a:prstGeom prst="rect">
            <a:avLst/>
          </a:prstGeom>
          <a:noFill/>
        </p:spPr>
        <p:txBody>
          <a:bodyPr wrap="square">
            <a:spAutoFit/>
          </a:bodyPr>
          <a:lstStyle/>
          <a:p>
            <a:pPr algn="ct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5-3  </a:t>
            </a:r>
            <a:r>
              <a:rPr lang="en-US" altLang="zh-CN" b="0" kern="100" dirty="0">
                <a:latin typeface="+mn-ea"/>
                <a:ea typeface="+mn-ea"/>
              </a:rPr>
              <a:t>ADSL</a:t>
            </a:r>
            <a:r>
              <a:rPr lang="zh-CN" altLang="en-US" b="0" kern="100" dirty="0">
                <a:latin typeface="+mn-ea"/>
                <a:ea typeface="+mn-ea"/>
              </a:rPr>
              <a:t>技术原理</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83568" y="2951078"/>
            <a:ext cx="8064896" cy="2854186"/>
          </a:xfrm>
          <a:prstGeom prst="rect">
            <a:avLst/>
          </a:prstGeom>
        </p:spPr>
      </p:pic>
    </p:spTree>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1. ADSL</a:t>
            </a:r>
            <a:r>
              <a:rPr lang="zh-CN" altLang="en-US" sz="2800" dirty="0"/>
              <a:t>技术</a:t>
            </a:r>
            <a:r>
              <a:rPr lang="en-US" altLang="zh-CN" sz="2800" dirty="0"/>
              <a:t>—</a:t>
            </a:r>
            <a:r>
              <a:rPr lang="zh-CN" altLang="en-US" sz="2400" dirty="0">
                <a:solidFill>
                  <a:srgbClr val="FFC000"/>
                </a:solidFill>
              </a:rPr>
              <a:t>核心技术</a:t>
            </a:r>
            <a:endParaRPr lang="zh-CN" altLang="en-US" sz="2400" dirty="0">
              <a:solidFill>
                <a:srgbClr val="FFC000"/>
              </a:solidFill>
            </a:endParaRPr>
          </a:p>
        </p:txBody>
      </p:sp>
      <p:sp>
        <p:nvSpPr>
          <p:cNvPr id="6" name="文本框 5"/>
          <p:cNvSpPr txBox="1"/>
          <p:nvPr/>
        </p:nvSpPr>
        <p:spPr>
          <a:xfrm>
            <a:off x="683568" y="1196752"/>
            <a:ext cx="8064896" cy="922020"/>
          </a:xfrm>
          <a:prstGeom prst="rect">
            <a:avLst/>
          </a:prstGeom>
          <a:noFill/>
        </p:spPr>
        <p:txBody>
          <a:bodyPr wrap="square">
            <a:spAutoFit/>
          </a:bodyPr>
          <a:lstStyle/>
          <a:p>
            <a:pPr>
              <a:lnSpc>
                <a:spcPct val="150000"/>
              </a:lnSpc>
            </a:pPr>
            <a:r>
              <a:rPr lang="en-US" altLang="zh-CN" b="0" kern="100" dirty="0">
                <a:latin typeface="+mn-ea"/>
                <a:ea typeface="+mn-ea"/>
                <a:cs typeface="宋体" panose="02010600030101010101" pitchFamily="2" charset="-122"/>
              </a:rPr>
              <a:t>      ADSL</a:t>
            </a:r>
            <a:r>
              <a:rPr lang="zh-CN" altLang="en-US" b="0" kern="100" dirty="0">
                <a:latin typeface="+mn-ea"/>
                <a:ea typeface="+mn-ea"/>
                <a:cs typeface="宋体" panose="02010600030101010101" pitchFamily="2" charset="-122"/>
              </a:rPr>
              <a:t>技术的核心设备是</a:t>
            </a:r>
            <a:r>
              <a:rPr lang="en-US" altLang="zh-CN" b="0" kern="100" dirty="0">
                <a:latin typeface="+mn-ea"/>
                <a:ea typeface="+mn-ea"/>
                <a:cs typeface="宋体" panose="02010600030101010101" pitchFamily="2" charset="-122"/>
              </a:rPr>
              <a:t>ADSL</a:t>
            </a:r>
            <a:r>
              <a:rPr lang="zh-CN" altLang="en-US" b="0" kern="100" dirty="0">
                <a:latin typeface="+mn-ea"/>
                <a:ea typeface="+mn-ea"/>
                <a:cs typeface="宋体" panose="02010600030101010101" pitchFamily="2" charset="-122"/>
              </a:rPr>
              <a:t>调制解调器，该设备采用离散多音调（</a:t>
            </a:r>
            <a:r>
              <a:rPr lang="en-US" altLang="zh-CN" b="0" kern="100" dirty="0">
                <a:latin typeface="+mn-ea"/>
                <a:ea typeface="+mn-ea"/>
                <a:cs typeface="宋体" panose="02010600030101010101" pitchFamily="2" charset="-122"/>
              </a:rPr>
              <a:t>Discrete Multi-Tone</a:t>
            </a:r>
            <a:r>
              <a:rPr lang="zh-CN" altLang="en-US" b="0" kern="100" dirty="0">
                <a:latin typeface="+mn-ea"/>
                <a:ea typeface="+mn-ea"/>
                <a:cs typeface="宋体" panose="02010600030101010101" pitchFamily="2" charset="-122"/>
              </a:rPr>
              <a:t>，简称</a:t>
            </a:r>
            <a:r>
              <a:rPr lang="en-US" altLang="zh-CN" b="0" kern="100" dirty="0">
                <a:latin typeface="+mn-ea"/>
                <a:ea typeface="+mn-ea"/>
                <a:cs typeface="宋体" panose="02010600030101010101" pitchFamily="2" charset="-122"/>
              </a:rPr>
              <a:t>DMT</a:t>
            </a:r>
            <a:r>
              <a:rPr lang="zh-CN" altLang="en-US" b="0" kern="100" dirty="0">
                <a:latin typeface="+mn-ea"/>
                <a:ea typeface="+mn-ea"/>
                <a:cs typeface="宋体" panose="02010600030101010101" pitchFamily="2" charset="-122"/>
              </a:rPr>
              <a:t>）技术，如图</a:t>
            </a:r>
            <a:r>
              <a:rPr lang="en-US" altLang="zh-CN" b="0" kern="100" dirty="0">
                <a:latin typeface="+mn-ea"/>
                <a:ea typeface="+mn-ea"/>
                <a:cs typeface="宋体" panose="02010600030101010101" pitchFamily="2" charset="-122"/>
              </a:rPr>
              <a:t>5-4</a:t>
            </a:r>
            <a:r>
              <a:rPr lang="zh-CN" altLang="en-US" b="0" kern="100" dirty="0">
                <a:latin typeface="+mn-ea"/>
                <a:ea typeface="+mn-ea"/>
                <a:cs typeface="宋体" panose="02010600030101010101" pitchFamily="2" charset="-122"/>
              </a:rPr>
              <a:t>所示。</a:t>
            </a:r>
            <a:endParaRPr lang="zh-CN" altLang="zh-CN" b="0" kern="100" dirty="0">
              <a:latin typeface="+mn-ea"/>
              <a:ea typeface="+mn-ea"/>
            </a:endParaRPr>
          </a:p>
        </p:txBody>
      </p:sp>
      <p:sp>
        <p:nvSpPr>
          <p:cNvPr id="10" name="文本框 9"/>
          <p:cNvSpPr txBox="1"/>
          <p:nvPr/>
        </p:nvSpPr>
        <p:spPr>
          <a:xfrm>
            <a:off x="1950494" y="5229200"/>
            <a:ext cx="4901257" cy="369332"/>
          </a:xfrm>
          <a:prstGeom prst="rect">
            <a:avLst/>
          </a:prstGeom>
          <a:noFill/>
        </p:spPr>
        <p:txBody>
          <a:bodyPr wrap="square">
            <a:spAutoFit/>
          </a:bodyPr>
          <a:lstStyle/>
          <a:p>
            <a:pPr algn="ct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5-4  </a:t>
            </a:r>
            <a:r>
              <a:rPr lang="en-US" altLang="zh-CN" b="0" kern="100" dirty="0">
                <a:latin typeface="+mn-ea"/>
                <a:ea typeface="+mn-ea"/>
              </a:rPr>
              <a:t>ADSL</a:t>
            </a:r>
            <a:r>
              <a:rPr lang="zh-CN" altLang="en-US" b="0" kern="100" dirty="0">
                <a:latin typeface="+mn-ea"/>
                <a:ea typeface="+mn-ea"/>
              </a:rPr>
              <a:t>技术原理</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29142" y="2567094"/>
            <a:ext cx="5285715" cy="2302065"/>
          </a:xfrm>
          <a:prstGeom prst="rect">
            <a:avLst/>
          </a:prstGeom>
        </p:spPr>
      </p:pic>
    </p:spTree>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2. HFC</a:t>
            </a:r>
            <a:r>
              <a:rPr lang="zh-CN" altLang="en-US" sz="2800" dirty="0"/>
              <a:t>技术</a:t>
            </a:r>
            <a:endParaRPr lang="zh-CN" altLang="en-US" sz="2400" dirty="0">
              <a:solidFill>
                <a:srgbClr val="FFC000"/>
              </a:solidFill>
            </a:endParaRPr>
          </a:p>
        </p:txBody>
      </p:sp>
      <p:sp>
        <p:nvSpPr>
          <p:cNvPr id="6" name="文本框 5"/>
          <p:cNvSpPr txBox="1"/>
          <p:nvPr/>
        </p:nvSpPr>
        <p:spPr>
          <a:xfrm>
            <a:off x="683568" y="1196752"/>
            <a:ext cx="8064896" cy="2999740"/>
          </a:xfrm>
          <a:prstGeom prst="rect">
            <a:avLst/>
          </a:prstGeom>
          <a:noFill/>
        </p:spPr>
        <p:txBody>
          <a:bodyPr wrap="square">
            <a:spAutoFit/>
          </a:bodyPr>
          <a:lstStyle/>
          <a:p>
            <a:pPr>
              <a:lnSpc>
                <a:spcPct val="150000"/>
              </a:lnSpc>
            </a:pPr>
            <a:r>
              <a:rPr lang="en-US" altLang="zh-CN" b="0" kern="100" dirty="0">
                <a:latin typeface="+mn-ea"/>
                <a:ea typeface="+mn-ea"/>
                <a:cs typeface="宋体" panose="02010600030101010101" pitchFamily="2" charset="-122"/>
              </a:rPr>
              <a:t>    HFC</a:t>
            </a:r>
            <a:r>
              <a:rPr lang="zh-CN" altLang="en-US" b="0" kern="100" dirty="0">
                <a:latin typeface="+mn-ea"/>
                <a:ea typeface="+mn-ea"/>
                <a:cs typeface="宋体" panose="02010600030101010101" pitchFamily="2" charset="-122"/>
              </a:rPr>
              <a:t>（</a:t>
            </a:r>
            <a:r>
              <a:rPr lang="en-US" altLang="zh-CN" b="0" kern="100" dirty="0">
                <a:latin typeface="+mn-ea"/>
                <a:ea typeface="+mn-ea"/>
                <a:cs typeface="宋体" panose="02010600030101010101" pitchFamily="2" charset="-122"/>
              </a:rPr>
              <a:t>Hybrid Fiber Coaxial</a:t>
            </a:r>
            <a:r>
              <a:rPr lang="zh-CN" altLang="en-US" b="0" kern="100" dirty="0">
                <a:latin typeface="+mn-ea"/>
                <a:ea typeface="+mn-ea"/>
                <a:cs typeface="宋体" panose="02010600030101010101" pitchFamily="2" charset="-122"/>
              </a:rPr>
              <a:t>，混合光纤同轴网）是指光纤、同轴电缆混合网，</a:t>
            </a:r>
            <a:r>
              <a:rPr lang="en-US" altLang="zh-CN" b="0" kern="100" dirty="0">
                <a:latin typeface="+mn-ea"/>
                <a:ea typeface="+mn-ea"/>
                <a:cs typeface="宋体" panose="02010600030101010101" pitchFamily="2" charset="-122"/>
              </a:rPr>
              <a:t>HFC</a:t>
            </a:r>
            <a:r>
              <a:rPr lang="zh-CN" altLang="en-US" b="0" kern="100" dirty="0">
                <a:latin typeface="+mn-ea"/>
                <a:ea typeface="+mn-ea"/>
                <a:cs typeface="宋体" panose="02010600030101010101" pitchFamily="2" charset="-122"/>
              </a:rPr>
              <a:t>技术是在覆盖到家庭用户的有线电视网（</a:t>
            </a:r>
            <a:r>
              <a:rPr lang="en-US" altLang="zh-CN" b="0" kern="100" dirty="0">
                <a:latin typeface="+mn-ea"/>
                <a:ea typeface="+mn-ea"/>
                <a:cs typeface="宋体" panose="02010600030101010101" pitchFamily="2" charset="-122"/>
              </a:rPr>
              <a:t>CATV</a:t>
            </a:r>
            <a:r>
              <a:rPr lang="zh-CN" altLang="en-US" b="0" kern="100" dirty="0">
                <a:latin typeface="+mn-ea"/>
                <a:ea typeface="+mn-ea"/>
                <a:cs typeface="宋体" panose="02010600030101010101" pitchFamily="2" charset="-122"/>
              </a:rPr>
              <a:t>）的基础上开发的一种宽带接入技术。</a:t>
            </a:r>
            <a:endParaRPr lang="zh-CN" altLang="en-US" b="0" kern="100" dirty="0">
              <a:latin typeface="+mn-ea"/>
              <a:ea typeface="+mn-ea"/>
              <a:cs typeface="宋体" panose="02010600030101010101" pitchFamily="2" charset="-122"/>
            </a:endParaRPr>
          </a:p>
          <a:p>
            <a:pPr>
              <a:lnSpc>
                <a:spcPct val="150000"/>
              </a:lnSpc>
            </a:pPr>
            <a:r>
              <a:rPr lang="en-US" altLang="zh-CN" b="0" kern="100" dirty="0">
                <a:latin typeface="+mn-ea"/>
                <a:ea typeface="+mn-ea"/>
                <a:cs typeface="宋体" panose="02010600030101010101" pitchFamily="2" charset="-122"/>
              </a:rPr>
              <a:t>    CATV</a:t>
            </a:r>
            <a:r>
              <a:rPr lang="zh-CN" altLang="en-US" b="0" kern="100" dirty="0">
                <a:latin typeface="+mn-ea"/>
                <a:ea typeface="+mn-ea"/>
                <a:cs typeface="宋体" panose="02010600030101010101" pitchFamily="2" charset="-122"/>
              </a:rPr>
              <a:t>网的最高传输频率是</a:t>
            </a:r>
            <a:r>
              <a:rPr lang="en-US" altLang="zh-CN" b="0" kern="100" dirty="0">
                <a:latin typeface="+mn-ea"/>
                <a:ea typeface="+mn-ea"/>
                <a:cs typeface="宋体" panose="02010600030101010101" pitchFamily="2" charset="-122"/>
              </a:rPr>
              <a:t>450MHz</a:t>
            </a:r>
            <a:r>
              <a:rPr lang="zh-CN" altLang="en-US" b="0" kern="100" dirty="0">
                <a:latin typeface="+mn-ea"/>
                <a:ea typeface="+mn-ea"/>
                <a:cs typeface="宋体" panose="02010600030101010101" pitchFamily="2" charset="-122"/>
              </a:rPr>
              <a:t>，仅用于电视信号的下行传输，由于用户上网时要求双向数据传输功能，</a:t>
            </a:r>
            <a:r>
              <a:rPr lang="en-US" altLang="zh-CN" b="0" kern="100" dirty="0">
                <a:latin typeface="+mn-ea"/>
                <a:ea typeface="+mn-ea"/>
                <a:cs typeface="宋体" panose="02010600030101010101" pitchFamily="2" charset="-122"/>
              </a:rPr>
              <a:t>HFC</a:t>
            </a:r>
            <a:r>
              <a:rPr lang="zh-CN" altLang="en-US" b="0" kern="100" dirty="0">
                <a:latin typeface="+mn-ea"/>
                <a:ea typeface="+mn-ea"/>
                <a:cs typeface="宋体" panose="02010600030101010101" pitchFamily="2" charset="-122"/>
              </a:rPr>
              <a:t>使用更宽的频谱，分不同频段分别实现上行、下行的数据传输，并在不同的频段实现电视数据的模拟信号和网络流量的数字信号传输。</a:t>
            </a:r>
            <a:endParaRPr lang="zh-CN" altLang="en-US" b="0" kern="100" dirty="0">
              <a:latin typeface="+mn-ea"/>
              <a:ea typeface="+mn-ea"/>
              <a:cs typeface="宋体" panose="02010600030101010101" pitchFamily="2" charset="-122"/>
            </a:endParaRPr>
          </a:p>
        </p:txBody>
      </p:sp>
    </p:spTree>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2. HFC</a:t>
            </a:r>
            <a:r>
              <a:rPr lang="zh-CN" altLang="en-US" sz="2800" dirty="0"/>
              <a:t>技术</a:t>
            </a:r>
            <a:r>
              <a:rPr lang="en-US" altLang="zh-CN" sz="2800" dirty="0"/>
              <a:t>—</a:t>
            </a:r>
            <a:r>
              <a:rPr lang="zh-CN" altLang="en-US" sz="2400" dirty="0">
                <a:solidFill>
                  <a:srgbClr val="FFC000"/>
                </a:solidFill>
              </a:rPr>
              <a:t>接入原理</a:t>
            </a:r>
            <a:endParaRPr lang="zh-CN" altLang="en-US" sz="2400" dirty="0">
              <a:solidFill>
                <a:srgbClr val="FFC000"/>
              </a:solidFill>
            </a:endParaRPr>
          </a:p>
        </p:txBody>
      </p:sp>
      <p:sp>
        <p:nvSpPr>
          <p:cNvPr id="6" name="文本框 5"/>
          <p:cNvSpPr txBox="1"/>
          <p:nvPr/>
        </p:nvSpPr>
        <p:spPr>
          <a:xfrm>
            <a:off x="683568" y="1196752"/>
            <a:ext cx="8064896" cy="2104872"/>
          </a:xfrm>
          <a:prstGeom prst="rect">
            <a:avLst/>
          </a:prstGeom>
          <a:noFill/>
        </p:spPr>
        <p:txBody>
          <a:bodyPr wrap="square">
            <a:spAutoFit/>
          </a:bodyPr>
          <a:lstStyle/>
          <a:p>
            <a:pPr>
              <a:lnSpc>
                <a:spcPct val="150000"/>
              </a:lnSpc>
            </a:pPr>
            <a:r>
              <a:rPr lang="en-US" altLang="zh-CN" b="0" kern="100" dirty="0">
                <a:latin typeface="+mn-ea"/>
                <a:ea typeface="+mn-ea"/>
                <a:cs typeface="宋体" panose="02010600030101010101" pitchFamily="2" charset="-122"/>
              </a:rPr>
              <a:t>    HFC</a:t>
            </a:r>
            <a:r>
              <a:rPr lang="zh-CN" altLang="en-US" b="0" kern="100" dirty="0">
                <a:latin typeface="+mn-ea"/>
                <a:ea typeface="+mn-ea"/>
                <a:cs typeface="宋体" panose="02010600030101010101" pitchFamily="2" charset="-122"/>
              </a:rPr>
              <a:t>使用的接入设备是</a:t>
            </a:r>
            <a:r>
              <a:rPr lang="en-US" altLang="zh-CN" b="0" kern="100" dirty="0">
                <a:latin typeface="+mn-ea"/>
                <a:ea typeface="+mn-ea"/>
                <a:cs typeface="宋体" panose="02010600030101010101" pitchFamily="2" charset="-122"/>
              </a:rPr>
              <a:t>Cable Modem</a:t>
            </a:r>
            <a:r>
              <a:rPr lang="zh-CN" altLang="en-US" b="0" kern="100" dirty="0">
                <a:latin typeface="+mn-ea"/>
                <a:ea typeface="+mn-ea"/>
                <a:cs typeface="宋体" panose="02010600030101010101" pitchFamily="2" charset="-122"/>
              </a:rPr>
              <a:t>，用户和</a:t>
            </a:r>
            <a:r>
              <a:rPr lang="en-US" altLang="zh-CN" b="0" kern="100" dirty="0">
                <a:latin typeface="+mn-ea"/>
                <a:ea typeface="+mn-ea"/>
                <a:cs typeface="宋体" panose="02010600030101010101" pitchFamily="2" charset="-122"/>
              </a:rPr>
              <a:t>ISP</a:t>
            </a:r>
            <a:r>
              <a:rPr lang="zh-CN" altLang="en-US" b="0" kern="100" dirty="0">
                <a:latin typeface="+mn-ea"/>
                <a:ea typeface="+mn-ea"/>
                <a:cs typeface="宋体" panose="02010600030101010101" pitchFamily="2" charset="-122"/>
              </a:rPr>
              <a:t>的接入服务器都通过</a:t>
            </a:r>
            <a:r>
              <a:rPr lang="en-US" altLang="zh-CN" b="0" kern="100" dirty="0">
                <a:latin typeface="+mn-ea"/>
                <a:ea typeface="+mn-ea"/>
                <a:cs typeface="宋体" panose="02010600030101010101" pitchFamily="2" charset="-122"/>
              </a:rPr>
              <a:t>Cable Modem</a:t>
            </a:r>
            <a:r>
              <a:rPr lang="zh-CN" altLang="en-US" b="0" kern="100" dirty="0">
                <a:latin typeface="+mn-ea"/>
                <a:ea typeface="+mn-ea"/>
                <a:cs typeface="宋体" panose="02010600030101010101" pitchFamily="2" charset="-122"/>
              </a:rPr>
              <a:t>连接到有线电视网，当用户设备需要使用因特网时，用户端的</a:t>
            </a:r>
            <a:r>
              <a:rPr lang="en-US" altLang="zh-CN" b="0" kern="100" dirty="0">
                <a:latin typeface="+mn-ea"/>
                <a:ea typeface="+mn-ea"/>
                <a:cs typeface="宋体" panose="02010600030101010101" pitchFamily="2" charset="-122"/>
              </a:rPr>
              <a:t>Cable Modem</a:t>
            </a:r>
            <a:r>
              <a:rPr lang="zh-CN" altLang="en-US" b="0" kern="100" dirty="0">
                <a:latin typeface="+mn-ea"/>
                <a:ea typeface="+mn-ea"/>
                <a:cs typeface="宋体" panose="02010600030101010101" pitchFamily="2" charset="-122"/>
              </a:rPr>
              <a:t>与</a:t>
            </a:r>
            <a:r>
              <a:rPr lang="en-US" altLang="zh-CN" b="0" kern="100" dirty="0">
                <a:latin typeface="+mn-ea"/>
                <a:ea typeface="+mn-ea"/>
                <a:cs typeface="宋体" panose="02010600030101010101" pitchFamily="2" charset="-122"/>
              </a:rPr>
              <a:t>ISP</a:t>
            </a:r>
            <a:r>
              <a:rPr lang="zh-CN" altLang="en-US" b="0" kern="100" dirty="0">
                <a:latin typeface="+mn-ea"/>
                <a:ea typeface="+mn-ea"/>
                <a:cs typeface="宋体" panose="02010600030101010101" pitchFamily="2" charset="-122"/>
              </a:rPr>
              <a:t>端的</a:t>
            </a:r>
            <a:r>
              <a:rPr lang="en-US" altLang="zh-CN" b="0" kern="100" dirty="0">
                <a:latin typeface="+mn-ea"/>
                <a:ea typeface="+mn-ea"/>
                <a:cs typeface="宋体" panose="02010600030101010101" pitchFamily="2" charset="-122"/>
              </a:rPr>
              <a:t>Cable Modem</a:t>
            </a:r>
            <a:r>
              <a:rPr lang="zh-CN" altLang="en-US" b="0" kern="100" dirty="0">
                <a:latin typeface="+mn-ea"/>
                <a:ea typeface="+mn-ea"/>
                <a:cs typeface="宋体" panose="02010600030101010101" pitchFamily="2" charset="-122"/>
              </a:rPr>
              <a:t>建立连接，进而与接入服务器建立连接，</a:t>
            </a:r>
            <a:r>
              <a:rPr lang="en-US" altLang="zh-CN" b="0" kern="100" dirty="0">
                <a:latin typeface="+mn-ea"/>
                <a:ea typeface="+mn-ea"/>
                <a:cs typeface="宋体" panose="02010600030101010101" pitchFamily="2" charset="-122"/>
              </a:rPr>
              <a:t>ISP</a:t>
            </a:r>
            <a:r>
              <a:rPr lang="zh-CN" altLang="en-US" b="0" kern="100" dirty="0">
                <a:latin typeface="+mn-ea"/>
                <a:ea typeface="+mn-ea"/>
                <a:cs typeface="宋体" panose="02010600030101010101" pitchFamily="2" charset="-122"/>
              </a:rPr>
              <a:t>自动为用户分配一个</a:t>
            </a:r>
            <a:r>
              <a:rPr lang="en-US" altLang="zh-CN" b="0" kern="100" dirty="0">
                <a:latin typeface="+mn-ea"/>
                <a:ea typeface="+mn-ea"/>
                <a:cs typeface="宋体" panose="02010600030101010101" pitchFamily="2" charset="-122"/>
              </a:rPr>
              <a:t>IP</a:t>
            </a:r>
            <a:r>
              <a:rPr lang="zh-CN" altLang="en-US" b="0" kern="100" dirty="0">
                <a:latin typeface="+mn-ea"/>
                <a:ea typeface="+mn-ea"/>
                <a:cs typeface="宋体" panose="02010600030101010101" pitchFamily="2" charset="-122"/>
              </a:rPr>
              <a:t>地址，之后用户方可通过</a:t>
            </a:r>
            <a:r>
              <a:rPr lang="en-US" altLang="zh-CN" b="0" kern="100" dirty="0">
                <a:latin typeface="+mn-ea"/>
                <a:ea typeface="+mn-ea"/>
                <a:cs typeface="宋体" panose="02010600030101010101" pitchFamily="2" charset="-122"/>
              </a:rPr>
              <a:t>ISP</a:t>
            </a:r>
            <a:r>
              <a:rPr lang="zh-CN" altLang="en-US" b="0" kern="100" dirty="0">
                <a:latin typeface="+mn-ea"/>
                <a:ea typeface="+mn-ea"/>
                <a:cs typeface="宋体" panose="02010600030101010101" pitchFamily="2" charset="-122"/>
              </a:rPr>
              <a:t>的线路访问因特网，如图</a:t>
            </a:r>
            <a:r>
              <a:rPr lang="en-US" altLang="zh-CN" b="0" kern="100" dirty="0">
                <a:latin typeface="+mn-ea"/>
                <a:ea typeface="+mn-ea"/>
                <a:cs typeface="宋体" panose="02010600030101010101" pitchFamily="2" charset="-122"/>
              </a:rPr>
              <a:t>5-5</a:t>
            </a:r>
            <a:r>
              <a:rPr lang="zh-CN" altLang="en-US" b="0" kern="100" dirty="0">
                <a:latin typeface="+mn-ea"/>
                <a:ea typeface="+mn-ea"/>
                <a:cs typeface="宋体" panose="02010600030101010101" pitchFamily="2" charset="-122"/>
              </a:rPr>
              <a:t>所示。</a:t>
            </a:r>
            <a:endParaRPr lang="zh-CN" altLang="zh-CN" b="0" kern="100" dirty="0">
              <a:latin typeface="+mn-ea"/>
              <a:ea typeface="+mn-ea"/>
            </a:endParaRPr>
          </a:p>
        </p:txBody>
      </p:sp>
      <p:sp>
        <p:nvSpPr>
          <p:cNvPr id="10" name="文本框 9"/>
          <p:cNvSpPr txBox="1"/>
          <p:nvPr/>
        </p:nvSpPr>
        <p:spPr>
          <a:xfrm>
            <a:off x="1950494" y="5579948"/>
            <a:ext cx="4901257" cy="369332"/>
          </a:xfrm>
          <a:prstGeom prst="rect">
            <a:avLst/>
          </a:prstGeom>
          <a:noFill/>
        </p:spPr>
        <p:txBody>
          <a:bodyPr wrap="square">
            <a:spAutoFit/>
          </a:bodyPr>
          <a:lstStyle/>
          <a:p>
            <a:pPr algn="ct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5-5   </a:t>
            </a:r>
            <a:r>
              <a:rPr lang="en-US" altLang="zh-CN" b="0" kern="100" dirty="0">
                <a:latin typeface="+mn-ea"/>
                <a:ea typeface="+mn-ea"/>
              </a:rPr>
              <a:t>HFC</a:t>
            </a:r>
            <a:r>
              <a:rPr lang="zh-CN" altLang="en-US" b="0" kern="100" dirty="0">
                <a:latin typeface="+mn-ea"/>
                <a:ea typeface="+mn-ea"/>
              </a:rPr>
              <a:t>接入技术</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20169" y="3402946"/>
            <a:ext cx="5761905" cy="2114286"/>
          </a:xfrm>
          <a:prstGeom prst="rect">
            <a:avLst/>
          </a:prstGeom>
        </p:spPr>
      </p:pic>
    </p:spTree>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36FE1D31-5B4F-4E4A-B343-272EEE39F046}" type="slidenum">
              <a:rPr lang="en-US" altLang="zh-CN" b="0">
                <a:ea typeface="宋体" panose="02010600030101010101" pitchFamily="2" charset="-122"/>
              </a:rPr>
            </a:fld>
            <a:endParaRPr lang="en-US" altLang="zh-CN" b="0">
              <a:ea typeface="宋体" panose="02010600030101010101" pitchFamily="2" charset="-122"/>
            </a:endParaRPr>
          </a:p>
        </p:txBody>
      </p:sp>
      <p:sp>
        <p:nvSpPr>
          <p:cNvPr id="2062" name="Rectangle 14"/>
          <p:cNvSpPr>
            <a:spLocks noGrp="1" noChangeArrowheads="1"/>
          </p:cNvSpPr>
          <p:nvPr>
            <p:ph type="title" idx="4294967295"/>
          </p:nvPr>
        </p:nvSpPr>
        <p:spPr/>
        <p:txBody>
          <a:bodyPr/>
          <a:lstStyle/>
          <a:p>
            <a:pPr eaLnBrk="1" hangingPunct="1">
              <a:buFont typeface="Wingdings" panose="05000000000000000000" pitchFamily="2" charset="2"/>
              <a:buNone/>
              <a:defRPr/>
            </a:pPr>
            <a:r>
              <a:rPr lang="zh-CN" altLang="en-US" sz="3200" dirty="0">
                <a:solidFill>
                  <a:srgbClr val="FF0000"/>
                </a:solidFill>
                <a:latin typeface="楷体_GB2312" charset="-122"/>
              </a:rPr>
              <a:t>项目五  互联网接入与应用</a:t>
            </a:r>
            <a:endParaRPr lang="zh-CN" altLang="en-US" sz="3200" dirty="0">
              <a:solidFill>
                <a:srgbClr val="FF0000"/>
              </a:solidFill>
              <a:latin typeface="楷体_GB2312" charset="-122"/>
            </a:endParaRPr>
          </a:p>
        </p:txBody>
      </p:sp>
      <p:grpSp>
        <p:nvGrpSpPr>
          <p:cNvPr id="5124" name="Group 15"/>
          <p:cNvGrpSpPr/>
          <p:nvPr/>
        </p:nvGrpSpPr>
        <p:grpSpPr bwMode="auto">
          <a:xfrm>
            <a:off x="1807319" y="1832596"/>
            <a:ext cx="5544393" cy="1944687"/>
            <a:chOff x="1474" y="754"/>
            <a:chExt cx="2931" cy="1225"/>
          </a:xfrm>
        </p:grpSpPr>
        <p:grpSp>
          <p:nvGrpSpPr>
            <p:cNvPr id="5126" name="Group 16"/>
            <p:cNvGrpSpPr/>
            <p:nvPr/>
          </p:nvGrpSpPr>
          <p:grpSpPr bwMode="auto">
            <a:xfrm>
              <a:off x="1474" y="754"/>
              <a:ext cx="2931" cy="363"/>
              <a:chOff x="1474" y="709"/>
              <a:chExt cx="2931" cy="363"/>
            </a:xfrm>
          </p:grpSpPr>
          <p:sp>
            <p:nvSpPr>
              <p:cNvPr id="2065" name="AutoShape 17"/>
              <p:cNvSpPr>
                <a:spLocks noChangeArrowheads="1"/>
              </p:cNvSpPr>
              <p:nvPr/>
            </p:nvSpPr>
            <p:spPr bwMode="gray">
              <a:xfrm>
                <a:off x="1669" y="738"/>
                <a:ext cx="2736" cy="288"/>
              </a:xfrm>
              <a:prstGeom prst="roundRect">
                <a:avLst>
                  <a:gd name="adj" fmla="val 16667"/>
                </a:avLst>
              </a:prstGeom>
              <a:gradFill rotWithShape="1">
                <a:gsLst>
                  <a:gs pos="0">
                    <a:srgbClr val="FFE4E4"/>
                  </a:gs>
                  <a:gs pos="100000">
                    <a:srgbClr val="FF7C80"/>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任务一 初识因特网</a:t>
                </a:r>
                <a:endParaRPr lang="zh-CN" altLang="en-US" sz="2400" dirty="0">
                  <a:effectLst>
                    <a:outerShdw blurRad="38100" dist="38100" dir="2700000" algn="tl">
                      <a:srgbClr val="FFFFFF"/>
                    </a:outerShdw>
                  </a:effectLst>
                </a:endParaRPr>
              </a:p>
            </p:txBody>
          </p:sp>
          <p:sp>
            <p:nvSpPr>
              <p:cNvPr id="2066" name="Oval 18"/>
              <p:cNvSpPr>
                <a:spLocks noChangeArrowheads="1"/>
              </p:cNvSpPr>
              <p:nvPr/>
            </p:nvSpPr>
            <p:spPr bwMode="gray">
              <a:xfrm>
                <a:off x="1474" y="709"/>
                <a:ext cx="363" cy="363"/>
              </a:xfrm>
              <a:prstGeom prst="ellipse">
                <a:avLst/>
              </a:prstGeom>
              <a:solidFill>
                <a:srgbClr val="CC000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1</a:t>
                </a:r>
                <a:endParaRPr lang="en-US" altLang="zh-CN" sz="2400">
                  <a:solidFill>
                    <a:schemeClr val="bg1"/>
                  </a:solidFill>
                  <a:effectLst>
                    <a:outerShdw blurRad="38100" dist="38100" dir="2700000" algn="tl">
                      <a:srgbClr val="000000"/>
                    </a:outerShdw>
                  </a:effectLst>
                </a:endParaRPr>
              </a:p>
            </p:txBody>
          </p:sp>
        </p:grpSp>
        <p:grpSp>
          <p:nvGrpSpPr>
            <p:cNvPr id="5127" name="Group 22"/>
            <p:cNvGrpSpPr/>
            <p:nvPr/>
          </p:nvGrpSpPr>
          <p:grpSpPr bwMode="auto">
            <a:xfrm>
              <a:off x="1474" y="1616"/>
              <a:ext cx="2931" cy="363"/>
              <a:chOff x="1474" y="1616"/>
              <a:chExt cx="2931" cy="363"/>
            </a:xfrm>
          </p:grpSpPr>
          <p:sp>
            <p:nvSpPr>
              <p:cNvPr id="2071" name="AutoShape 23"/>
              <p:cNvSpPr>
                <a:spLocks noChangeArrowheads="1"/>
              </p:cNvSpPr>
              <p:nvPr/>
            </p:nvSpPr>
            <p:spPr bwMode="gray">
              <a:xfrm>
                <a:off x="1669" y="1645"/>
                <a:ext cx="2736" cy="288"/>
              </a:xfrm>
              <a:prstGeom prst="roundRect">
                <a:avLst>
                  <a:gd name="adj" fmla="val 16667"/>
                </a:avLst>
              </a:prstGeom>
              <a:gradFill rotWithShape="1">
                <a:gsLst>
                  <a:gs pos="0">
                    <a:srgbClr val="DFFFDF"/>
                  </a:gs>
                  <a:gs pos="100000">
                    <a:srgbClr val="66FF66"/>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任务三 移动互联网应用</a:t>
                </a:r>
                <a:endParaRPr lang="zh-CN" altLang="en-US" sz="2400" dirty="0">
                  <a:effectLst>
                    <a:outerShdw blurRad="38100" dist="38100" dir="2700000" algn="tl">
                      <a:srgbClr val="FFFFFF"/>
                    </a:outerShdw>
                  </a:effectLst>
                </a:endParaRPr>
              </a:p>
            </p:txBody>
          </p:sp>
          <p:sp>
            <p:nvSpPr>
              <p:cNvPr id="2072" name="Oval 24"/>
              <p:cNvSpPr>
                <a:spLocks noChangeArrowheads="1"/>
              </p:cNvSpPr>
              <p:nvPr/>
            </p:nvSpPr>
            <p:spPr bwMode="gray">
              <a:xfrm>
                <a:off x="1474" y="1616"/>
                <a:ext cx="363" cy="363"/>
              </a:xfrm>
              <a:prstGeom prst="ellipse">
                <a:avLst/>
              </a:prstGeom>
              <a:blipFill dpi="0" rotWithShape="1">
                <a:blip r:embed="rId1"/>
                <a:srcRect/>
                <a:tile tx="0" ty="0" sx="100000" sy="100000" flip="none" algn="tl"/>
              </a:blip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3</a:t>
                </a:r>
                <a:endParaRPr lang="en-US" altLang="zh-CN" sz="2400">
                  <a:solidFill>
                    <a:schemeClr val="bg1"/>
                  </a:solidFill>
                  <a:effectLst>
                    <a:outerShdw blurRad="38100" dist="38100" dir="2700000" algn="tl">
                      <a:srgbClr val="000000"/>
                    </a:outerShdw>
                  </a:effectLst>
                </a:endParaRPr>
              </a:p>
            </p:txBody>
          </p:sp>
        </p:grpSp>
        <p:grpSp>
          <p:nvGrpSpPr>
            <p:cNvPr id="5128" name="Group 31"/>
            <p:cNvGrpSpPr/>
            <p:nvPr/>
          </p:nvGrpSpPr>
          <p:grpSpPr bwMode="auto">
            <a:xfrm>
              <a:off x="1474" y="1184"/>
              <a:ext cx="2931" cy="363"/>
              <a:chOff x="1474" y="1162"/>
              <a:chExt cx="2931" cy="363"/>
            </a:xfrm>
          </p:grpSpPr>
          <p:sp>
            <p:nvSpPr>
              <p:cNvPr id="2080" name="AutoShape 32"/>
              <p:cNvSpPr>
                <a:spLocks noChangeArrowheads="1"/>
              </p:cNvSpPr>
              <p:nvPr/>
            </p:nvSpPr>
            <p:spPr bwMode="gray">
              <a:xfrm>
                <a:off x="1669" y="1191"/>
                <a:ext cx="2736" cy="288"/>
              </a:xfrm>
              <a:prstGeom prst="roundRect">
                <a:avLst>
                  <a:gd name="adj" fmla="val 16667"/>
                </a:avLst>
              </a:prstGeom>
              <a:gradFill rotWithShape="1">
                <a:gsLst>
                  <a:gs pos="0">
                    <a:srgbClr val="FFFFEA"/>
                  </a:gs>
                  <a:gs pos="100000">
                    <a:srgbClr val="FFFF99"/>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任务二  局域网接入因特网</a:t>
                </a:r>
                <a:endParaRPr lang="zh-CN" altLang="en-US" sz="2400" dirty="0">
                  <a:effectLst>
                    <a:outerShdw blurRad="38100" dist="38100" dir="2700000" algn="tl">
                      <a:srgbClr val="FFFFFF"/>
                    </a:outerShdw>
                  </a:effectLst>
                </a:endParaRPr>
              </a:p>
            </p:txBody>
          </p:sp>
          <p:sp>
            <p:nvSpPr>
              <p:cNvPr id="2081" name="Oval 33"/>
              <p:cNvSpPr>
                <a:spLocks noChangeArrowheads="1"/>
              </p:cNvSpPr>
              <p:nvPr/>
            </p:nvSpPr>
            <p:spPr bwMode="gray">
              <a:xfrm>
                <a:off x="1474" y="1162"/>
                <a:ext cx="363" cy="363"/>
              </a:xfrm>
              <a:prstGeom prst="ellipse">
                <a:avLst/>
              </a:prstGeom>
              <a:blipFill dpi="0" rotWithShape="1">
                <a:blip r:embed="rId2"/>
                <a:srcRect/>
                <a:tile tx="0" ty="0" sx="100000" sy="100000" flip="none" algn="tl"/>
              </a:blip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2</a:t>
                </a:r>
                <a:endParaRPr lang="en-US" altLang="zh-CN" sz="2400">
                  <a:solidFill>
                    <a:schemeClr val="bg1"/>
                  </a:solidFill>
                  <a:effectLst>
                    <a:outerShdw blurRad="38100" dist="38100" dir="2700000" algn="tl">
                      <a:srgbClr val="000000"/>
                    </a:outerShdw>
                  </a:effectLst>
                </a:endParaRPr>
              </a:p>
            </p:txBody>
          </p:sp>
        </p:grpSp>
      </p:grpSp>
      <p:sp>
        <p:nvSpPr>
          <p:cNvPr id="30" name="文本框 29"/>
          <p:cNvSpPr txBox="1"/>
          <p:nvPr/>
        </p:nvSpPr>
        <p:spPr>
          <a:xfrm>
            <a:off x="1259632" y="1832596"/>
            <a:ext cx="393700" cy="646112"/>
          </a:xfrm>
          <a:prstGeom prst="rect">
            <a:avLst/>
          </a:prstGeom>
          <a:noFill/>
        </p:spPr>
        <p:txBody>
          <a:bodyPr>
            <a:spAutoFit/>
          </a:bodyPr>
          <a:lstStyle/>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3. </a:t>
            </a:r>
            <a:r>
              <a:rPr lang="zh-CN" altLang="en-US" sz="2800" dirty="0"/>
              <a:t>光纤接入技术</a:t>
            </a:r>
            <a:endParaRPr lang="zh-CN" altLang="en-US" sz="2400" dirty="0">
              <a:solidFill>
                <a:srgbClr val="FFC000"/>
              </a:solidFill>
            </a:endParaRPr>
          </a:p>
        </p:txBody>
      </p:sp>
      <p:sp>
        <p:nvSpPr>
          <p:cNvPr id="6" name="文本框 5"/>
          <p:cNvSpPr txBox="1"/>
          <p:nvPr/>
        </p:nvSpPr>
        <p:spPr>
          <a:xfrm>
            <a:off x="683568" y="1196752"/>
            <a:ext cx="8064896" cy="2104872"/>
          </a:xfrm>
          <a:prstGeom prst="rect">
            <a:avLst/>
          </a:prstGeom>
          <a:noFill/>
        </p:spPr>
        <p:txBody>
          <a:bodyPr wrap="square">
            <a:spAutoFit/>
          </a:bodyPr>
          <a:lstStyle/>
          <a:p>
            <a:pPr>
              <a:lnSpc>
                <a:spcPct val="150000"/>
              </a:lnSpc>
            </a:pPr>
            <a:r>
              <a:rPr lang="zh-CN" altLang="en-US" b="0" kern="100" dirty="0">
                <a:latin typeface="+mn-ea"/>
                <a:ea typeface="+mn-ea"/>
                <a:cs typeface="宋体" panose="02010600030101010101" pitchFamily="2" charset="-122"/>
              </a:rPr>
              <a:t>     光纤接入技术将光纤铺设到了用户家庭中，在用户家中才将光信号转换为数字号，由于光纤优异的性能，用户在网速和网络可靠性方面可以有更好的体验。根据光纤到用户的距离，光纤接入可分为光纤到小区、光纤到路边、光纤到大楼、光纤到户、光纤到桌面等。我国已基本实现光纤到户，用户可在家中通过光猫连接光纤，使用双绞线连接个人设备实现因特网的接入。</a:t>
            </a:r>
            <a:endParaRPr lang="zh-CN" altLang="en-US" b="0" kern="100" dirty="0">
              <a:latin typeface="+mn-ea"/>
              <a:ea typeface="+mn-ea"/>
              <a:cs typeface="宋体" panose="02010600030101010101" pitchFamily="2" charset="-122"/>
            </a:endParaRPr>
          </a:p>
        </p:txBody>
      </p:sp>
    </p:spTree>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二、共享上网软件</a:t>
            </a:r>
            <a:endParaRPr lang="zh-CN" altLang="en-US" sz="2400" dirty="0">
              <a:solidFill>
                <a:srgbClr val="FFC000"/>
              </a:solidFill>
            </a:endParaRPr>
          </a:p>
        </p:txBody>
      </p:sp>
      <p:sp>
        <p:nvSpPr>
          <p:cNvPr id="6" name="文本框 5"/>
          <p:cNvSpPr txBox="1"/>
          <p:nvPr/>
        </p:nvSpPr>
        <p:spPr>
          <a:xfrm>
            <a:off x="683568" y="1196752"/>
            <a:ext cx="8064896" cy="1753235"/>
          </a:xfrm>
          <a:prstGeom prst="rect">
            <a:avLst/>
          </a:prstGeom>
          <a:noFill/>
        </p:spPr>
        <p:txBody>
          <a:bodyPr wrap="square">
            <a:spAutoFit/>
          </a:bodyPr>
          <a:lstStyle/>
          <a:p>
            <a:pPr>
              <a:lnSpc>
                <a:spcPct val="150000"/>
              </a:lnSpc>
            </a:pPr>
            <a:r>
              <a:rPr lang="en-US" altLang="zh-CN" b="0" kern="100" dirty="0">
                <a:latin typeface="+mn-ea"/>
                <a:ea typeface="+mn-ea"/>
                <a:cs typeface="宋体" panose="02010600030101010101" pitchFamily="2" charset="-122"/>
              </a:rPr>
              <a:t>   </a:t>
            </a:r>
            <a:r>
              <a:rPr lang="zh-CN" altLang="en-US" b="0" kern="100" dirty="0">
                <a:latin typeface="+mn-ea"/>
                <a:ea typeface="+mn-ea"/>
                <a:cs typeface="宋体" panose="02010600030101010101" pitchFamily="2" charset="-122"/>
              </a:rPr>
              <a:t> 软件共享上网方式因为它无需什么投资，特别适用于家庭用户和小型企业级用户。用来实现共享上网的软件在目前分为两类，一类是代理服务器类，另一类就是网络地址转换类。这两类的共享上网软件在使用和功能上有很大区别，共享上网效果也不太一样。</a:t>
            </a:r>
            <a:endParaRPr lang="zh-CN" altLang="zh-CN" b="0" kern="100" dirty="0">
              <a:latin typeface="+mn-ea"/>
              <a:ea typeface="+mn-ea"/>
            </a:endParaRPr>
          </a:p>
        </p:txBody>
      </p:sp>
    </p:spTree>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1. </a:t>
            </a:r>
            <a:r>
              <a:rPr lang="zh-CN" altLang="en-US" sz="2800" dirty="0"/>
              <a:t>代理服务器类共享上网软件</a:t>
            </a:r>
            <a:endParaRPr lang="zh-CN" altLang="en-US" sz="2400" dirty="0">
              <a:solidFill>
                <a:srgbClr val="FFC000"/>
              </a:solidFill>
            </a:endParaRPr>
          </a:p>
        </p:txBody>
      </p:sp>
      <p:sp>
        <p:nvSpPr>
          <p:cNvPr id="6" name="文本框 5"/>
          <p:cNvSpPr txBox="1"/>
          <p:nvPr/>
        </p:nvSpPr>
        <p:spPr>
          <a:xfrm>
            <a:off x="683568" y="1196752"/>
            <a:ext cx="8064896" cy="1754326"/>
          </a:xfrm>
          <a:prstGeom prst="rect">
            <a:avLst/>
          </a:prstGeom>
          <a:noFill/>
        </p:spPr>
        <p:txBody>
          <a:bodyPr wrap="square">
            <a:spAutoFit/>
          </a:bodyPr>
          <a:lstStyle/>
          <a:p>
            <a:pPr>
              <a:lnSpc>
                <a:spcPct val="150000"/>
              </a:lnSpc>
            </a:pPr>
            <a:r>
              <a:rPr lang="zh-CN" altLang="en-US" b="0" kern="100" dirty="0">
                <a:latin typeface="+mn-ea"/>
                <a:ea typeface="+mn-ea"/>
                <a:cs typeface="宋体" panose="02010600030101010101" pitchFamily="2" charset="-122"/>
              </a:rPr>
              <a:t>    代理服务器（</a:t>
            </a:r>
            <a:r>
              <a:rPr lang="en-US" altLang="zh-CN" b="0" kern="100" dirty="0">
                <a:latin typeface="+mn-ea"/>
                <a:ea typeface="+mn-ea"/>
                <a:cs typeface="宋体" panose="02010600030101010101" pitchFamily="2" charset="-122"/>
              </a:rPr>
              <a:t>Proxy Server</a:t>
            </a:r>
            <a:r>
              <a:rPr lang="zh-CN" altLang="en-US" b="0" kern="100" dirty="0">
                <a:latin typeface="+mn-ea"/>
                <a:ea typeface="+mn-ea"/>
                <a:cs typeface="宋体" panose="02010600030101010101" pitchFamily="2" charset="-122"/>
              </a:rPr>
              <a:t>）不是特指某一个软件，而是一类。这类软件的功能就是代理网络用户去取得网络信息，好比网络中的中转站，它是早期的一类主流软件共享上网方案。代理服务器共享上网软件主要有：</a:t>
            </a:r>
            <a:r>
              <a:rPr lang="en-US" altLang="zh-CN" b="0" kern="100" dirty="0">
                <a:latin typeface="+mn-ea"/>
                <a:ea typeface="+mn-ea"/>
                <a:cs typeface="宋体" panose="02010600030101010101" pitchFamily="2" charset="-122"/>
              </a:rPr>
              <a:t>Wingate</a:t>
            </a:r>
            <a:r>
              <a:rPr lang="zh-CN" altLang="en-US" b="0" kern="100" dirty="0">
                <a:latin typeface="+mn-ea"/>
                <a:ea typeface="+mn-ea"/>
                <a:cs typeface="宋体" panose="02010600030101010101" pitchFamily="2" charset="-122"/>
              </a:rPr>
              <a:t>、</a:t>
            </a:r>
            <a:r>
              <a:rPr lang="en-US" altLang="zh-CN" b="0" kern="100" dirty="0" err="1">
                <a:latin typeface="+mn-ea"/>
                <a:ea typeface="+mn-ea"/>
                <a:cs typeface="宋体" panose="02010600030101010101" pitchFamily="2" charset="-122"/>
              </a:rPr>
              <a:t>Winproxy</a:t>
            </a:r>
            <a:r>
              <a:rPr lang="zh-CN" altLang="en-US" b="0" kern="100" dirty="0">
                <a:latin typeface="+mn-ea"/>
                <a:ea typeface="+mn-ea"/>
                <a:cs typeface="宋体" panose="02010600030101010101" pitchFamily="2" charset="-122"/>
              </a:rPr>
              <a:t>。</a:t>
            </a:r>
            <a:endParaRPr lang="zh-CN" altLang="zh-CN" b="0" kern="100" dirty="0">
              <a:latin typeface="+mn-ea"/>
              <a:ea typeface="+mn-ea"/>
            </a:endParaRPr>
          </a:p>
        </p:txBody>
      </p:sp>
      <p:graphicFrame>
        <p:nvGraphicFramePr>
          <p:cNvPr id="5" name="内容占位符 4"/>
          <p:cNvGraphicFramePr/>
          <p:nvPr>
            <p:custDataLst>
              <p:tags r:id="rId1"/>
            </p:custDataLst>
          </p:nvPr>
        </p:nvGraphicFramePr>
        <p:xfrm>
          <a:off x="457200" y="3216799"/>
          <a:ext cx="8229600" cy="2700020"/>
        </p:xfrm>
        <a:graphic>
          <a:graphicData uri="http://schemas.openxmlformats.org/drawingml/2006/table">
            <a:tbl>
              <a:tblPr firstRow="1" firstCol="1" lastRow="1" lastCol="1" bandRow="1" bandCol="1">
                <a:tableStyleId>{5C22544A-7EE6-4342-B048-85BDC9FD1C3A}</a:tableStyleId>
              </a:tblPr>
              <a:tblGrid>
                <a:gridCol w="947420"/>
                <a:gridCol w="1604645"/>
                <a:gridCol w="5677535"/>
              </a:tblGrid>
              <a:tr h="614045">
                <a:tc>
                  <a:txBody>
                    <a:bodyPr/>
                    <a:lstStyle/>
                    <a:p>
                      <a:pPr indent="0" algn="ctr">
                        <a:lnSpc>
                          <a:spcPct val="120000"/>
                        </a:lnSpc>
                        <a:spcBef>
                          <a:spcPts val="0"/>
                        </a:spcBef>
                        <a:spcAft>
                          <a:spcPts val="0"/>
                        </a:spcAft>
                      </a:pPr>
                      <a:r>
                        <a:rPr lang="zh-CN" sz="1900" b="1" spc="130">
                          <a:gradFill>
                            <a:gsLst>
                              <a:gs pos="0">
                                <a:srgbClr val="FE4444"/>
                              </a:gs>
                              <a:gs pos="100000">
                                <a:srgbClr val="832B2B"/>
                              </a:gs>
                            </a:gsLst>
                            <a:lin scaled="0"/>
                          </a:gradFill>
                          <a:latin typeface="微软雅黑" panose="020B0503020204020204" charset="-122"/>
                          <a:ea typeface="微软雅黑" panose="020B0503020204020204" charset="-122"/>
                        </a:rPr>
                        <a:t>序号</a:t>
                      </a:r>
                      <a:endParaRPr lang="zh-CN" sz="1900" b="1" spc="130">
                        <a:gradFill>
                          <a:gsLst>
                            <a:gs pos="0">
                              <a:srgbClr val="FE4444"/>
                            </a:gs>
                            <a:gs pos="100000">
                              <a:srgbClr val="832B2B"/>
                            </a:gs>
                          </a:gsLst>
                          <a:lin scaled="0"/>
                        </a:gra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a:lstStyle/>
                    <a:p>
                      <a:pPr indent="0" algn="ctr" defTabSz="914400" rtl="0" eaLnBrk="1" latinLnBrk="0" hangingPunct="1">
                        <a:lnSpc>
                          <a:spcPct val="120000"/>
                        </a:lnSpc>
                        <a:spcBef>
                          <a:spcPts val="0"/>
                        </a:spcBef>
                        <a:spcAft>
                          <a:spcPts val="0"/>
                        </a:spcAft>
                      </a:pPr>
                      <a:r>
                        <a:rPr lang="zh-CN" altLang="en-US" sz="1900" b="1" spc="130">
                          <a:gradFill>
                            <a:gsLst>
                              <a:gs pos="0">
                                <a:srgbClr val="FE4444"/>
                              </a:gs>
                              <a:gs pos="100000">
                                <a:srgbClr val="832B2B"/>
                              </a:gs>
                            </a:gsLst>
                            <a:lin scaled="0"/>
                          </a:gradFill>
                          <a:latin typeface="微软雅黑" panose="020B0503020204020204" charset="-122"/>
                          <a:ea typeface="微软雅黑" panose="020B0503020204020204" charset="-122"/>
                        </a:rPr>
                        <a:t>名称</a:t>
                      </a:r>
                      <a:endParaRPr lang="zh-CN" altLang="en-US" sz="1900" b="1" spc="130">
                        <a:gradFill>
                          <a:gsLst>
                            <a:gs pos="0">
                              <a:srgbClr val="FE4444"/>
                            </a:gs>
                            <a:gs pos="100000">
                              <a:srgbClr val="832B2B"/>
                            </a:gs>
                          </a:gsLst>
                          <a:lin scaled="0"/>
                        </a:gra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a:lstStyle/>
                    <a:p>
                      <a:pPr indent="0" algn="ctr">
                        <a:lnSpc>
                          <a:spcPct val="120000"/>
                        </a:lnSpc>
                        <a:spcBef>
                          <a:spcPts val="0"/>
                        </a:spcBef>
                        <a:spcAft>
                          <a:spcPts val="0"/>
                        </a:spcAft>
                      </a:pPr>
                      <a:r>
                        <a:rPr lang="zh-CN" sz="1900" b="1" spc="130">
                          <a:gradFill>
                            <a:gsLst>
                              <a:gs pos="0">
                                <a:srgbClr val="FE4444"/>
                              </a:gs>
                              <a:gs pos="100000">
                                <a:srgbClr val="832B2B"/>
                              </a:gs>
                            </a:gsLst>
                            <a:lin scaled="0"/>
                          </a:gradFill>
                          <a:latin typeface="微软雅黑" panose="020B0503020204020204" charset="-122"/>
                          <a:ea typeface="微软雅黑" panose="020B0503020204020204" charset="-122"/>
                        </a:rPr>
                        <a:t>描述</a:t>
                      </a:r>
                      <a:endParaRPr lang="zh-CN" sz="1900" b="1" spc="130">
                        <a:gradFill>
                          <a:gsLst>
                            <a:gs pos="0">
                              <a:srgbClr val="FE4444"/>
                            </a:gs>
                            <a:gs pos="100000">
                              <a:srgbClr val="832B2B"/>
                            </a:gs>
                          </a:gsLst>
                          <a:lin scaled="0"/>
                        </a:gra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r>
              <a:tr h="1198245">
                <a:tc>
                  <a:txBody>
                    <a:bodyPr/>
                    <a:lstStyle/>
                    <a:p>
                      <a:pPr indent="0" algn="ctr">
                        <a:lnSpc>
                          <a:spcPct val="120000"/>
                        </a:lnSpc>
                        <a:spcBef>
                          <a:spcPts val="0"/>
                        </a:spcBef>
                        <a:spcAft>
                          <a:spcPts val="0"/>
                        </a:spcAft>
                      </a:pPr>
                      <a:r>
                        <a:rPr lang="en-US" sz="1700" b="0" spc="130">
                          <a:solidFill>
                            <a:srgbClr val="646464"/>
                          </a:solidFill>
                          <a:latin typeface="微软雅黑" panose="020B0503020204020204" charset="-122"/>
                          <a:ea typeface="微软雅黑" panose="020B0503020204020204" charset="-122"/>
                        </a:rPr>
                        <a:t>1</a:t>
                      </a:r>
                      <a:endParaRPr lang="en-US" sz="1700" b="0" spc="130">
                        <a:solidFill>
                          <a:srgbClr val="646464"/>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a:lstStyle/>
                    <a:p>
                      <a:pPr indent="0" algn="ctr" defTabSz="914400" rtl="0" eaLnBrk="1" latinLnBrk="0" hangingPunct="1">
                        <a:lnSpc>
                          <a:spcPct val="120000"/>
                        </a:lnSpc>
                        <a:spcBef>
                          <a:spcPts val="0"/>
                        </a:spcBef>
                        <a:spcAft>
                          <a:spcPts val="0"/>
                        </a:spcAft>
                      </a:pPr>
                      <a:r>
                        <a:rPr lang="en-US" altLang="zh-CN" sz="1700" b="0" spc="130">
                          <a:solidFill>
                            <a:srgbClr val="404040"/>
                          </a:solidFill>
                          <a:latin typeface="微软雅黑" panose="020B0503020204020204" charset="-122"/>
                          <a:ea typeface="微软雅黑" panose="020B0503020204020204" charset="-122"/>
                        </a:rPr>
                        <a:t>Wingate</a:t>
                      </a:r>
                      <a:endParaRPr lang="en-US" altLang="zh-CN"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a:lstStyle/>
                    <a:p>
                      <a:pPr indent="0" algn="l">
                        <a:lnSpc>
                          <a:spcPct val="120000"/>
                        </a:lnSpc>
                        <a:spcBef>
                          <a:spcPts val="0"/>
                        </a:spcBef>
                        <a:spcAft>
                          <a:spcPts val="0"/>
                        </a:spcAft>
                      </a:pPr>
                      <a:r>
                        <a:rPr lang="zh-CN" altLang="en-US" sz="1700" b="0" spc="130">
                          <a:solidFill>
                            <a:srgbClr val="404040"/>
                          </a:solidFill>
                          <a:latin typeface="微软雅黑" panose="020B0503020204020204" charset="-122"/>
                          <a:ea typeface="微软雅黑" panose="020B0503020204020204" charset="-122"/>
                          <a:cs typeface="微软雅黑" panose="020B0503020204020204" charset="-122"/>
                        </a:rPr>
                        <a:t>最早，用户最多的共享上网软件。具有</a:t>
                      </a:r>
                      <a:r>
                        <a:rPr lang="en-US" altLang="zh-CN" sz="1700" b="0" spc="130">
                          <a:solidFill>
                            <a:srgbClr val="404040"/>
                          </a:solidFill>
                          <a:latin typeface="微软雅黑" panose="020B0503020204020204" charset="-122"/>
                          <a:ea typeface="微软雅黑" panose="020B0503020204020204" charset="-122"/>
                          <a:cs typeface="微软雅黑" panose="020B0503020204020204" charset="-122"/>
                        </a:rPr>
                        <a:t>NAT</a:t>
                      </a:r>
                      <a:r>
                        <a:rPr lang="zh-CN" altLang="en-US" sz="1700" b="0" spc="130">
                          <a:solidFill>
                            <a:srgbClr val="404040"/>
                          </a:solidFill>
                          <a:latin typeface="微软雅黑" panose="020B0503020204020204" charset="-122"/>
                          <a:ea typeface="微软雅黑" panose="020B0503020204020204" charset="-122"/>
                          <a:cs typeface="微软雅黑" panose="020B0503020204020204" charset="-122"/>
                        </a:rPr>
                        <a:t>功能，支持</a:t>
                      </a:r>
                      <a:r>
                        <a:rPr lang="en-US" altLang="zh-CN" sz="1700" b="0" spc="130">
                          <a:solidFill>
                            <a:srgbClr val="404040"/>
                          </a:solidFill>
                          <a:latin typeface="微软雅黑" panose="020B0503020204020204" charset="-122"/>
                          <a:ea typeface="微软雅黑" panose="020B0503020204020204" charset="-122"/>
                          <a:cs typeface="微软雅黑" panose="020B0503020204020204" charset="-122"/>
                        </a:rPr>
                        <a:t>Modem\T1—T3\ADSL\ISDN </a:t>
                      </a:r>
                      <a:r>
                        <a:rPr lang="zh-CN" altLang="en-US" sz="1700" b="0" spc="130">
                          <a:solidFill>
                            <a:srgbClr val="404040"/>
                          </a:solidFill>
                          <a:latin typeface="微软雅黑" panose="020B0503020204020204" charset="-122"/>
                          <a:ea typeface="微软雅黑" panose="020B0503020204020204" charset="-122"/>
                          <a:cs typeface="微软雅黑" panose="020B0503020204020204" charset="-122"/>
                        </a:rPr>
                        <a:t>等多种上网方式。</a:t>
                      </a:r>
                      <a:endParaRPr lang="zh-CN" altLang="en-US" sz="1700" b="0" spc="130">
                        <a:solidFill>
                          <a:srgbClr val="404040"/>
                        </a:solidFill>
                        <a:latin typeface="微软雅黑" panose="020B0503020204020204" charset="-122"/>
                        <a:ea typeface="微软雅黑" panose="020B0503020204020204" charset="-122"/>
                        <a:cs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r>
              <a:tr h="887730">
                <a:tc>
                  <a:txBody>
                    <a:bodyPr/>
                    <a:lstStyle/>
                    <a:p>
                      <a:pPr indent="0" algn="ctr">
                        <a:lnSpc>
                          <a:spcPct val="120000"/>
                        </a:lnSpc>
                        <a:spcBef>
                          <a:spcPts val="0"/>
                        </a:spcBef>
                        <a:spcAft>
                          <a:spcPts val="0"/>
                        </a:spcAft>
                      </a:pPr>
                      <a:r>
                        <a:rPr lang="en-US" sz="1700" b="0" spc="130">
                          <a:solidFill>
                            <a:srgbClr val="646464"/>
                          </a:solidFill>
                          <a:latin typeface="微软雅黑" panose="020B0503020204020204" charset="-122"/>
                          <a:ea typeface="微软雅黑" panose="020B0503020204020204" charset="-122"/>
                        </a:rPr>
                        <a:t>2</a:t>
                      </a:r>
                      <a:endParaRPr lang="en-US" sz="1700" b="0" spc="130">
                        <a:solidFill>
                          <a:srgbClr val="646464"/>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2F2F2"/>
                    </a:solidFill>
                  </a:tcPr>
                </a:tc>
                <a:tc>
                  <a:txBody>
                    <a:bodyPr/>
                    <a:lstStyle/>
                    <a:p>
                      <a:pPr indent="0" algn="ctr">
                        <a:lnSpc>
                          <a:spcPct val="120000"/>
                        </a:lnSpc>
                        <a:spcBef>
                          <a:spcPts val="0"/>
                        </a:spcBef>
                        <a:spcAft>
                          <a:spcPts val="0"/>
                        </a:spcAft>
                      </a:pPr>
                      <a:r>
                        <a:rPr lang="en-US" altLang="zh-CN" sz="1700" b="0" spc="130">
                          <a:solidFill>
                            <a:srgbClr val="404040"/>
                          </a:solidFill>
                          <a:latin typeface="微软雅黑" panose="020B0503020204020204" charset="-122"/>
                          <a:ea typeface="微软雅黑" panose="020B0503020204020204" charset="-122"/>
                        </a:rPr>
                        <a:t>Winproxy</a:t>
                      </a:r>
                      <a:endParaRPr lang="en-US" altLang="zh-CN"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2F2F2"/>
                    </a:solidFill>
                  </a:tcPr>
                </a:tc>
                <a:tc>
                  <a:txBody>
                    <a:bodyPr/>
                    <a:lstStyle/>
                    <a:p>
                      <a:pPr indent="0" algn="l">
                        <a:lnSpc>
                          <a:spcPct val="120000"/>
                        </a:lnSpc>
                        <a:spcBef>
                          <a:spcPts val="0"/>
                        </a:spcBef>
                        <a:spcAft>
                          <a:spcPts val="0"/>
                        </a:spcAft>
                      </a:pPr>
                      <a:r>
                        <a:rPr lang="zh-CN" altLang="en-US" sz="1700" b="0" spc="130">
                          <a:solidFill>
                            <a:srgbClr val="404040"/>
                          </a:solidFill>
                          <a:latin typeface="微软雅黑" panose="020B0503020204020204" charset="-122"/>
                          <a:ea typeface="微软雅黑" panose="020B0503020204020204" charset="-122"/>
                        </a:rPr>
                        <a:t>代理服务器类型软件，支持绝大数网络应用协议，并且还具有网络病毒测功能，防止病毒入侵。</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2F2F2"/>
                    </a:solidFill>
                  </a:tcPr>
                </a:tc>
              </a:tr>
            </a:tbl>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2. NAT</a:t>
            </a:r>
            <a:r>
              <a:rPr lang="zh-CN" altLang="en-US" sz="2800" dirty="0"/>
              <a:t>型类共享上网软件</a:t>
            </a:r>
            <a:endParaRPr lang="zh-CN" altLang="en-US" sz="2400" dirty="0">
              <a:solidFill>
                <a:srgbClr val="FFC000"/>
              </a:solidFill>
            </a:endParaRPr>
          </a:p>
        </p:txBody>
      </p:sp>
      <p:sp>
        <p:nvSpPr>
          <p:cNvPr id="6" name="文本框 5"/>
          <p:cNvSpPr txBox="1"/>
          <p:nvPr/>
        </p:nvSpPr>
        <p:spPr>
          <a:xfrm>
            <a:off x="683568" y="1196752"/>
            <a:ext cx="8064896" cy="2520370"/>
          </a:xfrm>
          <a:prstGeom prst="rect">
            <a:avLst/>
          </a:prstGeom>
          <a:noFill/>
        </p:spPr>
        <p:txBody>
          <a:bodyPr wrap="square">
            <a:spAutoFit/>
          </a:bodyPr>
          <a:lstStyle/>
          <a:p>
            <a:pPr>
              <a:lnSpc>
                <a:spcPct val="150000"/>
              </a:lnSpc>
            </a:pPr>
            <a:r>
              <a:rPr lang="zh-CN" altLang="en-US" b="0" kern="100" dirty="0">
                <a:latin typeface="+mn-ea"/>
                <a:ea typeface="+mn-ea"/>
                <a:cs typeface="宋体" panose="02010600030101010101" pitchFamily="2" charset="-122"/>
              </a:rPr>
              <a:t>    网络地址转换（</a:t>
            </a:r>
            <a:r>
              <a:rPr lang="en-US" altLang="zh-CN" b="0" kern="100" dirty="0">
                <a:latin typeface="+mn-ea"/>
                <a:ea typeface="+mn-ea"/>
                <a:cs typeface="宋体" panose="02010600030101010101" pitchFamily="2" charset="-122"/>
              </a:rPr>
              <a:t>Network Address Translator</a:t>
            </a:r>
            <a:r>
              <a:rPr lang="zh-CN" altLang="en-US" b="0" kern="100" dirty="0">
                <a:latin typeface="+mn-ea"/>
                <a:ea typeface="+mn-ea"/>
                <a:cs typeface="宋体" panose="02010600030101010101" pitchFamily="2" charset="-122"/>
              </a:rPr>
              <a:t>，</a:t>
            </a:r>
            <a:r>
              <a:rPr lang="en-US" altLang="zh-CN" b="0" kern="100" dirty="0">
                <a:latin typeface="+mn-ea"/>
                <a:ea typeface="+mn-ea"/>
                <a:cs typeface="宋体" panose="02010600030101010101" pitchFamily="2" charset="-122"/>
              </a:rPr>
              <a:t>NAT</a:t>
            </a:r>
            <a:r>
              <a:rPr lang="zh-CN" altLang="en-US" b="0" kern="100" dirty="0">
                <a:latin typeface="+mn-ea"/>
                <a:ea typeface="+mn-ea"/>
                <a:cs typeface="宋体" panose="02010600030101010101" pitchFamily="2" charset="-122"/>
              </a:rPr>
              <a:t>）是利用网络地址转换技术将局域网中的非法因特网 </a:t>
            </a:r>
            <a:r>
              <a:rPr lang="en-US" altLang="zh-CN" b="0" kern="100" dirty="0">
                <a:latin typeface="+mn-ea"/>
                <a:ea typeface="+mn-ea"/>
                <a:cs typeface="宋体" panose="02010600030101010101" pitchFamily="2" charset="-122"/>
              </a:rPr>
              <a:t>IP </a:t>
            </a:r>
            <a:r>
              <a:rPr lang="zh-CN" altLang="en-US" b="0" kern="100" dirty="0">
                <a:latin typeface="+mn-ea"/>
                <a:ea typeface="+mn-ea"/>
                <a:cs typeface="宋体" panose="02010600030101010101" pitchFamily="2" charset="-122"/>
              </a:rPr>
              <a:t>地址转换成合法因特网 </a:t>
            </a:r>
            <a:r>
              <a:rPr lang="en-US" altLang="zh-CN" b="0" kern="100" dirty="0">
                <a:latin typeface="+mn-ea"/>
                <a:ea typeface="+mn-ea"/>
                <a:cs typeface="宋体" panose="02010600030101010101" pitchFamily="2" charset="-122"/>
              </a:rPr>
              <a:t>IP </a:t>
            </a:r>
            <a:r>
              <a:rPr lang="zh-CN" altLang="en-US" b="0" kern="100" dirty="0">
                <a:latin typeface="+mn-ea"/>
                <a:ea typeface="+mn-ea"/>
                <a:cs typeface="宋体" panose="02010600030101010101" pitchFamily="2" charset="-122"/>
              </a:rPr>
              <a:t>地址，实现对因特网的合法访问。它是目前大多数普及型的共享上网首选方案。</a:t>
            </a:r>
            <a:r>
              <a:rPr lang="en-US" altLang="zh-CN" b="0" kern="100" dirty="0">
                <a:latin typeface="+mn-ea"/>
                <a:ea typeface="+mn-ea"/>
                <a:cs typeface="宋体" panose="02010600030101010101" pitchFamily="2" charset="-122"/>
              </a:rPr>
              <a:t>NAT </a:t>
            </a:r>
            <a:r>
              <a:rPr lang="zh-CN" altLang="en-US" b="0" kern="100" dirty="0">
                <a:latin typeface="+mn-ea"/>
                <a:ea typeface="+mn-ea"/>
                <a:cs typeface="宋体" panose="02010600030101010101" pitchFamily="2" charset="-122"/>
              </a:rPr>
              <a:t>共享上网的优势就在于只要把服务器的地址设置成客户机的网关即可，服务软件就完成所有的转换工作，客户机无需复杂的设置即可像直接接入因特网一样，实现轻松上网。</a:t>
            </a:r>
            <a:endParaRPr lang="zh-CN" altLang="zh-CN" b="0" kern="100" dirty="0">
              <a:latin typeface="+mn-ea"/>
              <a:ea typeface="+mn-ea"/>
            </a:endParaRPr>
          </a:p>
        </p:txBody>
      </p:sp>
    </p:spTree>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3.</a:t>
            </a:r>
            <a:r>
              <a:rPr lang="zh-CN" altLang="en-US" sz="2800" dirty="0"/>
              <a:t>代理服务器</a:t>
            </a:r>
            <a:r>
              <a:rPr lang="en-US" altLang="zh-CN" sz="2800" dirty="0" err="1"/>
              <a:t>CCProxy</a:t>
            </a:r>
            <a:r>
              <a:rPr lang="zh-CN" altLang="en-US" sz="2800" dirty="0"/>
              <a:t>共享上网软件</a:t>
            </a:r>
            <a:endParaRPr lang="zh-CN" altLang="en-US" sz="2400" dirty="0">
              <a:solidFill>
                <a:srgbClr val="FFC000"/>
              </a:solidFill>
            </a:endParaRPr>
          </a:p>
        </p:txBody>
      </p:sp>
      <p:sp>
        <p:nvSpPr>
          <p:cNvPr id="6" name="文本框 5"/>
          <p:cNvSpPr txBox="1"/>
          <p:nvPr/>
        </p:nvSpPr>
        <p:spPr>
          <a:xfrm>
            <a:off x="683568" y="1196752"/>
            <a:ext cx="8064896" cy="3416320"/>
          </a:xfrm>
          <a:prstGeom prst="rect">
            <a:avLst/>
          </a:prstGeom>
          <a:noFill/>
        </p:spPr>
        <p:txBody>
          <a:bodyPr wrap="square">
            <a:spAutoFit/>
          </a:bodyPr>
          <a:lstStyle/>
          <a:p>
            <a:pPr>
              <a:lnSpc>
                <a:spcPct val="150000"/>
              </a:lnSpc>
            </a:pPr>
            <a:r>
              <a:rPr lang="zh-CN" altLang="en-US" b="0" kern="100" dirty="0">
                <a:latin typeface="+mn-ea"/>
                <a:ea typeface="+mn-ea"/>
                <a:cs typeface="宋体" panose="02010600030101010101" pitchFamily="2" charset="-122"/>
              </a:rPr>
              <a:t>     代理服务器</a:t>
            </a:r>
            <a:r>
              <a:rPr lang="en-US" altLang="zh-CN" b="0" kern="100" dirty="0" err="1">
                <a:latin typeface="+mn-ea"/>
                <a:ea typeface="+mn-ea"/>
                <a:cs typeface="宋体" panose="02010600030101010101" pitchFamily="2" charset="-122"/>
              </a:rPr>
              <a:t>CCProxy</a:t>
            </a:r>
            <a:r>
              <a:rPr lang="en-US" altLang="zh-CN" b="0" kern="100" dirty="0">
                <a:latin typeface="+mn-ea"/>
                <a:ea typeface="+mn-ea"/>
                <a:cs typeface="宋体" panose="02010600030101010101" pitchFamily="2" charset="-122"/>
              </a:rPr>
              <a:t> </a:t>
            </a:r>
            <a:r>
              <a:rPr lang="zh-CN" altLang="en-US" b="0" kern="100" dirty="0">
                <a:latin typeface="+mn-ea"/>
                <a:ea typeface="+mn-ea"/>
                <a:cs typeface="宋体" panose="02010600030101010101" pitchFamily="2" charset="-122"/>
              </a:rPr>
              <a:t>于</a:t>
            </a:r>
            <a:r>
              <a:rPr lang="en-US" altLang="zh-CN" b="0" kern="100" dirty="0">
                <a:latin typeface="+mn-ea"/>
                <a:ea typeface="+mn-ea"/>
                <a:cs typeface="宋体" panose="02010600030101010101" pitchFamily="2" charset="-122"/>
              </a:rPr>
              <a:t>1999 </a:t>
            </a:r>
            <a:r>
              <a:rPr lang="zh-CN" altLang="en-US" b="0" kern="100" dirty="0">
                <a:latin typeface="+mn-ea"/>
                <a:ea typeface="+mn-ea"/>
                <a:cs typeface="宋体" panose="02010600030101010101" pitchFamily="2" charset="-122"/>
              </a:rPr>
              <a:t>年</a:t>
            </a:r>
            <a:r>
              <a:rPr lang="en-US" altLang="zh-CN" b="0" kern="100" dirty="0">
                <a:latin typeface="+mn-ea"/>
                <a:ea typeface="+mn-ea"/>
                <a:cs typeface="宋体" panose="02010600030101010101" pitchFamily="2" charset="-122"/>
              </a:rPr>
              <a:t>6 </a:t>
            </a:r>
            <a:r>
              <a:rPr lang="zh-CN" altLang="en-US" b="0" kern="100" dirty="0">
                <a:latin typeface="+mn-ea"/>
                <a:ea typeface="+mn-ea"/>
                <a:cs typeface="宋体" panose="02010600030101010101" pitchFamily="2" charset="-122"/>
              </a:rPr>
              <a:t>月问世，经过多次升级、优化、完善，功能已经十分强大，操作也相当简单，得到了广大用户的特别亲睐。是目前国内最流行的代理服务器软件，也是下载量最大的代理服务器软件。</a:t>
            </a:r>
            <a:endParaRPr lang="zh-CN" altLang="en-US" b="0" kern="100" dirty="0">
              <a:latin typeface="+mn-ea"/>
              <a:ea typeface="+mn-ea"/>
              <a:cs typeface="宋体" panose="02010600030101010101" pitchFamily="2" charset="-122"/>
            </a:endParaRPr>
          </a:p>
          <a:p>
            <a:pPr>
              <a:lnSpc>
                <a:spcPct val="150000"/>
              </a:lnSpc>
            </a:pPr>
            <a:r>
              <a:rPr lang="zh-CN" altLang="en-US" b="0" kern="100" dirty="0">
                <a:latin typeface="+mn-ea"/>
                <a:ea typeface="+mn-ea"/>
                <a:cs typeface="宋体" panose="02010600030101010101" pitchFamily="2" charset="-122"/>
              </a:rPr>
              <a:t>     代理服务器</a:t>
            </a:r>
            <a:r>
              <a:rPr lang="en-US" altLang="zh-CN" b="0" kern="100" dirty="0" err="1">
                <a:latin typeface="+mn-ea"/>
                <a:ea typeface="+mn-ea"/>
                <a:cs typeface="宋体" panose="02010600030101010101" pitchFamily="2" charset="-122"/>
              </a:rPr>
              <a:t>CCProxy</a:t>
            </a:r>
            <a:r>
              <a:rPr lang="en-US" altLang="zh-CN" b="0" kern="100" dirty="0">
                <a:latin typeface="+mn-ea"/>
                <a:ea typeface="+mn-ea"/>
                <a:cs typeface="宋体" panose="02010600030101010101" pitchFamily="2" charset="-122"/>
              </a:rPr>
              <a:t> </a:t>
            </a:r>
            <a:r>
              <a:rPr lang="zh-CN" altLang="en-US" b="0" kern="100" dirty="0">
                <a:latin typeface="+mn-ea"/>
                <a:ea typeface="+mn-ea"/>
                <a:cs typeface="宋体" panose="02010600030101010101" pitchFamily="2" charset="-122"/>
              </a:rPr>
              <a:t>可以应用于局域网内共享</a:t>
            </a:r>
            <a:r>
              <a:rPr lang="en-US" altLang="zh-CN" b="0" kern="100" dirty="0">
                <a:latin typeface="+mn-ea"/>
                <a:ea typeface="+mn-ea"/>
                <a:cs typeface="宋体" panose="02010600030101010101" pitchFamily="2" charset="-122"/>
              </a:rPr>
              <a:t>ADSL</a:t>
            </a:r>
            <a:r>
              <a:rPr lang="zh-CN" altLang="en-US" b="0" kern="100" dirty="0">
                <a:latin typeface="+mn-ea"/>
                <a:ea typeface="+mn-ea"/>
                <a:cs typeface="宋体" panose="02010600030101010101" pitchFamily="2" charset="-122"/>
              </a:rPr>
              <a:t>、宽带、专线、</a:t>
            </a:r>
            <a:r>
              <a:rPr lang="en-US" altLang="zh-CN" b="0" kern="100" dirty="0">
                <a:latin typeface="+mn-ea"/>
                <a:ea typeface="+mn-ea"/>
                <a:cs typeface="宋体" panose="02010600030101010101" pitchFamily="2" charset="-122"/>
              </a:rPr>
              <a:t>ISDN</a:t>
            </a:r>
            <a:r>
              <a:rPr lang="zh-CN" altLang="en-US" b="0" kern="100" dirty="0">
                <a:latin typeface="+mn-ea"/>
                <a:ea typeface="+mn-ea"/>
                <a:cs typeface="宋体" panose="02010600030101010101" pitchFamily="2" charset="-122"/>
              </a:rPr>
              <a:t>、普通拨号</a:t>
            </a:r>
            <a:r>
              <a:rPr lang="en-US" altLang="zh-CN" b="0" kern="100" dirty="0">
                <a:latin typeface="+mn-ea"/>
                <a:ea typeface="+mn-ea"/>
                <a:cs typeface="宋体" panose="02010600030101010101" pitchFamily="2" charset="-122"/>
              </a:rPr>
              <a:t>Modem</a:t>
            </a:r>
            <a:r>
              <a:rPr lang="zh-CN" altLang="en-US" b="0" kern="100" dirty="0">
                <a:latin typeface="+mn-ea"/>
                <a:ea typeface="+mn-ea"/>
                <a:cs typeface="宋体" panose="02010600030101010101" pitchFamily="2" charset="-122"/>
              </a:rPr>
              <a:t>、</a:t>
            </a:r>
            <a:r>
              <a:rPr lang="en-US" altLang="zh-CN" b="0" kern="100" dirty="0">
                <a:latin typeface="+mn-ea"/>
                <a:ea typeface="+mn-ea"/>
                <a:cs typeface="宋体" panose="02010600030101010101" pitchFamily="2" charset="-122"/>
              </a:rPr>
              <a:t>Cable Modem</a:t>
            </a:r>
            <a:r>
              <a:rPr lang="zh-CN" altLang="en-US" b="0" kern="100" dirty="0">
                <a:latin typeface="+mn-ea"/>
                <a:ea typeface="+mn-ea"/>
                <a:cs typeface="宋体" panose="02010600030101010101" pitchFamily="2" charset="-122"/>
              </a:rPr>
              <a:t>、双网卡、卫星、蓝牙、内部电话拨号和二级代理等任何网络接入方式共享上网。目前能做到，只要局域网内有一台机器能够上网，其他机器就可以通过这台机器上安装的</a:t>
            </a:r>
            <a:r>
              <a:rPr lang="en-US" altLang="zh-CN" b="0" kern="100" dirty="0" err="1">
                <a:latin typeface="+mn-ea"/>
                <a:ea typeface="+mn-ea"/>
                <a:cs typeface="宋体" panose="02010600030101010101" pitchFamily="2" charset="-122"/>
              </a:rPr>
              <a:t>CCProxy</a:t>
            </a:r>
            <a:r>
              <a:rPr lang="en-US" altLang="zh-CN" b="0" kern="100" dirty="0">
                <a:latin typeface="+mn-ea"/>
                <a:ea typeface="+mn-ea"/>
                <a:cs typeface="宋体" panose="02010600030101010101" pitchFamily="2" charset="-122"/>
              </a:rPr>
              <a:t> </a:t>
            </a:r>
            <a:r>
              <a:rPr lang="zh-CN" altLang="en-US" b="0" kern="100" dirty="0">
                <a:latin typeface="+mn-ea"/>
                <a:ea typeface="+mn-ea"/>
                <a:cs typeface="宋体" panose="02010600030101010101" pitchFamily="2" charset="-122"/>
              </a:rPr>
              <a:t>来共享上网，最大程度的减少了硬件投入和上网费用，并能进行强大的客户端服务管理。</a:t>
            </a:r>
            <a:endParaRPr lang="zh-CN" altLang="en-US" b="0" kern="100" dirty="0">
              <a:latin typeface="+mn-ea"/>
              <a:ea typeface="+mn-ea"/>
              <a:cs typeface="宋体" panose="02010600030101010101" pitchFamily="2" charset="-122"/>
            </a:endParaRPr>
          </a:p>
        </p:txBody>
      </p:sp>
    </p:spTree>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三、宽带路由器</a:t>
            </a:r>
            <a:endParaRPr lang="zh-CN" altLang="en-US" sz="2400" dirty="0">
              <a:solidFill>
                <a:srgbClr val="FFC000"/>
              </a:solidFill>
            </a:endParaRPr>
          </a:p>
        </p:txBody>
      </p:sp>
      <p:sp>
        <p:nvSpPr>
          <p:cNvPr id="6" name="文本框 5"/>
          <p:cNvSpPr txBox="1"/>
          <p:nvPr/>
        </p:nvSpPr>
        <p:spPr>
          <a:xfrm>
            <a:off x="683568" y="1196752"/>
            <a:ext cx="8064896" cy="2520370"/>
          </a:xfrm>
          <a:prstGeom prst="rect">
            <a:avLst/>
          </a:prstGeom>
          <a:noFill/>
        </p:spPr>
        <p:txBody>
          <a:bodyPr wrap="square">
            <a:spAutoFit/>
          </a:bodyPr>
          <a:lstStyle/>
          <a:p>
            <a:pPr>
              <a:lnSpc>
                <a:spcPct val="150000"/>
              </a:lnSpc>
            </a:pPr>
            <a:r>
              <a:rPr lang="zh-CN" altLang="en-US" b="0" kern="100" dirty="0">
                <a:latin typeface="+mn-ea"/>
                <a:ea typeface="+mn-ea"/>
                <a:cs typeface="宋体" panose="02010600030101010101" pitchFamily="2" charset="-122"/>
              </a:rPr>
              <a:t>     宽带路由器伴随着宽带的普及应运而生。宽带路由器在一个紧凑的箱子中集成了路由器、防火墙、带宽控制和管理等功能，具备快速转发能力，灵活的网络管理和丰富的网络状态等特点。多数宽带路由器采用高度集成设计，集成</a:t>
            </a:r>
            <a:r>
              <a:rPr lang="en-US" altLang="zh-CN" b="0" kern="100" dirty="0">
                <a:latin typeface="+mn-ea"/>
                <a:ea typeface="+mn-ea"/>
                <a:cs typeface="宋体" panose="02010600030101010101" pitchFamily="2" charset="-122"/>
              </a:rPr>
              <a:t>10/100Mbps</a:t>
            </a:r>
            <a:r>
              <a:rPr lang="zh-CN" altLang="en-US" b="0" kern="100" dirty="0">
                <a:latin typeface="+mn-ea"/>
                <a:ea typeface="+mn-ea"/>
                <a:cs typeface="宋体" panose="02010600030101010101" pitchFamily="2" charset="-122"/>
              </a:rPr>
              <a:t>宽带以太网</a:t>
            </a:r>
            <a:r>
              <a:rPr lang="en-US" altLang="zh-CN" b="0" kern="100" dirty="0">
                <a:latin typeface="+mn-ea"/>
                <a:ea typeface="+mn-ea"/>
                <a:cs typeface="宋体" panose="02010600030101010101" pitchFamily="2" charset="-122"/>
              </a:rPr>
              <a:t>WAN</a:t>
            </a:r>
            <a:r>
              <a:rPr lang="zh-CN" altLang="en-US" b="0" kern="100" dirty="0">
                <a:latin typeface="+mn-ea"/>
                <a:ea typeface="+mn-ea"/>
                <a:cs typeface="宋体" panose="02010600030101010101" pitchFamily="2" charset="-122"/>
              </a:rPr>
              <a:t>接口、并内置多口</a:t>
            </a:r>
            <a:r>
              <a:rPr lang="en-US" altLang="zh-CN" b="0" kern="100" dirty="0">
                <a:latin typeface="+mn-ea"/>
                <a:ea typeface="+mn-ea"/>
                <a:cs typeface="宋体" panose="02010600030101010101" pitchFamily="2" charset="-122"/>
              </a:rPr>
              <a:t>10/100Mbps</a:t>
            </a:r>
            <a:r>
              <a:rPr lang="zh-CN" altLang="en-US" b="0" kern="100" dirty="0">
                <a:latin typeface="+mn-ea"/>
                <a:ea typeface="+mn-ea"/>
                <a:cs typeface="宋体" panose="02010600030101010101" pitchFamily="2" charset="-122"/>
              </a:rPr>
              <a:t>自适应交换机，方便多台机器连接内部网络与因特网。可广泛应用于家庭、学校、办公室、网吧、小区接入、政府、企业等场合。</a:t>
            </a:r>
            <a:endParaRPr lang="zh-CN" altLang="zh-CN" b="0" kern="100" dirty="0">
              <a:latin typeface="+mn-ea"/>
              <a:ea typeface="+mn-ea"/>
            </a:endParaRPr>
          </a:p>
        </p:txBody>
      </p:sp>
    </p:spTree>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76D1C9B0-D808-43EA-840F-218C4A071252}"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en-US" altLang="zh-CN" sz="2800" dirty="0"/>
              <a:t>1.</a:t>
            </a:r>
            <a:r>
              <a:rPr lang="zh-CN" altLang="en-US" sz="2800" dirty="0"/>
              <a:t>宽带路由器的功能</a:t>
            </a:r>
            <a:endParaRPr lang="zh-CN" altLang="en-US" sz="2800" dirty="0"/>
          </a:p>
        </p:txBody>
      </p:sp>
      <p:graphicFrame>
        <p:nvGraphicFramePr>
          <p:cNvPr id="6" name="内容占位符 3"/>
          <p:cNvGraphicFramePr/>
          <p:nvPr/>
        </p:nvGraphicFramePr>
        <p:xfrm>
          <a:off x="904251" y="853805"/>
          <a:ext cx="7669832" cy="544566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2</a:t>
            </a:r>
            <a:r>
              <a:rPr lang="zh-CN" altLang="en-US" sz="2800" dirty="0"/>
              <a:t>、宽带路由器功能的实现</a:t>
            </a:r>
            <a:endParaRPr lang="zh-CN" altLang="en-US" sz="2400" dirty="0">
              <a:solidFill>
                <a:srgbClr val="FFC000"/>
              </a:solidFill>
            </a:endParaRPr>
          </a:p>
        </p:txBody>
      </p:sp>
      <p:sp>
        <p:nvSpPr>
          <p:cNvPr id="6" name="文本框 5"/>
          <p:cNvSpPr txBox="1"/>
          <p:nvPr/>
        </p:nvSpPr>
        <p:spPr>
          <a:xfrm>
            <a:off x="683568" y="1196752"/>
            <a:ext cx="8064896" cy="1753235"/>
          </a:xfrm>
          <a:prstGeom prst="rect">
            <a:avLst/>
          </a:prstGeom>
          <a:noFill/>
        </p:spPr>
        <p:txBody>
          <a:bodyPr wrap="square">
            <a:spAutoFit/>
          </a:bodyPr>
          <a:lstStyle/>
          <a:p>
            <a:pPr>
              <a:lnSpc>
                <a:spcPct val="150000"/>
              </a:lnSpc>
            </a:pPr>
            <a:r>
              <a:rPr lang="zh-CN" altLang="en-US" b="0" kern="100" dirty="0">
                <a:latin typeface="+mn-ea"/>
                <a:ea typeface="+mn-ea"/>
                <a:cs typeface="宋体" panose="02010600030101010101" pitchFamily="2" charset="-122"/>
              </a:rPr>
              <a:t>  </a:t>
            </a:r>
            <a:r>
              <a:rPr lang="en-US" altLang="zh-CN" b="0" kern="100" dirty="0">
                <a:latin typeface="+mn-ea"/>
                <a:ea typeface="+mn-ea"/>
                <a:cs typeface="宋体" panose="02010600030101010101" pitchFamily="2" charset="-122"/>
              </a:rPr>
              <a:t>  </a:t>
            </a:r>
            <a:r>
              <a:rPr lang="zh-CN" altLang="en-US" b="0" kern="100" dirty="0">
                <a:latin typeface="+mn-ea"/>
                <a:ea typeface="+mn-ea"/>
                <a:cs typeface="宋体" panose="02010600030101010101" pitchFamily="2" charset="-122"/>
              </a:rPr>
              <a:t>宽带路由器一般通过连接宽带调制解调器如</a:t>
            </a:r>
            <a:r>
              <a:rPr lang="en-US" altLang="zh-CN" b="0" kern="100" dirty="0">
                <a:latin typeface="+mn-ea"/>
                <a:ea typeface="+mn-ea"/>
                <a:cs typeface="宋体" panose="02010600030101010101" pitchFamily="2" charset="-122"/>
              </a:rPr>
              <a:t>ADSL</a:t>
            </a:r>
            <a:r>
              <a:rPr lang="zh-CN" altLang="en-US" b="0" kern="100" dirty="0">
                <a:latin typeface="+mn-ea"/>
                <a:ea typeface="+mn-ea"/>
                <a:cs typeface="宋体" panose="02010600030101010101" pitchFamily="2" charset="-122"/>
              </a:rPr>
              <a:t>、</a:t>
            </a:r>
            <a:r>
              <a:rPr lang="en-US" altLang="zh-CN" b="0" kern="100" dirty="0" err="1">
                <a:latin typeface="+mn-ea"/>
                <a:ea typeface="+mn-ea"/>
                <a:cs typeface="宋体" panose="02010600030101010101" pitchFamily="2" charset="-122"/>
              </a:rPr>
              <a:t>CableMODEM</a:t>
            </a:r>
            <a:r>
              <a:rPr lang="zh-CN" altLang="en-US" b="0" kern="100" dirty="0">
                <a:latin typeface="+mn-ea"/>
                <a:ea typeface="+mn-ea"/>
                <a:cs typeface="宋体" panose="02010600030101010101" pitchFamily="2" charset="-122"/>
              </a:rPr>
              <a:t>的以太网口接入因特网，也支持与运营商宽带以太网接入的直接连接，当然也支持其他任何如</a:t>
            </a:r>
            <a:r>
              <a:rPr lang="en-US" altLang="zh-CN" b="0" kern="100" dirty="0">
                <a:latin typeface="+mn-ea"/>
                <a:ea typeface="+mn-ea"/>
                <a:cs typeface="宋体" panose="02010600030101010101" pitchFamily="2" charset="-122"/>
              </a:rPr>
              <a:t>DDN</a:t>
            </a:r>
            <a:r>
              <a:rPr lang="zh-CN" altLang="en-US" b="0" kern="100" dirty="0">
                <a:latin typeface="+mn-ea"/>
                <a:ea typeface="+mn-ea"/>
                <a:cs typeface="宋体" panose="02010600030101010101" pitchFamily="2" charset="-122"/>
              </a:rPr>
              <a:t>转换成以太网接口形式后的连接，并支持路由协议，如静态路由、</a:t>
            </a:r>
            <a:r>
              <a:rPr lang="en-US" altLang="zh-CN" b="0" kern="100" dirty="0">
                <a:latin typeface="+mn-ea"/>
                <a:ea typeface="+mn-ea"/>
                <a:cs typeface="宋体" panose="02010600030101010101" pitchFamily="2" charset="-122"/>
              </a:rPr>
              <a:t>RIP</a:t>
            </a:r>
            <a:r>
              <a:rPr lang="zh-CN" altLang="en-US" b="0" kern="100" dirty="0">
                <a:latin typeface="+mn-ea"/>
                <a:ea typeface="+mn-ea"/>
                <a:cs typeface="宋体" panose="02010600030101010101" pitchFamily="2" charset="-122"/>
              </a:rPr>
              <a:t>、</a:t>
            </a:r>
            <a:r>
              <a:rPr lang="en-US" altLang="zh-CN" b="0" kern="100" dirty="0">
                <a:latin typeface="+mn-ea"/>
                <a:ea typeface="+mn-ea"/>
                <a:cs typeface="宋体" panose="02010600030101010101" pitchFamily="2" charset="-122"/>
              </a:rPr>
              <a:t>Ripv2</a:t>
            </a:r>
            <a:r>
              <a:rPr lang="zh-CN" altLang="en-US" b="0" kern="100" dirty="0">
                <a:latin typeface="+mn-ea"/>
                <a:ea typeface="+mn-ea"/>
                <a:cs typeface="宋体" panose="02010600030101010101" pitchFamily="2" charset="-122"/>
              </a:rPr>
              <a:t>等等。宽带路由器的主要功能的实现来自以下三方面。</a:t>
            </a:r>
            <a:endParaRPr lang="zh-CN" altLang="zh-CN" b="0" kern="100" dirty="0">
              <a:latin typeface="+mn-ea"/>
              <a:ea typeface="+mn-ea"/>
            </a:endParaRPr>
          </a:p>
        </p:txBody>
      </p:sp>
      <p:graphicFrame>
        <p:nvGraphicFramePr>
          <p:cNvPr id="5" name="内容占位符 4"/>
          <p:cNvGraphicFramePr/>
          <p:nvPr>
            <p:custDataLst>
              <p:tags r:id="rId1"/>
            </p:custDataLst>
          </p:nvPr>
        </p:nvGraphicFramePr>
        <p:xfrm>
          <a:off x="457200" y="3037314"/>
          <a:ext cx="8229600" cy="2820035"/>
        </p:xfrm>
        <a:graphic>
          <a:graphicData uri="http://schemas.openxmlformats.org/drawingml/2006/table">
            <a:tbl>
              <a:tblPr firstRow="1" firstCol="1" lastRow="1" lastCol="1" bandRow="1" bandCol="1">
                <a:tableStyleId>{5C22544A-7EE6-4342-B048-85BDC9FD1C3A}</a:tableStyleId>
              </a:tblPr>
              <a:tblGrid>
                <a:gridCol w="820420"/>
                <a:gridCol w="1844675"/>
                <a:gridCol w="5564505"/>
              </a:tblGrid>
              <a:tr h="526415">
                <a:tc>
                  <a:txBody>
                    <a:bodyPr/>
                    <a:lstStyle/>
                    <a:p>
                      <a:pPr indent="0" algn="ctr">
                        <a:lnSpc>
                          <a:spcPct val="120000"/>
                        </a:lnSpc>
                        <a:spcBef>
                          <a:spcPts val="0"/>
                        </a:spcBef>
                        <a:spcAft>
                          <a:spcPts val="0"/>
                        </a:spcAft>
                      </a:pPr>
                      <a:r>
                        <a:rPr lang="zh-CN" sz="1700" b="1" spc="130">
                          <a:solidFill>
                            <a:srgbClr val="FF0000"/>
                          </a:solidFill>
                          <a:latin typeface="微软雅黑" panose="020B0503020204020204" charset="-122"/>
                          <a:ea typeface="微软雅黑" panose="020B0503020204020204" charset="-122"/>
                        </a:rPr>
                        <a:t>序号</a:t>
                      </a:r>
                      <a:endParaRPr lang="zh-CN" sz="1700" b="1" spc="130">
                        <a:solidFill>
                          <a:srgbClr val="FF000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a:lstStyle/>
                    <a:p>
                      <a:pPr indent="0" algn="ctr" defTabSz="914400" rtl="0" eaLnBrk="1" latinLnBrk="0" hangingPunct="1">
                        <a:lnSpc>
                          <a:spcPct val="120000"/>
                        </a:lnSpc>
                        <a:spcBef>
                          <a:spcPts val="0"/>
                        </a:spcBef>
                        <a:spcAft>
                          <a:spcPts val="0"/>
                        </a:spcAft>
                      </a:pPr>
                      <a:r>
                        <a:rPr lang="zh-CN" altLang="en-US" sz="1700" b="1" spc="130">
                          <a:solidFill>
                            <a:srgbClr val="FF0000"/>
                          </a:solidFill>
                          <a:latin typeface="微软雅黑" panose="020B0503020204020204" charset="-122"/>
                          <a:ea typeface="微软雅黑" panose="020B0503020204020204" charset="-122"/>
                        </a:rPr>
                        <a:t>名称</a:t>
                      </a:r>
                      <a:endParaRPr lang="zh-CN" altLang="en-US" sz="1700" b="1" spc="130">
                        <a:solidFill>
                          <a:srgbClr val="FF000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a:lstStyle/>
                    <a:p>
                      <a:pPr indent="0" algn="ctr">
                        <a:lnSpc>
                          <a:spcPct val="120000"/>
                        </a:lnSpc>
                        <a:spcBef>
                          <a:spcPts val="0"/>
                        </a:spcBef>
                        <a:spcAft>
                          <a:spcPts val="0"/>
                        </a:spcAft>
                      </a:pPr>
                      <a:r>
                        <a:rPr lang="zh-CN" sz="1700" b="1" spc="130">
                          <a:solidFill>
                            <a:srgbClr val="FF0000"/>
                          </a:solidFill>
                          <a:latin typeface="微软雅黑" panose="020B0503020204020204" charset="-122"/>
                          <a:ea typeface="微软雅黑" panose="020B0503020204020204" charset="-122"/>
                        </a:rPr>
                        <a:t>描述</a:t>
                      </a:r>
                      <a:endParaRPr lang="zh-CN" sz="1700" b="1" spc="130">
                        <a:solidFill>
                          <a:srgbClr val="FF0000"/>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r>
              <a:tr h="764540">
                <a:tc>
                  <a:txBody>
                    <a:bodyPr/>
                    <a:lstStyle/>
                    <a:p>
                      <a:pPr indent="0" algn="ctr">
                        <a:lnSpc>
                          <a:spcPct val="120000"/>
                        </a:lnSpc>
                        <a:spcBef>
                          <a:spcPts val="0"/>
                        </a:spcBef>
                        <a:spcAft>
                          <a:spcPts val="0"/>
                        </a:spcAft>
                      </a:pPr>
                      <a:r>
                        <a:rPr lang="en-US" sz="1500" b="0" spc="120">
                          <a:solidFill>
                            <a:srgbClr val="646464"/>
                          </a:solidFill>
                          <a:latin typeface="微软雅黑" panose="020B0503020204020204" charset="-122"/>
                          <a:ea typeface="微软雅黑" panose="020B0503020204020204" charset="-122"/>
                        </a:rPr>
                        <a:t>1</a:t>
                      </a:r>
                      <a:endParaRPr lang="en-US" sz="15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a:lstStyle/>
                    <a:p>
                      <a:pPr indent="0" algn="l" defTabSz="914400" rtl="0" eaLnBrk="1" latinLnBrk="0" hangingPunct="1">
                        <a:lnSpc>
                          <a:spcPct val="120000"/>
                        </a:lnSpc>
                        <a:spcBef>
                          <a:spcPts val="0"/>
                        </a:spcBef>
                        <a:spcAft>
                          <a:spcPts val="0"/>
                        </a:spcAft>
                      </a:pPr>
                      <a:r>
                        <a:rPr lang="zh-CN" altLang="en-US" sz="1500" b="0" spc="120">
                          <a:solidFill>
                            <a:srgbClr val="404040"/>
                          </a:solidFill>
                          <a:latin typeface="微软雅黑" panose="020B0503020204020204" charset="-122"/>
                          <a:ea typeface="微软雅黑" panose="020B0503020204020204" charset="-122"/>
                          <a:cs typeface="微软雅黑" panose="020B0503020204020204" charset="-122"/>
                        </a:rPr>
                        <a:t>内置PPPoE虚拟拨号</a:t>
                      </a:r>
                      <a:endParaRPr lang="zh-CN" altLang="en-US" sz="15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a:lstStyle/>
                    <a:p>
                      <a:pPr indent="0" algn="l">
                        <a:lnSpc>
                          <a:spcPct val="120000"/>
                        </a:lnSpc>
                        <a:spcBef>
                          <a:spcPts val="0"/>
                        </a:spcBef>
                        <a:spcAft>
                          <a:spcPts val="0"/>
                        </a:spcAft>
                      </a:pPr>
                      <a:r>
                        <a:rPr lang="zh-CN" altLang="en-US" sz="1500" b="0" spc="120">
                          <a:solidFill>
                            <a:srgbClr val="404040"/>
                          </a:solidFill>
                          <a:latin typeface="微软雅黑" panose="020B0503020204020204" charset="-122"/>
                          <a:ea typeface="微软雅黑" panose="020B0503020204020204" charset="-122"/>
                          <a:cs typeface="微软雅黑" panose="020B0503020204020204" charset="-122"/>
                        </a:rPr>
                        <a:t>最宽带路由器或带路由的以太网接口</a:t>
                      </a:r>
                      <a:r>
                        <a:rPr lang="en-US" altLang="zh-CN" sz="1500" b="0" spc="120">
                          <a:solidFill>
                            <a:srgbClr val="404040"/>
                          </a:solidFill>
                          <a:latin typeface="微软雅黑" panose="020B0503020204020204" charset="-122"/>
                          <a:ea typeface="微软雅黑" panose="020B0503020204020204" charset="-122"/>
                          <a:cs typeface="微软雅黑" panose="020B0503020204020204" charset="-122"/>
                        </a:rPr>
                        <a:t>ADSL</a:t>
                      </a:r>
                      <a:r>
                        <a:rPr lang="zh-CN" altLang="en-US" sz="1500" b="0" spc="120">
                          <a:solidFill>
                            <a:srgbClr val="404040"/>
                          </a:solidFill>
                          <a:latin typeface="微软雅黑" panose="020B0503020204020204" charset="-122"/>
                          <a:ea typeface="微软雅黑" panose="020B0503020204020204" charset="-122"/>
                          <a:cs typeface="微软雅黑" panose="020B0503020204020204" charset="-122"/>
                        </a:rPr>
                        <a:t>等都内置有</a:t>
                      </a:r>
                      <a:r>
                        <a:rPr lang="en-US" altLang="zh-CN" sz="1500" b="0" spc="120">
                          <a:solidFill>
                            <a:srgbClr val="404040"/>
                          </a:solidFill>
                          <a:latin typeface="微软雅黑" panose="020B0503020204020204" charset="-122"/>
                          <a:ea typeface="微软雅黑" panose="020B0503020204020204" charset="-122"/>
                          <a:cs typeface="微软雅黑" panose="020B0503020204020204" charset="-122"/>
                        </a:rPr>
                        <a:t>PPPoE</a:t>
                      </a:r>
                      <a:r>
                        <a:rPr lang="zh-CN" altLang="en-US" sz="1500" b="0" spc="120">
                          <a:solidFill>
                            <a:srgbClr val="404040"/>
                          </a:solidFill>
                          <a:latin typeface="微软雅黑" panose="020B0503020204020204" charset="-122"/>
                          <a:ea typeface="微软雅黑" panose="020B0503020204020204" charset="-122"/>
                          <a:cs typeface="微软雅黑" panose="020B0503020204020204" charset="-122"/>
                        </a:rPr>
                        <a:t>虚拟拨号功能，可以方便的替代手工拨号接入宽带。</a:t>
                      </a:r>
                      <a:endParaRPr lang="zh-CN" altLang="en-US" sz="15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r>
              <a:tr h="764540">
                <a:tc>
                  <a:txBody>
                    <a:bodyPr/>
                    <a:lstStyle/>
                    <a:p>
                      <a:pPr indent="0" algn="ctr">
                        <a:lnSpc>
                          <a:spcPct val="120000"/>
                        </a:lnSpc>
                        <a:spcBef>
                          <a:spcPts val="0"/>
                        </a:spcBef>
                        <a:spcAft>
                          <a:spcPts val="0"/>
                        </a:spcAft>
                      </a:pPr>
                      <a:r>
                        <a:rPr lang="en-US" sz="1500" b="0" spc="120">
                          <a:solidFill>
                            <a:srgbClr val="646464"/>
                          </a:solidFill>
                          <a:latin typeface="微软雅黑" panose="020B0503020204020204" charset="-122"/>
                          <a:ea typeface="微软雅黑" panose="020B0503020204020204" charset="-122"/>
                        </a:rPr>
                        <a:t>2</a:t>
                      </a:r>
                      <a:endParaRPr lang="en-US" sz="15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a:lstStyle/>
                    <a:p>
                      <a:pPr indent="0" algn="l">
                        <a:lnSpc>
                          <a:spcPct val="120000"/>
                        </a:lnSpc>
                        <a:spcBef>
                          <a:spcPts val="0"/>
                        </a:spcBef>
                        <a:spcAft>
                          <a:spcPts val="0"/>
                        </a:spcAft>
                      </a:pPr>
                      <a:r>
                        <a:rPr lang="zh-CN" altLang="en-US" sz="1500" b="0" spc="120">
                          <a:solidFill>
                            <a:srgbClr val="404040"/>
                          </a:solidFill>
                          <a:latin typeface="微软雅黑" panose="020B0503020204020204" charset="-122"/>
                          <a:ea typeface="微软雅黑" panose="020B0503020204020204" charset="-122"/>
                          <a:cs typeface="微软雅黑" panose="020B0503020204020204" charset="-122"/>
                        </a:rPr>
                        <a:t>内置</a:t>
                      </a:r>
                      <a:r>
                        <a:rPr lang="en-US" altLang="zh-CN" sz="1500" b="0" spc="120">
                          <a:solidFill>
                            <a:srgbClr val="404040"/>
                          </a:solidFill>
                          <a:latin typeface="微软雅黑" panose="020B0503020204020204" charset="-122"/>
                          <a:ea typeface="微软雅黑" panose="020B0503020204020204" charset="-122"/>
                          <a:cs typeface="微软雅黑" panose="020B0503020204020204" charset="-122"/>
                        </a:rPr>
                        <a:t>DHCP</a:t>
                      </a:r>
                      <a:r>
                        <a:rPr lang="zh-CN" altLang="en-US" sz="1500" b="0" spc="120">
                          <a:solidFill>
                            <a:srgbClr val="404040"/>
                          </a:solidFill>
                          <a:latin typeface="微软雅黑" panose="020B0503020204020204" charset="-122"/>
                          <a:ea typeface="微软雅黑" panose="020B0503020204020204" charset="-122"/>
                          <a:cs typeface="微软雅黑" panose="020B0503020204020204" charset="-122"/>
                        </a:rPr>
                        <a:t>服务器</a:t>
                      </a:r>
                      <a:endParaRPr lang="zh-CN" altLang="en-US" sz="15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a:lstStyle/>
                    <a:p>
                      <a:pPr indent="0" algn="l">
                        <a:lnSpc>
                          <a:spcPct val="120000"/>
                        </a:lnSpc>
                        <a:spcBef>
                          <a:spcPts val="0"/>
                        </a:spcBef>
                        <a:spcAft>
                          <a:spcPts val="0"/>
                        </a:spcAft>
                      </a:pPr>
                      <a:r>
                        <a:rPr lang="zh-CN" altLang="en-US" sz="1500" b="0" spc="120">
                          <a:solidFill>
                            <a:srgbClr val="404040"/>
                          </a:solidFill>
                          <a:latin typeface="微软雅黑" panose="020B0503020204020204" charset="-122"/>
                          <a:ea typeface="微软雅黑" panose="020B0503020204020204" charset="-122"/>
                          <a:cs typeface="微软雅黑" panose="020B0503020204020204" charset="-122"/>
                        </a:rPr>
                        <a:t>宽带路由器都内置有</a:t>
                      </a:r>
                      <a:r>
                        <a:rPr lang="en-US" altLang="zh-CN" sz="1500" b="0" spc="120">
                          <a:solidFill>
                            <a:srgbClr val="404040"/>
                          </a:solidFill>
                          <a:latin typeface="微软雅黑" panose="020B0503020204020204" charset="-122"/>
                          <a:ea typeface="微软雅黑" panose="020B0503020204020204" charset="-122"/>
                          <a:cs typeface="微软雅黑" panose="020B0503020204020204" charset="-122"/>
                        </a:rPr>
                        <a:t>DHCP</a:t>
                      </a:r>
                      <a:r>
                        <a:rPr lang="zh-CN" altLang="en-US" sz="1500" b="0" spc="120">
                          <a:solidFill>
                            <a:srgbClr val="404040"/>
                          </a:solidFill>
                          <a:latin typeface="微软雅黑" panose="020B0503020204020204" charset="-122"/>
                          <a:ea typeface="微软雅黑" panose="020B0503020204020204" charset="-122"/>
                          <a:cs typeface="微软雅黑" panose="020B0503020204020204" charset="-122"/>
                        </a:rPr>
                        <a:t>服务器的功能和交换机端口，便于用户组网。</a:t>
                      </a:r>
                      <a:endParaRPr lang="zh-CN" altLang="en-US" sz="15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r>
              <a:tr h="764540">
                <a:tc>
                  <a:txBody>
                    <a:bodyPr/>
                    <a:lstStyle/>
                    <a:p>
                      <a:pPr indent="0" algn="ctr">
                        <a:lnSpc>
                          <a:spcPct val="120000"/>
                        </a:lnSpc>
                        <a:spcBef>
                          <a:spcPts val="0"/>
                        </a:spcBef>
                        <a:spcAft>
                          <a:spcPts val="0"/>
                        </a:spcAft>
                      </a:pPr>
                      <a:r>
                        <a:rPr lang="en-US" altLang="zh-CN" sz="1500" b="0" spc="120">
                          <a:solidFill>
                            <a:srgbClr val="646464"/>
                          </a:solidFill>
                          <a:latin typeface="微软雅黑" panose="020B0503020204020204" charset="-122"/>
                          <a:ea typeface="微软雅黑" panose="020B0503020204020204" charset="-122"/>
                        </a:rPr>
                        <a:t>3</a:t>
                      </a:r>
                      <a:endParaRPr lang="en-US" altLang="zh-CN" sz="1500" b="0" spc="120">
                        <a:solidFill>
                          <a:srgbClr val="646464"/>
                        </a:solidFill>
                        <a:latin typeface="微软雅黑" panose="020B0503020204020204" charset="-122"/>
                        <a:ea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FFFFF"/>
                    </a:solidFill>
                  </a:tcPr>
                </a:tc>
                <a:tc>
                  <a:txBody>
                    <a:bodyPr/>
                    <a:lstStyle/>
                    <a:p>
                      <a:pPr indent="0" algn="l">
                        <a:lnSpc>
                          <a:spcPct val="120000"/>
                        </a:lnSpc>
                        <a:spcBef>
                          <a:spcPts val="0"/>
                        </a:spcBef>
                        <a:spcAft>
                          <a:spcPts val="0"/>
                        </a:spcAft>
                      </a:pPr>
                      <a:r>
                        <a:rPr lang="en-US" altLang="zh-CN" sz="1500" b="0" spc="120">
                          <a:solidFill>
                            <a:srgbClr val="404040"/>
                          </a:solidFill>
                          <a:latin typeface="微软雅黑" panose="020B0503020204020204" charset="-122"/>
                          <a:ea typeface="微软雅黑" panose="020B0503020204020204" charset="-122"/>
                          <a:cs typeface="微软雅黑" panose="020B0503020204020204" charset="-122"/>
                        </a:rPr>
                        <a:t>NAT</a:t>
                      </a:r>
                      <a:r>
                        <a:rPr lang="zh-CN" altLang="en-US" sz="1500" b="0" spc="120">
                          <a:solidFill>
                            <a:srgbClr val="404040"/>
                          </a:solidFill>
                          <a:latin typeface="微软雅黑" panose="020B0503020204020204" charset="-122"/>
                          <a:ea typeface="微软雅黑" panose="020B0503020204020204" charset="-122"/>
                          <a:cs typeface="微软雅黑" panose="020B0503020204020204" charset="-122"/>
                        </a:rPr>
                        <a:t>功能宽带路由器</a:t>
                      </a:r>
                      <a:endParaRPr lang="zh-CN" altLang="en-US" sz="15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FFFFF"/>
                    </a:solidFill>
                  </a:tcPr>
                </a:tc>
                <a:tc>
                  <a:txBody>
                    <a:bodyPr/>
                    <a:lstStyle/>
                    <a:p>
                      <a:pPr indent="0" algn="l">
                        <a:lnSpc>
                          <a:spcPct val="120000"/>
                        </a:lnSpc>
                        <a:spcBef>
                          <a:spcPts val="0"/>
                        </a:spcBef>
                        <a:spcAft>
                          <a:spcPts val="0"/>
                        </a:spcAft>
                      </a:pPr>
                      <a:r>
                        <a:rPr lang="en-US" altLang="zh-CN" sz="1500" b="0" spc="120">
                          <a:solidFill>
                            <a:srgbClr val="404040"/>
                          </a:solidFill>
                          <a:latin typeface="微软雅黑" panose="020B0503020204020204" charset="-122"/>
                          <a:ea typeface="微软雅黑" panose="020B0503020204020204" charset="-122"/>
                          <a:cs typeface="微软雅黑" panose="020B0503020204020204" charset="-122"/>
                        </a:rPr>
                        <a:t>NAT</a:t>
                      </a:r>
                      <a:r>
                        <a:rPr lang="zh-CN" altLang="en-US" sz="1500" b="0" spc="120">
                          <a:solidFill>
                            <a:srgbClr val="404040"/>
                          </a:solidFill>
                          <a:latin typeface="微软雅黑" panose="020B0503020204020204" charset="-122"/>
                          <a:ea typeface="微软雅黑" panose="020B0503020204020204" charset="-122"/>
                          <a:cs typeface="微软雅黑" panose="020B0503020204020204" charset="-122"/>
                        </a:rPr>
                        <a:t>（网络地址转换）提供了连接互联网的一种简单方式，并且通过隐藏内部网络地址的手段为用户提供了安全保护。</a:t>
                      </a:r>
                      <a:endParaRPr lang="zh-CN" altLang="en-US" sz="15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FFFFF"/>
                    </a:solidFill>
                  </a:tcPr>
                </a:tc>
              </a:tr>
            </a:tbl>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四、任务分析</a:t>
            </a:r>
            <a:endParaRPr lang="zh-CN" altLang="en-US" sz="2400" dirty="0">
              <a:solidFill>
                <a:srgbClr val="FFC000"/>
              </a:solidFill>
            </a:endParaRPr>
          </a:p>
        </p:txBody>
      </p:sp>
      <p:sp>
        <p:nvSpPr>
          <p:cNvPr id="6" name="文本框 5"/>
          <p:cNvSpPr txBox="1"/>
          <p:nvPr/>
        </p:nvSpPr>
        <p:spPr>
          <a:xfrm>
            <a:off x="683568" y="1196752"/>
            <a:ext cx="8064896" cy="1273875"/>
          </a:xfrm>
          <a:prstGeom prst="rect">
            <a:avLst/>
          </a:prstGeom>
          <a:noFill/>
        </p:spPr>
        <p:txBody>
          <a:bodyPr wrap="square">
            <a:spAutoFit/>
          </a:bodyPr>
          <a:lstStyle/>
          <a:p>
            <a:pPr>
              <a:lnSpc>
                <a:spcPct val="150000"/>
              </a:lnSpc>
            </a:pPr>
            <a:r>
              <a:rPr lang="zh-CN" altLang="en-US" b="0" kern="100" dirty="0">
                <a:latin typeface="+mn-ea"/>
                <a:ea typeface="+mn-ea"/>
                <a:cs typeface="宋体" panose="02010600030101010101" pitchFamily="2" charset="-122"/>
              </a:rPr>
              <a:t>    在校园内我们主要是通过局域网共享因特网，只需要简单配置</a:t>
            </a:r>
            <a:r>
              <a:rPr lang="en-US" altLang="zh-CN" b="0" kern="100" dirty="0">
                <a:latin typeface="+mn-ea"/>
                <a:ea typeface="+mn-ea"/>
                <a:cs typeface="宋体" panose="02010600030101010101" pitchFamily="2" charset="-122"/>
              </a:rPr>
              <a:t>IP</a:t>
            </a:r>
            <a:r>
              <a:rPr lang="zh-CN" altLang="en-US" b="0" kern="100" dirty="0">
                <a:latin typeface="+mn-ea"/>
                <a:ea typeface="+mn-ea"/>
                <a:cs typeface="宋体" panose="02010600030101010101" pitchFamily="2" charset="-122"/>
              </a:rPr>
              <a:t>地址即可实现，这里就不累述，下面我们首先学习利用代理服务器实现共享因特网，然后重点学习家庭网络连接的主要方式利用宽带路由器共享因特网。</a:t>
            </a:r>
            <a:endParaRPr lang="zh-CN" altLang="zh-CN" b="0" kern="100" dirty="0">
              <a:latin typeface="+mn-ea"/>
              <a:ea typeface="+mn-ea"/>
            </a:endParaRPr>
          </a:p>
        </p:txBody>
      </p:sp>
    </p:spTree>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利用代理服务器实现因特网</a:t>
            </a:r>
            <a:endParaRPr lang="zh-CN" altLang="en-US" sz="2400" dirty="0">
              <a:solidFill>
                <a:srgbClr val="FFC000"/>
              </a:solidFill>
            </a:endParaRPr>
          </a:p>
        </p:txBody>
      </p:sp>
      <p:sp>
        <p:nvSpPr>
          <p:cNvPr id="6" name="文本框 5"/>
          <p:cNvSpPr txBox="1"/>
          <p:nvPr/>
        </p:nvSpPr>
        <p:spPr>
          <a:xfrm>
            <a:off x="683568" y="1196752"/>
            <a:ext cx="8064896" cy="1753235"/>
          </a:xfrm>
          <a:prstGeom prst="rect">
            <a:avLst/>
          </a:prstGeom>
          <a:noFill/>
        </p:spPr>
        <p:txBody>
          <a:bodyPr wrap="square">
            <a:spAutoFit/>
          </a:bodyPr>
          <a:lstStyle/>
          <a:p>
            <a:pPr>
              <a:lnSpc>
                <a:spcPct val="150000"/>
              </a:lnSpc>
            </a:pPr>
            <a:r>
              <a:rPr lang="zh-CN" altLang="en-US" sz="1800" kern="100" dirty="0">
                <a:solidFill>
                  <a:srgbClr val="FF0000"/>
                </a:solidFill>
                <a:latin typeface="Calibri" panose="020F0502020204030204" pitchFamily="34" charset="0"/>
                <a:ea typeface="宋体" panose="02010600030101010101" pitchFamily="2" charset="-122"/>
                <a:cs typeface="宋体" panose="02010600030101010101" pitchFamily="2" charset="-122"/>
              </a:rPr>
              <a:t>第一步：</a:t>
            </a:r>
            <a:r>
              <a:rPr b="0" kern="100" dirty="0">
                <a:latin typeface="+mn-ea"/>
                <a:ea typeface="+mn-ea"/>
                <a:cs typeface="宋体" panose="02010600030101010101" pitchFamily="2" charset="-122"/>
              </a:rPr>
              <a:t>硬件连接。为了实现两台电脑共享因特网，只需在已经连接因特网的计算机（充当代理服务器）增加一块网卡B（原网卡称网卡A），然后用交叉双绞线把另一台计算机（客户机）的网卡C 与代理服务器的网卡B连接，如图5-6所示。</a:t>
            </a:r>
            <a:endParaRPr b="0" kern="100" dirty="0">
              <a:latin typeface="+mn-ea"/>
              <a:ea typeface="+mn-ea"/>
              <a:cs typeface="宋体" panose="02010600030101010101" pitchFamily="2" charset="-122"/>
            </a:endParaRPr>
          </a:p>
        </p:txBody>
      </p:sp>
      <p:pic>
        <p:nvPicPr>
          <p:cNvPr id="100" name="图片 99"/>
          <p:cNvPicPr/>
          <p:nvPr/>
        </p:nvPicPr>
        <p:blipFill>
          <a:blip r:embed="rId1"/>
          <a:stretch>
            <a:fillRect/>
          </a:stretch>
        </p:blipFill>
        <p:spPr>
          <a:xfrm>
            <a:off x="1985963" y="2842260"/>
            <a:ext cx="5172075" cy="2476500"/>
          </a:xfrm>
          <a:prstGeom prst="rect">
            <a:avLst/>
          </a:prstGeom>
          <a:noFill/>
          <a:ln w="9525">
            <a:noFill/>
          </a:ln>
        </p:spPr>
      </p:pic>
      <p:sp>
        <p:nvSpPr>
          <p:cNvPr id="101" name="文本框 100"/>
          <p:cNvSpPr txBox="1"/>
          <p:nvPr/>
        </p:nvSpPr>
        <p:spPr>
          <a:xfrm>
            <a:off x="1985963" y="5318760"/>
            <a:ext cx="5080000" cy="275590"/>
          </a:xfrm>
          <a:prstGeom prst="rect">
            <a:avLst/>
          </a:prstGeom>
          <a:noFill/>
          <a:ln w="9525">
            <a:noFill/>
          </a:ln>
        </p:spPr>
        <p:txBody>
          <a:bodyPr>
            <a:spAutoFit/>
          </a:bodyPr>
          <a:p>
            <a:pPr marL="0" indent="304800" algn="ctr"/>
            <a:r>
              <a:rPr lang="zh-CN" sz="1200" b="0">
                <a:solidFill>
                  <a:srgbClr val="000000"/>
                </a:solidFill>
                <a:ea typeface="宋体" panose="02010600030101010101" pitchFamily="2" charset="-122"/>
              </a:rPr>
              <a:t>图</a:t>
            </a:r>
            <a:r>
              <a:rPr lang="en-US" sz="1200" b="0">
                <a:solidFill>
                  <a:srgbClr val="000000"/>
                </a:solidFill>
                <a:latin typeface="宋体" panose="02010600030101010101" pitchFamily="2" charset="-122"/>
                <a:ea typeface="宋体" panose="02010600030101010101" pitchFamily="2" charset="-122"/>
              </a:rPr>
              <a:t>5-6 </a:t>
            </a:r>
            <a:r>
              <a:rPr lang="zh-CN" sz="1200" b="0">
                <a:solidFill>
                  <a:srgbClr val="000000"/>
                </a:solidFill>
                <a:ea typeface="宋体" panose="02010600030101010101" pitchFamily="2" charset="-122"/>
              </a:rPr>
              <a:t>代理服务器共享因特网</a:t>
            </a:r>
            <a:endParaRPr lang="zh-CN" altLang="en-US"/>
          </a:p>
        </p:txBody>
      </p:sp>
    </p:spTree>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A7284F69-9C0D-4A4A-9266-8A65E4D87B1D}"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zh-CN" altLang="en-US" sz="2800" dirty="0"/>
              <a:t>任务一   初识因特网</a:t>
            </a:r>
            <a:r>
              <a:rPr lang="en-US" altLang="zh-CN" sz="2800" kern="2200" dirty="0">
                <a:latin typeface="+mn-ea"/>
                <a:ea typeface="+mn-ea"/>
              </a:rPr>
              <a:t>——【</a:t>
            </a:r>
            <a:r>
              <a:rPr lang="zh-CN" altLang="en-US" sz="2800" kern="2200" dirty="0">
                <a:latin typeface="+mn-ea"/>
                <a:ea typeface="+mn-ea"/>
              </a:rPr>
              <a:t>任务目标</a:t>
            </a:r>
            <a:r>
              <a:rPr lang="en-US" altLang="zh-CN" sz="2800" kern="2200" dirty="0">
                <a:latin typeface="+mn-ea"/>
                <a:ea typeface="+mn-ea"/>
              </a:rPr>
              <a:t>】</a:t>
            </a:r>
            <a:endParaRPr lang="zh-CN" altLang="en-US" sz="2800" dirty="0"/>
          </a:p>
        </p:txBody>
      </p:sp>
      <p:graphicFrame>
        <p:nvGraphicFramePr>
          <p:cNvPr id="54" name="内容占位符 3"/>
          <p:cNvGraphicFramePr/>
          <p:nvPr/>
        </p:nvGraphicFramePr>
        <p:xfrm>
          <a:off x="455930" y="1484630"/>
          <a:ext cx="8078470" cy="460121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4"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利用代理服务器实现因特网</a:t>
            </a:r>
            <a:endParaRPr lang="zh-CN" altLang="en-US" sz="2400" dirty="0">
              <a:solidFill>
                <a:srgbClr val="FFC000"/>
              </a:solidFill>
            </a:endParaRPr>
          </a:p>
        </p:txBody>
      </p:sp>
      <p:sp>
        <p:nvSpPr>
          <p:cNvPr id="6" name="文本框 5"/>
          <p:cNvSpPr txBox="1"/>
          <p:nvPr/>
        </p:nvSpPr>
        <p:spPr>
          <a:xfrm>
            <a:off x="703574" y="1052736"/>
            <a:ext cx="8064896" cy="2169825"/>
          </a:xfrm>
          <a:prstGeom prst="rect">
            <a:avLst/>
          </a:prstGeom>
          <a:noFill/>
        </p:spPr>
        <p:txBody>
          <a:bodyPr wrap="square">
            <a:spAutoFit/>
          </a:bodyPr>
          <a:lstStyle/>
          <a:p>
            <a:pPr>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第二步：</a:t>
            </a:r>
            <a:r>
              <a:rPr lang="zh-CN" altLang="en-US" b="0" kern="100" dirty="0">
                <a:latin typeface="+mn-ea"/>
                <a:ea typeface="+mn-ea"/>
                <a:cs typeface="宋体" panose="02010600030101010101" pitchFamily="2" charset="-122"/>
              </a:rPr>
              <a:t>把主机的网卡</a:t>
            </a:r>
            <a:r>
              <a:rPr lang="en-US" altLang="zh-CN" b="0" kern="100" dirty="0">
                <a:latin typeface="+mn-ea"/>
                <a:ea typeface="+mn-ea"/>
                <a:cs typeface="宋体" panose="02010600030101010101" pitchFamily="2" charset="-122"/>
              </a:rPr>
              <a:t>A </a:t>
            </a:r>
            <a:r>
              <a:rPr lang="zh-CN" altLang="en-US" b="0" kern="100" dirty="0">
                <a:latin typeface="+mn-ea"/>
                <a:ea typeface="+mn-ea"/>
                <a:cs typeface="宋体" panose="02010600030101010101" pitchFamily="2" charset="-122"/>
              </a:rPr>
              <a:t>连接</a:t>
            </a:r>
            <a:r>
              <a:rPr lang="en-US" altLang="zh-CN" b="0" kern="100" dirty="0">
                <a:latin typeface="+mn-ea"/>
                <a:ea typeface="+mn-ea"/>
                <a:cs typeface="宋体" panose="02010600030101010101" pitchFamily="2" charset="-122"/>
              </a:rPr>
              <a:t>ADSL </a:t>
            </a:r>
            <a:r>
              <a:rPr lang="zh-CN" altLang="en-US" b="0" kern="100" dirty="0">
                <a:latin typeface="+mn-ea"/>
                <a:ea typeface="+mn-ea"/>
                <a:cs typeface="宋体" panose="02010600030101010101" pitchFamily="2" charset="-122"/>
              </a:rPr>
              <a:t>拨号设备，按照任务一设置主机能拨号接入因特网。</a:t>
            </a:r>
            <a:endParaRPr lang="en-US" altLang="zh-CN" b="0" kern="100" dirty="0">
              <a:latin typeface="+mn-ea"/>
              <a:ea typeface="+mn-ea"/>
              <a:cs typeface="宋体" panose="02010600030101010101" pitchFamily="2" charset="-122"/>
            </a:endParaRPr>
          </a:p>
          <a:p>
            <a:pPr>
              <a:lnSpc>
                <a:spcPct val="150000"/>
              </a:lnSpc>
            </a:pPr>
            <a:r>
              <a:rPr lang="zh-CN" altLang="en-US" kern="100" dirty="0">
                <a:solidFill>
                  <a:srgbClr val="FF0000"/>
                </a:solidFill>
                <a:latin typeface="Calibri" panose="020F0502020204030204" pitchFamily="34" charset="0"/>
                <a:ea typeface="宋体" panose="02010600030101010101" pitchFamily="2" charset="-122"/>
                <a:cs typeface="宋体" panose="02010600030101010101" pitchFamily="2" charset="-122"/>
              </a:rPr>
              <a:t>第三步：</a:t>
            </a:r>
            <a:r>
              <a:rPr lang="zh-CN" altLang="en-US" b="0" kern="100" dirty="0">
                <a:latin typeface="+mn-ea"/>
                <a:cs typeface="宋体" panose="02010600030101010101" pitchFamily="2" charset="-122"/>
              </a:rPr>
              <a:t>配置主机网络。开始</a:t>
            </a:r>
            <a:r>
              <a:rPr lang="en-US" altLang="zh-CN" b="0" kern="100" dirty="0">
                <a:latin typeface="+mn-ea"/>
                <a:cs typeface="宋体" panose="02010600030101010101" pitchFamily="2" charset="-122"/>
              </a:rPr>
              <a:t>—&gt;</a:t>
            </a:r>
            <a:r>
              <a:rPr lang="zh-CN" altLang="en-US" b="0" kern="100" dirty="0">
                <a:latin typeface="+mn-ea"/>
                <a:cs typeface="宋体" panose="02010600030101010101" pitchFamily="2" charset="-122"/>
              </a:rPr>
              <a:t>程序</a:t>
            </a:r>
            <a:r>
              <a:rPr lang="en-US" altLang="zh-CN" b="0" kern="100" dirty="0">
                <a:latin typeface="+mn-ea"/>
                <a:cs typeface="宋体" panose="02010600030101010101" pitchFamily="2" charset="-122"/>
              </a:rPr>
              <a:t>—&gt;</a:t>
            </a:r>
            <a:r>
              <a:rPr lang="zh-CN" altLang="en-US" b="0" kern="100" dirty="0">
                <a:latin typeface="+mn-ea"/>
                <a:cs typeface="宋体" panose="02010600030101010101" pitchFamily="2" charset="-122"/>
              </a:rPr>
              <a:t>控制面板</a:t>
            </a:r>
            <a:r>
              <a:rPr lang="en-US" altLang="zh-CN" b="0" kern="100" dirty="0">
                <a:latin typeface="+mn-ea"/>
                <a:cs typeface="宋体" panose="02010600030101010101" pitchFamily="2" charset="-122"/>
              </a:rPr>
              <a:t>—&gt;</a:t>
            </a:r>
            <a:r>
              <a:rPr lang="zh-CN" altLang="en-US" b="0" kern="100" dirty="0">
                <a:latin typeface="+mn-ea"/>
                <a:cs typeface="宋体" panose="02010600030101010101" pitchFamily="2" charset="-122"/>
              </a:rPr>
              <a:t>网络连接，将连接因特网 的本地连接设置为外网（网卡</a:t>
            </a:r>
            <a:r>
              <a:rPr lang="en-US" altLang="zh-CN" b="0" kern="100" dirty="0">
                <a:latin typeface="+mn-ea"/>
                <a:cs typeface="宋体" panose="02010600030101010101" pitchFamily="2" charset="-122"/>
              </a:rPr>
              <a:t>A</a:t>
            </a:r>
            <a:r>
              <a:rPr lang="zh-CN" altLang="en-US" b="0" kern="100" dirty="0">
                <a:latin typeface="+mn-ea"/>
                <a:cs typeface="宋体" panose="02010600030101010101" pitchFamily="2" charset="-122"/>
              </a:rPr>
              <a:t>），连接客户机的本地连接设置为内网（网卡</a:t>
            </a:r>
            <a:r>
              <a:rPr lang="en-US" altLang="zh-CN" b="0" kern="100" dirty="0">
                <a:latin typeface="+mn-ea"/>
                <a:cs typeface="宋体" panose="02010600030101010101" pitchFamily="2" charset="-122"/>
              </a:rPr>
              <a:t>B</a:t>
            </a:r>
            <a:r>
              <a:rPr lang="zh-CN" altLang="en-US" b="0" kern="100" dirty="0">
                <a:latin typeface="+mn-ea"/>
                <a:cs typeface="宋体" panose="02010600030101010101" pitchFamily="2" charset="-122"/>
              </a:rPr>
              <a:t>），如图</a:t>
            </a:r>
            <a:r>
              <a:rPr lang="en-US" altLang="zh-CN" b="0" kern="100" dirty="0">
                <a:latin typeface="+mn-ea"/>
                <a:cs typeface="宋体" panose="02010600030101010101" pitchFamily="2" charset="-122"/>
              </a:rPr>
              <a:t>5-7</a:t>
            </a:r>
            <a:r>
              <a:rPr lang="zh-CN" altLang="en-US" b="0" kern="100" dirty="0">
                <a:latin typeface="+mn-ea"/>
                <a:cs typeface="宋体" panose="02010600030101010101" pitchFamily="2" charset="-122"/>
              </a:rPr>
              <a:t>所示。</a:t>
            </a:r>
            <a:endParaRPr lang="zh-CN" altLang="zh-CN" b="0" kern="100" dirty="0">
              <a:latin typeface="+mn-ea"/>
              <a:ea typeface="+mn-ea"/>
            </a:endParaRPr>
          </a:p>
        </p:txBody>
      </p:sp>
      <p:sp>
        <p:nvSpPr>
          <p:cNvPr id="10" name="文本框 9"/>
          <p:cNvSpPr txBox="1"/>
          <p:nvPr/>
        </p:nvSpPr>
        <p:spPr>
          <a:xfrm>
            <a:off x="1867426" y="5733256"/>
            <a:ext cx="4901257" cy="369332"/>
          </a:xfrm>
          <a:prstGeom prst="rect">
            <a:avLst/>
          </a:prstGeom>
          <a:noFill/>
        </p:spPr>
        <p:txBody>
          <a:bodyPr wrap="square">
            <a:spAutoFit/>
          </a:bodyPr>
          <a:lstStyle/>
          <a:p>
            <a:pPr algn="ct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5</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-7    </a:t>
            </a:r>
            <a:r>
              <a:rPr lang="zh-CN" altLang="en-US" b="0" kern="100" dirty="0">
                <a:latin typeface="Calibri" panose="020F0502020204030204" pitchFamily="34" charset="0"/>
                <a:ea typeface="宋体" panose="02010600030101010101" pitchFamily="2" charset="-122"/>
                <a:cs typeface="Times New Roman" panose="02020603050405020304" pitchFamily="18" charset="0"/>
              </a:rPr>
              <a:t>网络连接属性</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53358" y="3174074"/>
            <a:ext cx="4546834" cy="2559182"/>
          </a:xfrm>
          <a:prstGeom prst="rect">
            <a:avLst/>
          </a:prstGeom>
        </p:spPr>
      </p:pic>
    </p:spTree>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利用代理服务器实现因特网</a:t>
            </a:r>
            <a:endParaRPr lang="zh-CN" altLang="en-US" sz="2400" dirty="0">
              <a:solidFill>
                <a:srgbClr val="FFC000"/>
              </a:solidFill>
            </a:endParaRPr>
          </a:p>
        </p:txBody>
      </p:sp>
      <p:sp>
        <p:nvSpPr>
          <p:cNvPr id="6" name="文本框 5"/>
          <p:cNvSpPr txBox="1"/>
          <p:nvPr/>
        </p:nvSpPr>
        <p:spPr>
          <a:xfrm>
            <a:off x="703574" y="1052736"/>
            <a:ext cx="8064896" cy="923330"/>
          </a:xfrm>
          <a:prstGeom prst="rect">
            <a:avLst/>
          </a:prstGeom>
          <a:noFill/>
        </p:spPr>
        <p:txBody>
          <a:bodyPr wrap="square">
            <a:spAutoFit/>
          </a:bodyPr>
          <a:lstStyle/>
          <a:p>
            <a:pPr>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第四步：</a:t>
            </a:r>
            <a:r>
              <a:rPr lang="zh-CN" altLang="en-US" b="0" kern="100" dirty="0">
                <a:latin typeface="+mn-ea"/>
                <a:ea typeface="+mn-ea"/>
                <a:cs typeface="宋体" panose="02010600030101010101" pitchFamily="2" charset="-122"/>
              </a:rPr>
              <a:t>右键外网本地连接，选择属性</a:t>
            </a:r>
            <a:r>
              <a:rPr lang="en-US" altLang="zh-CN" b="0" kern="100" dirty="0">
                <a:latin typeface="+mn-ea"/>
                <a:ea typeface="+mn-ea"/>
                <a:cs typeface="宋体" panose="02010600030101010101" pitchFamily="2" charset="-122"/>
              </a:rPr>
              <a:t>—&gt;</a:t>
            </a:r>
            <a:r>
              <a:rPr lang="zh-CN" altLang="en-US" b="0" kern="100" dirty="0">
                <a:latin typeface="+mn-ea"/>
                <a:ea typeface="+mn-ea"/>
                <a:cs typeface="宋体" panose="02010600030101010101" pitchFamily="2" charset="-122"/>
              </a:rPr>
              <a:t>高级选项卡，将高级选项内“因特网 连接共享”这一项勾上，如图</a:t>
            </a:r>
            <a:r>
              <a:rPr lang="en-US" altLang="zh-CN" b="0" kern="100" dirty="0">
                <a:latin typeface="+mn-ea"/>
                <a:ea typeface="+mn-ea"/>
                <a:cs typeface="宋体" panose="02010600030101010101" pitchFamily="2" charset="-122"/>
              </a:rPr>
              <a:t>5-8</a:t>
            </a:r>
            <a:r>
              <a:rPr lang="zh-CN" altLang="en-US" b="0" kern="100" dirty="0">
                <a:latin typeface="+mn-ea"/>
                <a:ea typeface="+mn-ea"/>
                <a:cs typeface="宋体" panose="02010600030101010101" pitchFamily="2" charset="-122"/>
              </a:rPr>
              <a:t>所示。</a:t>
            </a:r>
            <a:endParaRPr lang="zh-CN" altLang="en-US" b="0" kern="100" dirty="0">
              <a:latin typeface="+mn-ea"/>
              <a:ea typeface="+mn-ea"/>
              <a:cs typeface="宋体" panose="02010600030101010101" pitchFamily="2" charset="-122"/>
            </a:endParaRPr>
          </a:p>
        </p:txBody>
      </p:sp>
      <p:sp>
        <p:nvSpPr>
          <p:cNvPr id="10" name="文本框 9"/>
          <p:cNvSpPr txBox="1"/>
          <p:nvPr/>
        </p:nvSpPr>
        <p:spPr>
          <a:xfrm>
            <a:off x="1867426" y="5445224"/>
            <a:ext cx="4901257" cy="369332"/>
          </a:xfrm>
          <a:prstGeom prst="rect">
            <a:avLst/>
          </a:prstGeom>
          <a:noFill/>
        </p:spPr>
        <p:txBody>
          <a:bodyPr wrap="square">
            <a:spAutoFit/>
          </a:bodyPr>
          <a:lstStyle/>
          <a:p>
            <a:pPr algn="ct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5</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-8    </a:t>
            </a:r>
            <a:r>
              <a:rPr lang="zh-CN" altLang="en-US" b="0" kern="100" dirty="0">
                <a:latin typeface="Calibri" panose="020F0502020204030204" pitchFamily="34" charset="0"/>
                <a:ea typeface="宋体" panose="02010600030101010101" pitchFamily="2" charset="-122"/>
                <a:cs typeface="Times New Roman" panose="02020603050405020304" pitchFamily="18" charset="0"/>
              </a:rPr>
              <a:t>外网网卡属性高级选项</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70183" y="2227650"/>
            <a:ext cx="2603634" cy="3073558"/>
          </a:xfrm>
          <a:prstGeom prst="rect">
            <a:avLst/>
          </a:prstGeom>
        </p:spPr>
      </p:pic>
    </p:spTree>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利用代理服务器实现因特网</a:t>
            </a:r>
            <a:endParaRPr lang="zh-CN" altLang="en-US" sz="2400" dirty="0">
              <a:solidFill>
                <a:srgbClr val="FFC000"/>
              </a:solidFill>
            </a:endParaRPr>
          </a:p>
        </p:txBody>
      </p:sp>
      <p:sp>
        <p:nvSpPr>
          <p:cNvPr id="6" name="文本框 5"/>
          <p:cNvSpPr txBox="1"/>
          <p:nvPr/>
        </p:nvSpPr>
        <p:spPr>
          <a:xfrm>
            <a:off x="703574" y="1052736"/>
            <a:ext cx="8064896" cy="1689373"/>
          </a:xfrm>
          <a:prstGeom prst="rect">
            <a:avLst/>
          </a:prstGeom>
          <a:noFill/>
        </p:spPr>
        <p:txBody>
          <a:bodyPr wrap="square">
            <a:spAutoFit/>
          </a:bodyPr>
          <a:lstStyle/>
          <a:p>
            <a:pPr>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第五步：</a:t>
            </a:r>
            <a:r>
              <a:rPr lang="zh-CN" altLang="en-US" b="0" kern="100" dirty="0">
                <a:latin typeface="+mn-ea"/>
                <a:ea typeface="+mn-ea"/>
                <a:cs typeface="宋体" panose="02010600030101010101" pitchFamily="2" charset="-122"/>
              </a:rPr>
              <a:t>接下来配置内网网卡</a:t>
            </a:r>
            <a:r>
              <a:rPr lang="en-US" altLang="zh-CN" b="0" kern="100" dirty="0">
                <a:latin typeface="+mn-ea"/>
                <a:ea typeface="+mn-ea"/>
                <a:cs typeface="宋体" panose="02010600030101010101" pitchFamily="2" charset="-122"/>
              </a:rPr>
              <a:t>IP </a:t>
            </a:r>
            <a:r>
              <a:rPr lang="zh-CN" altLang="en-US" b="0" kern="100" dirty="0">
                <a:latin typeface="+mn-ea"/>
                <a:ea typeface="+mn-ea"/>
                <a:cs typeface="宋体" panose="02010600030101010101" pitchFamily="2" charset="-122"/>
              </a:rPr>
              <a:t>地址和</a:t>
            </a:r>
            <a:r>
              <a:rPr lang="en-US" altLang="zh-CN" b="0" kern="100" dirty="0">
                <a:latin typeface="+mn-ea"/>
                <a:ea typeface="+mn-ea"/>
                <a:cs typeface="宋体" panose="02010600030101010101" pitchFamily="2" charset="-122"/>
              </a:rPr>
              <a:t>DNS</a:t>
            </a:r>
            <a:r>
              <a:rPr lang="zh-CN" altLang="en-US" b="0" kern="100" dirty="0">
                <a:latin typeface="+mn-ea"/>
                <a:ea typeface="+mn-ea"/>
                <a:cs typeface="宋体" panose="02010600030101010101" pitchFamily="2" charset="-122"/>
              </a:rPr>
              <a:t>。在内网的属性中，选择因特网 协议（</a:t>
            </a:r>
            <a:r>
              <a:rPr lang="en-US" altLang="zh-CN" b="0" kern="100" dirty="0">
                <a:latin typeface="+mn-ea"/>
                <a:ea typeface="+mn-ea"/>
                <a:cs typeface="宋体" panose="02010600030101010101" pitchFamily="2" charset="-122"/>
              </a:rPr>
              <a:t>TCP/IP</a:t>
            </a:r>
            <a:r>
              <a:rPr lang="zh-CN" altLang="en-US" b="0" kern="100" dirty="0">
                <a:latin typeface="+mn-ea"/>
                <a:ea typeface="+mn-ea"/>
                <a:cs typeface="宋体" panose="02010600030101010101" pitchFamily="2" charset="-122"/>
              </a:rPr>
              <a:t>）的属性，在</a:t>
            </a:r>
            <a:r>
              <a:rPr lang="en-US" altLang="zh-CN" b="0" kern="100" dirty="0">
                <a:latin typeface="+mn-ea"/>
                <a:ea typeface="+mn-ea"/>
                <a:cs typeface="宋体" panose="02010600030101010101" pitchFamily="2" charset="-122"/>
              </a:rPr>
              <a:t>IP </a:t>
            </a:r>
            <a:r>
              <a:rPr lang="zh-CN" altLang="en-US" b="0" kern="100" dirty="0">
                <a:latin typeface="+mn-ea"/>
                <a:ea typeface="+mn-ea"/>
                <a:cs typeface="宋体" panose="02010600030101010101" pitchFamily="2" charset="-122"/>
              </a:rPr>
              <a:t>地址栏中输入“</a:t>
            </a:r>
            <a:r>
              <a:rPr lang="en-US" altLang="zh-CN" b="0" kern="100" dirty="0">
                <a:latin typeface="+mn-ea"/>
                <a:ea typeface="+mn-ea"/>
                <a:cs typeface="宋体" panose="02010600030101010101" pitchFamily="2" charset="-122"/>
              </a:rPr>
              <a:t>192.168.0.1”</a:t>
            </a:r>
            <a:r>
              <a:rPr lang="zh-CN" altLang="en-US" b="0" kern="100" dirty="0">
                <a:latin typeface="+mn-ea"/>
                <a:ea typeface="+mn-ea"/>
                <a:cs typeface="宋体" panose="02010600030101010101" pitchFamily="2" charset="-122"/>
              </a:rPr>
              <a:t>，子网掩码为“</a:t>
            </a:r>
            <a:r>
              <a:rPr lang="en-US" altLang="zh-CN" b="0" kern="100" dirty="0">
                <a:latin typeface="+mn-ea"/>
                <a:ea typeface="+mn-ea"/>
                <a:cs typeface="宋体" panose="02010600030101010101" pitchFamily="2" charset="-122"/>
              </a:rPr>
              <a:t>255.255.255.0”</a:t>
            </a:r>
            <a:r>
              <a:rPr lang="zh-CN" altLang="en-US" b="0" kern="100" dirty="0">
                <a:latin typeface="+mn-ea"/>
                <a:ea typeface="+mn-ea"/>
                <a:cs typeface="宋体" panose="02010600030101010101" pitchFamily="2" charset="-122"/>
              </a:rPr>
              <a:t>，然后点击“确定”。</a:t>
            </a:r>
            <a:r>
              <a:rPr lang="en-US" altLang="zh-CN" b="0" kern="100" dirty="0">
                <a:latin typeface="+mn-ea"/>
                <a:ea typeface="+mn-ea"/>
                <a:cs typeface="宋体" panose="02010600030101010101" pitchFamily="2" charset="-122"/>
              </a:rPr>
              <a:t>DNS </a:t>
            </a:r>
            <a:r>
              <a:rPr lang="zh-CN" altLang="en-US" b="0" kern="100" dirty="0">
                <a:latin typeface="+mn-ea"/>
                <a:ea typeface="+mn-ea"/>
                <a:cs typeface="宋体" panose="02010600030101010101" pitchFamily="2" charset="-122"/>
              </a:rPr>
              <a:t>根据当地电信的情况进行设置。如图</a:t>
            </a:r>
            <a:r>
              <a:rPr lang="en-US" altLang="zh-CN" b="0" kern="100" dirty="0">
                <a:latin typeface="+mn-ea"/>
                <a:ea typeface="+mn-ea"/>
                <a:cs typeface="宋体" panose="02010600030101010101" pitchFamily="2" charset="-122"/>
              </a:rPr>
              <a:t>5-9</a:t>
            </a:r>
            <a:r>
              <a:rPr lang="zh-CN" altLang="en-US" b="0" kern="100" dirty="0">
                <a:latin typeface="+mn-ea"/>
                <a:ea typeface="+mn-ea"/>
                <a:cs typeface="宋体" panose="02010600030101010101" pitchFamily="2" charset="-122"/>
              </a:rPr>
              <a:t>所示。</a:t>
            </a:r>
            <a:endParaRPr lang="zh-CN" altLang="en-US" b="0" kern="100" dirty="0">
              <a:latin typeface="+mn-ea"/>
              <a:ea typeface="+mn-ea"/>
              <a:cs typeface="宋体" panose="02010600030101010101" pitchFamily="2" charset="-122"/>
            </a:endParaRPr>
          </a:p>
        </p:txBody>
      </p:sp>
      <p:sp>
        <p:nvSpPr>
          <p:cNvPr id="10" name="文本框 9"/>
          <p:cNvSpPr txBox="1"/>
          <p:nvPr/>
        </p:nvSpPr>
        <p:spPr>
          <a:xfrm>
            <a:off x="1867426" y="5795972"/>
            <a:ext cx="4901257" cy="369332"/>
          </a:xfrm>
          <a:prstGeom prst="rect">
            <a:avLst/>
          </a:prstGeom>
          <a:noFill/>
        </p:spPr>
        <p:txBody>
          <a:bodyPr wrap="square">
            <a:spAutoFit/>
          </a:bodyPr>
          <a:lstStyle/>
          <a:p>
            <a:pPr algn="ct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5</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-9    </a:t>
            </a:r>
            <a:r>
              <a:rPr lang="zh-CN" altLang="en-US" b="0" kern="100" dirty="0">
                <a:latin typeface="Calibri" panose="020F0502020204030204" pitchFamily="34" charset="0"/>
                <a:ea typeface="宋体" panose="02010600030101010101" pitchFamily="2" charset="-122"/>
                <a:cs typeface="Times New Roman" panose="02020603050405020304" pitchFamily="18" charset="0"/>
              </a:rPr>
              <a:t>内网网卡</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IP</a:t>
            </a:r>
            <a:r>
              <a:rPr lang="zh-CN" altLang="en-US" b="0" kern="100" dirty="0">
                <a:latin typeface="Calibri" panose="020F0502020204030204" pitchFamily="34" charset="0"/>
                <a:ea typeface="宋体" panose="02010600030101010101" pitchFamily="2" charset="-122"/>
                <a:cs typeface="Times New Roman" panose="02020603050405020304" pitchFamily="18" charset="0"/>
              </a:rPr>
              <a:t>设置</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67008" y="2723201"/>
            <a:ext cx="2609984" cy="3010055"/>
          </a:xfrm>
          <a:prstGeom prst="rect">
            <a:avLst/>
          </a:prstGeom>
        </p:spPr>
      </p:pic>
    </p:spTree>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利用代理服务器实现因特网</a:t>
            </a:r>
            <a:endParaRPr lang="zh-CN" altLang="en-US" sz="2400" dirty="0">
              <a:solidFill>
                <a:srgbClr val="FFC000"/>
              </a:solidFill>
            </a:endParaRPr>
          </a:p>
        </p:txBody>
      </p:sp>
      <p:sp>
        <p:nvSpPr>
          <p:cNvPr id="6" name="文本框 5"/>
          <p:cNvSpPr txBox="1"/>
          <p:nvPr/>
        </p:nvSpPr>
        <p:spPr>
          <a:xfrm>
            <a:off x="703574" y="1052736"/>
            <a:ext cx="8064896" cy="2104872"/>
          </a:xfrm>
          <a:prstGeom prst="rect">
            <a:avLst/>
          </a:prstGeom>
          <a:noFill/>
        </p:spPr>
        <p:txBody>
          <a:bodyPr wrap="square">
            <a:spAutoFit/>
          </a:bodyPr>
          <a:lstStyle/>
          <a:p>
            <a:pPr>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第六步：</a:t>
            </a:r>
            <a:r>
              <a:rPr lang="zh-CN" altLang="en-US" b="0" kern="100" dirty="0">
                <a:latin typeface="+mn-ea"/>
                <a:ea typeface="+mn-ea"/>
                <a:cs typeface="宋体" panose="02010600030101010101" pitchFamily="2" charset="-122"/>
              </a:rPr>
              <a:t>配置客户机。客户机的网卡不需要另外安装服务。只需要打开此机的网卡属性，选择因特网 协议（</a:t>
            </a:r>
            <a:r>
              <a:rPr lang="en-US" altLang="zh-CN" b="0" kern="100" dirty="0">
                <a:latin typeface="+mn-ea"/>
                <a:ea typeface="+mn-ea"/>
                <a:cs typeface="宋体" panose="02010600030101010101" pitchFamily="2" charset="-122"/>
              </a:rPr>
              <a:t>TCP/IP</a:t>
            </a:r>
            <a:r>
              <a:rPr lang="zh-CN" altLang="en-US" b="0" kern="100" dirty="0">
                <a:latin typeface="+mn-ea"/>
                <a:ea typeface="+mn-ea"/>
                <a:cs typeface="宋体" panose="02010600030101010101" pitchFamily="2" charset="-122"/>
              </a:rPr>
              <a:t>）的属性，在</a:t>
            </a:r>
            <a:r>
              <a:rPr lang="en-US" altLang="zh-CN" b="0" kern="100" dirty="0">
                <a:latin typeface="+mn-ea"/>
                <a:ea typeface="+mn-ea"/>
                <a:cs typeface="宋体" panose="02010600030101010101" pitchFamily="2" charset="-122"/>
              </a:rPr>
              <a:t>IP </a:t>
            </a:r>
            <a:r>
              <a:rPr lang="zh-CN" altLang="en-US" b="0" kern="100" dirty="0">
                <a:latin typeface="+mn-ea"/>
                <a:ea typeface="+mn-ea"/>
                <a:cs typeface="宋体" panose="02010600030101010101" pitchFamily="2" charset="-122"/>
              </a:rPr>
              <a:t>地址栏中输入“</a:t>
            </a:r>
            <a:r>
              <a:rPr lang="en-US" altLang="zh-CN" b="0" kern="100" dirty="0">
                <a:latin typeface="+mn-ea"/>
                <a:ea typeface="+mn-ea"/>
                <a:cs typeface="宋体" panose="02010600030101010101" pitchFamily="2" charset="-122"/>
              </a:rPr>
              <a:t>192.168.0.2”</a:t>
            </a:r>
            <a:r>
              <a:rPr lang="zh-CN" altLang="en-US" b="0" kern="100" dirty="0">
                <a:latin typeface="+mn-ea"/>
                <a:ea typeface="+mn-ea"/>
                <a:cs typeface="宋体" panose="02010600030101010101" pitchFamily="2" charset="-122"/>
              </a:rPr>
              <a:t>，子网掩码为“</a:t>
            </a:r>
            <a:r>
              <a:rPr lang="en-US" altLang="zh-CN" b="0" kern="100" dirty="0">
                <a:latin typeface="+mn-ea"/>
                <a:ea typeface="+mn-ea"/>
                <a:cs typeface="宋体" panose="02010600030101010101" pitchFamily="2" charset="-122"/>
              </a:rPr>
              <a:t>255.255.255.0”</a:t>
            </a:r>
            <a:r>
              <a:rPr lang="zh-CN" altLang="en-US" b="0" kern="100" dirty="0">
                <a:latin typeface="+mn-ea"/>
                <a:ea typeface="+mn-ea"/>
                <a:cs typeface="宋体" panose="02010600030101010101" pitchFamily="2" charset="-122"/>
              </a:rPr>
              <a:t>，网关为：</a:t>
            </a:r>
            <a:r>
              <a:rPr lang="en-US" altLang="zh-CN" b="0" kern="100" dirty="0">
                <a:latin typeface="+mn-ea"/>
                <a:ea typeface="+mn-ea"/>
                <a:cs typeface="宋体" panose="02010600030101010101" pitchFamily="2" charset="-122"/>
              </a:rPr>
              <a:t>192.168.0.1</a:t>
            </a:r>
            <a:r>
              <a:rPr lang="zh-CN" altLang="en-US" b="0" kern="100" dirty="0">
                <a:latin typeface="+mn-ea"/>
                <a:ea typeface="+mn-ea"/>
                <a:cs typeface="宋体" panose="02010600030101010101" pitchFamily="2" charset="-122"/>
              </a:rPr>
              <a:t>（即主机的</a:t>
            </a:r>
            <a:r>
              <a:rPr lang="en-US" altLang="zh-CN" b="0" kern="100" dirty="0">
                <a:latin typeface="+mn-ea"/>
                <a:ea typeface="+mn-ea"/>
                <a:cs typeface="宋体" panose="02010600030101010101" pitchFamily="2" charset="-122"/>
              </a:rPr>
              <a:t>IP </a:t>
            </a:r>
            <a:r>
              <a:rPr lang="zh-CN" altLang="en-US" b="0" kern="100" dirty="0">
                <a:latin typeface="+mn-ea"/>
                <a:ea typeface="+mn-ea"/>
                <a:cs typeface="宋体" panose="02010600030101010101" pitchFamily="2" charset="-122"/>
              </a:rPr>
              <a:t>地址）在</a:t>
            </a:r>
            <a:r>
              <a:rPr lang="en-US" altLang="zh-CN" b="0" kern="100" dirty="0">
                <a:latin typeface="+mn-ea"/>
                <a:ea typeface="+mn-ea"/>
                <a:cs typeface="宋体" panose="02010600030101010101" pitchFamily="2" charset="-122"/>
              </a:rPr>
              <a:t>DNS </a:t>
            </a:r>
            <a:r>
              <a:rPr lang="zh-CN" altLang="en-US" b="0" kern="100" dirty="0">
                <a:latin typeface="+mn-ea"/>
                <a:ea typeface="+mn-ea"/>
                <a:cs typeface="宋体" panose="02010600030101010101" pitchFamily="2" charset="-122"/>
              </a:rPr>
              <a:t>中的设置应和主机外网的</a:t>
            </a:r>
            <a:r>
              <a:rPr lang="en-US" altLang="zh-CN" b="0" kern="100" dirty="0">
                <a:latin typeface="+mn-ea"/>
                <a:ea typeface="+mn-ea"/>
                <a:cs typeface="宋体" panose="02010600030101010101" pitchFamily="2" charset="-122"/>
              </a:rPr>
              <a:t>DNS </a:t>
            </a:r>
            <a:r>
              <a:rPr lang="zh-CN" altLang="en-US" b="0" kern="100" dirty="0">
                <a:latin typeface="+mn-ea"/>
                <a:ea typeface="+mn-ea"/>
                <a:cs typeface="宋体" panose="02010600030101010101" pitchFamily="2" charset="-122"/>
              </a:rPr>
              <a:t>设置相同。如图</a:t>
            </a:r>
            <a:r>
              <a:rPr lang="en-US" altLang="zh-CN" b="0" kern="100" dirty="0">
                <a:latin typeface="+mn-ea"/>
                <a:ea typeface="+mn-ea"/>
                <a:cs typeface="宋体" panose="02010600030101010101" pitchFamily="2" charset="-122"/>
              </a:rPr>
              <a:t>5-10</a:t>
            </a:r>
            <a:r>
              <a:rPr lang="zh-CN" altLang="en-US" b="0" kern="100" dirty="0">
                <a:latin typeface="+mn-ea"/>
                <a:ea typeface="+mn-ea"/>
                <a:cs typeface="宋体" panose="02010600030101010101" pitchFamily="2" charset="-122"/>
              </a:rPr>
              <a:t>所示。</a:t>
            </a:r>
            <a:endParaRPr lang="zh-CN" altLang="en-US" b="0" kern="100" dirty="0">
              <a:latin typeface="+mn-ea"/>
              <a:ea typeface="+mn-ea"/>
              <a:cs typeface="宋体" panose="02010600030101010101" pitchFamily="2" charset="-122"/>
            </a:endParaRPr>
          </a:p>
        </p:txBody>
      </p:sp>
      <p:sp>
        <p:nvSpPr>
          <p:cNvPr id="10" name="文本框 9"/>
          <p:cNvSpPr txBox="1"/>
          <p:nvPr/>
        </p:nvSpPr>
        <p:spPr>
          <a:xfrm>
            <a:off x="1867426" y="6228020"/>
            <a:ext cx="4901257" cy="369332"/>
          </a:xfrm>
          <a:prstGeom prst="rect">
            <a:avLst/>
          </a:prstGeom>
          <a:noFill/>
        </p:spPr>
        <p:txBody>
          <a:bodyPr wrap="square">
            <a:spAutoFit/>
          </a:bodyPr>
          <a:lstStyle/>
          <a:p>
            <a:pPr algn="ct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5</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-10  </a:t>
            </a:r>
            <a:r>
              <a:rPr lang="zh-CN" altLang="en-US" b="0" kern="100" dirty="0">
                <a:latin typeface="Calibri" panose="020F0502020204030204" pitchFamily="34" charset="0"/>
                <a:ea typeface="宋体" panose="02010600030101010101" pitchFamily="2" charset="-122"/>
                <a:cs typeface="Times New Roman" panose="02020603050405020304" pitchFamily="18" charset="0"/>
              </a:rPr>
              <a:t>客户机网卡</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IP</a:t>
            </a:r>
            <a:r>
              <a:rPr lang="zh-CN" altLang="en-US" b="0" kern="100" dirty="0">
                <a:latin typeface="Calibri" panose="020F0502020204030204" pitchFamily="34" charset="0"/>
                <a:ea typeface="宋体" panose="02010600030101010101" pitchFamily="2" charset="-122"/>
                <a:cs typeface="Times New Roman" panose="02020603050405020304" pitchFamily="18" charset="0"/>
              </a:rPr>
              <a:t>设置</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86023" y="2803827"/>
            <a:ext cx="2971953" cy="3289469"/>
          </a:xfrm>
          <a:prstGeom prst="rect">
            <a:avLst/>
          </a:prstGeom>
        </p:spPr>
      </p:pic>
    </p:spTree>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利用宽带路由器共享上网</a:t>
            </a:r>
            <a:endParaRPr lang="zh-CN" altLang="en-US" sz="2400" dirty="0">
              <a:solidFill>
                <a:srgbClr val="FFC000"/>
              </a:solidFill>
            </a:endParaRPr>
          </a:p>
        </p:txBody>
      </p:sp>
      <p:sp>
        <p:nvSpPr>
          <p:cNvPr id="6" name="文本框 5"/>
          <p:cNvSpPr txBox="1"/>
          <p:nvPr/>
        </p:nvSpPr>
        <p:spPr>
          <a:xfrm>
            <a:off x="683568" y="1196752"/>
            <a:ext cx="8064896" cy="2168525"/>
          </a:xfrm>
          <a:prstGeom prst="rect">
            <a:avLst/>
          </a:prstGeom>
          <a:noFill/>
        </p:spPr>
        <p:txBody>
          <a:bodyPr wrap="square">
            <a:spAutoFit/>
          </a:bodyPr>
          <a:lstStyle/>
          <a:p>
            <a:pPr>
              <a:lnSpc>
                <a:spcPct val="150000"/>
              </a:lnSpc>
            </a:pPr>
            <a:r>
              <a:rPr lang="zh-CN" altLang="en-US" sz="1800" kern="100" dirty="0">
                <a:solidFill>
                  <a:srgbClr val="FF0000"/>
                </a:solidFill>
                <a:latin typeface="Calibri" panose="020F0502020204030204" pitchFamily="34" charset="0"/>
                <a:ea typeface="宋体" panose="02010600030101010101" pitchFamily="2" charset="-122"/>
                <a:cs typeface="宋体" panose="02010600030101010101" pitchFamily="2" charset="-122"/>
              </a:rPr>
              <a:t>第一步：</a:t>
            </a:r>
            <a:r>
              <a:rPr lang="zh-CN" altLang="en-US" b="0" kern="100" dirty="0">
                <a:latin typeface="+mn-ea"/>
                <a:ea typeface="+mn-ea"/>
                <a:cs typeface="宋体" panose="02010600030101010101" pitchFamily="2" charset="-122"/>
              </a:rPr>
              <a:t>硬件连接。</a:t>
            </a:r>
            <a:r>
              <a:rPr b="0" kern="100" dirty="0">
                <a:latin typeface="+mn-ea"/>
                <a:ea typeface="+mn-ea"/>
                <a:cs typeface="宋体" panose="02010600030101010101" pitchFamily="2" charset="-122"/>
              </a:rPr>
              <a:t>在第一次组建家庭网络时，要断开所有设备的电源，包括电脑、显示器、Modem和路由器</a:t>
            </a:r>
            <a:r>
              <a:rPr lang="zh-CN" b="0" kern="100" dirty="0">
                <a:latin typeface="+mn-ea"/>
                <a:ea typeface="+mn-ea"/>
                <a:cs typeface="宋体" panose="02010600030101010101" pitchFamily="2" charset="-122"/>
              </a:rPr>
              <a:t>；</a:t>
            </a:r>
            <a:r>
              <a:rPr b="0" kern="100" dirty="0">
                <a:latin typeface="+mn-ea"/>
                <a:ea typeface="+mn-ea"/>
                <a:cs typeface="宋体" panose="02010600030101010101" pitchFamily="2" charset="-122"/>
              </a:rPr>
              <a:t>将网线连接到局域网中每台电脑的网卡，而网线的另一端则连接到路由器后面板中的LAN端口</a:t>
            </a:r>
            <a:r>
              <a:rPr lang="zh-CN" b="0" kern="100" dirty="0">
                <a:latin typeface="+mn-ea"/>
                <a:ea typeface="+mn-ea"/>
                <a:cs typeface="宋体" panose="02010600030101010101" pitchFamily="2" charset="-122"/>
              </a:rPr>
              <a:t>；</a:t>
            </a:r>
            <a:r>
              <a:rPr b="0" kern="100" dirty="0">
                <a:latin typeface="+mn-ea"/>
                <a:ea typeface="+mn-ea"/>
                <a:cs typeface="宋体" panose="02010600030101010101" pitchFamily="2" charset="-122"/>
              </a:rPr>
              <a:t>将宽带的接入网线与路由器后面的WAN端口相连，如图5-11所示</a:t>
            </a:r>
            <a:r>
              <a:rPr lang="zh-CN" b="0" kern="100" dirty="0">
                <a:latin typeface="+mn-ea"/>
                <a:ea typeface="+mn-ea"/>
                <a:cs typeface="宋体" panose="02010600030101010101" pitchFamily="2" charset="-122"/>
              </a:rPr>
              <a:t>；</a:t>
            </a:r>
            <a:r>
              <a:rPr b="0" kern="100" dirty="0">
                <a:latin typeface="+mn-ea"/>
                <a:ea typeface="+mn-ea"/>
                <a:cs typeface="宋体" panose="02010600030101010101" pitchFamily="2" charset="-122"/>
              </a:rPr>
              <a:t>为路由器后面的电源端口接上电源。硬件全部安装完成，并确认无误后，将电源打开，并启动电脑。</a:t>
            </a:r>
            <a:endParaRPr b="0" kern="100" dirty="0">
              <a:latin typeface="+mn-ea"/>
              <a:ea typeface="+mn-ea"/>
              <a:cs typeface="宋体" panose="02010600030101010101" pitchFamily="2" charset="-122"/>
            </a:endParaRPr>
          </a:p>
        </p:txBody>
      </p:sp>
      <p:pic>
        <p:nvPicPr>
          <p:cNvPr id="101" name="图片 100"/>
          <p:cNvPicPr/>
          <p:nvPr/>
        </p:nvPicPr>
        <p:blipFill>
          <a:blip r:embed="rId1"/>
          <a:stretch>
            <a:fillRect/>
          </a:stretch>
        </p:blipFill>
        <p:spPr>
          <a:xfrm>
            <a:off x="2411730" y="3357245"/>
            <a:ext cx="4711065" cy="2340610"/>
          </a:xfrm>
          <a:prstGeom prst="rect">
            <a:avLst/>
          </a:prstGeom>
          <a:noFill/>
          <a:ln w="9525">
            <a:noFill/>
          </a:ln>
        </p:spPr>
      </p:pic>
      <p:sp>
        <p:nvSpPr>
          <p:cNvPr id="102" name="文本框 101"/>
          <p:cNvSpPr txBox="1"/>
          <p:nvPr/>
        </p:nvSpPr>
        <p:spPr>
          <a:xfrm>
            <a:off x="2176145" y="5733098"/>
            <a:ext cx="5080000" cy="337185"/>
          </a:xfrm>
          <a:prstGeom prst="rect">
            <a:avLst/>
          </a:prstGeom>
          <a:noFill/>
          <a:ln w="9525">
            <a:noFill/>
          </a:ln>
        </p:spPr>
        <p:txBody>
          <a:bodyPr>
            <a:spAutoFit/>
          </a:bodyPr>
          <a:p>
            <a:pPr marL="0" indent="254000" algn="ctr"/>
            <a:r>
              <a:rPr lang="zh-CN" sz="1600" b="0">
                <a:latin typeface="Cambria" panose="02040503050406030204" charset="0"/>
                <a:ea typeface="黑体" panose="02010609060101010101" pitchFamily="49" charset="-122"/>
              </a:rPr>
              <a:t>图</a:t>
            </a:r>
            <a:r>
              <a:rPr lang="en-US" sz="1600" b="0">
                <a:latin typeface="Cambria" panose="02040503050406030204" charset="0"/>
                <a:ea typeface="黑体" panose="02010609060101010101" pitchFamily="49" charset="-122"/>
                <a:cs typeface="Times New Roman" panose="02020603050405020304" pitchFamily="18" charset="0"/>
              </a:rPr>
              <a:t>5</a:t>
            </a:r>
            <a:r>
              <a:rPr lang="en-US" sz="1600" b="0">
                <a:latin typeface="Cambria" panose="02040503050406030204" charset="0"/>
                <a:ea typeface="黑体" panose="02010609060101010101" pitchFamily="49" charset="-122"/>
              </a:rPr>
              <a:t>- </a:t>
            </a:r>
            <a:r>
              <a:rPr lang="en-US" sz="1600" b="0">
                <a:latin typeface="Cambria" panose="02040503050406030204" charset="0"/>
                <a:ea typeface="黑体" panose="02010609060101010101" pitchFamily="49" charset="-122"/>
                <a:cs typeface="Times New Roman" panose="02020603050405020304" pitchFamily="18" charset="0"/>
              </a:rPr>
              <a:t>11</a:t>
            </a:r>
            <a:r>
              <a:rPr lang="zh-CN" sz="1600" b="0">
                <a:ea typeface="黑体" panose="02010609060101010101" pitchFamily="49" charset="-122"/>
              </a:rPr>
              <a:t>宽带路由器连接</a:t>
            </a:r>
            <a:endParaRPr lang="zh-CN" altLang="en-US" sz="1600" b="0">
              <a:ea typeface="黑体" panose="02010609060101010101" pitchFamily="49" charset="-122"/>
            </a:endParaRPr>
          </a:p>
        </p:txBody>
      </p:sp>
    </p:spTree>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利用宽带路由器共享上网</a:t>
            </a:r>
            <a:endParaRPr lang="zh-CN" altLang="en-US" sz="2400" dirty="0">
              <a:solidFill>
                <a:srgbClr val="FFC000"/>
              </a:solidFill>
            </a:endParaRPr>
          </a:p>
        </p:txBody>
      </p:sp>
      <p:sp>
        <p:nvSpPr>
          <p:cNvPr id="6" name="文本框 5"/>
          <p:cNvSpPr txBox="1"/>
          <p:nvPr/>
        </p:nvSpPr>
        <p:spPr>
          <a:xfrm>
            <a:off x="683568" y="1053242"/>
            <a:ext cx="8064896" cy="5352415"/>
          </a:xfrm>
          <a:prstGeom prst="rect">
            <a:avLst/>
          </a:prstGeom>
          <a:noFill/>
        </p:spPr>
        <p:txBody>
          <a:bodyPr wrap="square">
            <a:spAutoFit/>
          </a:bodyPr>
          <a:lstStyle/>
          <a:p>
            <a:pPr>
              <a:lnSpc>
                <a:spcPct val="16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第二步：</a:t>
            </a:r>
            <a:r>
              <a:rPr lang="zh-CN" altLang="en-US" b="0" kern="100" dirty="0">
                <a:latin typeface="+mn-ea"/>
                <a:ea typeface="+mn-ea"/>
                <a:cs typeface="宋体" panose="02010600030101010101" pitchFamily="2" charset="-122"/>
              </a:rPr>
              <a:t>配置宽带路由器</a:t>
            </a:r>
            <a:endParaRPr lang="zh-CN" altLang="en-US" b="0" kern="100" dirty="0">
              <a:latin typeface="+mn-ea"/>
              <a:ea typeface="+mn-ea"/>
              <a:cs typeface="宋体" panose="02010600030101010101" pitchFamily="2" charset="-122"/>
            </a:endParaRPr>
          </a:p>
          <a:p>
            <a:pPr>
              <a:lnSpc>
                <a:spcPct val="160000"/>
              </a:lnSpc>
            </a:pPr>
            <a:r>
              <a:rPr lang="en-US" b="0" kern="100" dirty="0">
                <a:latin typeface="+mn-ea"/>
                <a:ea typeface="+mn-ea"/>
                <a:cs typeface="宋体" panose="02010600030101010101" pitchFamily="2" charset="-122"/>
              </a:rPr>
              <a:t>1.</a:t>
            </a:r>
            <a:r>
              <a:rPr b="0" kern="100" dirty="0">
                <a:latin typeface="+mn-ea"/>
                <a:ea typeface="+mn-ea"/>
                <a:cs typeface="宋体" panose="02010600030101010101" pitchFamily="2" charset="-122"/>
              </a:rPr>
              <a:t>在配置宽带路由器前，一定要向技术人员了解相关的参数，因为宽带路由器提供了3种上网配置模式，分别为静态IP、动态IP和PPPOE方式。如果你现在所用的是小区宽带则选择静态IP方式，并设置如下参数：静态IP地址、子网掩码、网关、首选DNS服务器和备用DNS服务器，如果是ADSL需要选择PPPOE方式，并记住你的用户名和密码。</a:t>
            </a:r>
            <a:endParaRPr b="0" kern="100" dirty="0">
              <a:latin typeface="+mn-ea"/>
              <a:ea typeface="+mn-ea"/>
              <a:cs typeface="宋体" panose="02010600030101010101" pitchFamily="2" charset="-122"/>
            </a:endParaRPr>
          </a:p>
          <a:p>
            <a:pPr>
              <a:lnSpc>
                <a:spcPct val="160000"/>
              </a:lnSpc>
            </a:pPr>
            <a:r>
              <a:rPr lang="en-US" b="0" kern="100" dirty="0">
                <a:latin typeface="+mn-ea"/>
                <a:ea typeface="+mn-ea"/>
                <a:cs typeface="宋体" panose="02010600030101010101" pitchFamily="2" charset="-122"/>
              </a:rPr>
              <a:t>2.</a:t>
            </a:r>
            <a:r>
              <a:rPr b="0" kern="100" dirty="0">
                <a:latin typeface="+mn-ea"/>
                <a:ea typeface="+mn-ea"/>
                <a:cs typeface="宋体" panose="02010600030101010101" pitchFamily="2" charset="-122"/>
              </a:rPr>
              <a:t>设置计算机的TCP/IP协议。如果已经正确设置完成，请跳过第一步。设置计算机的IP地址为192.168.1.Xxx（Xxx范围是2至254），子网掩码为255.255.255.0，默认网关为192.168.1.1。</a:t>
            </a:r>
            <a:endParaRPr b="0" kern="100" dirty="0">
              <a:latin typeface="+mn-ea"/>
              <a:ea typeface="+mn-ea"/>
              <a:cs typeface="宋体" panose="02010600030101010101" pitchFamily="2" charset="-122"/>
            </a:endParaRPr>
          </a:p>
          <a:p>
            <a:pPr>
              <a:lnSpc>
                <a:spcPct val="160000"/>
              </a:lnSpc>
            </a:pPr>
            <a:r>
              <a:rPr lang="en-US" b="0" kern="100" dirty="0">
                <a:latin typeface="+mn-ea"/>
                <a:ea typeface="+mn-ea"/>
                <a:cs typeface="宋体" panose="02010600030101010101" pitchFamily="2" charset="-122"/>
              </a:rPr>
              <a:t>3.</a:t>
            </a:r>
            <a:r>
              <a:rPr b="0" kern="100" dirty="0">
                <a:latin typeface="+mn-ea"/>
                <a:ea typeface="+mn-ea"/>
                <a:cs typeface="宋体" panose="02010600030101010101" pitchFamily="2" charset="-122"/>
              </a:rPr>
              <a:t>在浏览器的地址栏里输入路由器的IP地址，例如http://192.168.1.1，后回车。</a:t>
            </a:r>
            <a:endParaRPr b="0" kern="100" dirty="0">
              <a:latin typeface="+mn-ea"/>
              <a:ea typeface="+mn-ea"/>
              <a:cs typeface="宋体" panose="02010600030101010101" pitchFamily="2" charset="-122"/>
            </a:endParaRPr>
          </a:p>
          <a:p>
            <a:pPr>
              <a:lnSpc>
                <a:spcPct val="140000"/>
              </a:lnSpc>
            </a:pPr>
            <a:endParaRPr b="0" kern="100" dirty="0">
              <a:latin typeface="+mn-ea"/>
              <a:ea typeface="+mn-ea"/>
              <a:cs typeface="宋体" panose="02010600030101010101" pitchFamily="2" charset="-122"/>
            </a:endParaRPr>
          </a:p>
        </p:txBody>
      </p:sp>
    </p:spTree>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利用宽带路由器共享上网</a:t>
            </a:r>
            <a:endParaRPr lang="zh-CN" altLang="en-US" sz="2400" dirty="0">
              <a:solidFill>
                <a:srgbClr val="FFC000"/>
              </a:solidFill>
            </a:endParaRPr>
          </a:p>
        </p:txBody>
      </p:sp>
      <p:sp>
        <p:nvSpPr>
          <p:cNvPr id="6" name="文本框 5"/>
          <p:cNvSpPr txBox="1"/>
          <p:nvPr/>
        </p:nvSpPr>
        <p:spPr>
          <a:xfrm>
            <a:off x="683568" y="1053242"/>
            <a:ext cx="8064896" cy="1697355"/>
          </a:xfrm>
          <a:prstGeom prst="rect">
            <a:avLst/>
          </a:prstGeom>
          <a:noFill/>
        </p:spPr>
        <p:txBody>
          <a:bodyPr wrap="square">
            <a:spAutoFit/>
          </a:bodyPr>
          <a:lstStyle/>
          <a:p>
            <a:pPr>
              <a:lnSpc>
                <a:spcPct val="150000"/>
              </a:lnSpc>
            </a:pPr>
            <a:r>
              <a:rPr lang="zh-CN" altLang="en-US" sz="1800" kern="100" dirty="0">
                <a:solidFill>
                  <a:srgbClr val="FF0000"/>
                </a:solidFill>
                <a:latin typeface="Calibri" panose="020F0502020204030204" pitchFamily="34" charset="0"/>
                <a:ea typeface="宋体" panose="02010600030101010101" pitchFamily="2" charset="-122"/>
                <a:cs typeface="宋体" panose="02010600030101010101" pitchFamily="2" charset="-122"/>
              </a:rPr>
              <a:t>第二步：</a:t>
            </a:r>
            <a:r>
              <a:rPr lang="zh-CN" altLang="en-US" b="0" kern="100" dirty="0">
                <a:latin typeface="+mn-ea"/>
                <a:ea typeface="+mn-ea"/>
                <a:cs typeface="宋体" panose="02010600030101010101" pitchFamily="2" charset="-122"/>
              </a:rPr>
              <a:t>配置宽带路由器</a:t>
            </a:r>
            <a:endParaRPr lang="zh-CN" altLang="en-US" b="0" kern="100" dirty="0">
              <a:latin typeface="+mn-ea"/>
              <a:ea typeface="+mn-ea"/>
              <a:cs typeface="宋体" panose="02010600030101010101" pitchFamily="2" charset="-122"/>
            </a:endParaRPr>
          </a:p>
          <a:p>
            <a:pPr>
              <a:lnSpc>
                <a:spcPct val="150000"/>
              </a:lnSpc>
            </a:pPr>
            <a:r>
              <a:rPr lang="en-US" b="0" kern="100" dirty="0">
                <a:latin typeface="+mn-ea"/>
                <a:ea typeface="+mn-ea"/>
                <a:cs typeface="宋体" panose="02010600030101010101" pitchFamily="2" charset="-122"/>
                <a:sym typeface="+mn-ea"/>
              </a:rPr>
              <a:t>4.</a:t>
            </a:r>
            <a:r>
              <a:rPr b="0" kern="100" dirty="0">
                <a:latin typeface="+mn-ea"/>
                <a:ea typeface="+mn-ea"/>
                <a:cs typeface="宋体" panose="02010600030101010101" pitchFamily="2" charset="-122"/>
                <a:sym typeface="+mn-ea"/>
              </a:rPr>
              <a:t>连接建立后将会看到如图5-12所示登录界面。输入用户名和密码（用户名和密码的出厂设置均为“Admin”），然后单击确定按钮。</a:t>
            </a:r>
            <a:endParaRPr b="0" kern="100" dirty="0">
              <a:latin typeface="+mn-ea"/>
              <a:ea typeface="+mn-ea"/>
              <a:cs typeface="宋体" panose="02010600030101010101" pitchFamily="2" charset="-122"/>
            </a:endParaRPr>
          </a:p>
          <a:p>
            <a:pPr>
              <a:lnSpc>
                <a:spcPct val="130000"/>
              </a:lnSpc>
            </a:pPr>
            <a:endParaRPr b="0" kern="100" dirty="0">
              <a:latin typeface="+mn-ea"/>
              <a:ea typeface="+mn-ea"/>
              <a:cs typeface="宋体" panose="02010600030101010101" pitchFamily="2" charset="-122"/>
            </a:endParaRPr>
          </a:p>
        </p:txBody>
      </p:sp>
      <p:pic>
        <p:nvPicPr>
          <p:cNvPr id="102" name="图片 101"/>
          <p:cNvPicPr/>
          <p:nvPr/>
        </p:nvPicPr>
        <p:blipFill>
          <a:blip r:embed="rId1"/>
          <a:stretch>
            <a:fillRect/>
          </a:stretch>
        </p:blipFill>
        <p:spPr>
          <a:xfrm>
            <a:off x="2175510" y="2566670"/>
            <a:ext cx="5076190" cy="2552065"/>
          </a:xfrm>
          <a:prstGeom prst="rect">
            <a:avLst/>
          </a:prstGeom>
          <a:noFill/>
          <a:ln w="9525">
            <a:noFill/>
          </a:ln>
        </p:spPr>
      </p:pic>
      <p:sp>
        <p:nvSpPr>
          <p:cNvPr id="103" name="文本框 102"/>
          <p:cNvSpPr txBox="1"/>
          <p:nvPr/>
        </p:nvSpPr>
        <p:spPr>
          <a:xfrm>
            <a:off x="2123440" y="5229542"/>
            <a:ext cx="5080000" cy="368300"/>
          </a:xfrm>
          <a:prstGeom prst="rect">
            <a:avLst/>
          </a:prstGeom>
          <a:noFill/>
          <a:ln w="9525">
            <a:noFill/>
          </a:ln>
        </p:spPr>
        <p:txBody>
          <a:bodyPr>
            <a:spAutoFit/>
          </a:bodyPr>
          <a:p>
            <a:pPr marL="0" indent="304800" algn="ctr"/>
            <a:r>
              <a:rPr lang="zh-CN" sz="1800" b="0">
                <a:solidFill>
                  <a:srgbClr val="000000"/>
                </a:solidFill>
                <a:ea typeface="宋体" panose="02010600030101010101" pitchFamily="2" charset="-122"/>
              </a:rPr>
              <a:t>图</a:t>
            </a:r>
            <a:r>
              <a:rPr lang="en-US" sz="1800" b="0">
                <a:solidFill>
                  <a:srgbClr val="000000"/>
                </a:solidFill>
                <a:latin typeface="宋体" panose="02010600030101010101" pitchFamily="2" charset="-122"/>
                <a:ea typeface="宋体" panose="02010600030101010101" pitchFamily="2" charset="-122"/>
              </a:rPr>
              <a:t>5-</a:t>
            </a:r>
            <a:r>
              <a:rPr lang="zh-CN" sz="1800" b="0">
                <a:solidFill>
                  <a:srgbClr val="000000"/>
                </a:solidFill>
                <a:ea typeface="宋体" panose="02010600030101010101" pitchFamily="2" charset="-122"/>
              </a:rPr>
              <a:t>12路由器登录界面</a:t>
            </a:r>
            <a:endParaRPr lang="zh-CN" altLang="en-US" sz="1800" b="0">
              <a:solidFill>
                <a:srgbClr val="000000"/>
              </a:solidFill>
              <a:ea typeface="宋体" panose="02010600030101010101" pitchFamily="2" charset="-122"/>
            </a:endParaRPr>
          </a:p>
        </p:txBody>
      </p:sp>
    </p:spTree>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利用宽带路由器共享上网</a:t>
            </a:r>
            <a:endParaRPr lang="zh-CN" altLang="en-US" sz="2400" dirty="0">
              <a:solidFill>
                <a:srgbClr val="FFC000"/>
              </a:solidFill>
            </a:endParaRPr>
          </a:p>
        </p:txBody>
      </p:sp>
      <p:sp>
        <p:nvSpPr>
          <p:cNvPr id="6" name="文本框 5"/>
          <p:cNvSpPr txBox="1"/>
          <p:nvPr/>
        </p:nvSpPr>
        <p:spPr>
          <a:xfrm>
            <a:off x="683568" y="981487"/>
            <a:ext cx="8064896" cy="922020"/>
          </a:xfrm>
          <a:prstGeom prst="rect">
            <a:avLst/>
          </a:prstGeom>
          <a:noFill/>
        </p:spPr>
        <p:txBody>
          <a:bodyPr wrap="square">
            <a:spAutoFit/>
          </a:bodyPr>
          <a:lstStyle/>
          <a:p>
            <a:pPr>
              <a:lnSpc>
                <a:spcPct val="150000"/>
              </a:lnSpc>
            </a:pPr>
            <a:r>
              <a:rPr lang="en-US" altLang="zh-CN" b="0" kern="100" dirty="0">
                <a:latin typeface="+mn-ea"/>
                <a:ea typeface="+mn-ea"/>
                <a:cs typeface="宋体" panose="02010600030101010101" pitchFamily="2" charset="-122"/>
              </a:rPr>
              <a:t>5.</a:t>
            </a:r>
            <a:r>
              <a:rPr lang="zh-CN" altLang="en-US" b="0" kern="100" dirty="0">
                <a:latin typeface="+mn-ea"/>
                <a:ea typeface="+mn-ea"/>
                <a:cs typeface="宋体" panose="02010600030101010101" pitchFamily="2" charset="-122"/>
              </a:rPr>
              <a:t>成功登录后会弹出一个设置向导的画面（如果没有自动弹出，可以单击管理员模式画面左边“设置向导“菜单将它激活）。如图5-13所示。</a:t>
            </a:r>
            <a:endParaRPr lang="zh-CN" altLang="en-US" b="0" kern="100" dirty="0">
              <a:latin typeface="+mn-ea"/>
              <a:ea typeface="+mn-ea"/>
              <a:cs typeface="宋体" panose="02010600030101010101" pitchFamily="2" charset="-122"/>
            </a:endParaRPr>
          </a:p>
        </p:txBody>
      </p:sp>
      <p:sp>
        <p:nvSpPr>
          <p:cNvPr id="10" name="文本框 9"/>
          <p:cNvSpPr txBox="1"/>
          <p:nvPr/>
        </p:nvSpPr>
        <p:spPr>
          <a:xfrm>
            <a:off x="2483604" y="5771991"/>
            <a:ext cx="4901257" cy="369332"/>
          </a:xfrm>
          <a:prstGeom prst="rect">
            <a:avLst/>
          </a:prstGeom>
          <a:noFill/>
        </p:spPr>
        <p:txBody>
          <a:bodyPr wrap="square">
            <a:spAutoFit/>
          </a:bodyPr>
          <a:lstStyle/>
          <a:p>
            <a:pPr algn="ctr"/>
            <a:r>
              <a:rPr lang="zh-CN" altLang="zh-CN" sz="1800" b="0"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5</a:t>
            </a:r>
            <a:r>
              <a:rPr lang="en-US" altLang="zh-CN" sz="1800" b="0" kern="100" dirty="0">
                <a:latin typeface="Calibri" panose="020F0502020204030204" pitchFamily="34" charset="0"/>
                <a:ea typeface="宋体" panose="02010600030101010101" pitchFamily="2" charset="-122"/>
                <a:cs typeface="Times New Roman" panose="02020603050405020304" pitchFamily="18" charset="0"/>
              </a:rPr>
              <a:t>-14    </a:t>
            </a:r>
            <a:r>
              <a:rPr lang="zh-CN" altLang="en-US" sz="1800" b="0" kern="100" dirty="0">
                <a:latin typeface="Calibri" panose="020F0502020204030204" pitchFamily="34" charset="0"/>
                <a:ea typeface="宋体" panose="02010600030101010101" pitchFamily="2" charset="-122"/>
                <a:cs typeface="Times New Roman" panose="02020603050405020304" pitchFamily="18" charset="0"/>
              </a:rPr>
              <a:t>上网方式选择界面</a:t>
            </a:r>
            <a:endParaRPr lang="zh-CN" altLang="zh-CN" sz="1800" b="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483485" y="1904365"/>
            <a:ext cx="4408170" cy="137033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4310" y="3862070"/>
            <a:ext cx="4163695" cy="1812925"/>
          </a:xfrm>
          <a:prstGeom prst="rect">
            <a:avLst/>
          </a:prstGeom>
        </p:spPr>
      </p:pic>
      <p:sp>
        <p:nvSpPr>
          <p:cNvPr id="11" name="文本框 9"/>
          <p:cNvSpPr txBox="1"/>
          <p:nvPr/>
        </p:nvSpPr>
        <p:spPr>
          <a:xfrm>
            <a:off x="2332415" y="3213735"/>
            <a:ext cx="4901257" cy="369332"/>
          </a:xfrm>
          <a:prstGeom prst="rect">
            <a:avLst/>
          </a:prstGeom>
          <a:noFill/>
        </p:spPr>
        <p:txBody>
          <a:bodyPr wrap="square">
            <a:spAutoFit/>
          </a:bodyPr>
          <a:lstStyle/>
          <a:p>
            <a:pPr algn="ctr"/>
            <a:r>
              <a:rPr lang="zh-CN" altLang="zh-CN" sz="1800" b="0"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5</a:t>
            </a:r>
            <a:r>
              <a:rPr lang="en-US" altLang="zh-CN" sz="1800" b="0" kern="100" dirty="0">
                <a:latin typeface="Calibri" panose="020F0502020204030204" pitchFamily="34" charset="0"/>
                <a:ea typeface="宋体" panose="02010600030101010101" pitchFamily="2" charset="-122"/>
                <a:cs typeface="Times New Roman" panose="02020603050405020304" pitchFamily="18" charset="0"/>
              </a:rPr>
              <a:t>-13   </a:t>
            </a:r>
            <a:r>
              <a:rPr lang="zh-CN" altLang="en-US" sz="1800" b="0" kern="100" dirty="0">
                <a:latin typeface="Calibri" panose="020F0502020204030204" pitchFamily="34" charset="0"/>
                <a:ea typeface="宋体" panose="02010600030101010101" pitchFamily="2" charset="-122"/>
                <a:cs typeface="Times New Roman" panose="02020603050405020304" pitchFamily="18" charset="0"/>
              </a:rPr>
              <a:t>路由器设置向导</a:t>
            </a:r>
            <a:endParaRPr lang="zh-CN" altLang="zh-CN" sz="1800" b="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3" name="文本框 102"/>
          <p:cNvSpPr txBox="1"/>
          <p:nvPr/>
        </p:nvSpPr>
        <p:spPr>
          <a:xfrm>
            <a:off x="570865" y="3526155"/>
            <a:ext cx="8002270" cy="368300"/>
          </a:xfrm>
          <a:prstGeom prst="rect">
            <a:avLst/>
          </a:prstGeom>
          <a:noFill/>
          <a:ln w="9525">
            <a:noFill/>
          </a:ln>
        </p:spPr>
        <p:txBody>
          <a:bodyPr wrap="square">
            <a:spAutoFit/>
          </a:bodyPr>
          <a:p>
            <a:pPr marL="0" indent="304800"/>
            <a:r>
              <a:rPr lang="en-US" altLang="zh-CN" sz="1800" b="0">
                <a:solidFill>
                  <a:srgbClr val="000000"/>
                </a:solidFill>
                <a:ea typeface="宋体" panose="02010600030101010101" pitchFamily="2" charset="-122"/>
              </a:rPr>
              <a:t>6.</a:t>
            </a:r>
            <a:r>
              <a:rPr lang="zh-CN" sz="1800" b="0">
                <a:solidFill>
                  <a:srgbClr val="000000"/>
                </a:solidFill>
                <a:ea typeface="宋体" panose="02010600030101010101" pitchFamily="2" charset="-122"/>
              </a:rPr>
              <a:t>单击“下一步”，进入上网方式选择画面，如图5-14所示。</a:t>
            </a:r>
            <a:endParaRPr lang="zh-CN" altLang="en-US" sz="1800" b="0">
              <a:solidFill>
                <a:srgbClr val="000000"/>
              </a:solidFill>
              <a:ea typeface="宋体" panose="02010600030101010101" pitchFamily="2" charset="-122"/>
            </a:endParaRPr>
          </a:p>
        </p:txBody>
      </p:sp>
    </p:spTree>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利用宽带路由器共享上网</a:t>
            </a:r>
            <a:endParaRPr lang="zh-CN" altLang="en-US" sz="2400" dirty="0">
              <a:solidFill>
                <a:srgbClr val="FFC000"/>
              </a:solidFill>
            </a:endParaRPr>
          </a:p>
        </p:txBody>
      </p:sp>
      <p:sp>
        <p:nvSpPr>
          <p:cNvPr id="11" name="文本框 9"/>
          <p:cNvSpPr txBox="1"/>
          <p:nvPr/>
        </p:nvSpPr>
        <p:spPr>
          <a:xfrm>
            <a:off x="1828106" y="4503048"/>
            <a:ext cx="4901257" cy="369332"/>
          </a:xfrm>
          <a:prstGeom prst="rect">
            <a:avLst/>
          </a:prstGeom>
          <a:noFill/>
        </p:spPr>
        <p:txBody>
          <a:bodyPr wrap="square">
            <a:spAutoFit/>
          </a:bodyPr>
          <a:lstStyle/>
          <a:p>
            <a:pPr algn="ctr"/>
            <a:r>
              <a:rPr lang="zh-CN" altLang="zh-CN" sz="1800" b="0"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5</a:t>
            </a:r>
            <a:r>
              <a:rPr lang="en-US" altLang="zh-CN" sz="1800" b="0" kern="100" dirty="0">
                <a:latin typeface="Calibri" panose="020F0502020204030204" pitchFamily="34" charset="0"/>
                <a:ea typeface="宋体" panose="02010600030101010101" pitchFamily="2" charset="-122"/>
                <a:cs typeface="Times New Roman" panose="02020603050405020304" pitchFamily="18" charset="0"/>
              </a:rPr>
              <a:t>-15   </a:t>
            </a:r>
            <a:r>
              <a:rPr lang="zh-CN" altLang="en-US" sz="1800" b="0" kern="100" dirty="0">
                <a:latin typeface="Calibri" panose="020F0502020204030204" pitchFamily="34" charset="0"/>
                <a:ea typeface="宋体" panose="02010600030101010101" pitchFamily="2" charset="-122"/>
                <a:cs typeface="Times New Roman" panose="02020603050405020304" pitchFamily="18" charset="0"/>
              </a:rPr>
              <a:t>输入上网账号和密码</a:t>
            </a:r>
            <a:endParaRPr lang="zh-CN" altLang="zh-CN" sz="1800" b="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16138" y="2630840"/>
            <a:ext cx="4791744" cy="1848108"/>
          </a:xfrm>
          <a:prstGeom prst="rect">
            <a:avLst/>
          </a:prstGeom>
        </p:spPr>
      </p:pic>
      <p:sp>
        <p:nvSpPr>
          <p:cNvPr id="103" name="文本框 102"/>
          <p:cNvSpPr txBox="1"/>
          <p:nvPr/>
        </p:nvSpPr>
        <p:spPr>
          <a:xfrm>
            <a:off x="685165" y="1118235"/>
            <a:ext cx="7920355" cy="977265"/>
          </a:xfrm>
          <a:prstGeom prst="rect">
            <a:avLst/>
          </a:prstGeom>
          <a:noFill/>
          <a:ln w="9525">
            <a:noFill/>
          </a:ln>
        </p:spPr>
        <p:txBody>
          <a:bodyPr wrap="square">
            <a:spAutoFit/>
          </a:bodyPr>
          <a:p>
            <a:pPr marL="0" indent="0" latinLnBrk="0">
              <a:lnSpc>
                <a:spcPct val="160000"/>
              </a:lnSpc>
            </a:pPr>
            <a:r>
              <a:rPr lang="en-US" altLang="zh-CN" sz="1800" b="0">
                <a:solidFill>
                  <a:srgbClr val="000000"/>
                </a:solidFill>
                <a:ea typeface="宋体" panose="02010600030101010101" pitchFamily="2" charset="-122"/>
              </a:rPr>
              <a:t>7.</a:t>
            </a:r>
            <a:r>
              <a:rPr lang="zh-CN" sz="1800" b="0">
                <a:solidFill>
                  <a:srgbClr val="000000"/>
                </a:solidFill>
                <a:ea typeface="宋体" panose="02010600030101010101" pitchFamily="2" charset="-122"/>
              </a:rPr>
              <a:t>本任务中校园内使用的上网方式为PPPoE，即ADSL虚拟拨号方式，需要填写上网账号和密码，如图5</a:t>
            </a:r>
            <a:r>
              <a:rPr lang="en-US" sz="1800" b="0">
                <a:solidFill>
                  <a:srgbClr val="000000"/>
                </a:solidFill>
                <a:latin typeface="宋体" panose="02010600030101010101" pitchFamily="2" charset="-122"/>
                <a:ea typeface="宋体" panose="02010600030101010101" pitchFamily="2" charset="-122"/>
              </a:rPr>
              <a:t>-</a:t>
            </a:r>
            <a:r>
              <a:rPr lang="zh-CN" sz="1800" b="0">
                <a:solidFill>
                  <a:srgbClr val="000000"/>
                </a:solidFill>
                <a:ea typeface="宋体" panose="02010600030101010101" pitchFamily="2" charset="-122"/>
              </a:rPr>
              <a:t>15所示。</a:t>
            </a:r>
            <a:endParaRPr lang="zh-CN" altLang="en-US" sz="1800" b="0">
              <a:solidFill>
                <a:srgbClr val="000000"/>
              </a:solidFill>
              <a:ea typeface="宋体" panose="02010600030101010101" pitchFamily="2" charset="-122"/>
            </a:endParaRPr>
          </a:p>
        </p:txBody>
      </p:sp>
    </p:spTree>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利用宽带路由器共享上网</a:t>
            </a:r>
            <a:endParaRPr lang="zh-CN" altLang="en-US" sz="2400" dirty="0">
              <a:solidFill>
                <a:srgbClr val="FFC000"/>
              </a:solidFill>
            </a:endParaRPr>
          </a:p>
        </p:txBody>
      </p:sp>
      <p:sp>
        <p:nvSpPr>
          <p:cNvPr id="10" name="文本框 9"/>
          <p:cNvSpPr txBox="1"/>
          <p:nvPr/>
        </p:nvSpPr>
        <p:spPr>
          <a:xfrm>
            <a:off x="2194297" y="5589111"/>
            <a:ext cx="4901257" cy="369332"/>
          </a:xfrm>
          <a:prstGeom prst="rect">
            <a:avLst/>
          </a:prstGeom>
          <a:noFill/>
        </p:spPr>
        <p:txBody>
          <a:bodyPr wrap="square">
            <a:spAutoFit/>
          </a:bodyPr>
          <a:lstStyle/>
          <a:p>
            <a:pPr algn="ctr"/>
            <a:r>
              <a:rPr lang="zh-CN" altLang="zh-CN" sz="1800" b="0"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5</a:t>
            </a:r>
            <a:r>
              <a:rPr lang="en-US" altLang="zh-CN" sz="1800" b="0" kern="100" dirty="0">
                <a:latin typeface="Calibri" panose="020F0502020204030204" pitchFamily="34" charset="0"/>
                <a:ea typeface="宋体" panose="02010600030101010101" pitchFamily="2" charset="-122"/>
                <a:cs typeface="Times New Roman" panose="02020603050405020304" pitchFamily="18" charset="0"/>
              </a:rPr>
              <a:t>-16   </a:t>
            </a:r>
            <a:r>
              <a:rPr lang="zh-CN" altLang="en-US" sz="1800" b="0" kern="100" dirty="0">
                <a:latin typeface="Calibri" panose="020F0502020204030204" pitchFamily="34" charset="0"/>
                <a:ea typeface="宋体" panose="02010600030101010101" pitchFamily="2" charset="-122"/>
                <a:cs typeface="Times New Roman" panose="02020603050405020304" pitchFamily="18" charset="0"/>
              </a:rPr>
              <a:t>个人电脑接入路由器</a:t>
            </a:r>
            <a:endParaRPr lang="zh-CN" altLang="zh-CN" sz="1800" b="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42834" y="1916906"/>
            <a:ext cx="5457825" cy="3552825"/>
          </a:xfrm>
          <a:prstGeom prst="rect">
            <a:avLst/>
          </a:prstGeom>
        </p:spPr>
      </p:pic>
      <p:sp>
        <p:nvSpPr>
          <p:cNvPr id="103" name="文本框 102"/>
          <p:cNvSpPr txBox="1"/>
          <p:nvPr/>
        </p:nvSpPr>
        <p:spPr>
          <a:xfrm>
            <a:off x="685165" y="1118235"/>
            <a:ext cx="7920355" cy="865505"/>
          </a:xfrm>
          <a:prstGeom prst="rect">
            <a:avLst/>
          </a:prstGeom>
          <a:noFill/>
          <a:ln w="9525">
            <a:noFill/>
          </a:ln>
        </p:spPr>
        <p:txBody>
          <a:bodyPr wrap="square">
            <a:spAutoFit/>
          </a:bodyPr>
          <a:p>
            <a:pPr marL="0" indent="0" latinLnBrk="0">
              <a:lnSpc>
                <a:spcPct val="140000"/>
              </a:lnSpc>
            </a:pPr>
            <a:r>
              <a:rPr lang="en-US" altLang="zh-CN" sz="1800" b="0">
                <a:solidFill>
                  <a:srgbClr val="000000"/>
                </a:solidFill>
                <a:ea typeface="宋体" panose="02010600030101010101" pitchFamily="2" charset="-122"/>
              </a:rPr>
              <a:t>8.</a:t>
            </a:r>
            <a:r>
              <a:rPr sz="1800" b="0">
                <a:solidFill>
                  <a:srgbClr val="000000"/>
                </a:solidFill>
                <a:ea typeface="宋体" panose="02010600030101010101" pitchFamily="2" charset="-122"/>
              </a:rPr>
              <a:t>连接校园网络，把校园内所有电脑通过集线器接入路由器LAN口，实现整个校园电脑通过路由器上因特网，如图5-16所示。</a:t>
            </a:r>
            <a:endParaRPr sz="1800" b="0">
              <a:solidFill>
                <a:srgbClr val="000000"/>
              </a:solidFill>
              <a:ea typeface="宋体" panose="02010600030101010101" pitchFamily="2" charset="-122"/>
            </a:endParaRPr>
          </a:p>
        </p:txBody>
      </p:sp>
    </p:spTree>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1FE8A1BB-35EB-400E-837E-4BD1FEE90951}"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zh-CN" altLang="en-US" sz="2800" dirty="0"/>
              <a:t>一、因特网技术</a:t>
            </a:r>
            <a:endParaRPr lang="zh-CN" altLang="en-US" sz="2800" dirty="0"/>
          </a:p>
        </p:txBody>
      </p:sp>
      <p:graphicFrame>
        <p:nvGraphicFramePr>
          <p:cNvPr id="54" name="内容占位符 3"/>
          <p:cNvGraphicFramePr/>
          <p:nvPr/>
        </p:nvGraphicFramePr>
        <p:xfrm>
          <a:off x="360041" y="1412776"/>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文本框 2"/>
          <p:cNvSpPr txBox="1"/>
          <p:nvPr/>
        </p:nvSpPr>
        <p:spPr>
          <a:xfrm>
            <a:off x="1155700" y="2637155"/>
            <a:ext cx="5642610" cy="2158365"/>
          </a:xfrm>
          <a:prstGeom prst="rect">
            <a:avLst/>
          </a:prstGeom>
          <a:solidFill>
            <a:srgbClr val="00B050"/>
          </a:solidFill>
        </p:spPr>
        <p:txBody>
          <a:bodyPr wrap="square" rtlCol="0">
            <a:spAutoFit/>
          </a:bodyPr>
          <a:p>
            <a:pPr lvl="0" algn="l">
              <a:lnSpc>
                <a:spcPct val="140000"/>
              </a:lnSpc>
              <a:spcBef>
                <a:spcPct val="0"/>
              </a:spcBef>
              <a:spcAft>
                <a:spcPct val="35000"/>
              </a:spcAft>
            </a:pPr>
            <a:r>
              <a:rPr lang="en-US" altLang="zh-CN" sz="2400"/>
              <a:t>     </a:t>
            </a:r>
            <a:r>
              <a:rPr lang="en-US" altLang="zh-CN" sz="2400" dirty="0">
                <a:sym typeface="+mn-ea"/>
              </a:rPr>
              <a:t> </a:t>
            </a:r>
            <a:r>
              <a:rPr lang="zh-CN" altLang="en-US" sz="2400" dirty="0">
                <a:solidFill>
                  <a:schemeClr val="bg1"/>
                </a:solidFill>
                <a:sym typeface="+mn-ea"/>
              </a:rPr>
              <a:t>因特网是目前全球最大影响力的计算机互联</a:t>
            </a:r>
            <a:r>
              <a:rPr lang="zh-CN" altLang="zh-CN" sz="2400" dirty="0">
                <a:solidFill>
                  <a:schemeClr val="bg1"/>
                </a:solidFill>
                <a:sym typeface="+mn-ea"/>
              </a:rPr>
              <a:t>网络</a:t>
            </a:r>
            <a:r>
              <a:rPr lang="zh-CN" altLang="en-US" sz="2400" dirty="0">
                <a:solidFill>
                  <a:schemeClr val="bg1"/>
                </a:solidFill>
                <a:sym typeface="+mn-ea"/>
              </a:rPr>
              <a:t>，它在</a:t>
            </a:r>
            <a:r>
              <a:rPr lang="zh-CN" altLang="en-US" sz="2400" dirty="0">
                <a:solidFill>
                  <a:srgbClr val="FFC000"/>
                </a:solidFill>
                <a:sym typeface="+mn-ea"/>
              </a:rPr>
              <a:t>通信、资源共享</a:t>
            </a:r>
            <a:r>
              <a:rPr lang="zh-CN" altLang="en-US" sz="2400" dirty="0">
                <a:solidFill>
                  <a:srgbClr val="FFC000"/>
                </a:solidFill>
                <a:sym typeface="+mn-ea"/>
              </a:rPr>
              <a:t>、信息查询</a:t>
            </a:r>
            <a:r>
              <a:rPr lang="zh-CN" altLang="en-US" sz="2400" dirty="0">
                <a:solidFill>
                  <a:schemeClr val="bg1"/>
                </a:solidFill>
                <a:sym typeface="+mn-ea"/>
              </a:rPr>
              <a:t>和</a:t>
            </a:r>
            <a:r>
              <a:rPr lang="zh-CN" altLang="en-US" sz="2400" dirty="0">
                <a:solidFill>
                  <a:srgbClr val="FFC000"/>
                </a:solidFill>
                <a:sym typeface="+mn-ea"/>
              </a:rPr>
              <a:t>电子商务</a:t>
            </a:r>
            <a:r>
              <a:rPr lang="zh-CN" altLang="en-US" sz="2400" dirty="0">
                <a:solidFill>
                  <a:schemeClr val="bg1"/>
                </a:solidFill>
                <a:sym typeface="+mn-ea"/>
              </a:rPr>
              <a:t>等方面，给人们的生活和科研带来了极大的方便。</a:t>
            </a:r>
            <a:endParaRPr lang="zh-CN" altLang="en-US" sz="2400" dirty="0">
              <a:solidFill>
                <a:schemeClr val="bg1"/>
              </a:solidFill>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4"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r>
              <a:rPr lang="en-US" altLang="zh-CN" sz="2800" dirty="0"/>
              <a:t>--</a:t>
            </a:r>
            <a:r>
              <a:rPr lang="zh-CN" altLang="en-US" sz="2400" dirty="0">
                <a:solidFill>
                  <a:srgbClr val="FFC000"/>
                </a:solidFill>
              </a:rPr>
              <a:t>利用宽带路由器共享上网</a:t>
            </a:r>
            <a:endParaRPr lang="zh-CN" altLang="en-US" sz="2400" dirty="0">
              <a:solidFill>
                <a:srgbClr val="FFC000"/>
              </a:solidFill>
            </a:endParaRPr>
          </a:p>
        </p:txBody>
      </p:sp>
      <p:sp>
        <p:nvSpPr>
          <p:cNvPr id="6" name="文本框 5"/>
          <p:cNvSpPr txBox="1"/>
          <p:nvPr/>
        </p:nvSpPr>
        <p:spPr>
          <a:xfrm>
            <a:off x="683568" y="1052607"/>
            <a:ext cx="8064896" cy="1419860"/>
          </a:xfrm>
          <a:prstGeom prst="rect">
            <a:avLst/>
          </a:prstGeom>
          <a:noFill/>
        </p:spPr>
        <p:txBody>
          <a:bodyPr wrap="square">
            <a:spAutoFit/>
          </a:bodyPr>
          <a:lstStyle/>
          <a:p>
            <a:pPr>
              <a:lnSpc>
                <a:spcPct val="120000"/>
              </a:lnSpc>
            </a:pPr>
            <a:r>
              <a:rPr lang="en-US" b="0" kern="100" dirty="0">
                <a:latin typeface="+mn-ea"/>
                <a:ea typeface="+mn-ea"/>
                <a:cs typeface="宋体" panose="02010600030101010101" pitchFamily="2" charset="-122"/>
              </a:rPr>
              <a:t>9.</a:t>
            </a:r>
            <a:r>
              <a:rPr b="0" kern="100" dirty="0">
                <a:latin typeface="+mn-ea"/>
                <a:ea typeface="+mn-ea"/>
                <a:cs typeface="宋体" panose="02010600030101010101" pitchFamily="2" charset="-122"/>
              </a:rPr>
              <a:t>设定DHCP功能　单击主界面左侧的“DHCP服务器”连接，打开“DHCP设置”窗口，确认此窗口中“DHCP服务器”选择默认为“启用”。而“地址池开始地址”和“地址池结束地址”选项分别为192.168.1.100和192.168.1.199。设置完毕后单击“保存”按钮，如图5-17所示。</a:t>
            </a:r>
            <a:endParaRPr b="0" kern="100" dirty="0">
              <a:latin typeface="+mn-ea"/>
              <a:ea typeface="+mn-ea"/>
              <a:cs typeface="宋体" panose="02010600030101010101" pitchFamily="2" charset="-122"/>
            </a:endParaRPr>
          </a:p>
        </p:txBody>
      </p:sp>
      <p:sp>
        <p:nvSpPr>
          <p:cNvPr id="10" name="文本框 9"/>
          <p:cNvSpPr txBox="1"/>
          <p:nvPr/>
        </p:nvSpPr>
        <p:spPr>
          <a:xfrm>
            <a:off x="2411631" y="5721191"/>
            <a:ext cx="4901257" cy="369332"/>
          </a:xfrm>
          <a:prstGeom prst="rect">
            <a:avLst/>
          </a:prstGeom>
          <a:noFill/>
        </p:spPr>
        <p:txBody>
          <a:bodyPr wrap="square">
            <a:spAutoFit/>
          </a:bodyPr>
          <a:lstStyle/>
          <a:p>
            <a:pPr algn="ct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5</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-17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路由器</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DHCP</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服务设置</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39975" y="2493010"/>
            <a:ext cx="4917440" cy="3074035"/>
          </a:xfrm>
          <a:prstGeom prst="rect">
            <a:avLst/>
          </a:prstGeom>
        </p:spPr>
      </p:pic>
    </p:spTree>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36FE1D31-5B4F-4E4A-B343-272EEE39F046}" type="slidenum">
              <a:rPr lang="en-US" altLang="zh-CN" b="0">
                <a:ea typeface="宋体" panose="02010600030101010101" pitchFamily="2" charset="-122"/>
              </a:rPr>
            </a:fld>
            <a:endParaRPr lang="en-US" altLang="zh-CN" b="0">
              <a:ea typeface="宋体" panose="02010600030101010101" pitchFamily="2" charset="-122"/>
            </a:endParaRPr>
          </a:p>
        </p:txBody>
      </p:sp>
      <p:sp>
        <p:nvSpPr>
          <p:cNvPr id="2062" name="Rectangle 14"/>
          <p:cNvSpPr>
            <a:spLocks noGrp="1" noChangeArrowheads="1"/>
          </p:cNvSpPr>
          <p:nvPr>
            <p:ph type="title" idx="4294967295"/>
          </p:nvPr>
        </p:nvSpPr>
        <p:spPr/>
        <p:txBody>
          <a:bodyPr/>
          <a:lstStyle/>
          <a:p>
            <a:pPr eaLnBrk="1" hangingPunct="1">
              <a:buFont typeface="Wingdings" panose="05000000000000000000" pitchFamily="2" charset="2"/>
              <a:buNone/>
              <a:defRPr/>
            </a:pPr>
            <a:r>
              <a:rPr lang="zh-CN" altLang="en-US" sz="3200" dirty="0">
                <a:solidFill>
                  <a:srgbClr val="FF0000"/>
                </a:solidFill>
                <a:latin typeface="楷体_GB2312" charset="-122"/>
              </a:rPr>
              <a:t>项目五  互联网接入与应用</a:t>
            </a:r>
            <a:endParaRPr lang="zh-CN" altLang="en-US" sz="3200" dirty="0">
              <a:solidFill>
                <a:srgbClr val="FF0000"/>
              </a:solidFill>
              <a:latin typeface="楷体_GB2312" charset="-122"/>
            </a:endParaRPr>
          </a:p>
        </p:txBody>
      </p:sp>
      <p:grpSp>
        <p:nvGrpSpPr>
          <p:cNvPr id="5124" name="Group 15"/>
          <p:cNvGrpSpPr/>
          <p:nvPr/>
        </p:nvGrpSpPr>
        <p:grpSpPr bwMode="auto">
          <a:xfrm>
            <a:off x="1807319" y="1832596"/>
            <a:ext cx="5544393" cy="1944687"/>
            <a:chOff x="1474" y="754"/>
            <a:chExt cx="2931" cy="1225"/>
          </a:xfrm>
        </p:grpSpPr>
        <p:grpSp>
          <p:nvGrpSpPr>
            <p:cNvPr id="5126" name="Group 16"/>
            <p:cNvGrpSpPr/>
            <p:nvPr/>
          </p:nvGrpSpPr>
          <p:grpSpPr bwMode="auto">
            <a:xfrm>
              <a:off x="1474" y="754"/>
              <a:ext cx="2931" cy="363"/>
              <a:chOff x="1474" y="709"/>
              <a:chExt cx="2931" cy="363"/>
            </a:xfrm>
          </p:grpSpPr>
          <p:sp>
            <p:nvSpPr>
              <p:cNvPr id="2065" name="AutoShape 17"/>
              <p:cNvSpPr>
                <a:spLocks noChangeArrowheads="1"/>
              </p:cNvSpPr>
              <p:nvPr/>
            </p:nvSpPr>
            <p:spPr bwMode="gray">
              <a:xfrm>
                <a:off x="1669" y="738"/>
                <a:ext cx="2736" cy="288"/>
              </a:xfrm>
              <a:prstGeom prst="roundRect">
                <a:avLst>
                  <a:gd name="adj" fmla="val 16667"/>
                </a:avLst>
              </a:prstGeom>
              <a:gradFill rotWithShape="1">
                <a:gsLst>
                  <a:gs pos="0">
                    <a:srgbClr val="FFE4E4"/>
                  </a:gs>
                  <a:gs pos="100000">
                    <a:srgbClr val="FF7C80"/>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任务一 初识因特网</a:t>
                </a:r>
                <a:endParaRPr lang="zh-CN" altLang="en-US" sz="2400" dirty="0">
                  <a:effectLst>
                    <a:outerShdw blurRad="38100" dist="38100" dir="2700000" algn="tl">
                      <a:srgbClr val="FFFFFF"/>
                    </a:outerShdw>
                  </a:effectLst>
                </a:endParaRPr>
              </a:p>
            </p:txBody>
          </p:sp>
          <p:sp>
            <p:nvSpPr>
              <p:cNvPr id="2066" name="Oval 18"/>
              <p:cNvSpPr>
                <a:spLocks noChangeArrowheads="1"/>
              </p:cNvSpPr>
              <p:nvPr/>
            </p:nvSpPr>
            <p:spPr bwMode="gray">
              <a:xfrm>
                <a:off x="1474" y="709"/>
                <a:ext cx="363" cy="363"/>
              </a:xfrm>
              <a:prstGeom prst="ellipse">
                <a:avLst/>
              </a:prstGeom>
              <a:solidFill>
                <a:srgbClr val="CC000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1</a:t>
                </a:r>
                <a:endParaRPr lang="en-US" altLang="zh-CN" sz="2400">
                  <a:solidFill>
                    <a:schemeClr val="bg1"/>
                  </a:solidFill>
                  <a:effectLst>
                    <a:outerShdw blurRad="38100" dist="38100" dir="2700000" algn="tl">
                      <a:srgbClr val="000000"/>
                    </a:outerShdw>
                  </a:effectLst>
                </a:endParaRPr>
              </a:p>
            </p:txBody>
          </p:sp>
        </p:grpSp>
        <p:grpSp>
          <p:nvGrpSpPr>
            <p:cNvPr id="5127" name="Group 22"/>
            <p:cNvGrpSpPr/>
            <p:nvPr/>
          </p:nvGrpSpPr>
          <p:grpSpPr bwMode="auto">
            <a:xfrm>
              <a:off x="1474" y="1616"/>
              <a:ext cx="2931" cy="363"/>
              <a:chOff x="1474" y="1616"/>
              <a:chExt cx="2931" cy="363"/>
            </a:xfrm>
          </p:grpSpPr>
          <p:sp>
            <p:nvSpPr>
              <p:cNvPr id="2071" name="AutoShape 23"/>
              <p:cNvSpPr>
                <a:spLocks noChangeArrowheads="1"/>
              </p:cNvSpPr>
              <p:nvPr/>
            </p:nvSpPr>
            <p:spPr bwMode="gray">
              <a:xfrm>
                <a:off x="1669" y="1645"/>
                <a:ext cx="2736" cy="288"/>
              </a:xfrm>
              <a:prstGeom prst="roundRect">
                <a:avLst>
                  <a:gd name="adj" fmla="val 16667"/>
                </a:avLst>
              </a:prstGeom>
              <a:gradFill rotWithShape="1">
                <a:gsLst>
                  <a:gs pos="0">
                    <a:srgbClr val="DFFFDF"/>
                  </a:gs>
                  <a:gs pos="100000">
                    <a:srgbClr val="66FF66"/>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任务三 移动互联网应用</a:t>
                </a:r>
                <a:endParaRPr lang="zh-CN" altLang="en-US" sz="2400" dirty="0">
                  <a:effectLst>
                    <a:outerShdw blurRad="38100" dist="38100" dir="2700000" algn="tl">
                      <a:srgbClr val="FFFFFF"/>
                    </a:outerShdw>
                  </a:effectLst>
                </a:endParaRPr>
              </a:p>
            </p:txBody>
          </p:sp>
          <p:sp>
            <p:nvSpPr>
              <p:cNvPr id="2072" name="Oval 24"/>
              <p:cNvSpPr>
                <a:spLocks noChangeArrowheads="1"/>
              </p:cNvSpPr>
              <p:nvPr/>
            </p:nvSpPr>
            <p:spPr bwMode="gray">
              <a:xfrm>
                <a:off x="1474" y="1616"/>
                <a:ext cx="363" cy="363"/>
              </a:xfrm>
              <a:prstGeom prst="ellipse">
                <a:avLst/>
              </a:prstGeom>
              <a:blipFill dpi="0" rotWithShape="1">
                <a:blip r:embed="rId1"/>
                <a:srcRect/>
                <a:tile tx="0" ty="0" sx="100000" sy="100000" flip="none" algn="tl"/>
              </a:blip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3</a:t>
                </a:r>
                <a:endParaRPr lang="en-US" altLang="zh-CN" sz="2400">
                  <a:solidFill>
                    <a:schemeClr val="bg1"/>
                  </a:solidFill>
                  <a:effectLst>
                    <a:outerShdw blurRad="38100" dist="38100" dir="2700000" algn="tl">
                      <a:srgbClr val="000000"/>
                    </a:outerShdw>
                  </a:effectLst>
                </a:endParaRPr>
              </a:p>
            </p:txBody>
          </p:sp>
        </p:grpSp>
        <p:grpSp>
          <p:nvGrpSpPr>
            <p:cNvPr id="5128" name="Group 31"/>
            <p:cNvGrpSpPr/>
            <p:nvPr/>
          </p:nvGrpSpPr>
          <p:grpSpPr bwMode="auto">
            <a:xfrm>
              <a:off x="1474" y="1184"/>
              <a:ext cx="2931" cy="363"/>
              <a:chOff x="1474" y="1162"/>
              <a:chExt cx="2931" cy="363"/>
            </a:xfrm>
          </p:grpSpPr>
          <p:sp>
            <p:nvSpPr>
              <p:cNvPr id="2080" name="AutoShape 32"/>
              <p:cNvSpPr>
                <a:spLocks noChangeArrowheads="1"/>
              </p:cNvSpPr>
              <p:nvPr/>
            </p:nvSpPr>
            <p:spPr bwMode="gray">
              <a:xfrm>
                <a:off x="1669" y="1191"/>
                <a:ext cx="2736" cy="288"/>
              </a:xfrm>
              <a:prstGeom prst="roundRect">
                <a:avLst>
                  <a:gd name="adj" fmla="val 16667"/>
                </a:avLst>
              </a:prstGeom>
              <a:gradFill rotWithShape="1">
                <a:gsLst>
                  <a:gs pos="0">
                    <a:srgbClr val="FFFFEA"/>
                  </a:gs>
                  <a:gs pos="100000">
                    <a:srgbClr val="FFFF99"/>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任务二  局域网接入因特网</a:t>
                </a:r>
                <a:endParaRPr lang="zh-CN" altLang="en-US" sz="2400" dirty="0">
                  <a:effectLst>
                    <a:outerShdw blurRad="38100" dist="38100" dir="2700000" algn="tl">
                      <a:srgbClr val="FFFFFF"/>
                    </a:outerShdw>
                  </a:effectLst>
                </a:endParaRPr>
              </a:p>
            </p:txBody>
          </p:sp>
          <p:sp>
            <p:nvSpPr>
              <p:cNvPr id="2081" name="Oval 33"/>
              <p:cNvSpPr>
                <a:spLocks noChangeArrowheads="1"/>
              </p:cNvSpPr>
              <p:nvPr/>
            </p:nvSpPr>
            <p:spPr bwMode="gray">
              <a:xfrm>
                <a:off x="1474" y="1162"/>
                <a:ext cx="363" cy="363"/>
              </a:xfrm>
              <a:prstGeom prst="ellipse">
                <a:avLst/>
              </a:prstGeom>
              <a:blipFill dpi="0" rotWithShape="1">
                <a:blip r:embed="rId2"/>
                <a:srcRect/>
                <a:tile tx="0" ty="0" sx="100000" sy="100000" flip="none" algn="tl"/>
              </a:blip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2</a:t>
                </a:r>
                <a:endParaRPr lang="en-US" altLang="zh-CN" sz="2400">
                  <a:solidFill>
                    <a:schemeClr val="bg1"/>
                  </a:solidFill>
                  <a:effectLst>
                    <a:outerShdw blurRad="38100" dist="38100" dir="2700000" algn="tl">
                      <a:srgbClr val="000000"/>
                    </a:outerShdw>
                  </a:effectLst>
                </a:endParaRPr>
              </a:p>
            </p:txBody>
          </p:sp>
        </p:grpSp>
      </p:grpSp>
      <p:sp>
        <p:nvSpPr>
          <p:cNvPr id="30" name="文本框 29"/>
          <p:cNvSpPr txBox="1"/>
          <p:nvPr/>
        </p:nvSpPr>
        <p:spPr>
          <a:xfrm>
            <a:off x="1254123" y="3201021"/>
            <a:ext cx="393700" cy="646112"/>
          </a:xfrm>
          <a:prstGeom prst="rect">
            <a:avLst/>
          </a:prstGeom>
          <a:noFill/>
        </p:spPr>
        <p:txBody>
          <a:bodyPr>
            <a:spAutoFit/>
          </a:bodyPr>
          <a:lstStyle/>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A7284F69-9C0D-4A4A-9266-8A65E4D87B1D}"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zh-CN" altLang="en-US" sz="2800" dirty="0"/>
              <a:t>任务三   移动互联网应用</a:t>
            </a:r>
            <a:r>
              <a:rPr lang="en-US" altLang="zh-CN" sz="2800" kern="2200" dirty="0">
                <a:latin typeface="+mn-ea"/>
                <a:ea typeface="+mn-ea"/>
              </a:rPr>
              <a:t>——【</a:t>
            </a:r>
            <a:r>
              <a:rPr lang="zh-CN" altLang="en-US" sz="2800" kern="2200" dirty="0">
                <a:latin typeface="+mn-ea"/>
                <a:ea typeface="+mn-ea"/>
              </a:rPr>
              <a:t>任务目标</a:t>
            </a:r>
            <a:r>
              <a:rPr lang="en-US" altLang="zh-CN" sz="2800" kern="2200" dirty="0">
                <a:latin typeface="+mn-ea"/>
                <a:ea typeface="+mn-ea"/>
              </a:rPr>
              <a:t>】</a:t>
            </a:r>
            <a:endParaRPr lang="zh-CN" altLang="en-US" sz="2800" dirty="0"/>
          </a:p>
        </p:txBody>
      </p:sp>
      <p:graphicFrame>
        <p:nvGraphicFramePr>
          <p:cNvPr id="54" name="内容占位符 3"/>
          <p:cNvGraphicFramePr/>
          <p:nvPr/>
        </p:nvGraphicFramePr>
        <p:xfrm>
          <a:off x="216398" y="1484784"/>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4"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9ED5C0-4772-4375-ACD5-53F525966D91}"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一、移动互联网体系结构</a:t>
            </a:r>
            <a:endParaRPr lang="zh-CN" altLang="en-US" sz="2800" dirty="0"/>
          </a:p>
        </p:txBody>
      </p:sp>
      <p:graphicFrame>
        <p:nvGraphicFramePr>
          <p:cNvPr id="4" name="内容占位符 3"/>
          <p:cNvGraphicFramePr/>
          <p:nvPr/>
        </p:nvGraphicFramePr>
        <p:xfrm>
          <a:off x="197768" y="1412776"/>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文本框 2"/>
          <p:cNvSpPr txBox="1"/>
          <p:nvPr/>
        </p:nvSpPr>
        <p:spPr>
          <a:xfrm>
            <a:off x="899795" y="2637155"/>
            <a:ext cx="5898515" cy="2084070"/>
          </a:xfrm>
          <a:prstGeom prst="rect">
            <a:avLst/>
          </a:prstGeom>
          <a:solidFill>
            <a:srgbClr val="00B050"/>
          </a:solidFill>
        </p:spPr>
        <p:txBody>
          <a:bodyPr wrap="square" rtlCol="0">
            <a:spAutoFit/>
          </a:bodyPr>
          <a:p>
            <a:pPr lvl="0" algn="l">
              <a:lnSpc>
                <a:spcPct val="180000"/>
              </a:lnSpc>
              <a:spcBef>
                <a:spcPct val="0"/>
              </a:spcBef>
              <a:spcAft>
                <a:spcPct val="35000"/>
              </a:spcAft>
            </a:pPr>
            <a:r>
              <a:rPr lang="en-US" altLang="zh-CN" sz="1800">
                <a:solidFill>
                  <a:schemeClr val="bg1"/>
                </a:solidFill>
              </a:rPr>
              <a:t>      </a:t>
            </a:r>
            <a:r>
              <a:rPr lang="zh-CN" altLang="zh-CN" sz="1800" dirty="0">
                <a:solidFill>
                  <a:schemeClr val="bg1"/>
                </a:solidFill>
                <a:latin typeface="+mn-ea"/>
                <a:ea typeface="+mn-ea"/>
                <a:sym typeface="+mn-ea"/>
              </a:rPr>
              <a:t>移动互联网是以各种类型的移动终端作为接入设备，使用各种移动网络作为接入网络，从而实现包括传统移动通信、传统互联网及其各种融合创新服务的新型业务模式。</a:t>
            </a:r>
            <a:endParaRPr lang="zh-CN" altLang="zh-CN" sz="1800" dirty="0">
              <a:solidFill>
                <a:schemeClr val="bg1"/>
              </a:solidFill>
              <a:latin typeface="+mn-ea"/>
              <a:ea typeface="+mn-ea"/>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1.</a:t>
            </a:r>
            <a:r>
              <a:rPr lang="zh-CN" altLang="en-US" sz="2800" dirty="0"/>
              <a:t>移动互联网的业务体系</a:t>
            </a:r>
            <a:endParaRPr lang="zh-CN" altLang="en-US" sz="2400" dirty="0">
              <a:solidFill>
                <a:srgbClr val="FFC000"/>
              </a:solidFill>
            </a:endParaRPr>
          </a:p>
        </p:txBody>
      </p:sp>
      <p:sp>
        <p:nvSpPr>
          <p:cNvPr id="6" name="文本框 5"/>
          <p:cNvSpPr txBox="1"/>
          <p:nvPr/>
        </p:nvSpPr>
        <p:spPr>
          <a:xfrm>
            <a:off x="683568" y="1196752"/>
            <a:ext cx="8064896" cy="4939030"/>
          </a:xfrm>
          <a:prstGeom prst="rect">
            <a:avLst/>
          </a:prstGeom>
          <a:noFill/>
        </p:spPr>
        <p:txBody>
          <a:bodyPr wrap="square">
            <a:spAutoFit/>
          </a:bodyPr>
          <a:lstStyle/>
          <a:p>
            <a:pPr indent="457200">
              <a:lnSpc>
                <a:spcPct val="200000"/>
              </a:lnSpc>
            </a:pPr>
            <a:r>
              <a:rPr lang="zh-CN" altLang="en-US" b="0" kern="100" dirty="0">
                <a:latin typeface="+mn-ea"/>
                <a:ea typeface="+mn-ea"/>
                <a:cs typeface="宋体" panose="02010600030101010101" pitchFamily="2" charset="-122"/>
              </a:rPr>
              <a:t>目前来说</a:t>
            </a:r>
            <a:r>
              <a:rPr lang="en-US" altLang="zh-CN" b="0" kern="100" dirty="0">
                <a:latin typeface="+mn-ea"/>
                <a:ea typeface="+mn-ea"/>
                <a:cs typeface="宋体" panose="02010600030101010101" pitchFamily="2" charset="-122"/>
              </a:rPr>
              <a:t>,</a:t>
            </a:r>
            <a:r>
              <a:rPr lang="zh-CN" altLang="en-US" b="0" kern="100" dirty="0">
                <a:latin typeface="+mn-ea"/>
                <a:ea typeface="+mn-ea"/>
                <a:cs typeface="宋体" panose="02010600030101010101" pitchFamily="2" charset="-122"/>
              </a:rPr>
              <a:t>移动互联网的业务体系主要包括三大类</a:t>
            </a:r>
            <a:r>
              <a:rPr lang="en-US" altLang="zh-CN" b="0" kern="100" dirty="0">
                <a:latin typeface="+mn-ea"/>
                <a:ea typeface="+mn-ea"/>
                <a:cs typeface="宋体" panose="02010600030101010101" pitchFamily="2" charset="-122"/>
              </a:rPr>
              <a:t>:</a:t>
            </a:r>
            <a:endParaRPr lang="en-US" altLang="zh-CN" b="0" kern="100" dirty="0">
              <a:latin typeface="+mn-ea"/>
              <a:ea typeface="+mn-ea"/>
              <a:cs typeface="宋体" panose="02010600030101010101" pitchFamily="2" charset="-122"/>
            </a:endParaRPr>
          </a:p>
          <a:p>
            <a:pPr indent="457200">
              <a:lnSpc>
                <a:spcPct val="200000"/>
              </a:lnSpc>
            </a:pPr>
            <a:r>
              <a:rPr lang="zh-CN" altLang="en-US" b="0" kern="100" dirty="0">
                <a:latin typeface="+mn-ea"/>
                <a:ea typeface="+mn-ea"/>
                <a:cs typeface="宋体" panose="02010600030101010101" pitchFamily="2" charset="-122"/>
              </a:rPr>
              <a:t>一是固定互联网的业务向移动终端的复制</a:t>
            </a:r>
            <a:r>
              <a:rPr lang="en-US" altLang="zh-CN" b="0" kern="100" dirty="0">
                <a:latin typeface="+mn-ea"/>
                <a:ea typeface="+mn-ea"/>
                <a:cs typeface="宋体" panose="02010600030101010101" pitchFamily="2" charset="-122"/>
              </a:rPr>
              <a:t>,</a:t>
            </a:r>
            <a:r>
              <a:rPr lang="zh-CN" altLang="en-US" b="0" kern="100" dirty="0">
                <a:latin typeface="+mn-ea"/>
                <a:ea typeface="+mn-ea"/>
                <a:cs typeface="宋体" panose="02010600030101010101" pitchFamily="2" charset="-122"/>
              </a:rPr>
              <a:t>从而实现移动互联网与固定互联网相似的业务体验</a:t>
            </a:r>
            <a:r>
              <a:rPr lang="en-US" altLang="zh-CN" b="0" kern="100" dirty="0">
                <a:latin typeface="+mn-ea"/>
                <a:ea typeface="+mn-ea"/>
                <a:cs typeface="宋体" panose="02010600030101010101" pitchFamily="2" charset="-122"/>
              </a:rPr>
              <a:t>,</a:t>
            </a:r>
            <a:r>
              <a:rPr lang="zh-CN" altLang="en-US" b="0" kern="100" dirty="0">
                <a:latin typeface="+mn-ea"/>
                <a:ea typeface="+mn-ea"/>
                <a:cs typeface="宋体" panose="02010600030101010101" pitchFamily="2" charset="-122"/>
              </a:rPr>
              <a:t>这是移动互联网业务的基础；</a:t>
            </a:r>
            <a:endParaRPr lang="zh-CN" altLang="en-US" b="0" kern="100" dirty="0">
              <a:latin typeface="+mn-ea"/>
              <a:ea typeface="+mn-ea"/>
              <a:cs typeface="宋体" panose="02010600030101010101" pitchFamily="2" charset="-122"/>
            </a:endParaRPr>
          </a:p>
          <a:p>
            <a:pPr indent="457200">
              <a:lnSpc>
                <a:spcPct val="200000"/>
              </a:lnSpc>
            </a:pPr>
            <a:r>
              <a:rPr lang="zh-CN" altLang="en-US" b="0" kern="100" dirty="0">
                <a:latin typeface="+mn-ea"/>
                <a:ea typeface="+mn-ea"/>
                <a:cs typeface="宋体" panose="02010600030101010101" pitchFamily="2" charset="-122"/>
              </a:rPr>
              <a:t>二是移动通信业务的互联网化；</a:t>
            </a:r>
            <a:endParaRPr lang="zh-CN" altLang="en-US" b="0" kern="100" dirty="0">
              <a:latin typeface="+mn-ea"/>
              <a:ea typeface="+mn-ea"/>
              <a:cs typeface="宋体" panose="02010600030101010101" pitchFamily="2" charset="-122"/>
            </a:endParaRPr>
          </a:p>
          <a:p>
            <a:pPr indent="457200">
              <a:lnSpc>
                <a:spcPct val="200000"/>
              </a:lnSpc>
            </a:pPr>
            <a:r>
              <a:rPr lang="zh-CN" altLang="en-US" b="0" kern="100" dirty="0">
                <a:latin typeface="+mn-ea"/>
                <a:ea typeface="+mn-ea"/>
                <a:cs typeface="宋体" panose="02010600030101010101" pitchFamily="2" charset="-122"/>
              </a:rPr>
              <a:t>三是结合移动通信与互联网功能而进行的有别于固定互联网的业务创新</a:t>
            </a:r>
            <a:r>
              <a:rPr lang="en-US" altLang="zh-CN" b="0" kern="100" dirty="0">
                <a:latin typeface="+mn-ea"/>
                <a:ea typeface="+mn-ea"/>
                <a:cs typeface="宋体" panose="02010600030101010101" pitchFamily="2" charset="-122"/>
              </a:rPr>
              <a:t>,</a:t>
            </a:r>
            <a:r>
              <a:rPr lang="zh-CN" altLang="en-US" b="0" kern="100" dirty="0">
                <a:latin typeface="+mn-ea"/>
                <a:ea typeface="+mn-ea"/>
                <a:cs typeface="宋体" panose="02010600030101010101" pitchFamily="2" charset="-122"/>
              </a:rPr>
              <a:t>这是移动互联网业务发展方向</a:t>
            </a:r>
            <a:r>
              <a:rPr lang="en-US" altLang="zh-CN" b="0" kern="100" dirty="0">
                <a:latin typeface="+mn-ea"/>
                <a:ea typeface="+mn-ea"/>
                <a:cs typeface="宋体" panose="02010600030101010101" pitchFamily="2" charset="-122"/>
              </a:rPr>
              <a:t>,</a:t>
            </a:r>
            <a:r>
              <a:rPr lang="zh-CN" altLang="en-US" b="0" kern="100" dirty="0">
                <a:latin typeface="+mn-ea"/>
                <a:ea typeface="+mn-ea"/>
                <a:cs typeface="宋体" panose="02010600030101010101" pitchFamily="2" charset="-122"/>
              </a:rPr>
              <a:t>移动互联网的业务创新关键是如何将移动通信的网络能力与互联网的网络与应用能力进行聚合</a:t>
            </a:r>
            <a:r>
              <a:rPr lang="en-US" altLang="zh-CN" b="0" kern="100" dirty="0">
                <a:latin typeface="+mn-ea"/>
                <a:ea typeface="+mn-ea"/>
                <a:cs typeface="宋体" panose="02010600030101010101" pitchFamily="2" charset="-122"/>
              </a:rPr>
              <a:t>,</a:t>
            </a:r>
            <a:r>
              <a:rPr lang="zh-CN" altLang="en-US" b="0" kern="100" dirty="0">
                <a:latin typeface="+mn-ea"/>
                <a:ea typeface="+mn-ea"/>
                <a:cs typeface="宋体" panose="02010600030101010101" pitchFamily="2" charset="-122"/>
              </a:rPr>
              <a:t>从而创新出适合移动互联网的创新业务，如图</a:t>
            </a:r>
            <a:r>
              <a:rPr lang="en-US" altLang="zh-CN" b="0" kern="100" dirty="0">
                <a:latin typeface="+mn-ea"/>
                <a:ea typeface="+mn-ea"/>
                <a:cs typeface="宋体" panose="02010600030101010101" pitchFamily="2" charset="-122"/>
              </a:rPr>
              <a:t>5-18</a:t>
            </a:r>
            <a:r>
              <a:rPr lang="zh-CN" altLang="en-US" b="0" kern="100" dirty="0">
                <a:latin typeface="+mn-ea"/>
                <a:ea typeface="+mn-ea"/>
                <a:cs typeface="宋体" panose="02010600030101010101" pitchFamily="2" charset="-122"/>
              </a:rPr>
              <a:t>所示。</a:t>
            </a:r>
            <a:endParaRPr lang="zh-CN" altLang="en-US" b="0" kern="100" dirty="0">
              <a:latin typeface="+mn-ea"/>
              <a:ea typeface="+mn-ea"/>
              <a:cs typeface="宋体" panose="02010600030101010101" pitchFamily="2" charset="-122"/>
            </a:endParaRPr>
          </a:p>
          <a:p>
            <a:pPr>
              <a:lnSpc>
                <a:spcPct val="150000"/>
              </a:lnSpc>
            </a:pPr>
            <a:endParaRPr lang="zh-CN" altLang="zh-CN" b="0" kern="100" dirty="0">
              <a:latin typeface="+mn-ea"/>
              <a:ea typeface="+mn-ea"/>
            </a:endParaRPr>
          </a:p>
        </p:txBody>
      </p:sp>
    </p:spTree>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fld id="{96089572-BF2A-4798-89A4-87D72AC16483}" type="slidenum">
              <a:rPr lang="en-US" altLang="zh-CN" smtClean="0"/>
            </a:fld>
            <a:endParaRPr lang="en-US" altLang="zh-CN"/>
          </a:p>
        </p:txBody>
      </p:sp>
      <p:sp>
        <p:nvSpPr>
          <p:cNvPr id="3" name="灯片编号占位符 2"/>
          <p:cNvSpPr>
            <a:spLocks noGrp="1"/>
          </p:cNvSpPr>
          <p:nvPr>
            <p:ph type="sldNum" sz="quarter" idx="12"/>
          </p:nvPr>
        </p:nvSpPr>
        <p:spPr/>
        <p:txBody>
          <a:bodyPr/>
          <a:lstStyle/>
          <a:p>
            <a:fld id="{B19FFF7F-911D-4AA4-B25A-604B28FB7321}" type="slidenum">
              <a:rPr lang="en-US" altLang="zh-CN" smtClean="0"/>
            </a:fld>
            <a:endParaRPr lang="en-US" altLang="zh-CN"/>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45125" y="1412776"/>
            <a:ext cx="5995227" cy="3970572"/>
          </a:xfrm>
          <a:prstGeom prst="rect">
            <a:avLst/>
          </a:prstGeom>
        </p:spPr>
      </p:pic>
      <p:sp>
        <p:nvSpPr>
          <p:cNvPr id="5" name="文本框 9"/>
          <p:cNvSpPr txBox="1"/>
          <p:nvPr/>
        </p:nvSpPr>
        <p:spPr>
          <a:xfrm>
            <a:off x="2555776" y="5733256"/>
            <a:ext cx="4901257" cy="369332"/>
          </a:xfrm>
          <a:prstGeom prst="rect">
            <a:avLst/>
          </a:prstGeom>
          <a:noFill/>
        </p:spPr>
        <p:txBody>
          <a:bodyPr wrap="square">
            <a:spAutoFit/>
          </a:bodyPr>
          <a:lstStyle/>
          <a:p>
            <a:pPr algn="ct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5</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-18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移动互联网业务体系</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1.</a:t>
            </a:r>
            <a:r>
              <a:rPr lang="zh-CN" altLang="en-US" sz="2800" dirty="0"/>
              <a:t>移动互联网的业务体系</a:t>
            </a:r>
            <a:endParaRPr lang="zh-CN" altLang="en-US" sz="2400" dirty="0">
              <a:solidFill>
                <a:srgbClr val="FFC000"/>
              </a:solidFill>
            </a:endParaRPr>
          </a:p>
        </p:txBody>
      </p:sp>
    </p:spTree>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2.</a:t>
            </a:r>
            <a:r>
              <a:rPr lang="zh-CN" altLang="en-US" sz="2800" dirty="0"/>
              <a:t>移动互联网的技术领域</a:t>
            </a:r>
            <a:endParaRPr lang="zh-CN" altLang="en-US" sz="2400" dirty="0">
              <a:solidFill>
                <a:srgbClr val="FFC000"/>
              </a:solidFill>
            </a:endParaRPr>
          </a:p>
        </p:txBody>
      </p:sp>
      <p:sp>
        <p:nvSpPr>
          <p:cNvPr id="6" name="文本框 5"/>
          <p:cNvSpPr txBox="1"/>
          <p:nvPr/>
        </p:nvSpPr>
        <p:spPr>
          <a:xfrm>
            <a:off x="683568" y="1196752"/>
            <a:ext cx="8064896" cy="858377"/>
          </a:xfrm>
          <a:prstGeom prst="rect">
            <a:avLst/>
          </a:prstGeom>
          <a:noFill/>
        </p:spPr>
        <p:txBody>
          <a:bodyPr wrap="square">
            <a:spAutoFit/>
          </a:bodyPr>
          <a:lstStyle/>
          <a:p>
            <a:pPr>
              <a:lnSpc>
                <a:spcPct val="150000"/>
              </a:lnSpc>
            </a:pPr>
            <a:r>
              <a:rPr lang="zh-CN" altLang="en-US" b="0" kern="100" dirty="0">
                <a:latin typeface="+mn-ea"/>
                <a:ea typeface="+mn-ea"/>
                <a:cs typeface="宋体" panose="02010600030101010101" pitchFamily="2" charset="-122"/>
              </a:rPr>
              <a:t>移动互联网作为当前迅猛发展的融合领域，与广泛的技术和产业相关联，纵览当前互联网业务和技术发展，主要涵盖六个技术领域，如图</a:t>
            </a:r>
            <a:r>
              <a:rPr lang="en-US" altLang="zh-CN" b="0" kern="100" dirty="0">
                <a:latin typeface="+mn-ea"/>
                <a:ea typeface="+mn-ea"/>
                <a:cs typeface="宋体" panose="02010600030101010101" pitchFamily="2" charset="-122"/>
              </a:rPr>
              <a:t>5-19</a:t>
            </a:r>
            <a:r>
              <a:rPr lang="zh-CN" altLang="en-US" b="0" kern="100" dirty="0">
                <a:latin typeface="+mn-ea"/>
                <a:ea typeface="+mn-ea"/>
                <a:cs typeface="宋体" panose="02010600030101010101" pitchFamily="2" charset="-122"/>
              </a:rPr>
              <a:t>所示。</a:t>
            </a:r>
            <a:endParaRPr lang="zh-CN" altLang="zh-CN" b="0" kern="100" dirty="0">
              <a:latin typeface="+mn-ea"/>
              <a:ea typeface="+mn-ea"/>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19672" y="2348880"/>
            <a:ext cx="5400600" cy="3251381"/>
          </a:xfrm>
          <a:prstGeom prst="rect">
            <a:avLst/>
          </a:prstGeom>
        </p:spPr>
      </p:pic>
      <p:sp>
        <p:nvSpPr>
          <p:cNvPr id="7" name="文本框 9"/>
          <p:cNvSpPr txBox="1"/>
          <p:nvPr/>
        </p:nvSpPr>
        <p:spPr>
          <a:xfrm>
            <a:off x="2123728" y="5733256"/>
            <a:ext cx="4901257" cy="369332"/>
          </a:xfrm>
          <a:prstGeom prst="rect">
            <a:avLst/>
          </a:prstGeom>
          <a:noFill/>
        </p:spPr>
        <p:txBody>
          <a:bodyPr wrap="square">
            <a:spAutoFit/>
          </a:bodyPr>
          <a:lstStyle/>
          <a:p>
            <a:pPr algn="ct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b="0" kern="100" dirty="0">
                <a:latin typeface="Calibri" panose="020F0502020204030204" pitchFamily="34" charset="0"/>
                <a:ea typeface="宋体" panose="02010600030101010101" pitchFamily="2" charset="-122"/>
                <a:cs typeface="Times New Roman" panose="02020603050405020304" pitchFamily="18" charset="0"/>
              </a:rPr>
              <a:t>5</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-19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移动互联网技术领域</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9ED5C0-4772-4375-ACD5-53F525966D91}"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二、移动互联网应用发展特点</a:t>
            </a:r>
            <a:endParaRPr lang="zh-CN" altLang="en-US" sz="2800" dirty="0"/>
          </a:p>
        </p:txBody>
      </p:sp>
      <p:sp>
        <p:nvSpPr>
          <p:cNvPr id="2" name="文本框 1"/>
          <p:cNvSpPr txBox="1"/>
          <p:nvPr/>
        </p:nvSpPr>
        <p:spPr>
          <a:xfrm>
            <a:off x="539750" y="1196975"/>
            <a:ext cx="7995285" cy="3246120"/>
          </a:xfrm>
          <a:prstGeom prst="rect">
            <a:avLst/>
          </a:prstGeom>
          <a:noFill/>
        </p:spPr>
        <p:txBody>
          <a:bodyPr wrap="square" rtlCol="0" anchor="t">
            <a:spAutoFit/>
          </a:bodyPr>
          <a:p>
            <a:pPr lvl="0" algn="l">
              <a:lnSpc>
                <a:spcPct val="190000"/>
              </a:lnSpc>
              <a:spcBef>
                <a:spcPct val="0"/>
              </a:spcBef>
              <a:spcAft>
                <a:spcPct val="35000"/>
              </a:spcAft>
            </a:pPr>
            <a:r>
              <a:rPr lang="en-US" altLang="zh-CN" b="0" dirty="0">
                <a:latin typeface="+mn-ea"/>
                <a:ea typeface="+mn-ea"/>
                <a:sym typeface="+mn-ea"/>
              </a:rPr>
              <a:t>    </a:t>
            </a:r>
            <a:r>
              <a:rPr lang="zh-CN" altLang="zh-CN" b="0" dirty="0">
                <a:latin typeface="+mn-ea"/>
                <a:ea typeface="+mn-ea"/>
                <a:sym typeface="+mn-ea"/>
              </a:rPr>
              <a:t>随着新一代信息技术的发展，移动互联网应用业务种类繁多，移动互联网的应用领域主要在：手机游戏、移动音乐、移动</a:t>
            </a:r>
            <a:r>
              <a:rPr lang="en-US" altLang="zh-CN" b="0" dirty="0">
                <a:latin typeface="+mn-ea"/>
                <a:ea typeface="+mn-ea"/>
                <a:sym typeface="+mn-ea"/>
              </a:rPr>
              <a:t>IM</a:t>
            </a:r>
            <a:r>
              <a:rPr lang="zh-CN" altLang="zh-CN" b="0" dirty="0">
                <a:latin typeface="+mn-ea"/>
                <a:ea typeface="+mn-ea"/>
                <a:sym typeface="+mn-ea"/>
              </a:rPr>
              <a:t>、手机视频、手机支付和电子导航等。未来移动互联网应用发展趋势主要有：手机游戏将快速发展、位置服务越显重要、移动搜索向垂直化方向发展、移动社区发展潜力巨大、移动健康监控发展可期等等。归纳起来看，主要是朝着以下三个方向发展：社交型、效率型、情景型。</a:t>
            </a:r>
            <a:endParaRPr lang="zh-CN" altLang="en-US" b="0"/>
          </a:p>
        </p:txBody>
      </p:sp>
    </p:spTree>
  </p:cSld>
  <p:clrMapOvr>
    <a:masterClrMapping/>
  </p:clrMapOvr>
  <p:transition>
    <p:cu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三、任务分析</a:t>
            </a:r>
            <a:endParaRPr lang="zh-CN" altLang="en-US" sz="2400" dirty="0">
              <a:solidFill>
                <a:srgbClr val="FFC000"/>
              </a:solidFill>
            </a:endParaRPr>
          </a:p>
        </p:txBody>
      </p:sp>
      <p:sp>
        <p:nvSpPr>
          <p:cNvPr id="6" name="文本框 5"/>
          <p:cNvSpPr txBox="1"/>
          <p:nvPr/>
        </p:nvSpPr>
        <p:spPr>
          <a:xfrm>
            <a:off x="683568" y="1196752"/>
            <a:ext cx="8064896" cy="1585595"/>
          </a:xfrm>
          <a:prstGeom prst="rect">
            <a:avLst/>
          </a:prstGeom>
          <a:noFill/>
        </p:spPr>
        <p:txBody>
          <a:bodyPr wrap="square">
            <a:spAutoFit/>
          </a:bodyPr>
          <a:lstStyle/>
          <a:p>
            <a:pPr>
              <a:lnSpc>
                <a:spcPct val="180000"/>
              </a:lnSpc>
            </a:pPr>
            <a:r>
              <a:rPr lang="zh-CN" altLang="en-US" b="0" kern="100" dirty="0">
                <a:latin typeface="+mn-ea"/>
                <a:ea typeface="+mn-ea"/>
                <a:cs typeface="宋体" panose="02010600030101010101" pitchFamily="2" charset="-122"/>
              </a:rPr>
              <a:t> </a:t>
            </a:r>
            <a:r>
              <a:rPr lang="en-US" altLang="zh-CN" b="0" kern="100" dirty="0">
                <a:latin typeface="+mn-ea"/>
                <a:ea typeface="+mn-ea"/>
                <a:cs typeface="宋体" panose="02010600030101010101" pitchFamily="2" charset="-122"/>
              </a:rPr>
              <a:t>    </a:t>
            </a:r>
            <a:r>
              <a:rPr lang="zh-CN" altLang="en-US" b="0" kern="100" dirty="0">
                <a:latin typeface="+mn-ea"/>
                <a:ea typeface="+mn-ea"/>
                <a:cs typeface="宋体" panose="02010600030101010101" pitchFamily="2" charset="-122"/>
              </a:rPr>
              <a:t>当前移动互联网应用基本渗入我们学习、工作和生活的方方面面，给人们带来了极大的便利，同时也越来越规范，我们要谨记网络也是社会的一部分，也受到法律的监管。接下来让我们一起学习移动互联网的部分常见应用。</a:t>
            </a:r>
            <a:endParaRPr lang="zh-CN" altLang="zh-CN" b="0" kern="100" dirty="0">
              <a:latin typeface="+mn-ea"/>
              <a:ea typeface="+mn-ea"/>
            </a:endParaRPr>
          </a:p>
        </p:txBody>
      </p:sp>
    </p:spTree>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三、任务实施</a:t>
            </a:r>
            <a:r>
              <a:rPr lang="en-US" altLang="zh-CN" sz="2800" dirty="0"/>
              <a:t>--</a:t>
            </a:r>
            <a:r>
              <a:rPr lang="zh-CN" altLang="en-US" sz="2400" dirty="0">
                <a:solidFill>
                  <a:srgbClr val="FFC000"/>
                </a:solidFill>
              </a:rPr>
              <a:t>网络资源查询与下载</a:t>
            </a:r>
            <a:endParaRPr lang="zh-CN" altLang="en-US" sz="2400" dirty="0">
              <a:solidFill>
                <a:srgbClr val="FFC000"/>
              </a:solidFill>
            </a:endParaRPr>
          </a:p>
        </p:txBody>
      </p:sp>
      <p:sp>
        <p:nvSpPr>
          <p:cNvPr id="8" name="文本框 5"/>
          <p:cNvSpPr txBox="1"/>
          <p:nvPr/>
        </p:nvSpPr>
        <p:spPr>
          <a:xfrm>
            <a:off x="593725" y="1196975"/>
            <a:ext cx="8154670" cy="4246245"/>
          </a:xfrm>
          <a:prstGeom prst="rect">
            <a:avLst/>
          </a:prstGeom>
          <a:noFill/>
        </p:spPr>
        <p:txBody>
          <a:bodyPr wrap="square">
            <a:spAutoFit/>
          </a:bodyPr>
          <a:lstStyle/>
          <a:p>
            <a:pPr>
              <a:lnSpc>
                <a:spcPct val="150000"/>
              </a:lnSpc>
            </a:pPr>
            <a:r>
              <a:rPr lang="en-US" altLang="zh-CN" b="0" kern="100" dirty="0">
                <a:latin typeface="+mn-ea"/>
                <a:ea typeface="+mn-ea"/>
                <a:cs typeface="宋体" panose="02010600030101010101" pitchFamily="2" charset="-122"/>
              </a:rPr>
              <a:t>1.</a:t>
            </a:r>
            <a:r>
              <a:rPr lang="zh-CN" altLang="en-US" b="0" kern="100" dirty="0">
                <a:latin typeface="+mn-ea"/>
                <a:ea typeface="+mn-ea"/>
                <a:cs typeface="宋体" panose="02010600030101010101" pitchFamily="2" charset="-122"/>
              </a:rPr>
              <a:t>打开智能移动终端设备，启动浏览器，通过搜索引擎查找到你的母校网站，进入该网站并截屏。</a:t>
            </a:r>
            <a:endParaRPr lang="en-US" altLang="zh-CN" b="0" kern="100" dirty="0">
              <a:latin typeface="+mn-ea"/>
              <a:ea typeface="+mn-ea"/>
              <a:cs typeface="宋体" panose="02010600030101010101" pitchFamily="2" charset="-122"/>
            </a:endParaRPr>
          </a:p>
          <a:p>
            <a:pPr>
              <a:lnSpc>
                <a:spcPct val="150000"/>
              </a:lnSpc>
            </a:pPr>
            <a:endParaRPr lang="zh-CN" altLang="en-US" b="0" kern="100" dirty="0">
              <a:latin typeface="+mn-ea"/>
              <a:ea typeface="+mn-ea"/>
              <a:cs typeface="宋体" panose="02010600030101010101" pitchFamily="2" charset="-122"/>
            </a:endParaRPr>
          </a:p>
          <a:p>
            <a:pPr>
              <a:lnSpc>
                <a:spcPct val="150000"/>
              </a:lnSpc>
            </a:pPr>
            <a:r>
              <a:rPr lang="en-US" altLang="zh-CN" b="0" kern="100" dirty="0">
                <a:latin typeface="+mn-ea"/>
                <a:ea typeface="+mn-ea"/>
                <a:cs typeface="宋体" panose="02010600030101010101" pitchFamily="2" charset="-122"/>
              </a:rPr>
              <a:t>2.</a:t>
            </a:r>
            <a:r>
              <a:rPr lang="zh-CN" altLang="en-US" b="0" kern="100" dirty="0">
                <a:latin typeface="+mn-ea"/>
                <a:ea typeface="+mn-ea"/>
                <a:cs typeface="宋体" panose="02010600030101010101" pitchFamily="2" charset="-122"/>
              </a:rPr>
              <a:t>利用智能移动终端设备查找、下载“学习强国”</a:t>
            </a:r>
            <a:r>
              <a:rPr lang="en-US" altLang="zh-CN" b="0" kern="100" dirty="0">
                <a:latin typeface="+mn-ea"/>
                <a:ea typeface="+mn-ea"/>
                <a:cs typeface="宋体" panose="02010600030101010101" pitchFamily="2" charset="-122"/>
              </a:rPr>
              <a:t>APP</a:t>
            </a:r>
            <a:r>
              <a:rPr lang="zh-CN" altLang="en-US" b="0" kern="100" dirty="0">
                <a:latin typeface="+mn-ea"/>
                <a:ea typeface="+mn-ea"/>
                <a:cs typeface="宋体" panose="02010600030101010101" pitchFamily="2" charset="-122"/>
              </a:rPr>
              <a:t>，安装、浏览，并截屏。</a:t>
            </a:r>
            <a:endParaRPr lang="en-US" altLang="zh-CN" b="0" kern="100" dirty="0">
              <a:latin typeface="+mn-ea"/>
              <a:ea typeface="+mn-ea"/>
              <a:cs typeface="宋体" panose="02010600030101010101" pitchFamily="2" charset="-122"/>
            </a:endParaRPr>
          </a:p>
          <a:p>
            <a:pPr>
              <a:lnSpc>
                <a:spcPct val="150000"/>
              </a:lnSpc>
            </a:pPr>
            <a:endParaRPr lang="zh-CN" altLang="en-US" b="0" kern="100" dirty="0">
              <a:latin typeface="+mn-ea"/>
              <a:ea typeface="+mn-ea"/>
              <a:cs typeface="宋体" panose="02010600030101010101" pitchFamily="2" charset="-122"/>
            </a:endParaRPr>
          </a:p>
          <a:p>
            <a:pPr>
              <a:lnSpc>
                <a:spcPct val="150000"/>
              </a:lnSpc>
            </a:pPr>
            <a:r>
              <a:rPr lang="en-US" altLang="zh-CN" b="0" kern="100" dirty="0">
                <a:latin typeface="+mn-ea"/>
                <a:ea typeface="+mn-ea"/>
                <a:cs typeface="宋体" panose="02010600030101010101" pitchFamily="2" charset="-122"/>
              </a:rPr>
              <a:t>3.</a:t>
            </a:r>
            <a:r>
              <a:rPr lang="zh-CN" altLang="en-US" b="0" kern="100" dirty="0">
                <a:latin typeface="+mn-ea"/>
                <a:ea typeface="+mn-ea"/>
                <a:cs typeface="宋体" panose="02010600030101010101" pitchFamily="2" charset="-122"/>
              </a:rPr>
              <a:t>利用智能移动终端设备申请一个免费网盘，并将</a:t>
            </a:r>
            <a:r>
              <a:rPr lang="en-US" altLang="zh-CN" b="0" kern="100" dirty="0">
                <a:latin typeface="+mn-ea"/>
                <a:ea typeface="+mn-ea"/>
                <a:cs typeface="宋体" panose="02010600030101010101" pitchFamily="2" charset="-122"/>
              </a:rPr>
              <a:t>《</a:t>
            </a:r>
            <a:r>
              <a:rPr lang="zh-CN" altLang="en-US" b="0" kern="100" dirty="0">
                <a:latin typeface="+mn-ea"/>
                <a:ea typeface="+mn-ea"/>
                <a:cs typeface="宋体" panose="02010600030101010101" pitchFamily="2" charset="-122"/>
              </a:rPr>
              <a:t>计算机网络技术资源包</a:t>
            </a:r>
            <a:r>
              <a:rPr lang="en-US" altLang="zh-CN" b="0" kern="100" dirty="0">
                <a:latin typeface="+mn-ea"/>
                <a:ea typeface="+mn-ea"/>
                <a:cs typeface="宋体" panose="02010600030101010101" pitchFamily="2" charset="-122"/>
              </a:rPr>
              <a:t>》</a:t>
            </a:r>
            <a:r>
              <a:rPr lang="zh-CN" altLang="en-US" b="0" kern="100" dirty="0">
                <a:latin typeface="+mn-ea"/>
                <a:ea typeface="+mn-ea"/>
                <a:cs typeface="宋体" panose="02010600030101010101" pitchFamily="2" charset="-122"/>
              </a:rPr>
              <a:t>上传到网盘中备份。</a:t>
            </a:r>
            <a:endParaRPr lang="en-US" altLang="zh-CN" b="0" kern="100" dirty="0">
              <a:latin typeface="+mn-ea"/>
              <a:ea typeface="+mn-ea"/>
              <a:cs typeface="宋体" panose="02010600030101010101" pitchFamily="2" charset="-122"/>
            </a:endParaRPr>
          </a:p>
          <a:p>
            <a:pPr>
              <a:lnSpc>
                <a:spcPct val="150000"/>
              </a:lnSpc>
            </a:pPr>
            <a:endParaRPr lang="zh-CN" altLang="en-US" b="0" kern="100" dirty="0">
              <a:latin typeface="+mn-ea"/>
              <a:ea typeface="+mn-ea"/>
              <a:cs typeface="宋体" panose="02010600030101010101" pitchFamily="2" charset="-122"/>
            </a:endParaRPr>
          </a:p>
          <a:p>
            <a:pPr>
              <a:lnSpc>
                <a:spcPct val="150000"/>
              </a:lnSpc>
            </a:pPr>
            <a:r>
              <a:rPr lang="en-US" altLang="zh-CN" b="0" kern="100" dirty="0">
                <a:latin typeface="+mn-ea"/>
                <a:ea typeface="+mn-ea"/>
                <a:cs typeface="宋体" panose="02010600030101010101" pitchFamily="2" charset="-122"/>
              </a:rPr>
              <a:t>4. </a:t>
            </a:r>
            <a:r>
              <a:rPr lang="zh-CN" altLang="en-US" b="0" kern="100" dirty="0">
                <a:latin typeface="+mn-ea"/>
                <a:ea typeface="+mn-ea"/>
                <a:cs typeface="宋体" panose="02010600030101010101" pitchFamily="2" charset="-122"/>
              </a:rPr>
              <a:t>利用智能移动终端设备查找、下载和安装一款邮件管理</a:t>
            </a:r>
            <a:r>
              <a:rPr lang="en-US" altLang="zh-CN" b="0" kern="100" dirty="0">
                <a:latin typeface="+mn-ea"/>
                <a:ea typeface="+mn-ea"/>
                <a:cs typeface="宋体" panose="02010600030101010101" pitchFamily="2" charset="-122"/>
              </a:rPr>
              <a:t>APP</a:t>
            </a:r>
            <a:r>
              <a:rPr lang="zh-CN" altLang="en-US" b="0" kern="100" dirty="0">
                <a:latin typeface="+mn-ea"/>
                <a:ea typeface="+mn-ea"/>
                <a:cs typeface="宋体" panose="02010600030101010101" pitchFamily="2" charset="-122"/>
              </a:rPr>
              <a:t>，并将你的所有电子邮箱账号纳入管理。</a:t>
            </a:r>
            <a:endParaRPr lang="zh-CN" altLang="en-US" b="0" kern="100" dirty="0">
              <a:latin typeface="+mn-ea"/>
              <a:ea typeface="+mn-ea"/>
              <a:cs typeface="宋体" panose="02010600030101010101" pitchFamily="2" charset="-122"/>
            </a:endParaRPr>
          </a:p>
        </p:txBody>
      </p:sp>
    </p:spTree>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79AAB633-9C38-4EE9-A176-B349D8D64708}"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1. </a:t>
            </a:r>
            <a:r>
              <a:rPr lang="zh-CN" altLang="en-US" sz="2800" dirty="0"/>
              <a:t>因特网的本质</a:t>
            </a:r>
            <a:endParaRPr lang="zh-CN" altLang="en-US" sz="2800" dirty="0"/>
          </a:p>
        </p:txBody>
      </p:sp>
      <p:sp>
        <p:nvSpPr>
          <p:cNvPr id="5" name="Rectangle 39"/>
          <p:cNvSpPr txBox="1">
            <a:spLocks noChangeArrowheads="1"/>
          </p:cNvSpPr>
          <p:nvPr/>
        </p:nvSpPr>
        <p:spPr bwMode="auto">
          <a:xfrm>
            <a:off x="463550" y="981075"/>
            <a:ext cx="8452485" cy="194437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lnSpc>
                <a:spcPct val="120000"/>
              </a:lnSpc>
              <a:defRPr/>
            </a:pPr>
            <a:r>
              <a:rPr lang="zh-CN" altLang="en-US" sz="2000" b="0" kern="100" dirty="0">
                <a:effectLst/>
                <a:latin typeface="+mn-ea"/>
                <a:ea typeface="+mn-ea"/>
                <a:cs typeface="Times New Roman" panose="02020603050405020304" pitchFamily="18" charset="0"/>
              </a:rPr>
              <a:t> </a:t>
            </a:r>
            <a:r>
              <a:rPr lang="en-US" altLang="zh-CN" sz="2000" b="0" kern="100" dirty="0">
                <a:effectLst/>
                <a:latin typeface="+mn-ea"/>
                <a:ea typeface="+mn-ea"/>
                <a:cs typeface="Times New Roman" panose="02020603050405020304" pitchFamily="18" charset="0"/>
              </a:rPr>
              <a:t>   </a:t>
            </a:r>
            <a:r>
              <a:rPr lang="zh-CN" altLang="en-US" sz="2000" b="0" kern="100" dirty="0">
                <a:effectLst/>
                <a:latin typeface="+mn-ea"/>
                <a:ea typeface="+mn-ea"/>
                <a:cs typeface="Times New Roman" panose="02020603050405020304" pitchFamily="18" charset="0"/>
              </a:rPr>
              <a:t>从设计者角度来看，因特网是计算机互联网络的一个实例，由分布在世界各地的、数以万计的各种规格的计算机网络，借助于网络互联设备</a:t>
            </a:r>
            <a:r>
              <a:rPr lang="en-US" altLang="zh-CN" sz="2000" b="0" kern="100" dirty="0">
                <a:effectLst/>
                <a:latin typeface="+mn-ea"/>
                <a:ea typeface="+mn-ea"/>
                <a:cs typeface="Times New Roman" panose="02020603050405020304" pitchFamily="18" charset="0"/>
              </a:rPr>
              <a:t>——</a:t>
            </a:r>
            <a:r>
              <a:rPr lang="zh-CN" altLang="en-US" sz="2000" b="0" kern="100" dirty="0">
                <a:effectLst/>
                <a:latin typeface="+mn-ea"/>
                <a:ea typeface="+mn-ea"/>
                <a:cs typeface="Times New Roman" panose="02020603050405020304" pitchFamily="18" charset="0"/>
              </a:rPr>
              <a:t>路由器，相互连接而形成的全球性的互联网络。它就像覆盖在地球表面的一个巨大藤蔓，有主藤，有支藤，主藤我们称之为主干网，支藤从主藤上滋长，这个巨大的滕葵正以惊人的速度向各个国家和地区滋生。</a:t>
            </a:r>
            <a:endParaRPr lang="zh-CN" altLang="en-US" sz="2000" b="0" kern="100" dirty="0">
              <a:effectLst/>
              <a:latin typeface="+mn-ea"/>
              <a:ea typeface="+mn-ea"/>
              <a:cs typeface="Times New Roman" panose="02020603050405020304" pitchFamily="18"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43708" y="2996952"/>
            <a:ext cx="5076564" cy="2808312"/>
          </a:xfrm>
          <a:prstGeom prst="rect">
            <a:avLst/>
          </a:prstGeom>
        </p:spPr>
      </p:pic>
      <p:sp>
        <p:nvSpPr>
          <p:cNvPr id="6" name="文本框 9"/>
          <p:cNvSpPr txBox="1"/>
          <p:nvPr/>
        </p:nvSpPr>
        <p:spPr>
          <a:xfrm>
            <a:off x="2160240" y="5666273"/>
            <a:ext cx="4572000" cy="507831"/>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b="0" kern="100" dirty="0">
                <a:solidFill>
                  <a:srgbClr val="000000"/>
                </a:solidFill>
                <a:latin typeface="Calibri" panose="020F0502020204030204" pitchFamily="34" charset="0"/>
                <a:ea typeface="宋体" panose="02010600030101010101" pitchFamily="2" charset="-122"/>
                <a:cs typeface="宋体" panose="02010600030101010101" pitchFamily="2" charset="-122"/>
              </a:rPr>
              <a:t>5</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-1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因特网的逻辑结构</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三、任务实施</a:t>
            </a:r>
            <a:r>
              <a:rPr lang="en-US" altLang="zh-CN" sz="2800" dirty="0"/>
              <a:t>--</a:t>
            </a:r>
            <a:r>
              <a:rPr lang="zh-CN" altLang="en-US" sz="2400" dirty="0">
                <a:solidFill>
                  <a:srgbClr val="FFC000"/>
                </a:solidFill>
              </a:rPr>
              <a:t>移动段即时交互</a:t>
            </a:r>
            <a:endParaRPr lang="zh-CN" altLang="en-US" sz="2400" dirty="0">
              <a:solidFill>
                <a:srgbClr val="FFC000"/>
              </a:solidFill>
            </a:endParaRPr>
          </a:p>
        </p:txBody>
      </p:sp>
      <p:sp>
        <p:nvSpPr>
          <p:cNvPr id="8" name="文本框 5"/>
          <p:cNvSpPr txBox="1"/>
          <p:nvPr/>
        </p:nvSpPr>
        <p:spPr>
          <a:xfrm>
            <a:off x="488315" y="1196975"/>
            <a:ext cx="8260080" cy="3856355"/>
          </a:xfrm>
          <a:prstGeom prst="rect">
            <a:avLst/>
          </a:prstGeom>
          <a:noFill/>
        </p:spPr>
        <p:txBody>
          <a:bodyPr wrap="square">
            <a:spAutoFit/>
          </a:bodyPr>
          <a:lstStyle/>
          <a:p>
            <a:pPr>
              <a:lnSpc>
                <a:spcPct val="170000"/>
              </a:lnSpc>
            </a:pPr>
            <a:r>
              <a:rPr lang="en-US" altLang="zh-CN" b="0" kern="100" dirty="0">
                <a:latin typeface="+mn-ea"/>
                <a:ea typeface="+mn-ea"/>
                <a:cs typeface="宋体" panose="02010600030101010101" pitchFamily="2" charset="-122"/>
              </a:rPr>
              <a:t>1.</a:t>
            </a:r>
            <a:r>
              <a:rPr lang="zh-CN" altLang="en-US" b="0" kern="100" dirty="0">
                <a:latin typeface="+mn-ea"/>
                <a:ea typeface="+mn-ea"/>
                <a:cs typeface="宋体" panose="02010600030101010101" pitchFamily="2" charset="-122"/>
              </a:rPr>
              <a:t>在智能移动终端设备安装</a:t>
            </a:r>
            <a:r>
              <a:rPr lang="en-US" altLang="zh-CN" b="0" kern="100" dirty="0">
                <a:latin typeface="+mn-ea"/>
                <a:ea typeface="+mn-ea"/>
                <a:cs typeface="宋体" panose="02010600030101010101" pitchFamily="2" charset="-122"/>
              </a:rPr>
              <a:t>QQ</a:t>
            </a:r>
            <a:r>
              <a:rPr lang="zh-CN" altLang="en-US" b="0" kern="100" dirty="0">
                <a:latin typeface="+mn-ea"/>
                <a:ea typeface="+mn-ea"/>
                <a:cs typeface="宋体" panose="02010600030101010101" pitchFamily="2" charset="-122"/>
              </a:rPr>
              <a:t>，并创建或加入某某班计算机网络技术学习群，修改备注名为真实姓名。</a:t>
            </a:r>
            <a:endParaRPr lang="zh-CN" altLang="en-US" b="0" kern="100" dirty="0">
              <a:latin typeface="+mn-ea"/>
              <a:ea typeface="+mn-ea"/>
              <a:cs typeface="宋体" panose="02010600030101010101" pitchFamily="2" charset="-122"/>
            </a:endParaRPr>
          </a:p>
          <a:p>
            <a:pPr>
              <a:lnSpc>
                <a:spcPct val="170000"/>
              </a:lnSpc>
            </a:pPr>
            <a:endParaRPr lang="zh-CN" altLang="en-US" b="0" kern="100" dirty="0">
              <a:latin typeface="+mn-ea"/>
              <a:ea typeface="+mn-ea"/>
              <a:cs typeface="宋体" panose="02010600030101010101" pitchFamily="2" charset="-122"/>
            </a:endParaRPr>
          </a:p>
          <a:p>
            <a:pPr>
              <a:lnSpc>
                <a:spcPct val="170000"/>
              </a:lnSpc>
            </a:pPr>
            <a:r>
              <a:rPr lang="en-US" altLang="zh-CN" b="0" kern="100" dirty="0">
                <a:latin typeface="+mn-ea"/>
                <a:ea typeface="+mn-ea"/>
                <a:cs typeface="宋体" panose="02010600030101010101" pitchFamily="2" charset="-122"/>
              </a:rPr>
              <a:t>2.</a:t>
            </a:r>
            <a:r>
              <a:rPr lang="zh-CN" altLang="en-US" b="0" kern="100" dirty="0">
                <a:latin typeface="+mn-ea"/>
                <a:ea typeface="+mn-ea"/>
                <a:cs typeface="宋体" panose="02010600030101010101" pitchFamily="2" charset="-122"/>
              </a:rPr>
              <a:t>在智能移动终端设备安装微信，并创建或加入某某班计算机网络技术学习群，修改备注名为真实姓名。</a:t>
            </a:r>
            <a:endParaRPr lang="zh-CN" altLang="en-US" b="0" kern="100" dirty="0">
              <a:latin typeface="+mn-ea"/>
              <a:ea typeface="+mn-ea"/>
              <a:cs typeface="宋体" panose="02010600030101010101" pitchFamily="2" charset="-122"/>
            </a:endParaRPr>
          </a:p>
          <a:p>
            <a:pPr>
              <a:lnSpc>
                <a:spcPct val="170000"/>
              </a:lnSpc>
            </a:pPr>
            <a:endParaRPr lang="zh-CN" altLang="en-US" b="0" kern="100" dirty="0">
              <a:latin typeface="+mn-ea"/>
              <a:ea typeface="+mn-ea"/>
              <a:cs typeface="宋体" panose="02010600030101010101" pitchFamily="2" charset="-122"/>
            </a:endParaRPr>
          </a:p>
          <a:p>
            <a:pPr>
              <a:lnSpc>
                <a:spcPct val="170000"/>
              </a:lnSpc>
            </a:pPr>
            <a:r>
              <a:rPr lang="en-US" altLang="zh-CN" b="0" kern="100" dirty="0">
                <a:latin typeface="+mn-ea"/>
                <a:ea typeface="+mn-ea"/>
                <a:cs typeface="宋体" panose="02010600030101010101" pitchFamily="2" charset="-122"/>
              </a:rPr>
              <a:t>3.</a:t>
            </a:r>
            <a:r>
              <a:rPr lang="zh-CN" altLang="en-US" b="0" kern="100" dirty="0">
                <a:latin typeface="+mn-ea"/>
                <a:ea typeface="+mn-ea"/>
                <a:cs typeface="宋体" panose="02010600030101010101" pitchFamily="2" charset="-122"/>
              </a:rPr>
              <a:t>利用智能移动终端设备注册一个论坛账号，创建一个“计算机网络技术学习交流”主题，并分享自己的学习体会，同时参与其他同学的主题讨论。</a:t>
            </a:r>
            <a:endParaRPr lang="zh-CN" altLang="en-US" b="0" kern="100" dirty="0">
              <a:latin typeface="+mn-ea"/>
              <a:ea typeface="+mn-ea"/>
              <a:cs typeface="宋体" panose="02010600030101010101" pitchFamily="2" charset="-122"/>
            </a:endParaRPr>
          </a:p>
        </p:txBody>
      </p:sp>
    </p:spTree>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599221" y="1190978"/>
            <a:ext cx="8077235" cy="2248287"/>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一、填空题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indent="304800"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TCP/IP</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是一个协议集，它对因特网中主机的</a:t>
            </a:r>
            <a:r>
              <a:rPr lang="zh-CN"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en-US"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zh-CN"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en-US"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、信息的传输规则以及各种服务功能均作了详细约定。</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2.</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因特网的主要组成元素可以概括为</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4</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部分：</a:t>
            </a:r>
            <a:r>
              <a:rPr lang="zh-CN"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en-US"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zh-CN"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en-US"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zh-CN"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en-US"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和</a:t>
            </a:r>
            <a:r>
              <a:rPr lang="zh-CN"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en-US"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3.</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因特网常用的宽带接入技术有</a:t>
            </a:r>
            <a:r>
              <a:rPr lang="en-US"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和</a:t>
            </a:r>
            <a:r>
              <a:rPr lang="zh-CN"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en-US" altLang="zh-CN" sz="1800" b="0" u="sng"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592176" y="1124744"/>
            <a:ext cx="8431098" cy="1296144"/>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二、判断题</a:t>
            </a:r>
            <a:endPar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．主机是因特网中不可缺少的成员，它是信息资源和服务的载体。 </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2.</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路由器是因特网中最为重要的设备，它是网络与网络之间连接的桥梁。 </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574675" y="1169566"/>
            <a:ext cx="7959725" cy="4264764"/>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三、单选题</a:t>
            </a:r>
            <a:endPar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．在因特网的协议通信协议中，可靠的数据传输是由（）来保证的。</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609600"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HTTP</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协议</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B</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TCP</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协议</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C</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FTP</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协议</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D</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SMTP</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协议</a:t>
            </a:r>
            <a:endPar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2.</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以下信息说法正确的是</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609600"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、局域网访问因特网不需要</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ISP </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609600"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B</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、拨号速度比局域网要快</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609600"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、局域网双绞线传输距离可以达到</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1000</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米</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609600"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、以上都不正确</a:t>
            </a:r>
            <a:endPar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3.</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以下几项适合移动用户接入互联网的方式是（</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609600"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、无线</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LAN  B</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、光纤</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C</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、电话拨号</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D</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err="1">
                <a:solidFill>
                  <a:srgbClr val="000000"/>
                </a:solidFill>
                <a:effectLst/>
                <a:latin typeface="Calibri" panose="020F0502020204030204" pitchFamily="34" charset="0"/>
                <a:ea typeface="宋体" panose="02010600030101010101" pitchFamily="2" charset="-122"/>
                <a:cs typeface="宋体" panose="02010600030101010101" pitchFamily="2" charset="-122"/>
              </a:rPr>
              <a:t>Cablemodem</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574675" y="1339131"/>
            <a:ext cx="7596713" cy="207835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四、简答题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谈谈你对因特网的认识。</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在因特网 上能做什么？</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什么是只能手机？智能手机的特点是什么？</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移动互联网给我们的工作学习生活带来哪些变化？</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467544" y="908720"/>
            <a:ext cx="8389119" cy="5102691"/>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五、实践操作题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本次实践操作题需要一台安装了操作系统的计算机，并能够连接</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Internet</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）利用计算机的上网功能，启动</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IE</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浏览器，在浏览器地址栏中输入百度搜索引擎的官网地址，在百度搜索框中输入自己感兴趣的内容的关键词，查阅资料。</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）利用百度查找、下载迅雷软件，并安装。</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）利用迅雷下载</a:t>
            </a:r>
            <a:r>
              <a:rPr kumimoji="0" lang="en-US" altLang="zh-CN" sz="2000" b="0" i="0" u="none" strike="noStrike" kern="100" cap="none" spc="0" normalizeH="0" baseline="0" noProof="0" dirty="0" err="1">
                <a:ln>
                  <a:noFill/>
                </a:ln>
                <a:solidFill>
                  <a:schemeClr val="tx2"/>
                </a:solidFill>
                <a:effectLst/>
                <a:uLnTx/>
                <a:uFillTx/>
                <a:latin typeface="+mn-ea"/>
                <a:ea typeface="+mn-ea"/>
                <a:cs typeface="Times New Roman" panose="02020603050405020304" pitchFamily="18" charset="0"/>
              </a:rPr>
              <a:t>Foxmail</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等电子邮件客户端软件，并安装。</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）在网易</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126</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免费邮箱网站，申请免费邮箱。</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）使用新注册的</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126</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邮箱，进行邮件收发操作。</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）利用网络查找关于“计算机网络技术”的专业性论坛，并注册一个合法的论坛账号，学会利用论坛分享自己的观点，参与相关话题的讨论。</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79AAB633-9C38-4EE9-A176-B349D8D64708}"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1. </a:t>
            </a:r>
            <a:r>
              <a:rPr lang="zh-CN" altLang="en-US" sz="2800" dirty="0"/>
              <a:t>因特网的本质</a:t>
            </a:r>
            <a:endParaRPr lang="zh-CN" altLang="en-US" sz="2800" dirty="0"/>
          </a:p>
        </p:txBody>
      </p:sp>
      <p:sp>
        <p:nvSpPr>
          <p:cNvPr id="5" name="Rectangle 39"/>
          <p:cNvSpPr txBox="1">
            <a:spLocks noChangeArrowheads="1"/>
          </p:cNvSpPr>
          <p:nvPr/>
        </p:nvSpPr>
        <p:spPr bwMode="auto">
          <a:xfrm>
            <a:off x="463262" y="1124744"/>
            <a:ext cx="8224693" cy="144016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lnSpc>
                <a:spcPct val="120000"/>
              </a:lnSpc>
              <a:defRPr/>
            </a:pPr>
            <a:r>
              <a:rPr lang="en-US" altLang="zh-CN" sz="2000" b="0" kern="100" dirty="0">
                <a:effectLst/>
                <a:latin typeface="+mn-ea"/>
                <a:ea typeface="+mn-ea"/>
                <a:cs typeface="Times New Roman" panose="02020603050405020304" pitchFamily="18" charset="0"/>
              </a:rPr>
              <a:t>    </a:t>
            </a:r>
            <a:r>
              <a:rPr lang="zh-CN" altLang="en-US" sz="2000" b="0" kern="100" dirty="0">
                <a:effectLst/>
                <a:latin typeface="+mn-ea"/>
                <a:ea typeface="+mn-ea"/>
                <a:cs typeface="Times New Roman" panose="02020603050405020304" pitchFamily="18" charset="0"/>
              </a:rPr>
              <a:t>从使用者角度来看，因特网是一个信息资源网。它是由大量主机通过连接在单一、无缝的通信系统上而形成的一个全球范围的信息资源网，接入因特网的主机既可以是信息资源及服务的提供者（服务器），也可以是信息资源及服务的消费者（客户机）。</a:t>
            </a:r>
            <a:endParaRPr lang="zh-CN" altLang="en-US" sz="2000" b="0" kern="100" dirty="0">
              <a:effectLst/>
              <a:latin typeface="+mn-ea"/>
              <a:ea typeface="+mn-ea"/>
              <a:cs typeface="Times New Roman" panose="02020603050405020304" pitchFamily="18" charset="0"/>
            </a:endParaRPr>
          </a:p>
        </p:txBody>
      </p:sp>
      <p:sp>
        <p:nvSpPr>
          <p:cNvPr id="6" name="文本框 9"/>
          <p:cNvSpPr txBox="1"/>
          <p:nvPr/>
        </p:nvSpPr>
        <p:spPr>
          <a:xfrm>
            <a:off x="2126560" y="4817399"/>
            <a:ext cx="4572000" cy="507831"/>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b="0" kern="100" dirty="0">
                <a:solidFill>
                  <a:srgbClr val="000000"/>
                </a:solidFill>
                <a:latin typeface="Calibri" panose="020F0502020204030204" pitchFamily="34" charset="0"/>
                <a:ea typeface="宋体" panose="02010600030101010101" pitchFamily="2" charset="-122"/>
                <a:cs typeface="宋体" panose="02010600030101010101" pitchFamily="2" charset="-122"/>
              </a:rPr>
              <a:t>5</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-2  </a:t>
            </a:r>
            <a:r>
              <a:rPr lang="zh-CN" altLang="en-US" b="0" kern="100" dirty="0">
                <a:solidFill>
                  <a:srgbClr val="000000"/>
                </a:solidFill>
                <a:latin typeface="Calibri" panose="020F0502020204030204" pitchFamily="34" charset="0"/>
                <a:ea typeface="宋体" panose="02010600030101010101" pitchFamily="2" charset="-122"/>
                <a:cs typeface="宋体" panose="02010600030101010101" pitchFamily="2" charset="-122"/>
              </a:rPr>
              <a:t>因特网的用户视图</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431081" y="2585151"/>
            <a:ext cx="4301159" cy="2232248"/>
          </a:xfrm>
          <a:prstGeom prst="rect">
            <a:avLst/>
          </a:prstGeom>
        </p:spPr>
      </p:pic>
    </p:spTree>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6E00347-682D-4C0B-AA1B-E885A360272C}"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2.</a:t>
            </a:r>
            <a:r>
              <a:rPr lang="zh-CN" altLang="en-US" sz="2800" dirty="0"/>
              <a:t> 因特网的组成元素</a:t>
            </a:r>
            <a:endParaRPr lang="zh-CN" altLang="en-US" sz="2800" dirty="0"/>
          </a:p>
        </p:txBody>
      </p:sp>
      <p:graphicFrame>
        <p:nvGraphicFramePr>
          <p:cNvPr id="5" name="内容占位符 4"/>
          <p:cNvGraphicFramePr/>
          <p:nvPr>
            <p:custDataLst>
              <p:tags r:id="rId1"/>
            </p:custDataLst>
          </p:nvPr>
        </p:nvGraphicFramePr>
        <p:xfrm>
          <a:off x="313690" y="1028065"/>
          <a:ext cx="8533765" cy="5078095"/>
        </p:xfrm>
        <a:graphic>
          <a:graphicData uri="http://schemas.openxmlformats.org/drawingml/2006/table">
            <a:tbl>
              <a:tblPr firstRow="1" firstCol="1" lastRow="1" lastCol="1" bandRow="1" bandCol="1">
                <a:tableStyleId>{5C22544A-7EE6-4342-B048-85BDC9FD1C3A}</a:tableStyleId>
              </a:tblPr>
              <a:tblGrid>
                <a:gridCol w="1029335"/>
                <a:gridCol w="1440180"/>
                <a:gridCol w="6064250"/>
              </a:tblGrid>
              <a:tr h="595630">
                <a:tc>
                  <a:txBody>
                    <a:bodyPr/>
                    <a:lstStyle/>
                    <a:p>
                      <a:pPr indent="0" algn="ctr">
                        <a:lnSpc>
                          <a:spcPct val="120000"/>
                        </a:lnSpc>
                        <a:spcBef>
                          <a:spcPts val="0"/>
                        </a:spcBef>
                        <a:spcAft>
                          <a:spcPts val="0"/>
                        </a:spcAft>
                      </a:pPr>
                      <a:r>
                        <a:rPr lang="zh-CN" sz="1800" b="1" spc="130">
                          <a:solidFill>
                            <a:srgbClr val="FF0000"/>
                          </a:solidFill>
                          <a:latin typeface="微软雅黑" panose="020B0503020204020204" charset="-122"/>
                          <a:ea typeface="微软雅黑" panose="020B0503020204020204" charset="-122"/>
                        </a:rPr>
                        <a:t>序号</a:t>
                      </a:r>
                      <a:endParaRPr lang="zh-CN" sz="1800" b="1" spc="130">
                        <a:solidFill>
                          <a:srgbClr val="FF000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a:lstStyle/>
                    <a:p>
                      <a:pPr indent="0" algn="ctr">
                        <a:lnSpc>
                          <a:spcPct val="120000"/>
                        </a:lnSpc>
                        <a:spcBef>
                          <a:spcPts val="0"/>
                        </a:spcBef>
                        <a:spcAft>
                          <a:spcPts val="0"/>
                        </a:spcAft>
                      </a:pPr>
                      <a:r>
                        <a:rPr lang="zh-CN" sz="1800" b="1" spc="130">
                          <a:solidFill>
                            <a:srgbClr val="FF0000"/>
                          </a:solidFill>
                          <a:latin typeface="微软雅黑" panose="020B0503020204020204" charset="-122"/>
                          <a:ea typeface="微软雅黑" panose="020B0503020204020204" charset="-122"/>
                        </a:rPr>
                        <a:t>特征</a:t>
                      </a:r>
                      <a:endParaRPr lang="zh-CN" sz="1800" b="1" spc="130">
                        <a:solidFill>
                          <a:srgbClr val="FF000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a:lstStyle/>
                    <a:p>
                      <a:pPr indent="0" algn="ctr">
                        <a:lnSpc>
                          <a:spcPct val="120000"/>
                        </a:lnSpc>
                        <a:spcBef>
                          <a:spcPts val="0"/>
                        </a:spcBef>
                        <a:spcAft>
                          <a:spcPts val="0"/>
                        </a:spcAft>
                      </a:pPr>
                      <a:r>
                        <a:rPr lang="zh-CN" sz="1800" b="1" spc="130">
                          <a:solidFill>
                            <a:srgbClr val="FF0000"/>
                          </a:solidFill>
                          <a:latin typeface="微软雅黑" panose="020B0503020204020204" charset="-122"/>
                          <a:ea typeface="微软雅黑" panose="020B0503020204020204" charset="-122"/>
                        </a:rPr>
                        <a:t>描述</a:t>
                      </a:r>
                      <a:endParaRPr lang="zh-CN" sz="1800" b="1" spc="130">
                        <a:solidFill>
                          <a:srgbClr val="FF000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r>
              <a:tr h="887730">
                <a:tc>
                  <a:txBody>
                    <a:bodyPr/>
                    <a:lstStyle/>
                    <a:p>
                      <a:pPr indent="0" algn="ctr">
                        <a:lnSpc>
                          <a:spcPct val="120000"/>
                        </a:lnSpc>
                        <a:spcBef>
                          <a:spcPts val="0"/>
                        </a:spcBef>
                        <a:spcAft>
                          <a:spcPts val="0"/>
                        </a:spcAft>
                      </a:pPr>
                      <a:r>
                        <a:rPr lang="en-US" sz="1700" b="0" spc="130">
                          <a:solidFill>
                            <a:srgbClr val="646464"/>
                          </a:solidFill>
                          <a:latin typeface="微软雅黑" panose="020B0503020204020204" charset="-122"/>
                          <a:ea typeface="微软雅黑" panose="020B0503020204020204" charset="-122"/>
                        </a:rPr>
                        <a:t>1</a:t>
                      </a:r>
                      <a:endParaRPr lang="en-US" sz="1700" b="0" spc="130">
                        <a:solidFill>
                          <a:srgbClr val="646464"/>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a:lstStyle/>
                    <a:p>
                      <a:pPr indent="0" algn="l" defTabSz="914400" rtl="0" eaLnBrk="1" latinLnBrk="0" hangingPunct="1">
                        <a:lnSpc>
                          <a:spcPct val="120000"/>
                        </a:lnSpc>
                        <a:spcBef>
                          <a:spcPts val="0"/>
                        </a:spcBef>
                        <a:spcAft>
                          <a:spcPts val="0"/>
                        </a:spcAft>
                      </a:pPr>
                      <a:r>
                        <a:rPr lang="zh-CN" altLang="en-US" sz="1700" b="0" spc="130">
                          <a:solidFill>
                            <a:srgbClr val="404040"/>
                          </a:solidFill>
                          <a:latin typeface="微软雅黑" panose="020B0503020204020204" charset="-122"/>
                          <a:ea typeface="微软雅黑" panose="020B0503020204020204" charset="-122"/>
                        </a:rPr>
                        <a:t>通信线路</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a:lstStyle/>
                    <a:p>
                      <a:pPr indent="0" algn="l">
                        <a:lnSpc>
                          <a:spcPct val="120000"/>
                        </a:lnSpc>
                        <a:spcBef>
                          <a:spcPts val="0"/>
                        </a:spcBef>
                        <a:spcAft>
                          <a:spcPts val="0"/>
                        </a:spcAft>
                      </a:pPr>
                      <a:r>
                        <a:rPr lang="zh-CN" altLang="en-US" sz="1700" b="0" spc="130">
                          <a:solidFill>
                            <a:srgbClr val="404040"/>
                          </a:solidFill>
                          <a:latin typeface="微软雅黑" panose="020B0503020204020204" charset="-122"/>
                          <a:ea typeface="微软雅黑" panose="020B0503020204020204" charset="-122"/>
                        </a:rPr>
                        <a:t>基础设施，将因特网中的路由器、主机等连接起来，分为有线线路和无线线路两大类</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r>
              <a:tr h="1198245">
                <a:tc>
                  <a:txBody>
                    <a:bodyPr/>
                    <a:lstStyle/>
                    <a:p>
                      <a:pPr indent="0" algn="ctr">
                        <a:lnSpc>
                          <a:spcPct val="120000"/>
                        </a:lnSpc>
                        <a:spcBef>
                          <a:spcPts val="0"/>
                        </a:spcBef>
                        <a:spcAft>
                          <a:spcPts val="0"/>
                        </a:spcAft>
                      </a:pPr>
                      <a:r>
                        <a:rPr lang="en-US" sz="1700" b="0" spc="130">
                          <a:solidFill>
                            <a:srgbClr val="646464"/>
                          </a:solidFill>
                          <a:latin typeface="微软雅黑" panose="020B0503020204020204" charset="-122"/>
                          <a:ea typeface="微软雅黑" panose="020B0503020204020204" charset="-122"/>
                        </a:rPr>
                        <a:t>2</a:t>
                      </a:r>
                      <a:endParaRPr lang="en-US" sz="1700" b="0" spc="130">
                        <a:solidFill>
                          <a:srgbClr val="646464"/>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a:lstStyle/>
                    <a:p>
                      <a:pPr indent="0" algn="l">
                        <a:lnSpc>
                          <a:spcPct val="120000"/>
                        </a:lnSpc>
                        <a:spcBef>
                          <a:spcPts val="0"/>
                        </a:spcBef>
                        <a:spcAft>
                          <a:spcPts val="0"/>
                        </a:spcAft>
                      </a:pPr>
                      <a:r>
                        <a:rPr lang="zh-CN" altLang="en-US" sz="1700" b="0" spc="130">
                          <a:solidFill>
                            <a:srgbClr val="404040"/>
                          </a:solidFill>
                          <a:latin typeface="微软雅黑" panose="020B0503020204020204" charset="-122"/>
                          <a:ea typeface="微软雅黑" panose="020B0503020204020204" charset="-122"/>
                        </a:rPr>
                        <a:t>路由器</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a:lstStyle/>
                    <a:p>
                      <a:pPr indent="0" algn="l">
                        <a:lnSpc>
                          <a:spcPct val="120000"/>
                        </a:lnSpc>
                        <a:spcBef>
                          <a:spcPts val="0"/>
                        </a:spcBef>
                        <a:spcAft>
                          <a:spcPts val="0"/>
                        </a:spcAft>
                      </a:pPr>
                      <a:r>
                        <a:rPr lang="zh-CN" altLang="en-US" sz="1700" b="0" spc="130">
                          <a:solidFill>
                            <a:srgbClr val="404040"/>
                          </a:solidFill>
                          <a:latin typeface="微软雅黑" panose="020B0503020204020204" charset="-122"/>
                          <a:ea typeface="微软雅黑" panose="020B0503020204020204" charset="-122"/>
                        </a:rPr>
                        <a:t>网络之间的桥梁，为数据选择一条到达目的地的最佳路径。数据源从主机发出需要经过多个路由器传递，最终被送到目的网络</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r>
              <a:tr h="1508760">
                <a:tc>
                  <a:txBody>
                    <a:bodyPr/>
                    <a:lstStyle/>
                    <a:p>
                      <a:pPr indent="0" algn="ctr">
                        <a:lnSpc>
                          <a:spcPct val="120000"/>
                        </a:lnSpc>
                        <a:spcBef>
                          <a:spcPts val="0"/>
                        </a:spcBef>
                        <a:spcAft>
                          <a:spcPts val="0"/>
                        </a:spcAft>
                      </a:pPr>
                      <a:r>
                        <a:rPr lang="en-US" sz="1700" b="0" spc="130">
                          <a:solidFill>
                            <a:srgbClr val="646464"/>
                          </a:solidFill>
                          <a:latin typeface="微软雅黑" panose="020B0503020204020204" charset="-122"/>
                          <a:ea typeface="微软雅黑" panose="020B0503020204020204" charset="-122"/>
                        </a:rPr>
                        <a:t>3</a:t>
                      </a:r>
                      <a:endParaRPr lang="en-US" sz="1700" b="0" spc="130">
                        <a:solidFill>
                          <a:srgbClr val="646464"/>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c>
                  <a:txBody>
                    <a:bodyPr/>
                    <a:lstStyle/>
                    <a:p>
                      <a:pPr indent="0" algn="l" defTabSz="914400" rtl="0" eaLnBrk="1" latinLnBrk="0" hangingPunct="1">
                        <a:lnSpc>
                          <a:spcPct val="120000"/>
                        </a:lnSpc>
                        <a:spcBef>
                          <a:spcPts val="0"/>
                        </a:spcBef>
                        <a:spcAft>
                          <a:spcPts val="0"/>
                        </a:spcAft>
                      </a:pPr>
                      <a:r>
                        <a:rPr lang="zh-CN" altLang="en-US" sz="1700" b="0" spc="130">
                          <a:solidFill>
                            <a:srgbClr val="404040"/>
                          </a:solidFill>
                          <a:latin typeface="微软雅黑" panose="020B0503020204020204" charset="-122"/>
                          <a:ea typeface="微软雅黑" panose="020B0503020204020204" charset="-122"/>
                        </a:rPr>
                        <a:t>主机</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c>
                  <a:txBody>
                    <a:bodyPr/>
                    <a:lstStyle/>
                    <a:p>
                      <a:pPr marR="0" indent="0" algn="l" defTabSz="914400" rtl="0" eaLnBrk="1" fontAlgn="auto" latinLnBrk="0" hangingPunct="1">
                        <a:lnSpc>
                          <a:spcPct val="120000"/>
                        </a:lnSpc>
                        <a:spcBef>
                          <a:spcPts val="0"/>
                        </a:spcBef>
                        <a:spcAft>
                          <a:spcPts val="0"/>
                        </a:spcAft>
                        <a:buClrTx/>
                        <a:buSzTx/>
                        <a:buFontTx/>
                        <a:buNone/>
                        <a:defRPr/>
                      </a:pPr>
                      <a:r>
                        <a:rPr lang="zh-CN" altLang="en-US" sz="1700" b="0" spc="130">
                          <a:solidFill>
                            <a:srgbClr val="404040"/>
                          </a:solidFill>
                          <a:latin typeface="微软雅黑" panose="020B0503020204020204" charset="-122"/>
                          <a:ea typeface="微软雅黑" panose="020B0503020204020204" charset="-122"/>
                        </a:rPr>
                        <a:t>信息资源和服务的载体，可以是服务器也可以是客户机。</a:t>
                      </a:r>
                      <a:r>
                        <a:rPr lang="zh-CN" altLang="zh-CN" sz="1700" b="0" spc="130">
                          <a:solidFill>
                            <a:srgbClr val="404040"/>
                          </a:solidFill>
                          <a:latin typeface="微软雅黑" panose="020B0503020204020204" charset="-122"/>
                          <a:ea typeface="微软雅黑" panose="020B0503020204020204" charset="-122"/>
                        </a:rPr>
                        <a:t>服务器借助于服务器软件向用户提供服务和管理信息资源，用户通过客户机中装载的访问各类因特网服务的软件访问因特网上的服务和资源</a:t>
                      </a:r>
                      <a:endParaRPr lang="zh-CN" altLang="zh-CN"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r>
              <a:tr h="887730">
                <a:tc>
                  <a:txBody>
                    <a:bodyPr/>
                    <a:lstStyle/>
                    <a:p>
                      <a:pPr indent="0" algn="ctr">
                        <a:lnSpc>
                          <a:spcPct val="120000"/>
                        </a:lnSpc>
                        <a:spcBef>
                          <a:spcPts val="0"/>
                        </a:spcBef>
                        <a:spcAft>
                          <a:spcPts val="0"/>
                        </a:spcAft>
                      </a:pPr>
                      <a:r>
                        <a:rPr lang="en-US" sz="1700" b="0" spc="130">
                          <a:solidFill>
                            <a:srgbClr val="646464"/>
                          </a:solidFill>
                          <a:latin typeface="微软雅黑" panose="020B0503020204020204" charset="-122"/>
                          <a:ea typeface="微软雅黑" panose="020B0503020204020204" charset="-122"/>
                        </a:rPr>
                        <a:t>4</a:t>
                      </a:r>
                      <a:endParaRPr lang="en-US" sz="1700" b="0" spc="130">
                        <a:solidFill>
                          <a:srgbClr val="646464"/>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2F2F2"/>
                    </a:solidFill>
                  </a:tcPr>
                </a:tc>
                <a:tc>
                  <a:txBody>
                    <a:bodyPr/>
                    <a:lstStyle/>
                    <a:p>
                      <a:pPr indent="0" algn="l" defTabSz="914400" rtl="0" eaLnBrk="1" latinLnBrk="0" hangingPunct="1">
                        <a:lnSpc>
                          <a:spcPct val="120000"/>
                        </a:lnSpc>
                        <a:spcBef>
                          <a:spcPts val="0"/>
                        </a:spcBef>
                        <a:spcAft>
                          <a:spcPts val="0"/>
                        </a:spcAft>
                      </a:pPr>
                      <a:r>
                        <a:rPr lang="zh-CN" altLang="en-US" sz="1700" b="0" spc="130">
                          <a:solidFill>
                            <a:srgbClr val="404040"/>
                          </a:solidFill>
                          <a:latin typeface="微软雅黑" panose="020B0503020204020204" charset="-122"/>
                          <a:ea typeface="微软雅黑" panose="020B0503020204020204" charset="-122"/>
                        </a:rPr>
                        <a:t>信息资源</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2F2F2"/>
                    </a:solidFill>
                  </a:tcPr>
                </a:tc>
                <a:tc>
                  <a:txBody>
                    <a:bodyPr/>
                    <a:lstStyle/>
                    <a:p>
                      <a:pPr indent="0" algn="l">
                        <a:lnSpc>
                          <a:spcPct val="120000"/>
                        </a:lnSpc>
                        <a:spcBef>
                          <a:spcPts val="0"/>
                        </a:spcBef>
                        <a:spcAft>
                          <a:spcPts val="0"/>
                        </a:spcAft>
                      </a:pPr>
                      <a:r>
                        <a:rPr lang="zh-CN" altLang="en-US" sz="1700" b="0" spc="130">
                          <a:solidFill>
                            <a:srgbClr val="404040"/>
                          </a:solidFill>
                          <a:latin typeface="微软雅黑" panose="020B0503020204020204" charset="-122"/>
                          <a:ea typeface="微软雅黑" panose="020B0503020204020204" charset="-122"/>
                        </a:rPr>
                        <a:t>包括文本、图像、声音或视频等多种信息类型，涉及科学教育、商业经济、医疗卫生、文化娱乐等诸多方面</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2F2F2"/>
                    </a:solidFill>
                  </a:tcPr>
                </a:tc>
              </a:tr>
            </a:tbl>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76D1C9B0-D808-43EA-840F-218C4A071252}"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zh-CN" altLang="en-US" sz="2800" dirty="0"/>
              <a:t>二</a:t>
            </a:r>
            <a:r>
              <a:rPr lang="en-US" altLang="zh-CN" sz="2800" dirty="0"/>
              <a:t>.</a:t>
            </a:r>
            <a:r>
              <a:rPr lang="zh-CN" altLang="en-US" sz="2800" dirty="0"/>
              <a:t>因特网的应用</a:t>
            </a:r>
            <a:endParaRPr lang="zh-CN" altLang="en-US" sz="2800" dirty="0"/>
          </a:p>
        </p:txBody>
      </p:sp>
      <p:graphicFrame>
        <p:nvGraphicFramePr>
          <p:cNvPr id="6" name="内容占位符 3"/>
          <p:cNvGraphicFramePr/>
          <p:nvPr/>
        </p:nvGraphicFramePr>
        <p:xfrm>
          <a:off x="904251" y="853805"/>
          <a:ext cx="7669832" cy="544566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三、任务分析</a:t>
            </a:r>
            <a:endParaRPr lang="zh-CN" altLang="en-US" sz="2800" dirty="0"/>
          </a:p>
        </p:txBody>
      </p:sp>
      <p:sp>
        <p:nvSpPr>
          <p:cNvPr id="3" name="矩形 2"/>
          <p:cNvSpPr/>
          <p:nvPr/>
        </p:nvSpPr>
        <p:spPr>
          <a:xfrm>
            <a:off x="899592" y="1412776"/>
            <a:ext cx="7344816" cy="1292662"/>
          </a:xfrm>
          <a:prstGeom prst="rect">
            <a:avLst/>
          </a:prstGeom>
        </p:spPr>
        <p:txBody>
          <a:bodyPr wrap="square">
            <a:spAutoFit/>
          </a:bodyPr>
          <a:lstStyle/>
          <a:p>
            <a:pPr indent="457200">
              <a:lnSpc>
                <a:spcPct val="150000"/>
              </a:lnSpc>
            </a:pPr>
            <a:r>
              <a:rPr lang="zh-CN" altLang="en-US" sz="2000" b="0" kern="100" dirty="0">
                <a:solidFill>
                  <a:schemeClr val="tx2"/>
                </a:solidFill>
                <a:latin typeface="+mn-ea"/>
                <a:ea typeface="+mn-ea"/>
                <a:cs typeface="Times New Roman" panose="02020603050405020304" pitchFamily="18" charset="0"/>
              </a:rPr>
              <a:t>为了进一步了解因特网基础知识及应用，让我们一起通过对浏览器的设置与使用来熟悉因特网的应用</a:t>
            </a:r>
            <a:r>
              <a:rPr lang="zh-CN" altLang="zh-CN" sz="2000" b="0" kern="100" dirty="0">
                <a:solidFill>
                  <a:schemeClr val="tx2"/>
                </a:solidFill>
                <a:latin typeface="+mn-ea"/>
                <a:ea typeface="+mn-ea"/>
                <a:cs typeface="Times New Roman" panose="02020603050405020304" pitchFamily="18" charset="0"/>
              </a:rPr>
              <a:t>。</a:t>
            </a:r>
            <a:endParaRPr lang="en-US" altLang="zh-CN" sz="2000" b="0" kern="100" dirty="0">
              <a:solidFill>
                <a:schemeClr val="tx2"/>
              </a:solidFill>
              <a:latin typeface="+mn-ea"/>
              <a:ea typeface="+mn-ea"/>
              <a:cs typeface="Times New Roman" panose="02020603050405020304" pitchFamily="18" charset="0"/>
            </a:endParaRPr>
          </a:p>
          <a:p>
            <a:endParaRPr lang="zh-CN" altLang="zh-CN" dirty="0">
              <a:latin typeface="+mn-ea"/>
              <a:ea typeface="+mn-ea"/>
            </a:endParaRPr>
          </a:p>
        </p:txBody>
      </p:sp>
    </p:spTree>
  </p:cSld>
  <p:clrMapOvr>
    <a:masterClrMapping/>
  </p:clrMapOvr>
  <p:transition>
    <p:cut/>
  </p:transition>
</p:sld>
</file>

<file path=ppt/tags/tag1.xml><?xml version="1.0" encoding="utf-8"?>
<p:tagLst xmlns:p="http://schemas.openxmlformats.org/presentationml/2006/main">
  <p:tag name="KSO_WM_UNIT_TABLE_BEAUTIFY" val="smartTable{d56666b7-b0e5-4b06-8c13-23b091f0b517}"/>
  <p:tag name="TABLE_RECT" val="36*86.5923*648*401.3"/>
  <p:tag name="TABLE_EMPHASIZE_COLOR" val="6579300"/>
  <p:tag name="TABLE_ONEKEY_SKIN_IDX" val="0"/>
  <p:tag name="TABLE_SKINIDX" val="-1"/>
  <p:tag name="TABLE_COLORIDX" val="l"/>
  <p:tag name="TABLE_ENDDRAG_ORIGIN_RECT" val="671*378"/>
  <p:tag name="TABLE_ENDDRAG_RECT" val="24*86*671*378"/>
</p:tagLst>
</file>

<file path=ppt/tags/tag2.xml><?xml version="1.0" encoding="utf-8"?>
<p:tagLst xmlns:p="http://schemas.openxmlformats.org/presentationml/2006/main">
  <p:tag name="KSO_WM_UNIT_TABLE_BEAUTIFY" val="smartTable{3f305158-5fa0-4e71-bdb0-9ec86b3a34c7}"/>
  <p:tag name="TABLE_RECT" val="36*253.291*648*212.6"/>
  <p:tag name="TABLE_EMPHASIZE_COLOR" val="6579300"/>
  <p:tag name="TABLE_ONEKEY_SKIN_IDX" val="0"/>
  <p:tag name="TABLE_SKINIDX" val="-1"/>
  <p:tag name="TABLE_COLORIDX" val="l"/>
</p:tagLst>
</file>

<file path=ppt/tags/tag3.xml><?xml version="1.0" encoding="utf-8"?>
<p:tagLst xmlns:p="http://schemas.openxmlformats.org/presentationml/2006/main">
  <p:tag name="KSO_WM_UNIT_TABLE_BEAUTIFY" val="smartTable{65c748aa-f68b-42b4-9ce5-a9bf297f3a93}"/>
  <p:tag name="TABLE_RECT" val="36*256.109*648*222.05"/>
  <p:tag name="TABLE_EMPHASIZE_COLOR" val="6579300"/>
  <p:tag name="TABLE_ONEKEY_SKIN_IDX" val="0"/>
  <p:tag name="TABLE_SKINIDX" val="-1"/>
  <p:tag name="TABLE_COLORIDX" val="l"/>
</p:tagLst>
</file>

<file path=ppt/tags/tag4.xml><?xml version="1.0" encoding="utf-8"?>
<p:tagLst xmlns:p="http://schemas.openxmlformats.org/presentationml/2006/main">
  <p:tag name="AS_NET" val="4.0.30319.36460"/>
  <p:tag name="AS_OS" val="Microsoft Windows NT 6.1.7601 Service Pack 1"/>
  <p:tag name="AS_RELEASE_DATE" val="2016.09.30"/>
  <p:tag name="AS_TITLE" val="Aspose.Slides for .NET 2.0"/>
  <p:tag name="AS_VERSION" val="16.9.0.0"/>
  <p:tag name="COMMONDATA" val="eyJoZGlkIjoiNGU5YTk2NWU3OTRhNTU0YjZlNWE0ODExMjY4YzM0MTgifQ=="/>
</p:tagLst>
</file>

<file path=ppt/theme/theme1.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楷体_GB2312"/>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8239</Words>
  <Application>WPS 演示</Application>
  <PresentationFormat>全屏显示(4:3)</PresentationFormat>
  <Paragraphs>537</Paragraphs>
  <Slides>55</Slides>
  <Notes>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55</vt:i4>
      </vt:variant>
    </vt:vector>
  </HeadingPairs>
  <TitlesOfParts>
    <vt:vector size="69" baseType="lpstr">
      <vt:lpstr>Arial</vt:lpstr>
      <vt:lpstr>宋体</vt:lpstr>
      <vt:lpstr>Wingdings</vt:lpstr>
      <vt:lpstr>Verdana</vt:lpstr>
      <vt:lpstr>楷体_GB2312</vt:lpstr>
      <vt:lpstr>新宋体</vt:lpstr>
      <vt:lpstr>黑体</vt:lpstr>
      <vt:lpstr>Times New Roman</vt:lpstr>
      <vt:lpstr>Calibri</vt:lpstr>
      <vt:lpstr>微软雅黑</vt:lpstr>
      <vt:lpstr>Arial Unicode MS</vt:lpstr>
      <vt:lpstr>楷体_GB2312</vt:lpstr>
      <vt:lpstr>Cambria</vt:lpstr>
      <vt:lpstr> overriden</vt:lpstr>
      <vt:lpstr>  《计算机网络技术》</vt:lpstr>
      <vt:lpstr>项目五  互联网接入与应用</vt:lpstr>
      <vt:lpstr>任务一   初识因特网——【任务目标】</vt:lpstr>
      <vt:lpstr>一、因特网技术</vt:lpstr>
      <vt:lpstr>PowerPoint 演示文稿</vt:lpstr>
      <vt:lpstr>PowerPoint 演示文稿</vt:lpstr>
      <vt:lpstr>PowerPoint 演示文稿</vt:lpstr>
      <vt:lpstr>二.因特网的应用</vt:lpstr>
      <vt:lpstr>PowerPoint 演示文稿</vt:lpstr>
      <vt:lpstr>PowerPoint 演示文稿</vt:lpstr>
      <vt:lpstr>PowerPoint 演示文稿</vt:lpstr>
      <vt:lpstr>项目五  互联网接入与应用</vt:lpstr>
      <vt:lpstr>任务二   局域网接入因特网——【任务目标】</vt:lpstr>
      <vt:lpstr>一、常用因特网接入技术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1.宽带路由器的功能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项目五  互联网接入与应用</vt:lpstr>
      <vt:lpstr>任务三   移动互联网应用——【任务目标】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C++程序设计》 课程说课</dc:title>
  <dc:creator>liu7541977</dc:creator>
  <cp:lastModifiedBy>刘小园</cp:lastModifiedBy>
  <cp:revision>194</cp:revision>
  <cp:lastPrinted>2019-02-11T05:42:00Z</cp:lastPrinted>
  <dcterms:created xsi:type="dcterms:W3CDTF">2019-02-11T05:42:00Z</dcterms:created>
  <dcterms:modified xsi:type="dcterms:W3CDTF">2022-06-24T10:35:48Z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30AC6187F6004826A7C401F04B2F2B81</vt:lpwstr>
  </property>
  <property fmtid="{D5CDD505-2E9C-101B-9397-08002B2CF9AE}" pid="3" name="KSOProductBuildVer">
    <vt:lpwstr>2052-11.1.0.11830</vt:lpwstr>
  </property>
</Properties>
</file>