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6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  <p:sldMasterId id="2147483690" r:id="rId4"/>
    <p:sldMasterId id="2147483704" r:id="rId5"/>
  </p:sldMasterIdLst>
  <p:notesMasterIdLst>
    <p:notesMasterId r:id="rId38"/>
  </p:notesMasterIdLst>
  <p:sldIdLst>
    <p:sldId id="463" r:id="rId6"/>
    <p:sldId id="464" r:id="rId7"/>
    <p:sldId id="481" r:id="rId8"/>
    <p:sldId id="482" r:id="rId9"/>
    <p:sldId id="524" r:id="rId10"/>
    <p:sldId id="483" r:id="rId11"/>
    <p:sldId id="503" r:id="rId12"/>
    <p:sldId id="507" r:id="rId13"/>
    <p:sldId id="709" r:id="rId14"/>
    <p:sldId id="694" r:id="rId15"/>
    <p:sldId id="696" r:id="rId16"/>
    <p:sldId id="695" r:id="rId17"/>
    <p:sldId id="697" r:id="rId18"/>
    <p:sldId id="710" r:id="rId19"/>
    <p:sldId id="554" r:id="rId20"/>
    <p:sldId id="711" r:id="rId21"/>
    <p:sldId id="698" r:id="rId22"/>
    <p:sldId id="701" r:id="rId23"/>
    <p:sldId id="700" r:id="rId24"/>
    <p:sldId id="699" r:id="rId25"/>
    <p:sldId id="670" r:id="rId26"/>
    <p:sldId id="702" r:id="rId27"/>
    <p:sldId id="712" r:id="rId28"/>
    <p:sldId id="703" r:id="rId29"/>
    <p:sldId id="705" r:id="rId30"/>
    <p:sldId id="706" r:id="rId31"/>
    <p:sldId id="704" r:id="rId32"/>
    <p:sldId id="713" r:id="rId33"/>
    <p:sldId id="672" r:id="rId34"/>
    <p:sldId id="707" r:id="rId35"/>
    <p:sldId id="522" r:id="rId36"/>
    <p:sldId id="518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24765" y="6657340"/>
            <a:ext cx="1033653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117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动力电池的功能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77720"/>
            <a:ext cx="906673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066731" y="6493054"/>
            <a:ext cx="353632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新能源汽车动力电池故障检修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1270" y="6657340"/>
            <a:ext cx="9893935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8926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动力电池的性能要求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7620" y="6657340"/>
            <a:ext cx="10370185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625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动力电池的分类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31115" y="6657340"/>
            <a:ext cx="10102850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339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蓄电池的性能指标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tags" Target="../tags/tag12.xml"/><Relationship Id="rId2" Type="http://schemas.openxmlformats.org/officeDocument/2006/relationships/slideLayout" Target="../slideLayouts/slideLayout41.xml"/><Relationship Id="rId16" Type="http://schemas.openxmlformats.org/officeDocument/2006/relationships/tags" Target="../tags/tag1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ags" Target="../tags/tag10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tags" Target="../tags/tag15.xml"/><Relationship Id="rId2" Type="http://schemas.openxmlformats.org/officeDocument/2006/relationships/slideLayout" Target="../slideLayouts/slideLayout54.xml"/><Relationship Id="rId16" Type="http://schemas.openxmlformats.org/officeDocument/2006/relationships/tags" Target="../tags/tag1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tags" Target="../tags/tag13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2F1467-E2CE-4CA8-B178-0B02BC395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4567" y="1098784"/>
            <a:ext cx="4558048" cy="3112608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3.</a:t>
            </a:r>
            <a:r>
              <a:rPr lang="zh-CN" altLang="en-US" b="1" dirty="0">
                <a:solidFill>
                  <a:schemeClr val="tx2"/>
                </a:solidFill>
              </a:rPr>
              <a:t>  主要原因：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BMS</a:t>
            </a:r>
            <a:r>
              <a:rPr lang="zh-CN" altLang="en-US" dirty="0"/>
              <a:t>供电线路故障、</a:t>
            </a:r>
            <a:endParaRPr lang="en-US" altLang="zh-CN" dirty="0"/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BMS</a:t>
            </a:r>
            <a:r>
              <a:rPr lang="zh-CN" altLang="en-US" dirty="0"/>
              <a:t>搭铁线路故障、</a:t>
            </a:r>
            <a:endParaRPr lang="en-US" altLang="zh-CN" dirty="0"/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BMS</a:t>
            </a:r>
            <a:r>
              <a:rPr lang="zh-CN" altLang="en-US" dirty="0"/>
              <a:t>模块故障等。</a:t>
            </a:r>
          </a:p>
        </p:txBody>
      </p:sp>
    </p:spTree>
    <p:extLst>
      <p:ext uri="{BB962C8B-B14F-4D97-AF65-F5344CB8AC3E}">
        <p14:creationId xmlns:p14="http://schemas.microsoft.com/office/powerpoint/2010/main" val="498734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2F1467-E2CE-4CA8-B178-0B02BC395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4. </a:t>
            </a:r>
            <a:r>
              <a:rPr lang="zh-CN" altLang="en-US" b="1" dirty="0">
                <a:solidFill>
                  <a:schemeClr val="tx2"/>
                </a:solidFill>
              </a:rPr>
              <a:t>线路检测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    </a:t>
            </a:r>
            <a:r>
              <a:rPr lang="zh-CN" altLang="en-US" b="1" dirty="0">
                <a:solidFill>
                  <a:schemeClr val="accent2"/>
                </a:solidFill>
              </a:rPr>
              <a:t>（</a:t>
            </a:r>
            <a:r>
              <a:rPr lang="en-US" altLang="zh-CN" b="1" dirty="0">
                <a:solidFill>
                  <a:schemeClr val="accent2"/>
                </a:solidFill>
              </a:rPr>
              <a:t>1</a:t>
            </a:r>
            <a:r>
              <a:rPr lang="zh-CN" altLang="en-US" b="1" dirty="0">
                <a:solidFill>
                  <a:schemeClr val="accent2"/>
                </a:solidFill>
              </a:rPr>
              <a:t>）</a:t>
            </a:r>
            <a:r>
              <a:rPr lang="en-US" altLang="zh-CN" b="1" dirty="0">
                <a:solidFill>
                  <a:schemeClr val="accent2"/>
                </a:solidFill>
              </a:rPr>
              <a:t>BMS</a:t>
            </a:r>
            <a:r>
              <a:rPr lang="zh-CN" altLang="en-US" b="1" dirty="0">
                <a:solidFill>
                  <a:schemeClr val="accent2"/>
                </a:solidFill>
              </a:rPr>
              <a:t>供电线路故障：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    1</a:t>
            </a:r>
            <a:r>
              <a:rPr lang="zh-CN" altLang="en-US" dirty="0"/>
              <a:t>）测量BMSB+供电线路，CA49-1正常值应为蓄电池电压。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     </a:t>
            </a:r>
            <a:r>
              <a:rPr lang="en-US" altLang="zh-CN" dirty="0"/>
              <a:t>2</a:t>
            </a:r>
            <a:r>
              <a:rPr lang="zh-CN" altLang="en-US" dirty="0"/>
              <a:t>）测量BMSIG供电线路，CA49-7，点火开关ON，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</a:t>
            </a:r>
            <a:r>
              <a:rPr lang="zh-CN" altLang="en-US" dirty="0"/>
              <a:t>CA49-7正常电压值为蓄电池电压。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      </a:t>
            </a:r>
            <a:r>
              <a:rPr lang="zh-CN" altLang="en-US" b="1" dirty="0">
                <a:solidFill>
                  <a:schemeClr val="accent2"/>
                </a:solidFill>
              </a:rPr>
              <a:t>（</a:t>
            </a:r>
            <a:r>
              <a:rPr lang="en-US" altLang="zh-CN" b="1" dirty="0">
                <a:solidFill>
                  <a:schemeClr val="accent2"/>
                </a:solidFill>
              </a:rPr>
              <a:t>2</a:t>
            </a:r>
            <a:r>
              <a:rPr lang="zh-CN" altLang="en-US" b="1" dirty="0">
                <a:solidFill>
                  <a:schemeClr val="accent2"/>
                </a:solidFill>
              </a:rPr>
              <a:t>）</a:t>
            </a:r>
            <a:r>
              <a:rPr lang="en-US" altLang="zh-CN" b="1" dirty="0">
                <a:solidFill>
                  <a:schemeClr val="accent2"/>
                </a:solidFill>
              </a:rPr>
              <a:t> BMS</a:t>
            </a:r>
            <a:r>
              <a:rPr lang="zh-CN" altLang="en-US" b="1" dirty="0">
                <a:solidFill>
                  <a:schemeClr val="accent2"/>
                </a:solidFill>
              </a:rPr>
              <a:t>搭铁线路故障：</a:t>
            </a:r>
            <a:endParaRPr lang="en-US" altLang="zh-CN" b="1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en-US" altLang="zh-CN" dirty="0"/>
              <a:t>        1</a:t>
            </a:r>
            <a:r>
              <a:rPr lang="zh-CN" altLang="en-US" dirty="0"/>
              <a:t>）测量BMS搭铁线路，断开CA49插接器，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 </a:t>
            </a:r>
            <a:r>
              <a:rPr lang="zh-CN" altLang="en-US" dirty="0"/>
              <a:t>CA49-2正常为与搭铁间的阻值＜1Ω。</a:t>
            </a:r>
          </a:p>
          <a:p>
            <a:pPr marL="0" indent="0">
              <a:buNone/>
            </a:pPr>
            <a:r>
              <a:rPr lang="en-US" altLang="zh-CN" b="1" dirty="0">
                <a:solidFill>
                  <a:schemeClr val="accent2"/>
                </a:solidFill>
              </a:rPr>
              <a:t>      </a:t>
            </a:r>
            <a:r>
              <a:rPr lang="zh-CN" altLang="en-US" b="1" dirty="0">
                <a:solidFill>
                  <a:schemeClr val="accent2"/>
                </a:solidFill>
              </a:rPr>
              <a:t>（</a:t>
            </a:r>
            <a:r>
              <a:rPr lang="en-US" altLang="zh-CN" b="1" dirty="0">
                <a:solidFill>
                  <a:schemeClr val="accent2"/>
                </a:solidFill>
              </a:rPr>
              <a:t>3</a:t>
            </a:r>
            <a:r>
              <a:rPr lang="zh-CN" altLang="en-US" b="1" dirty="0">
                <a:solidFill>
                  <a:schemeClr val="accent2"/>
                </a:solidFill>
              </a:rPr>
              <a:t>）</a:t>
            </a:r>
            <a:r>
              <a:rPr lang="en-US" altLang="zh-CN" b="1" dirty="0">
                <a:solidFill>
                  <a:schemeClr val="accent2"/>
                </a:solidFill>
              </a:rPr>
              <a:t>BMS</a:t>
            </a:r>
            <a:r>
              <a:rPr lang="zh-CN" altLang="en-US" b="1" dirty="0">
                <a:solidFill>
                  <a:schemeClr val="accent2"/>
                </a:solidFill>
              </a:rPr>
              <a:t>模块故障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47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390C46A-9F68-44AA-B676-412C2CB82A5F}"/>
              </a:ext>
            </a:extLst>
          </p:cNvPr>
          <p:cNvSpPr txBox="1"/>
          <p:nvPr/>
        </p:nvSpPr>
        <p:spPr>
          <a:xfrm>
            <a:off x="596721" y="1123973"/>
            <a:ext cx="11359166" cy="4236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400" b="1" dirty="0">
                <a:solidFill>
                  <a:schemeClr val="tx2"/>
                </a:solidFill>
              </a:rPr>
              <a:t>5.</a:t>
            </a:r>
            <a:r>
              <a:rPr lang="zh-CN" altLang="en-US" sz="2400" b="1" dirty="0">
                <a:solidFill>
                  <a:schemeClr val="tx2"/>
                </a:solidFill>
              </a:rPr>
              <a:t> 故障机理分析</a:t>
            </a:r>
            <a:endParaRPr lang="en-US" altLang="zh-CN" sz="2400" b="1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</a:rPr>
              <a:t>    </a:t>
            </a:r>
            <a:r>
              <a:rPr lang="zh-CN" altLang="en-US" sz="2400" dirty="0"/>
              <a:t>动力电池管理系统BMS供电线路存在故障，造成BMS无法启动运行，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BMS无法监测动力蓄电池的电压、电量、温度等信息。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BMS也无法进行信息传输，因此仪表上无法显示动力电池电量，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也无法点亮动力电池故障灯。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整车控制器VCU无法正常接收到BMS模块发送的动力蓄电池的电量、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电压、故障等状态信息，从而无法确认动力蓄电池的工作状态。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VCU启动整车保护功能，导致整车高压系统不上电，READY灯不亮。</a:t>
            </a:r>
          </a:p>
        </p:txBody>
      </p:sp>
    </p:spTree>
    <p:extLst>
      <p:ext uri="{BB962C8B-B14F-4D97-AF65-F5344CB8AC3E}">
        <p14:creationId xmlns:p14="http://schemas.microsoft.com/office/powerpoint/2010/main" val="1617844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390C46A-9F68-44AA-B676-412C2CB82A5F}"/>
              </a:ext>
            </a:extLst>
          </p:cNvPr>
          <p:cNvSpPr txBox="1"/>
          <p:nvPr/>
        </p:nvSpPr>
        <p:spPr>
          <a:xfrm>
            <a:off x="416417" y="737607"/>
            <a:ext cx="11359166" cy="3904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          同样，该线路上的其他部件出现故障，如：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</a:t>
            </a:r>
            <a:r>
              <a:rPr lang="zh-CN" altLang="en-US" sz="2400" dirty="0"/>
              <a:t>熔断器断路、虚接，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CA49-1端子退针、虚接，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线束插接器接触不良、损坏等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都能造成BMS无法正常运行，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以致车辆READY灯不亮，车辆不能正常上电，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</a:t>
            </a:r>
            <a:r>
              <a:rPr lang="zh-CN" altLang="en-US" sz="2400" dirty="0"/>
              <a:t>不能正常充电。</a:t>
            </a:r>
          </a:p>
        </p:txBody>
      </p:sp>
    </p:spTree>
    <p:extLst>
      <p:ext uri="{BB962C8B-B14F-4D97-AF65-F5344CB8AC3E}">
        <p14:creationId xmlns:p14="http://schemas.microsoft.com/office/powerpoint/2010/main" val="3973314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262130" y="1985516"/>
            <a:ext cx="10135673" cy="245483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4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动力电池失效模式</a:t>
            </a:r>
            <a:endParaRPr lang="en-US" altLang="zh-CN" sz="48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4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2E1FBD8A-9D9F-4A3C-9E04-89FED947695D}"/>
              </a:ext>
            </a:extLst>
          </p:cNvPr>
          <p:cNvSpPr txBox="1"/>
          <p:nvPr/>
        </p:nvSpPr>
        <p:spPr>
          <a:xfrm>
            <a:off x="968295" y="767522"/>
            <a:ext cx="5109091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一、动力蓄电池的失效模式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00643E7-9FA3-4BCC-9754-763ED5B6BE3F}"/>
              </a:ext>
            </a:extLst>
          </p:cNvPr>
          <p:cNvGrpSpPr/>
          <p:nvPr/>
        </p:nvGrpSpPr>
        <p:grpSpPr>
          <a:xfrm flipH="1">
            <a:off x="968295" y="2003686"/>
            <a:ext cx="4338475" cy="967058"/>
            <a:chOff x="5879462" y="287200"/>
            <a:chExt cx="3545784" cy="790365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92033C5-4426-49A3-ACE0-B3FF099B2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37FAF0C-E51B-4538-B2D2-696660755A16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0" name="Freeform 56">
                <a:extLst>
                  <a:ext uri="{FF2B5EF4-FFF2-40B4-BE49-F238E27FC236}">
                    <a16:creationId xmlns:a16="http://schemas.microsoft.com/office/drawing/2014/main" id="{9D3C25EB-3AB5-407C-8F12-3A85D066C747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57">
                <a:extLst>
                  <a:ext uri="{FF2B5EF4-FFF2-40B4-BE49-F238E27FC236}">
                    <a16:creationId xmlns:a16="http://schemas.microsoft.com/office/drawing/2014/main" id="{A0F92F47-0F34-426A-8838-E7D62C1399FD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58">
                <a:extLst>
                  <a:ext uri="{FF2B5EF4-FFF2-40B4-BE49-F238E27FC236}">
                    <a16:creationId xmlns:a16="http://schemas.microsoft.com/office/drawing/2014/main" id="{A28AE9C9-F78C-456D-BAC2-BD91A81CC16A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50">
            <a:extLst>
              <a:ext uri="{FF2B5EF4-FFF2-40B4-BE49-F238E27FC236}">
                <a16:creationId xmlns:a16="http://schemas.microsoft.com/office/drawing/2014/main" id="{BD8E1F05-17B7-4104-89DC-7871CDE9F2DB}"/>
              </a:ext>
            </a:extLst>
          </p:cNvPr>
          <p:cNvSpPr txBox="1"/>
          <p:nvPr/>
        </p:nvSpPr>
        <p:spPr>
          <a:xfrm>
            <a:off x="968408" y="2090992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4" name="文本框 53">
            <a:extLst>
              <a:ext uri="{FF2B5EF4-FFF2-40B4-BE49-F238E27FC236}">
                <a16:creationId xmlns:a16="http://schemas.microsoft.com/office/drawing/2014/main" id="{36E0CD34-666A-4CDE-A5DA-50240117358F}"/>
              </a:ext>
            </a:extLst>
          </p:cNvPr>
          <p:cNvSpPr txBox="1"/>
          <p:nvPr/>
        </p:nvSpPr>
        <p:spPr>
          <a:xfrm>
            <a:off x="2251911" y="2012894"/>
            <a:ext cx="4318513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zh-CN" altLang="en-US" dirty="0"/>
              <a:t>电芯失效模式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69F6268-B550-4B99-9991-042790913C25}"/>
              </a:ext>
            </a:extLst>
          </p:cNvPr>
          <p:cNvGrpSpPr/>
          <p:nvPr/>
        </p:nvGrpSpPr>
        <p:grpSpPr>
          <a:xfrm flipH="1">
            <a:off x="968295" y="3052706"/>
            <a:ext cx="4338475" cy="967058"/>
            <a:chOff x="5879462" y="287200"/>
            <a:chExt cx="3545784" cy="790365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CC5FB430-6503-4FA4-AB6C-E33F9C8D7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03BE847-EDBB-4D6B-8B8D-1BBD9C96998C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8" name="Freeform 56">
                <a:extLst>
                  <a:ext uri="{FF2B5EF4-FFF2-40B4-BE49-F238E27FC236}">
                    <a16:creationId xmlns:a16="http://schemas.microsoft.com/office/drawing/2014/main" id="{34D4AA52-8E24-473E-B5AB-D66A557C76D8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57">
                <a:extLst>
                  <a:ext uri="{FF2B5EF4-FFF2-40B4-BE49-F238E27FC236}">
                    <a16:creationId xmlns:a16="http://schemas.microsoft.com/office/drawing/2014/main" id="{AEB4C162-A69B-4676-B633-26AE670F7BD7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Freeform 58">
                <a:extLst>
                  <a:ext uri="{FF2B5EF4-FFF2-40B4-BE49-F238E27FC236}">
                    <a16:creationId xmlns:a16="http://schemas.microsoft.com/office/drawing/2014/main" id="{FC81C16E-BD10-4691-B676-C70A9B52EA0D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文本框 50">
            <a:extLst>
              <a:ext uri="{FF2B5EF4-FFF2-40B4-BE49-F238E27FC236}">
                <a16:creationId xmlns:a16="http://schemas.microsoft.com/office/drawing/2014/main" id="{C763BE55-508C-48F0-A18B-A26996F9B927}"/>
              </a:ext>
            </a:extLst>
          </p:cNvPr>
          <p:cNvSpPr txBox="1"/>
          <p:nvPr/>
        </p:nvSpPr>
        <p:spPr>
          <a:xfrm>
            <a:off x="975393" y="3138742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22" name="文本框 53">
            <a:extLst>
              <a:ext uri="{FF2B5EF4-FFF2-40B4-BE49-F238E27FC236}">
                <a16:creationId xmlns:a16="http://schemas.microsoft.com/office/drawing/2014/main" id="{D209AFF2-152B-4FE7-AD17-9E04C4A325F7}"/>
              </a:ext>
            </a:extLst>
          </p:cNvPr>
          <p:cNvSpPr txBox="1"/>
          <p:nvPr/>
        </p:nvSpPr>
        <p:spPr>
          <a:xfrm>
            <a:off x="2248102" y="3063819"/>
            <a:ext cx="4322322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en-US" altLang="zh-CN" dirty="0"/>
              <a:t>BMS</a:t>
            </a:r>
            <a:r>
              <a:rPr lang="zh-CN" altLang="en-US" dirty="0"/>
              <a:t>失效模式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D70F884-8135-43C2-9C40-53252C6926E3}"/>
              </a:ext>
            </a:extLst>
          </p:cNvPr>
          <p:cNvGrpSpPr/>
          <p:nvPr/>
        </p:nvGrpSpPr>
        <p:grpSpPr>
          <a:xfrm flipH="1">
            <a:off x="957875" y="4038443"/>
            <a:ext cx="4338475" cy="967058"/>
            <a:chOff x="5879462" y="287200"/>
            <a:chExt cx="3545784" cy="790365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7B1B0D82-169B-46B9-AC4C-5E1C18F3B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A6D18DA-533E-4B3A-B59D-D8D011E21A4B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7" name="Freeform 56">
                <a:extLst>
                  <a:ext uri="{FF2B5EF4-FFF2-40B4-BE49-F238E27FC236}">
                    <a16:creationId xmlns:a16="http://schemas.microsoft.com/office/drawing/2014/main" id="{4FE14999-AE9F-482D-9056-F78A41780B27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57">
                <a:extLst>
                  <a:ext uri="{FF2B5EF4-FFF2-40B4-BE49-F238E27FC236}">
                    <a16:creationId xmlns:a16="http://schemas.microsoft.com/office/drawing/2014/main" id="{E0D453EB-65A0-4FCA-BF24-A3DE0F07AA04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58">
                <a:extLst>
                  <a:ext uri="{FF2B5EF4-FFF2-40B4-BE49-F238E27FC236}">
                    <a16:creationId xmlns:a16="http://schemas.microsoft.com/office/drawing/2014/main" id="{63C85492-55B3-486C-9081-98C66F8D842B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 50">
            <a:extLst>
              <a:ext uri="{FF2B5EF4-FFF2-40B4-BE49-F238E27FC236}">
                <a16:creationId xmlns:a16="http://schemas.microsoft.com/office/drawing/2014/main" id="{66C3AB36-01D9-41E1-938C-812ED860C3BA}"/>
              </a:ext>
            </a:extLst>
          </p:cNvPr>
          <p:cNvSpPr txBox="1"/>
          <p:nvPr/>
        </p:nvSpPr>
        <p:spPr>
          <a:xfrm>
            <a:off x="964973" y="4124479"/>
            <a:ext cx="1283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31" name="文本框 53">
            <a:extLst>
              <a:ext uri="{FF2B5EF4-FFF2-40B4-BE49-F238E27FC236}">
                <a16:creationId xmlns:a16="http://schemas.microsoft.com/office/drawing/2014/main" id="{B955E313-7185-40EB-A122-2F06A8F3FB34}"/>
              </a:ext>
            </a:extLst>
          </p:cNvPr>
          <p:cNvSpPr txBox="1"/>
          <p:nvPr/>
        </p:nvSpPr>
        <p:spPr>
          <a:xfrm>
            <a:off x="2237682" y="4049556"/>
            <a:ext cx="4322322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defRPr/>
            </a:pPr>
            <a:r>
              <a:rPr lang="en-US" altLang="zh-CN" dirty="0"/>
              <a:t>Pack</a:t>
            </a:r>
            <a:r>
              <a:rPr lang="zh-CN" altLang="en-US" dirty="0"/>
              <a:t>系统集成失效模式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BD6159C-AF3E-45EB-9E88-2AEFC1E068BA}"/>
              </a:ext>
            </a:extLst>
          </p:cNvPr>
          <p:cNvSpPr/>
          <p:nvPr/>
        </p:nvSpPr>
        <p:spPr>
          <a:xfrm>
            <a:off x="6657822" y="1729961"/>
            <a:ext cx="1867988" cy="541538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安全性失效模式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2F7C4E9-59AE-43D8-889F-D58CA747447A}"/>
              </a:ext>
            </a:extLst>
          </p:cNvPr>
          <p:cNvSpPr/>
          <p:nvPr/>
        </p:nvSpPr>
        <p:spPr>
          <a:xfrm>
            <a:off x="6657822" y="2297917"/>
            <a:ext cx="1867988" cy="541538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非安全性失效模式</a:t>
            </a:r>
          </a:p>
        </p:txBody>
      </p:sp>
    </p:spTree>
    <p:extLst>
      <p:ext uri="{BB962C8B-B14F-4D97-AF65-F5344CB8AC3E}">
        <p14:creationId xmlns:p14="http://schemas.microsoft.com/office/powerpoint/2010/main" val="60466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/>
      <p:bldP spid="21" grpId="0"/>
      <p:bldP spid="22" grpId="0" bldLvl="0" animBg="1"/>
      <p:bldP spid="30" grpId="0"/>
      <p:bldP spid="31" grpId="0" bldLvl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F94E02A-9F11-4FA9-81AA-2E5ED3E875AD}"/>
              </a:ext>
            </a:extLst>
          </p:cNvPr>
          <p:cNvSpPr txBox="1"/>
          <p:nvPr/>
        </p:nvSpPr>
        <p:spPr>
          <a:xfrm>
            <a:off x="762453" y="819152"/>
            <a:ext cx="9890974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</a:rPr>
              <a:t> 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二、电芯安全性失效模式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6780F4-E319-44E1-BBE5-0E870A8B293A}"/>
              </a:ext>
            </a:extLst>
          </p:cNvPr>
          <p:cNvGrpSpPr/>
          <p:nvPr/>
        </p:nvGrpSpPr>
        <p:grpSpPr>
          <a:xfrm>
            <a:off x="1735594" y="2025201"/>
            <a:ext cx="3972346" cy="765592"/>
            <a:chOff x="814328" y="3219334"/>
            <a:chExt cx="1356392" cy="43253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A571D72-5766-4D42-8B4C-8306E59D5AC2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783197D5-0E7E-48A9-AA63-B8D0F8893AD4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418226F1-DB95-4FBD-B464-65AFEA6CBECD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DB6C8236-30CD-4BB2-824D-AC17EEF2BC49}"/>
                </a:ext>
              </a:extLst>
            </p:cNvPr>
            <p:cNvSpPr txBox="1"/>
            <p:nvPr/>
          </p:nvSpPr>
          <p:spPr>
            <a:xfrm>
              <a:off x="844792" y="3295412"/>
              <a:ext cx="1253901" cy="2761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</a:rPr>
                <a:t>1.</a:t>
              </a:r>
              <a:r>
                <a:rPr lang="zh-CN" altLang="en-US" sz="2400" dirty="0">
                  <a:solidFill>
                    <a:schemeClr val="accent2"/>
                  </a:solidFill>
                </a:rPr>
                <a:t> </a:t>
              </a:r>
              <a:r>
                <a:rPr lang="zh-CN" altLang="en-US" sz="2400" b="1" dirty="0">
                  <a:solidFill>
                    <a:schemeClr val="accent2"/>
                  </a:solidFill>
                </a:rPr>
                <a:t> 电芯内部正负极短路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4FE0AD-CDDD-40B5-A25C-87BD4954261D}"/>
              </a:ext>
            </a:extLst>
          </p:cNvPr>
          <p:cNvGrpSpPr/>
          <p:nvPr/>
        </p:nvGrpSpPr>
        <p:grpSpPr>
          <a:xfrm>
            <a:off x="1735594" y="3265413"/>
            <a:ext cx="3972346" cy="765592"/>
            <a:chOff x="814328" y="3219334"/>
            <a:chExt cx="1356392" cy="43253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AE6AC22-61C0-46B6-AA54-BB9B5B12D74B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圆角矩形 74">
                <a:extLst>
                  <a:ext uri="{FF2B5EF4-FFF2-40B4-BE49-F238E27FC236}">
                    <a16:creationId xmlns:a16="http://schemas.microsoft.com/office/drawing/2014/main" id="{F85CBBD8-577B-48F5-A72A-C7061AD42865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圆角矩形 75">
                <a:extLst>
                  <a:ext uri="{FF2B5EF4-FFF2-40B4-BE49-F238E27FC236}">
                    <a16:creationId xmlns:a16="http://schemas.microsoft.com/office/drawing/2014/main" id="{40E0E159-5597-4EEC-8FEB-611D9089ABBD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1" name="TextBox 73">
              <a:extLst>
                <a:ext uri="{FF2B5EF4-FFF2-40B4-BE49-F238E27FC236}">
                  <a16:creationId xmlns:a16="http://schemas.microsoft.com/office/drawing/2014/main" id="{5A541B30-B2D2-4F09-B95F-6F5CF376745E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 algn="l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   2.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电芯漏液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99B5EF-D408-410A-AE02-A90F642295D0}"/>
              </a:ext>
            </a:extLst>
          </p:cNvPr>
          <p:cNvGrpSpPr/>
          <p:nvPr/>
        </p:nvGrpSpPr>
        <p:grpSpPr>
          <a:xfrm>
            <a:off x="1711788" y="4479916"/>
            <a:ext cx="3972346" cy="765592"/>
            <a:chOff x="814328" y="3219334"/>
            <a:chExt cx="1356392" cy="432536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9F90CF7-8663-4676-BDF3-B54097740F74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圆角矩形 74">
                <a:extLst>
                  <a:ext uri="{FF2B5EF4-FFF2-40B4-BE49-F238E27FC236}">
                    <a16:creationId xmlns:a16="http://schemas.microsoft.com/office/drawing/2014/main" id="{B3C9D2DF-798C-481D-8C4B-CCB07940C269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圆角矩形 75">
                <a:extLst>
                  <a:ext uri="{FF2B5EF4-FFF2-40B4-BE49-F238E27FC236}">
                    <a16:creationId xmlns:a16="http://schemas.microsoft.com/office/drawing/2014/main" id="{02CC67A1-987F-4066-A3E1-DE96420B709E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6" name="TextBox 73">
              <a:extLst>
                <a:ext uri="{FF2B5EF4-FFF2-40B4-BE49-F238E27FC236}">
                  <a16:creationId xmlns:a16="http://schemas.microsoft.com/office/drawing/2014/main" id="{083D838F-C7AA-47D2-AD3F-8AF1C7F78074}"/>
                </a:ext>
              </a:extLst>
            </p:cNvPr>
            <p:cNvSpPr txBox="1"/>
            <p:nvPr/>
          </p:nvSpPr>
          <p:spPr>
            <a:xfrm>
              <a:off x="844792" y="3288136"/>
              <a:ext cx="1253901" cy="2761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</a:rPr>
                <a:t>   3. </a:t>
              </a:r>
              <a:r>
                <a:rPr lang="zh-CN" altLang="en-US" sz="2400" dirty="0">
                  <a:solidFill>
                    <a:schemeClr val="accent2"/>
                  </a:solidFill>
                </a:rPr>
                <a:t>电池负极析锂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A3E6C50-DA14-4034-8F35-F612B2463B65}"/>
              </a:ext>
            </a:extLst>
          </p:cNvPr>
          <p:cNvGrpSpPr/>
          <p:nvPr/>
        </p:nvGrpSpPr>
        <p:grpSpPr>
          <a:xfrm>
            <a:off x="1711788" y="5642854"/>
            <a:ext cx="3972346" cy="765592"/>
            <a:chOff x="814328" y="3219334"/>
            <a:chExt cx="1356392" cy="43253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66F47FD-C24C-4FCB-8202-7B403398C2C1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圆角矩形 74">
                <a:extLst>
                  <a:ext uri="{FF2B5EF4-FFF2-40B4-BE49-F238E27FC236}">
                    <a16:creationId xmlns:a16="http://schemas.microsoft.com/office/drawing/2014/main" id="{384D442A-2AD1-49C9-BA90-7BB37C642A13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圆角矩形 75">
                <a:extLst>
                  <a:ext uri="{FF2B5EF4-FFF2-40B4-BE49-F238E27FC236}">
                    <a16:creationId xmlns:a16="http://schemas.microsoft.com/office/drawing/2014/main" id="{D1C1A0E4-3C6B-48D7-B7EF-B2460584F693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1" name="TextBox 73">
              <a:extLst>
                <a:ext uri="{FF2B5EF4-FFF2-40B4-BE49-F238E27FC236}">
                  <a16:creationId xmlns:a16="http://schemas.microsoft.com/office/drawing/2014/main" id="{3E05CB90-9F0D-42BC-8177-C2C1776AEF0C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 algn="l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   4.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电芯胀气鼓胀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702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F94E02A-9F11-4FA9-81AA-2E5ED3E875AD}"/>
              </a:ext>
            </a:extLst>
          </p:cNvPr>
          <p:cNvSpPr txBox="1"/>
          <p:nvPr/>
        </p:nvSpPr>
        <p:spPr>
          <a:xfrm>
            <a:off x="785612" y="1154326"/>
            <a:ext cx="9890974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          1. 电芯内部正负极短路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</a:t>
            </a:r>
            <a:r>
              <a:rPr lang="zh-CN" altLang="en-US" sz="2400" dirty="0"/>
              <a:t>动力蓄电池内短路是由电芯内部引起的。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可能是电芯生产过程中的</a:t>
            </a:r>
            <a:r>
              <a:rPr lang="zh-CN" altLang="en-US" sz="2400" dirty="0">
                <a:solidFill>
                  <a:schemeClr val="accent2"/>
                </a:solidFill>
              </a:rPr>
              <a:t>缺陷</a:t>
            </a:r>
            <a:r>
              <a:rPr lang="zh-CN" altLang="en-US" sz="2400" dirty="0"/>
              <a:t>或长期振动外力导致的</a:t>
            </a:r>
            <a:r>
              <a:rPr lang="zh-CN" altLang="en-US" sz="2400" dirty="0">
                <a:solidFill>
                  <a:schemeClr val="accent2"/>
                </a:solidFill>
              </a:rPr>
              <a:t>电芯变形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一旦发生严重内短路，无法阻止控制，外部保险不起作用，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肯定会发生冒烟或者燃烧。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1383823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F94E02A-9F11-4FA9-81AA-2E5ED3E875AD}"/>
              </a:ext>
            </a:extLst>
          </p:cNvPr>
          <p:cNvSpPr txBox="1"/>
          <p:nvPr/>
        </p:nvSpPr>
        <p:spPr>
          <a:xfrm>
            <a:off x="824248" y="1424782"/>
            <a:ext cx="9890974" cy="2242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           如果遇到该情况，我们能做的就是第一时间通知车上人员逃生。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对于动力蓄电池内部短路问题，目前为止电池厂家没有办法在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出厂时100%将有可能发生内短路的电芯筛选出来，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只能在后期充分做好检测以降低发生内短路的概率。</a:t>
            </a:r>
          </a:p>
        </p:txBody>
      </p:sp>
    </p:spTree>
    <p:extLst>
      <p:ext uri="{BB962C8B-B14F-4D97-AF65-F5344CB8AC3E}">
        <p14:creationId xmlns:p14="http://schemas.microsoft.com/office/powerpoint/2010/main" val="1092296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F8D1359-8342-4902-A35F-AAF62E366E71}"/>
              </a:ext>
            </a:extLst>
          </p:cNvPr>
          <p:cNvSpPr txBox="1"/>
          <p:nvPr/>
        </p:nvSpPr>
        <p:spPr>
          <a:xfrm>
            <a:off x="1105437" y="1038416"/>
            <a:ext cx="9981126" cy="2796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2.电芯漏液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电动汽车着火的事故很多是电芯漏液造成的。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</a:t>
            </a:r>
            <a:r>
              <a:rPr lang="zh-CN" altLang="en-US" sz="2400" dirty="0"/>
              <a:t>电芯漏液的原因有</a:t>
            </a:r>
            <a:r>
              <a:rPr lang="zh-CN" altLang="en-US" sz="2400" dirty="0">
                <a:solidFill>
                  <a:schemeClr val="accent2"/>
                </a:solidFill>
              </a:rPr>
              <a:t>外力损伤</a:t>
            </a:r>
            <a:r>
              <a:rPr lang="zh-CN" altLang="en-US" sz="2400" dirty="0"/>
              <a:t>和</a:t>
            </a:r>
            <a:r>
              <a:rPr lang="zh-CN" altLang="en-US" sz="2400" dirty="0">
                <a:solidFill>
                  <a:schemeClr val="accent2"/>
                </a:solidFill>
              </a:rPr>
              <a:t>制造原因</a:t>
            </a:r>
            <a:r>
              <a:rPr lang="zh-CN" altLang="en-US" sz="2400" dirty="0"/>
              <a:t>两种。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</a:rPr>
              <a:t> </a:t>
            </a:r>
            <a:r>
              <a:rPr lang="zh-CN" altLang="en-US" sz="2400" dirty="0">
                <a:solidFill>
                  <a:schemeClr val="accent2"/>
                </a:solidFill>
              </a:rPr>
              <a:t>（1）外力损伤：</a:t>
            </a:r>
            <a:r>
              <a:rPr lang="zh-CN" altLang="en-US" sz="2400" dirty="0"/>
              <a:t>碰撞、安装不规范造成密封结构被破坏。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/>
                </a:solidFill>
              </a:rPr>
              <a:t> （2）制造原因：</a:t>
            </a:r>
            <a:r>
              <a:rPr lang="zh-CN" altLang="en-US" sz="2400" dirty="0"/>
              <a:t>焊接缺陷、封合胶量不足造成密封性能不好等。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52985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032125" y="1921583"/>
            <a:ext cx="9225751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4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 新能源汽车动力电池检修</a:t>
            </a: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4.2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新能源汽车动力故障检修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F8D1359-8342-4902-A35F-AAF62E366E71}"/>
              </a:ext>
            </a:extLst>
          </p:cNvPr>
          <p:cNvSpPr txBox="1"/>
          <p:nvPr/>
        </p:nvSpPr>
        <p:spPr>
          <a:xfrm>
            <a:off x="1002406" y="1270235"/>
            <a:ext cx="9981126" cy="2796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电池漏液后整个电池包的绝缘会失效。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单点绝缘失效问题不大，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如果有两点或以上绝缘失效会发生外短路。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从实际应用情况来看，与软包电芯和塑壳电芯相比，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金属壳电芯更容易发生漏液情况导致绝缘失效。</a:t>
            </a:r>
          </a:p>
        </p:txBody>
      </p:sp>
    </p:spTree>
    <p:extLst>
      <p:ext uri="{BB962C8B-B14F-4D97-AF65-F5344CB8AC3E}">
        <p14:creationId xmlns:p14="http://schemas.microsoft.com/office/powerpoint/2010/main" val="1186192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0F0238F-0C30-4ED2-8C08-E0063B6C85D2}"/>
              </a:ext>
            </a:extLst>
          </p:cNvPr>
          <p:cNvSpPr txBox="1"/>
          <p:nvPr/>
        </p:nvSpPr>
        <p:spPr>
          <a:xfrm>
            <a:off x="963769" y="1211240"/>
            <a:ext cx="10833279" cy="445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</a:rPr>
              <a:t>3. </a:t>
            </a:r>
            <a:r>
              <a:rPr lang="zh-CN" altLang="en-US" sz="2400" b="1" dirty="0">
                <a:solidFill>
                  <a:schemeClr val="accent2"/>
                </a:solidFill>
              </a:rPr>
              <a:t>电池负极析锂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电池使用不当，如</a:t>
            </a:r>
            <a:r>
              <a:rPr lang="zh-CN" altLang="en-US" sz="2400" dirty="0">
                <a:solidFill>
                  <a:schemeClr val="accent2"/>
                </a:solidFill>
              </a:rPr>
              <a:t>过充电、低温充电、大电流充电</a:t>
            </a:r>
            <a:r>
              <a:rPr lang="zh-CN" altLang="en-US" sz="2400" dirty="0"/>
              <a:t>等都会导致电池负极析锂。  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国内大部分厂家生产的磷酸铁锂或三元锂电池在</a:t>
            </a:r>
            <a:r>
              <a:rPr lang="en-US" altLang="zh-CN" sz="2400" dirty="0"/>
              <a:t>0℃</a:t>
            </a:r>
            <a:r>
              <a:rPr lang="zh-CN" altLang="en-US" sz="2400" dirty="0"/>
              <a:t>以下充电会发生析锂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</a:t>
            </a:r>
            <a:r>
              <a:rPr lang="zh-CN" altLang="en-US" sz="2400" dirty="0"/>
              <a:t>  </a:t>
            </a:r>
            <a:r>
              <a:rPr lang="en-US" altLang="zh-CN" sz="2400" dirty="0"/>
              <a:t>0℃</a:t>
            </a:r>
            <a:r>
              <a:rPr lang="zh-CN" altLang="en-US" sz="2400" dirty="0"/>
              <a:t>以上时，根据电芯特性，只能小电流充电。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发生负极析锂后，锂金属不可还原，</a:t>
            </a:r>
            <a:r>
              <a:rPr lang="zh-CN" altLang="en-US" sz="2400" dirty="0">
                <a:solidFill>
                  <a:schemeClr val="accent2"/>
                </a:solidFill>
              </a:rPr>
              <a:t>导致电池容量不可逆的衰减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析锂达到一定程度，形成锂晶枝，会刺穿隔膜发生内短路。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所以动力蓄电池在使用时应</a:t>
            </a:r>
            <a:r>
              <a:rPr lang="zh-CN" altLang="en-US" sz="2400" dirty="0">
                <a:solidFill>
                  <a:srgbClr val="C00000"/>
                </a:solidFill>
              </a:rPr>
              <a:t>严禁在低温下进行充电。</a:t>
            </a:r>
          </a:p>
        </p:txBody>
      </p:sp>
    </p:spTree>
    <p:extLst>
      <p:ext uri="{BB962C8B-B14F-4D97-AF65-F5344CB8AC3E}">
        <p14:creationId xmlns:p14="http://schemas.microsoft.com/office/powerpoint/2010/main" val="19915818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57CE2B6-E916-40C2-B413-C0EAA161A792}"/>
              </a:ext>
            </a:extLst>
          </p:cNvPr>
          <p:cNvSpPr txBox="1"/>
          <p:nvPr/>
        </p:nvSpPr>
        <p:spPr>
          <a:xfrm>
            <a:off x="669701" y="1191613"/>
            <a:ext cx="10135673" cy="2796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4.电芯胀气鼓胀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产生胀气的原因很多，主要是因为电池内部发生副反应产生气体，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</a:t>
            </a:r>
            <a:r>
              <a:rPr lang="zh-CN" altLang="en-US" sz="2400" dirty="0"/>
              <a:t>最为典型的是与水发生副反应。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</a:t>
            </a:r>
            <a:r>
              <a:rPr lang="zh-CN" altLang="en-US" sz="2400" dirty="0"/>
              <a:t>胀气问题可以通过在电芯生产过程中严格控制水分避免。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</a:t>
            </a:r>
            <a:r>
              <a:rPr lang="zh-CN" altLang="en-US" sz="2400" dirty="0"/>
              <a:t>一旦发生电池胀气就会发生漏液等情况。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358524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B8278444-7289-42F2-8FE6-6F8858A0AEE4}"/>
              </a:ext>
            </a:extLst>
          </p:cNvPr>
          <p:cNvGrpSpPr/>
          <p:nvPr/>
        </p:nvGrpSpPr>
        <p:grpSpPr>
          <a:xfrm>
            <a:off x="1864384" y="1857774"/>
            <a:ext cx="3506106" cy="765592"/>
            <a:chOff x="814328" y="3219334"/>
            <a:chExt cx="1356392" cy="43253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7EB9D92-F1AF-4A89-85D5-E1CACC502A76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圆角矩形 74">
                <a:extLst>
                  <a:ext uri="{FF2B5EF4-FFF2-40B4-BE49-F238E27FC236}">
                    <a16:creationId xmlns:a16="http://schemas.microsoft.com/office/drawing/2014/main" id="{9F546C44-E780-41CA-B844-17EA78C4BF06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圆角矩形 75">
                <a:extLst>
                  <a:ext uri="{FF2B5EF4-FFF2-40B4-BE49-F238E27FC236}">
                    <a16:creationId xmlns:a16="http://schemas.microsoft.com/office/drawing/2014/main" id="{0AC6AE52-0B52-44D5-A180-BC95AE0DD210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" name="TextBox 73">
              <a:extLst>
                <a:ext uri="{FF2B5EF4-FFF2-40B4-BE49-F238E27FC236}">
                  <a16:creationId xmlns:a16="http://schemas.microsoft.com/office/drawing/2014/main" id="{F5E2611D-D38D-4830-984A-A4182110DC98}"/>
                </a:ext>
              </a:extLst>
            </p:cNvPr>
            <p:cNvSpPr txBox="1"/>
            <p:nvPr/>
          </p:nvSpPr>
          <p:spPr>
            <a:xfrm>
              <a:off x="844792" y="3295412"/>
              <a:ext cx="1253901" cy="2761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</a:rPr>
                <a:t>  1. </a:t>
              </a:r>
              <a:r>
                <a:rPr lang="zh-CN" altLang="en-US" sz="2400" dirty="0">
                  <a:solidFill>
                    <a:schemeClr val="accent2"/>
                  </a:solidFill>
                </a:rPr>
                <a:t>容量一致性差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ABADFD4-1A67-4CDF-A688-B87140193393}"/>
              </a:ext>
            </a:extLst>
          </p:cNvPr>
          <p:cNvGrpSpPr/>
          <p:nvPr/>
        </p:nvGrpSpPr>
        <p:grpSpPr>
          <a:xfrm>
            <a:off x="1864384" y="3097986"/>
            <a:ext cx="3529912" cy="765592"/>
            <a:chOff x="814328" y="3219334"/>
            <a:chExt cx="1356392" cy="43253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1D52FBA-2D0F-48D0-8B45-0BD46155415E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圆角矩形 74">
                <a:extLst>
                  <a:ext uri="{FF2B5EF4-FFF2-40B4-BE49-F238E27FC236}">
                    <a16:creationId xmlns:a16="http://schemas.microsoft.com/office/drawing/2014/main" id="{97EAC4F3-8892-4582-9A7D-B1FFCDF63CCD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圆角矩形 75">
                <a:extLst>
                  <a:ext uri="{FF2B5EF4-FFF2-40B4-BE49-F238E27FC236}">
                    <a16:creationId xmlns:a16="http://schemas.microsoft.com/office/drawing/2014/main" id="{62ACEBD1-D886-43F1-904E-8F9330D42A9E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1" name="TextBox 73">
              <a:extLst>
                <a:ext uri="{FF2B5EF4-FFF2-40B4-BE49-F238E27FC236}">
                  <a16:creationId xmlns:a16="http://schemas.microsoft.com/office/drawing/2014/main" id="{BC1A2E35-51A5-45DE-99A9-6E4A11D04477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 algn="l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   2.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自放电过大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415DB76-F221-4C11-B6AA-646E897CABBF}"/>
              </a:ext>
            </a:extLst>
          </p:cNvPr>
          <p:cNvGrpSpPr/>
          <p:nvPr/>
        </p:nvGrpSpPr>
        <p:grpSpPr>
          <a:xfrm>
            <a:off x="1840578" y="4312489"/>
            <a:ext cx="3529912" cy="765592"/>
            <a:chOff x="814328" y="3219334"/>
            <a:chExt cx="1356392" cy="43253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8992391-C75E-44A3-89ED-1C2071E03E1F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圆角矩形 74">
                <a:extLst>
                  <a:ext uri="{FF2B5EF4-FFF2-40B4-BE49-F238E27FC236}">
                    <a16:creationId xmlns:a16="http://schemas.microsoft.com/office/drawing/2014/main" id="{3BEFA1CE-7521-4A2A-AE65-55D71B467086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圆角矩形 75">
                <a:extLst>
                  <a:ext uri="{FF2B5EF4-FFF2-40B4-BE49-F238E27FC236}">
                    <a16:creationId xmlns:a16="http://schemas.microsoft.com/office/drawing/2014/main" id="{1980EF4C-AB01-40A9-A8E4-DE16AAB8CCD9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6" name="TextBox 73">
              <a:extLst>
                <a:ext uri="{FF2B5EF4-FFF2-40B4-BE49-F238E27FC236}">
                  <a16:creationId xmlns:a16="http://schemas.microsoft.com/office/drawing/2014/main" id="{2E5DFD11-174C-4B8E-95E1-0E1DB12AB74D}"/>
                </a:ext>
              </a:extLst>
            </p:cNvPr>
            <p:cNvSpPr txBox="1"/>
            <p:nvPr/>
          </p:nvSpPr>
          <p:spPr>
            <a:xfrm>
              <a:off x="844792" y="3288136"/>
              <a:ext cx="1253901" cy="2761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</a:rPr>
                <a:t>   3. </a:t>
              </a:r>
              <a:r>
                <a:rPr lang="zh-CN" altLang="en-US" sz="2400" dirty="0">
                  <a:solidFill>
                    <a:schemeClr val="accent2"/>
                  </a:solidFill>
                </a:rPr>
                <a:t>低温放电容量减少</a:t>
              </a:r>
              <a:endParaRPr lang="en-US" altLang="zh-CN" sz="24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E4C92AF-560A-4F40-B679-871AB9BA017E}"/>
              </a:ext>
            </a:extLst>
          </p:cNvPr>
          <p:cNvGrpSpPr/>
          <p:nvPr/>
        </p:nvGrpSpPr>
        <p:grpSpPr>
          <a:xfrm>
            <a:off x="1840578" y="5475427"/>
            <a:ext cx="3553718" cy="765592"/>
            <a:chOff x="814328" y="3219334"/>
            <a:chExt cx="1356392" cy="43253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0718EA4-49A7-4D3F-844A-9E716E05961B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74">
                <a:extLst>
                  <a:ext uri="{FF2B5EF4-FFF2-40B4-BE49-F238E27FC236}">
                    <a16:creationId xmlns:a16="http://schemas.microsoft.com/office/drawing/2014/main" id="{FC25E761-C588-45BB-8190-1C47AE8B8C05}"/>
                  </a:ext>
                </a:extLst>
              </p:cNvPr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圆角矩形 75">
                <a:extLst>
                  <a:ext uri="{FF2B5EF4-FFF2-40B4-BE49-F238E27FC236}">
                    <a16:creationId xmlns:a16="http://schemas.microsoft.com/office/drawing/2014/main" id="{12F28307-097D-4008-B9FA-EF29110F99A7}"/>
                  </a:ext>
                </a:extLst>
              </p:cNvPr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" name="TextBox 73">
              <a:extLst>
                <a:ext uri="{FF2B5EF4-FFF2-40B4-BE49-F238E27FC236}">
                  <a16:creationId xmlns:a16="http://schemas.microsoft.com/office/drawing/2014/main" id="{496248CC-F9D0-4167-8A28-A1E6747AB3AB}"/>
                </a:ext>
              </a:extLst>
            </p:cNvPr>
            <p:cNvSpPr txBox="1"/>
            <p:nvPr/>
          </p:nvSpPr>
          <p:spPr>
            <a:xfrm>
              <a:off x="844792" y="3339068"/>
              <a:ext cx="1253901" cy="2086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defRPr>
              </a:lvl1pPr>
            </a:lstStyle>
            <a:p>
              <a:pPr lvl="0" algn="l"/>
              <a:r>
                <a:rPr lang="en-US" altLang="zh-CN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   4. </a:t>
              </a:r>
              <a:r>
                <a:rPr lang="zh-CN" altLang="en-US" sz="2400" dirty="0">
                  <a:solidFill>
                    <a:schemeClr val="accent2"/>
                  </a:solidFill>
                  <a:cs typeface="SimSun" panose="02010600030101010101" pitchFamily="2" charset="-122"/>
                </a:rPr>
                <a:t>电芯容量衰减</a:t>
              </a:r>
              <a:endParaRPr lang="en-US" altLang="zh-CN" sz="2400" dirty="0">
                <a:solidFill>
                  <a:schemeClr val="accent2"/>
                </a:solidFill>
                <a:cs typeface="SimSun" panose="02010600030101010101" pitchFamily="2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20E5AAC1-8AFF-4FEA-BCD9-0118B5032814}"/>
              </a:ext>
            </a:extLst>
          </p:cNvPr>
          <p:cNvSpPr txBox="1"/>
          <p:nvPr/>
        </p:nvSpPr>
        <p:spPr>
          <a:xfrm>
            <a:off x="1056068" y="745187"/>
            <a:ext cx="6130342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三、电芯非安全性失效模式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4348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744FDAA-38E0-4FBC-AC15-DB3C1B5F080C}"/>
              </a:ext>
            </a:extLst>
          </p:cNvPr>
          <p:cNvSpPr txBox="1"/>
          <p:nvPr/>
        </p:nvSpPr>
        <p:spPr>
          <a:xfrm>
            <a:off x="721216" y="574775"/>
            <a:ext cx="11320529" cy="5012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</a:rPr>
              <a:t>          1. </a:t>
            </a:r>
            <a:r>
              <a:rPr lang="zh-CN" altLang="en-US" sz="2400" b="1" dirty="0">
                <a:solidFill>
                  <a:schemeClr val="accent2"/>
                </a:solidFill>
              </a:rPr>
              <a:t>容量一致性差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         目前解决电芯不一致性的方法主要是：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提高电芯的生产制造工艺控制水平，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从生产关尽可能保证电芯的一致性，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使用同一批次电芯进行配组。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这种方法有一定效果，但无法从根本上消除。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动力蓄电池使用一段时间后一致性差的问题还会出现。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电芯发生不一致性问题后，如果不能及时处理，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   </a:t>
            </a:r>
            <a:r>
              <a:rPr lang="zh-CN" altLang="en-US" sz="2400" dirty="0"/>
              <a:t>问题会愈加严重，甚至发生危险。           </a:t>
            </a:r>
          </a:p>
        </p:txBody>
      </p:sp>
    </p:spTree>
    <p:extLst>
      <p:ext uri="{BB962C8B-B14F-4D97-AF65-F5344CB8AC3E}">
        <p14:creationId xmlns:p14="http://schemas.microsoft.com/office/powerpoint/2010/main" val="750285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31C7645-5031-450F-ACC7-5E98DA8C5DFB}"/>
              </a:ext>
            </a:extLst>
          </p:cNvPr>
          <p:cNvSpPr txBox="1"/>
          <p:nvPr/>
        </p:nvSpPr>
        <p:spPr>
          <a:xfrm>
            <a:off x="1131194" y="1360593"/>
            <a:ext cx="9929611" cy="3350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</a:rPr>
              <a:t>    2. </a:t>
            </a:r>
            <a:r>
              <a:rPr lang="zh-CN" altLang="en-US" sz="2400" b="1" dirty="0">
                <a:solidFill>
                  <a:schemeClr val="accent2"/>
                </a:solidFill>
              </a:rPr>
              <a:t>自放电过大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电芯制造时杂质造成的</a:t>
            </a:r>
            <a:r>
              <a:rPr lang="zh-CN" altLang="en-US" sz="2400" dirty="0">
                <a:solidFill>
                  <a:schemeClr val="accent2"/>
                </a:solidFill>
              </a:rPr>
              <a:t>微短路</a:t>
            </a:r>
            <a:r>
              <a:rPr lang="zh-CN" altLang="en-US" sz="2400" dirty="0"/>
              <a:t>所引起的不可逆反应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是造成个别电芯自放电偏大的最主要原因。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    大多电池生产厂家对电芯的微小自放电可以忽略。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电芯在长时间的充电及搁置过程中，随环境条件发生化学反应，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会发生自放电现象，使电芯容量降低，性能下降，不能满足使用需求。</a:t>
            </a:r>
          </a:p>
        </p:txBody>
      </p:sp>
    </p:spTree>
    <p:extLst>
      <p:ext uri="{BB962C8B-B14F-4D97-AF65-F5344CB8AC3E}">
        <p14:creationId xmlns:p14="http://schemas.microsoft.com/office/powerpoint/2010/main" val="40394139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7558BB2-DDEB-43E4-AE69-CC23B017876D}"/>
              </a:ext>
            </a:extLst>
          </p:cNvPr>
          <p:cNvSpPr txBox="1"/>
          <p:nvPr/>
        </p:nvSpPr>
        <p:spPr>
          <a:xfrm>
            <a:off x="1171977" y="1115893"/>
            <a:ext cx="9994005" cy="39044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       3. 低温放电容量减少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    随着温度的降低，电解质性能下降，参与反应不够，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en-US" sz="2400" dirty="0"/>
              <a:t>电解质电导率降低，导致电芯电阻增大，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</a:t>
            </a:r>
            <a:r>
              <a:rPr lang="zh-CN" altLang="en-US" sz="2400" dirty="0"/>
              <a:t>电芯起始放电的电压降低，容量也降低。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en-US" sz="2400" dirty="0"/>
              <a:t>目前厂家电芯在-20℃下放电容量是额定容量的70%～75%。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en-US" sz="2400" dirty="0"/>
              <a:t>低温下电芯放电容量减少，且放电性能差，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</a:t>
            </a:r>
            <a:r>
              <a:rPr lang="zh-CN" altLang="en-US" sz="2400" dirty="0"/>
              <a:t>影响电动汽车的使用性能和续驶里程。</a:t>
            </a:r>
          </a:p>
        </p:txBody>
      </p:sp>
    </p:spTree>
    <p:extLst>
      <p:ext uri="{BB962C8B-B14F-4D97-AF65-F5344CB8AC3E}">
        <p14:creationId xmlns:p14="http://schemas.microsoft.com/office/powerpoint/2010/main" val="8974213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824DA7A-36B1-498D-B599-5F0E54D04D30}"/>
              </a:ext>
            </a:extLst>
          </p:cNvPr>
          <p:cNvSpPr txBox="1"/>
          <p:nvPr/>
        </p:nvSpPr>
        <p:spPr>
          <a:xfrm>
            <a:off x="925131" y="1037066"/>
            <a:ext cx="10562823" cy="4458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   4. 电芯容量衰减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缘于活性锂离子的损失以及电极活性材料的损失。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正极活性材料层状结构规整度下降，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负极活性材料上沉积钝化膜，石墨化程度降低，隔膜孔隙率下降，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导致电芯电荷传递阻抗增大，脱嵌锂离子的能力下降，从而导致容量损失。 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电芯容量衰减是电池不可避免的问题。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目前电池厂家应该首要解决安全性失效问题和电池一致性问题，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在这个基础上再考虑延长电池的循环寿命。</a:t>
            </a:r>
          </a:p>
        </p:txBody>
      </p:sp>
    </p:spTree>
    <p:extLst>
      <p:ext uri="{BB962C8B-B14F-4D97-AF65-F5344CB8AC3E}">
        <p14:creationId xmlns:p14="http://schemas.microsoft.com/office/powerpoint/2010/main" val="1739004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262130" y="1985516"/>
            <a:ext cx="10135673" cy="245483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动力电池常见故障及故障原因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13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AD6823-3D35-49FB-B72B-B6E0B6CD85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148" t="25540" r="20023" b="35775"/>
          <a:stretch/>
        </p:blipFill>
        <p:spPr>
          <a:xfrm>
            <a:off x="995907" y="945913"/>
            <a:ext cx="9281435" cy="496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63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895" y="3744084"/>
            <a:ext cx="10515600" cy="2965316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王先生于三年前购入一辆北汽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EV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系列纯电动汽车。昨天驱车行驶于一段非常崎岖的颠簸路面，返程后将车辆停放于车库。今天开车上电时，出现车辆</a:t>
            </a:r>
            <a:r>
              <a:rPr lang="zh-CN" altLang="en-US" sz="32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高压掉电且报动力蓄电池断开故障</a:t>
            </a:r>
            <a:r>
              <a:rPr lang="zh-CN" altLang="en-US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。请你对该车辆进行检修。</a:t>
            </a:r>
            <a:endParaRPr lang="zh-CN" altLang="zh-CN" sz="3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E7FA3E6-F0E5-4452-9186-5A1E9FEAB430}"/>
              </a:ext>
            </a:extLst>
          </p:cNvPr>
          <p:cNvGrpSpPr/>
          <p:nvPr/>
        </p:nvGrpSpPr>
        <p:grpSpPr>
          <a:xfrm>
            <a:off x="1594834" y="859883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CB26C06-CA01-4E50-8439-D482BFEBC4D3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7E8F3EBB-F430-4A31-A9F2-91505B7B1AC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63E16C1-EF0A-45EE-9555-1090B68A4B32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FD92271E-77FD-4DD2-A7A4-7C9EAD3EA885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0E6BCC82-F102-46F5-9B66-82C57878D1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40" b="18589"/>
          <a:stretch/>
        </p:blipFill>
        <p:spPr>
          <a:xfrm>
            <a:off x="5164429" y="859883"/>
            <a:ext cx="5630482" cy="276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4C83A20-9865-4CB9-8DD3-FFBB9E15E3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96" t="32488" r="20130" b="7982"/>
          <a:stretch/>
        </p:blipFill>
        <p:spPr>
          <a:xfrm>
            <a:off x="399246" y="524248"/>
            <a:ext cx="7379594" cy="622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46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026ED39-38BA-433D-A562-8A4DF5B79661}"/>
              </a:ext>
            </a:extLst>
          </p:cNvPr>
          <p:cNvCxnSpPr>
            <a:cxnSpLocks/>
          </p:cNvCxnSpPr>
          <p:nvPr/>
        </p:nvCxnSpPr>
        <p:spPr>
          <a:xfrm flipV="1">
            <a:off x="2143125" y="2901950"/>
            <a:ext cx="6459962" cy="2095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E13DEA-69B8-4D85-89F9-F5309097A7E9}"/>
              </a:ext>
            </a:extLst>
          </p:cNvPr>
          <p:cNvCxnSpPr>
            <a:cxnSpLocks/>
          </p:cNvCxnSpPr>
          <p:nvPr/>
        </p:nvCxnSpPr>
        <p:spPr>
          <a:xfrm>
            <a:off x="2131060" y="3697605"/>
            <a:ext cx="6472027" cy="114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>
            <a:extLst>
              <a:ext uri="{FF2B5EF4-FFF2-40B4-BE49-F238E27FC236}">
                <a16:creationId xmlns:a16="http://schemas.microsoft.com/office/drawing/2014/main" id="{56EC110B-0E98-4057-A2B0-69A33777537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8912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Freeform 88">
            <a:extLst>
              <a:ext uri="{FF2B5EF4-FFF2-40B4-BE49-F238E27FC236}">
                <a16:creationId xmlns:a16="http://schemas.microsoft.com/office/drawing/2014/main" id="{62407F8D-BABA-4D2D-8614-BE53C78B8EC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8753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C7D269-40D5-4AB7-AC8B-FBB0244DC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155" y="2953466"/>
            <a:ext cx="499491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动力电池的失效模式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29CE74C-614D-46B0-9FB8-3C1385D67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2833" y="2346643"/>
            <a:ext cx="6400804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新能源汽车故障分类及案例分析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EC3109-8EE0-4202-849E-1EDB91BCFDB4}"/>
              </a:ext>
            </a:extLst>
          </p:cNvPr>
          <p:cNvSpPr txBox="1"/>
          <p:nvPr/>
        </p:nvSpPr>
        <p:spPr>
          <a:xfrm>
            <a:off x="707708" y="731516"/>
            <a:ext cx="2359660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 结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3DDF279-3B79-49FF-84F3-DA6F9885658B}"/>
              </a:ext>
            </a:extLst>
          </p:cNvPr>
          <p:cNvCxnSpPr>
            <a:cxnSpLocks/>
          </p:cNvCxnSpPr>
          <p:nvPr/>
        </p:nvCxnSpPr>
        <p:spPr>
          <a:xfrm flipV="1">
            <a:off x="2158365" y="4544695"/>
            <a:ext cx="6444722" cy="1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88">
            <a:extLst>
              <a:ext uri="{FF2B5EF4-FFF2-40B4-BE49-F238E27FC236}">
                <a16:creationId xmlns:a16="http://schemas.microsoft.com/office/drawing/2014/main" id="{62E18E5A-EB36-4E43-8239-53EA1057CCF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04365" y="412115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013576E-71A4-46AA-B12B-8D1ACB854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8073" y="3968433"/>
            <a:ext cx="5169698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动力电池常见故障及原因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15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41DB525-FF7E-495F-9864-BF18FD4BA793}"/>
              </a:ext>
            </a:extLst>
          </p:cNvPr>
          <p:cNvSpPr txBox="1"/>
          <p:nvPr/>
        </p:nvSpPr>
        <p:spPr>
          <a:xfrm>
            <a:off x="3152684" y="2720464"/>
            <a:ext cx="6534536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18"/>
            <a:ext cx="6444615" cy="1162051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799913" y="1286422"/>
              <a:ext cx="2929429" cy="783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根据故障对整车的影响判断车辆故障等级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4"/>
            <a:ext cx="626745" cy="489648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38274" y="2375149"/>
            <a:ext cx="6588349" cy="1182369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792967" y="2579824"/>
              <a:ext cx="2884725" cy="769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能介绍动力蓄电池常见的故障及解决方法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3773203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33447" y="1260998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790454" y="3877923"/>
              <a:ext cx="2880000" cy="779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 能介绍动力蓄电池常见的损失形式及 </a:t>
              </a:r>
              <a:endParaRPr lang="en-US" altLang="zh-CN" sz="2400" dirty="0">
                <a:sym typeface="+mn-ea"/>
              </a:endParaRPr>
            </a:p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ym typeface="+mn-ea"/>
                </a:rPr>
                <a:t> </a:t>
              </a:r>
              <a:r>
                <a:rPr lang="zh-CN" altLang="en-US" sz="2400" dirty="0">
                  <a:sym typeface="+mn-ea"/>
                </a:rPr>
                <a:t>特点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4406706" y="5676719"/>
            <a:ext cx="183161" cy="18318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8225636" y="5576113"/>
            <a:ext cx="38384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8" name="同心圆 1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C026A63-FC6F-4F7B-9B1B-D7AAF32E32EF}"/>
              </a:ext>
            </a:extLst>
          </p:cNvPr>
          <p:cNvGrpSpPr/>
          <p:nvPr/>
        </p:nvGrpSpPr>
        <p:grpSpPr>
          <a:xfrm>
            <a:off x="4038274" y="5134858"/>
            <a:ext cx="6444615" cy="1162050"/>
            <a:chOff x="3237789" y="1193772"/>
            <a:chExt cx="3636000" cy="96793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7DBC2D-E8AE-4D6F-AEF3-D87A4C995915}"/>
                </a:ext>
              </a:extLst>
            </p:cNvPr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42" name="圆角矩形 6">
                <a:extLst>
                  <a:ext uri="{FF2B5EF4-FFF2-40B4-BE49-F238E27FC236}">
                    <a16:creationId xmlns:a16="http://schemas.microsoft.com/office/drawing/2014/main" id="{01B9D01B-E224-40AC-A375-AFC0A79A373A}"/>
                  </a:ext>
                </a:extLst>
              </p:cNvPr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3" name="圆角矩形 113">
                <a:extLst>
                  <a:ext uri="{FF2B5EF4-FFF2-40B4-BE49-F238E27FC236}">
                    <a16:creationId xmlns:a16="http://schemas.microsoft.com/office/drawing/2014/main" id="{0D0EC91B-3602-4715-83C2-2F1186A9DBC0}"/>
                  </a:ext>
                </a:extLst>
              </p:cNvPr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rgbClr val="FFC000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44" name="TextBox 8">
                <a:extLst>
                  <a:ext uri="{FF2B5EF4-FFF2-40B4-BE49-F238E27FC236}">
                    <a16:creationId xmlns:a16="http://schemas.microsoft.com/office/drawing/2014/main" id="{6E1BE997-CEA0-496A-968A-0D562F0202B6}"/>
                  </a:ext>
                </a:extLst>
              </p:cNvPr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FFC00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04</a:t>
                </a:r>
                <a:endParaRPr lang="zh-CN" altLang="en-US" sz="2000" b="1" dirty="0">
                  <a:solidFill>
                    <a:srgbClr val="FFC0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7E78D68-1296-41A7-A747-8B2851D035A6}"/>
                </a:ext>
              </a:extLst>
            </p:cNvPr>
            <p:cNvSpPr txBox="1"/>
            <p:nvPr/>
          </p:nvSpPr>
          <p:spPr>
            <a:xfrm>
              <a:off x="3792647" y="1447336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能对动力蓄电池进行检测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4" presetClass="pat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44444E-6 -3.45679E-6 L -0.10381 -0.278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39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81481E-6 L 0.13507 0.2833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16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07" grpId="0" bldLvl="0" animBg="1"/>
      <p:bldP spid="107" grpId="1" bldLvl="0" animBg="1"/>
      <p:bldP spid="107" grpId="2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1170939" y="602936"/>
            <a:ext cx="3169065" cy="3698607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420017" cy="195520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保质保量地完成检测任务，增强质量意识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D2F99BCB-9439-477B-92D8-3B35E8690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232" y="775316"/>
            <a:ext cx="6072142" cy="329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262130" y="1985516"/>
            <a:ext cx="10135673" cy="25769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新能源汽车故障分类及案例分析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375866" y="741764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一、新能源汽车故障分类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172975-9532-4D59-9C69-EA1C367D07E5}"/>
              </a:ext>
            </a:extLst>
          </p:cNvPr>
          <p:cNvSpPr txBox="1"/>
          <p:nvPr/>
        </p:nvSpPr>
        <p:spPr>
          <a:xfrm>
            <a:off x="1725769" y="1493964"/>
            <a:ext cx="10019763" cy="580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不同的故障对整车的影响不同，以北汽</a:t>
            </a:r>
            <a:r>
              <a:rPr lang="en-US" altLang="zh-CN" sz="2400" dirty="0"/>
              <a:t>EU5</a:t>
            </a:r>
            <a:r>
              <a:rPr lang="zh-CN" altLang="en-US" sz="2400" dirty="0"/>
              <a:t>为例，故障划分为</a:t>
            </a:r>
            <a:r>
              <a:rPr lang="zh-CN" altLang="en-US" sz="2400" dirty="0">
                <a:solidFill>
                  <a:srgbClr val="0070C0"/>
                </a:solidFill>
              </a:rPr>
              <a:t>四个等级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CD5E894-06BC-47A5-AF69-39902D6277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94" t="44319" r="15145" b="11191"/>
          <a:stretch/>
        </p:blipFill>
        <p:spPr>
          <a:xfrm>
            <a:off x="1905308" y="2074379"/>
            <a:ext cx="8560923" cy="428778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77BE295D-381C-4E91-B625-E4942BA18E44}"/>
              </a:ext>
            </a:extLst>
          </p:cNvPr>
          <p:cNvSpPr txBox="1"/>
          <p:nvPr/>
        </p:nvSpPr>
        <p:spPr>
          <a:xfrm>
            <a:off x="8126569" y="916708"/>
            <a:ext cx="1005403" cy="403187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二、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动力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蓄电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池故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障典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型案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例分</a:t>
            </a:r>
            <a:endParaRPr lang="en-US" altLang="zh-CN" sz="3200" b="1" dirty="0">
              <a:solidFill>
                <a:srgbClr val="C00000"/>
              </a:solidFill>
              <a:latin typeface="+mn-ea"/>
              <a:cs typeface="+mn-ea"/>
            </a:endParaRPr>
          </a:p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2458FB6-2D6A-4193-A97C-3DB9DD6E5A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845" t="20694" r="15781" b="8733"/>
          <a:stretch/>
        </p:blipFill>
        <p:spPr>
          <a:xfrm>
            <a:off x="0" y="30112"/>
            <a:ext cx="7431110" cy="6827888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616041EB-709D-4F1A-BFBE-1C61BD0B354B}"/>
              </a:ext>
            </a:extLst>
          </p:cNvPr>
          <p:cNvSpPr txBox="1"/>
          <p:nvPr/>
        </p:nvSpPr>
        <p:spPr>
          <a:xfrm>
            <a:off x="7013397" y="6087345"/>
            <a:ext cx="4641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图：吉利EV300电池管理系统BMS控制电路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2F1467-E2CE-4CA8-B178-0B02BC395C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169" y="751054"/>
            <a:ext cx="10515600" cy="5765655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1.</a:t>
            </a:r>
            <a:r>
              <a:rPr lang="zh-CN" altLang="en-US" b="1" dirty="0">
                <a:solidFill>
                  <a:schemeClr val="tx2"/>
                </a:solidFill>
              </a:rPr>
              <a:t> 故障现象：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起动车辆，仪表上</a:t>
            </a:r>
            <a:r>
              <a:rPr lang="en-US" altLang="zh-CN" dirty="0"/>
              <a:t>READY</a:t>
            </a:r>
            <a:r>
              <a:rPr lang="zh-CN" altLang="en-US" dirty="0"/>
              <a:t>灯不亮，系统故障灯点亮，</a:t>
            </a:r>
            <a:endParaRPr lang="en-US" altLang="zh-CN" dirty="0"/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动力电池故障灯点亮，动力电池电量为</a:t>
            </a:r>
            <a:r>
              <a:rPr lang="en-US" altLang="zh-CN" dirty="0"/>
              <a:t>0</a:t>
            </a:r>
            <a:r>
              <a:rPr lang="zh-CN" altLang="en-US" dirty="0"/>
              <a:t>，连接充电枪，车辆不能充电。</a:t>
            </a:r>
            <a:endParaRPr lang="en-US" altLang="zh-CN" dirty="0"/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2.</a:t>
            </a:r>
            <a:r>
              <a:rPr lang="zh-CN" altLang="en-US" b="1" dirty="0">
                <a:solidFill>
                  <a:schemeClr val="tx2"/>
                </a:solidFill>
              </a:rPr>
              <a:t> 读取故障码：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 VCU</a:t>
            </a:r>
            <a:r>
              <a:rPr lang="zh-CN" altLang="en-US" dirty="0"/>
              <a:t>：</a:t>
            </a:r>
            <a:r>
              <a:rPr lang="en-US" altLang="zh-CN" dirty="0"/>
              <a:t>U34AD82U34EC82BMS</a:t>
            </a:r>
            <a:r>
              <a:rPr lang="zh-CN" altLang="en-US" dirty="0"/>
              <a:t>报文循环计数错误，</a:t>
            </a:r>
            <a:endParaRPr lang="en-US" altLang="zh-CN" dirty="0"/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dirty="0"/>
              <a:t>         U34EE82</a:t>
            </a:r>
            <a:r>
              <a:rPr lang="zh-CN" altLang="en-US" dirty="0"/>
              <a:t>车载充电机报文循环计数错误。</a:t>
            </a:r>
            <a:r>
              <a:rPr lang="en-US" altLang="zh-CN" dirty="0"/>
              <a:t>BMS</a:t>
            </a:r>
            <a:r>
              <a:rPr lang="zh-CN" altLang="en-US" dirty="0"/>
              <a:t>模块无法进入。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47983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1559</Words>
  <Application>Microsoft Office PowerPoint</Application>
  <PresentationFormat>宽屏</PresentationFormat>
  <Paragraphs>158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KaiTi</vt:lpstr>
      <vt:lpstr>黑体</vt:lpstr>
      <vt:lpstr>黑体</vt:lpstr>
      <vt:lpstr>华文楷体</vt:lpstr>
      <vt:lpstr>楷体</vt:lpstr>
      <vt:lpstr>微软雅黑</vt:lpstr>
      <vt:lpstr>微软雅黑</vt:lpstr>
      <vt:lpstr>Arial</vt:lpstr>
      <vt:lpstr>Calibri</vt:lpstr>
      <vt:lpstr>Wingdings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45</cp:revision>
  <dcterms:created xsi:type="dcterms:W3CDTF">2018-03-01T02:03:00Z</dcterms:created>
  <dcterms:modified xsi:type="dcterms:W3CDTF">2021-04-24T01:56:03Z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