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  <p:sldMasterId id="2147483676" r:id="rId3"/>
  </p:sldMasterIdLst>
  <p:notesMasterIdLst>
    <p:notesMasterId r:id="rId74"/>
  </p:notesMasterIdLst>
  <p:sldIdLst>
    <p:sldId id="463" r:id="rId4"/>
    <p:sldId id="464" r:id="rId5"/>
    <p:sldId id="481" r:id="rId6"/>
    <p:sldId id="482" r:id="rId7"/>
    <p:sldId id="525" r:id="rId8"/>
    <p:sldId id="483" r:id="rId9"/>
    <p:sldId id="441" r:id="rId10"/>
    <p:sldId id="442" r:id="rId11"/>
    <p:sldId id="443" r:id="rId12"/>
    <p:sldId id="444" r:id="rId13"/>
    <p:sldId id="439" r:id="rId14"/>
    <p:sldId id="440" r:id="rId15"/>
    <p:sldId id="438" r:id="rId16"/>
    <p:sldId id="446" r:id="rId17"/>
    <p:sldId id="520" r:id="rId18"/>
    <p:sldId id="450" r:id="rId19"/>
    <p:sldId id="451" r:id="rId20"/>
    <p:sldId id="459" r:id="rId21"/>
    <p:sldId id="452" r:id="rId22"/>
    <p:sldId id="447" r:id="rId23"/>
    <p:sldId id="448" r:id="rId24"/>
    <p:sldId id="445" r:id="rId25"/>
    <p:sldId id="489" r:id="rId26"/>
    <p:sldId id="484" r:id="rId27"/>
    <p:sldId id="467" r:id="rId28"/>
    <p:sldId id="474" r:id="rId29"/>
    <p:sldId id="475" r:id="rId30"/>
    <p:sldId id="476" r:id="rId31"/>
    <p:sldId id="477" r:id="rId32"/>
    <p:sldId id="478" r:id="rId33"/>
    <p:sldId id="479" r:id="rId34"/>
    <p:sldId id="480" r:id="rId35"/>
    <p:sldId id="485" r:id="rId36"/>
    <p:sldId id="470" r:id="rId37"/>
    <p:sldId id="471" r:id="rId38"/>
    <p:sldId id="472" r:id="rId39"/>
    <p:sldId id="473" r:id="rId40"/>
    <p:sldId id="468" r:id="rId41"/>
    <p:sldId id="469" r:id="rId42"/>
    <p:sldId id="486" r:id="rId43"/>
    <p:sldId id="490" r:id="rId44"/>
    <p:sldId id="491" r:id="rId45"/>
    <p:sldId id="492" r:id="rId46"/>
    <p:sldId id="493" r:id="rId47"/>
    <p:sldId id="494" r:id="rId48"/>
    <p:sldId id="495" r:id="rId49"/>
    <p:sldId id="496" r:id="rId50"/>
    <p:sldId id="497" r:id="rId51"/>
    <p:sldId id="498" r:id="rId52"/>
    <p:sldId id="500" r:id="rId53"/>
    <p:sldId id="501" r:id="rId54"/>
    <p:sldId id="502" r:id="rId55"/>
    <p:sldId id="503" r:id="rId56"/>
    <p:sldId id="521" r:id="rId57"/>
    <p:sldId id="504" r:id="rId58"/>
    <p:sldId id="505" r:id="rId59"/>
    <p:sldId id="506" r:id="rId60"/>
    <p:sldId id="507" r:id="rId61"/>
    <p:sldId id="511" r:id="rId62"/>
    <p:sldId id="512" r:id="rId63"/>
    <p:sldId id="513" r:id="rId64"/>
    <p:sldId id="514" r:id="rId65"/>
    <p:sldId id="515" r:id="rId66"/>
    <p:sldId id="516" r:id="rId67"/>
    <p:sldId id="517" r:id="rId68"/>
    <p:sldId id="518" r:id="rId69"/>
    <p:sldId id="522" r:id="rId70"/>
    <p:sldId id="523" r:id="rId71"/>
    <p:sldId id="519" r:id="rId72"/>
    <p:sldId id="301" r:id="rId7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作者" initials="A" lastIdx="2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74" d="100"/>
          <a:sy n="74" d="100"/>
        </p:scale>
        <p:origin x="690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60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07353953-2F24-4853-94B6-6188C90BE669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t>70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 flipV="1">
            <a:off x="219936" y="6657856"/>
            <a:ext cx="9117248" cy="1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337184" y="6473190"/>
            <a:ext cx="37281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蓄电池的分类及性能指标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0" y="6679464"/>
            <a:ext cx="1035461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354615" y="6494798"/>
            <a:ext cx="323179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蓄电池辨识分类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 flipV="1">
            <a:off x="-1270" y="6657856"/>
            <a:ext cx="9480121" cy="7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478851" y="6473190"/>
            <a:ext cx="2922699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蓄电池的分类及性能指标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tags" Target="../tags/tag9.xml"/><Relationship Id="rId2" Type="http://schemas.openxmlformats.org/officeDocument/2006/relationships/slideLayout" Target="../slideLayouts/slideLayout28.xml"/><Relationship Id="rId16" Type="http://schemas.openxmlformats.org/officeDocument/2006/relationships/tags" Target="../tags/tag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ags" Target="../tags/tag7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8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9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0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1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4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9.xml"/><Relationship Id="rId4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0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1.xml"/><Relationship Id="rId4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2.xml"/><Relationship Id="rId4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3.xml"/><Relationship Id="rId4" Type="http://schemas.openxmlformats.org/officeDocument/2006/relationships/image" Target="../media/image3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 noChangeAspect="1"/>
          </p:cNvCxnSpPr>
          <p:nvPr/>
        </p:nvCxnSpPr>
        <p:spPr>
          <a:xfrm rot="10800000" flipH="1">
            <a:off x="-2095051" y="2378132"/>
            <a:ext cx="2987511" cy="3222448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 noChangeAspect="1"/>
          </p:cNvCxnSpPr>
          <p:nvPr/>
        </p:nvCxnSpPr>
        <p:spPr>
          <a:xfrm rot="5400000">
            <a:off x="-1883924" y="2840070"/>
            <a:ext cx="3174826" cy="3035133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30"/>
          <p:cNvSpPr>
            <a:spLocks noChangeArrowheads="1"/>
          </p:cNvSpPr>
          <p:nvPr/>
        </p:nvSpPr>
        <p:spPr bwMode="auto">
          <a:xfrm>
            <a:off x="6200769" y="5251350"/>
            <a:ext cx="552420" cy="550832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6081714" y="5144994"/>
            <a:ext cx="792120" cy="763547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AutoShape 32"/>
          <p:cNvSpPr>
            <a:spLocks noChangeArrowheads="1"/>
          </p:cNvSpPr>
          <p:nvPr/>
        </p:nvSpPr>
        <p:spPr bwMode="auto">
          <a:xfrm rot="-2690537">
            <a:off x="5986469" y="5071973"/>
            <a:ext cx="981021" cy="944511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6139" y="1672563"/>
            <a:ext cx="8041640" cy="768350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新能源汽车电池及管理系统检修</a:t>
            </a:r>
          </a:p>
        </p:txBody>
      </p:sp>
      <p:sp>
        <p:nvSpPr>
          <p:cNvPr id="13" name="矩形 12"/>
          <p:cNvSpPr/>
          <p:nvPr/>
        </p:nvSpPr>
        <p:spPr>
          <a:xfrm>
            <a:off x="3606418" y="2532035"/>
            <a:ext cx="3669641" cy="271535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5954" y="2563617"/>
            <a:ext cx="4092297" cy="270030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4445" y="-1400"/>
            <a:ext cx="12187555" cy="10512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" y="257349"/>
            <a:ext cx="3811696" cy="79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"/>
          <p:cNvGrpSpPr/>
          <p:nvPr/>
        </p:nvGrpSpPr>
        <p:grpSpPr bwMode="auto">
          <a:xfrm rot="10800000">
            <a:off x="154041" y="1049825"/>
            <a:ext cx="5543760" cy="5413806"/>
            <a:chOff x="3018972" y="1"/>
            <a:chExt cx="9204298" cy="6858000"/>
          </a:xfrm>
        </p:grpSpPr>
        <p:sp>
          <p:nvSpPr>
            <p:cNvPr id="17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8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0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1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2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7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3.33333E-6 L 0.38815 -0.00393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33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8 -0.01713 -3.95833E-6 3.7037E-7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7 -0.01713 -1.875E-6 -1.85185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bldLvl="0" animBg="1"/>
      <p:bldP spid="49" grpId="2" bldLvl="0" animBg="1"/>
      <p:bldP spid="49" grpId="3" bldLvl="0" animBg="1"/>
      <p:bldP spid="50" grpId="0" bldLvl="0" animBg="1"/>
      <p:bldP spid="50" grpId="1" bldLvl="0" animBg="1"/>
      <p:bldP spid="50" grpId="2" bldLvl="0" animBg="1"/>
      <p:bldP spid="50" grpId="3" bldLvl="0" animBg="1"/>
      <p:bldP spid="51" grpId="0" bldLvl="0" animBg="1"/>
      <p:bldP spid="51" grpId="1" bldLvl="0" animBg="1"/>
      <p:bldP spid="51" grpId="2" bldLvl="0" animBg="1"/>
      <p:bldP spid="51" grpId="3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09905" y="770255"/>
            <a:ext cx="25355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 dirty="0"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2</a:t>
            </a:r>
            <a:r>
              <a:rPr lang="zh-CN" sz="2800" b="1" dirty="0">
                <a:latin typeface="+mn-ea"/>
                <a:cs typeface="+mn-ea"/>
                <a:sym typeface="SimSun" panose="02010600030101010101" pitchFamily="2" charset="-122"/>
              </a:rPr>
              <a:t>）镍氢电池</a:t>
            </a:r>
            <a:endParaRPr lang="zh-CN" sz="2800"/>
          </a:p>
        </p:txBody>
      </p:sp>
      <p:sp>
        <p:nvSpPr>
          <p:cNvPr id="11" name="文本框 10"/>
          <p:cNvSpPr txBox="1"/>
          <p:nvPr/>
        </p:nvSpPr>
        <p:spPr>
          <a:xfrm>
            <a:off x="2078355" y="4987925"/>
            <a:ext cx="414591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电能</a:t>
            </a:r>
            <a:r>
              <a:rPr lang="en-US" altLang="zh-CN" sz="2400"/>
              <a:t>=1.2V*2.45A.h=2.94W.h </a:t>
            </a:r>
            <a:endParaRPr lang="en-US" altLang="zh-CN"/>
          </a:p>
          <a:p>
            <a:endParaRPr lang="en-US" altLang="zh-CN"/>
          </a:p>
        </p:txBody>
      </p:sp>
      <p:pic>
        <p:nvPicPr>
          <p:cNvPr id="3" name="图片 2" descr="4.镍氢容量"/>
          <p:cNvPicPr>
            <a:picLocks noChangeAspect="1"/>
          </p:cNvPicPr>
          <p:nvPr/>
        </p:nvPicPr>
        <p:blipFill>
          <a:blip r:embed="rId3"/>
          <a:srcRect l="27342" t="12704" r="7369"/>
          <a:stretch>
            <a:fillRect/>
          </a:stretch>
        </p:blipFill>
        <p:spPr>
          <a:xfrm>
            <a:off x="6224270" y="942975"/>
            <a:ext cx="4664075" cy="3525520"/>
          </a:xfrm>
          <a:prstGeom prst="rect">
            <a:avLst/>
          </a:prstGeom>
        </p:spPr>
      </p:pic>
      <p:pic>
        <p:nvPicPr>
          <p:cNvPr id="6" name="图片 5" descr="5. 镍氢电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510" y="1445260"/>
            <a:ext cx="5334635" cy="30232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42265" y="770255"/>
            <a:ext cx="25355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 dirty="0"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2</a:t>
            </a:r>
            <a:r>
              <a:rPr lang="zh-CN" sz="2800" b="1" dirty="0">
                <a:latin typeface="+mn-ea"/>
                <a:cs typeface="+mn-ea"/>
                <a:sym typeface="SimSun" panose="02010600030101010101" pitchFamily="2" charset="-122"/>
              </a:rPr>
              <a:t>）镍氢电池</a:t>
            </a:r>
            <a:endParaRPr lang="zh-CN" sz="2800"/>
          </a:p>
        </p:txBody>
      </p:sp>
      <p:pic>
        <p:nvPicPr>
          <p:cNvPr id="12" name="图片 11" descr="6.镍氢重量"/>
          <p:cNvPicPr>
            <a:picLocks noChangeAspect="1"/>
          </p:cNvPicPr>
          <p:nvPr/>
        </p:nvPicPr>
        <p:blipFill>
          <a:blip r:embed="rId3"/>
          <a:srcRect l="22177" r="19433"/>
          <a:stretch>
            <a:fillRect/>
          </a:stretch>
        </p:blipFill>
        <p:spPr>
          <a:xfrm>
            <a:off x="3368040" y="770255"/>
            <a:ext cx="4121150" cy="3895725"/>
          </a:xfrm>
          <a:prstGeom prst="rect">
            <a:avLst/>
          </a:prstGeom>
        </p:spPr>
      </p:pic>
      <p:pic>
        <p:nvPicPr>
          <p:cNvPr id="2" name="图片 1" descr="7. 镍氢体积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3175" y="1952625"/>
            <a:ext cx="4259580" cy="23628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9870" y="5001895"/>
            <a:ext cx="7259320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电能</a:t>
            </a:r>
            <a:r>
              <a:rPr lang="en-US" altLang="zh-CN" sz="2400"/>
              <a:t>=1.2V*2.45A.h=2.94W.h</a:t>
            </a:r>
          </a:p>
          <a:p>
            <a:r>
              <a:rPr lang="zh-CN" altLang="en-US" sz="2400"/>
              <a:t>比能量</a:t>
            </a:r>
            <a:r>
              <a:rPr lang="en-US" altLang="zh-CN" sz="2400"/>
              <a:t>=</a:t>
            </a:r>
            <a:r>
              <a:rPr lang="zh-CN" altLang="en-US" sz="2400"/>
              <a:t>电能</a:t>
            </a:r>
            <a:r>
              <a:rPr lang="en-US" altLang="zh-CN" sz="2400"/>
              <a:t>/</a:t>
            </a:r>
            <a:r>
              <a:rPr lang="zh-CN" altLang="en-US" sz="2400"/>
              <a:t>重量</a:t>
            </a:r>
            <a:r>
              <a:rPr lang="en-US" altLang="zh-CN" sz="2400"/>
              <a:t>=2.94W.h/0.03kg=98W.h/kg</a:t>
            </a:r>
          </a:p>
          <a:p>
            <a:r>
              <a:rPr lang="zh-CN" altLang="en-US" sz="2400"/>
              <a:t>能量密度</a:t>
            </a:r>
            <a:r>
              <a:rPr lang="en-US" altLang="zh-CN" sz="2400"/>
              <a:t>=</a:t>
            </a:r>
            <a:r>
              <a:rPr lang="zh-CN" altLang="en-US" sz="2400"/>
              <a:t>电能</a:t>
            </a:r>
            <a:r>
              <a:rPr lang="en-US" altLang="zh-CN" sz="2400"/>
              <a:t>/</a:t>
            </a:r>
            <a:r>
              <a:rPr lang="zh-CN" altLang="en-US" sz="2400"/>
              <a:t>体积</a:t>
            </a:r>
            <a:r>
              <a:rPr lang="en-US" altLang="zh-CN" sz="2400"/>
              <a:t>=2.98Wh/0.0075L=391.48W.h/L </a:t>
            </a:r>
            <a:endParaRPr lang="en-US" altLang="zh-CN"/>
          </a:p>
          <a:p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77850" y="889635"/>
            <a:ext cx="21799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 dirty="0"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3</a:t>
            </a:r>
            <a:r>
              <a:rPr lang="zh-CN" sz="2800" b="1" dirty="0">
                <a:latin typeface="+mn-ea"/>
                <a:cs typeface="+mn-ea"/>
                <a:sym typeface="SimSun" panose="02010600030101010101" pitchFamily="2" charset="-122"/>
              </a:rPr>
              <a:t>）锂电池</a:t>
            </a:r>
            <a:endParaRPr lang="zh-CN" sz="2800"/>
          </a:p>
        </p:txBody>
      </p:sp>
      <p:sp>
        <p:nvSpPr>
          <p:cNvPr id="11" name="文本框 10"/>
          <p:cNvSpPr txBox="1"/>
          <p:nvPr/>
        </p:nvSpPr>
        <p:spPr>
          <a:xfrm>
            <a:off x="802640" y="5376545"/>
            <a:ext cx="34683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电能</a:t>
            </a:r>
            <a:r>
              <a:rPr lang="en-US" altLang="zh-CN" sz="2400"/>
              <a:t>=3.6V*2.5A.h=9W.h</a:t>
            </a:r>
            <a:endParaRPr lang="en-US" altLang="zh-CN"/>
          </a:p>
        </p:txBody>
      </p:sp>
      <p:pic>
        <p:nvPicPr>
          <p:cNvPr id="2" name="图片 1" descr="8. 锂电池电压"/>
          <p:cNvPicPr>
            <a:picLocks noChangeAspect="1"/>
          </p:cNvPicPr>
          <p:nvPr/>
        </p:nvPicPr>
        <p:blipFill>
          <a:blip r:embed="rId3"/>
          <a:srcRect t="35398" b="32645"/>
          <a:stretch>
            <a:fillRect/>
          </a:stretch>
        </p:blipFill>
        <p:spPr>
          <a:xfrm>
            <a:off x="802640" y="2047240"/>
            <a:ext cx="5197475" cy="2954655"/>
          </a:xfrm>
          <a:prstGeom prst="rect">
            <a:avLst/>
          </a:prstGeom>
        </p:spPr>
      </p:pic>
      <p:pic>
        <p:nvPicPr>
          <p:cNvPr id="3" name="图片 2" descr="9. 锂容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2120" y="2041525"/>
            <a:ext cx="5135245" cy="29603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77850" y="889635"/>
            <a:ext cx="21799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 dirty="0"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3</a:t>
            </a:r>
            <a:r>
              <a:rPr lang="zh-CN" sz="2800" b="1" dirty="0">
                <a:latin typeface="+mn-ea"/>
                <a:cs typeface="+mn-ea"/>
                <a:sym typeface="SimSun" panose="02010600030101010101" pitchFamily="2" charset="-122"/>
              </a:rPr>
              <a:t>）锂电池</a:t>
            </a:r>
            <a:endParaRPr lang="zh-CN" sz="2800"/>
          </a:p>
        </p:txBody>
      </p:sp>
      <p:sp>
        <p:nvSpPr>
          <p:cNvPr id="11" name="文本框 10"/>
          <p:cNvSpPr txBox="1"/>
          <p:nvPr/>
        </p:nvSpPr>
        <p:spPr>
          <a:xfrm>
            <a:off x="229870" y="5001895"/>
            <a:ext cx="7005320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电能</a:t>
            </a:r>
            <a:r>
              <a:rPr lang="en-US" altLang="zh-CN" sz="2400"/>
              <a:t>=3.6V*2.5A.h=9W.h</a:t>
            </a:r>
          </a:p>
          <a:p>
            <a:r>
              <a:rPr lang="zh-CN" altLang="en-US" sz="2400"/>
              <a:t>比能量</a:t>
            </a:r>
            <a:r>
              <a:rPr lang="en-US" altLang="zh-CN" sz="2400"/>
              <a:t>=</a:t>
            </a:r>
            <a:r>
              <a:rPr lang="zh-CN" altLang="en-US" sz="2400"/>
              <a:t>电能</a:t>
            </a:r>
            <a:r>
              <a:rPr lang="en-US" altLang="zh-CN" sz="2400"/>
              <a:t>/</a:t>
            </a:r>
            <a:r>
              <a:rPr lang="zh-CN" altLang="en-US" sz="2400"/>
              <a:t>重量</a:t>
            </a:r>
            <a:r>
              <a:rPr lang="en-US" altLang="zh-CN" sz="2400"/>
              <a:t>=9W.h/0.043kg=209.3W.h/kg</a:t>
            </a:r>
          </a:p>
          <a:p>
            <a:r>
              <a:rPr lang="zh-CN" altLang="en-US" sz="2400"/>
              <a:t>能量密度</a:t>
            </a:r>
            <a:r>
              <a:rPr lang="en-US" altLang="zh-CN" sz="2400"/>
              <a:t>=</a:t>
            </a:r>
            <a:r>
              <a:rPr lang="zh-CN" altLang="en-US" sz="2400"/>
              <a:t>电能</a:t>
            </a:r>
            <a:r>
              <a:rPr lang="en-US" altLang="zh-CN" sz="2400"/>
              <a:t>/</a:t>
            </a:r>
            <a:r>
              <a:rPr lang="zh-CN" altLang="en-US" sz="2400"/>
              <a:t>体积</a:t>
            </a:r>
            <a:r>
              <a:rPr lang="en-US" altLang="zh-CN" sz="2400"/>
              <a:t>=9Wh/0.01654L=544.14W.h/L </a:t>
            </a:r>
            <a:endParaRPr lang="en-US" altLang="zh-CN"/>
          </a:p>
          <a:p>
            <a:endParaRPr lang="en-US" altLang="zh-CN"/>
          </a:p>
        </p:txBody>
      </p:sp>
      <p:pic>
        <p:nvPicPr>
          <p:cNvPr id="4" name="图片 3" descr="10.锂重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20" y="1411605"/>
            <a:ext cx="4869815" cy="2804795"/>
          </a:xfrm>
          <a:prstGeom prst="rect">
            <a:avLst/>
          </a:prstGeom>
        </p:spPr>
      </p:pic>
      <p:pic>
        <p:nvPicPr>
          <p:cNvPr id="6" name="图片 5" descr="11. 锂体积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0195" y="1411605"/>
            <a:ext cx="4832350" cy="27495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90775" y="4377055"/>
            <a:ext cx="6915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/>
              <a:t>43g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78800" y="4377055"/>
            <a:ext cx="1701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0.01654L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590550" y="1022350"/>
            <a:ext cx="11203940" cy="3091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使电动汽车的动力性强劲、加速性、爬坡能力</a:t>
            </a:r>
            <a:endParaRPr lang="zh-CN" altLang="en-US" sz="2800" dirty="0">
              <a:latin typeface="+mn-ea"/>
              <a:cs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功率</a:t>
            </a: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决定电动车汽车的</a:t>
            </a:r>
            <a:r>
              <a:rPr lang="zh-CN" altLang="en-US" sz="2800" u="sng" dirty="0">
                <a:solidFill>
                  <a:schemeClr val="accent1"/>
                </a:solidFill>
                <a:latin typeface="+mn-ea"/>
                <a:cs typeface="+mn-ea"/>
                <a:sym typeface="SimSun" panose="02010600030101010101" pitchFamily="2" charset="-122"/>
              </a:rPr>
              <a:t>动力性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 单位：</a:t>
            </a:r>
            <a:r>
              <a:rPr lang="en-US" altLang="zh-CN" sz="2800" dirty="0">
                <a:latin typeface="+mn-ea"/>
                <a:cs typeface="+mn-ea"/>
                <a:sym typeface="SimSun" panose="02010600030101010101" pitchFamily="2" charset="-122"/>
              </a:rPr>
              <a:t>W</a:t>
            </a: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、</a:t>
            </a:r>
            <a:r>
              <a:rPr lang="en-US" altLang="zh-CN" sz="2800" dirty="0">
                <a:latin typeface="+mn-ea"/>
                <a:cs typeface="+mn-ea"/>
                <a:sym typeface="SimSun" panose="02010600030101010101" pitchFamily="2" charset="-122"/>
              </a:rPr>
              <a:t>KW</a:t>
            </a:r>
            <a:endParaRPr lang="zh-CN" altLang="en-US" sz="2800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5845" y="4114165"/>
            <a:ext cx="60312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chemeClr val="accent1"/>
                </a:solidFill>
              </a:rPr>
              <a:t>0-50km/h加速成绩为5秒。</a:t>
            </a:r>
            <a:endParaRPr lang="zh-CN" altLang="en-US" sz="2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27784" t="36450" r="32143" b="19132"/>
          <a:stretch>
            <a:fillRect/>
          </a:stretch>
        </p:blipFill>
        <p:spPr>
          <a:xfrm>
            <a:off x="7282815" y="3025140"/>
            <a:ext cx="4636770" cy="28898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6FEEAD3-A608-4D32-B7F9-FA4262688425}"/>
              </a:ext>
            </a:extLst>
          </p:cNvPr>
          <p:cNvSpPr txBox="1"/>
          <p:nvPr/>
        </p:nvSpPr>
        <p:spPr>
          <a:xfrm>
            <a:off x="1292225" y="1416676"/>
            <a:ext cx="3246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比功率（ </a:t>
            </a:r>
            <a:r>
              <a:rPr lang="en-US" altLang="zh-CN" sz="2800" b="1" dirty="0">
                <a:solidFill>
                  <a:srgbClr val="C00000"/>
                </a:solidFill>
              </a:rPr>
              <a:t>W/kg </a:t>
            </a:r>
            <a:r>
              <a:rPr lang="zh-CN" altLang="en-US" sz="2800" b="1" dirty="0">
                <a:solidFill>
                  <a:srgbClr val="C00000"/>
                </a:solidFill>
              </a:rPr>
              <a:t>）</a:t>
            </a:r>
            <a:r>
              <a:rPr lang="en-US" altLang="zh-CN" sz="2800" b="1" dirty="0">
                <a:solidFill>
                  <a:srgbClr val="C00000"/>
                </a:solidFill>
              </a:rPr>
              <a:t>=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12A1722-50E3-4872-BBBC-D9491F804D4B}"/>
              </a:ext>
            </a:extLst>
          </p:cNvPr>
          <p:cNvCxnSpPr/>
          <p:nvPr/>
        </p:nvCxnSpPr>
        <p:spPr>
          <a:xfrm>
            <a:off x="4881093" y="1674254"/>
            <a:ext cx="13904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2BBB6FD5-CB63-496E-AB18-4F92AABA305C}"/>
              </a:ext>
            </a:extLst>
          </p:cNvPr>
          <p:cNvSpPr txBox="1"/>
          <p:nvPr/>
        </p:nvSpPr>
        <p:spPr>
          <a:xfrm>
            <a:off x="4775456" y="118049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最大功率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659405-BF21-468A-8E4D-8FE623606A6B}"/>
              </a:ext>
            </a:extLst>
          </p:cNvPr>
          <p:cNvSpPr txBox="1"/>
          <p:nvPr/>
        </p:nvSpPr>
        <p:spPr>
          <a:xfrm>
            <a:off x="4792674" y="167166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电池重量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28A2AC-E182-4732-810F-66385BEAE853}"/>
              </a:ext>
            </a:extLst>
          </p:cNvPr>
          <p:cNvSpPr txBox="1"/>
          <p:nvPr/>
        </p:nvSpPr>
        <p:spPr>
          <a:xfrm>
            <a:off x="1377569" y="2058920"/>
            <a:ext cx="9520555" cy="32471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比功率的大小表征电池所能承受的工作电流的大小，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电池比功率大，表征电池可以承受大电流放电。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比功率是评价电池及电池组是否满足电动汽车在加速、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爬坡和再生制动时的指标。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比能量是动力电池的关键性能参数，决定车辆的</a:t>
            </a:r>
            <a:r>
              <a:rPr lang="zh-CN" altLang="en-US" sz="2800" b="1" dirty="0">
                <a:solidFill>
                  <a:srgbClr val="C00000"/>
                </a:solidFill>
              </a:rPr>
              <a:t>续航里程。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6BACCA-343F-4F17-B75C-BD71762389F8}"/>
              </a:ext>
            </a:extLst>
          </p:cNvPr>
          <p:cNvSpPr txBox="1"/>
          <p:nvPr/>
        </p:nvSpPr>
        <p:spPr>
          <a:xfrm>
            <a:off x="1377569" y="5431736"/>
            <a:ext cx="9799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功率密度（</a:t>
            </a:r>
            <a:r>
              <a:rPr lang="en-US" altLang="zh-CN" sz="2800" b="1" dirty="0">
                <a:solidFill>
                  <a:srgbClr val="C00000"/>
                </a:solidFill>
              </a:rPr>
              <a:t>W/L</a:t>
            </a:r>
            <a:r>
              <a:rPr lang="zh-CN" altLang="en-US" sz="2800" b="1" dirty="0">
                <a:solidFill>
                  <a:srgbClr val="C00000"/>
                </a:solidFill>
              </a:rPr>
              <a:t>）</a:t>
            </a:r>
            <a:r>
              <a:rPr lang="zh-CN" altLang="en-US" sz="2800" dirty="0"/>
              <a:t>：动力电池单位体积所具有的电能的功率。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0734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590550" y="1022350"/>
            <a:ext cx="11203940" cy="25476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3.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较长的循环寿命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保证动力蓄电池的使用年限和行驶总里程。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使其更换、维护费用低，降低电动汽车的使用成本。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590550" y="1022350"/>
            <a:ext cx="1120394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4.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较好的充、放电特性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蓄电池的充电特性好，可缩短其充电时间，提高使用性能，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在车辆制动时，则可提高制动能量回收的效率。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充电特性好，不容易过充电，可延长蓄电池的使用寿命。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放电特性好，其持续供电能力就强。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81685" y="1486535"/>
            <a:ext cx="102298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</a:rPr>
              <a:t>5.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 工作温度范围广</a:t>
            </a:r>
          </a:p>
          <a:p>
            <a:pPr indent="26797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以满足季节变化的运行需要。</a:t>
            </a:r>
          </a:p>
          <a:p>
            <a:pPr indent="26797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温度过高或温度过低的情况下，对于蓄电池的工作极为不利。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879475" y="2102485"/>
            <a:ext cx="105009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如果放电不完全就充电，就不能放出全部电量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如：放出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70%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电量后再充足电，该电池只能放出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70%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的电量，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这就是电池的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“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记忆效应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”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为了解决这个问题，几次完成的充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/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放电循环能使电池恢复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正常工作。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675005" y="1199515"/>
            <a:ext cx="8367395" cy="1308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6.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无记忆效应：以满足车辆各状态下充电的需要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FF0000"/>
              </a:solidFill>
              <a:latin typeface="+mn-ea"/>
              <a:ea typeface="SimSun" panose="02010600030101010101" pitchFamily="2" charset="-122"/>
              <a:cs typeface="+mn-ea"/>
              <a:sym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0" y="4346458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8"/>
          <p:cNvSpPr/>
          <p:nvPr/>
        </p:nvSpPr>
        <p:spPr>
          <a:xfrm>
            <a:off x="4215" y="-2220"/>
            <a:ext cx="12187183" cy="5918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85494" tIns="44553" rIns="85494" bIns="44553" anchor="ctr"/>
          <a:lstStyle/>
          <a:p>
            <a:pPr algn="ctr" eaLnBrk="0" hangingPunct="0"/>
            <a:endParaRPr lang="zh-CN" altLang="zh-CN" sz="170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grpSp>
        <p:nvGrpSpPr>
          <p:cNvPr id="10" name="组合 1"/>
          <p:cNvGrpSpPr/>
          <p:nvPr/>
        </p:nvGrpSpPr>
        <p:grpSpPr bwMode="auto">
          <a:xfrm rot="10800000">
            <a:off x="131763" y="115888"/>
            <a:ext cx="6611937" cy="5976937"/>
            <a:chOff x="3018972" y="1"/>
            <a:chExt cx="9204298" cy="6858000"/>
          </a:xfrm>
        </p:grpSpPr>
        <p:sp>
          <p:nvSpPr>
            <p:cNvPr id="11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4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5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6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rcRect l="73135" t="62724" r="17008" b="20659"/>
          <a:stretch>
            <a:fillRect/>
          </a:stretch>
        </p:blipFill>
        <p:spPr>
          <a:xfrm>
            <a:off x="9173845" y="4438015"/>
            <a:ext cx="2449830" cy="2322195"/>
          </a:xfrm>
          <a:prstGeom prst="rect">
            <a:avLst/>
          </a:prstGeom>
        </p:spPr>
      </p:pic>
      <p:sp>
        <p:nvSpPr>
          <p:cNvPr id="4" name="MH_Entry_1"/>
          <p:cNvSpPr/>
          <p:nvPr>
            <p:custDataLst>
              <p:tags r:id="rId3"/>
            </p:custDataLst>
          </p:nvPr>
        </p:nvSpPr>
        <p:spPr>
          <a:xfrm>
            <a:off x="3032125" y="1921583"/>
            <a:ext cx="9225751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学习情境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3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新能源汽车电池认知与检测</a:t>
            </a:r>
          </a:p>
        </p:txBody>
      </p:sp>
      <p:sp>
        <p:nvSpPr>
          <p:cNvPr id="8" name="副标题 4"/>
          <p:cNvSpPr txBox="1"/>
          <p:nvPr>
            <p:custDataLst>
              <p:tags r:id="rId4"/>
            </p:custDataLst>
          </p:nvPr>
        </p:nvSpPr>
        <p:spPr>
          <a:xfrm>
            <a:off x="3085465" y="2811780"/>
            <a:ext cx="9845040" cy="1655445"/>
          </a:xfrm>
          <a:prstGeom prst="rect">
            <a:avLst/>
          </a:prstGeom>
        </p:spPr>
        <p:txBody>
          <a:bodyPr>
            <a:normAutofit/>
          </a:bodyPr>
          <a:lstStyle>
            <a:lvl1pPr marL="401955" indent="-401955" algn="l" rtl="0" eaLnBrk="1" latinLnBrk="0" hangingPunct="1">
              <a:spcBef>
                <a:spcPts val="880"/>
              </a:spcBef>
              <a:buClr>
                <a:schemeClr val="accent2"/>
              </a:buClr>
              <a:buSzPct val="60000"/>
              <a:buFont typeface="Wingdings" panose="05000000000000000000"/>
              <a:buChar char=""/>
              <a:defRPr kumimoji="0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910" indent="-344170" algn="l" rtl="0" eaLnBrk="1" latinLnBrk="0" hangingPunct="1">
              <a:spcBef>
                <a:spcPts val="690"/>
              </a:spcBef>
              <a:buClr>
                <a:schemeClr val="accent1"/>
              </a:buClr>
              <a:buSzPct val="70000"/>
              <a:buFont typeface="Wingdings 2" panose="05020102010507070707"/>
              <a:buChar char=""/>
              <a:defRPr kumimoji="0"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8080" indent="-287020" algn="l" rtl="0" eaLnBrk="1" latinLnBrk="0" hangingPunct="1">
              <a:spcBef>
                <a:spcPts val="630"/>
              </a:spcBef>
              <a:buClr>
                <a:schemeClr val="accent2"/>
              </a:buClr>
              <a:buSzPct val="75000"/>
              <a:buFont typeface="Wingdings" panose="05000000000000000000"/>
              <a:buChar char="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2120" indent="-287020" algn="l" rtl="0" eaLnBrk="1" latinLnBrk="0" hangingPunct="1">
              <a:spcBef>
                <a:spcPts val="500"/>
              </a:spcBef>
              <a:buClr>
                <a:schemeClr val="accent3"/>
              </a:buClr>
              <a:buSzPct val="7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6160" indent="-287020" algn="l" rtl="0" eaLnBrk="1" latinLnBrk="0" hangingPunct="1">
              <a:spcBef>
                <a:spcPts val="500"/>
              </a:spcBef>
              <a:buClr>
                <a:schemeClr val="accent4"/>
              </a:buClr>
              <a:buSzPct val="6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8702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5135" indent="-28702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9305" indent="-28702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3475" indent="-28702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任务</a:t>
            </a: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3.1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蓄电池辨识分类</a:t>
            </a:r>
            <a:endParaRPr lang="zh-CN" altLang="en-US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fontAlgn="auto">
              <a:spcAft>
                <a:spcPts val="0"/>
              </a:spcAft>
              <a:buNone/>
            </a:pP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785495" y="1127760"/>
            <a:ext cx="8368030" cy="130817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7.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自放电率小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满足车辆较长时间的搁置要求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926465" y="2393315"/>
            <a:ext cx="10694670" cy="130817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自放电：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蓄电池内部自发的或不期望的化学反应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      造成可用</a:t>
            </a:r>
            <a:r>
              <a:rPr lang="zh-CN" altLang="en-US" sz="2800" b="1" u="sng" dirty="0">
                <a:solidFill>
                  <a:schemeClr val="accent1"/>
                </a:solidFill>
                <a:latin typeface="+mn-ea"/>
                <a:cs typeface="+mn-ea"/>
                <a:sym typeface="SimSun" panose="02010600030101010101" pitchFamily="2" charset="-122"/>
              </a:rPr>
              <a:t>容量自动减少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的现象。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785495" y="1127760"/>
            <a:ext cx="1073023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8.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充电时间短：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9. 可实现深度放电（如DOD达到80%），并且不会影响其寿命。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要求蓄电池必要时能在满负荷功率状态下工作和实现全放电。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</a:rPr>
              <a:t>10.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安全性好：防爆、防高温性能好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>
            <a:cxnSpLocks/>
          </p:cNvCxnSpPr>
          <p:nvPr/>
        </p:nvCxnSpPr>
        <p:spPr>
          <a:xfrm>
            <a:off x="1304925" y="2671445"/>
            <a:ext cx="531971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cxnSpLocks/>
          </p:cNvCxnSpPr>
          <p:nvPr/>
        </p:nvCxnSpPr>
        <p:spPr>
          <a:xfrm flipV="1">
            <a:off x="1292860" y="3396615"/>
            <a:ext cx="5331778" cy="3556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050925" y="224790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049338" y="307149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44955" y="2689127"/>
            <a:ext cx="5079683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电动汽车动力性强劲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504633" y="2095183"/>
            <a:ext cx="5120005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使电动汽车的续驶里程长</a:t>
            </a:r>
          </a:p>
        </p:txBody>
      </p:sp>
      <p:cxnSp>
        <p:nvCxnSpPr>
          <p:cNvPr id="4" name="直接连接符 3"/>
          <p:cNvCxnSpPr>
            <a:cxnSpLocks/>
          </p:cNvCxnSpPr>
          <p:nvPr/>
        </p:nvCxnSpPr>
        <p:spPr>
          <a:xfrm>
            <a:off x="1264285" y="4151353"/>
            <a:ext cx="536035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cxnSpLocks/>
          </p:cNvCxnSpPr>
          <p:nvPr/>
        </p:nvCxnSpPr>
        <p:spPr>
          <a:xfrm>
            <a:off x="1252220" y="4926053"/>
            <a:ext cx="5372418" cy="3111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88"/>
          <p:cNvSpPr>
            <a:spLocks noEditPoints="1" noChangeArrowheads="1"/>
          </p:cNvSpPr>
          <p:nvPr/>
        </p:nvSpPr>
        <p:spPr bwMode="auto">
          <a:xfrm>
            <a:off x="1010285" y="3727808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" name="Freeform 88"/>
          <p:cNvSpPr>
            <a:spLocks noEditPoints="1" noChangeArrowheads="1"/>
          </p:cNvSpPr>
          <p:nvPr/>
        </p:nvSpPr>
        <p:spPr bwMode="auto">
          <a:xfrm>
            <a:off x="1008698" y="4607283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04315" y="4181914"/>
            <a:ext cx="5120323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 4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. 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循环寿命长</a:t>
            </a:r>
            <a:endParaRPr lang="zh-CN" altLang="en-US" sz="3200" b="1" dirty="0">
              <a:solidFill>
                <a:schemeClr val="tx1"/>
              </a:solidFill>
              <a:latin typeface="+mn-ea"/>
              <a:cs typeface="+mn-ea"/>
              <a:sym typeface="SimSun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63993" y="3575091"/>
            <a:ext cx="3615690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 3. 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工作温度范围广</a:t>
            </a:r>
            <a:endParaRPr lang="zh-CN" altLang="en-US" sz="3200" b="1" dirty="0">
              <a:solidFill>
                <a:schemeClr val="tx1"/>
              </a:solidFill>
              <a:latin typeface="+mn-ea"/>
              <a:cs typeface="+mn-ea"/>
              <a:sym typeface="SimSun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52220" y="1025525"/>
            <a:ext cx="6021070" cy="64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动力电池应满足的性能要求</a:t>
            </a:r>
            <a:r>
              <a:rPr lang="en-US" altLang="zh-CN" sz="3600" b="1" dirty="0">
                <a:solidFill>
                  <a:srgbClr val="C00000"/>
                </a:solidFill>
                <a:cs typeface="+mn-ea"/>
              </a:rPr>
              <a:t> </a:t>
            </a:r>
            <a:endParaRPr lang="zh-CN" altLang="en-US" sz="3600" b="1" dirty="0">
              <a:solidFill>
                <a:srgbClr val="C00000"/>
              </a:solidFill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339403" y="2024154"/>
            <a:ext cx="9852338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动力电池存在的问题及发展趋势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615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23597" t="39540" r="62694" b="32786"/>
          <a:stretch>
            <a:fillRect/>
          </a:stretch>
        </p:blipFill>
        <p:spPr>
          <a:xfrm>
            <a:off x="1258570" y="3281045"/>
            <a:ext cx="1783715" cy="2024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26833" t="33403" r="49434" b="30477"/>
          <a:stretch>
            <a:fillRect/>
          </a:stretch>
        </p:blipFill>
        <p:spPr>
          <a:xfrm>
            <a:off x="4483735" y="3281045"/>
            <a:ext cx="2555240" cy="2186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82795" y="5631815"/>
            <a:ext cx="2456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不足40Wh/kg</a:t>
            </a:r>
            <a:endParaRPr lang="zh-CN" altLang="en-US" sz="28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 l="24246" t="25165" r="61615" b="57899"/>
          <a:stretch>
            <a:fillRect/>
          </a:stretch>
        </p:blipFill>
        <p:spPr>
          <a:xfrm>
            <a:off x="8312150" y="3281045"/>
            <a:ext cx="2848610" cy="19183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404225" y="5631815"/>
            <a:ext cx="26644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100Wh/kg左右</a:t>
            </a:r>
            <a:endParaRPr lang="zh-CN" altLang="en-US" sz="2800"/>
          </a:p>
        </p:txBody>
      </p:sp>
      <p:sp>
        <p:nvSpPr>
          <p:cNvPr id="2" name="文本框 2"/>
          <p:cNvSpPr txBox="1"/>
          <p:nvPr/>
        </p:nvSpPr>
        <p:spPr>
          <a:xfrm>
            <a:off x="662305" y="604520"/>
            <a:ext cx="1120394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一、动力电池存在的问题</a:t>
            </a: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能量密度低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汽油的能量密度是12000Wh/kg，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27784" t="36450" r="32143" b="19132"/>
          <a:stretch>
            <a:fillRect/>
          </a:stretch>
        </p:blipFill>
        <p:spPr>
          <a:xfrm>
            <a:off x="7296785" y="902970"/>
            <a:ext cx="4636770" cy="2889885"/>
          </a:xfrm>
          <a:prstGeom prst="rect">
            <a:avLst/>
          </a:prstGeom>
        </p:spPr>
      </p:pic>
      <p:sp>
        <p:nvSpPr>
          <p:cNvPr id="5126" name="文本框 2"/>
          <p:cNvSpPr txBox="1"/>
          <p:nvPr/>
        </p:nvSpPr>
        <p:spPr>
          <a:xfrm>
            <a:off x="494030" y="2054225"/>
            <a:ext cx="11203940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北汽纯电动汽车EV200采用的动力蓄电池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能量密度为104.4Wh/kg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传统燃油汽车行驶300~500公里只需消耗30L汽油，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电动汽车为了跑相同的里程需要更多的电能，只能带上数百公斤重的电池。</a:t>
            </a:r>
          </a:p>
          <a:p>
            <a:pPr>
              <a:lnSpc>
                <a:spcPct val="150000"/>
              </a:lnSpc>
            </a:pP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665480"/>
            <a:ext cx="1120394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. 电池组重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 轻量化是纯电动汽车设计时必须要遵循的一个原则， 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 尽管在车身设计方面采取了一系列</a:t>
            </a:r>
            <a:r>
              <a:rPr lang="zh-CN" altLang="en-US" sz="2800" dirty="0">
                <a:latin typeface="+mn-ea"/>
                <a:cs typeface="+mn-ea"/>
              </a:rPr>
              <a:t>减轻自身质量的措施来降低车重。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 但由于电池组的存在，纯电动汽车的总质量较同样大小的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 内燃机汽车重得多。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665480"/>
            <a:ext cx="1120394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. 续驶里程短，动力性能弱</a:t>
            </a: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dirty="0">
                <a:latin typeface="+mn-ea"/>
                <a:cs typeface="+mn-ea"/>
              </a:rPr>
              <a:t>由于现在车用动力蓄电池的能量密度较低，要提高汽车的行驶里程，  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 就必须在汽车上安装更多的蓄电池组。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 这样就使蓄电池组质量过大，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车身质量过重又使汽车动力性能受到制约，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车上安装了大量的电池组，占用了不少空间，限制了车内使用空间。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665480"/>
            <a:ext cx="1120394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. 电池价格昂贵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据估算，在纯电动汽车中，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动力蓄电池的成本占整车售价的10%~30%，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微型电动汽车因为整车价格不高，电池组成本占比尤其大。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过于高昂的电池成本阻碍了电动汽车的快速发展。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5710" t="33602" r="79722" b="38915"/>
          <a:stretch>
            <a:fillRect/>
          </a:stretch>
        </p:blipFill>
        <p:spPr>
          <a:xfrm>
            <a:off x="9056370" y="1066165"/>
            <a:ext cx="1895475" cy="20104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665480"/>
            <a:ext cx="1120394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. 乘员的舒适性受到限制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</a:t>
            </a:r>
            <a:r>
              <a:rPr lang="zh-CN" altLang="en-US" sz="2800" dirty="0">
                <a:latin typeface="+mn-ea"/>
                <a:cs typeface="+mn-ea"/>
              </a:rPr>
              <a:t>由于受到纯电动汽车动力蓄电池的电量限制，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在车上对电能的使用必须时刻注意节省，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车内空调和暖风装置的选用必须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充分考虑其对车辆行驶里程的影响。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42357" t="41649" r="40595" b="32205"/>
          <a:stretch>
            <a:fillRect/>
          </a:stretch>
        </p:blipFill>
        <p:spPr>
          <a:xfrm>
            <a:off x="7429500" y="2960370"/>
            <a:ext cx="3074035" cy="26511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841DCB-72F8-4271-8267-1614FEE46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34965"/>
            <a:ext cx="10515600" cy="3073318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buNone/>
            </a:pP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电池有不同的种类、不同的性能指标，你作为新能源汽车技术专业社团的团长，请你为社员们介绍清楚相关内容，激发社员对电池探索研究的兴趣，提高社团活动的质量。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836C7D8-A38D-405C-B0C6-64D77BC1F130}"/>
              </a:ext>
            </a:extLst>
          </p:cNvPr>
          <p:cNvGrpSpPr/>
          <p:nvPr/>
        </p:nvGrpSpPr>
        <p:grpSpPr>
          <a:xfrm>
            <a:off x="1028164" y="859883"/>
            <a:ext cx="2101402" cy="1226494"/>
            <a:chOff x="1278794" y="3334906"/>
            <a:chExt cx="914014" cy="91401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018D7E3-23D2-4CBB-B16C-BC11F26BD87B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4">
                <a:extLst>
                  <a:ext uri="{FF2B5EF4-FFF2-40B4-BE49-F238E27FC236}">
                    <a16:creationId xmlns:a16="http://schemas.microsoft.com/office/drawing/2014/main" id="{2AE331B7-E064-4E7B-853C-D8988D86340C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1CFF90FF-5416-4C20-86AB-60518A43C196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6" name="TextBox 3">
              <a:extLst>
                <a:ext uri="{FF2B5EF4-FFF2-40B4-BE49-F238E27FC236}">
                  <a16:creationId xmlns:a16="http://schemas.microsoft.com/office/drawing/2014/main" id="{C1C77C04-153C-4C1F-9359-EB2C53EBABD0}"/>
                </a:ext>
              </a:extLst>
            </p:cNvPr>
            <p:cNvSpPr txBox="1"/>
            <p:nvPr/>
          </p:nvSpPr>
          <p:spPr>
            <a:xfrm>
              <a:off x="1307421" y="3585991"/>
              <a:ext cx="856758" cy="49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任务描述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855AE350-AB74-4CED-8714-C795C0F3B8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89" t="22535" r="30310" b="32651"/>
          <a:stretch/>
        </p:blipFill>
        <p:spPr>
          <a:xfrm>
            <a:off x="7277067" y="641225"/>
            <a:ext cx="4315061" cy="259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3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1212850"/>
            <a:ext cx="1120394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动力转向以及其他一些车载电气的使用也受到限制。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因此，乘员的乘坐舒适性受到影响。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662305" y="604520"/>
            <a:ext cx="1120394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二、动力电池发展趋势</a:t>
            </a: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从理论能量密度挖掘现有蓄电池的潜力</a:t>
            </a: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92835" y="2586990"/>
            <a:ext cx="1077341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rgbClr val="000000"/>
                </a:solidFill>
                <a:ea typeface="SimSun" panose="02010600030101010101" pitchFamily="2" charset="-122"/>
              </a:rPr>
              <a:t>从理论能量密度挖掘现有的蓄电池的潜力基于两点：</a:t>
            </a: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rgbClr val="000000"/>
                </a:solidFill>
                <a:ea typeface="SimSun" panose="02010600030101010101" pitchFamily="2" charset="-122"/>
              </a:rPr>
              <a:t>一是当数据来源不同时，理论计算结果相差颇大，而这与反应中物质状态有关，也与是否考虑到反应所处条件有关；</a:t>
            </a: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rgbClr val="000000"/>
                </a:solidFill>
                <a:ea typeface="SimSun" panose="02010600030101010101" pitchFamily="2" charset="-122"/>
              </a:rPr>
              <a:t>二是在实用化的蓄电池中，其实际能量密度最多只有理论值的</a:t>
            </a:r>
            <a:r>
              <a:rPr lang="en-US" sz="2800" b="0">
                <a:solidFill>
                  <a:srgbClr val="000000"/>
                </a:solidFill>
                <a:latin typeface="SimSun" panose="02010600030101010101" pitchFamily="2" charset="-122"/>
              </a:rPr>
              <a:t>1/4.5~1/3</a:t>
            </a:r>
            <a:r>
              <a:rPr lang="zh-CN" sz="2800" b="0">
                <a:solidFill>
                  <a:srgbClr val="000000"/>
                </a:solidFill>
                <a:ea typeface="SimSun" panose="02010600030101010101" pitchFamily="2" charset="-122"/>
              </a:rPr>
              <a:t>，仍然留下</a:t>
            </a:r>
            <a:r>
              <a:rPr lang="en-US" sz="2800" b="0">
                <a:solidFill>
                  <a:srgbClr val="000000"/>
                </a:solidFill>
                <a:latin typeface="Times New Roman" panose="02020603050405020304" charset="0"/>
              </a:rPr>
              <a:t>1/10~1/5</a:t>
            </a:r>
            <a:r>
              <a:rPr lang="zh-CN" sz="2800" b="0">
                <a:solidFill>
                  <a:srgbClr val="000000"/>
                </a:solidFill>
                <a:ea typeface="SimSun" panose="02010600030101010101" pitchFamily="2" charset="-122"/>
              </a:rPr>
              <a:t>的计算值潜在能量。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806450"/>
            <a:ext cx="11697970" cy="427123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</a:rPr>
              <a:t>2.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从电池活性材料看蓄电池的发展前景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 电极活性物质是影响蓄电池性能最关键的因素，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因此，未来蓄电池的发展离不开对电池活性物质的研究。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合成材料</a:t>
            </a:r>
            <a:r>
              <a:rPr lang="zh-CN" altLang="en-US" sz="2800" dirty="0">
                <a:latin typeface="+mn-ea"/>
                <a:cs typeface="+mn-ea"/>
              </a:rPr>
              <a:t>的广泛应用将是未来蓄电池技术发展的必由之路。</a:t>
            </a:r>
            <a:endParaRPr lang="en-US" altLang="zh-CN" sz="2800" dirty="0">
              <a:latin typeface="+mn-ea"/>
              <a:cs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+mn-ea"/>
                <a:cs typeface="+mn-ea"/>
              </a:rPr>
              <a:t>   </a:t>
            </a:r>
            <a:r>
              <a:rPr lang="zh-CN" altLang="en-US" sz="2800" dirty="0">
                <a:latin typeface="+mn-ea"/>
                <a:cs typeface="+mn-ea"/>
              </a:rPr>
              <a:t>今后蓄电池的研究可能会从分子工程出发，开发出合成导电聚合物材料。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806450"/>
            <a:ext cx="1120394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纳米材料所具有的独特性质和全新的规律，使其成为科学研究的热点。纳米微粒作为蓄电池正负极材料的可能性是存在的，作为锂离子电池负极材料的碳纳米管，其管壁厚度、管径、管腔、长度都可通过改变合成条件进行调控，以提高蓄电池的性能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而且，纳米材料在电池中得到实用，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蓄电池的性能有可能达到一个前所未有的新高度。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4197" t="32448" r="77135" b="47352"/>
          <a:stretch>
            <a:fillRect/>
          </a:stretch>
        </p:blipFill>
        <p:spPr>
          <a:xfrm>
            <a:off x="8495030" y="3707130"/>
            <a:ext cx="3203575" cy="19488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485140"/>
            <a:ext cx="1120394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</a:rPr>
              <a:t>3.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非可燃性有机电解液将解决锂离子电池安全问题</a:t>
            </a:r>
            <a:r>
              <a:rPr lang="zh-CN" altLang="en-US" sz="2800" dirty="0">
                <a:latin typeface="+mn-ea"/>
                <a:cs typeface="+mn-ea"/>
              </a:rPr>
              <a:t>    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   采用高离子导电率的固体电解质作为隔膜，制备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全固态电池</a:t>
            </a:r>
            <a:r>
              <a:rPr lang="zh-CN" altLang="en-US" sz="2800" dirty="0">
                <a:latin typeface="+mn-ea"/>
                <a:cs typeface="+mn-ea"/>
              </a:rPr>
              <a:t>，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   将大大提高大容量锂离子电池的安全性。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    研究开发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新型固态电解质</a:t>
            </a:r>
            <a:r>
              <a:rPr lang="zh-CN" altLang="en-US" sz="2800" dirty="0">
                <a:latin typeface="+mn-ea"/>
                <a:cs typeface="+mn-ea"/>
              </a:rPr>
              <a:t>可能是解决一系列问题、开创蓄电池新阶段的关键。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42143" t="49644" r="39990" b="34123"/>
          <a:stretch>
            <a:fillRect/>
          </a:stretch>
        </p:blipFill>
        <p:spPr>
          <a:xfrm>
            <a:off x="4008120" y="3893820"/>
            <a:ext cx="4959985" cy="25336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485140"/>
            <a:ext cx="1120394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由于锂二次电池性能的改进和提高与有机电解液的关系密切，因而近年来在这方面的研究迅速增多。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可以预料，未来锂二次电池发展将很大程度上依赖于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非水电解质</a:t>
            </a:r>
            <a:r>
              <a:rPr lang="zh-CN" altLang="en-US" sz="2800" dirty="0">
                <a:latin typeface="+mn-ea"/>
                <a:cs typeface="+mn-ea"/>
              </a:rPr>
              <a:t>应用基础研究的突破。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382270" y="920115"/>
            <a:ext cx="1120394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 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</a:rPr>
              <a:t>4. 电动汽车的发展将促进蓄电池技术的全面发展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   电动汽车未来发展的方向主要是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纯电动汽车</a:t>
            </a:r>
            <a:r>
              <a:rPr lang="zh-CN" altLang="en-US" sz="2800" dirty="0">
                <a:latin typeface="+mn-ea"/>
                <a:cs typeface="+mn-ea"/>
              </a:rPr>
              <a:t>和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燃料电池</a:t>
            </a:r>
            <a:r>
              <a:rPr lang="zh-CN" altLang="en-US" sz="2800" dirty="0">
                <a:latin typeface="+mn-ea"/>
                <a:cs typeface="+mn-ea"/>
              </a:rPr>
              <a:t>电动汽车，  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  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混合动力电动汽车</a:t>
            </a:r>
            <a:r>
              <a:rPr lang="zh-CN" altLang="en-US" sz="2800" dirty="0">
                <a:latin typeface="+mn-ea"/>
                <a:cs typeface="+mn-ea"/>
              </a:rPr>
              <a:t>的发展只是为缓解动力电池技术难题的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     一个中间过程。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793750"/>
            <a:ext cx="1120394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对于纯电动汽车，蓄电池仍然是其发展的瓶颈。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为使电动汽车在动力性、经济型（续驶里程）、安全性、成本等方面能与燃油汽车相抗衡，需要解决的最关键的问题就是蓄电池。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 蓄电池性能的提高具有多方面：要求蓄电池的比功率与比能量有突破性的提高、循环寿命更长、充电时间短、使用安全环保。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793750"/>
            <a:ext cx="1120394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要提高纯电动汽车的动力性、续驶里程和缩短充电时间，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除了蓄电池本身性能的提高外，蓄电池的充电方法、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蓄电池的性能测试与管理等也至关重要。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因此，有关蓄电池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快速充电</a:t>
            </a:r>
            <a:r>
              <a:rPr lang="zh-CN" altLang="en-US" sz="2800" dirty="0">
                <a:latin typeface="+mn-ea"/>
                <a:cs typeface="+mn-ea"/>
              </a:rPr>
              <a:t>及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均衡充电方法</a:t>
            </a:r>
            <a:r>
              <a:rPr lang="zh-CN" altLang="en-US" sz="2800" dirty="0">
                <a:latin typeface="+mn-ea"/>
                <a:cs typeface="+mn-ea"/>
              </a:rPr>
              <a:t>的研究、</a:t>
            </a:r>
            <a:endParaRPr lang="en-US" altLang="zh-CN" sz="2800" dirty="0">
              <a:latin typeface="+mn-ea"/>
              <a:cs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+mn-ea"/>
                <a:cs typeface="+mn-ea"/>
              </a:rPr>
              <a:t>          </a:t>
            </a:r>
            <a:r>
              <a:rPr lang="zh-CN" altLang="en-US" sz="2800" dirty="0">
                <a:latin typeface="+mn-ea"/>
                <a:cs typeface="+mn-ea"/>
              </a:rPr>
              <a:t>蓄电池运行中的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动态性能参数监测</a:t>
            </a:r>
            <a:r>
              <a:rPr lang="zh-CN" altLang="en-US" sz="2800" dirty="0">
                <a:latin typeface="+mn-ea"/>
                <a:cs typeface="+mn-ea"/>
              </a:rPr>
              <a:t>及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能量管理的研究</a:t>
            </a:r>
            <a:r>
              <a:rPr lang="zh-CN" altLang="en-US" sz="2800" dirty="0">
                <a:latin typeface="+mn-ea"/>
                <a:cs typeface="+mn-ea"/>
              </a:rPr>
              <a:t>等，</a:t>
            </a:r>
            <a:endParaRPr lang="en-US" altLang="zh-CN" sz="2800" dirty="0">
              <a:latin typeface="+mn-ea"/>
              <a:cs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+mn-ea"/>
                <a:cs typeface="+mn-ea"/>
              </a:rPr>
              <a:t>          </a:t>
            </a:r>
            <a:r>
              <a:rPr lang="zh-CN" altLang="en-US" sz="2800" dirty="0">
                <a:latin typeface="+mn-ea"/>
                <a:cs typeface="+mn-ea"/>
              </a:rPr>
              <a:t>均是电动汽车未来发展所需的关键性研究项目。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1017905"/>
            <a:ext cx="1120394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电动汽车电源的另一个发展方向是</a:t>
            </a:r>
            <a:r>
              <a:rPr lang="zh-CN" altLang="en-US" sz="2800" dirty="0">
                <a:solidFill>
                  <a:srgbClr val="C00000"/>
                </a:solidFill>
                <a:latin typeface="+mn-ea"/>
                <a:cs typeface="+mn-ea"/>
              </a:rPr>
              <a:t>燃料电池</a:t>
            </a:r>
            <a:r>
              <a:rPr lang="zh-CN" altLang="en-US" sz="2800" dirty="0">
                <a:latin typeface="+mn-ea"/>
                <a:cs typeface="+mn-ea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燃料电池高效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对环境友好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安静且可靠性高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</a:rPr>
              <a:t>因而被认为是21世纪首选的高效清洁能源。</a:t>
            </a:r>
          </a:p>
        </p:txBody>
      </p:sp>
      <p:pic>
        <p:nvPicPr>
          <p:cNvPr id="8" name="图片 19"/>
          <p:cNvPicPr>
            <a:picLocks noChangeAspect="1"/>
          </p:cNvPicPr>
          <p:nvPr/>
        </p:nvPicPr>
        <p:blipFill>
          <a:blip r:embed="rId3"/>
          <a:srcRect l="33812" t="22182" r="30911" b="12819"/>
          <a:stretch>
            <a:fillRect/>
          </a:stretch>
        </p:blipFill>
        <p:spPr>
          <a:xfrm>
            <a:off x="7579360" y="1707515"/>
            <a:ext cx="4338955" cy="44958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038275" y="921420"/>
            <a:ext cx="6444615" cy="1162051"/>
            <a:chOff x="3237789" y="1193772"/>
            <a:chExt cx="3636000" cy="967932"/>
          </a:xfrm>
        </p:grpSpPr>
        <p:grpSp>
          <p:nvGrpSpPr>
            <p:cNvPr id="5" name="组合 4"/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8" name="圆角矩形 113"/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01</a:t>
                </a:r>
                <a:endParaRPr lang="zh-CN" altLang="en-US" sz="2000" b="1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807179" y="1297150"/>
              <a:ext cx="2929429" cy="414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能介绍电动汽车蓄电池应满足的要求</a:t>
              </a:r>
            </a:p>
          </p:txBody>
        </p:sp>
      </p:grpSp>
      <p:sp>
        <p:nvSpPr>
          <p:cNvPr id="32" name="Freeform 5"/>
          <p:cNvSpPr/>
          <p:nvPr/>
        </p:nvSpPr>
        <p:spPr bwMode="auto">
          <a:xfrm>
            <a:off x="3560445" y="963964"/>
            <a:ext cx="626745" cy="4896485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84711" y="2376624"/>
            <a:ext cx="6588349" cy="1182370"/>
            <a:chOff x="3237789" y="2461817"/>
            <a:chExt cx="3636000" cy="96793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37789" y="2461817"/>
              <a:ext cx="3636000" cy="967932"/>
              <a:chOff x="4139952" y="1170041"/>
              <a:chExt cx="3559469" cy="53651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6" name="圆角矩形 113"/>
              <p:cNvSpPr/>
              <p:nvPr/>
            </p:nvSpPr>
            <p:spPr>
              <a:xfrm>
                <a:off x="4716016" y="1250029"/>
                <a:ext cx="2819382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237519" y="1333759"/>
                <a:ext cx="486118" cy="18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6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02</a:t>
                </a:r>
                <a:endParaRPr lang="zh-CN" altLang="en-US" sz="2000" b="1" dirty="0">
                  <a:solidFill>
                    <a:schemeClr val="accent6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821398" y="2590366"/>
              <a:ext cx="2884725" cy="407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对蓄电池进行正确分类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38275" y="3773201"/>
            <a:ext cx="6534785" cy="1167765"/>
            <a:chOff x="3249768" y="3729867"/>
            <a:chExt cx="3636000" cy="9679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4" name="圆角矩形 113"/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203132" y="1364010"/>
                <a:ext cx="486118" cy="183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5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03</a:t>
                </a:r>
                <a:endParaRPr lang="zh-CN" altLang="en-US" sz="2000" b="1" dirty="0">
                  <a:solidFill>
                    <a:schemeClr val="accent5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833450" y="3835224"/>
              <a:ext cx="2880000" cy="780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ym typeface="+mn-ea"/>
                </a:rPr>
                <a:t>介绍蓄电池电压、容量等主要性能指标</a:t>
              </a:r>
            </a:p>
          </p:txBody>
        </p:sp>
      </p:grpSp>
      <p:sp>
        <p:nvSpPr>
          <p:cNvPr id="107" name="椭圆 106"/>
          <p:cNvSpPr/>
          <p:nvPr/>
        </p:nvSpPr>
        <p:spPr>
          <a:xfrm>
            <a:off x="4406706" y="5676719"/>
            <a:ext cx="183161" cy="183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8225636" y="5576113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96498" y="2695823"/>
            <a:ext cx="1645963" cy="1645963"/>
            <a:chOff x="391147" y="2871710"/>
            <a:chExt cx="1645963" cy="1645963"/>
          </a:xfrm>
        </p:grpSpPr>
        <p:grpSp>
          <p:nvGrpSpPr>
            <p:cNvPr id="28" name="组合 27"/>
            <p:cNvGrpSpPr/>
            <p:nvPr/>
          </p:nvGrpSpPr>
          <p:grpSpPr>
            <a:xfrm>
              <a:off x="391147" y="2871710"/>
              <a:ext cx="1645963" cy="16459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480998" y="3253364"/>
              <a:ext cx="143832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学习</a:t>
              </a: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目标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C026A63-FC6F-4F7B-9B1B-D7AAF32E32EF}"/>
              </a:ext>
            </a:extLst>
          </p:cNvPr>
          <p:cNvGrpSpPr/>
          <p:nvPr/>
        </p:nvGrpSpPr>
        <p:grpSpPr>
          <a:xfrm>
            <a:off x="4038274" y="5134858"/>
            <a:ext cx="6444615" cy="1162050"/>
            <a:chOff x="3237789" y="1193772"/>
            <a:chExt cx="3636000" cy="96793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C7DBC2D-E8AE-4D6F-AEF3-D87A4C995915}"/>
                </a:ext>
              </a:extLst>
            </p:cNvPr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42" name="圆角矩形 6">
                <a:extLst>
                  <a:ext uri="{FF2B5EF4-FFF2-40B4-BE49-F238E27FC236}">
                    <a16:creationId xmlns:a16="http://schemas.microsoft.com/office/drawing/2014/main" id="{01B9D01B-E224-40AC-A375-AFC0A79A373A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3" name="圆角矩形 113">
                <a:extLst>
                  <a:ext uri="{FF2B5EF4-FFF2-40B4-BE49-F238E27FC236}">
                    <a16:creationId xmlns:a16="http://schemas.microsoft.com/office/drawing/2014/main" id="{0D0EC91B-3602-4715-83C2-2F1186A9DBC0}"/>
                  </a:ext>
                </a:extLst>
              </p:cNvPr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rgbClr val="FFC000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4" name="TextBox 8">
                <a:extLst>
                  <a:ext uri="{FF2B5EF4-FFF2-40B4-BE49-F238E27FC236}">
                    <a16:creationId xmlns:a16="http://schemas.microsoft.com/office/drawing/2014/main" id="{6E1BE997-CEA0-496A-968A-0D562F0202B6}"/>
                  </a:ext>
                </a:extLst>
              </p:cNvPr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FFC00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04</a:t>
                </a:r>
                <a:endParaRPr lang="zh-CN" altLang="en-US" sz="2000" b="1" dirty="0">
                  <a:solidFill>
                    <a:srgbClr val="FFC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41" name="TextBox 5">
              <a:extLst>
                <a:ext uri="{FF2B5EF4-FFF2-40B4-BE49-F238E27FC236}">
                  <a16:creationId xmlns:a16="http://schemas.microsoft.com/office/drawing/2014/main" id="{C7E78D68-1296-41A7-A747-8B2851D035A6}"/>
                </a:ext>
              </a:extLst>
            </p:cNvPr>
            <p:cNvSpPr txBox="1"/>
            <p:nvPr/>
          </p:nvSpPr>
          <p:spPr>
            <a:xfrm>
              <a:off x="3792647" y="1307876"/>
              <a:ext cx="2929429" cy="779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能介绍动力蓄电池目前存在的问题以及蓄电池未来的发展方向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81481E-6 L 0.13507 0.28334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1416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107" grpId="0" bldLvl="0" animBg="1"/>
      <p:bldP spid="107" grpId="1" bldLvl="0" animBg="1"/>
      <p:bldP spid="107" grpId="2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/>
          <p:nvPr/>
        </p:nvCxnSpPr>
        <p:spPr>
          <a:xfrm flipV="1">
            <a:off x="1304925" y="2649855"/>
            <a:ext cx="4655185" cy="2159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292860" y="3460115"/>
            <a:ext cx="4653280" cy="317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050925" y="224790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049338" y="307149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04950" y="2508250"/>
            <a:ext cx="4016375" cy="106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动力电池发展趋势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504633" y="2095183"/>
            <a:ext cx="4307205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动力电池存在的问题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37895" y="1122045"/>
            <a:ext cx="7484888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cs typeface="+mn-ea"/>
              </a:rPr>
              <a:t>动力电池存在的问题及发展趋势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692304" y="1946880"/>
            <a:ext cx="9666862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蓄电池的分类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721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685800" y="913765"/>
            <a:ext cx="11203940" cy="5123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.  按照电池工作原理</a:t>
            </a:r>
            <a:endParaRPr lang="zh-CN" altLang="en-US" sz="2800" b="1" dirty="0">
              <a:solidFill>
                <a:srgbClr val="C00000"/>
              </a:solidFill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    化学电池：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利用物质的化学反应发电的电池：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            原电池、蓄电池、燃料电池等。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    物理电池：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利用光、热、物理吸附等物理能量发电的电池。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            如： 太阳能电池、超级电容器、飞轮电池等。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   生物电池：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利用生物化学反应发电的电池。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            如微生物电池、酶电池、生物太阳电池等。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  <a:ea typeface="SimSun" panose="02010600030101010101" pitchFamily="2" charset="-122"/>
              </a:rPr>
              <a:t>       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/>
          <p:nvPr/>
        </p:nvSpPr>
        <p:spPr>
          <a:xfrm>
            <a:off x="1219755" y="935162"/>
            <a:ext cx="6360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</a:rPr>
              <a:t>2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.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按照工作介质和存储的方式不同</a:t>
            </a:r>
            <a:endParaRPr lang="zh-CN" altLang="en-US" sz="3200" b="1" dirty="0">
              <a:solidFill>
                <a:srgbClr val="C00000"/>
              </a:solidFill>
              <a:latin typeface="+mn-ea"/>
              <a:ea typeface="SimHei" panose="02010609060101010101" pitchFamily="49" charset="-122"/>
              <a:cs typeface="+mn-ea"/>
              <a:sym typeface="SimSun" panose="02010600030101010101" pitchFamily="2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052195" y="1616710"/>
            <a:ext cx="112039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    一次电池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：使用一次后就被废弃的电池，不能再充电，也称原电池，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            如锰锌干电池、银锌扣式电池、锂原电池等。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26510" t="30955" r="46213" b="28030"/>
          <a:stretch>
            <a:fillRect/>
          </a:stretch>
        </p:blipFill>
        <p:spPr>
          <a:xfrm>
            <a:off x="3394075" y="3274060"/>
            <a:ext cx="2981960" cy="2520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25871" t="27734" r="45149" b="19887"/>
          <a:stretch>
            <a:fillRect/>
          </a:stretch>
        </p:blipFill>
        <p:spPr>
          <a:xfrm>
            <a:off x="7712075" y="3274060"/>
            <a:ext cx="2552065" cy="25933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494030" y="883920"/>
            <a:ext cx="112039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    二次电池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：可以充电再次使用的电池，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            如镍氢电池、镍镉电池、锂电池等。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20688" t="34175" r="46472" b="35660"/>
          <a:stretch>
            <a:fillRect/>
          </a:stretch>
        </p:blipFill>
        <p:spPr>
          <a:xfrm>
            <a:off x="1002665" y="3331845"/>
            <a:ext cx="4085590" cy="2109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79653" t="29514" r="4202" b="26840"/>
          <a:stretch>
            <a:fillRect/>
          </a:stretch>
        </p:blipFill>
        <p:spPr>
          <a:xfrm>
            <a:off x="10206355" y="883920"/>
            <a:ext cx="1429385" cy="21729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l="30833" t="33403" r="43246" b="32786"/>
          <a:stretch>
            <a:fillRect/>
          </a:stretch>
        </p:blipFill>
        <p:spPr>
          <a:xfrm>
            <a:off x="5620385" y="2430145"/>
            <a:ext cx="5699760" cy="4180205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31825" y="1145540"/>
            <a:ext cx="112039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    燃料电池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：活性材料在电池工作时需要不断的从外部进入燃料，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            来延续电池内部反应，如氢氧燃料电池等。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25124" t="27170" r="45368" b="32769"/>
          <a:stretch>
            <a:fillRect/>
          </a:stretch>
        </p:blipFill>
        <p:spPr>
          <a:xfrm>
            <a:off x="2998470" y="2783205"/>
            <a:ext cx="3839210" cy="2930525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23104" t="27352" r="43880" b="32578"/>
          <a:stretch>
            <a:fillRect/>
          </a:stretch>
        </p:blipFill>
        <p:spPr>
          <a:xfrm>
            <a:off x="7360285" y="2783205"/>
            <a:ext cx="4295775" cy="2931160"/>
          </a:xfrm>
          <a:prstGeom prst="round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5010" y="1479550"/>
            <a:ext cx="1120394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酸性电池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：主要以硫酸水溶液为介质，如铅酸电池。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碱性电池：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主要以氢氧化钾水溶液为主，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            如镍镉电池、镍氢电池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714930" y="957387"/>
            <a:ext cx="4735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</a:rPr>
              <a:t>3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.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按照电解质的种类不同</a:t>
            </a:r>
            <a:endParaRPr lang="zh-CN" altLang="en-US" sz="3200" b="1" dirty="0">
              <a:solidFill>
                <a:srgbClr val="C00000"/>
              </a:solidFill>
              <a:latin typeface="+mn-ea"/>
              <a:ea typeface="SimHei" panose="02010609060101010101" pitchFamily="49" charset="-122"/>
              <a:cs typeface="+mn-ea"/>
              <a:sym typeface="SimSun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29849" t="35512" r="49434" b="34114"/>
          <a:stretch>
            <a:fillRect/>
          </a:stretch>
        </p:blipFill>
        <p:spPr>
          <a:xfrm>
            <a:off x="3227070" y="3930015"/>
            <a:ext cx="2695575" cy="2221865"/>
          </a:xfrm>
          <a:prstGeom prst="snip2Diag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20688" t="34175" r="70375" b="35660"/>
          <a:stretch>
            <a:fillRect/>
          </a:stretch>
        </p:blipFill>
        <p:spPr>
          <a:xfrm>
            <a:off x="8055610" y="2185035"/>
            <a:ext cx="2198370" cy="41522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1190" y="1254760"/>
            <a:ext cx="112039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中性电池：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主要以盐溶液为介质，如锰锌干电池、海水激活电池等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有机电解质电池：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主要以有机溶液为介质，如锂电池。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26510" t="30955" r="46213" b="28030"/>
          <a:stretch>
            <a:fillRect/>
          </a:stretch>
        </p:blipFill>
        <p:spPr>
          <a:xfrm>
            <a:off x="1492250" y="3166745"/>
            <a:ext cx="3206750" cy="2710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l="21184" t="47897" r="69043" b="32786"/>
          <a:stretch>
            <a:fillRect/>
          </a:stretch>
        </p:blipFill>
        <p:spPr>
          <a:xfrm>
            <a:off x="6485890" y="2927350"/>
            <a:ext cx="2512060" cy="2793365"/>
          </a:xfrm>
          <a:prstGeom prst="roundRect">
            <a:avLst/>
          </a:prstGeom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701675" y="1285240"/>
            <a:ext cx="11203940" cy="4061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.  按照蓄电池所用正、负极材料的特性划分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    铅系列电池：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如铅酸电池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    锌系列电池：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如锌锰电池、锌银电池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    镍系列电池：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如镍镉电池、镍氢电池</a:t>
            </a:r>
            <a:endParaRPr lang="zh-CN" altLang="en-US" sz="2800" b="1" dirty="0">
              <a:solidFill>
                <a:srgbClr val="FF0000"/>
              </a:solidFill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    锂系列电池：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锂电池、磷酸铁锂、三元锂电池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/>
          <p:nvPr/>
        </p:nvCxnSpPr>
        <p:spPr>
          <a:xfrm flipV="1">
            <a:off x="1430655" y="2901315"/>
            <a:ext cx="5302250" cy="2159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1418590" y="3686810"/>
            <a:ext cx="5214620" cy="1079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176655" y="249936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175068" y="337883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670685" y="2901950"/>
            <a:ext cx="5319395" cy="81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按照电解质的种类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30363" y="2346643"/>
            <a:ext cx="5120005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按工作介质和存储的方式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37895" y="1122045"/>
            <a:ext cx="7395845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cs typeface="+mn-ea"/>
              </a:rPr>
              <a:t>小 结：蓄电池的分类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1417955" y="4488815"/>
            <a:ext cx="5243830" cy="190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1405890" y="5252720"/>
            <a:ext cx="5214620" cy="1079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88"/>
          <p:cNvSpPr>
            <a:spLocks noEditPoints="1" noChangeArrowheads="1"/>
          </p:cNvSpPr>
          <p:nvPr/>
        </p:nvSpPr>
        <p:spPr bwMode="auto">
          <a:xfrm>
            <a:off x="1163955" y="406527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5" name="Freeform 88"/>
          <p:cNvSpPr>
            <a:spLocks noEditPoints="1" noChangeArrowheads="1"/>
          </p:cNvSpPr>
          <p:nvPr/>
        </p:nvSpPr>
        <p:spPr bwMode="auto">
          <a:xfrm>
            <a:off x="1162368" y="494474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57985" y="4467860"/>
            <a:ext cx="5319395" cy="81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按照电池工作原理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17663" y="3912553"/>
            <a:ext cx="5120005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3.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按照蓄电池正、负极材料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3529E00-697F-4179-AE2D-24CB3519C7B9}"/>
              </a:ext>
            </a:extLst>
          </p:cNvPr>
          <p:cNvGrpSpPr/>
          <p:nvPr/>
        </p:nvGrpSpPr>
        <p:grpSpPr>
          <a:xfrm>
            <a:off x="1119600" y="590057"/>
            <a:ext cx="3169065" cy="3273605"/>
            <a:chOff x="1249092" y="1220655"/>
            <a:chExt cx="2827683" cy="3548678"/>
          </a:xfrm>
        </p:grpSpPr>
        <p:sp>
          <p:nvSpPr>
            <p:cNvPr id="9" name="圆角矩形 34">
              <a:extLst>
                <a:ext uri="{FF2B5EF4-FFF2-40B4-BE49-F238E27FC236}">
                  <a16:creationId xmlns:a16="http://schemas.microsoft.com/office/drawing/2014/main" id="{A9D2AA7D-BA32-4771-8A26-09F545D9FD94}"/>
                </a:ext>
              </a:extLst>
            </p:cNvPr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35">
              <a:extLst>
                <a:ext uri="{FF2B5EF4-FFF2-40B4-BE49-F238E27FC236}">
                  <a16:creationId xmlns:a16="http://schemas.microsoft.com/office/drawing/2014/main" id="{4BC46228-807B-4B5C-A4AE-725977F69534}"/>
                </a:ext>
              </a:extLst>
            </p:cNvPr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08CEF1E-0DC9-40EB-9ABC-786A095120EC}"/>
                </a:ext>
              </a:extLst>
            </p:cNvPr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2561F612-76F6-43B6-A932-7330BDF0C8FC}"/>
                  </a:ext>
                </a:extLst>
              </p:cNvPr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16DC9E7-3249-451E-A51C-0A46331D13F9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71F48562-EDF9-41E6-AE2E-524F2FF403A9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24AC544D-0505-4450-958E-58E0FF96B2FA}"/>
                  </a:ext>
                </a:extLst>
              </p:cNvPr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DE1837B-3CCE-4CF6-A55C-E792470FDB6A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5CC4486C-0801-4CE7-8DDC-407E7B466F5B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BE2AEC90-FCF4-4A41-960E-C50652171745}"/>
                  </a:ext>
                </a:extLst>
              </p:cNvPr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F446D710-842E-4077-AD78-ECC3E51E4CA4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3011C4F2-CDBE-4A2D-B949-61C0AA17C16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6F201F76-7AC7-40DE-81DC-FAF61324428A}"/>
                  </a:ext>
                </a:extLst>
              </p:cNvPr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86D94754-A7CA-450B-965E-F8FA5B184833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64A6D19-9006-4C2C-B127-289AC7EEDEC5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B4C5606A-72DF-4852-AF62-47D8140DFAB3}"/>
                  </a:ext>
                </a:extLst>
              </p:cNvPr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AB85B3C6-CE37-4F28-A5A1-058DBEE7DB1B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CC685356-E4C0-428D-9941-D953F9867A90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043EE9CD-528C-44C1-97F4-26BDF2DE5B03}"/>
                  </a:ext>
                </a:extLst>
              </p:cNvPr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C4CBD8F1-0CCD-4C7C-912E-B7ADBC47E3BD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A193659A-73AA-47FD-A829-C2FA07947712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B091E6B-33E6-42AD-A505-BF3F967635D4}"/>
                  </a:ext>
                </a:extLst>
              </p:cNvPr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C6F70482-7F99-4F4E-935B-FAD0A4F7E7B7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2CF0A91C-0449-4E48-9DE1-4BFF509F520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D4C30D93-E04A-495E-BBCA-33D3550E08CB}"/>
                  </a:ext>
                </a:extLst>
              </p:cNvPr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B45B5E64-2B3D-4E0D-84B3-E0CD9DB886F8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6AB68B57-FA72-4083-8143-733A1C781881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9BFCA40B-C59C-4C9D-B435-4325FEAD696A}"/>
                  </a:ext>
                </a:extLst>
              </p:cNvPr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C9ECE4D0-486B-451A-8F8B-0A8CB4D6857F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259CEFD2-C03F-432E-830D-A35F00A7770D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7630BD0-5E93-4A4A-B167-58B2A1D49E87}"/>
                  </a:ext>
                </a:extLst>
              </p:cNvPr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8B57EF79-20E5-4B24-BDE0-28F6F8D69630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1769A221-8EE7-46D8-962A-4770D0126A88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CF1CED1-FEE8-43C0-9CAF-39D1A1A35196}"/>
                </a:ext>
              </a:extLst>
            </p:cNvPr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65">
                <a:extLst>
                  <a:ext uri="{FF2B5EF4-FFF2-40B4-BE49-F238E27FC236}">
                    <a16:creationId xmlns:a16="http://schemas.microsoft.com/office/drawing/2014/main" id="{4875DF3F-E2BC-4138-82CA-70FB32CBC8D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66">
                <a:extLst>
                  <a:ext uri="{FF2B5EF4-FFF2-40B4-BE49-F238E27FC236}">
                    <a16:creationId xmlns:a16="http://schemas.microsoft.com/office/drawing/2014/main" id="{537919A8-0FB6-48DA-85E0-63F5BF9763D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B4DF7E8-734D-49A4-8748-781502BDDC0D}"/>
                </a:ext>
              </a:extLst>
            </p:cNvPr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63">
                <a:extLst>
                  <a:ext uri="{FF2B5EF4-FFF2-40B4-BE49-F238E27FC236}">
                    <a16:creationId xmlns:a16="http://schemas.microsoft.com/office/drawing/2014/main" id="{C6599638-2558-482E-B6E9-EDAFF96057A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64">
                <a:extLst>
                  <a:ext uri="{FF2B5EF4-FFF2-40B4-BE49-F238E27FC236}">
                    <a16:creationId xmlns:a16="http://schemas.microsoft.com/office/drawing/2014/main" id="{EFFFAE39-4A2F-4014-BA74-CFB8B2B5A7F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B43EA41-EF6D-47ED-94A3-4C0CBA253A75}"/>
                </a:ext>
              </a:extLst>
            </p:cNvPr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61">
                <a:extLst>
                  <a:ext uri="{FF2B5EF4-FFF2-40B4-BE49-F238E27FC236}">
                    <a16:creationId xmlns:a16="http://schemas.microsoft.com/office/drawing/2014/main" id="{7DB8FE97-41D6-4164-938F-B6943AC984A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62">
                <a:extLst>
                  <a:ext uri="{FF2B5EF4-FFF2-40B4-BE49-F238E27FC236}">
                    <a16:creationId xmlns:a16="http://schemas.microsoft.com/office/drawing/2014/main" id="{3F16972A-269F-4C39-8DD8-ACBA38D4769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C2D0829-E6DC-41BC-B468-77E30C06AFFD}"/>
                </a:ext>
              </a:extLst>
            </p:cNvPr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59">
                <a:extLst>
                  <a:ext uri="{FF2B5EF4-FFF2-40B4-BE49-F238E27FC236}">
                    <a16:creationId xmlns:a16="http://schemas.microsoft.com/office/drawing/2014/main" id="{61B21430-211F-4BF8-B3AE-289FB16810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60">
                <a:extLst>
                  <a:ext uri="{FF2B5EF4-FFF2-40B4-BE49-F238E27FC236}">
                    <a16:creationId xmlns:a16="http://schemas.microsoft.com/office/drawing/2014/main" id="{741BF833-F59A-48DB-B007-2D868CBC258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C922518-4571-47C5-8916-147A2E22B2CC}"/>
                </a:ext>
              </a:extLst>
            </p:cNvPr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57">
                <a:extLst>
                  <a:ext uri="{FF2B5EF4-FFF2-40B4-BE49-F238E27FC236}">
                    <a16:creationId xmlns:a16="http://schemas.microsoft.com/office/drawing/2014/main" id="{12F075A4-EF94-44DE-823B-9DCC8FB4B2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58">
                <a:extLst>
                  <a:ext uri="{FF2B5EF4-FFF2-40B4-BE49-F238E27FC236}">
                    <a16:creationId xmlns:a16="http://schemas.microsoft.com/office/drawing/2014/main" id="{38F29AEC-628B-4C9C-8A6E-6A40A3EB589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E6B19C5-D965-46CA-B0A3-7614E840EA9C}"/>
                </a:ext>
              </a:extLst>
            </p:cNvPr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55">
                <a:extLst>
                  <a:ext uri="{FF2B5EF4-FFF2-40B4-BE49-F238E27FC236}">
                    <a16:creationId xmlns:a16="http://schemas.microsoft.com/office/drawing/2014/main" id="{F15351CF-45AA-403D-B79B-77F993C37874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56">
                <a:extLst>
                  <a:ext uri="{FF2B5EF4-FFF2-40B4-BE49-F238E27FC236}">
                    <a16:creationId xmlns:a16="http://schemas.microsoft.com/office/drawing/2014/main" id="{46605ED5-D686-4C26-BDEB-195E4137B90A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34FDB53-5AFA-4B73-9308-DE39D60DEFA1}"/>
                </a:ext>
              </a:extLst>
            </p:cNvPr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53">
                <a:extLst>
                  <a:ext uri="{FF2B5EF4-FFF2-40B4-BE49-F238E27FC236}">
                    <a16:creationId xmlns:a16="http://schemas.microsoft.com/office/drawing/2014/main" id="{4735E2EE-7202-4BE5-BC9C-FAE4AC4586EE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54">
                <a:extLst>
                  <a:ext uri="{FF2B5EF4-FFF2-40B4-BE49-F238E27FC236}">
                    <a16:creationId xmlns:a16="http://schemas.microsoft.com/office/drawing/2014/main" id="{A4222F73-D137-4885-AD9B-3486B9207F5F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4612C05-7947-49BE-9281-D69D7568FCD1}"/>
                </a:ext>
              </a:extLst>
            </p:cNvPr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26" name="圆角矩形 51">
                <a:extLst>
                  <a:ext uri="{FF2B5EF4-FFF2-40B4-BE49-F238E27FC236}">
                    <a16:creationId xmlns:a16="http://schemas.microsoft.com/office/drawing/2014/main" id="{C028F620-F3F9-4DBB-A3E0-46DB77B0B77D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52">
                <a:extLst>
                  <a:ext uri="{FF2B5EF4-FFF2-40B4-BE49-F238E27FC236}">
                    <a16:creationId xmlns:a16="http://schemas.microsoft.com/office/drawing/2014/main" id="{3AADCACA-8824-48A3-9188-205340A322FD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FD6C455-2B3F-45A5-9649-8857825FE142}"/>
                </a:ext>
              </a:extLst>
            </p:cNvPr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24" name="圆角矩形 49">
                <a:extLst>
                  <a:ext uri="{FF2B5EF4-FFF2-40B4-BE49-F238E27FC236}">
                    <a16:creationId xmlns:a16="http://schemas.microsoft.com/office/drawing/2014/main" id="{98586C75-A88D-4979-8746-0D94040352D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50">
                <a:extLst>
                  <a:ext uri="{FF2B5EF4-FFF2-40B4-BE49-F238E27FC236}">
                    <a16:creationId xmlns:a16="http://schemas.microsoft.com/office/drawing/2014/main" id="{C8A17F81-392A-4858-9405-2184D1B0FA0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1BBE17F-1976-4D6A-88E3-1F797D1C57FB}"/>
                </a:ext>
              </a:extLst>
            </p:cNvPr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2" name="圆角矩形 47">
                <a:extLst>
                  <a:ext uri="{FF2B5EF4-FFF2-40B4-BE49-F238E27FC236}">
                    <a16:creationId xmlns:a16="http://schemas.microsoft.com/office/drawing/2014/main" id="{03CFF535-0B1E-4F8F-A9D7-3F5D5165F4B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48">
                <a:extLst>
                  <a:ext uri="{FF2B5EF4-FFF2-40B4-BE49-F238E27FC236}">
                    <a16:creationId xmlns:a16="http://schemas.microsoft.com/office/drawing/2014/main" id="{BD6D7167-DA98-4095-8F4B-8F4C70355A1B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" name="文本框 49">
            <a:extLst>
              <a:ext uri="{FF2B5EF4-FFF2-40B4-BE49-F238E27FC236}">
                <a16:creationId xmlns:a16="http://schemas.microsoft.com/office/drawing/2014/main" id="{B6CC266E-CACA-4F30-B2E1-D77C2F504BB2}"/>
              </a:ext>
            </a:extLst>
          </p:cNvPr>
          <p:cNvSpPr txBox="1"/>
          <p:nvPr/>
        </p:nvSpPr>
        <p:spPr>
          <a:xfrm>
            <a:off x="-74557" y="987048"/>
            <a:ext cx="604867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A5E66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思</a:t>
            </a:r>
            <a:r>
              <a:rPr lang="zh-CN" altLang="en-US" sz="4400" b="1" dirty="0">
                <a:solidFill>
                  <a:srgbClr val="EA6103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政</a:t>
            </a:r>
            <a:r>
              <a:rPr lang="zh-CN" altLang="en-US" sz="4400" b="1" dirty="0">
                <a:solidFill>
                  <a:srgbClr val="F69F1E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目</a:t>
            </a:r>
            <a:r>
              <a:rPr lang="zh-CN" altLang="en-US" sz="4400" b="1" dirty="0">
                <a:solidFill>
                  <a:srgbClr val="0099A9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标</a:t>
            </a:r>
            <a:r>
              <a:rPr lang="zh-CN" altLang="en-US" sz="4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684913-0AE5-4808-BDD8-2716BF539B9D}"/>
              </a:ext>
            </a:extLst>
          </p:cNvPr>
          <p:cNvSpPr/>
          <p:nvPr/>
        </p:nvSpPr>
        <p:spPr>
          <a:xfrm>
            <a:off x="1545464" y="1900783"/>
            <a:ext cx="2420017" cy="130887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发散思维，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提高创新意识。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FBA2E49-C986-4134-842A-FC672C71B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5285" y="791533"/>
            <a:ext cx="2325668" cy="240503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87DEAA5-B329-48E5-861E-AB3BBC4F53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7546" y="3738209"/>
            <a:ext cx="2501891" cy="1907692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26587670-4D92-43CD-9384-4E9C083ED2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7699" y="762437"/>
            <a:ext cx="3255643" cy="488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9666862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蓄电池的性能指标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14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/>
          <p:nvPr/>
        </p:nvSpPr>
        <p:spPr>
          <a:xfrm>
            <a:off x="1219755" y="935162"/>
            <a:ext cx="14839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电压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34297" t="59869" r="23776" b="20324"/>
          <a:stretch>
            <a:fillRect/>
          </a:stretch>
        </p:blipFill>
        <p:spPr>
          <a:xfrm>
            <a:off x="1871980" y="4099560"/>
            <a:ext cx="8190865" cy="2176780"/>
          </a:xfrm>
          <a:prstGeom prst="rect">
            <a:avLst/>
          </a:prstGeom>
        </p:spPr>
      </p:pic>
      <p:sp>
        <p:nvSpPr>
          <p:cNvPr id="5126" name="文本框 2"/>
          <p:cNvSpPr txBox="1"/>
          <p:nvPr/>
        </p:nvSpPr>
        <p:spPr>
          <a:xfrm>
            <a:off x="715645" y="1631950"/>
            <a:ext cx="11203940" cy="2445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）端电压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：电池正极与负极之间的电位差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）开路电压：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蓄电池在开路条件下的端电压，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                 即电池没有负载状态的电压值。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  <a:ea typeface="SimSun" panose="02010600030101010101" pitchFamily="2" charset="-122"/>
              </a:rPr>
              <a:t>                                                 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几种常见的蓄电池的开路电压</a:t>
            </a:r>
          </a:p>
        </p:txBody>
      </p: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715645" y="1008380"/>
            <a:ext cx="11203940" cy="4384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）充电截止（终止）电压：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电蓄电池正常充电时，允许达到的最高电压。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在蓄电池达到充满状态后，若还继续充电即为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  <a:sym typeface="SimSun" panose="02010600030101010101" pitchFamily="2" charset="-122"/>
              </a:rPr>
              <a:t>过充电</a:t>
            </a: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过充电可能导致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蓄电池内压升高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鼓包变形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漏液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等情况发生，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蓄电池的性能会显著降低或导致损失。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过充电是电池滥用的一种方式。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  <a:ea typeface="SimSun" panose="02010600030101010101" pitchFamily="2" charset="-122"/>
              </a:rPr>
              <a:t> 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715645" y="1008380"/>
            <a:ext cx="11203940" cy="2600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）放电截止（终止）电压：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蓄电池正常放电时，允许达到的最低电压。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在蓄电池达到充满状态后，若还继续充电即为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  <a:sym typeface="SimSun" panose="02010600030101010101" pitchFamily="2" charset="-122"/>
              </a:rPr>
              <a:t>过充电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过放电是电池滥用的一种方式。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50390E4-24F8-4D40-963F-33A069AAED99}"/>
              </a:ext>
            </a:extLst>
          </p:cNvPr>
          <p:cNvSpPr txBox="1"/>
          <p:nvPr/>
        </p:nvSpPr>
        <p:spPr>
          <a:xfrm>
            <a:off x="766292" y="830727"/>
            <a:ext cx="10206508" cy="1955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以锂电池为例，如果电压低于放电截止（终止）电压后继续放电，电池两端的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电压会迅速下降</a:t>
            </a:r>
            <a:r>
              <a:rPr lang="zh-CN" altLang="en-US" sz="2800" b="1" dirty="0">
                <a:latin typeface="+mn-ea"/>
                <a:cs typeface="+mn-ea"/>
              </a:rPr>
              <a:t>，造成过放电，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负极晶格会塌落</a:t>
            </a:r>
            <a:r>
              <a:rPr lang="zh-CN" altLang="en-US" sz="2800" b="1" dirty="0">
                <a:latin typeface="+mn-ea"/>
                <a:cs typeface="+mn-ea"/>
              </a:rPr>
              <a:t>，导致极板上的活性物质在正常充电时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</a:rPr>
              <a:t>不易恢复</a:t>
            </a:r>
            <a:r>
              <a:rPr lang="zh-CN" altLang="en-US" sz="2800" b="1" dirty="0">
                <a:latin typeface="+mn-ea"/>
                <a:cs typeface="+mn-ea"/>
              </a:rPr>
              <a:t>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963F85A-A02E-4F81-8F08-FC0C16872D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770" t="48638" r="31477" b="21690"/>
          <a:stretch/>
        </p:blipFill>
        <p:spPr>
          <a:xfrm>
            <a:off x="2112135" y="3066469"/>
            <a:ext cx="5919717" cy="262729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EBA4ECB-B025-4B96-B9DF-CB145DC94F46}"/>
              </a:ext>
            </a:extLst>
          </p:cNvPr>
          <p:cNvSpPr txBox="1"/>
          <p:nvPr/>
        </p:nvSpPr>
        <p:spPr>
          <a:xfrm>
            <a:off x="3264794" y="5974286"/>
            <a:ext cx="65295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图：蓄电池充电电压和放电电压</a:t>
            </a:r>
          </a:p>
        </p:txBody>
      </p:sp>
    </p:spTree>
    <p:extLst>
      <p:ext uri="{BB962C8B-B14F-4D97-AF65-F5344CB8AC3E}">
        <p14:creationId xmlns:p14="http://schemas.microsoft.com/office/powerpoint/2010/main" val="149700027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309245" y="1735455"/>
            <a:ext cx="11203940" cy="66184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</a:rPr>
              <a:t>常见的蓄电池充电截止（终止）电压和放电截止（终止）电压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828800" y="2667000"/>
          <a:ext cx="8531860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95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0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20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动力蓄电池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充电截止（终止）电压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放电截止（终止）电压</a:t>
                      </a:r>
                    </a:p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镍镉电池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1.75~1.8V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1.0~1.1V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镍氢电池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1.5V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1V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锂电池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4.25V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3.0V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94030" y="1103630"/>
            <a:ext cx="11203940" cy="4061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2.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容量</a:t>
            </a: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完全充电的蓄电池在规定条件下所释放的总容量，单位为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Ah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）额定容量：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在规定条件下测得的并由制造上标明的电池容量值。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）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n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小时率容量：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    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完全充电的蓄电池以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n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小时率放电电流放电，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 达到终止条件时所释放的容量。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5645" y="1631950"/>
            <a:ext cx="1120394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）可用容量：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    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在规定条件下，从完全充电的蓄电池中释放的容量值。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en-US" altLang="zh-CN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）理论容量：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    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假设活性物质完全被利用，蓄电池可释放的容量值。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  <a:ea typeface="SimSun" panose="02010600030101010101" pitchFamily="2" charset="-122"/>
              </a:rPr>
              <a:t>               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  <a:ea typeface="SimSun" panose="02010600030101010101" pitchFamily="2" charset="-122"/>
              </a:rPr>
              <a:t> 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685800" y="913765"/>
            <a:ext cx="912812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.  内阻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蓄电池中电解质、正负极群、隔膜等电阻的总和。</a:t>
            </a:r>
          </a:p>
          <a:p>
            <a:pPr>
              <a:lnSpc>
                <a:spcPct val="150000"/>
              </a:lnSpc>
            </a:pP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  <a:ea typeface="SimSun" panose="02010600030101010101" pitchFamily="2" charset="-122"/>
              </a:rPr>
              <a:t>        </a:t>
            </a:r>
            <a:r>
              <a:rPr lang="zh-CN" altLang="en-US" sz="2800" b="1" dirty="0">
                <a:latin typeface="+mn-ea"/>
                <a:cs typeface="+mn-ea"/>
              </a:rPr>
              <a:t>蓄电池的内阻直接影响着蓄电池的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工作电压、输出电流、输出能量和功率</a:t>
            </a:r>
            <a:r>
              <a:rPr lang="zh-CN" altLang="en-US" sz="2800" b="1" dirty="0">
                <a:latin typeface="+mn-ea"/>
                <a:cs typeface="+mn-ea"/>
              </a:rPr>
              <a:t>等，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蓄电池的内阻越小，其充放电性能就越好。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645795" y="1119505"/>
            <a:ext cx="11203940" cy="3431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4.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放电深度（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DOD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）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    Depth Of Discharge</a:t>
            </a:r>
            <a:endParaRPr lang="zh-CN" altLang="en-US" sz="2800" b="1" dirty="0">
              <a:solidFill>
                <a:schemeClr val="tx2"/>
              </a:solidFill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表示蓄电池放电状态的参数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等于实际放电量与可用容量的百分比。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实际放电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30Ah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，可用容量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100Ah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，求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DOD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？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DA618B-F37E-4D16-B5C0-E11A4ED43CD5}"/>
              </a:ext>
            </a:extLst>
          </p:cNvPr>
          <p:cNvSpPr txBox="1"/>
          <p:nvPr/>
        </p:nvSpPr>
        <p:spPr>
          <a:xfrm>
            <a:off x="1126901" y="4915368"/>
            <a:ext cx="6529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</a:rPr>
              <a:t>答：</a:t>
            </a:r>
            <a:r>
              <a:rPr lang="pt-BR" altLang="zh-CN" sz="2800" b="1" dirty="0">
                <a:solidFill>
                  <a:schemeClr val="tx2"/>
                </a:solidFill>
              </a:rPr>
              <a:t>DOD=30A·h/100A·h=0.3=30%</a:t>
            </a:r>
            <a:r>
              <a:rPr lang="zh-CN" altLang="pt-BR" sz="2800" b="1" dirty="0">
                <a:solidFill>
                  <a:schemeClr val="tx2"/>
                </a:solidFill>
              </a:rPr>
              <a:t>。</a:t>
            </a:r>
            <a:endParaRPr lang="zh-CN" altLang="en-US" sz="2800" b="1" dirty="0">
              <a:solidFill>
                <a:schemeClr val="tx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9666862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动力电池应满足的性能要求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87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590550" y="951230"/>
            <a:ext cx="11203940" cy="3431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    5.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荷电状态（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SOC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）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        </a:t>
            </a:r>
            <a:r>
              <a:rPr lang="en-US" altLang="zh-CN" sz="32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State Of Charge</a:t>
            </a:r>
            <a:endParaRPr lang="zh-CN" altLang="en-US" sz="2800" b="1" dirty="0">
              <a:solidFill>
                <a:schemeClr val="tx2"/>
              </a:solidFill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表示蓄电池在充放电过程中的存电状态。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等于蓄电池剩余的容量与蓄电池额定容量的比值。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  实际放电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30Ah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，额定容量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100Ah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，求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SOC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？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DE4575-91CC-4BCA-A4A0-B6067A575411}"/>
              </a:ext>
            </a:extLst>
          </p:cNvPr>
          <p:cNvSpPr txBox="1"/>
          <p:nvPr/>
        </p:nvSpPr>
        <p:spPr>
          <a:xfrm>
            <a:off x="1410236" y="4825216"/>
            <a:ext cx="87254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2"/>
                </a:solidFill>
                <a:latin typeface="+mn-ea"/>
                <a:cs typeface="+mn-ea"/>
              </a:rPr>
              <a:t>答：</a:t>
            </a:r>
            <a:r>
              <a:rPr lang="en-US" altLang="zh-CN" sz="3200" b="1" dirty="0">
                <a:solidFill>
                  <a:schemeClr val="tx2"/>
                </a:solidFill>
                <a:latin typeface="+mn-ea"/>
                <a:cs typeface="+mn-ea"/>
              </a:rPr>
              <a:t>SOC=</a:t>
            </a:r>
            <a:r>
              <a:rPr lang="zh-CN" altLang="en-US" sz="3200" b="1" dirty="0">
                <a:solidFill>
                  <a:schemeClr val="tx2"/>
                </a:solidFill>
                <a:latin typeface="+mn-ea"/>
                <a:cs typeface="+mn-ea"/>
              </a:rPr>
              <a:t>（</a:t>
            </a:r>
            <a:r>
              <a:rPr lang="en-US" altLang="zh-CN" sz="3200" b="1" dirty="0">
                <a:solidFill>
                  <a:schemeClr val="tx2"/>
                </a:solidFill>
                <a:latin typeface="+mn-ea"/>
                <a:cs typeface="+mn-ea"/>
              </a:rPr>
              <a:t>100-30</a:t>
            </a:r>
            <a:r>
              <a:rPr lang="zh-CN" altLang="en-US" sz="3200" b="1" dirty="0">
                <a:solidFill>
                  <a:schemeClr val="tx2"/>
                </a:solidFill>
                <a:latin typeface="+mn-ea"/>
                <a:cs typeface="+mn-ea"/>
              </a:rPr>
              <a:t>）</a:t>
            </a:r>
            <a:r>
              <a:rPr lang="en-US" altLang="zh-CN" sz="3200" b="1" dirty="0">
                <a:solidFill>
                  <a:schemeClr val="tx2"/>
                </a:solidFill>
                <a:latin typeface="+mn-ea"/>
                <a:cs typeface="+mn-ea"/>
              </a:rPr>
              <a:t>/100=0.7=70%</a:t>
            </a:r>
            <a:endParaRPr lang="zh-CN" altLang="en-US" sz="3200" b="1" dirty="0">
              <a:solidFill>
                <a:schemeClr val="tx2"/>
              </a:solidFill>
              <a:latin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0262" t="43019" r="28732" b="31367"/>
          <a:stretch/>
        </p:blipFill>
        <p:spPr>
          <a:xfrm>
            <a:off x="1339404" y="1429555"/>
            <a:ext cx="9321294" cy="32739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741403" y="1116795"/>
            <a:ext cx="10424580" cy="333950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6.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自放电率</a:t>
            </a: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  自放电率又称荷电保持能力，是指电池在开路状态下，</a:t>
            </a:r>
            <a:endParaRPr lang="en-US" altLang="zh-CN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电池所储存的电量在一定条件下的保持能力。</a:t>
            </a:r>
            <a:endParaRPr lang="en-US" altLang="zh-CN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自放电率主要受电池</a:t>
            </a:r>
            <a:r>
              <a:rPr lang="zh-CN" altLang="en-US" sz="2800" b="1" dirty="0">
                <a:solidFill>
                  <a:schemeClr val="tx2"/>
                </a:solidFill>
                <a:latin typeface="+mn-ea"/>
                <a:cs typeface="+mn-ea"/>
                <a:sym typeface="SimSun" panose="02010600030101010101" pitchFamily="2" charset="-122"/>
              </a:rPr>
              <a:t>制造工艺、材料、储存条件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等因素影响， </a:t>
            </a:r>
            <a:endParaRPr lang="en-US" altLang="zh-CN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是衡量电池性能的重要参数。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689888" y="1168310"/>
            <a:ext cx="11203940" cy="3599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7.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记忆效应</a:t>
            </a: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蓄电池经过长期浅充浅放电循环后，进行深放电时，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表现出明显的容量损失和放电电压下降，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经过数次全充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/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放电循环后，电池特性即可恢复的现象。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  <a:ea typeface="SimSun" panose="02010600030101010101" pitchFamily="2" charset="-122"/>
              </a:rPr>
              <a:t>        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  <a:ea typeface="SimSun" panose="02010600030101010101" pitchFamily="2" charset="-122"/>
              </a:rPr>
              <a:t> 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715645" y="838200"/>
            <a:ext cx="11203940" cy="5354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8.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倍率放电</a:t>
            </a: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蓄电池以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1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小时放电率电流值的倍数进行放电，用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C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表示。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其单位是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“1/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小时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”</a:t>
            </a: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如额定容量为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“1000mA.h”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的电池：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以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0.2C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充电，充电电流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=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0.2/h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）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*1000mA.h=200mA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以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0.1C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放电，放电电流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=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0.1/h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）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*1000mA.h=100mA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以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0.5C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放电，放电电流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=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0.5/h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）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*1000mA.h=500mA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以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3C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放电，放电电流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=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3/h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）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*1000mA.h=3000mA 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716280" y="1265555"/>
            <a:ext cx="11203940" cy="3091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蓄电池允许的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倍率放电越大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，蓄电池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性能越好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，价格也越贵；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蓄电池电极上锂化合物颗粒越细小，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倍率放电可以越高，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工艺要求越高。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  <a:ea typeface="SimSun" panose="02010600030101010101" pitchFamily="2" charset="-122"/>
              </a:rPr>
              <a:t>     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836930" y="992505"/>
            <a:ext cx="11203940" cy="5677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根据倍率放电的大小可分为：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低倍率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&lt;0.5C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中倍率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0.5~3.5C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高倍率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3.5~7.0C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超高倍率 </a:t>
            </a: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&gt;7C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如某蓄电池的额定容量为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20A.h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，若用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4A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的电流放电，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放电倍率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=4A/20A.h=0.2C   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为低倍率放电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放完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20A.h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的额定容量需用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5h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  <a:ea typeface="SimSun" panose="02010600030101010101" pitchFamily="2" charset="-122"/>
              </a:rPr>
              <a:t>     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715645" y="838200"/>
            <a:ext cx="11203940" cy="463216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9.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循环寿命</a:t>
            </a: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蓄电池的工作是一个不断充电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—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放电的循环过程。</a:t>
            </a:r>
            <a:endParaRPr lang="en-US" altLang="zh-CN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循环寿命是指在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一定的充放电制度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（放电电流、放电时间、</a:t>
            </a:r>
            <a:endParaRPr lang="en-US" altLang="zh-CN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放电终止电压）下，</a:t>
            </a:r>
            <a:endParaRPr lang="en-US" altLang="zh-CN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电池容量降低到某一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规定值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之前，电池能经受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充电与放电的次数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。  </a:t>
            </a:r>
            <a:endParaRPr lang="en-US" altLang="zh-CN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充电一次放电一次称为一个周期或一次循环。</a:t>
            </a:r>
            <a:endParaRPr lang="en-US" altLang="zh-CN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循环使用寿命</a:t>
            </a: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是评价电池寿命性能的一项重要指标。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5797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715645" y="838200"/>
            <a:ext cx="11203940" cy="5175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10.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电池成本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      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电池成本与电池的技术含量、材料、制作方法</a:t>
            </a:r>
            <a:endParaRPr lang="en-US" altLang="zh-CN" sz="32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+mn-ea"/>
                <a:cs typeface="+mn-ea"/>
                <a:sym typeface="SimSun" panose="02010600030101010101" pitchFamily="2" charset="-122"/>
              </a:rPr>
              <a:t>      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和生产规模有关。</a:t>
            </a:r>
            <a:endParaRPr lang="en-US" altLang="zh-CN" sz="32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+mn-ea"/>
                <a:cs typeface="+mn-ea"/>
                <a:sym typeface="SimSun" panose="02010600030101010101" pitchFamily="2" charset="-122"/>
              </a:rPr>
              <a:t>      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一般以电池单位容量或能量的成本表示，</a:t>
            </a:r>
            <a:endParaRPr lang="en-US" altLang="zh-CN" sz="32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+mn-ea"/>
                <a:cs typeface="+mn-ea"/>
                <a:sym typeface="SimSun" panose="02010600030101010101" pitchFamily="2" charset="-122"/>
              </a:rPr>
              <a:t>     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单位为元</a:t>
            </a:r>
            <a:r>
              <a:rPr lang="en-US" altLang="zh-CN" sz="3200" b="1" dirty="0">
                <a:latin typeface="+mn-ea"/>
                <a:cs typeface="+mn-ea"/>
                <a:sym typeface="SimSun" panose="02010600030101010101" pitchFamily="2" charset="-122"/>
              </a:rPr>
              <a:t>/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3200" b="1" dirty="0" err="1">
                <a:latin typeface="+mn-ea"/>
                <a:cs typeface="+mn-ea"/>
                <a:sym typeface="SimSun" panose="02010600030101010101" pitchFamily="2" charset="-122"/>
              </a:rPr>
              <a:t>A·h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）或元</a:t>
            </a:r>
            <a:r>
              <a:rPr lang="en-US" altLang="zh-CN" sz="3200" b="1" dirty="0">
                <a:latin typeface="+mn-ea"/>
                <a:cs typeface="+mn-ea"/>
                <a:sym typeface="SimSun" panose="02010600030101010101" pitchFamily="2" charset="-122"/>
              </a:rPr>
              <a:t>/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3200" b="1" dirty="0" err="1">
                <a:latin typeface="+mn-ea"/>
                <a:cs typeface="+mn-ea"/>
                <a:sym typeface="SimSun" panose="02010600030101010101" pitchFamily="2" charset="-122"/>
              </a:rPr>
              <a:t>mA·h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）。</a:t>
            </a:r>
            <a:endParaRPr lang="en-US" altLang="zh-CN" sz="32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+mn-ea"/>
                <a:cs typeface="+mn-ea"/>
                <a:sym typeface="SimSun" panose="02010600030101010101" pitchFamily="2" charset="-122"/>
              </a:rPr>
              <a:t>     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不同类型、不同生产厂家、不同型号的电池，</a:t>
            </a:r>
            <a:endParaRPr lang="en-US" altLang="zh-CN" sz="32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+mn-ea"/>
                <a:cs typeface="+mn-ea"/>
                <a:sym typeface="SimSun" panose="02010600030101010101" pitchFamily="2" charset="-122"/>
              </a:rPr>
              <a:t>     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其成本可以进行比较。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222117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/>
          <p:nvPr/>
        </p:nvCxnSpPr>
        <p:spPr>
          <a:xfrm>
            <a:off x="1430655" y="2901315"/>
            <a:ext cx="2456180" cy="1524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418590" y="3686810"/>
            <a:ext cx="2411730" cy="63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176655" y="2499360"/>
            <a:ext cx="300990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175385" y="3378835"/>
            <a:ext cx="302260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670685" y="2901950"/>
            <a:ext cx="2216150" cy="81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容量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30680" y="2346960"/>
            <a:ext cx="1522730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电压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37895" y="1122045"/>
            <a:ext cx="7395845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cs typeface="+mn-ea"/>
              </a:rPr>
              <a:t>小 结：蓄电池的性能指标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1417955" y="4488815"/>
            <a:ext cx="2524760" cy="1206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1405890" y="5244465"/>
            <a:ext cx="2649220" cy="825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88"/>
          <p:cNvSpPr>
            <a:spLocks noEditPoints="1" noChangeArrowheads="1"/>
          </p:cNvSpPr>
          <p:nvPr/>
        </p:nvSpPr>
        <p:spPr bwMode="auto">
          <a:xfrm>
            <a:off x="1163955" y="4065270"/>
            <a:ext cx="300990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5" name="Freeform 88"/>
          <p:cNvSpPr>
            <a:spLocks noEditPoints="1" noChangeArrowheads="1"/>
          </p:cNvSpPr>
          <p:nvPr/>
        </p:nvSpPr>
        <p:spPr bwMode="auto">
          <a:xfrm>
            <a:off x="1162685" y="4944745"/>
            <a:ext cx="302260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42074" y="4467860"/>
            <a:ext cx="2284730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. 放电深度</a:t>
            </a:r>
            <a:endParaRPr lang="zh-CN" altLang="en-US" sz="3200" b="1" dirty="0">
              <a:solidFill>
                <a:schemeClr val="tx1"/>
              </a:solidFill>
              <a:latin typeface="+mn-ea"/>
              <a:cs typeface="+mn-ea"/>
              <a:sym typeface="SimSun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17980" y="3912870"/>
            <a:ext cx="1522730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3.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内阻</a:t>
            </a: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>
            <a:off x="1445577" y="6087196"/>
            <a:ext cx="2528570" cy="1778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29624" y="2912879"/>
            <a:ext cx="2411730" cy="63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88"/>
          <p:cNvSpPr>
            <a:spLocks noEditPoints="1" noChangeArrowheads="1"/>
          </p:cNvSpPr>
          <p:nvPr/>
        </p:nvSpPr>
        <p:spPr bwMode="auto">
          <a:xfrm>
            <a:off x="1191577" y="5685241"/>
            <a:ext cx="300990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1" name="Freeform 88"/>
          <p:cNvSpPr>
            <a:spLocks noEditPoints="1" noChangeArrowheads="1"/>
          </p:cNvSpPr>
          <p:nvPr/>
        </p:nvSpPr>
        <p:spPr bwMode="auto">
          <a:xfrm>
            <a:off x="5386419" y="2604904"/>
            <a:ext cx="302260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81719" y="2128019"/>
            <a:ext cx="2216150" cy="81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自放电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606965" y="5532841"/>
            <a:ext cx="2448145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5. 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荷电状态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628989" y="3714884"/>
            <a:ext cx="2524760" cy="1206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616924" y="4560687"/>
            <a:ext cx="2649220" cy="825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88"/>
          <p:cNvSpPr>
            <a:spLocks noEditPoints="1" noChangeArrowheads="1"/>
          </p:cNvSpPr>
          <p:nvPr/>
        </p:nvSpPr>
        <p:spPr bwMode="auto">
          <a:xfrm>
            <a:off x="5374989" y="3291339"/>
            <a:ext cx="300990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7" name="Freeform 88"/>
          <p:cNvSpPr>
            <a:spLocks noEditPoints="1" noChangeArrowheads="1"/>
          </p:cNvSpPr>
          <p:nvPr/>
        </p:nvSpPr>
        <p:spPr bwMode="auto">
          <a:xfrm>
            <a:off x="5373719" y="4170814"/>
            <a:ext cx="302260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829014" y="3138939"/>
            <a:ext cx="2713990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7.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记忆效应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830284" y="3922529"/>
            <a:ext cx="2713990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8.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倍率放电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2065DB19-07CB-4099-870E-EAA76DC70947}"/>
              </a:ext>
            </a:extLst>
          </p:cNvPr>
          <p:cNvCxnSpPr/>
          <p:nvPr/>
        </p:nvCxnSpPr>
        <p:spPr>
          <a:xfrm>
            <a:off x="5761704" y="5274396"/>
            <a:ext cx="2456180" cy="1524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945B3AEC-F78A-4537-9D7C-9162AB332D00}"/>
              </a:ext>
            </a:extLst>
          </p:cNvPr>
          <p:cNvCxnSpPr/>
          <p:nvPr/>
        </p:nvCxnSpPr>
        <p:spPr>
          <a:xfrm>
            <a:off x="5668245" y="6117723"/>
            <a:ext cx="2411730" cy="63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88">
            <a:extLst>
              <a:ext uri="{FF2B5EF4-FFF2-40B4-BE49-F238E27FC236}">
                <a16:creationId xmlns:a16="http://schemas.microsoft.com/office/drawing/2014/main" id="{B2BB109B-B1CB-4151-ACEB-91D763558589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5409481" y="4921212"/>
            <a:ext cx="300990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30" name="Freeform 88">
            <a:extLst>
              <a:ext uri="{FF2B5EF4-FFF2-40B4-BE49-F238E27FC236}">
                <a16:creationId xmlns:a16="http://schemas.microsoft.com/office/drawing/2014/main" id="{9ABE1770-B8C0-47A2-94C6-D13AD8F06C4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5425040" y="5809748"/>
            <a:ext cx="302260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85212C6-220B-4C8B-BE65-68B83A63C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7155" y="5435895"/>
            <a:ext cx="2578100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电池成本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84AFD0D-510F-41A2-9257-4346C68FD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014" y="4700193"/>
            <a:ext cx="2578100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9.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循环寿命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"/>
                            </p:stCondLst>
                            <p:childTnLst>
                              <p:par>
                                <p:cTn id="8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"/>
                            </p:stCondLst>
                            <p:childTnLst>
                              <p:par>
                                <p:cTn id="8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75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"/>
                            </p:stCondLst>
                            <p:childTnLst>
                              <p:par>
                                <p:cTn id="1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50"/>
                            </p:stCondLst>
                            <p:childTnLst>
                              <p:par>
                                <p:cTn id="1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5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750"/>
                            </p:stCondLst>
                            <p:childTnLst>
                              <p:par>
                                <p:cTn id="1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500"/>
                            </p:stCondLst>
                            <p:childTnLst>
                              <p:par>
                                <p:cTn id="15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000"/>
                            </p:stCondLst>
                            <p:childTnLst>
                              <p:par>
                                <p:cTn id="16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750"/>
                            </p:stCondLst>
                            <p:childTnLst>
                              <p:par>
                                <p:cTn id="1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8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6" grpId="0"/>
      <p:bldP spid="7" grpId="0"/>
      <p:bldP spid="12" grpId="0"/>
      <p:bldP spid="13" grpId="0"/>
      <p:bldP spid="18" grpId="0"/>
      <p:bldP spid="32" grpId="0"/>
      <p:bldP spid="31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98245" y="3994150"/>
            <a:ext cx="55962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sym typeface="+mn-ea"/>
              </a:rPr>
              <a:t>北汽</a:t>
            </a:r>
            <a:r>
              <a:rPr lang="en-US" altLang="zh-CN" sz="2800" b="1">
                <a:solidFill>
                  <a:schemeClr val="accent1"/>
                </a:solidFill>
                <a:sym typeface="+mn-ea"/>
              </a:rPr>
              <a:t>EX360</a:t>
            </a:r>
            <a:r>
              <a:rPr lang="zh-CN" altLang="en-US" sz="2800" b="1">
                <a:solidFill>
                  <a:schemeClr val="accent1"/>
                </a:solidFill>
                <a:sym typeface="+mn-ea"/>
              </a:rPr>
              <a:t>：可用电量：</a:t>
            </a:r>
            <a:r>
              <a:rPr lang="en-US" altLang="zh-CN" sz="2800" b="1">
                <a:solidFill>
                  <a:schemeClr val="accent1"/>
                </a:solidFill>
                <a:sym typeface="+mn-ea"/>
              </a:rPr>
              <a:t>48.1KWh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98245" y="4844415"/>
            <a:ext cx="60312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综合工况续航里程达到了318km，</a:t>
            </a:r>
          </a:p>
          <a:p>
            <a:pPr>
              <a:lnSpc>
                <a:spcPct val="150000"/>
              </a:lnSpc>
            </a:pPr>
            <a:r>
              <a:rPr lang="zh-CN" altLang="en-US" sz="2400"/>
              <a:t>等速续航里程为398km。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27784" t="36450" r="32143" b="19132"/>
          <a:stretch>
            <a:fillRect/>
          </a:stretch>
        </p:blipFill>
        <p:spPr>
          <a:xfrm>
            <a:off x="7282815" y="3025140"/>
            <a:ext cx="4636770" cy="2889885"/>
          </a:xfrm>
          <a:prstGeom prst="rect">
            <a:avLst/>
          </a:prstGeom>
        </p:spPr>
      </p:pic>
      <p:sp>
        <p:nvSpPr>
          <p:cNvPr id="5126" name="文本框 2"/>
          <p:cNvSpPr txBox="1"/>
          <p:nvPr/>
        </p:nvSpPr>
        <p:spPr>
          <a:xfrm>
            <a:off x="715645" y="1113155"/>
            <a:ext cx="11203940" cy="3091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1.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使电动汽车的续驶里程长</a:t>
            </a:r>
            <a:endParaRPr lang="zh-CN" altLang="en-US" sz="2800" dirty="0">
              <a:latin typeface="+mn-ea"/>
              <a:cs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电池能量</a:t>
            </a: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决定电动汽车的</a:t>
            </a:r>
            <a:r>
              <a:rPr lang="zh-CN" altLang="en-US" sz="2800" u="sng" dirty="0">
                <a:solidFill>
                  <a:schemeClr val="accent1"/>
                </a:solidFill>
                <a:latin typeface="+mn-ea"/>
                <a:cs typeface="+mn-ea"/>
                <a:sym typeface="SimSun" panose="02010600030101010101" pitchFamily="2" charset="-122"/>
              </a:rPr>
              <a:t>续驶里程</a:t>
            </a:r>
          </a:p>
          <a:p>
            <a:pPr>
              <a:lnSpc>
                <a:spcPct val="200000"/>
              </a:lnSpc>
            </a:pP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    单位：</a:t>
            </a:r>
            <a:r>
              <a:rPr lang="en-US" altLang="zh-CN" sz="2800" dirty="0">
                <a:latin typeface="+mn-ea"/>
                <a:cs typeface="+mn-ea"/>
                <a:sym typeface="SimSun" panose="02010600030101010101" pitchFamily="2" charset="-122"/>
              </a:rPr>
              <a:t>W.h</a:t>
            </a:r>
            <a:r>
              <a:rPr lang="zh-CN" altLang="en-US" sz="2800" dirty="0">
                <a:latin typeface="+mn-ea"/>
                <a:cs typeface="+mn-ea"/>
                <a:sym typeface="SimSun" panose="02010600030101010101" pitchFamily="2" charset="-122"/>
              </a:rPr>
              <a:t>、</a:t>
            </a:r>
            <a:r>
              <a:rPr lang="en-US" altLang="zh-CN" sz="2800" dirty="0">
                <a:latin typeface="+mn-ea"/>
                <a:cs typeface="+mn-ea"/>
                <a:sym typeface="SimSun" panose="02010600030101010101" pitchFamily="2" charset="-122"/>
              </a:rPr>
              <a:t>KW.h</a:t>
            </a:r>
            <a:endParaRPr lang="zh-CN" altLang="en-US" sz="2800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7637"/>
            <a:ext cx="445079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1" y="764309"/>
            <a:ext cx="390284" cy="787294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452" y="914982"/>
            <a:ext cx="2481763" cy="195316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295" y="674869"/>
            <a:ext cx="2153848" cy="44798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5429" y="1898729"/>
            <a:ext cx="1872521" cy="4658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814" y="2348492"/>
            <a:ext cx="2189686" cy="152311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2357" y="2468549"/>
            <a:ext cx="990913" cy="4658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2" name="组合 163"/>
          <p:cNvGrpSpPr/>
          <p:nvPr/>
        </p:nvGrpSpPr>
        <p:grpSpPr>
          <a:xfrm>
            <a:off x="10670688" y="3242639"/>
            <a:ext cx="962243" cy="1114559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414" y="4571887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703" y="4748413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623" y="4771981"/>
            <a:ext cx="444468" cy="765543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960451" y="2316238"/>
            <a:ext cx="827852" cy="922822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6534" y="3157630"/>
              <a:ext cx="516725" cy="516258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628" y="2750349"/>
              <a:ext cx="516725" cy="516258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840" y="5261093"/>
            <a:ext cx="306804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834" y="5045957"/>
            <a:ext cx="306804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6" y="1287787"/>
            <a:ext cx="861663" cy="1078367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612913" y="1670390"/>
            <a:ext cx="776939" cy="858338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7669978">
            <a:off x="1687382" y="2095562"/>
            <a:ext cx="302829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20551" y="5944810"/>
            <a:ext cx="2687831" cy="193524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60" y="6376654"/>
            <a:ext cx="1449636" cy="4300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739" y="6265557"/>
            <a:ext cx="1775761" cy="44798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8" y="6116831"/>
            <a:ext cx="2230900" cy="4479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8" y="6502086"/>
            <a:ext cx="1075132" cy="4300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150" y="5462792"/>
            <a:ext cx="3977989" cy="12543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029" y="4959272"/>
            <a:ext cx="4214520" cy="4479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992" y="4701240"/>
            <a:ext cx="1847436" cy="4658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662" y="4260436"/>
            <a:ext cx="2076798" cy="4658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3118" y="6036196"/>
            <a:ext cx="2431591" cy="4658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731" y="6421452"/>
            <a:ext cx="1318829" cy="9496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276" y="6634686"/>
            <a:ext cx="711379" cy="21503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2677" y="6579138"/>
            <a:ext cx="870857" cy="21503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739" y="6505670"/>
            <a:ext cx="1093051" cy="2329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2576" y="6695610"/>
            <a:ext cx="526815" cy="21503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187" y="947236"/>
            <a:ext cx="275951" cy="130808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2" y="728975"/>
            <a:ext cx="1374250" cy="1380945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1528" y="1101339"/>
            <a:ext cx="275951" cy="134392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8744" y="4701240"/>
            <a:ext cx="274159" cy="130807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850" y="6039780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9648" y="5484295"/>
            <a:ext cx="274158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2317" y="5113374"/>
            <a:ext cx="274159" cy="132600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4" y="5197293"/>
            <a:ext cx="689880" cy="772281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471" y="5964520"/>
            <a:ext cx="274159" cy="130808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7718" y="5760245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49" y="4525392"/>
            <a:ext cx="240071" cy="484718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79930" y="6272725"/>
            <a:ext cx="215026" cy="215026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06" y="5646484"/>
            <a:ext cx="1736647" cy="714633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766" y="1830637"/>
            <a:ext cx="157686" cy="193524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389" y="5663483"/>
            <a:ext cx="215026" cy="211443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155" y="5618687"/>
            <a:ext cx="215026" cy="211443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026" y="6365903"/>
            <a:ext cx="215026" cy="213235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3567" y="4595519"/>
            <a:ext cx="215026" cy="215026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6868" y="4871469"/>
            <a:ext cx="215026" cy="215026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735" y="1226771"/>
            <a:ext cx="245489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6427" y="883502"/>
            <a:ext cx="1129194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639" y="863018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5091" y="1017120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803" y="846891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8" y="1103751"/>
            <a:ext cx="943692" cy="126886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982" y="4005642"/>
            <a:ext cx="1076868" cy="89855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9545" y="5860591"/>
            <a:ext cx="243697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4" name="组合 164"/>
          <p:cNvGrpSpPr/>
          <p:nvPr/>
        </p:nvGrpSpPr>
        <p:grpSpPr>
          <a:xfrm rot="-9642712">
            <a:off x="2121594" y="1567229"/>
            <a:ext cx="575196" cy="664791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162" name="等腰三角形 161"/>
          <p:cNvSpPr/>
          <p:nvPr/>
        </p:nvSpPr>
        <p:spPr>
          <a:xfrm rot="1650064">
            <a:off x="9674216" y="3595394"/>
            <a:ext cx="445075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0316B852-0E43-4EA4-9A7B-5E2102B20784}"/>
              </a:ext>
            </a:extLst>
          </p:cNvPr>
          <p:cNvSpPr txBox="1"/>
          <p:nvPr/>
        </p:nvSpPr>
        <p:spPr>
          <a:xfrm>
            <a:off x="3369416" y="2723501"/>
            <a:ext cx="6551805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600" b="1" dirty="0">
                <a:solidFill>
                  <a:schemeClr val="tx1">
                    <a:alpha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感 谢 您 的 聆 听</a:t>
            </a:r>
            <a:endParaRPr lang="en-US" altLang="zh-CN" sz="6600" b="1" dirty="0">
              <a:solidFill>
                <a:schemeClr val="tx1">
                  <a:alpha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6FEEAD3-A608-4D32-B7F9-FA4262688425}"/>
              </a:ext>
            </a:extLst>
          </p:cNvPr>
          <p:cNvSpPr txBox="1"/>
          <p:nvPr/>
        </p:nvSpPr>
        <p:spPr>
          <a:xfrm>
            <a:off x="1292225" y="1416676"/>
            <a:ext cx="34660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比能量（ </a:t>
            </a:r>
            <a:r>
              <a:rPr lang="en-US" altLang="zh-CN" sz="2800" b="1" dirty="0" err="1">
                <a:solidFill>
                  <a:srgbClr val="C00000"/>
                </a:solidFill>
              </a:rPr>
              <a:t>Wh</a:t>
            </a:r>
            <a:r>
              <a:rPr lang="en-US" altLang="zh-CN" sz="2800" b="1" dirty="0">
                <a:solidFill>
                  <a:srgbClr val="C00000"/>
                </a:solidFill>
              </a:rPr>
              <a:t>/kg </a:t>
            </a:r>
            <a:r>
              <a:rPr lang="zh-CN" altLang="en-US" sz="2800" b="1" dirty="0">
                <a:solidFill>
                  <a:srgbClr val="C00000"/>
                </a:solidFill>
              </a:rPr>
              <a:t>）</a:t>
            </a:r>
            <a:r>
              <a:rPr lang="en-US" altLang="zh-CN" sz="2800" b="1" dirty="0">
                <a:solidFill>
                  <a:srgbClr val="C00000"/>
                </a:solidFill>
              </a:rPr>
              <a:t>=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12A1722-50E3-4872-BBBC-D9491F804D4B}"/>
              </a:ext>
            </a:extLst>
          </p:cNvPr>
          <p:cNvCxnSpPr/>
          <p:nvPr/>
        </p:nvCxnSpPr>
        <p:spPr>
          <a:xfrm>
            <a:off x="4881093" y="1674254"/>
            <a:ext cx="13904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2BBB6FD5-CB63-496E-AB18-4F92AABA305C}"/>
              </a:ext>
            </a:extLst>
          </p:cNvPr>
          <p:cNvSpPr txBox="1"/>
          <p:nvPr/>
        </p:nvSpPr>
        <p:spPr>
          <a:xfrm>
            <a:off x="4775456" y="118049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电池能量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659405-BF21-468A-8E4D-8FE623606A6B}"/>
              </a:ext>
            </a:extLst>
          </p:cNvPr>
          <p:cNvSpPr txBox="1"/>
          <p:nvPr/>
        </p:nvSpPr>
        <p:spPr>
          <a:xfrm>
            <a:off x="4792674" y="167166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电池重量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28A2AC-E182-4732-810F-66385BEAE853}"/>
              </a:ext>
            </a:extLst>
          </p:cNvPr>
          <p:cNvSpPr txBox="1"/>
          <p:nvPr/>
        </p:nvSpPr>
        <p:spPr>
          <a:xfrm>
            <a:off x="1377570" y="2686056"/>
            <a:ext cx="9520555" cy="1308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比能量是动力电池</a:t>
            </a:r>
            <a:r>
              <a:rPr lang="zh-CN" altLang="en-US" sz="2800" dirty="0">
                <a:solidFill>
                  <a:schemeClr val="accent1"/>
                </a:solidFill>
              </a:rPr>
              <a:t>单位质量</a:t>
            </a:r>
            <a:r>
              <a:rPr lang="zh-CN" altLang="en-US" sz="2800" dirty="0"/>
              <a:t>所能输出的电能。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比能量是动力电池的关键性能参数，决定车辆的</a:t>
            </a:r>
            <a:r>
              <a:rPr lang="zh-CN" altLang="en-US" sz="2800" b="1" dirty="0">
                <a:solidFill>
                  <a:srgbClr val="C00000"/>
                </a:solidFill>
              </a:rPr>
              <a:t>续航里程。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6BACCA-343F-4F17-B75C-BD71762389F8}"/>
              </a:ext>
            </a:extLst>
          </p:cNvPr>
          <p:cNvSpPr txBox="1"/>
          <p:nvPr/>
        </p:nvSpPr>
        <p:spPr>
          <a:xfrm>
            <a:off x="1377570" y="4695318"/>
            <a:ext cx="8922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能量密度（</a:t>
            </a:r>
            <a:r>
              <a:rPr lang="en-US" altLang="zh-CN" sz="2800" b="1" dirty="0" err="1">
                <a:solidFill>
                  <a:srgbClr val="C00000"/>
                </a:solidFill>
              </a:rPr>
              <a:t>Wh</a:t>
            </a:r>
            <a:r>
              <a:rPr lang="en-US" altLang="zh-CN" sz="2800" b="1" dirty="0">
                <a:solidFill>
                  <a:srgbClr val="C00000"/>
                </a:solidFill>
              </a:rPr>
              <a:t>/L</a:t>
            </a:r>
            <a:r>
              <a:rPr lang="zh-CN" altLang="en-US" sz="2800" b="1" dirty="0">
                <a:solidFill>
                  <a:srgbClr val="C00000"/>
                </a:solidFill>
              </a:rPr>
              <a:t>）</a:t>
            </a:r>
            <a:r>
              <a:rPr lang="zh-CN" altLang="en-US" sz="2800" dirty="0"/>
              <a:t>：动力电池单位体积所能输出的能量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. 铅酸容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85" y="1694180"/>
            <a:ext cx="4774565" cy="2686685"/>
          </a:xfrm>
          <a:prstGeom prst="rect">
            <a:avLst/>
          </a:prstGeom>
        </p:spPr>
      </p:pic>
      <p:pic>
        <p:nvPicPr>
          <p:cNvPr id="4" name="图片 3" descr="2. 铅酸重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3175" y="3797300"/>
            <a:ext cx="3708400" cy="2032000"/>
          </a:xfrm>
          <a:prstGeom prst="rect">
            <a:avLst/>
          </a:prstGeom>
        </p:spPr>
      </p:pic>
      <p:pic>
        <p:nvPicPr>
          <p:cNvPr id="9" name="图片 8" descr="3. 铅酸体积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5190" y="1213485"/>
            <a:ext cx="3629025" cy="20180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30250" y="986790"/>
            <a:ext cx="28911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 dirty="0"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1</a:t>
            </a:r>
            <a:r>
              <a:rPr lang="zh-CN" sz="2800" b="1" dirty="0">
                <a:latin typeface="+mn-ea"/>
                <a:cs typeface="+mn-ea"/>
                <a:sym typeface="SimSun" panose="02010600030101010101" pitchFamily="2" charset="-122"/>
              </a:rPr>
              <a:t>）铅酸蓄电池</a:t>
            </a:r>
            <a:endParaRPr lang="zh-CN" sz="2800"/>
          </a:p>
        </p:txBody>
      </p:sp>
      <p:sp>
        <p:nvSpPr>
          <p:cNvPr id="11" name="文本框 10"/>
          <p:cNvSpPr txBox="1"/>
          <p:nvPr/>
        </p:nvSpPr>
        <p:spPr>
          <a:xfrm>
            <a:off x="229870" y="5001895"/>
            <a:ext cx="7177405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/>
              <a:t>电能</a:t>
            </a:r>
            <a:r>
              <a:rPr lang="en-US" altLang="zh-CN" sz="2400"/>
              <a:t>=12V*4.5A.h=54W.h</a:t>
            </a:r>
          </a:p>
          <a:p>
            <a:r>
              <a:rPr lang="zh-CN" altLang="en-US" sz="2400"/>
              <a:t>比能量</a:t>
            </a:r>
            <a:r>
              <a:rPr lang="en-US" altLang="zh-CN" sz="2400"/>
              <a:t>=</a:t>
            </a:r>
            <a:r>
              <a:rPr lang="zh-CN" altLang="en-US" sz="2400"/>
              <a:t>电能</a:t>
            </a:r>
            <a:r>
              <a:rPr lang="en-US" altLang="zh-CN" sz="2400"/>
              <a:t>/</a:t>
            </a:r>
            <a:r>
              <a:rPr lang="zh-CN" altLang="en-US" sz="2400"/>
              <a:t>重量</a:t>
            </a:r>
            <a:r>
              <a:rPr lang="en-US" altLang="zh-CN" sz="2400"/>
              <a:t>=54W.h/1.652kg=32.69=33W.h/kg</a:t>
            </a:r>
          </a:p>
          <a:p>
            <a:r>
              <a:rPr lang="zh-CN" altLang="en-US" sz="2400"/>
              <a:t>能量密度</a:t>
            </a:r>
            <a:r>
              <a:rPr lang="en-US" altLang="zh-CN" sz="2400"/>
              <a:t>=</a:t>
            </a:r>
            <a:r>
              <a:rPr lang="zh-CN" altLang="en-US" sz="2400"/>
              <a:t>电能</a:t>
            </a:r>
            <a:r>
              <a:rPr lang="en-US" altLang="zh-CN" sz="2400"/>
              <a:t>/</a:t>
            </a:r>
            <a:r>
              <a:rPr lang="zh-CN" altLang="en-US" sz="2400"/>
              <a:t>体积</a:t>
            </a:r>
            <a:r>
              <a:rPr lang="en-US" altLang="zh-CN" sz="2400"/>
              <a:t>=54Wh/0.59L=91.53W.h/L </a:t>
            </a:r>
            <a:endParaRPr lang="en-US" altLang="zh-CN"/>
          </a:p>
          <a:p>
            <a:endParaRPr lang="en-US" altLang="zh-CN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3310</Words>
  <Application>Microsoft Office PowerPoint</Application>
  <PresentationFormat>宽屏</PresentationFormat>
  <Paragraphs>335</Paragraphs>
  <Slides>70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70</vt:i4>
      </vt:variant>
    </vt:vector>
  </HeadingPairs>
  <TitlesOfParts>
    <vt:vector size="85" baseType="lpstr">
      <vt:lpstr>KaiTi</vt:lpstr>
      <vt:lpstr>SimHei</vt:lpstr>
      <vt:lpstr>SimHei</vt:lpstr>
      <vt:lpstr>华文楷体</vt:lpstr>
      <vt:lpstr>楷体</vt:lpstr>
      <vt:lpstr>SimSun</vt:lpstr>
      <vt:lpstr>微软雅黑</vt:lpstr>
      <vt:lpstr>微软雅黑</vt:lpstr>
      <vt:lpstr>Arial</vt:lpstr>
      <vt:lpstr>Calibri</vt:lpstr>
      <vt:lpstr>Times New Roman</vt:lpstr>
      <vt:lpstr>Wingdings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41</cp:revision>
  <dcterms:created xsi:type="dcterms:W3CDTF">2018-03-01T02:03:00Z</dcterms:created>
  <dcterms:modified xsi:type="dcterms:W3CDTF">2021-04-22T07:26:16Z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