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58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tags/tag59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</p:sldMasterIdLst>
  <p:notesMasterIdLst>
    <p:notesMasterId r:id="rId64"/>
  </p:notesMasterIdLst>
  <p:sldIdLst>
    <p:sldId id="449" r:id="rId3"/>
    <p:sldId id="450" r:id="rId4"/>
    <p:sldId id="451" r:id="rId5"/>
    <p:sldId id="484" r:id="rId6"/>
    <p:sldId id="524" r:id="rId7"/>
    <p:sldId id="476" r:id="rId8"/>
    <p:sldId id="436" r:id="rId9"/>
    <p:sldId id="429" r:id="rId10"/>
    <p:sldId id="424" r:id="rId11"/>
    <p:sldId id="430" r:id="rId12"/>
    <p:sldId id="431" r:id="rId13"/>
    <p:sldId id="432" r:id="rId14"/>
    <p:sldId id="434" r:id="rId15"/>
    <p:sldId id="435" r:id="rId16"/>
    <p:sldId id="477" r:id="rId17"/>
    <p:sldId id="478" r:id="rId18"/>
    <p:sldId id="396" r:id="rId19"/>
    <p:sldId id="398" r:id="rId20"/>
    <p:sldId id="397" r:id="rId21"/>
    <p:sldId id="399" r:id="rId22"/>
    <p:sldId id="401" r:id="rId23"/>
    <p:sldId id="426" r:id="rId24"/>
    <p:sldId id="427" r:id="rId25"/>
    <p:sldId id="428" r:id="rId26"/>
    <p:sldId id="479" r:id="rId27"/>
    <p:sldId id="480" r:id="rId28"/>
    <p:sldId id="481" r:id="rId29"/>
    <p:sldId id="482" r:id="rId30"/>
    <p:sldId id="483" r:id="rId31"/>
    <p:sldId id="395" r:id="rId32"/>
    <p:sldId id="402" r:id="rId33"/>
    <p:sldId id="259" r:id="rId34"/>
    <p:sldId id="404" r:id="rId35"/>
    <p:sldId id="403" r:id="rId36"/>
    <p:sldId id="405" r:id="rId37"/>
    <p:sldId id="406" r:id="rId38"/>
    <p:sldId id="411" r:id="rId39"/>
    <p:sldId id="412" r:id="rId40"/>
    <p:sldId id="417" r:id="rId41"/>
    <p:sldId id="413" r:id="rId42"/>
    <p:sldId id="414" r:id="rId43"/>
    <p:sldId id="415" r:id="rId44"/>
    <p:sldId id="416" r:id="rId45"/>
    <p:sldId id="460" r:id="rId46"/>
    <p:sldId id="461" r:id="rId47"/>
    <p:sldId id="462" r:id="rId48"/>
    <p:sldId id="358" r:id="rId49"/>
    <p:sldId id="463" r:id="rId50"/>
    <p:sldId id="464" r:id="rId51"/>
    <p:sldId id="465" r:id="rId52"/>
    <p:sldId id="466" r:id="rId53"/>
    <p:sldId id="467" r:id="rId54"/>
    <p:sldId id="468" r:id="rId55"/>
    <p:sldId id="469" r:id="rId56"/>
    <p:sldId id="470" r:id="rId57"/>
    <p:sldId id="471" r:id="rId58"/>
    <p:sldId id="472" r:id="rId59"/>
    <p:sldId id="473" r:id="rId60"/>
    <p:sldId id="474" r:id="rId61"/>
    <p:sldId id="278" r:id="rId62"/>
    <p:sldId id="301" r:id="rId6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作者" initials="A" lastIdx="2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7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60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7353953-2F24-4853-94B6-6188C90BE669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61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 flipV="1">
            <a:off x="-24765" y="6657856"/>
            <a:ext cx="9014220" cy="1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8989455" y="6473190"/>
            <a:ext cx="383119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新能源汽车动力电池信息查询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/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 flipV="1">
            <a:off x="-24765" y="6657856"/>
            <a:ext cx="8988462" cy="1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8963697" y="6473190"/>
            <a:ext cx="3856954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新能源汽车动力电池信息查询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/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4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6.xml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7.xml"/><Relationship Id="rId4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0.xml"/><Relationship Id="rId4" Type="http://schemas.openxmlformats.org/officeDocument/2006/relationships/image" Target="../media/image4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1.xml"/><Relationship Id="rId4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2.xml"/><Relationship Id="rId4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 noChangeAspect="1"/>
          </p:cNvCxnSpPr>
          <p:nvPr/>
        </p:nvCxnSpPr>
        <p:spPr>
          <a:xfrm rot="10800000" flipH="1">
            <a:off x="-2095051" y="2378132"/>
            <a:ext cx="2987511" cy="3222448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 noChangeAspect="1"/>
          </p:cNvCxnSpPr>
          <p:nvPr/>
        </p:nvCxnSpPr>
        <p:spPr>
          <a:xfrm rot="5400000">
            <a:off x="-1883924" y="2840070"/>
            <a:ext cx="3174826" cy="3035133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30"/>
          <p:cNvSpPr>
            <a:spLocks noChangeArrowheads="1"/>
          </p:cNvSpPr>
          <p:nvPr/>
        </p:nvSpPr>
        <p:spPr bwMode="auto">
          <a:xfrm>
            <a:off x="6200769" y="5251350"/>
            <a:ext cx="552420" cy="550832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6081714" y="5144994"/>
            <a:ext cx="792120" cy="763547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AutoShape 32"/>
          <p:cNvSpPr>
            <a:spLocks noChangeArrowheads="1"/>
          </p:cNvSpPr>
          <p:nvPr/>
        </p:nvSpPr>
        <p:spPr bwMode="auto">
          <a:xfrm rot="-2690537">
            <a:off x="5986469" y="5071973"/>
            <a:ext cx="981021" cy="944511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6139" y="1672563"/>
            <a:ext cx="8041640" cy="768350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新能源汽车电池及管理系统检修</a:t>
            </a:r>
          </a:p>
        </p:txBody>
      </p:sp>
      <p:sp>
        <p:nvSpPr>
          <p:cNvPr id="13" name="矩形 12"/>
          <p:cNvSpPr/>
          <p:nvPr/>
        </p:nvSpPr>
        <p:spPr>
          <a:xfrm>
            <a:off x="3606418" y="2532035"/>
            <a:ext cx="3669641" cy="271535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5954" y="2563617"/>
            <a:ext cx="4092297" cy="270030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4445" y="-1400"/>
            <a:ext cx="12187555" cy="10512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9" y="257349"/>
            <a:ext cx="3811696" cy="79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"/>
          <p:cNvGrpSpPr/>
          <p:nvPr/>
        </p:nvGrpSpPr>
        <p:grpSpPr bwMode="auto">
          <a:xfrm rot="10800000">
            <a:off x="154041" y="1049825"/>
            <a:ext cx="5543760" cy="5413806"/>
            <a:chOff x="3018972" y="1"/>
            <a:chExt cx="9204298" cy="6858000"/>
          </a:xfrm>
        </p:grpSpPr>
        <p:sp>
          <p:nvSpPr>
            <p:cNvPr id="17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8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0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1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2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7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3.33333E-6 L 0.38815 -0.00393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33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8 -0.01713 -3.95833E-6 3.7037E-7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7 -0.01713 -1.875E-6 -1.85185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bldLvl="0" animBg="1"/>
      <p:bldP spid="49" grpId="2" bldLvl="0" animBg="1"/>
      <p:bldP spid="49" grpId="3" bldLvl="0" animBg="1"/>
      <p:bldP spid="50" grpId="0" bldLvl="0" animBg="1"/>
      <p:bldP spid="50" grpId="1" bldLvl="0" animBg="1"/>
      <p:bldP spid="50" grpId="2" bldLvl="0" animBg="1"/>
      <p:bldP spid="50" grpId="3" bldLvl="0" animBg="1"/>
      <p:bldP spid="51" grpId="0" bldLvl="0" animBg="1"/>
      <p:bldP spid="51" grpId="1" bldLvl="0" animBg="1"/>
      <p:bldP spid="51" grpId="2" bldLvl="0" animBg="1"/>
      <p:bldP spid="51" grpId="3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981325" y="2059529"/>
            <a:ext cx="1395730" cy="2581275"/>
            <a:chOff x="814328" y="3219334"/>
            <a:chExt cx="1356392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圆角矩形 1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4351927" y="136045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3" name="TextBox 73"/>
            <p:cNvSpPr txBox="1"/>
            <p:nvPr/>
          </p:nvSpPr>
          <p:spPr>
            <a:xfrm>
              <a:off x="1048518" y="3296253"/>
              <a:ext cx="888427" cy="3094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动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力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蓄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电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池</a:t>
              </a:r>
              <a:endParaRPr lang="en-US" altLang="zh-CN" sz="2400" dirty="0">
                <a:solidFill>
                  <a:schemeClr val="accent2"/>
                </a:solidFill>
                <a:cs typeface="宋体" panose="02010600030101010101" pitchFamily="2" charset="-122"/>
              </a:endParaRPr>
            </a:p>
          </p:txBody>
        </p:sp>
      </p:grpSp>
      <p:pic>
        <p:nvPicPr>
          <p:cNvPr id="16" name="图片 -2147482576" descr="图片3 第一代leaf 动力电池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1325" y="4547459"/>
            <a:ext cx="3097530" cy="172910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7" name="直接连接符 16"/>
          <p:cNvCxnSpPr/>
          <p:nvPr/>
        </p:nvCxnSpPr>
        <p:spPr>
          <a:xfrm flipH="1">
            <a:off x="4359275" y="2860264"/>
            <a:ext cx="2530475" cy="36195"/>
          </a:xfrm>
          <a:prstGeom prst="line">
            <a:avLst/>
          </a:prstGeom>
          <a:ln w="57150">
            <a:solidFill>
              <a:srgbClr val="FD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366260" y="3293969"/>
            <a:ext cx="2530475" cy="36195"/>
          </a:xfrm>
          <a:prstGeom prst="line">
            <a:avLst/>
          </a:prstGeom>
          <a:ln w="57150">
            <a:solidFill>
              <a:srgbClr val="FD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896100" y="2100169"/>
            <a:ext cx="1395730" cy="2581275"/>
            <a:chOff x="814328" y="3219334"/>
            <a:chExt cx="1356392" cy="432536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7" y="136045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" name="TextBox 73"/>
            <p:cNvSpPr txBox="1"/>
            <p:nvPr/>
          </p:nvSpPr>
          <p:spPr>
            <a:xfrm>
              <a:off x="1048518" y="3296253"/>
              <a:ext cx="888427" cy="3094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电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动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压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缩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机</a:t>
              </a:r>
              <a:endParaRPr lang="en-US" altLang="zh-CN" sz="2400" dirty="0">
                <a:solidFill>
                  <a:schemeClr val="accent2"/>
                </a:solidFill>
                <a:cs typeface="宋体" panose="02010600030101010101" pitchFamily="2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/>
          <a:srcRect l="24636" t="29549" r="43919" b="35451"/>
          <a:stretch>
            <a:fillRect/>
          </a:stretch>
        </p:blipFill>
        <p:spPr>
          <a:xfrm>
            <a:off x="6381750" y="4586829"/>
            <a:ext cx="2622550" cy="1689735"/>
          </a:xfrm>
          <a:prstGeom prst="round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61ECCBF-497B-4730-8578-E9B4E08992F3}"/>
              </a:ext>
            </a:extLst>
          </p:cNvPr>
          <p:cNvSpPr txBox="1"/>
          <p:nvPr/>
        </p:nvSpPr>
        <p:spPr>
          <a:xfrm>
            <a:off x="926441" y="743018"/>
            <a:ext cx="9711508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压缩机直接由动力电池供电，将电能转换为机械能，</a:t>
            </a:r>
            <a:endParaRPr lang="en-US" altLang="zh-CN" sz="2400" b="1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驱动制冷剂不断循环。</a:t>
            </a:r>
            <a:endParaRPr lang="zh-CN" altLang="zh-CN" sz="24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6"/>
          <p:cNvGrpSpPr/>
          <p:nvPr/>
        </p:nvGrpSpPr>
        <p:grpSpPr bwMode="auto">
          <a:xfrm>
            <a:off x="1250546" y="1177195"/>
            <a:ext cx="988004" cy="1220787"/>
            <a:chOff x="1372132" y="2006571"/>
            <a:chExt cx="2675951" cy="3311252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2132" y="2006571"/>
              <a:ext cx="2675951" cy="3311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" descr="E:\2018.4信息化大赛4.18\2. 课中讲解\安全气囊拆装PPT\图片2.png图片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8962" y="2366415"/>
              <a:ext cx="1702292" cy="2591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AutoShape 12" descr="https://timgsa.baidu.com/timg?image&amp;quality=80&amp;size=b9999_10000&amp;sec=1524243678797&amp;di=71c67e4c9c4cd49291e628302292204d&amp;imgtype=0&amp;src=http%3A%2F%2Fimgsrc.baidu.com%2Fimgad%2Fpic%2Fitem%2F77094b36acaf2edd52ec00cf871001e9390193f3.jpg"/>
          <p:cNvSpPr>
            <a:spLocks noChangeAspect="1" noChangeArrowheads="1"/>
          </p:cNvSpPr>
          <p:nvPr/>
        </p:nvSpPr>
        <p:spPr bwMode="auto">
          <a:xfrm>
            <a:off x="1061923" y="52033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AutoShape 14" descr="https://ss2.bdstatic.com/70cFvnSh_Q1YnxGkpoWK1HF6hhy/it/u=195725962,2217059410&amp;fm=27&amp;gp=0.jpg"/>
          <p:cNvSpPr>
            <a:spLocks noChangeAspect="1" noChangeArrowheads="1"/>
          </p:cNvSpPr>
          <p:nvPr/>
        </p:nvSpPr>
        <p:spPr bwMode="auto">
          <a:xfrm>
            <a:off x="1214323" y="67273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6"/>
          <p:cNvSpPr txBox="1"/>
          <p:nvPr/>
        </p:nvSpPr>
        <p:spPr>
          <a:xfrm>
            <a:off x="2345258" y="1152795"/>
            <a:ext cx="6979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Q</a:t>
            </a:r>
            <a:r>
              <a:rPr lang="zh-CN" altLang="en-US" sz="2800" b="1" dirty="0"/>
              <a:t>：电动汽车的舒适性（供暖）如何保证？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3342640" y="1674495"/>
            <a:ext cx="2120265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 b="1" dirty="0"/>
              <a:t>PTC</a:t>
            </a:r>
            <a:r>
              <a:rPr lang="zh-CN" altLang="en-US" sz="2800" b="1" dirty="0"/>
              <a:t>加热片</a:t>
            </a:r>
          </a:p>
        </p:txBody>
      </p:sp>
      <p:pic>
        <p:nvPicPr>
          <p:cNvPr id="14" name="内容占位符 819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5278" y="2620280"/>
            <a:ext cx="5025390" cy="338010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/>
          <a:srcRect l="26603" t="34809" r="47921" b="37995"/>
          <a:stretch>
            <a:fillRect/>
          </a:stretch>
        </p:blipFill>
        <p:spPr>
          <a:xfrm>
            <a:off x="8034223" y="3248295"/>
            <a:ext cx="2656840" cy="15951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32893" y="1978847"/>
            <a:ext cx="1395730" cy="2581275"/>
            <a:chOff x="814328" y="3219334"/>
            <a:chExt cx="1356392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圆角矩形 1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4351927" y="136045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3" name="TextBox 73"/>
            <p:cNvSpPr txBox="1"/>
            <p:nvPr/>
          </p:nvSpPr>
          <p:spPr>
            <a:xfrm>
              <a:off x="1048518" y="3296253"/>
              <a:ext cx="888427" cy="3094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动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力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蓄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电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池</a:t>
              </a:r>
              <a:endParaRPr lang="en-US" altLang="zh-CN" sz="2400" dirty="0">
                <a:solidFill>
                  <a:schemeClr val="accent2"/>
                </a:solidFill>
                <a:cs typeface="宋体" panose="02010600030101010101" pitchFamily="2" charset="-122"/>
              </a:endParaRPr>
            </a:p>
          </p:txBody>
        </p:sp>
      </p:grpSp>
      <p:pic>
        <p:nvPicPr>
          <p:cNvPr id="16" name="图片 -2147482576" descr="图片3 第一代leaf 动力电池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32893" y="4466777"/>
            <a:ext cx="3097530" cy="172910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7" name="直接连接符 16"/>
          <p:cNvCxnSpPr/>
          <p:nvPr/>
        </p:nvCxnSpPr>
        <p:spPr>
          <a:xfrm flipH="1">
            <a:off x="4210843" y="2779582"/>
            <a:ext cx="2530475" cy="36195"/>
          </a:xfrm>
          <a:prstGeom prst="line">
            <a:avLst/>
          </a:prstGeom>
          <a:ln w="57150">
            <a:solidFill>
              <a:srgbClr val="FD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217828" y="3213287"/>
            <a:ext cx="2530475" cy="36195"/>
          </a:xfrm>
          <a:prstGeom prst="line">
            <a:avLst/>
          </a:prstGeom>
          <a:ln w="57150">
            <a:solidFill>
              <a:srgbClr val="FD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747668" y="2019487"/>
            <a:ext cx="1395730" cy="2581275"/>
            <a:chOff x="814328" y="3219334"/>
            <a:chExt cx="1356392" cy="432536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7" y="136045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" name="TextBox 73"/>
            <p:cNvSpPr txBox="1"/>
            <p:nvPr/>
          </p:nvSpPr>
          <p:spPr>
            <a:xfrm>
              <a:off x="1048518" y="3296253"/>
              <a:ext cx="888427" cy="247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PTC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加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热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片</a:t>
              </a: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/>
          <a:srcRect l="26603" t="34809" r="47921" b="37995"/>
          <a:stretch>
            <a:fillRect/>
          </a:stretch>
        </p:blipFill>
        <p:spPr>
          <a:xfrm>
            <a:off x="6284118" y="4600762"/>
            <a:ext cx="2656840" cy="1595120"/>
          </a:xfrm>
          <a:prstGeom prst="rect">
            <a:avLst/>
          </a:prstGeom>
        </p:spPr>
      </p:pic>
      <p:sp>
        <p:nvSpPr>
          <p:cNvPr id="3" name="Text Box 4"/>
          <p:cNvSpPr txBox="1"/>
          <p:nvPr/>
        </p:nvSpPr>
        <p:spPr>
          <a:xfrm>
            <a:off x="588565" y="707832"/>
            <a:ext cx="5514651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三、为</a:t>
            </a:r>
            <a:r>
              <a:rPr lang="en-US" altLang="zh-CN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PTC</a:t>
            </a:r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加热片提供电能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-2147482576" descr="图片3 第一代leaf 动力电池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4436" y="4621156"/>
            <a:ext cx="3097530" cy="17291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1781016" y="2094491"/>
            <a:ext cx="1395730" cy="2581275"/>
            <a:chOff x="814328" y="3219334"/>
            <a:chExt cx="1356392" cy="432536"/>
          </a:xfrm>
        </p:grpSpPr>
        <p:grpSp>
          <p:nvGrpSpPr>
            <p:cNvPr id="14" name="组合 1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圆角矩形 1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351927" y="136045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5" name="TextBox 73"/>
            <p:cNvSpPr txBox="1"/>
            <p:nvPr/>
          </p:nvSpPr>
          <p:spPr>
            <a:xfrm>
              <a:off x="1048518" y="3296253"/>
              <a:ext cx="888427" cy="3094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动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力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蓄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电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池</a:t>
              </a:r>
              <a:endParaRPr lang="en-US" altLang="zh-CN" sz="2400" dirty="0">
                <a:solidFill>
                  <a:schemeClr val="accent2"/>
                </a:solidFill>
                <a:cs typeface="宋体" panose="02010600030101010101" pitchFamily="2" charset="-122"/>
              </a:endParaRPr>
            </a:p>
          </p:txBody>
        </p:sp>
      </p:grpSp>
      <p:pic>
        <p:nvPicPr>
          <p:cNvPr id="18" name="图片 -2147482575"/>
          <p:cNvPicPr>
            <a:picLocks noChangeAspect="1"/>
          </p:cNvPicPr>
          <p:nvPr/>
        </p:nvPicPr>
        <p:blipFill>
          <a:blip r:embed="rId4" cstate="print"/>
          <a:srcRect l="23117" t="29605" r="47775" b="36732"/>
          <a:stretch>
            <a:fillRect/>
          </a:stretch>
        </p:blipFill>
        <p:spPr>
          <a:xfrm>
            <a:off x="4916646" y="4703706"/>
            <a:ext cx="2434590" cy="15830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5302091" y="2122431"/>
            <a:ext cx="1395730" cy="258127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" name="圆角矩形 19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2" name="TextBox 73"/>
          <p:cNvSpPr txBox="1"/>
          <p:nvPr/>
        </p:nvSpPr>
        <p:spPr>
          <a:xfrm>
            <a:off x="5430361" y="2749811"/>
            <a:ext cx="1137920" cy="1477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sz="2400" dirty="0">
                <a:solidFill>
                  <a:schemeClr val="accent2"/>
                </a:solidFill>
                <a:cs typeface="宋体" panose="02010600030101010101" pitchFamily="2" charset="-122"/>
              </a:rPr>
              <a:t>DC/DC</a:t>
            </a:r>
          </a:p>
          <a:p>
            <a:pPr lvl="0"/>
            <a:r>
              <a:rPr lang="zh-CN" altLang="en-US" sz="2400" dirty="0">
                <a:solidFill>
                  <a:schemeClr val="accent2"/>
                </a:solidFill>
                <a:cs typeface="宋体" panose="02010600030101010101" pitchFamily="2" charset="-122"/>
              </a:rPr>
              <a:t>变</a:t>
            </a:r>
          </a:p>
          <a:p>
            <a:pPr lvl="0"/>
            <a:r>
              <a:rPr lang="zh-CN" altLang="en-US" sz="2400" dirty="0">
                <a:solidFill>
                  <a:schemeClr val="accent2"/>
                </a:solidFill>
                <a:cs typeface="宋体" panose="02010600030101010101" pitchFamily="2" charset="-122"/>
              </a:rPr>
              <a:t>换</a:t>
            </a:r>
          </a:p>
          <a:p>
            <a:pPr lvl="0"/>
            <a:r>
              <a:rPr lang="zh-CN" altLang="en-US" sz="2400" dirty="0">
                <a:solidFill>
                  <a:schemeClr val="accent2"/>
                </a:solidFill>
                <a:cs typeface="宋体" panose="02010600030101010101" pitchFamily="2" charset="-122"/>
              </a:rPr>
              <a:t>器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/>
          <a:srcRect l="28267" t="27344" r="47921" b="36979"/>
          <a:stretch>
            <a:fillRect/>
          </a:stretch>
        </p:blipFill>
        <p:spPr>
          <a:xfrm>
            <a:off x="8435181" y="4748156"/>
            <a:ext cx="1901190" cy="160210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762841" y="2039881"/>
            <a:ext cx="1395730" cy="2581275"/>
            <a:chOff x="814328" y="3219334"/>
            <a:chExt cx="1356392" cy="432536"/>
          </a:xfrm>
        </p:grpSpPr>
        <p:grpSp>
          <p:nvGrpSpPr>
            <p:cNvPr id="25" name="组合 24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圆角矩形 2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4351927" y="136045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6" name="TextBox 73"/>
            <p:cNvSpPr txBox="1"/>
            <p:nvPr/>
          </p:nvSpPr>
          <p:spPr>
            <a:xfrm>
              <a:off x="1048518" y="3296253"/>
              <a:ext cx="888427" cy="3094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低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压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蓄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电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池</a:t>
              </a:r>
              <a:endParaRPr lang="en-US" altLang="zh-CN" sz="2400" dirty="0">
                <a:solidFill>
                  <a:schemeClr val="accent2"/>
                </a:solidFill>
                <a:cs typeface="宋体" panose="02010600030101010101" pitchFamily="2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 flipH="1">
            <a:off x="3158966" y="2923801"/>
            <a:ext cx="2140585" cy="7620"/>
          </a:xfrm>
          <a:prstGeom prst="line">
            <a:avLst/>
          </a:prstGeom>
          <a:ln w="57150">
            <a:solidFill>
              <a:srgbClr val="FD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3176746" y="3381636"/>
            <a:ext cx="2140585" cy="7620"/>
          </a:xfrm>
          <a:prstGeom prst="line">
            <a:avLst/>
          </a:prstGeom>
          <a:ln w="57150">
            <a:solidFill>
              <a:srgbClr val="FD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6697821" y="3071756"/>
            <a:ext cx="204533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0171906" y="3081916"/>
            <a:ext cx="597535" cy="107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0747851" y="3068581"/>
            <a:ext cx="13335" cy="12674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10552271" y="4336676"/>
            <a:ext cx="405130" cy="127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Box 4"/>
          <p:cNvSpPr txBox="1"/>
          <p:nvPr/>
        </p:nvSpPr>
        <p:spPr>
          <a:xfrm>
            <a:off x="1323533" y="835470"/>
            <a:ext cx="7318191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四、转为低压电为全车提供电能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/>
          <p:nvPr/>
        </p:nvCxnSpPr>
        <p:spPr>
          <a:xfrm>
            <a:off x="1426845" y="2855595"/>
            <a:ext cx="5376545" cy="317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414780" y="3627755"/>
            <a:ext cx="5375275" cy="1143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172845" y="2525395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171258" y="329628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75435" y="2911475"/>
            <a:ext cx="5257165" cy="72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2.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为制冷压缩机提供电能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45273" y="2330768"/>
            <a:ext cx="3788410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为驱动电机提供电能</a:t>
            </a:r>
            <a:endParaRPr lang="zh-CN" sz="2800" b="1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171575" y="1352550"/>
            <a:ext cx="5224145" cy="64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动力电池的功能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422400" y="4457700"/>
            <a:ext cx="5376545" cy="317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88"/>
          <p:cNvSpPr>
            <a:spLocks noEditPoints="1" noChangeArrowheads="1"/>
          </p:cNvSpPr>
          <p:nvPr/>
        </p:nvSpPr>
        <p:spPr bwMode="auto">
          <a:xfrm>
            <a:off x="1168400" y="412750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40828" y="3932873"/>
            <a:ext cx="4114165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3.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为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PTC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加热片提供电能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780" y="5278755"/>
            <a:ext cx="5375275" cy="1143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88"/>
          <p:cNvSpPr>
            <a:spLocks noEditPoints="1" noChangeArrowheads="1"/>
          </p:cNvSpPr>
          <p:nvPr/>
        </p:nvSpPr>
        <p:spPr bwMode="auto">
          <a:xfrm>
            <a:off x="1171258" y="494728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66863" y="4766628"/>
            <a:ext cx="4499610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4.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为车辆低压设备提供电能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5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3">
            <a:extLst>
              <a:ext uri="{FF2B5EF4-FFF2-40B4-BE49-F238E27FC236}">
                <a16:creationId xmlns:a16="http://schemas.microsoft.com/office/drawing/2014/main" xmlns="" id="{26A27905-78F8-42AB-BE7F-78D5A09B96E5}"/>
              </a:ext>
            </a:extLst>
          </p:cNvPr>
          <p:cNvSpPr txBox="1"/>
          <p:nvPr/>
        </p:nvSpPr>
        <p:spPr>
          <a:xfrm>
            <a:off x="1190028" y="1908243"/>
            <a:ext cx="9460800" cy="216982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  <a:p>
            <a:pPr lvl="0">
              <a:defRPr/>
            </a:pPr>
            <a:r>
              <a:rPr lang="zh-CN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新能源汽车</a:t>
            </a: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VIN</a:t>
            </a:r>
            <a:r>
              <a:rPr lang="zh-CN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</a:t>
            </a: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识别</a:t>
            </a:r>
            <a:endParaRPr lang="zh-CN" altLang="en-US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47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一、车辆识别码</a:t>
            </a:r>
            <a:r>
              <a:rPr lang="en-US" altLang="zh-CN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VIN</a:t>
            </a:r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9150" y="1702435"/>
            <a:ext cx="9811385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      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车辆识别码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-VIN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：Vehicle Identification Number。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        其实就和我们的身份证是一样的，具有唯一性。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047365" y="3442970"/>
            <a:ext cx="5617210" cy="62039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 </a:t>
            </a:r>
            <a:r>
              <a:rPr lang="zh-CN" altLang="en-US" sz="3600" b="1"/>
              <a:t>L6T78Y4W1FN002504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rcRect l="22377" t="55347" r="67701" b="33950"/>
          <a:stretch>
            <a:fillRect/>
          </a:stretch>
        </p:blipFill>
        <p:spPr>
          <a:xfrm>
            <a:off x="3848100" y="4409440"/>
            <a:ext cx="3241675" cy="19665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4855" y="1779270"/>
            <a:ext cx="7650480" cy="39693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这是一款什么车？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在哪里生产？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什么配置？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生产国家、厂家、年代等是怎样的？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是制造厂为了识别而给一辆车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指定的一组字码。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由</a:t>
            </a:r>
            <a:r>
              <a:rPr lang="zh-CN" altLang="en-US" sz="2800" b="1">
                <a:solidFill>
                  <a:srgbClr val="FFC000"/>
                </a:solidFill>
                <a:latin typeface="+mn-ea"/>
                <a:cs typeface="+mn-ea"/>
                <a:sym typeface="+mn-ea"/>
              </a:rPr>
              <a:t>17位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的</a:t>
            </a:r>
            <a:r>
              <a:rPr lang="zh-CN" altLang="en-US" sz="2800" b="1">
                <a:solidFill>
                  <a:srgbClr val="FFC000"/>
                </a:solidFill>
                <a:latin typeface="+mn-ea"/>
                <a:cs typeface="+mn-ea"/>
                <a:sym typeface="+mn-ea"/>
              </a:rPr>
              <a:t>数字或者字母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组成的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print"/>
          <a:srcRect l="17545" t="24913" r="33670" b="18924"/>
          <a:stretch>
            <a:fillRect/>
          </a:stretch>
        </p:blipFill>
        <p:spPr>
          <a:xfrm>
            <a:off x="6912610" y="1382395"/>
            <a:ext cx="4675505" cy="3026410"/>
          </a:xfrm>
          <a:prstGeom prst="round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4700" y="1262380"/>
            <a:ext cx="6689725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在我们的行驶证上是可以直观得看到的。</a:t>
            </a:r>
          </a:p>
          <a:p>
            <a:pPr algn="l" eaLnBrk="0" hangingPunct="0">
              <a:lnSpc>
                <a:spcPct val="150000"/>
              </a:lnSpc>
            </a:pPr>
            <a:endParaRPr lang="zh-CN" altLang="en-US" sz="2800" b="1">
              <a:solidFill>
                <a:srgbClr val="C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47711" t="40495" r="27077" b="29297"/>
          <a:stretch>
            <a:fillRect/>
          </a:stretch>
        </p:blipFill>
        <p:spPr>
          <a:xfrm>
            <a:off x="2517140" y="2324100"/>
            <a:ext cx="4603115" cy="31013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546544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二、车辆识别码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VIN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码位置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4065" y="1703070"/>
            <a:ext cx="622427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    </a:t>
            </a:r>
            <a:r>
              <a:rPr lang="en-US" sz="2800" b="1">
                <a:latin typeface="+mn-ea"/>
                <a:cs typeface="+mn-ea"/>
                <a:sym typeface="+mn-ea"/>
              </a:rPr>
              <a:t>1.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还可以在前挡风玻璃的左下角，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46345" t="39688" r="24892" b="27274"/>
          <a:stretch>
            <a:fillRect/>
          </a:stretch>
        </p:blipFill>
        <p:spPr>
          <a:xfrm>
            <a:off x="1957070" y="2674620"/>
            <a:ext cx="5182870" cy="33470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0" y="4346458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8"/>
          <p:cNvSpPr/>
          <p:nvPr/>
        </p:nvSpPr>
        <p:spPr>
          <a:xfrm>
            <a:off x="4215" y="-2220"/>
            <a:ext cx="12187183" cy="5918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85494" tIns="44553" rIns="85494" bIns="44553" anchor="ctr"/>
          <a:lstStyle/>
          <a:p>
            <a:pPr algn="ctr" eaLnBrk="0" hangingPunct="0"/>
            <a:endParaRPr lang="zh-CN" altLang="zh-CN" sz="170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grpSp>
        <p:nvGrpSpPr>
          <p:cNvPr id="10" name="组合 1"/>
          <p:cNvGrpSpPr/>
          <p:nvPr/>
        </p:nvGrpSpPr>
        <p:grpSpPr bwMode="auto">
          <a:xfrm rot="10800000">
            <a:off x="131763" y="115888"/>
            <a:ext cx="6611937" cy="5976937"/>
            <a:chOff x="3018972" y="1"/>
            <a:chExt cx="9204298" cy="6858000"/>
          </a:xfrm>
        </p:grpSpPr>
        <p:sp>
          <p:nvSpPr>
            <p:cNvPr id="11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4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5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6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rcRect l="73135" t="62724" r="17008" b="20659"/>
          <a:stretch>
            <a:fillRect/>
          </a:stretch>
        </p:blipFill>
        <p:spPr>
          <a:xfrm>
            <a:off x="9173845" y="4438015"/>
            <a:ext cx="2449830" cy="2322195"/>
          </a:xfrm>
          <a:prstGeom prst="rect">
            <a:avLst/>
          </a:prstGeom>
        </p:spPr>
      </p:pic>
      <p:sp>
        <p:nvSpPr>
          <p:cNvPr id="4" name="MH_Entry_1"/>
          <p:cNvSpPr/>
          <p:nvPr>
            <p:custDataLst>
              <p:tags r:id="rId3"/>
            </p:custDataLst>
          </p:nvPr>
        </p:nvSpPr>
        <p:spPr>
          <a:xfrm>
            <a:off x="3416935" y="1921702"/>
            <a:ext cx="8840941" cy="61531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学习情境1  新能源汽车动力电池拆装</a:t>
            </a:r>
          </a:p>
        </p:txBody>
      </p:sp>
      <p:sp>
        <p:nvSpPr>
          <p:cNvPr id="8" name="副标题 4"/>
          <p:cNvSpPr txBox="1"/>
          <p:nvPr>
            <p:custDataLst>
              <p:tags r:id="rId4"/>
            </p:custDataLst>
          </p:nvPr>
        </p:nvSpPr>
        <p:spPr>
          <a:xfrm>
            <a:off x="3085465" y="2811780"/>
            <a:ext cx="9845040" cy="1655445"/>
          </a:xfrm>
          <a:prstGeom prst="rect">
            <a:avLst/>
          </a:prstGeom>
        </p:spPr>
        <p:txBody>
          <a:bodyPr>
            <a:normAutofit/>
          </a:bodyPr>
          <a:lstStyle>
            <a:lvl1pPr marL="401955" indent="-401955" algn="l" rtl="0" eaLnBrk="1" latinLnBrk="0" hangingPunct="1">
              <a:spcBef>
                <a:spcPts val="880"/>
              </a:spcBef>
              <a:buClr>
                <a:schemeClr val="accent2"/>
              </a:buClr>
              <a:buSzPct val="60000"/>
              <a:buFont typeface="Wingdings" panose="05000000000000000000"/>
              <a:buChar char=""/>
              <a:defRPr kumimoji="0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910" indent="-344170" algn="l" rtl="0" eaLnBrk="1" latinLnBrk="0" hangingPunct="1">
              <a:spcBef>
                <a:spcPts val="690"/>
              </a:spcBef>
              <a:buClr>
                <a:schemeClr val="accent1"/>
              </a:buClr>
              <a:buSzPct val="70000"/>
              <a:buFont typeface="Wingdings 2" panose="05020102010507070707"/>
              <a:buChar char=""/>
              <a:defRPr kumimoji="0"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8080" indent="-287020" algn="l" rtl="0" eaLnBrk="1" latinLnBrk="0" hangingPunct="1">
              <a:spcBef>
                <a:spcPts val="630"/>
              </a:spcBef>
              <a:buClr>
                <a:schemeClr val="accent2"/>
              </a:buClr>
              <a:buSzPct val="75000"/>
              <a:buFont typeface="Wingdings" panose="05000000000000000000"/>
              <a:buChar char="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2120" indent="-287020" algn="l" rtl="0" eaLnBrk="1" latinLnBrk="0" hangingPunct="1">
              <a:spcBef>
                <a:spcPts val="500"/>
              </a:spcBef>
              <a:buClr>
                <a:schemeClr val="accent3"/>
              </a:buClr>
              <a:buSzPct val="7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6160" indent="-287020" algn="l" rtl="0" eaLnBrk="1" latinLnBrk="0" hangingPunct="1">
              <a:spcBef>
                <a:spcPts val="500"/>
              </a:spcBef>
              <a:buClr>
                <a:schemeClr val="accent4"/>
              </a:buClr>
              <a:buSzPct val="6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8702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5135" indent="-28702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9305" indent="-28702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3475" indent="-28702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任务</a:t>
            </a: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1.1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新能源汽车动力电池信息查询</a:t>
            </a:r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6450" y="816610"/>
            <a:ext cx="1155573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    </a:t>
            </a:r>
            <a:r>
              <a:rPr lang="en-US" sz="2800" b="1">
                <a:latin typeface="+mn-ea"/>
                <a:cs typeface="+mn-ea"/>
                <a:sym typeface="+mn-ea"/>
              </a:rPr>
              <a:t>2.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在副驾驶开门处的B柱下端也是可以找到的。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         打开车门，有很醒目的车辆铭牌，在铭牌上是可以找到这个码的。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46462" t="36649" r="24461" b="30312"/>
          <a:stretch>
            <a:fillRect/>
          </a:stretch>
        </p:blipFill>
        <p:spPr>
          <a:xfrm>
            <a:off x="2024380" y="2571750"/>
            <a:ext cx="5083175" cy="32473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2330" y="892175"/>
            <a:ext cx="906907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+mn-ea"/>
              </a:rPr>
              <a:t>      </a:t>
            </a:r>
            <a:r>
              <a:rPr lang="en-US" sz="2800" b="1" dirty="0">
                <a:latin typeface="+mn-ea"/>
                <a:cs typeface="+mn-ea"/>
                <a:sym typeface="+mn-ea"/>
              </a:rPr>
              <a:t>3. 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打开前机舱盖，车辆识别码的雕刻位置如图所示。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         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21586" t="21059" r="36276" b="20408"/>
          <a:stretch>
            <a:fillRect/>
          </a:stretch>
        </p:blipFill>
        <p:spPr>
          <a:xfrm>
            <a:off x="2056765" y="1896110"/>
            <a:ext cx="5066030" cy="39566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85FCC62-3A6B-4F80-9974-8542498C82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6832" t="17351" r="14794" b="7763"/>
          <a:stretch/>
        </p:blipFill>
        <p:spPr>
          <a:xfrm>
            <a:off x="838200" y="643465"/>
            <a:ext cx="6528515" cy="57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55338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F3FE6F2-C48C-4103-A08D-AC1CE5470B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5182" t="26621" r="13350" b="22192"/>
          <a:stretch/>
        </p:blipFill>
        <p:spPr>
          <a:xfrm>
            <a:off x="1929007" y="578511"/>
            <a:ext cx="9056318" cy="5086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00427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3B1B6CA-2EFF-4ABF-AD05-5BCEDE76EA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6111" t="47306" r="14381" b="14155"/>
          <a:stretch/>
        </p:blipFill>
        <p:spPr>
          <a:xfrm>
            <a:off x="1640910" y="1202498"/>
            <a:ext cx="9507254" cy="417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8937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4211273-14FC-4D81-9468-C54F1A5BF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575" y="748387"/>
            <a:ext cx="10515600" cy="541794"/>
          </a:xfrm>
        </p:spPr>
        <p:txBody>
          <a:bodyPr/>
          <a:lstStyle/>
          <a:p>
            <a:r>
              <a:rPr lang="zh-CN" altLang="en-US" dirty="0"/>
              <a:t>第五位字码：车辆总长及座位数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5C14DE-3C9F-48E6-BE94-FE83277DE4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6008" t="24652" r="14277" b="26901"/>
          <a:stretch/>
        </p:blipFill>
        <p:spPr>
          <a:xfrm>
            <a:off x="1607483" y="1290181"/>
            <a:ext cx="8977033" cy="494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57807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DF75907-E571-4451-80C9-7281F70358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5800" t="26620" r="14484" b="19636"/>
          <a:stretch/>
        </p:blipFill>
        <p:spPr>
          <a:xfrm>
            <a:off x="1777652" y="681037"/>
            <a:ext cx="8969679" cy="547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20945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6E5C6AE-EADD-4497-AB49-7134C29748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6420" t="24652" r="14484" b="60312"/>
          <a:stretch/>
        </p:blipFill>
        <p:spPr>
          <a:xfrm>
            <a:off x="1563492" y="1562948"/>
            <a:ext cx="8680537" cy="1501253"/>
          </a:xfrm>
          <a:prstGeom prst="rect">
            <a:avLst/>
          </a:prstGeom>
        </p:spPr>
      </p:pic>
      <p:pic>
        <p:nvPicPr>
          <p:cNvPr id="7" name="内容占位符 6">
            <a:extLst>
              <a:ext uri="{FF2B5EF4-FFF2-40B4-BE49-F238E27FC236}">
                <a16:creationId xmlns:a16="http://schemas.microsoft.com/office/drawing/2014/main" xmlns="" id="{A2E606BD-74F8-4F53-B7D3-8871AB7B1C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36420" t="64613" r="14484" b="14338"/>
          <a:stretch/>
        </p:blipFill>
        <p:spPr>
          <a:xfrm>
            <a:off x="1563492" y="3320114"/>
            <a:ext cx="8680537" cy="210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42171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AA7ED7-1AD1-43C5-A410-2D60D13E1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506B4C6-38A0-413E-84E2-23D4B0DE28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602F3B5-DD33-4756-83B3-EBE1E98660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5006" t="42593" r="24693" b="15185"/>
          <a:stretch/>
        </p:blipFill>
        <p:spPr>
          <a:xfrm>
            <a:off x="844425" y="681037"/>
            <a:ext cx="105093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66545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7327347-63F5-4698-A954-7EC9EF5470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5280" t="53151" r="24180" b="27306"/>
          <a:stretch/>
        </p:blipFill>
        <p:spPr>
          <a:xfrm>
            <a:off x="277113" y="2069926"/>
            <a:ext cx="11343370" cy="247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24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904A6D1-3215-4444-88BC-B145E2C96552}"/>
              </a:ext>
            </a:extLst>
          </p:cNvPr>
          <p:cNvSpPr txBox="1"/>
          <p:nvPr/>
        </p:nvSpPr>
        <p:spPr>
          <a:xfrm>
            <a:off x="244699" y="3256869"/>
            <a:ext cx="11127346" cy="2931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王先生刚购买了一辆北汽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EU</a:t>
            </a:r>
            <a:r>
              <a:rPr lang="zh-CN" altLang="en-US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系列的纯电动汽车。他听说可以达到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公里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毛钱的经济性。这是真的吗？</a:t>
            </a:r>
            <a:endParaRPr lang="en-US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请你结合动力电池的相关信息，为王先生答疑解惑，</a:t>
            </a:r>
            <a:endParaRPr lang="en-US" altLang="zh-CN" sz="3200" kern="1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并介绍该</a:t>
            </a:r>
            <a:r>
              <a:rPr lang="zh-CN" altLang="en-US" sz="3200" b="1" kern="100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车辆的性能</a:t>
            </a:r>
            <a:r>
              <a:rPr lang="zh-CN" altLang="en-US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以及</a:t>
            </a:r>
            <a:r>
              <a:rPr lang="zh-CN" altLang="en-US" sz="3200" b="1" kern="100" dirty="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车辆识别</a:t>
            </a:r>
            <a:r>
              <a:rPr lang="zh-CN" altLang="en-US" sz="3200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的相关内容。</a:t>
            </a:r>
            <a:endParaRPr lang="zh-CN" altLang="zh-CN" sz="3200" kern="100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D72D1BE-2EC0-41EC-8C9A-CF6E224EBD8A}"/>
              </a:ext>
            </a:extLst>
          </p:cNvPr>
          <p:cNvGrpSpPr/>
          <p:nvPr/>
        </p:nvGrpSpPr>
        <p:grpSpPr>
          <a:xfrm>
            <a:off x="1028164" y="859883"/>
            <a:ext cx="2101402" cy="1226494"/>
            <a:chOff x="1278794" y="3334906"/>
            <a:chExt cx="914014" cy="91401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A0D9FCE6-1288-493D-9A24-BF3632F44CBC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4">
                <a:extLst>
                  <a:ext uri="{FF2B5EF4-FFF2-40B4-BE49-F238E27FC236}">
                    <a16:creationId xmlns:a16="http://schemas.microsoft.com/office/drawing/2014/main" xmlns="" id="{345A7CF3-258D-4C5E-B23E-7E88903C63B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C0444436-883B-4771-88D3-20794B4F194D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7" name="TextBox 3">
              <a:extLst>
                <a:ext uri="{FF2B5EF4-FFF2-40B4-BE49-F238E27FC236}">
                  <a16:creationId xmlns:a16="http://schemas.microsoft.com/office/drawing/2014/main" xmlns="" id="{13BF92D0-6488-4CFA-952C-4032569FA5B2}"/>
                </a:ext>
              </a:extLst>
            </p:cNvPr>
            <p:cNvSpPr txBox="1"/>
            <p:nvPr/>
          </p:nvSpPr>
          <p:spPr>
            <a:xfrm>
              <a:off x="1307421" y="3585991"/>
              <a:ext cx="856758" cy="49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任务描述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0EADE71-2DC2-495E-ABB5-2C14D2F1FA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4345" b="7793"/>
          <a:stretch/>
        </p:blipFill>
        <p:spPr>
          <a:xfrm>
            <a:off x="7093575" y="574965"/>
            <a:ext cx="4173292" cy="268190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2656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68427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三、车辆识别码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VIN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码组成及含义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1040" y="1953895"/>
            <a:ext cx="80054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      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车辆识别码：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由</a:t>
            </a:r>
            <a:r>
              <a:rPr lang="zh-CN" altLang="en-US" sz="2800" b="1">
                <a:solidFill>
                  <a:srgbClr val="FFC000"/>
                </a:solidFill>
                <a:latin typeface="+mn-ea"/>
                <a:cs typeface="+mn-ea"/>
                <a:sym typeface="+mn-ea"/>
              </a:rPr>
              <a:t>17位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的</a:t>
            </a:r>
            <a:r>
              <a:rPr lang="zh-CN" altLang="en-US" sz="2800" b="1">
                <a:solidFill>
                  <a:srgbClr val="FFC000"/>
                </a:solidFill>
                <a:latin typeface="+mn-ea"/>
                <a:cs typeface="+mn-ea"/>
                <a:sym typeface="+mn-ea"/>
              </a:rPr>
              <a:t>数字或者字母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组成的                 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        包括三部分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19878" t="37057" r="49369" b="36372"/>
          <a:stretch>
            <a:fillRect/>
          </a:stretch>
        </p:blipFill>
        <p:spPr>
          <a:xfrm>
            <a:off x="3839845" y="2955925"/>
            <a:ext cx="6656705" cy="32340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68427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三、车辆识别码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VIN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码组成及含义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645" y="2345055"/>
            <a:ext cx="380873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</a:t>
            </a:r>
            <a:r>
              <a:rPr lang="en-US" altLang="zh-CN" sz="2000" b="1">
                <a:latin typeface="+mn-ea"/>
                <a:cs typeface="+mn-ea"/>
                <a:sym typeface="+mn-ea"/>
              </a:rPr>
              <a:t>WMI</a:t>
            </a:r>
            <a:r>
              <a:rPr lang="zh-CN" altLang="en-US" sz="2000" b="1">
                <a:latin typeface="+mn-ea"/>
                <a:cs typeface="+mn-ea"/>
                <a:sym typeface="+mn-ea"/>
              </a:rPr>
              <a:t>：世界制造厂识别代码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19878" t="37057" r="49369" b="36372"/>
          <a:stretch>
            <a:fillRect/>
          </a:stretch>
        </p:blipFill>
        <p:spPr>
          <a:xfrm>
            <a:off x="2260600" y="2969895"/>
            <a:ext cx="7600315" cy="3692525"/>
          </a:xfrm>
          <a:prstGeom prst="rect">
            <a:avLst/>
          </a:prstGeom>
        </p:spPr>
      </p:pic>
      <p:sp>
        <p:nvSpPr>
          <p:cNvPr id="11" name="下箭头 10"/>
          <p:cNvSpPr/>
          <p:nvPr/>
        </p:nvSpPr>
        <p:spPr>
          <a:xfrm>
            <a:off x="3889375" y="2623820"/>
            <a:ext cx="132715" cy="4584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6233160" y="2623820"/>
            <a:ext cx="132715" cy="45847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>
            <a:off x="8721090" y="2623820"/>
            <a:ext cx="132715" cy="458470"/>
          </a:xfrm>
          <a:prstGeom prst="down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504690" y="1692910"/>
            <a:ext cx="434911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VDS：车辆说明部分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表明汽车的种类、系列、车身类型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710295" y="2345055"/>
            <a:ext cx="252285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</a:t>
            </a:r>
            <a:r>
              <a:rPr lang="zh-CN" altLang="en-US" sz="2000" b="1">
                <a:latin typeface="+mn-ea"/>
                <a:cs typeface="+mn-ea"/>
                <a:sym typeface="+mn-ea"/>
              </a:rPr>
              <a:t>VIS：车辆指示部分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14120" y="519430"/>
            <a:ext cx="614553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   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车辆信息 车型：吉利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     VIN码：</a:t>
            </a:r>
            <a:r>
              <a:rPr sz="2800" b="1">
                <a:latin typeface="+mn-ea"/>
                <a:cs typeface="+mn-ea"/>
                <a:sym typeface="+mn-ea"/>
              </a:rPr>
              <a:t>L6T78Y4W1FN002504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     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>
            <a:endCxn id="8" idx="1"/>
          </p:cNvCxnSpPr>
          <p:nvPr/>
        </p:nvCxnSpPr>
        <p:spPr>
          <a:xfrm flipV="1">
            <a:off x="-15875" y="6670040"/>
            <a:ext cx="10110470" cy="6985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0094595" y="6485890"/>
            <a:ext cx="20974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汽车空调功能检查</a:t>
            </a:r>
          </a:p>
        </p:txBody>
      </p:sp>
      <p:pic>
        <p:nvPicPr>
          <p:cNvPr id="2" name="图片 -2147482454"/>
          <p:cNvPicPr>
            <a:picLocks noChangeAspect="1"/>
          </p:cNvPicPr>
          <p:nvPr/>
        </p:nvPicPr>
        <p:blipFill>
          <a:blip r:embed="rId3" cstate="print"/>
          <a:srcRect l="18616" t="27559" r="18974" b="16469"/>
          <a:stretch>
            <a:fillRect/>
          </a:stretch>
        </p:blipFill>
        <p:spPr>
          <a:xfrm>
            <a:off x="1851025" y="1838960"/>
            <a:ext cx="9083040" cy="4646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19878" t="37057" r="49369" b="36372"/>
          <a:stretch>
            <a:fillRect/>
          </a:stretch>
        </p:blipFill>
        <p:spPr>
          <a:xfrm>
            <a:off x="1684020" y="621665"/>
            <a:ext cx="6210935" cy="3017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16940" y="1136650"/>
            <a:ext cx="1051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第一位：国别</a:t>
            </a:r>
          </a:p>
        </p:txBody>
      </p:sp>
      <p:cxnSp>
        <p:nvCxnSpPr>
          <p:cNvPr id="7" name="直接箭头连接符 6"/>
          <p:cNvCxnSpPr>
            <a:stCxn id="5" idx="3"/>
          </p:cNvCxnSpPr>
          <p:nvPr/>
        </p:nvCxnSpPr>
        <p:spPr>
          <a:xfrm flipV="1">
            <a:off x="1968500" y="1452880"/>
            <a:ext cx="664845" cy="63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466215" y="3729990"/>
            <a:ext cx="444373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/>
              <a:t>1-</a:t>
            </a:r>
            <a:r>
              <a:rPr lang="zh-CN" altLang="en-US" sz="2000" b="1"/>
              <a:t>美国        </a:t>
            </a:r>
            <a:r>
              <a:rPr lang="en-US" altLang="zh-CN" sz="2000" b="1"/>
              <a:t>2-</a:t>
            </a:r>
            <a:r>
              <a:rPr lang="zh-CN" altLang="en-US" sz="2000" b="1"/>
              <a:t>加拿大         </a:t>
            </a:r>
            <a:r>
              <a:rPr lang="en-US" altLang="zh-CN" sz="2000" b="1"/>
              <a:t>3-</a:t>
            </a:r>
            <a:r>
              <a:rPr lang="zh-CN" altLang="en-US" sz="2000" b="1"/>
              <a:t>墨西哥</a:t>
            </a:r>
          </a:p>
          <a:p>
            <a:pPr>
              <a:lnSpc>
                <a:spcPct val="150000"/>
              </a:lnSpc>
            </a:pPr>
            <a:r>
              <a:rPr lang="en-US" altLang="zh-CN" sz="2000" b="1"/>
              <a:t>4-</a:t>
            </a:r>
            <a:r>
              <a:rPr lang="zh-CN" altLang="en-US" sz="2000" b="1"/>
              <a:t>美国        </a:t>
            </a:r>
            <a:r>
              <a:rPr lang="en-US" altLang="zh-CN" sz="2000" b="1"/>
              <a:t>6-</a:t>
            </a:r>
            <a:r>
              <a:rPr lang="zh-CN" altLang="en-US" sz="2000" b="1"/>
              <a:t>澳大利亚     </a:t>
            </a:r>
            <a:r>
              <a:rPr lang="en-US" altLang="zh-CN" sz="2000" b="1"/>
              <a:t>9-</a:t>
            </a:r>
            <a:r>
              <a:rPr lang="zh-CN" altLang="en-US" sz="2000" b="1"/>
              <a:t>巴西</a:t>
            </a:r>
          </a:p>
          <a:p>
            <a:pPr>
              <a:lnSpc>
                <a:spcPct val="150000"/>
              </a:lnSpc>
            </a:pPr>
            <a:r>
              <a:rPr lang="en-US" altLang="zh-CN" sz="2000" b="1"/>
              <a:t>J-</a:t>
            </a:r>
            <a:r>
              <a:rPr lang="zh-CN" altLang="en-US" sz="2000" b="1"/>
              <a:t>日本        </a:t>
            </a:r>
            <a:r>
              <a:rPr lang="en-US" altLang="zh-CN" sz="2000" b="1"/>
              <a:t>K-</a:t>
            </a:r>
            <a:r>
              <a:rPr lang="zh-CN" altLang="en-US" sz="2000" b="1"/>
              <a:t>韩国   </a:t>
            </a:r>
            <a:r>
              <a:rPr lang="zh-CN" altLang="en-US" sz="2000"/>
              <a:t>        </a:t>
            </a:r>
            <a:r>
              <a:rPr lang="zh-CN" altLang="en-US" sz="2000" b="1">
                <a:solidFill>
                  <a:srgbClr val="C00000"/>
                </a:solidFill>
              </a:rPr>
              <a:t> </a:t>
            </a:r>
            <a:r>
              <a:rPr lang="en-US" altLang="zh-CN" sz="2000" b="1">
                <a:solidFill>
                  <a:srgbClr val="C00000"/>
                </a:solidFill>
              </a:rPr>
              <a:t>L-</a:t>
            </a:r>
            <a:r>
              <a:rPr lang="zh-CN" altLang="en-US" sz="2000" b="1">
                <a:solidFill>
                  <a:srgbClr val="C00000"/>
                </a:solidFill>
              </a:rPr>
              <a:t>中国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tx1"/>
                </a:solidFill>
              </a:rPr>
              <a:t>R-</a:t>
            </a:r>
            <a:r>
              <a:rPr lang="zh-CN" altLang="en-US" sz="2000" b="1">
                <a:solidFill>
                  <a:schemeClr val="tx1"/>
                </a:solidFill>
              </a:rPr>
              <a:t>台湾       </a:t>
            </a:r>
            <a:r>
              <a:rPr lang="en-US" altLang="zh-CN" sz="2000" b="1">
                <a:solidFill>
                  <a:schemeClr val="tx1"/>
                </a:solidFill>
              </a:rPr>
              <a:t>S-</a:t>
            </a:r>
            <a:r>
              <a:rPr lang="zh-CN" altLang="en-US" sz="2000" b="1">
                <a:solidFill>
                  <a:schemeClr val="tx1"/>
                </a:solidFill>
              </a:rPr>
              <a:t>英国             </a:t>
            </a:r>
            <a:r>
              <a:rPr lang="en-US" altLang="zh-CN" sz="2000" b="1">
                <a:solidFill>
                  <a:schemeClr val="tx1"/>
                </a:solidFill>
              </a:rPr>
              <a:t>T-</a:t>
            </a:r>
            <a:r>
              <a:rPr lang="zh-CN" altLang="en-US" sz="2000" b="1">
                <a:solidFill>
                  <a:schemeClr val="tx1"/>
                </a:solidFill>
              </a:rPr>
              <a:t>瑞士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tx1"/>
                </a:solidFill>
              </a:rPr>
              <a:t>V-</a:t>
            </a:r>
            <a:r>
              <a:rPr lang="zh-CN" altLang="en-US" sz="2000" b="1">
                <a:solidFill>
                  <a:schemeClr val="tx1"/>
                </a:solidFill>
              </a:rPr>
              <a:t>法国        </a:t>
            </a:r>
            <a:r>
              <a:rPr lang="en-US" altLang="zh-CN" sz="2000" b="1">
                <a:solidFill>
                  <a:schemeClr val="tx1"/>
                </a:solidFill>
              </a:rPr>
              <a:t>W-</a:t>
            </a:r>
            <a:r>
              <a:rPr lang="zh-CN" altLang="en-US" sz="2000" b="1">
                <a:solidFill>
                  <a:schemeClr val="tx1"/>
                </a:solidFill>
              </a:rPr>
              <a:t>德国            </a:t>
            </a:r>
            <a:r>
              <a:rPr lang="en-US" altLang="zh-CN" sz="2000" b="1">
                <a:solidFill>
                  <a:schemeClr val="tx1"/>
                </a:solidFill>
              </a:rPr>
              <a:t>Y-</a:t>
            </a:r>
            <a:r>
              <a:rPr lang="zh-CN" altLang="en-US" sz="2000" b="1">
                <a:solidFill>
                  <a:schemeClr val="tx1"/>
                </a:solidFill>
              </a:rPr>
              <a:t>瑞典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tx1"/>
                </a:solidFill>
              </a:rPr>
              <a:t>Z-</a:t>
            </a:r>
            <a:r>
              <a:rPr lang="zh-CN" altLang="en-US" sz="2000" b="1">
                <a:solidFill>
                  <a:schemeClr val="tx1"/>
                </a:solidFill>
              </a:rPr>
              <a:t>意大利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402070" y="3208020"/>
            <a:ext cx="524319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</a:rPr>
              <a:t>1-3</a:t>
            </a:r>
            <a:r>
              <a:rPr lang="zh-CN" altLang="en-US" sz="2800" b="1">
                <a:solidFill>
                  <a:srgbClr val="C00000"/>
                </a:solidFill>
              </a:rPr>
              <a:t>位制造厂、品牌和类型</a:t>
            </a:r>
          </a:p>
          <a:p>
            <a:endParaRPr lang="zh-CN" altLang="en-US" sz="2800" b="1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LJU—— 上海华普汽车有限公司。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B3—— 浙江豪情汽车制造有限公司。 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</a:rPr>
              <a:t>L6T—— 浙江吉利汽车有限公司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</a:rPr>
              <a:t>LSG—— </a:t>
            </a:r>
            <a:r>
              <a:rPr lang="zh-CN" altLang="en-US" sz="2400" b="1">
                <a:solidFill>
                  <a:schemeClr val="tx1"/>
                </a:solidFill>
              </a:rPr>
              <a:t>上海通用汽车有限公司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62075" y="984885"/>
            <a:ext cx="614553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1、车辆信息 车型：吉利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     VIN码：</a:t>
            </a:r>
            <a:r>
              <a:rPr sz="2800" b="1">
                <a:latin typeface="+mn-ea"/>
                <a:cs typeface="+mn-ea"/>
                <a:sym typeface="+mn-ea"/>
              </a:rPr>
              <a:t>L6T</a:t>
            </a:r>
            <a:r>
              <a:rPr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7</a:t>
            </a:r>
            <a:r>
              <a:rPr sz="2800" b="1">
                <a:latin typeface="+mn-ea"/>
                <a:cs typeface="+mn-ea"/>
                <a:sym typeface="+mn-ea"/>
              </a:rPr>
              <a:t>8Y4W1FN002504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     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192530" y="2567305"/>
          <a:ext cx="3656330" cy="3421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18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814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230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64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代码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定义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字符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0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底盘（非完成车辆）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载货汽车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5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专用汽车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6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客车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7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r>
                        <a:rPr lang="zh-CN" altLang="en-US"/>
                        <a:t>乘用车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轴距</a:t>
                      </a:r>
                      <a:r>
                        <a:rPr lang="en-US" altLang="zh-CN"/>
                        <a:t>&lt;2.5m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4831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8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轴距</a:t>
                      </a:r>
                      <a:r>
                        <a:rPr lang="en-US" altLang="zh-CN" sz="1800">
                          <a:sym typeface="+mn-ea"/>
                        </a:rPr>
                        <a:t>&gt;2.5-2.7m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9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轴距</a:t>
                      </a:r>
                      <a:r>
                        <a:rPr lang="en-US" altLang="zh-CN" sz="1800">
                          <a:sym typeface="+mn-ea"/>
                        </a:rPr>
                        <a:t>&gt;2.7m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rcRect l="19878" t="37057" r="49369" b="36372"/>
          <a:stretch>
            <a:fillRect/>
          </a:stretch>
        </p:blipFill>
        <p:spPr>
          <a:xfrm>
            <a:off x="5083175" y="2769235"/>
            <a:ext cx="6210935" cy="30175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58000" y="2508885"/>
            <a:ext cx="3061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第</a:t>
            </a:r>
            <a:r>
              <a:rPr lang="en-US" altLang="zh-CN" b="1">
                <a:solidFill>
                  <a:srgbClr val="C00000"/>
                </a:solidFill>
              </a:rPr>
              <a:t>4</a:t>
            </a:r>
            <a:r>
              <a:rPr lang="zh-CN" altLang="en-US" b="1">
                <a:solidFill>
                  <a:srgbClr val="C00000"/>
                </a:solidFill>
              </a:rPr>
              <a:t>位：车身及底盘系列代码</a:t>
            </a:r>
          </a:p>
        </p:txBody>
      </p:sp>
      <p:sp>
        <p:nvSpPr>
          <p:cNvPr id="12" name="下箭头 11"/>
          <p:cNvSpPr/>
          <p:nvPr/>
        </p:nvSpPr>
        <p:spPr>
          <a:xfrm>
            <a:off x="7210425" y="2969895"/>
            <a:ext cx="75565" cy="36957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46470" y="760095"/>
            <a:ext cx="614553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1、车辆信息 车型：吉利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     VIN码：</a:t>
            </a:r>
            <a:r>
              <a:rPr sz="2800" b="1">
                <a:latin typeface="+mn-ea"/>
                <a:cs typeface="+mn-ea"/>
                <a:sym typeface="+mn-ea"/>
              </a:rPr>
              <a:t>L6T7</a:t>
            </a:r>
            <a:r>
              <a:rPr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8</a:t>
            </a:r>
            <a:r>
              <a:rPr sz="2800" b="1">
                <a:latin typeface="+mn-ea"/>
                <a:cs typeface="+mn-ea"/>
                <a:sym typeface="+mn-ea"/>
              </a:rPr>
              <a:t>Y4W1FN002504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  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rcRect l="19878" t="37057" r="49369" b="36372"/>
          <a:stretch>
            <a:fillRect/>
          </a:stretch>
        </p:blipFill>
        <p:spPr>
          <a:xfrm>
            <a:off x="5083175" y="2769235"/>
            <a:ext cx="6210935" cy="30175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50100" y="2567305"/>
            <a:ext cx="3134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第</a:t>
            </a:r>
            <a:r>
              <a:rPr lang="en-US" altLang="zh-CN" b="1">
                <a:solidFill>
                  <a:srgbClr val="C00000"/>
                </a:solidFill>
              </a:rPr>
              <a:t>5</a:t>
            </a:r>
            <a:r>
              <a:rPr lang="zh-CN" altLang="en-US" b="1">
                <a:solidFill>
                  <a:srgbClr val="C00000"/>
                </a:solidFill>
              </a:rPr>
              <a:t>位</a:t>
            </a:r>
          </a:p>
        </p:txBody>
      </p:sp>
      <p:sp>
        <p:nvSpPr>
          <p:cNvPr id="12" name="下箭头 11"/>
          <p:cNvSpPr/>
          <p:nvPr/>
        </p:nvSpPr>
        <p:spPr>
          <a:xfrm>
            <a:off x="7505065" y="2935605"/>
            <a:ext cx="75565" cy="36957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graphicFrame>
        <p:nvGraphicFramePr>
          <p:cNvPr id="18" name="表格 17"/>
          <p:cNvGraphicFramePr/>
          <p:nvPr>
            <p:custDataLst>
              <p:tags r:id="rId2"/>
            </p:custDataLst>
          </p:nvPr>
        </p:nvGraphicFramePr>
        <p:xfrm>
          <a:off x="524510" y="1250803"/>
          <a:ext cx="4747260" cy="5356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4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131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97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138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2641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代码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2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车辆长度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代码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20">
                          <a:solidFill>
                            <a:schemeClr val="tx2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车辆长度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&lt;=3.5m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K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&lt;=1m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846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&gt;3.5-3.6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&gt;1-1.5m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&gt;3.6-3.7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&gt;1.5-2m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&gt;3.7-3.8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N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&gt;2-2.5m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&gt;3.8-4.0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&gt;2.5-3m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&gt;4.0-4.2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R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&gt;3-3.5m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&gt;4.2-4.4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&gt;3.5-4m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&gt;4.4-4.6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&gt;4-4.5m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1" spc="12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500" b="1" spc="12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&gt;4.4-4.6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U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&gt;4.5-5m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&gt;4.8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V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40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&gt;5m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040130" y="884555"/>
            <a:ext cx="2175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乘用车</a:t>
            </a:r>
            <a:r>
              <a:rPr lang="en-US" altLang="zh-CN" b="1">
                <a:solidFill>
                  <a:srgbClr val="C00000"/>
                </a:solidFill>
              </a:rPr>
              <a:t>/</a:t>
            </a:r>
            <a:r>
              <a:rPr lang="zh-CN" altLang="en-US" b="1">
                <a:solidFill>
                  <a:srgbClr val="C00000"/>
                </a:solidFill>
              </a:rPr>
              <a:t>客车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082290" y="882650"/>
            <a:ext cx="2175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2"/>
                </a:solidFill>
              </a:rPr>
              <a:t>载货车</a:t>
            </a:r>
            <a:r>
              <a:rPr lang="en-US" altLang="zh-CN" b="1">
                <a:solidFill>
                  <a:schemeClr val="tx2"/>
                </a:solidFill>
              </a:rPr>
              <a:t>/</a:t>
            </a:r>
            <a:r>
              <a:rPr lang="zh-CN" altLang="en-US" b="1">
                <a:solidFill>
                  <a:schemeClr val="tx2"/>
                </a:solidFill>
              </a:rPr>
              <a:t>专用车</a:t>
            </a:r>
          </a:p>
        </p:txBody>
      </p:sp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78450" y="757555"/>
            <a:ext cx="614553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1、车辆信息 车型：吉利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     VIN码：</a:t>
            </a:r>
            <a:r>
              <a:rPr sz="2800" b="1">
                <a:latin typeface="+mn-ea"/>
                <a:cs typeface="+mn-ea"/>
                <a:sym typeface="+mn-ea"/>
              </a:rPr>
              <a:t>L6T78</a:t>
            </a:r>
            <a:r>
              <a:rPr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Y</a:t>
            </a:r>
            <a:r>
              <a:rPr sz="2800" b="1">
                <a:latin typeface="+mn-ea"/>
                <a:cs typeface="+mn-ea"/>
                <a:sym typeface="+mn-ea"/>
              </a:rPr>
              <a:t>4W1FN002504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  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rcRect l="19878" t="37057" r="49369" b="36372"/>
          <a:stretch>
            <a:fillRect/>
          </a:stretch>
        </p:blipFill>
        <p:spPr>
          <a:xfrm>
            <a:off x="5083175" y="2769235"/>
            <a:ext cx="6210935" cy="30175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383780" y="2567305"/>
            <a:ext cx="1051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第</a:t>
            </a:r>
            <a:r>
              <a:rPr lang="en-US" altLang="zh-CN" b="1">
                <a:solidFill>
                  <a:srgbClr val="C00000"/>
                </a:solidFill>
              </a:rPr>
              <a:t>6</a:t>
            </a:r>
            <a:r>
              <a:rPr lang="zh-CN" altLang="en-US" b="1">
                <a:solidFill>
                  <a:srgbClr val="C00000"/>
                </a:solidFill>
              </a:rPr>
              <a:t>位</a:t>
            </a:r>
          </a:p>
        </p:txBody>
      </p:sp>
      <p:sp>
        <p:nvSpPr>
          <p:cNvPr id="12" name="下箭头 11"/>
          <p:cNvSpPr/>
          <p:nvPr/>
        </p:nvSpPr>
        <p:spPr>
          <a:xfrm>
            <a:off x="7771130" y="2935605"/>
            <a:ext cx="75565" cy="36957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546735" y="1971040"/>
          <a:ext cx="4647565" cy="3446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28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820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526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607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代码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动力源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电动机峰值功率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07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W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纯电动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&gt;10-&lt;=20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07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&gt;20-&lt;=30</a:t>
                      </a:r>
                      <a:endParaRPr lang="zh-CN" altLang="en-US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6073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Y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&gt;30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78450" y="757555"/>
            <a:ext cx="614553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1、车辆信息 车型：吉利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     VIN码：</a:t>
            </a:r>
            <a:r>
              <a:rPr sz="2800" b="1">
                <a:latin typeface="+mn-ea"/>
                <a:cs typeface="+mn-ea"/>
                <a:sym typeface="+mn-ea"/>
              </a:rPr>
              <a:t>L6T78</a:t>
            </a:r>
            <a:r>
              <a:rPr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Y</a:t>
            </a:r>
            <a:r>
              <a:rPr sz="2800" b="1">
                <a:latin typeface="+mn-ea"/>
                <a:cs typeface="+mn-ea"/>
                <a:sym typeface="+mn-ea"/>
              </a:rPr>
              <a:t>4W1FN002504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  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rcRect l="19878" t="37057" r="49369" b="36372"/>
          <a:stretch>
            <a:fillRect/>
          </a:stretch>
        </p:blipFill>
        <p:spPr>
          <a:xfrm>
            <a:off x="5083175" y="2769235"/>
            <a:ext cx="6210935" cy="30175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383780" y="2567305"/>
            <a:ext cx="1051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第</a:t>
            </a:r>
            <a:r>
              <a:rPr lang="en-US" altLang="zh-CN" b="1">
                <a:solidFill>
                  <a:srgbClr val="C00000"/>
                </a:solidFill>
              </a:rPr>
              <a:t>6</a:t>
            </a:r>
            <a:r>
              <a:rPr lang="zh-CN" altLang="en-US" b="1">
                <a:solidFill>
                  <a:srgbClr val="C00000"/>
                </a:solidFill>
              </a:rPr>
              <a:t>位</a:t>
            </a:r>
          </a:p>
        </p:txBody>
      </p:sp>
      <p:sp>
        <p:nvSpPr>
          <p:cNvPr id="12" name="下箭头 11"/>
          <p:cNvSpPr/>
          <p:nvPr/>
        </p:nvSpPr>
        <p:spPr>
          <a:xfrm>
            <a:off x="7771130" y="2935605"/>
            <a:ext cx="75565" cy="36957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378778" y="2057411"/>
          <a:ext cx="4863465" cy="45722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6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434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71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325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代码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动力源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说明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E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油电混合动力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&lt;=1.3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F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&gt;1.3-3.0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双燃料：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汽油</a:t>
                      </a: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液化气（</a:t>
                      </a: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LPG</a:t>
                      </a: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&lt;=1.3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&gt;1.3-3.0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双燃料：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汽油</a:t>
                      </a: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压缩天然气（</a:t>
                      </a: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CNG</a:t>
                      </a: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）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&lt;=1.3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&gt;1.3-3.0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78450" y="757555"/>
            <a:ext cx="614553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1、车辆信息 车型：吉利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     VIN码：</a:t>
            </a:r>
            <a:r>
              <a:rPr sz="2800" b="1">
                <a:latin typeface="+mn-ea"/>
                <a:cs typeface="+mn-ea"/>
                <a:sym typeface="+mn-ea"/>
              </a:rPr>
              <a:t>L6T78</a:t>
            </a:r>
            <a:r>
              <a:rPr sz="2800" b="1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Y</a:t>
            </a:r>
            <a:r>
              <a:rPr sz="2800" b="1">
                <a:latin typeface="+mn-ea"/>
                <a:cs typeface="+mn-ea"/>
                <a:sym typeface="+mn-ea"/>
              </a:rPr>
              <a:t>4W1FN002504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  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rcRect l="19878" t="37057" r="49369" b="36372"/>
          <a:stretch>
            <a:fillRect/>
          </a:stretch>
        </p:blipFill>
        <p:spPr>
          <a:xfrm>
            <a:off x="5083175" y="2769235"/>
            <a:ext cx="6210935" cy="30175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383780" y="2567305"/>
            <a:ext cx="1051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第</a:t>
            </a:r>
            <a:r>
              <a:rPr lang="en-US" altLang="zh-CN" b="1">
                <a:solidFill>
                  <a:srgbClr val="C00000"/>
                </a:solidFill>
              </a:rPr>
              <a:t>6</a:t>
            </a:r>
            <a:r>
              <a:rPr lang="zh-CN" altLang="en-US" b="1">
                <a:solidFill>
                  <a:srgbClr val="C00000"/>
                </a:solidFill>
              </a:rPr>
              <a:t>位</a:t>
            </a:r>
          </a:p>
        </p:txBody>
      </p:sp>
      <p:sp>
        <p:nvSpPr>
          <p:cNvPr id="12" name="下箭头 11"/>
          <p:cNvSpPr/>
          <p:nvPr/>
        </p:nvSpPr>
        <p:spPr>
          <a:xfrm>
            <a:off x="7771130" y="2935605"/>
            <a:ext cx="75565" cy="36957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378778" y="2057411"/>
          <a:ext cx="4863465" cy="45722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6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434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71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325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代码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动力源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9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说明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E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油电混合动力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&lt;=1.3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F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&gt;1.3-3.0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双燃料：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汽油</a:t>
                      </a: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</a:t>
                      </a: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液化气（</a:t>
                      </a:r>
                      <a:r>
                        <a:rPr lang="en-US" altLang="zh-CN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LPG</a:t>
                      </a:r>
                      <a:r>
                        <a:rPr lang="zh-CN" altLang="en-US" sz="17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&lt;=1.3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&gt;1.3-3.0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双燃料：</a:t>
                      </a:r>
                    </a:p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汽油</a:t>
                      </a: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压缩天然气（</a:t>
                      </a: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CNG</a:t>
                      </a:r>
                      <a:r>
                        <a:rPr lang="zh-CN" altLang="en-US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）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&lt;=1.3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0452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b="0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70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&gt;1.3-3.0</a:t>
                      </a:r>
                      <a:endParaRPr lang="zh-CN" altLang="en-US" sz="17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78450" y="757555"/>
            <a:ext cx="614553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1、车辆信息 车型：吉利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      VIN码：</a:t>
            </a:r>
            <a:r>
              <a:rPr sz="2800" b="1">
                <a:latin typeface="+mn-ea"/>
                <a:cs typeface="+mn-ea"/>
                <a:sym typeface="+mn-ea"/>
              </a:rPr>
              <a:t>L6T78Y4W1</a:t>
            </a:r>
            <a:r>
              <a:rPr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ea"/>
                <a:cs typeface="+mn-ea"/>
                <a:sym typeface="+mn-ea"/>
              </a:rPr>
              <a:t>F</a:t>
            </a:r>
            <a:r>
              <a:rPr sz="2800" b="1">
                <a:latin typeface="+mn-ea"/>
                <a:cs typeface="+mn-ea"/>
                <a:sym typeface="+mn-ea"/>
              </a:rPr>
              <a:t>N002504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                        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rcRect l="19878" t="37057" r="49369" b="36372"/>
          <a:stretch>
            <a:fillRect/>
          </a:stretch>
        </p:blipFill>
        <p:spPr>
          <a:xfrm>
            <a:off x="5631815" y="2855595"/>
            <a:ext cx="6210935" cy="30175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150985" y="2487295"/>
            <a:ext cx="1051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第</a:t>
            </a:r>
            <a:r>
              <a:rPr lang="en-US" altLang="zh-CN" b="1">
                <a:solidFill>
                  <a:srgbClr val="C00000"/>
                </a:solidFill>
              </a:rPr>
              <a:t>10</a:t>
            </a:r>
            <a:r>
              <a:rPr lang="zh-CN" altLang="en-US" b="1">
                <a:solidFill>
                  <a:srgbClr val="C00000"/>
                </a:solidFill>
              </a:rPr>
              <a:t>位</a:t>
            </a:r>
          </a:p>
        </p:txBody>
      </p:sp>
      <p:sp>
        <p:nvSpPr>
          <p:cNvPr id="12" name="下箭头 11"/>
          <p:cNvSpPr/>
          <p:nvPr/>
        </p:nvSpPr>
        <p:spPr>
          <a:xfrm>
            <a:off x="9620250" y="2975610"/>
            <a:ext cx="75565" cy="36957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1075503" y="621665"/>
          <a:ext cx="6410960" cy="6116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0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64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791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798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313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6649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619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代码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年份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代码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年份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代码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年份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代码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年份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2001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B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2011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2021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2031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N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2032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2003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2013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2023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2033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2004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E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2014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R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2024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2034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2005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F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2015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2025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2035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2006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G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2016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2026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2036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2007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2017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V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2027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2037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2008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J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2018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W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2028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2038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2009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K 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2019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2029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2039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2451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Y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2030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zh-CN" sz="1600" b="0" spc="12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2040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9C64620-CEC1-4225-A392-BB9917952911}"/>
              </a:ext>
            </a:extLst>
          </p:cNvPr>
          <p:cNvGrpSpPr/>
          <p:nvPr/>
        </p:nvGrpSpPr>
        <p:grpSpPr>
          <a:xfrm>
            <a:off x="4038275" y="921420"/>
            <a:ext cx="6444615" cy="1162050"/>
            <a:chOff x="3237789" y="1193772"/>
            <a:chExt cx="3636000" cy="96793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8E7D5D40-52C4-49ED-8CA8-0C118DD0CBB2}"/>
                </a:ext>
              </a:extLst>
            </p:cNvPr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7" name="圆角矩形 6">
                <a:extLst>
                  <a:ext uri="{FF2B5EF4-FFF2-40B4-BE49-F238E27FC236}">
                    <a16:creationId xmlns:a16="http://schemas.microsoft.com/office/drawing/2014/main" xmlns="" id="{AB85469A-6485-4007-A89A-596905ABF0BF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8" name="圆角矩形 113">
                <a:extLst>
                  <a:ext uri="{FF2B5EF4-FFF2-40B4-BE49-F238E27FC236}">
                    <a16:creationId xmlns:a16="http://schemas.microsoft.com/office/drawing/2014/main" xmlns="" id="{CD9189C7-72FE-4571-B093-F16CB96E3BA3}"/>
                  </a:ext>
                </a:extLst>
              </p:cNvPr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FC3F4E0D-6E52-4BB4-B9A2-F7D34503C671}"/>
                  </a:ext>
                </a:extLst>
              </p:cNvPr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01</a:t>
                </a:r>
                <a:endParaRPr lang="zh-CN" altLang="en-US" sz="2000" b="1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33D32DAE-F3A2-4ECC-89D3-DE0C82749DB4}"/>
                </a:ext>
              </a:extLst>
            </p:cNvPr>
            <p:cNvSpPr txBox="1"/>
            <p:nvPr/>
          </p:nvSpPr>
          <p:spPr>
            <a:xfrm>
              <a:off x="3850775" y="1372241"/>
              <a:ext cx="2929429" cy="411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能介绍动力电池的重要作用</a:t>
              </a:r>
            </a:p>
          </p:txBody>
        </p:sp>
      </p:grp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C4F99E94-BB19-46D5-BB6D-169411A549E5}"/>
              </a:ext>
            </a:extLst>
          </p:cNvPr>
          <p:cNvSpPr/>
          <p:nvPr/>
        </p:nvSpPr>
        <p:spPr bwMode="auto">
          <a:xfrm>
            <a:off x="3560445" y="963964"/>
            <a:ext cx="626745" cy="4896485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BD00F1B-9940-416B-B324-AEB039CAC4CB}"/>
              </a:ext>
            </a:extLst>
          </p:cNvPr>
          <p:cNvGrpSpPr/>
          <p:nvPr/>
        </p:nvGrpSpPr>
        <p:grpSpPr>
          <a:xfrm>
            <a:off x="3984711" y="2376624"/>
            <a:ext cx="6588349" cy="1182370"/>
            <a:chOff x="3237789" y="2461817"/>
            <a:chExt cx="3636000" cy="96793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18328AD7-40B8-4C49-AA0A-B6F1C20C87A6}"/>
                </a:ext>
              </a:extLst>
            </p:cNvPr>
            <p:cNvGrpSpPr/>
            <p:nvPr/>
          </p:nvGrpSpPr>
          <p:grpSpPr>
            <a:xfrm>
              <a:off x="3237789" y="2461817"/>
              <a:ext cx="3636000" cy="967932"/>
              <a:chOff x="4139952" y="1170041"/>
              <a:chExt cx="3559469" cy="536519"/>
            </a:xfrm>
          </p:grpSpPr>
          <p:sp>
            <p:nvSpPr>
              <p:cNvPr id="14" name="圆角矩形 24">
                <a:extLst>
                  <a:ext uri="{FF2B5EF4-FFF2-40B4-BE49-F238E27FC236}">
                    <a16:creationId xmlns:a16="http://schemas.microsoft.com/office/drawing/2014/main" xmlns="" id="{123F9DBD-4647-448B-9955-6F0D0F6AB37C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5" name="圆角矩形 113">
                <a:extLst>
                  <a:ext uri="{FF2B5EF4-FFF2-40B4-BE49-F238E27FC236}">
                    <a16:creationId xmlns:a16="http://schemas.microsoft.com/office/drawing/2014/main" xmlns="" id="{50F3E2A4-1EB5-4F59-BEF5-3E2A61672013}"/>
                  </a:ext>
                </a:extLst>
              </p:cNvPr>
              <p:cNvSpPr/>
              <p:nvPr/>
            </p:nvSpPr>
            <p:spPr>
              <a:xfrm>
                <a:off x="4716016" y="1250029"/>
                <a:ext cx="2819382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6" name="TextBox 26">
                <a:extLst>
                  <a:ext uri="{FF2B5EF4-FFF2-40B4-BE49-F238E27FC236}">
                    <a16:creationId xmlns:a16="http://schemas.microsoft.com/office/drawing/2014/main" xmlns="" id="{95B5128D-7C34-4787-B57F-DE905B1CAF73}"/>
                  </a:ext>
                </a:extLst>
              </p:cNvPr>
              <p:cNvSpPr txBox="1"/>
              <p:nvPr/>
            </p:nvSpPr>
            <p:spPr>
              <a:xfrm>
                <a:off x="4237519" y="1333759"/>
                <a:ext cx="486118" cy="18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6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02</a:t>
                </a:r>
                <a:endParaRPr lang="zh-CN" altLang="en-US" sz="2000" b="1" dirty="0">
                  <a:solidFill>
                    <a:schemeClr val="accent6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13" name="TextBox 35">
              <a:extLst>
                <a:ext uri="{FF2B5EF4-FFF2-40B4-BE49-F238E27FC236}">
                  <a16:creationId xmlns:a16="http://schemas.microsoft.com/office/drawing/2014/main" xmlns="" id="{2F932E4B-AC22-46A4-9919-DDFCDDC04D82}"/>
                </a:ext>
              </a:extLst>
            </p:cNvPr>
            <p:cNvSpPr txBox="1"/>
            <p:nvPr/>
          </p:nvSpPr>
          <p:spPr>
            <a:xfrm>
              <a:off x="3821398" y="2579823"/>
              <a:ext cx="2884725" cy="76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能找到新能源汽车车辆</a:t>
              </a:r>
              <a:r>
                <a:rPr lang="en-US" altLang="zh-CN" sz="2400" dirty="0"/>
                <a:t>VIN</a:t>
              </a:r>
              <a:r>
                <a:rPr lang="zh-CN" altLang="en-US" sz="2400" dirty="0"/>
                <a:t>码标识，并记录相关信息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45FC21C-64C5-4F76-9E8B-17E631F7A9AA}"/>
              </a:ext>
            </a:extLst>
          </p:cNvPr>
          <p:cNvGrpSpPr/>
          <p:nvPr/>
        </p:nvGrpSpPr>
        <p:grpSpPr>
          <a:xfrm>
            <a:off x="4038275" y="3773202"/>
            <a:ext cx="6534785" cy="1167765"/>
            <a:chOff x="3249768" y="3729867"/>
            <a:chExt cx="3636000" cy="967932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52DD7C76-8E2C-4632-BCEA-59A4CC40E18F}"/>
                </a:ext>
              </a:extLst>
            </p:cNvPr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20" name="圆角矩形 12">
                <a:extLst>
                  <a:ext uri="{FF2B5EF4-FFF2-40B4-BE49-F238E27FC236}">
                    <a16:creationId xmlns:a16="http://schemas.microsoft.com/office/drawing/2014/main" xmlns="" id="{8C006A12-7670-4A17-8BF4-1F860BAFB8F2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1" name="圆角矩形 113">
                <a:extLst>
                  <a:ext uri="{FF2B5EF4-FFF2-40B4-BE49-F238E27FC236}">
                    <a16:creationId xmlns:a16="http://schemas.microsoft.com/office/drawing/2014/main" xmlns="" id="{4C8E0889-5DBE-44EE-8E5F-1591C38FE659}"/>
                  </a:ext>
                </a:extLst>
              </p:cNvPr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2" name="TextBox 14">
                <a:extLst>
                  <a:ext uri="{FF2B5EF4-FFF2-40B4-BE49-F238E27FC236}">
                    <a16:creationId xmlns:a16="http://schemas.microsoft.com/office/drawing/2014/main" xmlns="" id="{84B3D692-700A-4E9A-A16E-D978845AC623}"/>
                  </a:ext>
                </a:extLst>
              </p:cNvPr>
              <p:cNvSpPr txBox="1"/>
              <p:nvPr/>
            </p:nvSpPr>
            <p:spPr>
              <a:xfrm>
                <a:off x="4203132" y="1364010"/>
                <a:ext cx="486118" cy="183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5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03</a:t>
                </a:r>
                <a:endParaRPr lang="zh-CN" altLang="en-US" sz="2000" b="1" dirty="0">
                  <a:solidFill>
                    <a:schemeClr val="accent5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19" name="TextBox 36">
              <a:extLst>
                <a:ext uri="{FF2B5EF4-FFF2-40B4-BE49-F238E27FC236}">
                  <a16:creationId xmlns:a16="http://schemas.microsoft.com/office/drawing/2014/main" xmlns="" id="{8B37BC11-3268-4243-B3AE-009E7A3B2C7F}"/>
                </a:ext>
              </a:extLst>
            </p:cNvPr>
            <p:cNvSpPr txBox="1"/>
            <p:nvPr/>
          </p:nvSpPr>
          <p:spPr>
            <a:xfrm>
              <a:off x="3813238" y="3835543"/>
              <a:ext cx="2880000" cy="780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ym typeface="+mn-ea"/>
                </a:rPr>
                <a:t> 能找到新能源汽车车辆铭牌、</a:t>
              </a:r>
              <a:endParaRPr lang="en-US" altLang="zh-CN" sz="2400" dirty="0">
                <a:sym typeface="+mn-ea"/>
              </a:endParaRPr>
            </a:p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>
                  <a:sym typeface="+mn-ea"/>
                </a:rPr>
                <a:t> </a:t>
              </a:r>
              <a:r>
                <a:rPr lang="zh-CN" altLang="en-US" sz="2400" dirty="0">
                  <a:sym typeface="+mn-ea"/>
                </a:rPr>
                <a:t>动力电池标识，并记录相关信息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康雅宋体W9(P)" panose="02020900000000000000" pitchFamily="18" charset="-122"/>
                <a:ea typeface="华康雅宋体W9(P)" panose="02020900000000000000" pitchFamily="18" charset="-122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F3B8DC63-00D4-4805-B9F1-1AB441843104}"/>
              </a:ext>
            </a:extLst>
          </p:cNvPr>
          <p:cNvSpPr/>
          <p:nvPr/>
        </p:nvSpPr>
        <p:spPr>
          <a:xfrm>
            <a:off x="4406706" y="5676719"/>
            <a:ext cx="183161" cy="183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133611D-3C7E-4B4A-984C-694B560E37AA}"/>
              </a:ext>
            </a:extLst>
          </p:cNvPr>
          <p:cNvGrpSpPr/>
          <p:nvPr/>
        </p:nvGrpSpPr>
        <p:grpSpPr>
          <a:xfrm>
            <a:off x="8225636" y="5576113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117">
              <a:extLst>
                <a:ext uri="{FF2B5EF4-FFF2-40B4-BE49-F238E27FC236}">
                  <a16:creationId xmlns:a16="http://schemas.microsoft.com/office/drawing/2014/main" xmlns="" id="{A32E7ADA-2F7E-48EF-9AE4-1257760992B1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00528BF-8ADD-446B-820D-C5D1EFA35308}"/>
                </a:ext>
              </a:extLst>
            </p:cNvPr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0922965-B211-4427-9EB3-54B26DC70008}"/>
              </a:ext>
            </a:extLst>
          </p:cNvPr>
          <p:cNvGrpSpPr/>
          <p:nvPr/>
        </p:nvGrpSpPr>
        <p:grpSpPr>
          <a:xfrm>
            <a:off x="1796498" y="2695823"/>
            <a:ext cx="1645963" cy="1645963"/>
            <a:chOff x="391147" y="2871710"/>
            <a:chExt cx="1645963" cy="1645963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622AAEFC-C308-4517-8145-5571BD94EBD6}"/>
                </a:ext>
              </a:extLst>
            </p:cNvPr>
            <p:cNvGrpSpPr/>
            <p:nvPr/>
          </p:nvGrpSpPr>
          <p:grpSpPr>
            <a:xfrm>
              <a:off x="391147" y="2871710"/>
              <a:ext cx="1645963" cy="16459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28">
                <a:extLst>
                  <a:ext uri="{FF2B5EF4-FFF2-40B4-BE49-F238E27FC236}">
                    <a16:creationId xmlns:a16="http://schemas.microsoft.com/office/drawing/2014/main" xmlns="" id="{553A6908-2DE5-4116-B756-FCD686F95561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59D5A923-87B2-4CB4-90CF-3A2D9E7CC02F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TextBox 30">
              <a:extLst>
                <a:ext uri="{FF2B5EF4-FFF2-40B4-BE49-F238E27FC236}">
                  <a16:creationId xmlns:a16="http://schemas.microsoft.com/office/drawing/2014/main" xmlns="" id="{0F69AF80-88C3-47E5-81F6-1DF47807F431}"/>
                </a:ext>
              </a:extLst>
            </p:cNvPr>
            <p:cNvSpPr txBox="1"/>
            <p:nvPr/>
          </p:nvSpPr>
          <p:spPr>
            <a:xfrm>
              <a:off x="480998" y="3253364"/>
              <a:ext cx="143832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学习</a:t>
              </a: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目标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3FB55E1-45EA-44C9-B570-D9B4E9E8EF77}"/>
              </a:ext>
            </a:extLst>
          </p:cNvPr>
          <p:cNvGrpSpPr/>
          <p:nvPr/>
        </p:nvGrpSpPr>
        <p:grpSpPr>
          <a:xfrm>
            <a:off x="4038274" y="5134858"/>
            <a:ext cx="6444615" cy="1162050"/>
            <a:chOff x="3237789" y="1193772"/>
            <a:chExt cx="3636000" cy="96793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43159A98-444B-4A51-BE1E-FB59966AE076}"/>
                </a:ext>
              </a:extLst>
            </p:cNvPr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42" name="圆角矩形 6">
                <a:extLst>
                  <a:ext uri="{FF2B5EF4-FFF2-40B4-BE49-F238E27FC236}">
                    <a16:creationId xmlns:a16="http://schemas.microsoft.com/office/drawing/2014/main" xmlns="" id="{057DC0B5-20A5-4255-93D2-28D033C66E0F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3" name="圆角矩形 113">
                <a:extLst>
                  <a:ext uri="{FF2B5EF4-FFF2-40B4-BE49-F238E27FC236}">
                    <a16:creationId xmlns:a16="http://schemas.microsoft.com/office/drawing/2014/main" xmlns="" id="{1DE94E7F-785A-4C49-AEE3-840F0BD535FE}"/>
                  </a:ext>
                </a:extLst>
              </p:cNvPr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rgbClr val="FFC000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4" name="TextBox 8">
                <a:extLst>
                  <a:ext uri="{FF2B5EF4-FFF2-40B4-BE49-F238E27FC236}">
                    <a16:creationId xmlns:a16="http://schemas.microsoft.com/office/drawing/2014/main" xmlns="" id="{17592551-D46C-44AE-AA1A-C31DCEB76C1A}"/>
                  </a:ext>
                </a:extLst>
              </p:cNvPr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FFC00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04</a:t>
                </a:r>
                <a:endParaRPr lang="zh-CN" altLang="en-US" sz="2000" b="1" dirty="0">
                  <a:solidFill>
                    <a:srgbClr val="FFC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41" name="TextBox 5">
              <a:extLst>
                <a:ext uri="{FF2B5EF4-FFF2-40B4-BE49-F238E27FC236}">
                  <a16:creationId xmlns:a16="http://schemas.microsoft.com/office/drawing/2014/main" xmlns="" id="{14292E17-188F-4711-AFA7-2563E3A628F3}"/>
                </a:ext>
              </a:extLst>
            </p:cNvPr>
            <p:cNvSpPr txBox="1"/>
            <p:nvPr/>
          </p:nvSpPr>
          <p:spPr>
            <a:xfrm>
              <a:off x="3776810" y="1470430"/>
              <a:ext cx="2929429" cy="414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能查阅相关资料，查询车辆性能参数</a:t>
              </a:r>
              <a:endParaRPr lang="zh-CN" altLang="en-US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8543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4" grpId="0" bldLvl="0" animBg="1"/>
      <p:bldP spid="24" grpId="1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63836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四、读懂车辆识别码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VIN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的意义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51025" y="1823085"/>
            <a:ext cx="961136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+mn-ea"/>
                <a:cs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</a:rPr>
              <a:t>确定车辆的生产制造商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现在很多品牌的车型既有进口，也有国产，在外观上几乎没有什么明显的区别，车友在购买新车或者二手车时，国产车型和进口车型的差价还是相当大的，那么最简单的一个区别办法就是看车架号的首字母，首字母是L的那就是国产车。</a:t>
            </a:r>
          </a:p>
        </p:txBody>
      </p:sp>
    </p:spTree>
    <p:custDataLst>
      <p:tags r:id="rId1"/>
    </p:custDataLst>
  </p:cSld>
  <p:clrMapOvr>
    <a:masterClrMapping/>
  </p:clrMapOvr>
  <p:transition>
    <p:cut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8865" y="1120775"/>
            <a:ext cx="961136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+mn-ea"/>
                <a:cs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</a:rPr>
              <a:t>确定车辆的生产年份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在购买新车或者二手车的时候，确定车辆的实际出厂时间 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是非常关键的。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例如，一辆新车如果销售人员表示是18年的新车，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那么无论更换了轮胎和玻璃，唯一无法修改的就是车架号，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从车架号第十位就可以确定了，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但有些情况下需要找厂家确定。</a:t>
            </a:r>
          </a:p>
        </p:txBody>
      </p:sp>
    </p:spTree>
    <p:custDataLst>
      <p:tags r:id="rId1"/>
    </p:custDataLst>
  </p:cSld>
  <p:clrMapOvr>
    <a:masterClrMapping/>
  </p:clrMapOvr>
  <p:transition>
    <p:cut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37640" y="1183005"/>
            <a:ext cx="96113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solidFill>
                  <a:srgbClr val="C00000"/>
                </a:solidFill>
                <a:latin typeface="+mn-ea"/>
                <a:cs typeface="+mn-ea"/>
              </a:rPr>
              <a:t>3. 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cs typeface="+mn-ea"/>
              </a:rPr>
              <a:t>是否涉及重大事故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由于车架号订在车辆的B柱旁边，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如果发生重大事故，必然会导致车架号的损毁，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后续车辆维修之后需要工人再次制作车架号，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这个时候就要细心观察了，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</a:rPr>
              <a:t>    如果是凹凸不平或者是粗糙就有可能是疑似事故车了。</a:t>
            </a:r>
          </a:p>
        </p:txBody>
      </p:sp>
    </p:spTree>
    <p:custDataLst>
      <p:tags r:id="rId1"/>
    </p:custDataLst>
  </p:cSld>
  <p:clrMapOvr>
    <a:masterClrMapping/>
  </p:clrMapOvr>
  <p:transition>
    <p:cut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9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37640" y="1183005"/>
            <a:ext cx="96113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solidFill>
                  <a:srgbClr val="C00000"/>
                </a:solidFill>
                <a:latin typeface="+mn-ea"/>
                <a:cs typeface="+mn-ea"/>
              </a:rPr>
              <a:t>4. </a:t>
            </a:r>
            <a:r>
              <a:rPr sz="2800" b="1">
                <a:solidFill>
                  <a:srgbClr val="C00000"/>
                </a:solidFill>
                <a:latin typeface="+mn-ea"/>
                <a:cs typeface="+mn-ea"/>
              </a:rPr>
              <a:t>是否涉及召回</a:t>
            </a:r>
          </a:p>
          <a:p>
            <a:pPr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latin typeface="+mn-ea"/>
                <a:cs typeface="+mn-ea"/>
              </a:rPr>
              <a:t>    某些车型如果有缺陷的时候，厂家会进行召回，</a:t>
            </a:r>
          </a:p>
          <a:p>
            <a:pPr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latin typeface="+mn-ea"/>
                <a:cs typeface="+mn-ea"/>
              </a:rPr>
              <a:t>    而车辆召回是按照生产年份和批次进行召回的，</a:t>
            </a:r>
          </a:p>
          <a:p>
            <a:pPr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latin typeface="+mn-ea"/>
                <a:cs typeface="+mn-ea"/>
              </a:rPr>
              <a:t>    这个时候就要看车架号了，</a:t>
            </a:r>
          </a:p>
          <a:p>
            <a:pPr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latin typeface="+mn-ea"/>
                <a:cs typeface="+mn-ea"/>
              </a:rPr>
              <a:t>    只有车架号上才能反映出车辆的真正生产日期和批次，</a:t>
            </a:r>
          </a:p>
          <a:p>
            <a:pPr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latin typeface="+mn-ea"/>
                <a:cs typeface="+mn-ea"/>
              </a:rPr>
              <a:t>    而非行车证。</a:t>
            </a:r>
            <a:endParaRPr lang="zh-CN" altLang="en-US" sz="2800" b="1">
              <a:latin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cut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6EFB61C3-4DE8-46D0-A5B2-2C6C8C2C5C62}"/>
              </a:ext>
            </a:extLst>
          </p:cNvPr>
          <p:cNvCxnSpPr/>
          <p:nvPr/>
        </p:nvCxnSpPr>
        <p:spPr>
          <a:xfrm>
            <a:off x="1249045" y="2512695"/>
            <a:ext cx="5376545" cy="317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8DF1032B-D4E4-4347-85FB-CD97568A35A7}"/>
              </a:ext>
            </a:extLst>
          </p:cNvPr>
          <p:cNvCxnSpPr/>
          <p:nvPr/>
        </p:nvCxnSpPr>
        <p:spPr>
          <a:xfrm>
            <a:off x="1236980" y="3284855"/>
            <a:ext cx="5375275" cy="1143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88">
            <a:extLst>
              <a:ext uri="{FF2B5EF4-FFF2-40B4-BE49-F238E27FC236}">
                <a16:creationId xmlns:a16="http://schemas.microsoft.com/office/drawing/2014/main" xmlns="" id="{B56C4E54-23A3-456E-8EBA-F944D4D87EC5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995045" y="2182495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" name="Freeform 88">
            <a:extLst>
              <a:ext uri="{FF2B5EF4-FFF2-40B4-BE49-F238E27FC236}">
                <a16:creationId xmlns:a16="http://schemas.microsoft.com/office/drawing/2014/main" xmlns="" id="{4202724E-2127-4CB4-95F2-43B4D810262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993458" y="295338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B2F1851-6F68-4537-ABB5-B0154C085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7635" y="2568575"/>
            <a:ext cx="5257165" cy="72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2.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车辆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VIN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码的位置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617EA80-531E-49C0-87C0-4E8F261AD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7473" y="1987868"/>
            <a:ext cx="3396615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车辆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VIN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码的作用</a:t>
            </a:r>
            <a:endParaRPr lang="zh-CN" sz="2800" b="1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0484A0D-D1F6-4E04-8D3D-ADFB1018BA28}"/>
              </a:ext>
            </a:extLst>
          </p:cNvPr>
          <p:cNvSpPr txBox="1"/>
          <p:nvPr/>
        </p:nvSpPr>
        <p:spPr>
          <a:xfrm>
            <a:off x="993775" y="1009650"/>
            <a:ext cx="339661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车辆</a:t>
            </a:r>
            <a:r>
              <a:rPr lang="en-US" altLang="zh-CN" sz="3600" b="1" dirty="0">
                <a:solidFill>
                  <a:srgbClr val="C00000"/>
                </a:solidFill>
                <a:cs typeface="+mn-ea"/>
              </a:rPr>
              <a:t>VIN</a:t>
            </a: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码识别</a:t>
            </a:r>
            <a:endParaRPr lang="zh-CN" altLang="zh-CN" sz="3600" b="1" dirty="0">
              <a:solidFill>
                <a:srgbClr val="C00000"/>
              </a:solidFill>
              <a:cs typeface="+mn-ea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931430F-162D-4D01-A320-5BEB59C7FC40}"/>
              </a:ext>
            </a:extLst>
          </p:cNvPr>
          <p:cNvCxnSpPr/>
          <p:nvPr/>
        </p:nvCxnSpPr>
        <p:spPr>
          <a:xfrm>
            <a:off x="1244600" y="4114800"/>
            <a:ext cx="5376545" cy="317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88">
            <a:extLst>
              <a:ext uri="{FF2B5EF4-FFF2-40B4-BE49-F238E27FC236}">
                <a16:creationId xmlns:a16="http://schemas.microsoft.com/office/drawing/2014/main" xmlns="" id="{84A414F1-4FD1-448A-8C00-B8F280206C3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990600" y="378460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8C323C7-CF71-484B-94C1-BF13FC89D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028" y="3589973"/>
            <a:ext cx="3396615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3.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车辆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VIN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码的含义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D409EB0-33A9-413D-A998-F7C52A1EB738}"/>
              </a:ext>
            </a:extLst>
          </p:cNvPr>
          <p:cNvCxnSpPr/>
          <p:nvPr/>
        </p:nvCxnSpPr>
        <p:spPr>
          <a:xfrm>
            <a:off x="1236980" y="4935855"/>
            <a:ext cx="5375275" cy="1143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88">
            <a:extLst>
              <a:ext uri="{FF2B5EF4-FFF2-40B4-BE49-F238E27FC236}">
                <a16:creationId xmlns:a16="http://schemas.microsoft.com/office/drawing/2014/main" xmlns="" id="{B7114A81-AAB5-487B-A320-B8CB2ECB3FC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993458" y="460438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B72CE1D-0290-4FC1-8B3E-E1FE9342B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9063" y="4423728"/>
            <a:ext cx="3396615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4.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车辆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VIN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码的意义</a:t>
            </a:r>
          </a:p>
        </p:txBody>
      </p:sp>
    </p:spTree>
    <p:extLst>
      <p:ext uri="{BB962C8B-B14F-4D97-AF65-F5344CB8AC3E}">
        <p14:creationId xmlns:p14="http://schemas.microsoft.com/office/powerpoint/2010/main" xmlns="" val="118743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5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3">
            <a:extLst>
              <a:ext uri="{FF2B5EF4-FFF2-40B4-BE49-F238E27FC236}">
                <a16:creationId xmlns:a16="http://schemas.microsoft.com/office/drawing/2014/main" xmlns="" id="{26A27905-78F8-42AB-BE7F-78D5A09B96E5}"/>
              </a:ext>
            </a:extLst>
          </p:cNvPr>
          <p:cNvSpPr txBox="1"/>
          <p:nvPr/>
        </p:nvSpPr>
        <p:spPr>
          <a:xfrm>
            <a:off x="1705183" y="1946880"/>
            <a:ext cx="8997161" cy="216982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  <a:p>
            <a:pPr lvl="0">
              <a:defRPr/>
            </a:pPr>
            <a:r>
              <a:rPr lang="zh-CN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车辆铭牌</a:t>
            </a: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动力电池标识</a:t>
            </a:r>
            <a:endParaRPr lang="zh-CN" altLang="en-US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20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43148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一、车辆铭牌的位置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05940" y="1556385"/>
            <a:ext cx="327088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车辆副驾驶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B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柱下方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20708" t="30842" r="50303" b="29731"/>
          <a:stretch>
            <a:fillRect/>
          </a:stretch>
        </p:blipFill>
        <p:spPr>
          <a:xfrm>
            <a:off x="1805940" y="2587625"/>
            <a:ext cx="3771900" cy="2884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rcRect l="18043" t="38681" r="47330" b="37934"/>
          <a:stretch>
            <a:fillRect/>
          </a:stretch>
        </p:blipFill>
        <p:spPr>
          <a:xfrm>
            <a:off x="5751830" y="3308350"/>
            <a:ext cx="6146800" cy="23342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43148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二、车辆铭牌的作用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9125" y="1499235"/>
            <a:ext cx="11917680" cy="1383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车辆铭牌是标明车辆基本特征的标牌，主要包括厂牌、型号、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b="1">
                <a:latin typeface="+mn-ea"/>
                <a:cs typeface="+mn-ea"/>
                <a:sym typeface="+mn-ea"/>
              </a:rPr>
              <a:t>发动机功率、总质量、载质量或载客人数、出厂编号、出厂日期及厂名等。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 l="20386" t="14792" r="46963" b="47925"/>
          <a:stretch>
            <a:fillRect/>
          </a:stretch>
        </p:blipFill>
        <p:spPr>
          <a:xfrm>
            <a:off x="1551940" y="3163570"/>
            <a:ext cx="3886835" cy="2495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rcRect l="16916" t="30477" r="45993" b="32101"/>
          <a:stretch>
            <a:fillRect/>
          </a:stretch>
        </p:blipFill>
        <p:spPr>
          <a:xfrm>
            <a:off x="5807710" y="3163570"/>
            <a:ext cx="4399280" cy="2495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63135" y="5949950"/>
            <a:ext cx="145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2"/>
                </a:solidFill>
              </a:rPr>
              <a:t>燃油车铭牌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1520" y="718820"/>
            <a:ext cx="2987040" cy="61855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400" b="1">
                <a:latin typeface="+mn-ea"/>
                <a:cs typeface="+mn-ea"/>
                <a:sym typeface="+mn-ea"/>
              </a:rPr>
              <a:t> 1. </a:t>
            </a:r>
            <a:r>
              <a:rPr lang="zh-CN" altLang="en-US" sz="2400" b="1">
                <a:latin typeface="+mn-ea"/>
                <a:cs typeface="+mn-ea"/>
                <a:sym typeface="+mn-ea"/>
              </a:rPr>
              <a:t>车辆</a:t>
            </a:r>
            <a:r>
              <a:rPr lang="en-US" altLang="zh-CN" sz="2400" b="1">
                <a:latin typeface="+mn-ea"/>
                <a:cs typeface="+mn-ea"/>
                <a:sym typeface="+mn-ea"/>
              </a:rPr>
              <a:t>VIN</a:t>
            </a:r>
            <a:r>
              <a:rPr lang="zh-CN" altLang="en-US" sz="2400" b="1">
                <a:latin typeface="+mn-ea"/>
                <a:cs typeface="+mn-ea"/>
                <a:sym typeface="+mn-ea"/>
              </a:rPr>
              <a:t>码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b="1">
                <a:latin typeface="+mn-ea"/>
                <a:cs typeface="+mn-ea"/>
                <a:sym typeface="+mn-ea"/>
              </a:rPr>
              <a:t> </a:t>
            </a:r>
            <a:r>
              <a:rPr lang="en-US" altLang="zh-CN" sz="2400" b="1">
                <a:latin typeface="+mn-ea"/>
                <a:cs typeface="+mn-ea"/>
                <a:sym typeface="+mn-ea"/>
              </a:rPr>
              <a:t>2. </a:t>
            </a:r>
            <a:r>
              <a:rPr lang="zh-CN" altLang="en-US" sz="2400" b="1">
                <a:latin typeface="+mn-ea"/>
                <a:cs typeface="+mn-ea"/>
                <a:sym typeface="+mn-ea"/>
              </a:rPr>
              <a:t>车辆品牌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b="1">
                <a:latin typeface="+mn-ea"/>
                <a:cs typeface="+mn-ea"/>
                <a:sym typeface="+mn-ea"/>
              </a:rPr>
              <a:t> </a:t>
            </a:r>
            <a:r>
              <a:rPr lang="en-US" altLang="zh-CN" sz="2400" b="1">
                <a:latin typeface="+mn-ea"/>
                <a:cs typeface="+mn-ea"/>
                <a:sym typeface="+mn-ea"/>
              </a:rPr>
              <a:t>3. </a:t>
            </a:r>
            <a:r>
              <a:rPr lang="zh-CN" altLang="en-US" sz="2400" b="1">
                <a:latin typeface="+mn-ea"/>
                <a:cs typeface="+mn-ea"/>
                <a:sym typeface="+mn-ea"/>
              </a:rPr>
              <a:t>整车型号</a:t>
            </a:r>
          </a:p>
          <a:p>
            <a:pPr algn="l" eaLnBrk="0" hangingPunct="0">
              <a:lnSpc>
                <a:spcPct val="150000"/>
              </a:lnSpc>
            </a:pPr>
            <a:r>
              <a:rPr lang="en-US" altLang="zh-CN" sz="2400" b="1">
                <a:latin typeface="+mn-ea"/>
                <a:cs typeface="+mn-ea"/>
                <a:sym typeface="+mn-ea"/>
              </a:rPr>
              <a:t> 4. </a:t>
            </a:r>
            <a:r>
              <a:rPr lang="zh-CN" altLang="en-US" sz="2400" b="1">
                <a:latin typeface="+mn-ea"/>
                <a:cs typeface="+mn-ea"/>
                <a:sym typeface="+mn-ea"/>
              </a:rPr>
              <a:t>乘坐人数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b="1">
                <a:latin typeface="+mn-ea"/>
                <a:cs typeface="+mn-ea"/>
                <a:sym typeface="+mn-ea"/>
              </a:rPr>
              <a:t> </a:t>
            </a:r>
            <a:r>
              <a:rPr lang="en-US" altLang="zh-CN" sz="2400" b="1">
                <a:latin typeface="+mn-ea"/>
                <a:cs typeface="+mn-ea"/>
                <a:sym typeface="+mn-ea"/>
              </a:rPr>
              <a:t>5. </a:t>
            </a:r>
            <a:r>
              <a:rPr lang="zh-CN" altLang="en-US" sz="2400" b="1">
                <a:latin typeface="+mn-ea"/>
                <a:cs typeface="+mn-ea"/>
                <a:sym typeface="+mn-ea"/>
              </a:rPr>
              <a:t>最大设计总质量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b="1">
                <a:latin typeface="+mn-ea"/>
                <a:cs typeface="+mn-ea"/>
                <a:sym typeface="+mn-ea"/>
              </a:rPr>
              <a:t> </a:t>
            </a:r>
            <a:r>
              <a:rPr lang="en-US" altLang="zh-CN" sz="2400" b="1">
                <a:latin typeface="+mn-ea"/>
                <a:cs typeface="+mn-ea"/>
                <a:sym typeface="+mn-ea"/>
              </a:rPr>
              <a:t>6. </a:t>
            </a:r>
            <a:r>
              <a:rPr lang="zh-CN" altLang="en-US" sz="2400" b="1">
                <a:latin typeface="+mn-ea"/>
                <a:cs typeface="+mn-ea"/>
                <a:sym typeface="+mn-ea"/>
              </a:rPr>
              <a:t>生产日期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b="1">
                <a:latin typeface="+mn-ea"/>
                <a:cs typeface="+mn-ea"/>
                <a:sym typeface="+mn-ea"/>
              </a:rPr>
              <a:t> </a:t>
            </a:r>
            <a:r>
              <a:rPr lang="en-US" altLang="zh-CN" sz="2400" b="1">
                <a:latin typeface="+mn-ea"/>
                <a:cs typeface="+mn-ea"/>
                <a:sym typeface="+mn-ea"/>
              </a:rPr>
              <a:t>7. </a:t>
            </a:r>
            <a:r>
              <a:rPr lang="zh-CN" altLang="en-US" sz="2400" b="1">
                <a:latin typeface="+mn-ea"/>
                <a:cs typeface="+mn-ea"/>
                <a:sym typeface="+mn-ea"/>
              </a:rPr>
              <a:t>驱动电机型号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b="1">
                <a:latin typeface="+mn-ea"/>
                <a:cs typeface="+mn-ea"/>
                <a:sym typeface="+mn-ea"/>
              </a:rPr>
              <a:t>8. 驱动电机峰值</a:t>
            </a:r>
            <a:endParaRPr lang="zh-CN" altLang="en-US" sz="2400" b="1">
              <a:latin typeface="+mn-ea"/>
              <a:cs typeface="+mn-ea"/>
            </a:endParaRP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b="1">
                <a:latin typeface="+mn-ea"/>
                <a:cs typeface="+mn-ea"/>
                <a:sym typeface="+mn-ea"/>
              </a:rPr>
              <a:t>9. 动力电池工作电压</a:t>
            </a:r>
            <a:endParaRPr lang="zh-CN" altLang="en-US" sz="2400" b="1">
              <a:latin typeface="+mn-ea"/>
              <a:cs typeface="+mn-ea"/>
            </a:endParaRP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b="1">
                <a:latin typeface="+mn-ea"/>
                <a:cs typeface="+mn-ea"/>
                <a:sym typeface="+mn-ea"/>
              </a:rPr>
              <a:t>10. 动力电池容量</a:t>
            </a:r>
            <a:endParaRPr lang="zh-CN" altLang="en-US" sz="2400" b="1">
              <a:latin typeface="+mn-ea"/>
              <a:cs typeface="+mn-ea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400" b="1">
              <a:latin typeface="+mn-ea"/>
              <a:cs typeface="+mn-ea"/>
              <a:sym typeface="+mn-ea"/>
            </a:endParaRP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68"/>
          <p:cNvPicPr>
            <a:picLocks noChangeAspect="1"/>
          </p:cNvPicPr>
          <p:nvPr/>
        </p:nvPicPr>
        <p:blipFill>
          <a:blip r:embed="rId3" cstate="print"/>
          <a:srcRect l="22006" t="33380" r="49576" b="37302"/>
          <a:stretch>
            <a:fillRect/>
          </a:stretch>
        </p:blipFill>
        <p:spPr>
          <a:xfrm>
            <a:off x="4740275" y="1136650"/>
            <a:ext cx="5928360" cy="3439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6795770" y="4827270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2"/>
                </a:solidFill>
              </a:rPr>
              <a:t>吉利电动汽车铭牌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4700" y="459740"/>
            <a:ext cx="5589905" cy="65544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①　制造厂：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②　车辆品牌：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③　电机型号：            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④　电池型号：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⑤　电池容量：           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⑥　最大允许质量：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⑦　乘员数：   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⑧　额定功率：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⑨　制造年月：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⑩　整备质量：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⑪　电池工作电压：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⑫　峰值功率：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000" b="1">
                <a:latin typeface="+mn-ea"/>
                <a:cs typeface="+mn-ea"/>
                <a:sym typeface="+mn-ea"/>
              </a:rPr>
              <a:t>⑬　整车型号：        ⑭　车辆识别码（VIN码） </a:t>
            </a:r>
          </a:p>
          <a:p>
            <a:pPr eaLnBrk="0" hangingPunct="0">
              <a:lnSpc>
                <a:spcPct val="150000"/>
              </a:lnSpc>
            </a:pPr>
            <a:endParaRPr lang="zh-CN" altLang="en-US" sz="2000" b="1">
              <a:solidFill>
                <a:srgbClr val="C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86"/>
          <p:cNvPicPr>
            <a:picLocks noChangeAspect="1"/>
          </p:cNvPicPr>
          <p:nvPr/>
        </p:nvPicPr>
        <p:blipFill>
          <a:blip r:embed="rId3" cstate="print"/>
          <a:srcRect l="54416" t="37564" r="22733" b="27058"/>
          <a:stretch>
            <a:fillRect/>
          </a:stretch>
        </p:blipFill>
        <p:spPr>
          <a:xfrm>
            <a:off x="5601970" y="1006475"/>
            <a:ext cx="5328920" cy="4638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7383145" y="5644515"/>
            <a:ext cx="221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accent2"/>
                </a:solidFill>
              </a:rPr>
              <a:t>北汽电动汽车铭牌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BBF1502-C72D-4F5A-A6EA-AAA98639CF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0864" t="37140" r="39558" b="16063"/>
          <a:stretch/>
        </p:blipFill>
        <p:spPr>
          <a:xfrm>
            <a:off x="6195368" y="762437"/>
            <a:ext cx="4248472" cy="226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F41ABE9-57D1-4AEA-992A-FD53E1AD437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5368" y="3471539"/>
            <a:ext cx="4248472" cy="247956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3529E00-697F-4179-AE2D-24CB3519C7B9}"/>
              </a:ext>
            </a:extLst>
          </p:cNvPr>
          <p:cNvGrpSpPr/>
          <p:nvPr/>
        </p:nvGrpSpPr>
        <p:grpSpPr>
          <a:xfrm>
            <a:off x="1170939" y="602936"/>
            <a:ext cx="3169065" cy="3698607"/>
            <a:chOff x="1249092" y="1220655"/>
            <a:chExt cx="2827683" cy="3548678"/>
          </a:xfrm>
        </p:grpSpPr>
        <p:sp>
          <p:nvSpPr>
            <p:cNvPr id="9" name="圆角矩形 34">
              <a:extLst>
                <a:ext uri="{FF2B5EF4-FFF2-40B4-BE49-F238E27FC236}">
                  <a16:creationId xmlns:a16="http://schemas.microsoft.com/office/drawing/2014/main" xmlns="" id="{A9D2AA7D-BA32-4771-8A26-09F545D9FD94}"/>
                </a:ext>
              </a:extLst>
            </p:cNvPr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35">
              <a:extLst>
                <a:ext uri="{FF2B5EF4-FFF2-40B4-BE49-F238E27FC236}">
                  <a16:creationId xmlns:a16="http://schemas.microsoft.com/office/drawing/2014/main" xmlns="" id="{4BC46228-807B-4B5C-A4AE-725977F69534}"/>
                </a:ext>
              </a:extLst>
            </p:cNvPr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308CEF1E-0DC9-40EB-9ABC-786A095120EC}"/>
                </a:ext>
              </a:extLst>
            </p:cNvPr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2561F612-76F6-43B6-A932-7330BDF0C8FC}"/>
                  </a:ext>
                </a:extLst>
              </p:cNvPr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xmlns="" id="{D16DC9E7-3249-451E-A51C-0A46331D13F9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xmlns="" id="{71F48562-EDF9-41E6-AE2E-524F2FF403A9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xmlns="" id="{24AC544D-0505-4450-958E-58E0FF96B2FA}"/>
                  </a:ext>
                </a:extLst>
              </p:cNvPr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xmlns="" id="{DDE1837B-3CCE-4CF6-A55C-E792470FDB6A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xmlns="" id="{5CC4486C-0801-4CE7-8DDC-407E7B466F5B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BE2AEC90-FCF4-4A41-960E-C50652171745}"/>
                  </a:ext>
                </a:extLst>
              </p:cNvPr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xmlns="" id="{F446D710-842E-4077-AD78-ECC3E51E4CA4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xmlns="" id="{3011C4F2-CDBE-4A2D-B949-61C0AA17C16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6F201F76-7AC7-40DE-81DC-FAF61324428A}"/>
                  </a:ext>
                </a:extLst>
              </p:cNvPr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xmlns="" id="{86D94754-A7CA-450B-965E-F8FA5B184833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xmlns="" id="{264A6D19-9006-4C2C-B127-289AC7EEDEC5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B4C5606A-72DF-4852-AF62-47D8140DFAB3}"/>
                  </a:ext>
                </a:extLst>
              </p:cNvPr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xmlns="" id="{AB85B3C6-CE37-4F28-A5A1-058DBEE7DB1B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xmlns="" id="{CC685356-E4C0-428D-9941-D953F9867A90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="" id="{043EE9CD-528C-44C1-97F4-26BDF2DE5B03}"/>
                  </a:ext>
                </a:extLst>
              </p:cNvPr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xmlns="" id="{C4CBD8F1-0CCD-4C7C-912E-B7ADBC47E3BD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xmlns="" id="{A193659A-73AA-47FD-A829-C2FA07947712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="" id="{4B091E6B-33E6-42AD-A505-BF3F967635D4}"/>
                  </a:ext>
                </a:extLst>
              </p:cNvPr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xmlns="" id="{C6F70482-7F99-4F4E-935B-FAD0A4F7E7B7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xmlns="" id="{2CF0A91C-0449-4E48-9DE1-4BFF509F520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D4C30D93-E04A-495E-BBCA-33D3550E08CB}"/>
                  </a:ext>
                </a:extLst>
              </p:cNvPr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xmlns="" id="{B45B5E64-2B3D-4E0D-84B3-E0CD9DB886F8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xmlns="" id="{6AB68B57-FA72-4083-8143-733A1C781881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xmlns="" id="{9BFCA40B-C59C-4C9D-B435-4325FEAD696A}"/>
                  </a:ext>
                </a:extLst>
              </p:cNvPr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xmlns="" id="{C9ECE4D0-486B-451A-8F8B-0A8CB4D6857F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xmlns="" id="{259CEFD2-C03F-432E-830D-A35F00A7770D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xmlns="" id="{D7630BD0-5E93-4A4A-B167-58B2A1D49E87}"/>
                  </a:ext>
                </a:extLst>
              </p:cNvPr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xmlns="" id="{8B57EF79-20E5-4B24-BDE0-28F6F8D69630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xmlns="" id="{1769A221-8EE7-46D8-962A-4770D0126A88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7CF1CED1-FEE8-43C0-9CAF-39D1A1A35196}"/>
                </a:ext>
              </a:extLst>
            </p:cNvPr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65">
                <a:extLst>
                  <a:ext uri="{FF2B5EF4-FFF2-40B4-BE49-F238E27FC236}">
                    <a16:creationId xmlns:a16="http://schemas.microsoft.com/office/drawing/2014/main" xmlns="" id="{4875DF3F-E2BC-4138-82CA-70FB32CBC8D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66">
                <a:extLst>
                  <a:ext uri="{FF2B5EF4-FFF2-40B4-BE49-F238E27FC236}">
                    <a16:creationId xmlns:a16="http://schemas.microsoft.com/office/drawing/2014/main" xmlns="" id="{537919A8-0FB6-48DA-85E0-63F5BF9763D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6B4DF7E8-734D-49A4-8748-781502BDDC0D}"/>
                </a:ext>
              </a:extLst>
            </p:cNvPr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63">
                <a:extLst>
                  <a:ext uri="{FF2B5EF4-FFF2-40B4-BE49-F238E27FC236}">
                    <a16:creationId xmlns:a16="http://schemas.microsoft.com/office/drawing/2014/main" xmlns="" id="{C6599638-2558-482E-B6E9-EDAFF96057A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64">
                <a:extLst>
                  <a:ext uri="{FF2B5EF4-FFF2-40B4-BE49-F238E27FC236}">
                    <a16:creationId xmlns:a16="http://schemas.microsoft.com/office/drawing/2014/main" xmlns="" id="{EFFFAE39-4A2F-4014-BA74-CFB8B2B5A7F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B43EA41-EF6D-47ED-94A3-4C0CBA253A75}"/>
                </a:ext>
              </a:extLst>
            </p:cNvPr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61">
                <a:extLst>
                  <a:ext uri="{FF2B5EF4-FFF2-40B4-BE49-F238E27FC236}">
                    <a16:creationId xmlns:a16="http://schemas.microsoft.com/office/drawing/2014/main" xmlns="" id="{7DB8FE97-41D6-4164-938F-B6943AC984A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62">
                <a:extLst>
                  <a:ext uri="{FF2B5EF4-FFF2-40B4-BE49-F238E27FC236}">
                    <a16:creationId xmlns:a16="http://schemas.microsoft.com/office/drawing/2014/main" xmlns="" id="{3F16972A-269F-4C39-8DD8-ACBA38D4769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0C2D0829-E6DC-41BC-B468-77E30C06AFFD}"/>
                </a:ext>
              </a:extLst>
            </p:cNvPr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59">
                <a:extLst>
                  <a:ext uri="{FF2B5EF4-FFF2-40B4-BE49-F238E27FC236}">
                    <a16:creationId xmlns:a16="http://schemas.microsoft.com/office/drawing/2014/main" xmlns="" id="{61B21430-211F-4BF8-B3AE-289FB16810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60">
                <a:extLst>
                  <a:ext uri="{FF2B5EF4-FFF2-40B4-BE49-F238E27FC236}">
                    <a16:creationId xmlns:a16="http://schemas.microsoft.com/office/drawing/2014/main" xmlns="" id="{741BF833-F59A-48DB-B007-2D868CBC258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9C922518-4571-47C5-8916-147A2E22B2CC}"/>
                </a:ext>
              </a:extLst>
            </p:cNvPr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57">
                <a:extLst>
                  <a:ext uri="{FF2B5EF4-FFF2-40B4-BE49-F238E27FC236}">
                    <a16:creationId xmlns:a16="http://schemas.microsoft.com/office/drawing/2014/main" xmlns="" id="{12F075A4-EF94-44DE-823B-9DCC8FB4B2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58">
                <a:extLst>
                  <a:ext uri="{FF2B5EF4-FFF2-40B4-BE49-F238E27FC236}">
                    <a16:creationId xmlns:a16="http://schemas.microsoft.com/office/drawing/2014/main" xmlns="" id="{38F29AEC-628B-4C9C-8A6E-6A40A3EB589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2E6B19C5-D965-46CA-B0A3-7614E840EA9C}"/>
                </a:ext>
              </a:extLst>
            </p:cNvPr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55">
                <a:extLst>
                  <a:ext uri="{FF2B5EF4-FFF2-40B4-BE49-F238E27FC236}">
                    <a16:creationId xmlns:a16="http://schemas.microsoft.com/office/drawing/2014/main" xmlns="" id="{F15351CF-45AA-403D-B79B-77F993C37874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56">
                <a:extLst>
                  <a:ext uri="{FF2B5EF4-FFF2-40B4-BE49-F238E27FC236}">
                    <a16:creationId xmlns:a16="http://schemas.microsoft.com/office/drawing/2014/main" xmlns="" id="{46605ED5-D686-4C26-BDEB-195E4137B90A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934FDB53-5AFA-4B73-9308-DE39D60DEFA1}"/>
                </a:ext>
              </a:extLst>
            </p:cNvPr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53">
                <a:extLst>
                  <a:ext uri="{FF2B5EF4-FFF2-40B4-BE49-F238E27FC236}">
                    <a16:creationId xmlns:a16="http://schemas.microsoft.com/office/drawing/2014/main" xmlns="" id="{4735E2EE-7202-4BE5-BC9C-FAE4AC4586EE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54">
                <a:extLst>
                  <a:ext uri="{FF2B5EF4-FFF2-40B4-BE49-F238E27FC236}">
                    <a16:creationId xmlns:a16="http://schemas.microsoft.com/office/drawing/2014/main" xmlns="" id="{A4222F73-D137-4885-AD9B-3486B9207F5F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D4612C05-7947-49BE-9281-D69D7568FCD1}"/>
                </a:ext>
              </a:extLst>
            </p:cNvPr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26" name="圆角矩形 51">
                <a:extLst>
                  <a:ext uri="{FF2B5EF4-FFF2-40B4-BE49-F238E27FC236}">
                    <a16:creationId xmlns:a16="http://schemas.microsoft.com/office/drawing/2014/main" xmlns="" id="{C028F620-F3F9-4DBB-A3E0-46DB77B0B77D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52">
                <a:extLst>
                  <a:ext uri="{FF2B5EF4-FFF2-40B4-BE49-F238E27FC236}">
                    <a16:creationId xmlns:a16="http://schemas.microsoft.com/office/drawing/2014/main" xmlns="" id="{3AADCACA-8824-48A3-9188-205340A322FD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BFD6C455-2B3F-45A5-9649-8857825FE142}"/>
                </a:ext>
              </a:extLst>
            </p:cNvPr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24" name="圆角矩形 49">
                <a:extLst>
                  <a:ext uri="{FF2B5EF4-FFF2-40B4-BE49-F238E27FC236}">
                    <a16:creationId xmlns:a16="http://schemas.microsoft.com/office/drawing/2014/main" xmlns="" id="{98586C75-A88D-4979-8746-0D94040352D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50">
                <a:extLst>
                  <a:ext uri="{FF2B5EF4-FFF2-40B4-BE49-F238E27FC236}">
                    <a16:creationId xmlns:a16="http://schemas.microsoft.com/office/drawing/2014/main" xmlns="" id="{C8A17F81-392A-4858-9405-2184D1B0FA0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F1BBE17F-1976-4D6A-88E3-1F797D1C57FB}"/>
                </a:ext>
              </a:extLst>
            </p:cNvPr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2" name="圆角矩形 47">
                <a:extLst>
                  <a:ext uri="{FF2B5EF4-FFF2-40B4-BE49-F238E27FC236}">
                    <a16:creationId xmlns:a16="http://schemas.microsoft.com/office/drawing/2014/main" xmlns="" id="{03CFF535-0B1E-4F8F-A9D7-3F5D5165F4B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48">
                <a:extLst>
                  <a:ext uri="{FF2B5EF4-FFF2-40B4-BE49-F238E27FC236}">
                    <a16:creationId xmlns:a16="http://schemas.microsoft.com/office/drawing/2014/main" xmlns="" id="{BD6D7167-DA98-4095-8F4B-8F4C70355A1B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" name="文本框 49">
            <a:extLst>
              <a:ext uri="{FF2B5EF4-FFF2-40B4-BE49-F238E27FC236}">
                <a16:creationId xmlns:a16="http://schemas.microsoft.com/office/drawing/2014/main" xmlns="" id="{B6CC266E-CACA-4F30-B2E1-D77C2F504BB2}"/>
              </a:ext>
            </a:extLst>
          </p:cNvPr>
          <p:cNvSpPr txBox="1"/>
          <p:nvPr/>
        </p:nvSpPr>
        <p:spPr>
          <a:xfrm>
            <a:off x="-74557" y="987048"/>
            <a:ext cx="604867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A5E66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思</a:t>
            </a:r>
            <a:r>
              <a:rPr lang="zh-CN" altLang="en-US" sz="4400" b="1" dirty="0">
                <a:solidFill>
                  <a:srgbClr val="EA6103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政</a:t>
            </a:r>
            <a:r>
              <a:rPr lang="zh-CN" altLang="en-US" sz="4400" b="1" dirty="0">
                <a:solidFill>
                  <a:srgbClr val="F69F1E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目</a:t>
            </a:r>
            <a:r>
              <a:rPr lang="zh-CN" altLang="en-US" sz="4400" b="1" dirty="0">
                <a:solidFill>
                  <a:srgbClr val="0099A9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标</a:t>
            </a:r>
            <a:r>
              <a:rPr lang="zh-CN" altLang="en-US" sz="4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5684913-0AE5-4808-BDD8-2716BF539B9D}"/>
              </a:ext>
            </a:extLst>
          </p:cNvPr>
          <p:cNvSpPr/>
          <p:nvPr/>
        </p:nvSpPr>
        <p:spPr>
          <a:xfrm>
            <a:off x="1545464" y="1900783"/>
            <a:ext cx="2420017" cy="195520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认知国产企业，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国产品牌，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强化爱国意识。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267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38557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三、动力电池标识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4065" y="1703070"/>
            <a:ext cx="726884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   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动力电池标识位置及内容（吉利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）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73"/>
          <p:cNvPicPr>
            <a:picLocks noChangeAspect="1"/>
          </p:cNvPicPr>
          <p:nvPr/>
        </p:nvPicPr>
        <p:blipFill>
          <a:blip r:embed="rId3" cstate="print"/>
          <a:srcRect l="56206" t="50615" r="11098" b="23557"/>
          <a:stretch>
            <a:fillRect/>
          </a:stretch>
        </p:blipFill>
        <p:spPr>
          <a:xfrm>
            <a:off x="5686425" y="2753360"/>
            <a:ext cx="5850255" cy="2599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176"/>
          <p:cNvPicPr>
            <a:picLocks noChangeAspect="1"/>
          </p:cNvPicPr>
          <p:nvPr/>
        </p:nvPicPr>
        <p:blipFill>
          <a:blip r:embed="rId4" cstate="print"/>
          <a:srcRect l="53879" t="52525" r="23807" b="17508"/>
          <a:stretch>
            <a:fillRect/>
          </a:stretch>
        </p:blipFill>
        <p:spPr>
          <a:xfrm>
            <a:off x="1238250" y="2580640"/>
            <a:ext cx="3669665" cy="27717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6450" y="816610"/>
            <a:ext cx="1018476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    </a:t>
            </a:r>
            <a:r>
              <a:rPr lang="en-US" sz="2800" b="1">
                <a:latin typeface="+mn-ea"/>
                <a:cs typeface="+mn-ea"/>
                <a:sym typeface="+mn-ea"/>
              </a:rPr>
              <a:t>2.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作业警示标贴位置（动力总成舱）及内容（吉利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）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66"/>
          <p:cNvPicPr>
            <a:picLocks noChangeAspect="1"/>
          </p:cNvPicPr>
          <p:nvPr/>
        </p:nvPicPr>
        <p:blipFill>
          <a:blip r:embed="rId3" cstate="print"/>
          <a:srcRect l="54259" t="30905" r="17027" b="32156"/>
          <a:stretch>
            <a:fillRect/>
          </a:stretch>
        </p:blipFill>
        <p:spPr>
          <a:xfrm>
            <a:off x="1764665" y="2025650"/>
            <a:ext cx="4205605" cy="304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178"/>
          <p:cNvPicPr>
            <a:picLocks noChangeAspect="1"/>
          </p:cNvPicPr>
          <p:nvPr/>
        </p:nvPicPr>
        <p:blipFill>
          <a:blip r:embed="rId4" cstate="print"/>
          <a:srcRect l="54057" t="32788" r="23628" b="44885"/>
          <a:stretch>
            <a:fillRect/>
          </a:stretch>
        </p:blipFill>
        <p:spPr>
          <a:xfrm>
            <a:off x="6405245" y="2287270"/>
            <a:ext cx="4939665" cy="27800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9020" y="1092200"/>
            <a:ext cx="851281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     </a:t>
            </a:r>
            <a:r>
              <a:rPr lang="en-US" sz="2800" b="1">
                <a:latin typeface="+mn-ea"/>
                <a:cs typeface="+mn-ea"/>
                <a:sym typeface="+mn-ea"/>
              </a:rPr>
              <a:t>3.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 紧急维修开关标贴位置及内容（吉利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）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81"/>
          <p:cNvPicPr>
            <a:picLocks noChangeAspect="1"/>
          </p:cNvPicPr>
          <p:nvPr/>
        </p:nvPicPr>
        <p:blipFill>
          <a:blip r:embed="rId3" cstate="print"/>
          <a:srcRect l="25775" t="44249" r="51372" b="26422"/>
          <a:stretch>
            <a:fillRect/>
          </a:stretch>
        </p:blipFill>
        <p:spPr>
          <a:xfrm>
            <a:off x="1691640" y="2341880"/>
            <a:ext cx="4481830" cy="3234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179"/>
          <p:cNvPicPr>
            <a:picLocks noChangeAspect="1"/>
          </p:cNvPicPr>
          <p:nvPr/>
        </p:nvPicPr>
        <p:blipFill>
          <a:blip r:embed="rId4" cstate="print"/>
          <a:srcRect l="19511" t="32471" r="52983" b="39792"/>
          <a:stretch>
            <a:fillRect/>
          </a:stretch>
        </p:blipFill>
        <p:spPr>
          <a:xfrm>
            <a:off x="6673850" y="2342515"/>
            <a:ext cx="4798060" cy="27216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631126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四、动力电池信息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吉利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EV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300</a:t>
            </a:r>
            <a:endParaRPr lang="en-US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6005" y="5728335"/>
            <a:ext cx="616077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 </a:t>
            </a:r>
            <a:r>
              <a:rPr lang="en-US" altLang="zh-CN" sz="2400" b="1">
                <a:latin typeface="+mn-ea"/>
                <a:cs typeface="+mn-ea"/>
                <a:sym typeface="+mn-ea"/>
              </a:rPr>
              <a:t>        </a:t>
            </a:r>
            <a:r>
              <a:rPr lang="zh-CN" altLang="en-US" sz="2400" b="1">
                <a:latin typeface="+mn-ea"/>
                <a:cs typeface="+mn-ea"/>
                <a:sym typeface="+mn-ea"/>
              </a:rPr>
              <a:t>1-动力电池    2-车身    3-维修开关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pic>
        <p:nvPicPr>
          <p:cNvPr id="2" name="图片 182"/>
          <p:cNvPicPr>
            <a:picLocks noChangeAspect="1"/>
          </p:cNvPicPr>
          <p:nvPr/>
        </p:nvPicPr>
        <p:blipFill>
          <a:blip r:embed="rId3" cstate="print"/>
          <a:srcRect l="28639" t="23557" r="28639" b="25148"/>
          <a:stretch>
            <a:fillRect/>
          </a:stretch>
        </p:blipFill>
        <p:spPr>
          <a:xfrm>
            <a:off x="3003550" y="2351405"/>
            <a:ext cx="5338445" cy="3604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661795" y="1507490"/>
            <a:ext cx="883729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1.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位置：动力电池及紧急维修开关位置（吉利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EV300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）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38557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四、动力电池信息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61795" y="1507490"/>
            <a:ext cx="665797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sz="2800" b="1">
                <a:latin typeface="+mn-ea"/>
                <a:cs typeface="+mn-ea"/>
                <a:sym typeface="+mn-ea"/>
              </a:rPr>
              <a:t>2. </a:t>
            </a:r>
            <a:r>
              <a:rPr sz="2800" b="1">
                <a:latin typeface="+mn-ea"/>
                <a:cs typeface="+mn-ea"/>
                <a:sym typeface="+mn-ea"/>
              </a:rPr>
              <a:t>动力蓄电池规格--吉利EV300（风冷）</a:t>
            </a:r>
          </a:p>
        </p:txBody>
      </p:sp>
      <p:pic>
        <p:nvPicPr>
          <p:cNvPr id="2" name="图片 188"/>
          <p:cNvPicPr>
            <a:picLocks noChangeAspect="1"/>
          </p:cNvPicPr>
          <p:nvPr/>
        </p:nvPicPr>
        <p:blipFill>
          <a:blip r:embed="rId3" cstate="print"/>
          <a:srcRect l="27318" t="30286" r="22648" b="43425"/>
          <a:stretch>
            <a:fillRect/>
          </a:stretch>
        </p:blipFill>
        <p:spPr>
          <a:xfrm>
            <a:off x="1573530" y="2484120"/>
            <a:ext cx="9836785" cy="30486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38557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四、动力电池信息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61795" y="1507490"/>
            <a:ext cx="665797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2800" b="1">
                <a:latin typeface="+mn-ea"/>
                <a:cs typeface="+mn-ea"/>
                <a:sym typeface="+mn-ea"/>
              </a:rPr>
              <a:t>2. </a:t>
            </a:r>
            <a:r>
              <a:rPr sz="2800" b="1">
                <a:latin typeface="+mn-ea"/>
                <a:cs typeface="+mn-ea"/>
                <a:sym typeface="+mn-ea"/>
              </a:rPr>
              <a:t>动力蓄电池规格--吉利EV300（</a:t>
            </a:r>
            <a:r>
              <a:rPr lang="zh-CN" sz="2800" b="1">
                <a:latin typeface="+mn-ea"/>
                <a:cs typeface="+mn-ea"/>
                <a:sym typeface="+mn-ea"/>
              </a:rPr>
              <a:t>水</a:t>
            </a:r>
            <a:r>
              <a:rPr sz="2800" b="1">
                <a:latin typeface="+mn-ea"/>
                <a:cs typeface="+mn-ea"/>
                <a:sym typeface="+mn-ea"/>
              </a:rPr>
              <a:t>冷）</a:t>
            </a:r>
          </a:p>
        </p:txBody>
      </p:sp>
      <p:pic>
        <p:nvPicPr>
          <p:cNvPr id="2" name="图片 175"/>
          <p:cNvPicPr>
            <a:picLocks noChangeAspect="1"/>
          </p:cNvPicPr>
          <p:nvPr/>
        </p:nvPicPr>
        <p:blipFill>
          <a:blip r:embed="rId3" cstate="print"/>
          <a:srcRect l="26671" t="60115" r="21838" b="12733"/>
          <a:stretch>
            <a:fillRect/>
          </a:stretch>
        </p:blipFill>
        <p:spPr>
          <a:xfrm>
            <a:off x="1173480" y="2466975"/>
            <a:ext cx="10401935" cy="30848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715565" y="853882"/>
            <a:ext cx="56959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四、动力电池信息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北汽</a:t>
            </a: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EU5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95070" y="1507490"/>
            <a:ext cx="1077849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>
                <a:latin typeface="+mn-ea"/>
                <a:cs typeface="+mn-ea"/>
                <a:sym typeface="+mn-ea"/>
              </a:rPr>
              <a:t>1. 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位置：</a:t>
            </a:r>
            <a:r>
              <a:rPr sz="2800" b="1">
                <a:latin typeface="+mn-ea"/>
                <a:cs typeface="+mn-ea"/>
                <a:sym typeface="+mn-ea"/>
              </a:rPr>
              <a:t>  动力电池信息标签位于动力电池后部右侧箭头所示位置。</a:t>
            </a:r>
          </a:p>
        </p:txBody>
      </p:sp>
      <p:pic>
        <p:nvPicPr>
          <p:cNvPr id="2" name="图片 187"/>
          <p:cNvPicPr>
            <a:picLocks noChangeAspect="1"/>
          </p:cNvPicPr>
          <p:nvPr/>
        </p:nvPicPr>
        <p:blipFill>
          <a:blip r:embed="rId3" cstate="print"/>
          <a:srcRect l="55489" t="22601" r="22554" b="42657"/>
          <a:stretch>
            <a:fillRect/>
          </a:stretch>
        </p:blipFill>
        <p:spPr>
          <a:xfrm>
            <a:off x="2676525" y="2378710"/>
            <a:ext cx="3735070" cy="33242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8405" y="746760"/>
            <a:ext cx="495490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2800" b="1">
                <a:latin typeface="+mn-ea"/>
                <a:cs typeface="+mn-ea"/>
                <a:sym typeface="+mn-ea"/>
              </a:rPr>
              <a:t>2. </a:t>
            </a:r>
            <a:r>
              <a:rPr sz="2800" b="1">
                <a:latin typeface="+mn-ea"/>
                <a:cs typeface="+mn-ea"/>
                <a:sym typeface="+mn-ea"/>
              </a:rPr>
              <a:t>动力蓄电池规格--</a:t>
            </a:r>
            <a:r>
              <a:rPr lang="zh-CN" sz="2800" b="1">
                <a:latin typeface="+mn-ea"/>
                <a:cs typeface="+mn-ea"/>
                <a:sym typeface="+mn-ea"/>
              </a:rPr>
              <a:t>北汽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EU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５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676718" y="1672442"/>
          <a:ext cx="9744710" cy="48687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22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980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744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6565">
                <a:tc rowSpan="11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动力电池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动力电池类型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三元锂离子电池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单体电池标称电压（V）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3.65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59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储能装置单体型号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ELE879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6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动力电池标称容量（Ah）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150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59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动力电池标称电压（V）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317~416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59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电池系统能量（kWh）（可用电量）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&gt;=49.3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16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充电时间（快充：min）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&lt;=45min（30%-80% SOC常温：25℃）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59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充电时间（快充：h）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9h（0-100% SOC 常温：25℃）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59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充电机功率（kW）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6.6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6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动力电池系统固定螺栓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M12×1.75×60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159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动力电池系统固定螺栓紧固力矩（Nm）/工具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75~95/18mm6角套筒</a:t>
                      </a: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8405" y="613410"/>
            <a:ext cx="495490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2800" b="1">
                <a:latin typeface="+mn-ea"/>
                <a:cs typeface="+mn-ea"/>
                <a:sym typeface="+mn-ea"/>
              </a:rPr>
              <a:t>2. </a:t>
            </a:r>
            <a:r>
              <a:rPr sz="2800" b="1">
                <a:latin typeface="+mn-ea"/>
                <a:cs typeface="+mn-ea"/>
                <a:sym typeface="+mn-ea"/>
              </a:rPr>
              <a:t>动力蓄电池规格--</a:t>
            </a:r>
            <a:r>
              <a:rPr lang="zh-CN" sz="2800" b="1">
                <a:latin typeface="+mn-ea"/>
                <a:cs typeface="+mn-ea"/>
                <a:sym typeface="+mn-ea"/>
              </a:rPr>
              <a:t>北汽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EU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５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66583942"/>
              </p:ext>
            </p:extLst>
          </p:nvPr>
        </p:nvGraphicFramePr>
        <p:xfrm>
          <a:off x="1741488" y="1341925"/>
          <a:ext cx="8241665" cy="52974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62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005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848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71805">
                <a:tc rowSpan="1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动力电池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储能装置单体生产企业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宁德时代新能源科技股份有限公司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180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储能装置总成生产企业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北京普莱德新能源电池科技有限公司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储能装置最小模块型号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PMHNCM150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4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储能装置组合方式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1箱，1并98串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4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成箱后储能装置型号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PNCM-310-150-358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4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储能装置总成额定输出电流（A）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150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4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储能装置总质量（kg）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380+/-10g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4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车载能源管理系统型号（包括软件和硬件）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BMS-C40-S008/H001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34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车载能量管理系统生产企业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北京新能源汽车股份有限公司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34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电池比能量密度（Wh/kg）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&gt;120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34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最高允许动力电池温度（℃）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349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动力蓄电池单体比能量（Wh/kg）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spc="120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210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8405" y="746760"/>
            <a:ext cx="424370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sz="2800" b="1">
                <a:latin typeface="+mn-ea"/>
                <a:cs typeface="+mn-ea"/>
                <a:sym typeface="+mn-ea"/>
              </a:rPr>
              <a:t>2. </a:t>
            </a:r>
            <a:r>
              <a:rPr sz="2800" b="1">
                <a:latin typeface="+mn-ea"/>
                <a:cs typeface="+mn-ea"/>
                <a:sym typeface="+mn-ea"/>
              </a:rPr>
              <a:t>蓄电池规格--</a:t>
            </a:r>
            <a:r>
              <a:rPr lang="zh-CN" sz="2800" b="1">
                <a:latin typeface="+mn-ea"/>
                <a:cs typeface="+mn-ea"/>
                <a:sym typeface="+mn-ea"/>
              </a:rPr>
              <a:t>北汽</a:t>
            </a:r>
            <a:r>
              <a:rPr lang="en-US" altLang="zh-CN" sz="2800" b="1">
                <a:latin typeface="+mn-ea"/>
                <a:cs typeface="+mn-ea"/>
                <a:sym typeface="+mn-ea"/>
              </a:rPr>
              <a:t>EU</a:t>
            </a:r>
            <a:r>
              <a:rPr lang="zh-CN" altLang="en-US" sz="2800" b="1">
                <a:latin typeface="+mn-ea"/>
                <a:cs typeface="+mn-ea"/>
                <a:sym typeface="+mn-ea"/>
              </a:rPr>
              <a:t>５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743392" y="1836590"/>
          <a:ext cx="7183755" cy="27218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75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580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381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97560">
                <a:tc rowSpan="3"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低压蓄电池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蓄电池类型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铅酸蓄电池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75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蓄电池额定值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45Ah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07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电压和电极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12V，负极（-）接地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3">
            <a:extLst>
              <a:ext uri="{FF2B5EF4-FFF2-40B4-BE49-F238E27FC236}">
                <a16:creationId xmlns:a16="http://schemas.microsoft.com/office/drawing/2014/main" xmlns="" id="{26A27905-78F8-42AB-BE7F-78D5A09B96E5}"/>
              </a:ext>
            </a:extLst>
          </p:cNvPr>
          <p:cNvSpPr txBox="1"/>
          <p:nvPr/>
        </p:nvSpPr>
        <p:spPr>
          <a:xfrm>
            <a:off x="1705183" y="1946880"/>
            <a:ext cx="8997161" cy="216982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  <a:p>
            <a:pPr lvl="0">
              <a:defRPr/>
            </a:pPr>
            <a:r>
              <a:rPr lang="zh-CN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</a:t>
            </a: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zh-CN" altLang="en-US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860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1249045" y="2506345"/>
            <a:ext cx="3521075" cy="635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1236980" y="3272790"/>
            <a:ext cx="3572510" cy="1206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995045" y="2182495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993458" y="295338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397635" y="2568575"/>
            <a:ext cx="3295650" cy="72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2.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车辆铭牌的作用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367473" y="1987868"/>
            <a:ext cx="3077210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车辆铭牌的位置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93774" y="1009650"/>
            <a:ext cx="560020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车辆铭牌、动力电池标识</a:t>
            </a:r>
            <a:endParaRPr lang="zh-CN" altLang="zh-CN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YouYuan" panose="02010509060101010101" pitchFamily="49" charset="-122"/>
              <a:cs typeface="+mn-ea"/>
            </a:endParaRPr>
          </a:p>
        </p:txBody>
      </p:sp>
      <p:sp>
        <p:nvSpPr>
          <p:cNvPr id="13" name="Rectangle 8"/>
          <p:cNvSpPr/>
          <p:nvPr/>
        </p:nvSpPr>
        <p:spPr>
          <a:xfrm>
            <a:off x="4445" y="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244600" y="4114800"/>
            <a:ext cx="3616325" cy="254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88"/>
          <p:cNvSpPr>
            <a:spLocks noEditPoints="1" noChangeArrowheads="1"/>
          </p:cNvSpPr>
          <p:nvPr/>
        </p:nvSpPr>
        <p:spPr bwMode="auto">
          <a:xfrm>
            <a:off x="990600" y="378460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63028" y="3589973"/>
            <a:ext cx="2721610" cy="5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</a:rPr>
              <a:t>3.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</a:rPr>
              <a:t>动力电池标识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275080" y="4948555"/>
            <a:ext cx="3625215" cy="127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88"/>
          <p:cNvSpPr>
            <a:spLocks noEditPoints="1" noChangeArrowheads="1"/>
          </p:cNvSpPr>
          <p:nvPr/>
        </p:nvSpPr>
        <p:spPr bwMode="auto">
          <a:xfrm>
            <a:off x="1031558" y="462978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308735" y="4308475"/>
            <a:ext cx="3552190" cy="72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４</a:t>
            </a:r>
            <a:r>
              <a:rPr lang="en-US" altLang="zh-CN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.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动力电池的规格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/>
              <a:t>《新能源汽车电池及管理系统检修》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7" grpId="0"/>
      <p:bldP spid="1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7637"/>
            <a:ext cx="445079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1" y="764309"/>
            <a:ext cx="390284" cy="787294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452" y="914982"/>
            <a:ext cx="2481763" cy="195316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295" y="674869"/>
            <a:ext cx="2153848" cy="44798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5429" y="1898729"/>
            <a:ext cx="1872521" cy="4658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814" y="2348492"/>
            <a:ext cx="2189686" cy="152311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2357" y="2468549"/>
            <a:ext cx="990913" cy="4658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2" name="组合 163"/>
          <p:cNvGrpSpPr/>
          <p:nvPr/>
        </p:nvGrpSpPr>
        <p:grpSpPr>
          <a:xfrm>
            <a:off x="10670688" y="3242639"/>
            <a:ext cx="962243" cy="1114559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414" y="4571887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703" y="4748413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623" y="4771981"/>
            <a:ext cx="444468" cy="765543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960451" y="2316238"/>
            <a:ext cx="827852" cy="922822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6534" y="3157630"/>
              <a:ext cx="516725" cy="516258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628" y="2750349"/>
              <a:ext cx="516725" cy="516258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840" y="5261093"/>
            <a:ext cx="306804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834" y="5045957"/>
            <a:ext cx="306804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6" y="1287787"/>
            <a:ext cx="861663" cy="1078367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612913" y="1670390"/>
            <a:ext cx="776939" cy="858338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7669978">
            <a:off x="1687382" y="2095562"/>
            <a:ext cx="302829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20551" y="5944810"/>
            <a:ext cx="2687831" cy="193524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60" y="6376654"/>
            <a:ext cx="1449636" cy="4300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739" y="6265557"/>
            <a:ext cx="1775761" cy="44798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8" y="6116831"/>
            <a:ext cx="2230900" cy="4479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8" y="6502086"/>
            <a:ext cx="1075132" cy="4300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150" y="5462792"/>
            <a:ext cx="3977989" cy="12543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029" y="4959272"/>
            <a:ext cx="4214520" cy="4479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992" y="4701240"/>
            <a:ext cx="1847436" cy="4658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662" y="4260436"/>
            <a:ext cx="2076798" cy="4658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3118" y="6036196"/>
            <a:ext cx="2431591" cy="4658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731" y="6421452"/>
            <a:ext cx="1318829" cy="9496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276" y="6634686"/>
            <a:ext cx="711379" cy="21503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2677" y="6579138"/>
            <a:ext cx="870857" cy="21503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739" y="6505670"/>
            <a:ext cx="1093051" cy="2329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2576" y="6695610"/>
            <a:ext cx="526815" cy="21503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187" y="947236"/>
            <a:ext cx="275951" cy="130808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2" y="728975"/>
            <a:ext cx="1374250" cy="1380945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1528" y="1101339"/>
            <a:ext cx="275951" cy="134392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8744" y="4701240"/>
            <a:ext cx="274159" cy="130807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850" y="6039780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9648" y="5484295"/>
            <a:ext cx="274158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2317" y="5113374"/>
            <a:ext cx="274159" cy="132600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4" y="5197293"/>
            <a:ext cx="689880" cy="772281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471" y="5964520"/>
            <a:ext cx="274159" cy="130808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7718" y="5760245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49" y="4525392"/>
            <a:ext cx="240071" cy="484718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79930" y="6272725"/>
            <a:ext cx="215026" cy="215026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06" y="5646484"/>
            <a:ext cx="1736647" cy="714633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766" y="1830637"/>
            <a:ext cx="157686" cy="193524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389" y="5663483"/>
            <a:ext cx="215026" cy="211443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155" y="5618687"/>
            <a:ext cx="215026" cy="211443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026" y="6365903"/>
            <a:ext cx="215026" cy="213235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3567" y="4595519"/>
            <a:ext cx="215026" cy="215026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6868" y="4871469"/>
            <a:ext cx="215026" cy="215026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735" y="1226771"/>
            <a:ext cx="245489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6427" y="883502"/>
            <a:ext cx="1129194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639" y="863018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5091" y="1017120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803" y="846891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8" y="1103751"/>
            <a:ext cx="943692" cy="126886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982" y="4005642"/>
            <a:ext cx="1076868" cy="89855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9545" y="5860591"/>
            <a:ext cx="243697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4" name="组合 164"/>
          <p:cNvGrpSpPr/>
          <p:nvPr/>
        </p:nvGrpSpPr>
        <p:grpSpPr>
          <a:xfrm rot="-9642712">
            <a:off x="2121594" y="1567229"/>
            <a:ext cx="575196" cy="664791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162" name="等腰三角形 161"/>
          <p:cNvSpPr/>
          <p:nvPr/>
        </p:nvSpPr>
        <p:spPr>
          <a:xfrm rot="1650064">
            <a:off x="9674216" y="3595394"/>
            <a:ext cx="445075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07966" y="2747986"/>
            <a:ext cx="6602432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600" b="1" dirty="0">
                <a:solidFill>
                  <a:schemeClr val="tx1">
                    <a:alpha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感 谢 您 的 聆 听</a:t>
            </a:r>
            <a:endParaRPr lang="en-US" altLang="zh-CN" sz="6600" b="1" dirty="0">
              <a:solidFill>
                <a:schemeClr val="tx1">
                  <a:alpha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7DDB1E7-FAB7-4F67-B951-00B188B885EE}"/>
              </a:ext>
            </a:extLst>
          </p:cNvPr>
          <p:cNvSpPr txBox="1"/>
          <p:nvPr/>
        </p:nvSpPr>
        <p:spPr>
          <a:xfrm>
            <a:off x="269292" y="1313185"/>
            <a:ext cx="11141390" cy="2786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zh-CN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为驱动电机提供电能。</a:t>
            </a:r>
            <a:endParaRPr lang="en-US" altLang="zh-CN" sz="36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zh-CN" sz="2800" b="1" dirty="0">
                <a:latin typeface="+mn-ea"/>
                <a:cs typeface="+mn-ea"/>
              </a:rPr>
              <a:t>动力电池输出高压直流电，</a:t>
            </a:r>
            <a:endParaRPr lang="en-US" altLang="zh-CN" sz="2800" b="1" dirty="0">
              <a:latin typeface="+mn-ea"/>
              <a:cs typeface="+mn-ea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</a:rPr>
              <a:t>        </a:t>
            </a:r>
            <a:r>
              <a:rPr lang="zh-CN" altLang="zh-CN" sz="2800" b="1" dirty="0">
                <a:latin typeface="+mn-ea"/>
                <a:cs typeface="+mn-ea"/>
              </a:rPr>
              <a:t>通过电机控制器转变为不同幅值、不同频率的交流电供给电动机，</a:t>
            </a:r>
            <a:r>
              <a:rPr lang="en-US" altLang="zh-CN" sz="2800" b="1" dirty="0">
                <a:latin typeface="+mn-ea"/>
                <a:cs typeface="+mn-ea"/>
              </a:rPr>
              <a:t>   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</a:rPr>
              <a:t>        </a:t>
            </a:r>
            <a:r>
              <a:rPr lang="zh-CN" altLang="zh-CN" sz="2800" b="1" dirty="0">
                <a:latin typeface="+mn-ea"/>
                <a:cs typeface="+mn-ea"/>
              </a:rPr>
              <a:t>电动机将电能转换为机械能，从而驱动车轮行驶。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-2147482576" descr="图片3 第一代leaf 动力电池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0870" y="4176241"/>
            <a:ext cx="3662680" cy="2044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1810870" y="1503526"/>
            <a:ext cx="1395730" cy="2581275"/>
            <a:chOff x="814328" y="3219334"/>
            <a:chExt cx="1356392" cy="432536"/>
          </a:xfrm>
        </p:grpSpPr>
        <p:grpSp>
          <p:nvGrpSpPr>
            <p:cNvPr id="14" name="组合 1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圆角矩形 1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5" name="TextBox 73"/>
            <p:cNvSpPr txBox="1"/>
            <p:nvPr/>
          </p:nvSpPr>
          <p:spPr>
            <a:xfrm>
              <a:off x="1048518" y="3296253"/>
              <a:ext cx="888427" cy="3094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动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力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蓄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电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池</a:t>
              </a:r>
              <a:endParaRPr lang="en-US" altLang="zh-CN" sz="2400" dirty="0">
                <a:solidFill>
                  <a:schemeClr val="accent2"/>
                </a:solidFill>
                <a:cs typeface="宋体" panose="02010600030101010101" pitchFamily="2" charset="-122"/>
              </a:endParaRPr>
            </a:p>
          </p:txBody>
        </p:sp>
      </p:grpSp>
      <p:pic>
        <p:nvPicPr>
          <p:cNvPr id="18" name="图片 52"/>
          <p:cNvPicPr>
            <a:picLocks noChangeAspect="1"/>
          </p:cNvPicPr>
          <p:nvPr/>
        </p:nvPicPr>
        <p:blipFill>
          <a:blip r:embed="rId4" cstate="print"/>
          <a:srcRect l="9590" t="25391" r="29523" b="18802"/>
          <a:stretch>
            <a:fillRect/>
          </a:stretch>
        </p:blipFill>
        <p:spPr>
          <a:xfrm>
            <a:off x="8141820" y="4421351"/>
            <a:ext cx="3014345" cy="15544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8724750" y="1622906"/>
            <a:ext cx="1395730" cy="2581275"/>
            <a:chOff x="814328" y="3219334"/>
            <a:chExt cx="1356392" cy="432536"/>
          </a:xfrm>
        </p:grpSpPr>
        <p:grpSp>
          <p:nvGrpSpPr>
            <p:cNvPr id="20" name="组合 19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圆角矩形 2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1" name="TextBox 73"/>
            <p:cNvSpPr txBox="1"/>
            <p:nvPr/>
          </p:nvSpPr>
          <p:spPr>
            <a:xfrm>
              <a:off x="1047901" y="3278373"/>
              <a:ext cx="888427" cy="3094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交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流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电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动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机</a:t>
              </a:r>
              <a:endParaRPr lang="en-US" altLang="zh-CN" sz="2400" dirty="0">
                <a:solidFill>
                  <a:schemeClr val="accent2"/>
                </a:solidFill>
                <a:cs typeface="宋体" panose="02010600030101010101" pitchFamily="2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/>
          <a:srcRect l="25583" t="25493" r="44077" b="35910"/>
          <a:stretch>
            <a:fillRect/>
          </a:stretch>
        </p:blipFill>
        <p:spPr>
          <a:xfrm>
            <a:off x="5473550" y="4257521"/>
            <a:ext cx="2625725" cy="187833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" name="组合 24"/>
          <p:cNvGrpSpPr/>
          <p:nvPr/>
        </p:nvGrpSpPr>
        <p:grpSpPr>
          <a:xfrm>
            <a:off x="5351630" y="1545436"/>
            <a:ext cx="1473200" cy="2581275"/>
            <a:chOff x="795815" y="3219334"/>
            <a:chExt cx="1431679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圆角矩形 27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7" name="TextBox 73"/>
            <p:cNvSpPr txBox="1"/>
            <p:nvPr/>
          </p:nvSpPr>
          <p:spPr>
            <a:xfrm>
              <a:off x="795815" y="3280623"/>
              <a:ext cx="1431679" cy="3094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电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机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控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制</a:t>
              </a:r>
            </a:p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宋体" panose="02010600030101010101" pitchFamily="2" charset="-122"/>
                </a:rPr>
                <a:t>器</a:t>
              </a:r>
              <a:endParaRPr lang="en-US" altLang="zh-CN" sz="2400" dirty="0">
                <a:solidFill>
                  <a:schemeClr val="accent2"/>
                </a:solidFill>
                <a:cs typeface="宋体" panose="02010600030101010101" pitchFamily="2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 flipH="1">
            <a:off x="3206600" y="2623666"/>
            <a:ext cx="2140585" cy="7620"/>
          </a:xfrm>
          <a:prstGeom prst="line">
            <a:avLst/>
          </a:prstGeom>
          <a:ln w="57150">
            <a:solidFill>
              <a:srgbClr val="FD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3206600" y="3082136"/>
            <a:ext cx="2140585" cy="7620"/>
          </a:xfrm>
          <a:prstGeom prst="line">
            <a:avLst/>
          </a:prstGeom>
          <a:ln w="57150">
            <a:solidFill>
              <a:srgbClr val="FD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771490" y="2483966"/>
            <a:ext cx="1922145" cy="12700"/>
          </a:xfrm>
          <a:prstGeom prst="line">
            <a:avLst/>
          </a:prstGeom>
          <a:ln w="57150">
            <a:solidFill>
              <a:srgbClr val="FD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775300" y="2819246"/>
            <a:ext cx="1922145" cy="12700"/>
          </a:xfrm>
          <a:prstGeom prst="line">
            <a:avLst/>
          </a:prstGeom>
          <a:ln w="57150">
            <a:solidFill>
              <a:srgbClr val="FD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787365" y="3169131"/>
            <a:ext cx="1922145" cy="12700"/>
          </a:xfrm>
          <a:prstGeom prst="line">
            <a:avLst/>
          </a:prstGeom>
          <a:ln w="57150">
            <a:solidFill>
              <a:srgbClr val="FD5C0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13420" y="1714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《汽车安全与舒适系统检修》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960264" y="865570"/>
            <a:ext cx="5743880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二、为电动压缩机提供电能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9145" y="1462405"/>
            <a:ext cx="10240304" cy="233538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+mn-ea"/>
              </a:rPr>
              <a:t>      </a:t>
            </a:r>
            <a:r>
              <a:rPr lang="en-US" altLang="zh-CN" sz="2400" b="1" dirty="0">
                <a:latin typeface="+mn-ea"/>
                <a:cs typeface="+mn-ea"/>
                <a:sym typeface="+mn-ea"/>
              </a:rPr>
              <a:t>  </a:t>
            </a:r>
            <a:r>
              <a:rPr sz="2400" b="1" dirty="0" err="1">
                <a:latin typeface="+mn-ea"/>
                <a:cs typeface="+mn-ea"/>
                <a:sym typeface="+mn-ea"/>
              </a:rPr>
              <a:t>燃油车空调制冷功能如何实现呢</a:t>
            </a:r>
            <a:r>
              <a:rPr sz="2400" b="1" dirty="0">
                <a:latin typeface="+mn-ea"/>
                <a:cs typeface="+mn-ea"/>
                <a:sym typeface="+mn-ea"/>
              </a:rPr>
              <a:t>？</a:t>
            </a:r>
          </a:p>
          <a:p>
            <a:pPr algn="l" eaLnBrk="0" hangingPunct="0">
              <a:lnSpc>
                <a:spcPct val="150000"/>
              </a:lnSpc>
            </a:pPr>
            <a:r>
              <a:rPr sz="2400" b="1" dirty="0">
                <a:latin typeface="+mn-ea"/>
                <a:cs typeface="+mn-ea"/>
                <a:sym typeface="+mn-ea"/>
              </a:rPr>
              <a:t>      </a:t>
            </a:r>
            <a:r>
              <a:rPr lang="en-US" sz="2400" b="1" dirty="0">
                <a:latin typeface="+mn-ea"/>
                <a:cs typeface="+mn-ea"/>
                <a:sym typeface="+mn-ea"/>
              </a:rPr>
              <a:t> </a:t>
            </a:r>
            <a:r>
              <a:rPr sz="2400" b="1" dirty="0">
                <a:latin typeface="+mn-ea"/>
                <a:cs typeface="+mn-ea"/>
                <a:sym typeface="+mn-ea"/>
              </a:rPr>
              <a:t>  </a:t>
            </a:r>
            <a:r>
              <a:rPr sz="2400" b="1" dirty="0" err="1">
                <a:latin typeface="+mn-ea"/>
                <a:cs typeface="+mn-ea"/>
                <a:sym typeface="+mn-ea"/>
              </a:rPr>
              <a:t>由发动机驱动压缩机，使制冷剂不断循环，将车内热量转移到车外</a:t>
            </a:r>
            <a:r>
              <a:rPr sz="2400" b="1" dirty="0">
                <a:latin typeface="+mn-ea"/>
                <a:cs typeface="+mn-ea"/>
                <a:sym typeface="+mn-ea"/>
              </a:rPr>
              <a:t>。</a:t>
            </a:r>
          </a:p>
          <a:p>
            <a:pPr algn="l" eaLnBrk="0" hangingPunct="0">
              <a:lnSpc>
                <a:spcPct val="150000"/>
              </a:lnSpc>
            </a:pPr>
            <a:r>
              <a:rPr sz="2400" b="1" dirty="0">
                <a:latin typeface="+mn-ea"/>
                <a:cs typeface="+mn-ea"/>
                <a:sym typeface="+mn-ea"/>
              </a:rPr>
              <a:t>        </a:t>
            </a:r>
            <a:r>
              <a:rPr lang="en-US" sz="2400" b="1" dirty="0">
                <a:latin typeface="+mn-ea"/>
                <a:cs typeface="+mn-ea"/>
                <a:sym typeface="+mn-ea"/>
              </a:rPr>
              <a:t> </a:t>
            </a:r>
            <a:r>
              <a:rPr sz="2400" b="1" dirty="0" err="1">
                <a:latin typeface="+mn-ea"/>
                <a:cs typeface="+mn-ea"/>
                <a:sym typeface="+mn-ea"/>
              </a:rPr>
              <a:t>电动汽车空调制冷功能如何实现呢</a:t>
            </a:r>
            <a:r>
              <a:rPr sz="2400" b="1" dirty="0">
                <a:latin typeface="+mn-ea"/>
                <a:cs typeface="+mn-ea"/>
                <a:sym typeface="+mn-ea"/>
              </a:rPr>
              <a:t>？</a:t>
            </a:r>
          </a:p>
          <a:p>
            <a:pPr algn="l" eaLnBrk="0" hangingPunct="0">
              <a:lnSpc>
                <a:spcPct val="150000"/>
              </a:lnSpc>
            </a:pPr>
            <a:r>
              <a:rPr sz="2400" b="1" dirty="0">
                <a:latin typeface="+mn-ea"/>
                <a:cs typeface="+mn-ea"/>
                <a:sym typeface="+mn-ea"/>
              </a:rPr>
              <a:t>       </a:t>
            </a:r>
            <a:r>
              <a:rPr lang="en-US" sz="2400" b="1" dirty="0">
                <a:latin typeface="+mn-ea"/>
                <a:cs typeface="+mn-ea"/>
                <a:sym typeface="+mn-ea"/>
              </a:rPr>
              <a:t> </a:t>
            </a:r>
            <a:r>
              <a:rPr sz="2400" b="1" dirty="0">
                <a:latin typeface="+mn-ea"/>
                <a:cs typeface="+mn-ea"/>
                <a:sym typeface="+mn-ea"/>
              </a:rPr>
              <a:t> </a:t>
            </a:r>
            <a:r>
              <a:rPr sz="2400" b="1" dirty="0" err="1">
                <a:latin typeface="+mn-ea"/>
                <a:cs typeface="+mn-ea"/>
                <a:sym typeface="+mn-ea"/>
              </a:rPr>
              <a:t>电动压缩机运转，制冷剂循环，实现车辆的制冷</a:t>
            </a:r>
            <a:r>
              <a:rPr sz="2400" b="1" dirty="0">
                <a:latin typeface="+mn-ea"/>
                <a:cs typeface="+mn-ea"/>
                <a:sym typeface="+mn-ea"/>
              </a:rPr>
              <a:t>。</a:t>
            </a:r>
          </a:p>
        </p:txBody>
      </p:sp>
      <p:sp>
        <p:nvSpPr>
          <p:cNvPr id="10" name="Rectangle 8"/>
          <p:cNvSpPr/>
          <p:nvPr/>
        </p:nvSpPr>
        <p:spPr>
          <a:xfrm>
            <a:off x="4445" y="-2540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pic>
        <p:nvPicPr>
          <p:cNvPr id="11" name="内容占位符 8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6907" t="28200" r="37810" b="21697"/>
          <a:stretch>
            <a:fillRect/>
          </a:stretch>
        </p:blipFill>
        <p:spPr>
          <a:xfrm>
            <a:off x="8495030" y="3614420"/>
            <a:ext cx="3487420" cy="2913380"/>
          </a:xfrm>
          <a:prstGeom prst="round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rcRect l="83153" t="55304" r="2928" b="20521"/>
          <a:stretch>
            <a:fillRect/>
          </a:stretch>
        </p:blipFill>
        <p:spPr>
          <a:xfrm>
            <a:off x="1273713" y="4008592"/>
            <a:ext cx="3181350" cy="2313305"/>
          </a:xfrm>
          <a:prstGeom prst="round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/>
          <a:srcRect l="24636" t="29549" r="43919" b="35451"/>
          <a:stretch>
            <a:fillRect/>
          </a:stretch>
        </p:blipFill>
        <p:spPr>
          <a:xfrm>
            <a:off x="4819553" y="4071457"/>
            <a:ext cx="3493770" cy="2250440"/>
          </a:xfrm>
          <a:prstGeom prst="round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541411820"/>
  <p:tag name="KSO_WM_UNIT_PLACING_PICTURE_USER_VIEWPORT" val="{&quot;height&quot;:4766,&quot;width&quot;:7363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918227c-4d03-4823-a455-211fedc75e39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0551722-cd4d-43b3-b76c-6eae4c81c9dc}"/>
  <p:tag name="TABLE_RECT" val="218.5*136.988*523*365.15"/>
  <p:tag name="TABLE_EMPHASIZE_COLOR" val="6579300"/>
  <p:tag name="TABLE_ONEKEY_SKIN_IDX" val="0"/>
  <p:tag name="TABLE_SKINIDX" val="-1"/>
  <p:tag name="TABLE_COLORIDX" val="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4e057aa-dd76-4853-8eb6-4266523c09b2}"/>
  <p:tag name="TABLE_RECT" val="405*200.288*150*302.4"/>
  <p:tag name="TABLE_EMPHASIZE_COLOR" val="6579300"/>
  <p:tag name="TABLE_ONEKEY_SKIN_IDX" val="0"/>
  <p:tag name="TABLE_SKINIDX" val="-1"/>
  <p:tag name="TABLE_COLORIDX" val="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44979fe-d462-4d4a-b82f-9a5c50032c4f}"/>
  <p:tag name="TABLE_RECT" val="222.975*179.051*514.05*336.3"/>
  <p:tag name="TABLE_EMPHASIZE_COLOR" val="6579300"/>
  <p:tag name="TABLE_ONEKEY_SKIN_IDX" val="0"/>
  <p:tag name="TABLE_SKINIDX" val="-1"/>
  <p:tag name="TABLE_COLORIDX" val="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44979fe-d462-4d4a-b82f-9a5c50032c4f}"/>
  <p:tag name="TABLE_RECT" val="222.975*179.051*514.05*336.3"/>
  <p:tag name="TABLE_EMPHASIZE_COLOR" val="6579300"/>
  <p:tag name="TABLE_ONEKEY_SKIN_IDX" val="0"/>
  <p:tag name="TABLE_SKINIDX" val="-1"/>
  <p:tag name="TABLE_COLORIDX" val="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21d2149-12b6-4843-919d-405465c9a2f9}"/>
  <p:tag name="TABLE_RECT" val="192.4*58.8634*575.2*457.05"/>
  <p:tag name="TABLE_EMPHASIZE_COLOR" val="6579300"/>
  <p:tag name="TABLE_ONEKEY_SKIN_IDX" val="0"/>
  <p:tag name="TABLE_SKINIDX" val="-1"/>
  <p:tag name="TABLE_COLORIDX" val="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c225d29-4de2-463a-8f72-7663acc382c8}"/>
  <p:tag name="TABLE_RECT" val="60.625*135.888*838.75*366.85"/>
  <p:tag name="TABLE_EMPHASIZE_COLOR" val="6579300"/>
  <p:tag name="TABLE_ONEKEY_SKIN_IDX" val="0"/>
  <p:tag name="TABLE_SKINIDX" val="-1"/>
  <p:tag name="TABLE_COLORIDX" val="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191f3d7-7fbf-43a4-93fc-6f0088355ec8}"/>
  <p:tag name="TABLE_RECT" val="88.825*105.663*782.35*416.8"/>
  <p:tag name="TABLE_EMPHASIZE_COLOR" val="6579300"/>
  <p:tag name="TABLE_ONEKEY_SKIN_IDX" val="0"/>
  <p:tag name="TABLE_SKINIDX" val="-1"/>
  <p:tag name="TABLE_COLORIDX" val="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48f4543-56dd-458d-9c4b-9ee5800ec357}"/>
  <p:tag name="TABLE_RECT" val="197.175*226.563*565.65*185.5"/>
  <p:tag name="TABLE_EMPHASIZE_COLOR" val="6579300"/>
  <p:tag name="TABLE_ONEKEY_SKIN_IDX" val="0"/>
  <p:tag name="TABLE_SKINIDX" val="-1"/>
  <p:tag name="TABLE_COLORIDX" val="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1928</Words>
  <Application>Microsoft Office PowerPoint</Application>
  <PresentationFormat>自定义</PresentationFormat>
  <Paragraphs>571</Paragraphs>
  <Slides>61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61</vt:i4>
      </vt:variant>
    </vt:vector>
  </HeadingPairs>
  <TitlesOfParts>
    <vt:vector size="6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39</cp:revision>
  <dcterms:created xsi:type="dcterms:W3CDTF">2018-03-01T02:03:00Z</dcterms:created>
  <dcterms:modified xsi:type="dcterms:W3CDTF">2021-04-25T01:57:35Z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