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  <p:sldMasterId id="2147483676" r:id="rId3"/>
  </p:sldMasterIdLst>
  <p:notesMasterIdLst>
    <p:notesMasterId r:id="rId60"/>
  </p:notesMasterIdLst>
  <p:sldIdLst>
    <p:sldId id="463" r:id="rId4"/>
    <p:sldId id="464" r:id="rId5"/>
    <p:sldId id="465" r:id="rId6"/>
    <p:sldId id="466" r:id="rId7"/>
    <p:sldId id="531" r:id="rId8"/>
    <p:sldId id="467" r:id="rId9"/>
    <p:sldId id="592" r:id="rId10"/>
    <p:sldId id="468" r:id="rId11"/>
    <p:sldId id="532" r:id="rId12"/>
    <p:sldId id="469" r:id="rId13"/>
    <p:sldId id="470" r:id="rId14"/>
    <p:sldId id="358" r:id="rId15"/>
    <p:sldId id="424" r:id="rId16"/>
    <p:sldId id="430" r:id="rId17"/>
    <p:sldId id="431" r:id="rId18"/>
    <p:sldId id="433" r:id="rId19"/>
    <p:sldId id="432" r:id="rId20"/>
    <p:sldId id="471" r:id="rId21"/>
    <p:sldId id="472" r:id="rId22"/>
    <p:sldId id="427" r:id="rId23"/>
    <p:sldId id="428" r:id="rId24"/>
    <p:sldId id="439" r:id="rId25"/>
    <p:sldId id="440" r:id="rId26"/>
    <p:sldId id="441" r:id="rId27"/>
    <p:sldId id="442" r:id="rId28"/>
    <p:sldId id="443" r:id="rId29"/>
    <p:sldId id="444" r:id="rId30"/>
    <p:sldId id="445" r:id="rId31"/>
    <p:sldId id="446" r:id="rId32"/>
    <p:sldId id="447" r:id="rId33"/>
    <p:sldId id="449" r:id="rId34"/>
    <p:sldId id="450" r:id="rId35"/>
    <p:sldId id="451" r:id="rId36"/>
    <p:sldId id="452" r:id="rId37"/>
    <p:sldId id="462" r:id="rId38"/>
    <p:sldId id="453" r:id="rId39"/>
    <p:sldId id="454" r:id="rId40"/>
    <p:sldId id="455" r:id="rId41"/>
    <p:sldId id="456" r:id="rId42"/>
    <p:sldId id="429" r:id="rId43"/>
    <p:sldId id="458" r:id="rId44"/>
    <p:sldId id="457" r:id="rId45"/>
    <p:sldId id="435" r:id="rId46"/>
    <p:sldId id="535" r:id="rId47"/>
    <p:sldId id="533" r:id="rId48"/>
    <p:sldId id="534" r:id="rId49"/>
    <p:sldId id="536" r:id="rId50"/>
    <p:sldId id="537" r:id="rId51"/>
    <p:sldId id="538" r:id="rId52"/>
    <p:sldId id="539" r:id="rId53"/>
    <p:sldId id="540" r:id="rId54"/>
    <p:sldId id="541" r:id="rId55"/>
    <p:sldId id="542" r:id="rId56"/>
    <p:sldId id="543" r:id="rId57"/>
    <p:sldId id="544" r:id="rId58"/>
    <p:sldId id="301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作者" initials="A" lastIdx="2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374" autoAdjust="0"/>
  </p:normalViewPr>
  <p:slideViewPr>
    <p:cSldViewPr snapToGrid="0">
      <p:cViewPr varScale="1">
        <p:scale>
          <a:sx n="69" d="100"/>
          <a:sy n="69" d="100"/>
        </p:scale>
        <p:origin x="8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commentAuthors" Target="commentAuthor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7353953-2F24-4853-94B6-6188C90BE669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t>56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140676" y="6657340"/>
            <a:ext cx="10336530" cy="6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195854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动力电池模组检测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>
            <a:off x="-5715" y="6650990"/>
            <a:ext cx="10184765" cy="63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179050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动力电池模组检测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>
            <a:off x="-5715" y="6650990"/>
            <a:ext cx="10184765" cy="63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179050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动力电池模组检测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28.xml"/><Relationship Id="rId16" Type="http://schemas.openxmlformats.org/officeDocument/2006/relationships/tags" Target="../tags/tag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idu.com/s?wd=MSD&amp;tn=SE_PcZhidaonwhc_ngpagmjz&amp;rsv_dl=gh_pc_zhidao" TargetMode="Externa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1.xml"/><Relationship Id="rId4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4.xml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5.xml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6691" t="37752" r="20586" b="16493"/>
          <a:stretch>
            <a:fillRect/>
          </a:stretch>
        </p:blipFill>
        <p:spPr>
          <a:xfrm>
            <a:off x="6966585" y="1341120"/>
            <a:ext cx="4008755" cy="45389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1070" y="1120140"/>
            <a:ext cx="56324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EV200电池箱体的防护等级为</a:t>
            </a:r>
            <a:r>
              <a:rPr lang="zh-CN" altLang="en-US" sz="2800" b="1" dirty="0">
                <a:solidFill>
                  <a:srgbClr val="C00000"/>
                </a:solidFill>
              </a:rPr>
              <a:t>IP67</a:t>
            </a:r>
            <a:r>
              <a:rPr lang="zh-CN" altLang="en-US" sz="28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下壳体采用高强度铝合金，设有加强边框，有效预防汽车碰撞和底部异物撞击。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上壳体采用高强度工程塑料，绝缘阻燃，耐腐蚀性好，隔热性能佳。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94"/>
          <p:cNvPicPr>
            <a:picLocks noChangeAspect="1"/>
          </p:cNvPicPr>
          <p:nvPr/>
        </p:nvPicPr>
        <p:blipFill>
          <a:blip r:embed="rId4"/>
          <a:srcRect l="1100" t="3352" r="1257"/>
          <a:stretch>
            <a:fillRect/>
          </a:stretch>
        </p:blipFill>
        <p:spPr>
          <a:xfrm>
            <a:off x="4551564" y="1691871"/>
            <a:ext cx="7360285" cy="47815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426720" y="1386205"/>
          <a:ext cx="6857365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4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6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973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序号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1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2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4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5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名称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出水口接头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进水口接头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快充连接器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低压连接器（灰）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低压连接器（黑）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序号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6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7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8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9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10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2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名称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高压连接器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下箱体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箱盖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防爆阀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SimSun" panose="02010600030101010101" pitchFamily="2" charset="-122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a:t>后支架</a:t>
                      </a:r>
                      <a:endParaRPr lang="en-US" altLang="en-US" sz="1800" b="0">
                        <a:latin typeface="SimSun" panose="02010600030101010101" pitchFamily="2" charset="-122"/>
                        <a:ea typeface="SimSun" panose="02010600030101010101" pitchFamily="2" charset="-122"/>
                        <a:cs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26720" y="895350"/>
            <a:ext cx="60750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071245"/>
            <a:r>
              <a:rPr lang="zh-CN" sz="2000" b="1">
                <a:solidFill>
                  <a:srgbClr val="000000"/>
                </a:solidFill>
                <a:ea typeface="SimSun" panose="02010600030101010101" pitchFamily="2" charset="-122"/>
              </a:rPr>
              <a:t>吉利</a:t>
            </a:r>
            <a:r>
              <a:rPr lang="en-US" sz="2000" b="1">
                <a:solidFill>
                  <a:srgbClr val="000000"/>
                </a:solidFill>
                <a:latin typeface="Times New Roman" panose="02020603050405020304" charset="0"/>
              </a:rPr>
              <a:t>EV300</a:t>
            </a:r>
            <a:r>
              <a:rPr lang="zh-CN" sz="2000" b="1">
                <a:solidFill>
                  <a:srgbClr val="000000"/>
                </a:solidFill>
                <a:ea typeface="SimSun" panose="02010600030101010101" pitchFamily="2" charset="-122"/>
              </a:rPr>
              <a:t>动力蓄电池各部件名称</a:t>
            </a:r>
            <a:endParaRPr lang="zh-CN" altLang="en-US" sz="2000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3955" y="1763474"/>
            <a:ext cx="11026140" cy="19476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ea typeface="SimSun" panose="02010600030101010101" pitchFamily="2" charset="-122"/>
              </a:rPr>
              <a:t>          </a:t>
            </a:r>
            <a:r>
              <a:rPr lang="zh-CN" altLang="en-US" sz="2800" dirty="0"/>
              <a:t>动力蓄电池的上部分采用钢材或树脂进行密封，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dirty="0"/>
              <a:t>          保证动力蓄电池具有良好的防水、防尘性能，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dirty="0"/>
              <a:t>          符合</a:t>
            </a:r>
            <a:r>
              <a:rPr lang="en-US" sz="2800" b="1" dirty="0">
                <a:solidFill>
                  <a:srgbClr val="C00000"/>
                </a:solidFill>
              </a:rPr>
              <a:t>IP67</a:t>
            </a:r>
            <a:r>
              <a:rPr lang="zh-CN" altLang="en-US" sz="2800" dirty="0"/>
              <a:t>的防护等级要求，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51905" y="957890"/>
            <a:ext cx="4020185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 dirty="0"/>
              <a:t>2. </a:t>
            </a:r>
            <a:r>
              <a:rPr lang="zh-CN" altLang="en-US" sz="3200" b="1" dirty="0"/>
              <a:t>动力电池箱的要求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575BC9-9B23-4AB7-A17B-D8F604F3C4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439" t="37374" r="51027" b="29237"/>
          <a:stretch/>
        </p:blipFill>
        <p:spPr>
          <a:xfrm>
            <a:off x="6677891" y="3428999"/>
            <a:ext cx="2687782" cy="24679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2930" y="889808"/>
            <a:ext cx="110261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zh-CN" altLang="en-US" sz="2800" dirty="0"/>
              <a:t>常温下</a:t>
            </a:r>
            <a:r>
              <a:rPr lang="zh-CN" altLang="en-US" sz="2800" b="1" dirty="0">
                <a:solidFill>
                  <a:srgbClr val="C00000"/>
                </a:solidFill>
              </a:rPr>
              <a:t>短时间</a:t>
            </a:r>
            <a:r>
              <a:rPr lang="zh-CN" altLang="en-US" sz="2800" dirty="0"/>
              <a:t>内可以承受浅水浸泡而不会渗水，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dirty="0"/>
              <a:t> 不会对内部电池造成有害影响，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dirty="0"/>
              <a:t> 所以电动汽车可以承受短时的雨水飞溅、浸湿，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dirty="0"/>
              <a:t>  而不影响汽车的正常使用。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dirty="0"/>
              <a:t>  动力蓄电池内表面不得有划痕、尖角、毛刺、焊缝及残余油迹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dirty="0"/>
              <a:t> 等外观缺陷，焊接处必须打磨圆滑。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6883" y="1159083"/>
            <a:ext cx="11498234" cy="453983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ea typeface="SimSun" panose="02010600030101010101" pitchFamily="2" charset="-122"/>
              </a:rPr>
              <a:t>另外，动力蓄电池箱还需满足诸多功能需求：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（1）耐振动强度高  </a:t>
            </a:r>
            <a:endParaRPr lang="en-US" altLang="zh-CN" sz="2800" b="1" dirty="0">
              <a:solidFill>
                <a:srgbClr val="C00000"/>
              </a:solidFill>
            </a:endParaRPr>
          </a:p>
          <a:p>
            <a:pPr indent="26797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</a:rPr>
              <a:t>          </a:t>
            </a:r>
            <a:r>
              <a:rPr lang="zh-CN" altLang="en-US" sz="2800" dirty="0"/>
              <a:t>静强度一般比较容易达成，而振动强度和疲劳耐久性</a:t>
            </a:r>
            <a:endParaRPr lang="en-US" altLang="zh-CN" sz="2800" dirty="0"/>
          </a:p>
          <a:p>
            <a:pPr indent="267970">
              <a:lnSpc>
                <a:spcPct val="150000"/>
              </a:lnSpc>
            </a:pPr>
            <a:r>
              <a:rPr lang="en-US" altLang="zh-CN" sz="2800" dirty="0"/>
              <a:t>          </a:t>
            </a:r>
            <a:r>
              <a:rPr lang="zh-CN" altLang="en-US" sz="2800" dirty="0"/>
              <a:t>是保证动力蓄电池安全的重点。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（2）耐冲击性能强  </a:t>
            </a:r>
            <a:endParaRPr lang="en-US" altLang="zh-CN" sz="2800" b="1" dirty="0">
              <a:solidFill>
                <a:srgbClr val="C00000"/>
              </a:solidFill>
            </a:endParaRPr>
          </a:p>
          <a:p>
            <a:pPr indent="26797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</a:rPr>
              <a:t>          </a:t>
            </a:r>
            <a:r>
              <a:rPr lang="zh-CN" altLang="en-US" sz="2800" dirty="0"/>
              <a:t>经历冲击试验后，要求动力蓄电池箱外部及内部不应有机械损坏、</a:t>
            </a:r>
            <a:endParaRPr lang="en-US" altLang="zh-CN" sz="2800" dirty="0"/>
          </a:p>
          <a:p>
            <a:pPr indent="267970">
              <a:lnSpc>
                <a:spcPct val="150000"/>
              </a:lnSpc>
            </a:pPr>
            <a:r>
              <a:rPr lang="en-US" altLang="zh-CN" sz="2800" dirty="0"/>
              <a:t>          </a:t>
            </a:r>
            <a:r>
              <a:rPr lang="zh-CN" altLang="en-US" sz="2800" dirty="0"/>
              <a:t>变形和紧固部位的松动现象。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2" descr="https://timgsa.baidu.com/timg?image&amp;quality=80&amp;size=b9999_10000&amp;sec=1524243678797&amp;di=71c67e4c9c4cd49291e628302292204d&amp;imgtype=0&amp;src=http%3A%2F%2Fimgsrc.baidu.com%2Fimgad%2Fpic%2Fitem%2F77094b36acaf2edd52ec00cf871001e9390193f3.jpg"/>
          <p:cNvSpPr>
            <a:spLocks noChangeAspect="1" noChangeArrowheads="1"/>
          </p:cNvSpPr>
          <p:nvPr/>
        </p:nvSpPr>
        <p:spPr bwMode="auto">
          <a:xfrm>
            <a:off x="1061923" y="52033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AutoShape 14" descr="https://ss2.bdstatic.com/70cFvnSh_Q1YnxGkpoWK1HF6hhy/it/u=195725962,2217059410&amp;fm=27&amp;gp=0.jpg"/>
          <p:cNvSpPr>
            <a:spLocks noChangeAspect="1" noChangeArrowheads="1"/>
          </p:cNvSpPr>
          <p:nvPr/>
        </p:nvSpPr>
        <p:spPr bwMode="auto">
          <a:xfrm>
            <a:off x="1214323" y="67273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65752" y="977535"/>
            <a:ext cx="10982902" cy="38935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</a:rPr>
              <a:t>）碰撞安全性能高</a:t>
            </a:r>
            <a:r>
              <a:rPr lang="en-US" sz="2800" b="1" dirty="0">
                <a:solidFill>
                  <a:srgbClr val="C00000"/>
                </a:solidFill>
              </a:rPr>
              <a:t>  </a:t>
            </a: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</a:rPr>
              <a:t>         </a:t>
            </a:r>
            <a:r>
              <a:rPr lang="zh-CN" altLang="en-US" sz="2800" dirty="0"/>
              <a:t>这是考虑到车辆在发生正面碰撞、侧面碰撞以及后碰撞过</a:t>
            </a:r>
            <a:endParaRPr lang="en-US" altLang="zh-CN" sz="2800" dirty="0"/>
          </a:p>
          <a:p>
            <a:pPr indent="266700">
              <a:lnSpc>
                <a:spcPct val="150000"/>
              </a:lnSpc>
            </a:pPr>
            <a:r>
              <a:rPr lang="en-US" altLang="zh-CN" sz="2800" dirty="0"/>
              <a:t>         </a:t>
            </a:r>
            <a:r>
              <a:rPr lang="zh-CN" altLang="en-US" sz="2800" dirty="0"/>
              <a:t>程中可能对动力蓄电池箱造成的挤压破坏。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</a:rPr>
              <a:t>4</a:t>
            </a:r>
            <a:r>
              <a:rPr lang="zh-CN" altLang="en-US" sz="2800" b="1" dirty="0">
                <a:solidFill>
                  <a:srgbClr val="C00000"/>
                </a:solidFill>
              </a:rPr>
              <a:t>）密封性能要求高</a:t>
            </a:r>
            <a:r>
              <a:rPr lang="en-US" sz="2800" b="1" dirty="0">
                <a:solidFill>
                  <a:srgbClr val="C00000"/>
                </a:solidFill>
              </a:rPr>
              <a:t>  </a:t>
            </a:r>
          </a:p>
          <a:p>
            <a:pPr indent="26670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</a:rPr>
              <a:t>         </a:t>
            </a:r>
            <a:r>
              <a:rPr lang="zh-CN" altLang="en-US" sz="2800" dirty="0"/>
              <a:t>动力蓄电池位于车身底板下方，在车辆外侧，且离路面很近，</a:t>
            </a:r>
            <a:endParaRPr lang="en-US" altLang="zh-CN" sz="2800" dirty="0"/>
          </a:p>
          <a:p>
            <a:pPr indent="266700">
              <a:lnSpc>
                <a:spcPct val="150000"/>
              </a:lnSpc>
            </a:pPr>
            <a:r>
              <a:rPr lang="en-US" altLang="zh-CN" sz="2800" dirty="0"/>
              <a:t>    </a:t>
            </a:r>
            <a:r>
              <a:rPr lang="zh-CN" altLang="en-US" sz="2800" dirty="0"/>
              <a:t>     防水、防尘的密封要求必不可少。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4370" y="1444625"/>
            <a:ext cx="108432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</a:rPr>
              <a:t>5</a:t>
            </a:r>
            <a:r>
              <a:rPr lang="zh-CN" altLang="en-US" sz="2800" b="1" dirty="0">
                <a:solidFill>
                  <a:srgbClr val="C00000"/>
                </a:solidFill>
              </a:rPr>
              <a:t>）防腐性能要求高</a:t>
            </a:r>
            <a:r>
              <a:rPr lang="en-US" sz="2800" b="1" dirty="0">
                <a:solidFill>
                  <a:srgbClr val="C00000"/>
                </a:solidFill>
              </a:rPr>
              <a:t>  </a:t>
            </a:r>
          </a:p>
          <a:p>
            <a:pPr indent="266700">
              <a:lnSpc>
                <a:spcPct val="150000"/>
              </a:lnSpc>
            </a:pPr>
            <a:r>
              <a:rPr lang="en-US" sz="2800" dirty="0"/>
              <a:t>         </a:t>
            </a:r>
            <a:r>
              <a:rPr lang="zh-CN" altLang="en-US" sz="2800" dirty="0"/>
              <a:t>蓄电池箱极易粘黏雨水、泥浆，是腐蚀重灾区，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dirty="0"/>
              <a:t>         其防腐性能要求较高。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</a:rPr>
              <a:t>6</a:t>
            </a:r>
            <a:r>
              <a:rPr lang="zh-CN" altLang="en-US" sz="2800" b="1" dirty="0">
                <a:solidFill>
                  <a:srgbClr val="C00000"/>
                </a:solidFill>
              </a:rPr>
              <a:t>）阻燃性能好</a:t>
            </a:r>
            <a:r>
              <a:rPr lang="en-US" sz="2800" b="1" dirty="0">
                <a:solidFill>
                  <a:srgbClr val="C00000"/>
                </a:solidFill>
              </a:rPr>
              <a:t>  </a:t>
            </a:r>
          </a:p>
          <a:p>
            <a:pPr indent="266700">
              <a:lnSpc>
                <a:spcPct val="150000"/>
              </a:lnSpc>
            </a:pPr>
            <a:r>
              <a:rPr lang="en-US" sz="2800" dirty="0"/>
              <a:t>         </a:t>
            </a:r>
            <a:r>
              <a:rPr lang="zh-CN" altLang="en-US" sz="2800" dirty="0"/>
              <a:t>为提高动力蓄电池的使用安全性，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dirty="0"/>
              <a:t>         动力蓄电池应具备良好的阻燃性能。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4035" y="1121410"/>
            <a:ext cx="111239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</a:rPr>
              <a:t>7</a:t>
            </a:r>
            <a:r>
              <a:rPr lang="zh-CN" altLang="en-US" sz="2800" b="1" dirty="0">
                <a:solidFill>
                  <a:srgbClr val="C00000"/>
                </a:solidFill>
              </a:rPr>
              <a:t>）抗石击性能强</a:t>
            </a:r>
            <a:r>
              <a:rPr lang="en-US" sz="2800" b="1" dirty="0">
                <a:solidFill>
                  <a:srgbClr val="C00000"/>
                </a:solidFill>
              </a:rPr>
              <a:t>  </a:t>
            </a:r>
          </a:p>
          <a:p>
            <a:pPr indent="266700">
              <a:lnSpc>
                <a:spcPct val="150000"/>
              </a:lnSpc>
            </a:pPr>
            <a:r>
              <a:rPr lang="en-US" sz="2800" dirty="0"/>
              <a:t>         </a:t>
            </a:r>
            <a:r>
              <a:rPr lang="zh-CN" altLang="en-US" sz="2800" dirty="0"/>
              <a:t>动力蓄电池箱在车辆行驶过程中极易受到飞石撞击，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dirty="0"/>
              <a:t>         为此增加抗石击性能防护设计。</a:t>
            </a:r>
            <a:endParaRPr lang="en-US" altLang="zh-CN" sz="2800" dirty="0"/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</a:rPr>
              <a:t>8</a:t>
            </a:r>
            <a:r>
              <a:rPr lang="zh-CN" altLang="en-US" sz="2800" b="1" dirty="0">
                <a:solidFill>
                  <a:srgbClr val="C00000"/>
                </a:solidFill>
              </a:rPr>
              <a:t>）无积水结构</a:t>
            </a:r>
            <a:r>
              <a:rPr lang="en-US" sz="2800" b="1" dirty="0">
                <a:solidFill>
                  <a:srgbClr val="C00000"/>
                </a:solidFill>
              </a:rPr>
              <a:t>  </a:t>
            </a:r>
          </a:p>
          <a:p>
            <a:pPr indent="266700">
              <a:lnSpc>
                <a:spcPct val="150000"/>
              </a:lnSpc>
            </a:pPr>
            <a:r>
              <a:rPr lang="en-US" sz="2800" dirty="0"/>
              <a:t>         </a:t>
            </a:r>
            <a:r>
              <a:rPr lang="zh-CN" altLang="en-US" sz="2800" dirty="0"/>
              <a:t>动力蓄电池箱上方应避免凹台出现，否则易形成不必要的积水。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</a:rPr>
              <a:t>9</a:t>
            </a:r>
            <a:r>
              <a:rPr lang="zh-CN" altLang="en-US" sz="2800" b="1" dirty="0">
                <a:solidFill>
                  <a:srgbClr val="C00000"/>
                </a:solidFill>
              </a:rPr>
              <a:t>）轻量化设计</a:t>
            </a:r>
            <a:r>
              <a:rPr lang="en-US" sz="2800" b="1" dirty="0">
                <a:solidFill>
                  <a:srgbClr val="C00000"/>
                </a:solidFill>
              </a:rPr>
              <a:t>  </a:t>
            </a:r>
          </a:p>
          <a:p>
            <a:pPr indent="266700">
              <a:lnSpc>
                <a:spcPct val="150000"/>
              </a:lnSpc>
            </a:pPr>
            <a:r>
              <a:rPr lang="en-US" sz="2800" dirty="0"/>
              <a:t>         </a:t>
            </a:r>
            <a:r>
              <a:rPr lang="zh-CN" altLang="en-US" sz="2800" dirty="0"/>
              <a:t>考虑到车辆的综合性能表现，动力蓄电池箱应尽量追求轻量化。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 flipV="1">
            <a:off x="1426845" y="2846705"/>
            <a:ext cx="4234815" cy="889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414780" y="3627755"/>
            <a:ext cx="4177030" cy="444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172845" y="2525395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171258" y="329628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75435" y="2911475"/>
            <a:ext cx="3616960" cy="7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动力电池箱的要求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45273" y="2330768"/>
            <a:ext cx="307721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动力电池箱功能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171575" y="1352550"/>
            <a:ext cx="5224145" cy="64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动力电池箱认知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8997161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动力电池模组认知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6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rcRect l="73135" t="62724" r="17008" b="20659"/>
          <a:stretch>
            <a:fillRect/>
          </a:stretch>
        </p:blipFill>
        <p:spPr>
          <a:xfrm>
            <a:off x="9173845" y="4438015"/>
            <a:ext cx="2449830" cy="2322195"/>
          </a:xfrm>
          <a:prstGeom prst="rect">
            <a:avLst/>
          </a:prstGeom>
        </p:spPr>
      </p:pic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3416935" y="1921702"/>
            <a:ext cx="8840941" cy="61531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学习情境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SimHei" panose="02010609060101010101" pitchFamily="49" charset="-122"/>
                <a:cs typeface="+mj-cs"/>
                <a:sym typeface="Arial" panose="020B0604020202020204" pitchFamily="34" charset="0"/>
              </a:rPr>
              <a:t>新能源汽车动力电池检测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副标题 4"/>
          <p:cNvSpPr txBox="1"/>
          <p:nvPr>
            <p:custDataLst>
              <p:tags r:id="rId4"/>
            </p:custDataLst>
          </p:nvPr>
        </p:nvSpPr>
        <p:spPr>
          <a:xfrm>
            <a:off x="3085465" y="2811780"/>
            <a:ext cx="9845040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sym typeface="+mn-ea"/>
              </a:rPr>
              <a:t>2.1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新能源汽车动力模组检测</a:t>
            </a:r>
            <a:endParaRPr lang="zh-CN" altLang="en-US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fontAlgn="auto">
              <a:spcAft>
                <a:spcPts val="0"/>
              </a:spcAft>
              <a:buNone/>
            </a:pP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1252895" y="1697665"/>
            <a:ext cx="507682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endParaRPr lang="zh-CN" altLang="en-US" sz="1400">
              <a:solidFill>
                <a:srgbClr val="1A1513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1219755" y="935162"/>
            <a:ext cx="43681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一、 动力电池成组方式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0351" t="31762" r="27394" b="21250"/>
          <a:stretch>
            <a:fillRect/>
          </a:stretch>
        </p:blipFill>
        <p:spPr>
          <a:xfrm>
            <a:off x="3211830" y="2399030"/>
            <a:ext cx="6523990" cy="4079240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988060" y="1564640"/>
            <a:ext cx="1120394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  <a:cs typeface="+mn-ea"/>
                <a:sym typeface="SimSun" panose="02010600030101010101" pitchFamily="2" charset="-122"/>
              </a:rPr>
              <a:t>特斯拉七千多单体电池如何排列？串联？并联？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     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2915" y="1778000"/>
            <a:ext cx="7047230" cy="330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855" y="960583"/>
            <a:ext cx="5863013" cy="453983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dirty="0"/>
              <a:t>打开动力蓄电池上盖，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dirty="0"/>
              <a:t>会看到一个一个的电池模组。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dirty="0"/>
              <a:t>如北汽</a:t>
            </a:r>
            <a:r>
              <a:rPr lang="en-US" sz="2800" dirty="0"/>
              <a:t>EV160</a:t>
            </a:r>
            <a:r>
              <a:rPr lang="zh-CN" altLang="en-US" sz="2800" dirty="0"/>
              <a:t>动力蓄电池有 </a:t>
            </a:r>
            <a:endParaRPr lang="en-US" altLang="zh-CN" sz="2800" dirty="0"/>
          </a:p>
          <a:p>
            <a:pPr indent="266700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</a:rPr>
              <a:t>10</a:t>
            </a:r>
            <a:r>
              <a:rPr lang="zh-CN" altLang="en-US" sz="2800" b="1" dirty="0">
                <a:solidFill>
                  <a:srgbClr val="C00000"/>
                </a:solidFill>
              </a:rPr>
              <a:t>个</a:t>
            </a:r>
            <a:r>
              <a:rPr lang="zh-CN" altLang="en-US" sz="2800" dirty="0"/>
              <a:t>电池模组串联，</a:t>
            </a:r>
            <a:endParaRPr lang="en-US" altLang="zh-CN" sz="2800" dirty="0"/>
          </a:p>
          <a:p>
            <a:pPr indent="266700">
              <a:lnSpc>
                <a:spcPct val="150000"/>
              </a:lnSpc>
            </a:pPr>
            <a:r>
              <a:rPr lang="zh-CN" altLang="en-US" sz="2800" dirty="0"/>
              <a:t>连接方式是</a:t>
            </a:r>
            <a:r>
              <a:rPr lang="en-US" sz="2800" b="1" dirty="0">
                <a:solidFill>
                  <a:srgbClr val="C00000"/>
                </a:solidFill>
              </a:rPr>
              <a:t>1P100S</a:t>
            </a:r>
            <a:r>
              <a:rPr lang="zh-CN" altLang="en-US" sz="2800" dirty="0"/>
              <a:t>共</a:t>
            </a:r>
            <a:r>
              <a:rPr lang="en-US" sz="2800" dirty="0"/>
              <a:t>100</a:t>
            </a:r>
            <a:r>
              <a:rPr lang="zh-CN" altLang="en-US" sz="2800" dirty="0"/>
              <a:t>个电芯。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dirty="0"/>
              <a:t>电芯的标称电压为</a:t>
            </a:r>
            <a:r>
              <a:rPr lang="en-US" sz="2800" dirty="0"/>
              <a:t>3.2V</a:t>
            </a:r>
            <a:r>
              <a:rPr lang="zh-CN" altLang="en-US" sz="2800" dirty="0"/>
              <a:t>，</a:t>
            </a:r>
            <a:endParaRPr lang="en-US" altLang="zh-CN" sz="2800" dirty="0"/>
          </a:p>
          <a:p>
            <a:pPr indent="266700">
              <a:lnSpc>
                <a:spcPct val="150000"/>
              </a:lnSpc>
            </a:pPr>
            <a:r>
              <a:rPr lang="zh-CN" altLang="en-US" sz="2800" dirty="0"/>
              <a:t>整个电池包的输出电压为</a:t>
            </a:r>
            <a:r>
              <a:rPr lang="en-US" sz="2800" dirty="0"/>
              <a:t>320V</a:t>
            </a:r>
            <a:r>
              <a:rPr lang="zh-CN" altLang="en-US" sz="2800" dirty="0"/>
              <a:t>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1252895" y="1697665"/>
            <a:ext cx="507682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endParaRPr lang="zh-CN" altLang="en-US" sz="1400">
              <a:solidFill>
                <a:srgbClr val="1A1513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25305" t="25720" r="24861" b="13056"/>
          <a:stretch>
            <a:fillRect/>
          </a:stretch>
        </p:blipFill>
        <p:spPr>
          <a:xfrm>
            <a:off x="2670810" y="1868805"/>
            <a:ext cx="6483985" cy="44786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2330" y="848995"/>
            <a:ext cx="9680979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单体电池（电芯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cell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）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--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动力蓄电池电能储存的最小单元</a:t>
            </a:r>
            <a:r>
              <a:rPr lang="zh-CN" altLang="en-US" sz="32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                       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endParaRPr lang="zh-CN" altLang="en-US" sz="2000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4773" y="786783"/>
            <a:ext cx="6102350" cy="13081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根据电动汽车的电能管理要求，</a:t>
            </a:r>
            <a:endParaRPr lang="zh-CN" altLang="en-US" sz="2800" dirty="0"/>
          </a:p>
          <a:p>
            <a:pPr indent="266700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多个</a:t>
            </a:r>
            <a:r>
              <a:rPr lang="zh-CN" altLang="en-US" sz="2800" b="1" dirty="0">
                <a:solidFill>
                  <a:srgbClr val="C00000"/>
                </a:solidFill>
                <a:sym typeface="+mn-ea"/>
              </a:rPr>
              <a:t>电芯并联</a:t>
            </a:r>
            <a:r>
              <a:rPr lang="zh-CN" altLang="en-US" sz="2800" dirty="0">
                <a:sym typeface="+mn-ea"/>
              </a:rPr>
              <a:t>组合成蓄电池</a:t>
            </a:r>
            <a:r>
              <a:rPr lang="zh-CN" altLang="en-US" sz="2800" b="1" dirty="0">
                <a:solidFill>
                  <a:srgbClr val="C00000"/>
                </a:solidFill>
                <a:sym typeface="+mn-ea"/>
              </a:rPr>
              <a:t>电芯组</a:t>
            </a:r>
            <a:r>
              <a:rPr lang="zh-CN" altLang="en-US" sz="2800" dirty="0">
                <a:sym typeface="+mn-ea"/>
              </a:rPr>
              <a:t>，</a:t>
            </a:r>
            <a:endParaRPr lang="zh-CN" altLang="en-US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27792" t="28146" r="36316" b="49746"/>
          <a:stretch>
            <a:fillRect/>
          </a:stretch>
        </p:blipFill>
        <p:spPr>
          <a:xfrm>
            <a:off x="1687882" y="2804853"/>
            <a:ext cx="7300023" cy="252914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3641" t="37261" r="51804" b="13837"/>
          <a:stretch>
            <a:fillRect/>
          </a:stretch>
        </p:blipFill>
        <p:spPr>
          <a:xfrm>
            <a:off x="8228388" y="1071245"/>
            <a:ext cx="2678430" cy="5059680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499110" y="727075"/>
            <a:ext cx="11203940" cy="195053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蓄电池模组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多个电芯进行并联组合成蓄电池的电芯组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多个电芯组串联成电池模组（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block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     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1252895" y="1697665"/>
            <a:ext cx="507682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endParaRPr lang="zh-CN" altLang="en-US" sz="1400">
              <a:solidFill>
                <a:srgbClr val="1A1513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499110" y="615315"/>
            <a:ext cx="8631035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3.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电池包：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多个电池模组（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block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）串联成电池包</a:t>
            </a:r>
            <a:r>
              <a:rPr lang="zh-CN" altLang="en-US" sz="32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                       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endParaRPr lang="zh-CN" altLang="en-US" sz="2000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23011" t="31372" r="20918" b="10330"/>
          <a:stretch>
            <a:fillRect/>
          </a:stretch>
        </p:blipFill>
        <p:spPr>
          <a:xfrm>
            <a:off x="2341245" y="1483995"/>
            <a:ext cx="8263255" cy="48304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28487" t="29418" r="28604" b="29436"/>
          <a:stretch>
            <a:fillRect/>
          </a:stretch>
        </p:blipFill>
        <p:spPr>
          <a:xfrm>
            <a:off x="3463925" y="2101850"/>
            <a:ext cx="6608445" cy="3562985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494030" y="1031875"/>
            <a:ext cx="701167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  <a:cs typeface="+mn-ea"/>
                <a:sym typeface="SimSun" panose="02010600030101010101" pitchFamily="2" charset="-122"/>
              </a:rPr>
              <a:t>单体电池串联或并联（低压直流）</a:t>
            </a:r>
            <a:r>
              <a:rPr lang="en-US" altLang="zh-CN" sz="2400" b="1" dirty="0">
                <a:latin typeface="+mn-ea"/>
                <a:cs typeface="+mn-ea"/>
                <a:sym typeface="SimSun" panose="02010600030101010101" pitchFamily="2" charset="-122"/>
              </a:rPr>
              <a:t>——</a:t>
            </a:r>
            <a:r>
              <a:rPr lang="zh-CN" altLang="en-US" sz="2400" b="1" dirty="0">
                <a:latin typeface="+mn-ea"/>
                <a:cs typeface="+mn-ea"/>
                <a:sym typeface="SimSun" panose="02010600030101010101" pitchFamily="2" charset="-122"/>
              </a:rPr>
              <a:t>电池模组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  <a:cs typeface="+mn-ea"/>
                <a:sym typeface="SimSun" panose="02010600030101010101" pitchFamily="2" charset="-122"/>
              </a:rPr>
              <a:t>电池模组串联或并联</a:t>
            </a:r>
            <a:r>
              <a:rPr lang="en-US" altLang="zh-CN" sz="2400" b="1" dirty="0">
                <a:latin typeface="+mn-ea"/>
                <a:cs typeface="+mn-ea"/>
                <a:sym typeface="SimSun" panose="02010600030101010101" pitchFamily="2" charset="-122"/>
              </a:rPr>
              <a:t>——</a:t>
            </a:r>
            <a:r>
              <a:rPr lang="zh-CN" altLang="en-US" sz="2400" b="1" dirty="0">
                <a:latin typeface="+mn-ea"/>
                <a:cs typeface="+mn-ea"/>
                <a:sym typeface="SimSun" panose="02010600030101010101" pitchFamily="2" charset="-122"/>
              </a:rPr>
              <a:t>电池包（高压直流）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              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1664" t="37804" r="30249" b="14809"/>
          <a:stretch>
            <a:fillRect/>
          </a:stretch>
        </p:blipFill>
        <p:spPr>
          <a:xfrm>
            <a:off x="1271905" y="831215"/>
            <a:ext cx="8006715" cy="56007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1252895" y="1697665"/>
            <a:ext cx="507682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endParaRPr lang="zh-CN" altLang="en-US" sz="1400">
              <a:solidFill>
                <a:srgbClr val="1A1513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27792" t="28093" r="31010" b="32083"/>
          <a:stretch>
            <a:fillRect/>
          </a:stretch>
        </p:blipFill>
        <p:spPr>
          <a:xfrm>
            <a:off x="4159885" y="1508125"/>
            <a:ext cx="7849235" cy="4267835"/>
          </a:xfrm>
          <a:prstGeom prst="rect">
            <a:avLst/>
          </a:prstGeom>
        </p:spPr>
      </p:pic>
      <p:sp>
        <p:nvSpPr>
          <p:cNvPr id="108" name="文本框 107"/>
          <p:cNvSpPr txBox="1"/>
          <p:nvPr/>
        </p:nvSpPr>
        <p:spPr>
          <a:xfrm>
            <a:off x="375920" y="1021080"/>
            <a:ext cx="4068445" cy="4448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动力蓄电池的电能储存最小单元是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电芯</a:t>
            </a:r>
            <a:r>
              <a:rPr lang="zh-CN" altLang="en-US" sz="2800" b="1" dirty="0">
                <a:latin typeface="+mn-ea"/>
                <a:cs typeface="+mn-ea"/>
              </a:rPr>
              <a:t>，</a:t>
            </a:r>
          </a:p>
          <a:p>
            <a:pPr indent="266700">
              <a:lnSpc>
                <a:spcPct val="150000"/>
              </a:lnSpc>
            </a:pPr>
            <a:endParaRPr lang="zh-CN" sz="2400" b="0" dirty="0">
              <a:solidFill>
                <a:srgbClr val="000000"/>
              </a:solidFill>
              <a:ea typeface="SimSun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多个蓄电池电芯组串联成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电池模组（块）</a:t>
            </a:r>
            <a:r>
              <a:rPr lang="zh-CN" altLang="en-US" sz="2800" b="1" dirty="0">
                <a:latin typeface="+mn-ea"/>
                <a:cs typeface="+mn-ea"/>
              </a:rPr>
              <a:t>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多个电池模组（块）串联成动力蓄电池。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4" descr="图2-4 EV200电池"/>
          <p:cNvPicPr>
            <a:picLocks noChangeAspect="1"/>
          </p:cNvPicPr>
          <p:nvPr/>
        </p:nvPicPr>
        <p:blipFill>
          <a:blip r:embed="rId3"/>
          <a:srcRect t="2162"/>
          <a:stretch>
            <a:fillRect/>
          </a:stretch>
        </p:blipFill>
        <p:spPr>
          <a:xfrm rot="-5400000">
            <a:off x="4371455" y="857195"/>
            <a:ext cx="3529330" cy="8003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" name="文本框 107"/>
          <p:cNvSpPr txBox="1"/>
          <p:nvPr/>
        </p:nvSpPr>
        <p:spPr>
          <a:xfrm>
            <a:off x="219480" y="488661"/>
            <a:ext cx="7871575" cy="26015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北汽</a:t>
            </a:r>
            <a:r>
              <a:rPr lang="en-US" sz="2800" b="1" dirty="0">
                <a:latin typeface="+mn-ea"/>
                <a:cs typeface="+mn-ea"/>
              </a:rPr>
              <a:t>EV200</a:t>
            </a:r>
            <a:r>
              <a:rPr lang="zh-CN" altLang="en-US" sz="2800" b="1" dirty="0">
                <a:latin typeface="+mn-ea"/>
                <a:cs typeface="+mn-ea"/>
              </a:rPr>
              <a:t>动力蓄电池采用</a:t>
            </a:r>
            <a:r>
              <a:rPr lang="en-US" sz="2800" b="1" dirty="0">
                <a:solidFill>
                  <a:srgbClr val="C00000"/>
                </a:solidFill>
                <a:latin typeface="+mn-ea"/>
                <a:cs typeface="+mn-ea"/>
              </a:rPr>
              <a:t>3P91S</a:t>
            </a:r>
            <a:r>
              <a:rPr lang="zh-CN" altLang="en-US" sz="2800" b="1" dirty="0">
                <a:latin typeface="+mn-ea"/>
                <a:cs typeface="+mn-ea"/>
              </a:rPr>
              <a:t>的组合方式，</a:t>
            </a:r>
          </a:p>
          <a:p>
            <a:pPr indent="266700">
              <a:lnSpc>
                <a:spcPct val="150000"/>
              </a:lnSpc>
            </a:pPr>
            <a:r>
              <a:rPr lang="en-US" sz="2800" b="1" dirty="0">
                <a:latin typeface="+mn-ea"/>
                <a:cs typeface="+mn-ea"/>
              </a:rPr>
              <a:t>3</a:t>
            </a:r>
            <a:r>
              <a:rPr lang="zh-CN" altLang="en-US" sz="2800" b="1" dirty="0">
                <a:latin typeface="+mn-ea"/>
                <a:cs typeface="+mn-ea"/>
              </a:rPr>
              <a:t>片电芯并联成电芯组，</a:t>
            </a:r>
            <a:r>
              <a:rPr lang="en-US" sz="2800" b="1" dirty="0">
                <a:latin typeface="+mn-ea"/>
                <a:cs typeface="+mn-ea"/>
              </a:rPr>
              <a:t>91</a:t>
            </a:r>
            <a:r>
              <a:rPr lang="zh-CN" altLang="en-US" sz="2800" b="1" dirty="0">
                <a:latin typeface="+mn-ea"/>
                <a:cs typeface="+mn-ea"/>
              </a:rPr>
              <a:t>个电芯组进行串联。</a:t>
            </a:r>
            <a:endParaRPr lang="en-US" altLang="zh-CN" sz="28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电芯电压为</a:t>
            </a:r>
            <a:r>
              <a:rPr lang="en-US" sz="2800" b="1" dirty="0">
                <a:latin typeface="+mn-ea"/>
                <a:cs typeface="+mn-ea"/>
              </a:rPr>
              <a:t>3.65V</a:t>
            </a:r>
            <a:r>
              <a:rPr lang="zh-CN" altLang="en-US" sz="2800" b="1" dirty="0">
                <a:latin typeface="+mn-ea"/>
                <a:cs typeface="+mn-ea"/>
              </a:rPr>
              <a:t>，动力蓄电池电压</a:t>
            </a:r>
            <a:r>
              <a:rPr lang="en-US" sz="2800" b="1" dirty="0">
                <a:latin typeface="+mn-ea"/>
                <a:cs typeface="+mn-ea"/>
              </a:rPr>
              <a:t>332V</a:t>
            </a:r>
            <a:r>
              <a:rPr lang="zh-CN" altLang="en-US" sz="2800" b="1" dirty="0">
                <a:latin typeface="+mn-ea"/>
                <a:cs typeface="+mn-ea"/>
              </a:rPr>
              <a:t>。</a:t>
            </a:r>
            <a:endParaRPr lang="en-US" altLang="zh-CN" sz="28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容量为</a:t>
            </a:r>
            <a:r>
              <a:rPr lang="en-US" altLang="zh-CN" sz="2800" b="1" dirty="0">
                <a:latin typeface="+mn-ea"/>
                <a:cs typeface="+mn-ea"/>
              </a:rPr>
              <a:t>91</a:t>
            </a:r>
            <a:r>
              <a:rPr lang="en-US" sz="2800" b="1" dirty="0">
                <a:latin typeface="+mn-ea"/>
                <a:cs typeface="+mn-ea"/>
              </a:rPr>
              <a:t>.5Ah</a:t>
            </a:r>
            <a:r>
              <a:rPr lang="zh-CN" altLang="en-US" sz="2800" b="1" dirty="0">
                <a:latin typeface="+mn-ea"/>
                <a:cs typeface="+mn-ea"/>
              </a:rPr>
              <a:t>，可以存储</a:t>
            </a:r>
            <a:r>
              <a:rPr lang="en-US" sz="2800" b="1" dirty="0">
                <a:latin typeface="+mn-ea"/>
                <a:cs typeface="+mn-ea"/>
              </a:rPr>
              <a:t>30.4Kwh</a:t>
            </a:r>
            <a:r>
              <a:rPr lang="zh-CN" altLang="en-US" sz="2800" b="1" dirty="0">
                <a:latin typeface="+mn-ea"/>
                <a:cs typeface="+mn-ea"/>
              </a:rPr>
              <a:t>的电量。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6F1B114-CE2C-4BF7-8496-6ED80ECC0A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413" t="27826" r="31008" b="32967"/>
          <a:stretch/>
        </p:blipFill>
        <p:spPr>
          <a:xfrm>
            <a:off x="6800044" y="888642"/>
            <a:ext cx="4746939" cy="3039414"/>
          </a:xfrm>
          <a:prstGeom prst="rect">
            <a:avLst/>
          </a:prstGeom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841DCB-72F8-4271-8267-1614FEE46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17" y="3417832"/>
            <a:ext cx="10515600" cy="3039414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buNone/>
            </a:pP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客户王先生的新能源汽车动力电池已经从车上拆卸下来，现在将动力电池箱打开，进行内部相关部件的检测，委派你完成</a:t>
            </a:r>
            <a:r>
              <a:rPr lang="zh-CN" altLang="en-US" sz="3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动力电池模组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的检测任务。</a:t>
            </a:r>
            <a:endParaRPr lang="zh-CN" altLang="en-US" sz="28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C4EF19-6DDC-450D-A39F-85C670A7E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5" y="516381"/>
            <a:ext cx="2993395" cy="212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73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0680" y="816610"/>
            <a:ext cx="6621780" cy="5515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" name="文本框 107"/>
          <p:cNvSpPr txBox="1"/>
          <p:nvPr/>
        </p:nvSpPr>
        <p:spPr>
          <a:xfrm>
            <a:off x="129540" y="1070292"/>
            <a:ext cx="5311140" cy="26015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sz="2800" b="1" dirty="0">
                <a:latin typeface="+mn-ea"/>
                <a:cs typeface="+mn-ea"/>
              </a:rPr>
              <a:t>BYD</a:t>
            </a:r>
            <a:r>
              <a:rPr lang="zh-CN" altLang="en-US" sz="2800" b="1" dirty="0">
                <a:latin typeface="+mn-ea"/>
                <a:cs typeface="+mn-ea"/>
              </a:rPr>
              <a:t>唐动力蓄电池由</a:t>
            </a:r>
            <a:r>
              <a:rPr lang="en-US" sz="2800" b="1" dirty="0">
                <a:solidFill>
                  <a:srgbClr val="C00000"/>
                </a:solidFill>
                <a:latin typeface="+mn-ea"/>
                <a:cs typeface="+mn-ea"/>
              </a:rPr>
              <a:t>8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个</a:t>
            </a:r>
            <a:r>
              <a:rPr lang="zh-CN" altLang="en-US" sz="2800" b="1" dirty="0">
                <a:latin typeface="+mn-ea"/>
                <a:cs typeface="+mn-ea"/>
              </a:rPr>
              <a:t>电</a:t>
            </a:r>
            <a:endParaRPr lang="en-US" altLang="zh-CN" sz="28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池模组串联而成，</a:t>
            </a:r>
            <a:endParaRPr lang="en-US" altLang="zh-CN" sz="28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每组</a:t>
            </a:r>
            <a:r>
              <a:rPr lang="en-US" sz="2800" b="1" dirty="0">
                <a:latin typeface="+mn-ea"/>
                <a:cs typeface="+mn-ea"/>
              </a:rPr>
              <a:t>28</a:t>
            </a:r>
            <a:r>
              <a:rPr lang="zh-CN" altLang="en-US" sz="2800" b="1" dirty="0">
                <a:latin typeface="+mn-ea"/>
                <a:cs typeface="+mn-ea"/>
              </a:rPr>
              <a:t>个单体电池（电芯）串</a:t>
            </a:r>
            <a:endParaRPr lang="en-US" altLang="zh-CN" sz="28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联，总共</a:t>
            </a:r>
            <a:r>
              <a:rPr lang="en-US" sz="2800" b="1" dirty="0">
                <a:latin typeface="+mn-ea"/>
                <a:cs typeface="+mn-ea"/>
              </a:rPr>
              <a:t>224</a:t>
            </a:r>
            <a:r>
              <a:rPr lang="zh-CN" altLang="en-US" sz="2800" b="1" dirty="0">
                <a:latin typeface="+mn-ea"/>
                <a:cs typeface="+mn-ea"/>
              </a:rPr>
              <a:t>个单体电池串联。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604867" y="1119679"/>
            <a:ext cx="11203940" cy="388952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习题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：</a:t>
            </a:r>
            <a:endParaRPr lang="en-US" altLang="zh-CN" sz="2800" b="1" dirty="0">
              <a:solidFill>
                <a:srgbClr val="C0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已知：电芯电压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3.2V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，结构：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2P100S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，共有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10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个模组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求：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1.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电芯数量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      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画出动力电池的结构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      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3.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单个电池模组的的电压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      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4.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动力电池的电压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               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endParaRPr lang="zh-CN" altLang="en-US" sz="2800" b="1" dirty="0"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499110" y="629920"/>
            <a:ext cx="11203940" cy="453585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习题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：</a:t>
            </a:r>
            <a:endParaRPr lang="en-US" altLang="zh-CN" sz="2800" b="1" dirty="0">
              <a:solidFill>
                <a:srgbClr val="C00000"/>
              </a:solidFill>
              <a:latin typeface="+mn-ea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 已知：电芯电压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3.6V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，动力电池的电压：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345.6V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，电芯数量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  7104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，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         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共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16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个模组。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求：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1.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单个电池模块的的电压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       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画出动力电池的结构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FF0000"/>
              </a:solidFill>
              <a:latin typeface="SimHei" panose="02010609060101010101" pitchFamily="49" charset="-122"/>
              <a:ea typeface="SimHei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        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5345" y="3791816"/>
            <a:ext cx="10487545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</a:rPr>
              <a:t>答：每个模块的电压</a:t>
            </a:r>
            <a:r>
              <a:rPr lang="en-US" altLang="zh-CN" sz="2800" b="1" dirty="0">
                <a:solidFill>
                  <a:schemeClr val="tx2"/>
                </a:solidFill>
              </a:rPr>
              <a:t>=345.6/16=21.6V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</a:rPr>
              <a:t>       21.6/3.6=6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</a:rPr>
              <a:t>并联数量：</a:t>
            </a:r>
            <a:r>
              <a:rPr lang="en-US" altLang="zh-CN" sz="2800" b="1" dirty="0">
                <a:solidFill>
                  <a:schemeClr val="tx2"/>
                </a:solidFill>
              </a:rPr>
              <a:t>7104/(6*16)= 74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2"/>
                </a:solidFill>
              </a:rPr>
              <a:t>                  74P6*16S</a:t>
            </a:r>
            <a:endParaRPr lang="en-US" altLang="zh-CN" b="1" dirty="0">
              <a:solidFill>
                <a:schemeClr val="tx2"/>
              </a:solidFill>
            </a:endParaRPr>
          </a:p>
          <a:p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1252895" y="1697665"/>
            <a:ext cx="507682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endParaRPr lang="zh-CN" altLang="en-US" sz="1400">
              <a:solidFill>
                <a:srgbClr val="1A1513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3641" t="37261" r="51804" b="13837"/>
          <a:stretch>
            <a:fillRect/>
          </a:stretch>
        </p:blipFill>
        <p:spPr>
          <a:xfrm>
            <a:off x="8659090" y="1099012"/>
            <a:ext cx="2678430" cy="5059680"/>
          </a:xfrm>
          <a:prstGeom prst="rect">
            <a:avLst/>
          </a:prstGeom>
        </p:spPr>
      </p:pic>
      <p:sp>
        <p:nvSpPr>
          <p:cNvPr id="7" name="Text Box 4"/>
          <p:cNvSpPr txBox="1"/>
          <p:nvPr/>
        </p:nvSpPr>
        <p:spPr>
          <a:xfrm>
            <a:off x="643175" y="982787"/>
            <a:ext cx="7406195" cy="324717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</a:rPr>
              <a:t>模组的优点：</a:t>
            </a:r>
            <a:endParaRPr lang="en-US" altLang="zh-CN" sz="2800" b="1" dirty="0">
              <a:solidFill>
                <a:srgbClr val="C00000"/>
              </a:solidFill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安全：总电压很高，单个电池模块电压不高</a:t>
            </a:r>
            <a:endParaRPr lang="zh-CN" altLang="en-US" sz="2800" b="1" dirty="0">
              <a:solidFill>
                <a:srgbClr val="FF000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便于更换</a:t>
            </a: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b="1" dirty="0"/>
              <a:t>3. </a:t>
            </a:r>
            <a:r>
              <a:rPr lang="zh-CN" altLang="en-US" sz="2800" b="1" dirty="0"/>
              <a:t>得到合适的电压</a:t>
            </a: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b="1" dirty="0">
                <a:sym typeface="+mn-ea"/>
              </a:rPr>
              <a:t>4. </a:t>
            </a:r>
            <a:r>
              <a:rPr lang="zh-CN" altLang="en-US" sz="2800" b="1" dirty="0">
                <a:sym typeface="+mn-ea"/>
              </a:rPr>
              <a:t>便于管理</a:t>
            </a:r>
            <a:endParaRPr lang="zh-CN" altLang="en-US" sz="2800" b="1" dirty="0"/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42035" y="845820"/>
            <a:ext cx="6628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 dirty="0">
                <a:solidFill>
                  <a:srgbClr val="C00000"/>
                </a:solidFill>
                <a:latin typeface="+mn-ea"/>
                <a:cs typeface="+mn-ea"/>
              </a:rPr>
              <a:t>二、</a:t>
            </a:r>
            <a:r>
              <a:rPr sz="3200" b="1" dirty="0">
                <a:solidFill>
                  <a:srgbClr val="C00000"/>
                </a:solidFill>
                <a:latin typeface="+mn-ea"/>
                <a:cs typeface="+mn-ea"/>
              </a:rPr>
              <a:t>手动维修开关MSD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83838" y="1555750"/>
            <a:ext cx="8935720" cy="22213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</a:rPr>
              <a:t>手动维修开关，</a:t>
            </a:r>
            <a:r>
              <a:rPr lang="en-US" sz="3200" b="1" dirty="0">
                <a:solidFill>
                  <a:srgbClr val="C00000"/>
                </a:solidFill>
                <a:latin typeface="+mn-ea"/>
                <a:cs typeface="+mn-ea"/>
                <a:sym typeface="+mn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MSD</a:t>
            </a:r>
            <a:r>
              <a:rPr lang="en-US" sz="32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 </a:t>
            </a:r>
          </a:p>
          <a:p>
            <a:pPr indent="266700">
              <a:lnSpc>
                <a:spcPct val="150000"/>
              </a:lnSpc>
            </a:pPr>
            <a:r>
              <a:rPr lang="en-US" sz="3200" b="1" dirty="0">
                <a:latin typeface="+mn-ea"/>
                <a:cs typeface="+mn-ea"/>
              </a:rPr>
              <a:t>Manual Service Disconnector</a:t>
            </a:r>
            <a:r>
              <a:rPr lang="zh-CN" altLang="en-US" sz="3200" b="1" dirty="0">
                <a:latin typeface="+mn-ea"/>
                <a:cs typeface="+mn-ea"/>
              </a:rPr>
              <a:t>，</a:t>
            </a:r>
          </a:p>
          <a:p>
            <a:pPr indent="266700">
              <a:lnSpc>
                <a:spcPct val="150000"/>
              </a:lnSpc>
            </a:pPr>
            <a:r>
              <a:rPr lang="en-US" sz="3200" b="1" dirty="0">
                <a:latin typeface="+mn-ea"/>
                <a:cs typeface="+mn-ea"/>
              </a:rPr>
              <a:t>           </a:t>
            </a:r>
            <a:endParaRPr lang="zh-CN" altLang="en-US" sz="3200" b="1" dirty="0">
              <a:latin typeface="+mn-ea"/>
              <a:cs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1598295" y="3308350"/>
            <a:ext cx="6245860" cy="29787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2645" y="842645"/>
            <a:ext cx="10599420" cy="27617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</a:rPr>
              <a:t>新能源电动汽车做车辆检修时，为了确保人车安全，</a:t>
            </a:r>
            <a:endParaRPr lang="en-US" altLang="zh-CN" sz="32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</a:rPr>
              <a:t>通过手动的方式将高压系统电源断开。</a:t>
            </a:r>
          </a:p>
          <a:p>
            <a:pPr indent="266700">
              <a:lnSpc>
                <a:spcPct val="150000"/>
              </a:lnSpc>
            </a:pPr>
            <a:endParaRPr lang="en-US" sz="32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en-US" sz="1050" b="0" dirty="0">
                <a:latin typeface="SimSun" panose="02010600030101010101" pitchFamily="2" charset="-122"/>
              </a:rPr>
              <a:t> </a:t>
            </a:r>
          </a:p>
          <a:p>
            <a:pPr indent="266700">
              <a:lnSpc>
                <a:spcPct val="150000"/>
              </a:lnSpc>
            </a:pPr>
            <a:r>
              <a:rPr lang="en-US" sz="1050" b="0" dirty="0">
                <a:latin typeface="SimSun" panose="02010600030101010101" pitchFamily="2" charset="-122"/>
              </a:rPr>
              <a:t>           </a:t>
            </a:r>
            <a:endParaRPr lang="zh-CN" altLang="en-US" dirty="0"/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2759479" y="3280122"/>
            <a:ext cx="5875655" cy="28619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891540" y="823595"/>
            <a:ext cx="10086340" cy="22213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  <a:sym typeface="+mn-ea"/>
              </a:rPr>
              <a:t>也是关键时刻实现高压系统电气隔离的执行部件。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</a:rPr>
              <a:t>手动维修开关内置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高压熔断器</a:t>
            </a:r>
            <a:r>
              <a:rPr lang="zh-CN" altLang="en-US" sz="3200" b="1" dirty="0">
                <a:latin typeface="+mn-ea"/>
                <a:cs typeface="+mn-ea"/>
              </a:rPr>
              <a:t>及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高压互锁</a:t>
            </a:r>
            <a:r>
              <a:rPr lang="zh-CN" altLang="en-US" sz="3200" b="1" dirty="0">
                <a:latin typeface="+mn-ea"/>
                <a:cs typeface="+mn-ea"/>
              </a:rPr>
              <a:t>功能。</a:t>
            </a:r>
          </a:p>
          <a:p>
            <a:pPr indent="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</a:rPr>
              <a:t>   在外部短路时熔断器切断高压回路，保护车辆安全。</a:t>
            </a:r>
          </a:p>
        </p:txBody>
      </p:sp>
      <p:pic>
        <p:nvPicPr>
          <p:cNvPr id="2" name="图片 -2147482539"/>
          <p:cNvPicPr>
            <a:picLocks noChangeAspect="1"/>
          </p:cNvPicPr>
          <p:nvPr/>
        </p:nvPicPr>
        <p:blipFill>
          <a:blip r:embed="rId3"/>
          <a:srcRect l="31888" t="37361" r="30396" b="26611"/>
          <a:stretch>
            <a:fillRect/>
          </a:stretch>
        </p:blipFill>
        <p:spPr>
          <a:xfrm>
            <a:off x="2218055" y="3063875"/>
            <a:ext cx="6307455" cy="33877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1252895" y="1697665"/>
            <a:ext cx="507682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endParaRPr lang="zh-CN" altLang="en-US" sz="1400">
              <a:solidFill>
                <a:srgbClr val="1A1513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62345" y="524381"/>
            <a:ext cx="11334750" cy="29599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</a:rPr>
              <a:t>手动维修开关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串联</a:t>
            </a:r>
            <a:r>
              <a:rPr lang="zh-CN" altLang="en-US" sz="3200" b="1" dirty="0">
                <a:latin typeface="+mn-ea"/>
                <a:cs typeface="+mn-ea"/>
              </a:rPr>
              <a:t>在电池模组中，</a:t>
            </a:r>
          </a:p>
          <a:p>
            <a:pPr indent="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</a:rPr>
              <a:t>设计在动力蓄电池的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中间位置</a:t>
            </a:r>
            <a:r>
              <a:rPr lang="zh-CN" sz="2800" b="0" dirty="0">
                <a:ea typeface="SimSun" panose="02010600030101010101" pitchFamily="2" charset="-122"/>
              </a:rPr>
              <a:t>，</a:t>
            </a:r>
            <a:endParaRPr lang="en-US" altLang="zh-CN" sz="2800" b="0" dirty="0">
              <a:ea typeface="SimSun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</a:rPr>
              <a:t>将整个动力蓄电池分成电压大致相等的两部分</a:t>
            </a:r>
          </a:p>
          <a:p>
            <a:pPr indent="0">
              <a:lnSpc>
                <a:spcPct val="150000"/>
              </a:lnSpc>
            </a:pPr>
            <a:r>
              <a:rPr lang="zh-CN" altLang="en-US" sz="3200" b="1" dirty="0">
                <a:latin typeface="+mn-ea"/>
                <a:cs typeface="+mn-ea"/>
              </a:rPr>
              <a:t>吉利帝豪</a:t>
            </a:r>
            <a:r>
              <a:rPr lang="en-US" sz="3200" b="1" dirty="0">
                <a:latin typeface="+mn-ea"/>
                <a:cs typeface="+mn-ea"/>
              </a:rPr>
              <a:t>EV300</a:t>
            </a:r>
            <a:r>
              <a:rPr lang="zh-CN" altLang="en-US" sz="3200" b="1" dirty="0">
                <a:latin typeface="+mn-ea"/>
                <a:cs typeface="+mn-ea"/>
              </a:rPr>
              <a:t>手动维修开关位于副仪表扶手箱内</a:t>
            </a:r>
          </a:p>
        </p:txBody>
      </p:sp>
      <p:pic>
        <p:nvPicPr>
          <p:cNvPr id="2" name="图片 78"/>
          <p:cNvPicPr>
            <a:picLocks noChangeAspect="1"/>
          </p:cNvPicPr>
          <p:nvPr/>
        </p:nvPicPr>
        <p:blipFill>
          <a:blip r:embed="rId3"/>
          <a:srcRect l="23177" t="37250" r="39474" b="25681"/>
          <a:stretch>
            <a:fillRect/>
          </a:stretch>
        </p:blipFill>
        <p:spPr>
          <a:xfrm>
            <a:off x="876242" y="3838539"/>
            <a:ext cx="4340225" cy="2421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rcRect l="23529" t="57317" r="50937" b="10036"/>
          <a:stretch>
            <a:fillRect/>
          </a:stretch>
        </p:blipFill>
        <p:spPr>
          <a:xfrm>
            <a:off x="6096000" y="3524379"/>
            <a:ext cx="3907790" cy="2809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3529" t="25807" r="50937" b="10035"/>
          <a:stretch>
            <a:fillRect/>
          </a:stretch>
        </p:blipFill>
        <p:spPr>
          <a:xfrm>
            <a:off x="5917565" y="842010"/>
            <a:ext cx="3889375" cy="5494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31201" t="38681" r="58175" b="55677"/>
          <a:stretch>
            <a:fillRect/>
          </a:stretch>
        </p:blipFill>
        <p:spPr>
          <a:xfrm>
            <a:off x="851535" y="1021715"/>
            <a:ext cx="3197225" cy="9544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4137" t="34044" r="31342" b="25182"/>
          <a:stretch/>
        </p:blipFill>
        <p:spPr>
          <a:xfrm>
            <a:off x="2318067" y="1108363"/>
            <a:ext cx="6336665" cy="420808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2DB2FCB-CD43-4BF3-B917-991AA6AA6CB0}"/>
              </a:ext>
            </a:extLst>
          </p:cNvPr>
          <p:cNvSpPr txBox="1"/>
          <p:nvPr/>
        </p:nvSpPr>
        <p:spPr>
          <a:xfrm>
            <a:off x="3786617" y="5638800"/>
            <a:ext cx="4618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江淮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</a:rPr>
              <a:t>iEV6S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手动维修开关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8275" y="921420"/>
            <a:ext cx="6444615" cy="1162050"/>
            <a:chOff x="3237789" y="1193772"/>
            <a:chExt cx="3636000" cy="967932"/>
          </a:xfrm>
        </p:grpSpPr>
        <p:grpSp>
          <p:nvGrpSpPr>
            <p:cNvPr id="5" name="组合 4"/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/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850775" y="1425880"/>
              <a:ext cx="2929429" cy="411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能介绍动力电池电池箱的性能要求</a:t>
              </a:r>
            </a:p>
          </p:txBody>
        </p:sp>
      </p:grpSp>
      <p:sp>
        <p:nvSpPr>
          <p:cNvPr id="32" name="Freeform 5"/>
          <p:cNvSpPr/>
          <p:nvPr/>
        </p:nvSpPr>
        <p:spPr bwMode="auto">
          <a:xfrm>
            <a:off x="3560445" y="963964"/>
            <a:ext cx="626745" cy="4896485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84711" y="2376624"/>
            <a:ext cx="6588349" cy="1182370"/>
            <a:chOff x="3237789" y="2461817"/>
            <a:chExt cx="3636000" cy="96793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6" name="圆角矩形 113"/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821398" y="2590366"/>
              <a:ext cx="2884725" cy="76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能介绍动力电池中电池模组的结构组成及排列方式</a:t>
              </a:r>
              <a:r>
                <a:rPr lang="en-US" altLang="zh-CN" sz="2400" dirty="0"/>
                <a:t>;</a:t>
              </a:r>
              <a:endParaRPr lang="zh-CN" altLang="en-US" sz="2400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38275" y="3773201"/>
            <a:ext cx="6534785" cy="1167765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833450" y="3835224"/>
              <a:ext cx="2880000" cy="780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能在车辆上找到手动维修开关并进行规范拆装；</a:t>
              </a:r>
            </a:p>
          </p:txBody>
        </p:sp>
      </p:grpSp>
      <p:sp>
        <p:nvSpPr>
          <p:cNvPr id="107" name="椭圆 106"/>
          <p:cNvSpPr/>
          <p:nvPr/>
        </p:nvSpPr>
        <p:spPr>
          <a:xfrm>
            <a:off x="4406706" y="5676719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8225636" y="5576113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96498" y="2695823"/>
            <a:ext cx="1645963" cy="1645963"/>
            <a:chOff x="391147" y="2871710"/>
            <a:chExt cx="1645963" cy="1645963"/>
          </a:xfrm>
        </p:grpSpPr>
        <p:grpSp>
          <p:nvGrpSpPr>
            <p:cNvPr id="28" name="组合 27"/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C026A63-FC6F-4F7B-9B1B-D7AAF32E32EF}"/>
              </a:ext>
            </a:extLst>
          </p:cNvPr>
          <p:cNvGrpSpPr/>
          <p:nvPr/>
        </p:nvGrpSpPr>
        <p:grpSpPr>
          <a:xfrm>
            <a:off x="4038274" y="5134858"/>
            <a:ext cx="6444615" cy="1162050"/>
            <a:chOff x="3237789" y="1193772"/>
            <a:chExt cx="3636000" cy="96793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C7DBC2D-E8AE-4D6F-AEF3-D87A4C995915}"/>
                </a:ext>
              </a:extLst>
            </p:cNvPr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42" name="圆角矩形 6">
                <a:extLst>
                  <a:ext uri="{FF2B5EF4-FFF2-40B4-BE49-F238E27FC236}">
                    <a16:creationId xmlns:a16="http://schemas.microsoft.com/office/drawing/2014/main" id="{01B9D01B-E224-40AC-A375-AFC0A79A373A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3" name="圆角矩形 113">
                <a:extLst>
                  <a:ext uri="{FF2B5EF4-FFF2-40B4-BE49-F238E27FC236}">
                    <a16:creationId xmlns:a16="http://schemas.microsoft.com/office/drawing/2014/main" id="{0D0EC91B-3602-4715-83C2-2F1186A9DBC0}"/>
                  </a:ext>
                </a:extLst>
              </p:cNvPr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4" name="TextBox 8">
                <a:extLst>
                  <a:ext uri="{FF2B5EF4-FFF2-40B4-BE49-F238E27FC236}">
                    <a16:creationId xmlns:a16="http://schemas.microsoft.com/office/drawing/2014/main" id="{6E1BE997-CEA0-496A-968A-0D562F0202B6}"/>
                  </a:ext>
                </a:extLst>
              </p:cNvPr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C00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04</a:t>
                </a:r>
                <a:endParaRPr lang="zh-CN" altLang="en-US" sz="2000" b="1" dirty="0">
                  <a:solidFill>
                    <a:srgbClr val="FFC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id="{C7E78D68-1296-41A7-A747-8B2851D035A6}"/>
                </a:ext>
              </a:extLst>
            </p:cNvPr>
            <p:cNvSpPr txBox="1"/>
            <p:nvPr/>
          </p:nvSpPr>
          <p:spPr>
            <a:xfrm>
              <a:off x="3792647" y="1434819"/>
              <a:ext cx="2929429" cy="414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能规范检测动力电池模组。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81481E-6 L 0.13507 0.28334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16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107" grpId="0" bldLvl="0" animBg="1"/>
      <p:bldP spid="107" grpId="1" bldLvl="0" animBg="1"/>
      <p:bldP spid="107" grpId="2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2967" t="36799" r="28575" b="15148"/>
          <a:stretch/>
        </p:blipFill>
        <p:spPr>
          <a:xfrm>
            <a:off x="3080546" y="1310676"/>
            <a:ext cx="6030907" cy="423664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DCC223-1A5D-40E4-8EE5-29C4F33FA2BD}"/>
              </a:ext>
            </a:extLst>
          </p:cNvPr>
          <p:cNvSpPr txBox="1"/>
          <p:nvPr/>
        </p:nvSpPr>
        <p:spPr>
          <a:xfrm>
            <a:off x="3135453" y="5961780"/>
            <a:ext cx="6234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别克</a:t>
            </a:r>
            <a:r>
              <a:rPr lang="en-US" altLang="zh-CN" sz="3200" b="1" dirty="0" err="1">
                <a:solidFill>
                  <a:srgbClr val="C00000"/>
                </a:solidFill>
                <a:latin typeface="+mn-ea"/>
                <a:cs typeface="+mn-ea"/>
              </a:rPr>
              <a:t>Velite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</a:rPr>
              <a:t> 5 MSD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手动维修开关</a:t>
            </a: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3001" t="36894" r="29214" b="20260"/>
          <a:stretch/>
        </p:blipFill>
        <p:spPr>
          <a:xfrm>
            <a:off x="3311008" y="1306995"/>
            <a:ext cx="5997778" cy="382397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57F4CD8-F16D-482B-B2DD-A45D9A1D00F6}"/>
              </a:ext>
            </a:extLst>
          </p:cNvPr>
          <p:cNvSpPr txBox="1"/>
          <p:nvPr/>
        </p:nvSpPr>
        <p:spPr>
          <a:xfrm>
            <a:off x="3311008" y="5399001"/>
            <a:ext cx="6100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</a:rPr>
              <a:t>Volvo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手动维修开关与电源位置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</a:rPr>
              <a:t> </a:t>
            </a:r>
            <a:endParaRPr lang="zh-CN" altLang="en-US" sz="3200" b="1" dirty="0">
              <a:solidFill>
                <a:srgbClr val="C00000"/>
              </a:solidFill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2792" t="31916" r="28145" b="14580"/>
          <a:stretch/>
        </p:blipFill>
        <p:spPr>
          <a:xfrm>
            <a:off x="5539336" y="1233054"/>
            <a:ext cx="5870575" cy="452137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7612" y="941475"/>
            <a:ext cx="3496470" cy="1308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手动维修开关</a:t>
            </a:r>
            <a:r>
              <a:rPr lang="en-US" altLang="zh-CN" sz="2800" b="1" dirty="0"/>
              <a:t>MSD</a:t>
            </a:r>
            <a:r>
              <a:rPr lang="zh-CN" altLang="en-US" sz="2800" b="1" dirty="0"/>
              <a:t>，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zh-CN" altLang="en-US" sz="2800" b="1" dirty="0"/>
              <a:t>有的车已经</a:t>
            </a:r>
            <a:r>
              <a:rPr lang="zh-CN" altLang="en-US" sz="2800" b="1" dirty="0">
                <a:solidFill>
                  <a:srgbClr val="C00000"/>
                </a:solidFill>
              </a:rPr>
              <a:t>取消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C909A9-84CE-43C7-BE2F-4ED205A44F55}"/>
              </a:ext>
            </a:extLst>
          </p:cNvPr>
          <p:cNvSpPr txBox="1"/>
          <p:nvPr/>
        </p:nvSpPr>
        <p:spPr>
          <a:xfrm>
            <a:off x="6778118" y="5754427"/>
            <a:ext cx="4028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</a:rPr>
              <a:t>AUDI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的维护插头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</a:rPr>
              <a:t>TW</a:t>
            </a:r>
            <a:endParaRPr lang="zh-CN" altLang="en-US" sz="2800" b="1" dirty="0">
              <a:solidFill>
                <a:srgbClr val="C00000"/>
              </a:solidFill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171575" y="1352550"/>
            <a:ext cx="5224145" cy="64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小结：动力电池模组认知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098311" y="2901315"/>
            <a:ext cx="5302250" cy="2159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086246" y="3686810"/>
            <a:ext cx="5214620" cy="1079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88"/>
          <p:cNvSpPr>
            <a:spLocks noEditPoints="1" noChangeArrowheads="1"/>
          </p:cNvSpPr>
          <p:nvPr/>
        </p:nvSpPr>
        <p:spPr bwMode="auto">
          <a:xfrm>
            <a:off x="1844311" y="24993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3" name="Freeform 88"/>
          <p:cNvSpPr>
            <a:spLocks noEditPoints="1" noChangeArrowheads="1"/>
          </p:cNvSpPr>
          <p:nvPr/>
        </p:nvSpPr>
        <p:spPr bwMode="auto">
          <a:xfrm>
            <a:off x="1842724" y="33788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338341" y="2929890"/>
            <a:ext cx="5319395" cy="8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 手动维修开关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298019" y="2346643"/>
            <a:ext cx="4022090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 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动力电池成组方式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8997161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动力电池模组检测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532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0EA4ED7-4D0A-42D6-A8E1-EFDC44CB1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984" y="1272399"/>
            <a:ext cx="5456393" cy="463945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B6DB13D-0E23-462D-A63F-C00E9E3ABD81}"/>
              </a:ext>
            </a:extLst>
          </p:cNvPr>
          <p:cNvSpPr txBox="1"/>
          <p:nvPr/>
        </p:nvSpPr>
        <p:spPr>
          <a:xfrm>
            <a:off x="427612" y="941475"/>
            <a:ext cx="4495141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设备：北汽</a:t>
            </a:r>
            <a:r>
              <a:rPr lang="en-US" altLang="zh-CN" sz="2800" b="1" dirty="0"/>
              <a:t>EV160</a:t>
            </a:r>
            <a:r>
              <a:rPr lang="zh-CN" altLang="en-US" sz="2800" b="1" dirty="0"/>
              <a:t>动力电池实训台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9358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D6CF2C-AC50-4344-A86D-4DA41F3FC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490" y="1744538"/>
            <a:ext cx="10894745" cy="4351338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spcAft>
                <a:spcPts val="1000"/>
              </a:spcAft>
              <a:buAutoNum type="arabicPeriod"/>
            </a:pPr>
            <a:r>
              <a:rPr lang="zh-CN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动力电池主要由</a:t>
            </a:r>
            <a:r>
              <a:rPr lang="zh-CN" altLang="zh-CN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动力电池箱</a:t>
            </a:r>
            <a:r>
              <a:rPr lang="zh-CN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动力电池模组</a:t>
            </a:r>
            <a:r>
              <a:rPr lang="zh-CN" altLang="zh-CN" b="1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电池管理系统、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动力电池控</a:t>
            </a:r>
            <a:endParaRPr lang="en-US" altLang="zh-CN" b="1" kern="100" dirty="0">
              <a:effectLst/>
              <a:latin typeface="Tahoma" panose="020B060403050404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altLang="zh-CN" b="1" kern="100" dirty="0"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制器、</a:t>
            </a:r>
            <a:r>
              <a:rPr lang="zh-CN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辅助元器件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zh-CN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部分组成。</a:t>
            </a:r>
            <a:endParaRPr lang="en-US" altLang="zh-CN" b="1" kern="100" dirty="0">
              <a:effectLst/>
              <a:latin typeface="Tahoma" panose="020B060403050404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altLang="zh-CN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.  </a:t>
            </a:r>
            <a:r>
              <a:rPr lang="zh-CN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由多个</a:t>
            </a:r>
            <a:r>
              <a:rPr lang="zh-CN" altLang="zh-CN" b="1" u="sng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电池模块</a:t>
            </a:r>
            <a:r>
              <a:rPr lang="zh-CN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zh-CN" altLang="zh-CN" b="1" u="sng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单体电芯</a:t>
            </a:r>
            <a:r>
              <a:rPr lang="zh-CN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串联组成的一个组合体称为电池模组。</a:t>
            </a:r>
            <a:endParaRPr lang="zh-CN" altLang="zh-CN" b="1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kern="100" dirty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b="1" kern="10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zh-CN" b="1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辅助元器件主要包括动力电池系统内部的电子电器元件，如</a:t>
            </a:r>
            <a:r>
              <a:rPr lang="zh-CN" altLang="zh-CN" b="1" u="sng" kern="100" dirty="0">
                <a:solidFill>
                  <a:srgbClr val="C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熔断器</a:t>
            </a:r>
            <a:r>
              <a:rPr lang="zh-CN" altLang="zh-CN" b="1" kern="100" dirty="0">
                <a:solidFill>
                  <a:srgbClr val="C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b="1" u="sng" kern="100" dirty="0">
                <a:solidFill>
                  <a:srgbClr val="C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继电器</a:t>
            </a:r>
            <a:r>
              <a:rPr lang="zh-CN" altLang="zh-CN" b="1" kern="100" dirty="0">
                <a:solidFill>
                  <a:srgbClr val="C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b="1" kern="100" dirty="0">
                <a:solidFill>
                  <a:srgbClr val="C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kern="100" dirty="0"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b="1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分流器，接插件，</a:t>
            </a:r>
            <a:r>
              <a:rPr lang="zh-CN" altLang="zh-CN" b="1" u="sng" kern="100" dirty="0">
                <a:solidFill>
                  <a:srgbClr val="C0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电流传感器</a:t>
            </a:r>
            <a:r>
              <a:rPr lang="zh-CN" altLang="zh-CN" b="1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等，部分车型还有烟雾传感器、维修开关以</a:t>
            </a:r>
            <a:endParaRPr lang="en-US" altLang="zh-CN" b="1" kern="100" dirty="0"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kern="100" dirty="0"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b="1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及电子电器元件以外的辅助元器件，如密封条，绝缘材料等。</a:t>
            </a:r>
            <a:endParaRPr lang="zh-CN" altLang="en-US" b="1" dirty="0"/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zh-CN" altLang="zh-CN" b="1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E3ACCE3-87B3-40D7-B012-4221CA08C121}"/>
              </a:ext>
            </a:extLst>
          </p:cNvPr>
          <p:cNvGrpSpPr/>
          <p:nvPr/>
        </p:nvGrpSpPr>
        <p:grpSpPr>
          <a:xfrm>
            <a:off x="838200" y="681037"/>
            <a:ext cx="2184400" cy="600418"/>
            <a:chOff x="2883486" y="213948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7C8FAE5-DA16-43A2-98CF-60304278D64D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">
                <a:extLst>
                  <a:ext uri="{FF2B5EF4-FFF2-40B4-BE49-F238E27FC236}">
                    <a16:creationId xmlns:a16="http://schemas.microsoft.com/office/drawing/2014/main" id="{82281C4C-CA9C-44E4-B869-D86B977BA603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1">
                <a:extLst>
                  <a:ext uri="{FF2B5EF4-FFF2-40B4-BE49-F238E27FC236}">
                    <a16:creationId xmlns:a16="http://schemas.microsoft.com/office/drawing/2014/main" id="{BA19400A-A972-47A3-85D9-8344FDA2C8DD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304FDE3B-351A-4E2D-AF9A-26FA08715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信息收集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52570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E3ACCE3-87B3-40D7-B012-4221CA08C121}"/>
              </a:ext>
            </a:extLst>
          </p:cNvPr>
          <p:cNvGrpSpPr/>
          <p:nvPr/>
        </p:nvGrpSpPr>
        <p:grpSpPr>
          <a:xfrm>
            <a:off x="491836" y="738382"/>
            <a:ext cx="2184400" cy="600418"/>
            <a:chOff x="2883486" y="213948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7C8FAE5-DA16-43A2-98CF-60304278D64D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">
                <a:extLst>
                  <a:ext uri="{FF2B5EF4-FFF2-40B4-BE49-F238E27FC236}">
                    <a16:creationId xmlns:a16="http://schemas.microsoft.com/office/drawing/2014/main" id="{82281C4C-CA9C-44E4-B869-D86B977BA603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1">
                <a:extLst>
                  <a:ext uri="{FF2B5EF4-FFF2-40B4-BE49-F238E27FC236}">
                    <a16:creationId xmlns:a16="http://schemas.microsoft.com/office/drawing/2014/main" id="{BA19400A-A972-47A3-85D9-8344FDA2C8DD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304FDE3B-351A-4E2D-AF9A-26FA08715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制定计划</a:t>
              </a:r>
            </a:p>
          </p:txBody>
        </p:sp>
      </p:grp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38498936-C04F-458E-BBE3-784408EB7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944649"/>
              </p:ext>
            </p:extLst>
          </p:nvPr>
        </p:nvGraphicFramePr>
        <p:xfrm>
          <a:off x="3049855" y="762125"/>
          <a:ext cx="8862147" cy="57772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5565">
                  <a:extLst>
                    <a:ext uri="{9D8B030D-6E8A-4147-A177-3AD203B41FA5}">
                      <a16:colId xmlns:a16="http://schemas.microsoft.com/office/drawing/2014/main" val="3710434900"/>
                    </a:ext>
                  </a:extLst>
                </a:gridCol>
                <a:gridCol w="2767975">
                  <a:extLst>
                    <a:ext uri="{9D8B030D-6E8A-4147-A177-3AD203B41FA5}">
                      <a16:colId xmlns:a16="http://schemas.microsoft.com/office/drawing/2014/main" val="2474808456"/>
                    </a:ext>
                  </a:extLst>
                </a:gridCol>
                <a:gridCol w="4908607">
                  <a:extLst>
                    <a:ext uri="{9D8B030D-6E8A-4147-A177-3AD203B41FA5}">
                      <a16:colId xmlns:a16="http://schemas.microsoft.com/office/drawing/2014/main" val="1399240099"/>
                    </a:ext>
                  </a:extLst>
                </a:gridCol>
              </a:tblGrid>
              <a:tr h="388714">
                <a:tc gridSpan="3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 dirty="0">
                          <a:solidFill>
                            <a:srgbClr val="C00000"/>
                          </a:solidFill>
                          <a:effectLst/>
                        </a:rPr>
                        <a:t>作业流程</a:t>
                      </a:r>
                      <a:endParaRPr lang="zh-CN" sz="2000" b="1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387915"/>
                  </a:ext>
                </a:extLst>
              </a:tr>
              <a:tr h="38871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序号</a:t>
                      </a:r>
                      <a:endParaRPr lang="zh-CN" sz="18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作业项目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操作要点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0379714"/>
                  </a:ext>
                </a:extLst>
              </a:tr>
              <a:tr h="81849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1</a:t>
                      </a:r>
                      <a:endParaRPr lang="zh-CN" sz="18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作业前准备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作业环境准备，人员防护准备，作业前工具准备及安全下电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496495"/>
                  </a:ext>
                </a:extLst>
              </a:tr>
              <a:tr h="124827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2</a:t>
                      </a:r>
                      <a:endParaRPr lang="zh-CN" sz="18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检查电池外观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检查电池模组、</a:t>
                      </a:r>
                      <a:r>
                        <a:rPr lang="en-US" sz="2000" kern="100" dirty="0">
                          <a:effectLst/>
                        </a:rPr>
                        <a:t>BMS</a:t>
                      </a:r>
                      <a:r>
                        <a:rPr lang="zh-CN" sz="2000" kern="100" dirty="0">
                          <a:effectLst/>
                        </a:rPr>
                        <a:t>、熔断器、继电器总成、采集线束外观是否正常（注意是否有烧焦情况）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6217546"/>
                  </a:ext>
                </a:extLst>
              </a:tr>
              <a:tr h="81849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3</a:t>
                      </a:r>
                      <a:endParaRPr lang="zh-CN" sz="18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对电池包内部标注部分进行认知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按照序号查找相应器件的位置，并填写实训工单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3285133"/>
                  </a:ext>
                </a:extLst>
              </a:tr>
              <a:tr h="38871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4</a:t>
                      </a:r>
                      <a:endParaRPr lang="zh-CN" sz="18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进行</a:t>
                      </a:r>
                      <a:r>
                        <a:rPr lang="en-US" altLang="zh-CN" sz="2000" kern="100">
                          <a:effectLst/>
                        </a:rPr>
                        <a:t>6</a:t>
                      </a:r>
                      <a:r>
                        <a:rPr lang="en-US" sz="2000" kern="100">
                          <a:effectLst/>
                        </a:rPr>
                        <a:t>S</a:t>
                      </a:r>
                      <a:r>
                        <a:rPr lang="zh-CN" sz="2000" kern="100" dirty="0">
                          <a:effectLst/>
                        </a:rPr>
                        <a:t>管理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收拾工具，清洁场地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1012326"/>
                  </a:ext>
                </a:extLst>
              </a:tr>
              <a:tr h="172581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计划审核</a:t>
                      </a:r>
                      <a:endParaRPr lang="zh-CN" sz="18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审核意见：</a:t>
                      </a:r>
                      <a:endParaRPr lang="zh-CN" sz="2000" dirty="0"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 </a:t>
                      </a:r>
                      <a:endParaRPr lang="zh-CN" sz="2000" dirty="0">
                        <a:effectLst/>
                      </a:endParaRPr>
                    </a:p>
                    <a:p>
                      <a:pPr indent="1332230"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年</a:t>
                      </a:r>
                      <a:r>
                        <a:rPr lang="en-US" sz="2000" kern="100" dirty="0">
                          <a:effectLst/>
                        </a:rPr>
                        <a:t>    </a:t>
                      </a:r>
                      <a:r>
                        <a:rPr lang="zh-CN" sz="2000" kern="100" dirty="0">
                          <a:effectLst/>
                        </a:rPr>
                        <a:t>月</a:t>
                      </a:r>
                      <a:r>
                        <a:rPr lang="en-US" sz="2000" kern="100" dirty="0">
                          <a:effectLst/>
                        </a:rPr>
                        <a:t>    </a:t>
                      </a:r>
                      <a:r>
                        <a:rPr lang="zh-CN" sz="2000" kern="100" dirty="0">
                          <a:effectLst/>
                        </a:rPr>
                        <a:t>日</a:t>
                      </a:r>
                      <a:r>
                        <a:rPr lang="en-US" sz="2000" kern="100" dirty="0">
                          <a:effectLst/>
                        </a:rPr>
                        <a:t>     </a:t>
                      </a:r>
                      <a:r>
                        <a:rPr lang="zh-CN" sz="2000" kern="100" dirty="0">
                          <a:effectLst/>
                        </a:rPr>
                        <a:t>签字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813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7766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E72B15-0896-481C-B0F6-1728A0F665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534571"/>
              </p:ext>
            </p:extLst>
          </p:nvPr>
        </p:nvGraphicFramePr>
        <p:xfrm>
          <a:off x="3999456" y="692851"/>
          <a:ext cx="7943163" cy="54753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32906">
                  <a:extLst>
                    <a:ext uri="{9D8B030D-6E8A-4147-A177-3AD203B41FA5}">
                      <a16:colId xmlns:a16="http://schemas.microsoft.com/office/drawing/2014/main" val="3406280290"/>
                    </a:ext>
                  </a:extLst>
                </a:gridCol>
                <a:gridCol w="1878153">
                  <a:extLst>
                    <a:ext uri="{9D8B030D-6E8A-4147-A177-3AD203B41FA5}">
                      <a16:colId xmlns:a16="http://schemas.microsoft.com/office/drawing/2014/main" val="2735510737"/>
                    </a:ext>
                  </a:extLst>
                </a:gridCol>
                <a:gridCol w="1646702">
                  <a:extLst>
                    <a:ext uri="{9D8B030D-6E8A-4147-A177-3AD203B41FA5}">
                      <a16:colId xmlns:a16="http://schemas.microsoft.com/office/drawing/2014/main" val="3243723665"/>
                    </a:ext>
                  </a:extLst>
                </a:gridCol>
                <a:gridCol w="2485402">
                  <a:extLst>
                    <a:ext uri="{9D8B030D-6E8A-4147-A177-3AD203B41FA5}">
                      <a16:colId xmlns:a16="http://schemas.microsoft.com/office/drawing/2014/main" val="1807758791"/>
                    </a:ext>
                  </a:extLst>
                </a:gridCol>
              </a:tblGrid>
              <a:tr h="19322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主操作人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记录员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extLst>
                  <a:ext uri="{0D108BD9-81ED-4DB2-BD59-A6C34878D82A}">
                    <a16:rowId xmlns:a16="http://schemas.microsoft.com/office/drawing/2014/main" val="3989576283"/>
                  </a:ext>
                </a:extLst>
              </a:tr>
              <a:tr h="19322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监护人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展示员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extLst>
                  <a:ext uri="{0D108BD9-81ED-4DB2-BD59-A6C34878D82A}">
                    <a16:rowId xmlns:a16="http://schemas.microsoft.com/office/drawing/2014/main" val="4198839936"/>
                  </a:ext>
                </a:extLst>
              </a:tr>
              <a:tr h="193223">
                <a:tc gridSpan="4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 </a:t>
                      </a: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作业注意事项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320911"/>
                  </a:ext>
                </a:extLst>
              </a:tr>
              <a:tr h="4441551">
                <a:tc gridSpan="4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sz="2000" kern="100" dirty="0">
                          <a:effectLst/>
                        </a:rPr>
                        <a:t>操作前请仔细阅读使用说明书，任何不当操作都有可能导致安全事故的发生</a:t>
                      </a:r>
                      <a:r>
                        <a:rPr lang="zh-CN" altLang="en-US" sz="2000" kern="100" dirty="0">
                          <a:effectLst/>
                        </a:rPr>
                        <a:t>。</a:t>
                      </a:r>
                      <a:endParaRPr lang="zh-CN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sz="2000" kern="100" dirty="0">
                          <a:effectLst/>
                        </a:rPr>
                        <a:t>操作前必须做好准备工作，如进行场地围闭、检查并穿戴安全防护套装检查电池外观是否正常等</a:t>
                      </a:r>
                      <a:r>
                        <a:rPr lang="zh-CN" altLang="en-US" sz="2000" kern="100" dirty="0">
                          <a:effectLst/>
                        </a:rPr>
                        <a:t>。</a:t>
                      </a:r>
                      <a:endParaRPr lang="zh-CN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sz="2000" kern="100" dirty="0">
                          <a:effectLst/>
                        </a:rPr>
                        <a:t>操作前请务按照规范流程断开动力电池的高低压插件，确保动力电池电压没有输出后方可进行实训</a:t>
                      </a:r>
                      <a:r>
                        <a:rPr lang="zh-CN" altLang="en-US" sz="2000" kern="100" dirty="0">
                          <a:effectLst/>
                        </a:rPr>
                        <a:t>。</a:t>
                      </a:r>
                      <a:endParaRPr lang="zh-CN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sz="2000" kern="100" dirty="0">
                          <a:effectLst/>
                        </a:rPr>
                        <a:t>进行拆装实训前，先确保断开动力电池高低压接插件，再断开维修开关（若无维修开关，可拆下熔断器），最后断开</a:t>
                      </a:r>
                      <a:r>
                        <a:rPr lang="en-US" sz="2000" kern="100" dirty="0">
                          <a:effectLst/>
                        </a:rPr>
                        <a:t>BMS</a:t>
                      </a:r>
                      <a:r>
                        <a:rPr lang="zh-CN" sz="2000" kern="100" dirty="0">
                          <a:effectLst/>
                        </a:rPr>
                        <a:t>管理系统上的接插件，方可进行拆装实训</a:t>
                      </a:r>
                      <a:r>
                        <a:rPr lang="zh-CN" altLang="en-US" sz="2000" kern="100" dirty="0">
                          <a:effectLst/>
                        </a:rPr>
                        <a:t>。</a:t>
                      </a:r>
                      <a:endParaRPr lang="zh-CN" sz="2000" dirty="0">
                        <a:effectLst/>
                      </a:endParaRPr>
                    </a:p>
                  </a:txBody>
                  <a:tcPr marL="57952" marR="5795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5564395"/>
                  </a:ext>
                </a:extLst>
              </a:tr>
            </a:tbl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:a16="http://schemas.microsoft.com/office/drawing/2014/main" id="{AB81E609-1F5A-4BCF-B823-8E0E27B493FD}"/>
              </a:ext>
            </a:extLst>
          </p:cNvPr>
          <p:cNvGrpSpPr/>
          <p:nvPr/>
        </p:nvGrpSpPr>
        <p:grpSpPr>
          <a:xfrm>
            <a:off x="353290" y="611764"/>
            <a:ext cx="3692237" cy="600418"/>
            <a:chOff x="2883486" y="2139488"/>
            <a:chExt cx="5375990" cy="122490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5C3AE5C-6240-44F9-B1E1-92C49B7C2648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圆角矩形 2">
                <a:extLst>
                  <a:ext uri="{FF2B5EF4-FFF2-40B4-BE49-F238E27FC236}">
                    <a16:creationId xmlns:a16="http://schemas.microsoft.com/office/drawing/2014/main" id="{5C3469B1-804F-4842-8A7B-6A27D8B56E67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21">
                <a:extLst>
                  <a:ext uri="{FF2B5EF4-FFF2-40B4-BE49-F238E27FC236}">
                    <a16:creationId xmlns:a16="http://schemas.microsoft.com/office/drawing/2014/main" id="{2B856CD7-4EFE-4551-891B-68BAED06F788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TextBox 23">
              <a:extLst>
                <a:ext uri="{FF2B5EF4-FFF2-40B4-BE49-F238E27FC236}">
                  <a16:creationId xmlns:a16="http://schemas.microsoft.com/office/drawing/2014/main" id="{2BAAFE5E-EBCF-462B-A440-7F945BAA3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3.</a:t>
              </a:r>
              <a:r>
                <a:rPr lang="zh-CN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小组成员任务分工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54664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E72B15-0896-481C-B0F6-1728A0F665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16815"/>
              </p:ext>
            </p:extLst>
          </p:nvPr>
        </p:nvGraphicFramePr>
        <p:xfrm>
          <a:off x="1052945" y="997651"/>
          <a:ext cx="10030694" cy="54753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0891">
                  <a:extLst>
                    <a:ext uri="{9D8B030D-6E8A-4147-A177-3AD203B41FA5}">
                      <a16:colId xmlns:a16="http://schemas.microsoft.com/office/drawing/2014/main" val="3406280290"/>
                    </a:ext>
                  </a:extLst>
                </a:gridCol>
                <a:gridCol w="2371748">
                  <a:extLst>
                    <a:ext uri="{9D8B030D-6E8A-4147-A177-3AD203B41FA5}">
                      <a16:colId xmlns:a16="http://schemas.microsoft.com/office/drawing/2014/main" val="2735510737"/>
                    </a:ext>
                  </a:extLst>
                </a:gridCol>
                <a:gridCol w="2079469">
                  <a:extLst>
                    <a:ext uri="{9D8B030D-6E8A-4147-A177-3AD203B41FA5}">
                      <a16:colId xmlns:a16="http://schemas.microsoft.com/office/drawing/2014/main" val="3243723665"/>
                    </a:ext>
                  </a:extLst>
                </a:gridCol>
                <a:gridCol w="3138586">
                  <a:extLst>
                    <a:ext uri="{9D8B030D-6E8A-4147-A177-3AD203B41FA5}">
                      <a16:colId xmlns:a16="http://schemas.microsoft.com/office/drawing/2014/main" val="1807758791"/>
                    </a:ext>
                  </a:extLst>
                </a:gridCol>
              </a:tblGrid>
              <a:tr h="19322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主操作人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记录员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extLst>
                  <a:ext uri="{0D108BD9-81ED-4DB2-BD59-A6C34878D82A}">
                    <a16:rowId xmlns:a16="http://schemas.microsoft.com/office/drawing/2014/main" val="3989576283"/>
                  </a:ext>
                </a:extLst>
              </a:tr>
              <a:tr h="19322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监护人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展示员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extLst>
                  <a:ext uri="{0D108BD9-81ED-4DB2-BD59-A6C34878D82A}">
                    <a16:rowId xmlns:a16="http://schemas.microsoft.com/office/drawing/2014/main" val="4198839936"/>
                  </a:ext>
                </a:extLst>
              </a:tr>
              <a:tr h="193223">
                <a:tc gridSpan="4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作业注意事项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320911"/>
                  </a:ext>
                </a:extLst>
              </a:tr>
              <a:tr h="4441551">
                <a:tc gridSpan="4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sz="2000" kern="100" dirty="0">
                          <a:effectLst/>
                        </a:rPr>
                        <a:t>测量时遵循安全第一原则，严禁私自拉接线束、短路连接等违规操作</a:t>
                      </a:r>
                      <a:endParaRPr lang="zh-CN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sz="2000" kern="100" dirty="0">
                          <a:effectLst/>
                        </a:rPr>
                        <a:t>严格按照实训步骤进行实训任务，严禁暴力拆卸接插件、针脚等</a:t>
                      </a:r>
                      <a:endParaRPr lang="zh-CN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sz="2000" kern="100" dirty="0">
                          <a:effectLst/>
                        </a:rPr>
                        <a:t>爱护诊断、测量工具及设备，轻拿轻放，用后妥善存放，严禁磕碰及违规使用</a:t>
                      </a:r>
                      <a:endParaRPr lang="zh-CN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sz="2000" kern="100" dirty="0">
                          <a:effectLst/>
                        </a:rPr>
                        <a:t>拆装实训时，实训人员不超过</a:t>
                      </a:r>
                      <a:r>
                        <a:rPr lang="en-US" sz="2000" kern="100" dirty="0">
                          <a:effectLst/>
                        </a:rPr>
                        <a:t>2</a:t>
                      </a:r>
                      <a:r>
                        <a:rPr lang="zh-CN" sz="2000" kern="100" dirty="0">
                          <a:effectLst/>
                        </a:rPr>
                        <a:t>位，其中一位作为监护人，一位作为主操作人员，且实训时指导老师必须在场</a:t>
                      </a:r>
                      <a:endParaRPr lang="zh-CN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sz="2000" kern="100" dirty="0">
                          <a:effectLst/>
                        </a:rPr>
                        <a:t>必须确保学生具备安全防护知识及电池相关知识后，才能进行拆装实训。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5564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499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3529E00-697F-4179-AE2D-24CB3519C7B9}"/>
              </a:ext>
            </a:extLst>
          </p:cNvPr>
          <p:cNvGrpSpPr/>
          <p:nvPr/>
        </p:nvGrpSpPr>
        <p:grpSpPr>
          <a:xfrm>
            <a:off x="812925" y="435509"/>
            <a:ext cx="4647717" cy="6062755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id="{B6CC266E-CACA-4F30-B2E1-D77C2F504BB2}"/>
              </a:ext>
            </a:extLst>
          </p:cNvPr>
          <p:cNvSpPr txBox="1"/>
          <p:nvPr/>
        </p:nvSpPr>
        <p:spPr>
          <a:xfrm>
            <a:off x="1766035" y="1131342"/>
            <a:ext cx="282577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684913-0AE5-4808-BDD8-2716BF539B9D}"/>
              </a:ext>
            </a:extLst>
          </p:cNvPr>
          <p:cNvSpPr/>
          <p:nvPr/>
        </p:nvSpPr>
        <p:spPr>
          <a:xfrm>
            <a:off x="1184286" y="1900783"/>
            <a:ext cx="3919786" cy="260153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能查询国产动力电池品牌，增强民族意识；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能了解动力电池技术前沿。</a:t>
            </a:r>
          </a:p>
        </p:txBody>
      </p:sp>
      <p:pic>
        <p:nvPicPr>
          <p:cNvPr id="75" name="图片 74">
            <a:extLst>
              <a:ext uri="{FF2B5EF4-FFF2-40B4-BE49-F238E27FC236}">
                <a16:creationId xmlns:a16="http://schemas.microsoft.com/office/drawing/2014/main" id="{AA03E025-885E-40B7-848B-FE821E580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7390" y="991841"/>
            <a:ext cx="4206334" cy="2297957"/>
          </a:xfrm>
          <a:prstGeom prst="snip2DiagRect">
            <a:avLst/>
          </a:prstGeom>
          <a:ln w="57150">
            <a:solidFill>
              <a:schemeClr val="tx2"/>
            </a:solidFill>
          </a:ln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48B1F508-8355-43F7-AAFD-1DD58F86BE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065" y="3946165"/>
            <a:ext cx="4359985" cy="2425028"/>
          </a:xfrm>
          <a:prstGeom prst="snip2DiagRect">
            <a:avLst/>
          </a:prstGeom>
          <a:ln w="381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59444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95E1F3A-BC48-4ED5-B40F-7B4CC0D51943}"/>
              </a:ext>
            </a:extLst>
          </p:cNvPr>
          <p:cNvGrpSpPr/>
          <p:nvPr/>
        </p:nvGrpSpPr>
        <p:grpSpPr>
          <a:xfrm>
            <a:off x="491836" y="738382"/>
            <a:ext cx="2184400" cy="600418"/>
            <a:chOff x="2883486" y="213948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F745182-6C19-4B85-8413-676F27C22BD3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">
                <a:extLst>
                  <a:ext uri="{FF2B5EF4-FFF2-40B4-BE49-F238E27FC236}">
                    <a16:creationId xmlns:a16="http://schemas.microsoft.com/office/drawing/2014/main" id="{2AF1A127-A338-408A-8BD2-19E86968C664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1">
                <a:extLst>
                  <a:ext uri="{FF2B5EF4-FFF2-40B4-BE49-F238E27FC236}">
                    <a16:creationId xmlns:a16="http://schemas.microsoft.com/office/drawing/2014/main" id="{A518AF4E-D1D9-4E26-8712-07B6DFEB4DAC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9DE804BE-1440-43C9-8E77-D611E8D723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4.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计划实施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27BB043-5F99-4DD5-B312-634C05DC6419}"/>
              </a:ext>
            </a:extLst>
          </p:cNvPr>
          <p:cNvSpPr txBox="1"/>
          <p:nvPr/>
        </p:nvSpPr>
        <p:spPr>
          <a:xfrm>
            <a:off x="1106081" y="1789099"/>
            <a:ext cx="2184400" cy="49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en-US" altLang="zh-CN" sz="2400" b="1" kern="100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zh-CN" sz="2400" b="1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作业前准备</a:t>
            </a:r>
            <a:endParaRPr lang="zh-CN" altLang="zh-CN" sz="2400" b="1" dirty="0">
              <a:solidFill>
                <a:srgbClr val="C00000"/>
              </a:solidFill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C234D2F4-EC7F-4B19-A811-D175F99315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02883"/>
              </p:ext>
            </p:extLst>
          </p:nvPr>
        </p:nvGraphicFramePr>
        <p:xfrm>
          <a:off x="4077026" y="1645214"/>
          <a:ext cx="7297557" cy="2477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139">
                  <a:extLst>
                    <a:ext uri="{9D8B030D-6E8A-4147-A177-3AD203B41FA5}">
                      <a16:colId xmlns:a16="http://schemas.microsoft.com/office/drawing/2014/main" val="181181311"/>
                    </a:ext>
                  </a:extLst>
                </a:gridCol>
                <a:gridCol w="4288556">
                  <a:extLst>
                    <a:ext uri="{9D8B030D-6E8A-4147-A177-3AD203B41FA5}">
                      <a16:colId xmlns:a16="http://schemas.microsoft.com/office/drawing/2014/main" val="806091195"/>
                    </a:ext>
                  </a:extLst>
                </a:gridCol>
                <a:gridCol w="2824862">
                  <a:extLst>
                    <a:ext uri="{9D8B030D-6E8A-4147-A177-3AD203B41FA5}">
                      <a16:colId xmlns:a16="http://schemas.microsoft.com/office/drawing/2014/main" val="3853903402"/>
                    </a:ext>
                  </a:extLst>
                </a:gridCol>
              </a:tblGrid>
              <a:tr h="362585">
                <a:tc rowSpan="4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2400" kern="100">
                        <a:effectLst/>
                        <a:latin typeface="宋体" panose="02010600030101010101" pitchFamily="2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场地围闭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√</a:t>
                      </a:r>
                      <a:r>
                        <a:rPr lang="zh-CN" sz="2400" kern="100">
                          <a:effectLst/>
                        </a:rPr>
                        <a:t>完成</a:t>
                      </a:r>
                      <a:r>
                        <a:rPr lang="en-US" sz="2400" kern="100">
                          <a:effectLst/>
                        </a:rPr>
                        <a:t>      </a:t>
                      </a:r>
                      <a:r>
                        <a:rPr lang="zh-CN" sz="2400" kern="100">
                          <a:effectLst/>
                        </a:rPr>
                        <a:t>□未围闭</a:t>
                      </a:r>
                      <a:endParaRPr lang="zh-CN" sz="24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5550603"/>
                  </a:ext>
                </a:extLst>
              </a:tr>
              <a:tr h="3498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检查并穿戴绝缘手套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√</a:t>
                      </a:r>
                      <a:r>
                        <a:rPr lang="zh-CN" sz="2400" kern="100" dirty="0">
                          <a:effectLst/>
                        </a:rPr>
                        <a:t>完成</a:t>
                      </a:r>
                      <a:r>
                        <a:rPr lang="en-US" sz="2400" kern="100" dirty="0">
                          <a:effectLst/>
                        </a:rPr>
                        <a:t>      </a:t>
                      </a:r>
                      <a:r>
                        <a:rPr lang="zh-CN" sz="2400" kern="100" dirty="0">
                          <a:effectLst/>
                        </a:rPr>
                        <a:t>□未完成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4738890"/>
                  </a:ext>
                </a:extLst>
              </a:tr>
              <a:tr h="2635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动力电池高低压插件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√</a:t>
                      </a:r>
                      <a:r>
                        <a:rPr lang="zh-CN" sz="2400" kern="100" dirty="0">
                          <a:effectLst/>
                        </a:rPr>
                        <a:t>正常</a:t>
                      </a:r>
                      <a:r>
                        <a:rPr lang="en-US" sz="2400" kern="100" dirty="0">
                          <a:effectLst/>
                        </a:rPr>
                        <a:t>      </a:t>
                      </a:r>
                      <a:r>
                        <a:rPr lang="zh-CN" sz="2400" kern="100" dirty="0">
                          <a:effectLst/>
                        </a:rPr>
                        <a:t>□不正常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7419383"/>
                  </a:ext>
                </a:extLst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电池外观检查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√</a:t>
                      </a:r>
                      <a:r>
                        <a:rPr lang="zh-CN" sz="2400" kern="100" dirty="0">
                          <a:effectLst/>
                        </a:rPr>
                        <a:t>正常</a:t>
                      </a:r>
                      <a:r>
                        <a:rPr lang="en-US" sz="2400" kern="100" dirty="0">
                          <a:effectLst/>
                        </a:rPr>
                        <a:t>      </a:t>
                      </a:r>
                      <a:r>
                        <a:rPr lang="zh-CN" sz="2400" kern="100" dirty="0">
                          <a:effectLst/>
                        </a:rPr>
                        <a:t>□不正常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4134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02947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DF75FAC-C92A-4DE7-B3EA-D962B969A887}"/>
              </a:ext>
            </a:extLst>
          </p:cNvPr>
          <p:cNvSpPr txBox="1"/>
          <p:nvPr/>
        </p:nvSpPr>
        <p:spPr>
          <a:xfrm>
            <a:off x="619991" y="902406"/>
            <a:ext cx="6421580" cy="398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en-US" altLang="zh-CN" sz="2400" b="1" kern="100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zh-CN" sz="2400" b="1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电池内部结构的认知</a:t>
            </a:r>
            <a:endParaRPr lang="zh-CN" altLang="zh-CN" sz="2400" b="1" dirty="0">
              <a:solidFill>
                <a:srgbClr val="C00000"/>
              </a:solidFill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94F3855-828B-46EE-8B5C-A0F92A8A8FE3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8692" y="2245331"/>
            <a:ext cx="3261446" cy="299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13160C0-A62C-4CB5-94CC-BA72A901B3E7}"/>
              </a:ext>
            </a:extLst>
          </p:cNvPr>
          <p:cNvSpPr txBox="1"/>
          <p:nvPr/>
        </p:nvSpPr>
        <p:spPr>
          <a:xfrm>
            <a:off x="1908465" y="5493929"/>
            <a:ext cx="35779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名称：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电池模组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C9D0EC-BA60-405F-9F05-93DB2C264F77}"/>
              </a:ext>
            </a:extLst>
          </p:cNvPr>
          <p:cNvSpPr txBox="1"/>
          <p:nvPr/>
        </p:nvSpPr>
        <p:spPr>
          <a:xfrm>
            <a:off x="6272646" y="5493928"/>
            <a:ext cx="54482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5.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名称：</a:t>
            </a:r>
            <a:r>
              <a:rPr lang="zh-CN" altLang="en-US" sz="2400" b="1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电池高压接口</a:t>
            </a:r>
            <a:endParaRPr lang="en-US" altLang="zh-CN" sz="2400" b="1" dirty="0">
              <a:solidFill>
                <a:srgbClr val="C00000"/>
              </a:solidFill>
              <a:effectLst/>
              <a:latin typeface="宋体" panose="02010600030101010101" pitchFamily="2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en-US" altLang="zh-CN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6.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名称：</a:t>
            </a:r>
            <a:r>
              <a:rPr lang="zh-CN" altLang="en-US" sz="2400" b="1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电池低压接口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B85D668-690F-4C5E-90C1-10D00CA53C57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3126" y="2290200"/>
            <a:ext cx="4756438" cy="294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20566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CD94B67-EC44-4283-B453-9D46F845D627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9768" y="1954530"/>
            <a:ext cx="4411432" cy="2659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16EFF98-C546-4D7F-81B4-140BA614FFC7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6453" y="1954530"/>
            <a:ext cx="4019983" cy="2569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4AED5B7-C43D-4640-9CBA-117B70C89D6E}"/>
              </a:ext>
            </a:extLst>
          </p:cNvPr>
          <p:cNvSpPr txBox="1"/>
          <p:nvPr/>
        </p:nvSpPr>
        <p:spPr>
          <a:xfrm>
            <a:off x="1796516" y="4995165"/>
            <a:ext cx="35779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7. 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名称：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电池</a:t>
            </a:r>
            <a:r>
              <a:rPr lang="en-US" altLang="zh-CN" sz="2400" b="1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PTC</a:t>
            </a:r>
            <a:r>
              <a:rPr lang="zh-CN" altLang="en-US" sz="2400" b="1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加热片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50CC73-40F4-4C34-9D90-4A9A31DF39EE}"/>
              </a:ext>
            </a:extLst>
          </p:cNvPr>
          <p:cNvSpPr txBox="1"/>
          <p:nvPr/>
        </p:nvSpPr>
        <p:spPr>
          <a:xfrm>
            <a:off x="6827476" y="4995165"/>
            <a:ext cx="35779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8. 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名称：</a:t>
            </a:r>
            <a:r>
              <a:rPr lang="zh-CN" altLang="en-US" sz="2400" b="1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高压熔断器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2378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9688D7A-350E-4121-8773-01BC7E4B663A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5245" y="1579417"/>
            <a:ext cx="4365482" cy="2923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A9F687E-CC7E-490B-A161-5AB9C5F3D54D}"/>
              </a:ext>
            </a:extLst>
          </p:cNvPr>
          <p:cNvSpPr txBox="1"/>
          <p:nvPr/>
        </p:nvSpPr>
        <p:spPr>
          <a:xfrm>
            <a:off x="1501918" y="4718074"/>
            <a:ext cx="72264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11. </a:t>
            </a:r>
            <a:r>
              <a:rPr lang="zh-CN" altLang="en-US" sz="2400" dirty="0"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名称：</a:t>
            </a:r>
            <a:r>
              <a:rPr lang="zh-CN" altLang="en-US" sz="2400" b="1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直流母线（连接器、直流母排、导电条）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6492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CCD11A-70AC-4EB4-A989-97C35E3EF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509" y="758825"/>
            <a:ext cx="10515600" cy="4351338"/>
          </a:xfrm>
        </p:spPr>
        <p:txBody>
          <a:bodyPr/>
          <a:lstStyle/>
          <a:p>
            <a:r>
              <a:rPr lang="zh-CN" altLang="en-US" dirty="0"/>
              <a:t>部件检测：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）经检测，该动力电池每个模组的电压为（　　）</a:t>
            </a:r>
            <a:r>
              <a:rPr lang="en-US" altLang="zh-CN" dirty="0"/>
              <a:t>V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）该电池熔断器位置在（　　），电阻为（　　）</a:t>
            </a:r>
            <a:r>
              <a:rPr lang="en-US" altLang="zh-CN" dirty="0"/>
              <a:t>Ω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）手动维修开关的锁闭装置有（　　）级。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）手动维修开关的互锁端子电阻为（　　）</a:t>
            </a:r>
            <a:r>
              <a:rPr lang="en-US" altLang="zh-CN" dirty="0"/>
              <a:t>Ω</a:t>
            </a:r>
            <a:r>
              <a:rPr lang="zh-CN" altLang="en-US" dirty="0"/>
              <a:t>。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04C04D1-0098-45E2-AB23-61B9F0BC3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557537"/>
              </p:ext>
            </p:extLst>
          </p:nvPr>
        </p:nvGraphicFramePr>
        <p:xfrm>
          <a:off x="1760536" y="3128817"/>
          <a:ext cx="7729827" cy="35629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71833">
                  <a:extLst>
                    <a:ext uri="{9D8B030D-6E8A-4147-A177-3AD203B41FA5}">
                      <a16:colId xmlns:a16="http://schemas.microsoft.com/office/drawing/2014/main" val="580769677"/>
                    </a:ext>
                  </a:extLst>
                </a:gridCol>
                <a:gridCol w="3071833">
                  <a:extLst>
                    <a:ext uri="{9D8B030D-6E8A-4147-A177-3AD203B41FA5}">
                      <a16:colId xmlns:a16="http://schemas.microsoft.com/office/drawing/2014/main" val="2416816187"/>
                    </a:ext>
                  </a:extLst>
                </a:gridCol>
                <a:gridCol w="1586161">
                  <a:extLst>
                    <a:ext uri="{9D8B030D-6E8A-4147-A177-3AD203B41FA5}">
                      <a16:colId xmlns:a16="http://schemas.microsoft.com/office/drawing/2014/main" val="3656023604"/>
                    </a:ext>
                  </a:extLst>
                </a:gridCol>
              </a:tblGrid>
              <a:tr h="32390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名称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实测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单位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1515307287"/>
                  </a:ext>
                </a:extLst>
              </a:tr>
              <a:tr h="32390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电池类型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磷酸铁锂电池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/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943758730"/>
                  </a:ext>
                </a:extLst>
              </a:tr>
              <a:tr h="32390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电池额定电压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320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V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1151634744"/>
                  </a:ext>
                </a:extLst>
              </a:tr>
              <a:tr h="32390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动力电池实际总电压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328.9V</a:t>
                      </a:r>
                      <a:r>
                        <a:rPr lang="zh-CN" sz="2000" kern="100" dirty="0">
                          <a:effectLst/>
                        </a:rPr>
                        <a:t>（实测为准）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V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479155735"/>
                  </a:ext>
                </a:extLst>
              </a:tr>
              <a:tr h="32390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电芯数量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100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组（块）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1366776205"/>
                  </a:ext>
                </a:extLst>
              </a:tr>
              <a:tr h="32390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电池单体标压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3.2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V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1353555247"/>
                  </a:ext>
                </a:extLst>
              </a:tr>
              <a:tr h="323902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电池单体实际平均电压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3.289V</a:t>
                      </a:r>
                      <a:r>
                        <a:rPr lang="zh-CN" sz="2000" kern="100" dirty="0">
                          <a:effectLst/>
                        </a:rPr>
                        <a:t>（实测为准）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V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2489830717"/>
                  </a:ext>
                </a:extLst>
              </a:tr>
              <a:tr h="323902">
                <a:tc row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分流器参数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上限电压：</a:t>
                      </a:r>
                      <a:r>
                        <a:rPr lang="en-US" sz="2000" kern="100" dirty="0">
                          <a:effectLst/>
                        </a:rPr>
                        <a:t>75mV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mV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1181062917"/>
                  </a:ext>
                </a:extLst>
              </a:tr>
              <a:tr h="3239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上限电流：</a:t>
                      </a:r>
                      <a:r>
                        <a:rPr lang="en-US" sz="2000" kern="100" dirty="0">
                          <a:effectLst/>
                        </a:rPr>
                        <a:t>300A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A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275115644"/>
                  </a:ext>
                </a:extLst>
              </a:tr>
              <a:tr h="323902">
                <a:tc rowSpan="2"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主回路熔断丝参数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上限电压：</a:t>
                      </a:r>
                      <a:r>
                        <a:rPr lang="en-US" sz="2000" kern="100" dirty="0">
                          <a:effectLst/>
                        </a:rPr>
                        <a:t>500V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V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2859934506"/>
                  </a:ext>
                </a:extLst>
              </a:tr>
              <a:tr h="3239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上限电流：</a:t>
                      </a:r>
                      <a:r>
                        <a:rPr lang="en-US" sz="2000" kern="100" dirty="0">
                          <a:effectLst/>
                        </a:rPr>
                        <a:t>250A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A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0586" marR="50586" marT="0" marB="0"/>
                </a:tc>
                <a:extLst>
                  <a:ext uri="{0D108BD9-81ED-4DB2-BD59-A6C34878D82A}">
                    <a16:rowId xmlns:a16="http://schemas.microsoft.com/office/drawing/2014/main" val="3953790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7967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8003B5-E61C-4366-9B83-16DDC3B50425}"/>
              </a:ext>
            </a:extLst>
          </p:cNvPr>
          <p:cNvGrpSpPr/>
          <p:nvPr/>
        </p:nvGrpSpPr>
        <p:grpSpPr>
          <a:xfrm>
            <a:off x="491836" y="738382"/>
            <a:ext cx="2184400" cy="600418"/>
            <a:chOff x="2883486" y="213948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FD4400C-FEAD-4EC9-BD57-60CCA778DBDD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">
                <a:extLst>
                  <a:ext uri="{FF2B5EF4-FFF2-40B4-BE49-F238E27FC236}">
                    <a16:creationId xmlns:a16="http://schemas.microsoft.com/office/drawing/2014/main" id="{77C80364-A5F9-4D06-9794-0F6D066FB100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1">
                <a:extLst>
                  <a:ext uri="{FF2B5EF4-FFF2-40B4-BE49-F238E27FC236}">
                    <a16:creationId xmlns:a16="http://schemas.microsoft.com/office/drawing/2014/main" id="{2AB04910-9ACA-4329-87EB-1EC44BD797D7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B9CD407F-3D67-4588-A9D0-7BE287A752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5.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质量检查</a:t>
              </a:r>
            </a:p>
          </p:txBody>
        </p:sp>
      </p:grp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6F40540B-7E61-46E2-9614-93355DA29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490275"/>
              </p:ext>
            </p:extLst>
          </p:nvPr>
        </p:nvGraphicFramePr>
        <p:xfrm>
          <a:off x="3121890" y="1038591"/>
          <a:ext cx="7650739" cy="49540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6622">
                  <a:extLst>
                    <a:ext uri="{9D8B030D-6E8A-4147-A177-3AD203B41FA5}">
                      <a16:colId xmlns:a16="http://schemas.microsoft.com/office/drawing/2014/main" val="1546672827"/>
                    </a:ext>
                  </a:extLst>
                </a:gridCol>
                <a:gridCol w="4105671">
                  <a:extLst>
                    <a:ext uri="{9D8B030D-6E8A-4147-A177-3AD203B41FA5}">
                      <a16:colId xmlns:a16="http://schemas.microsoft.com/office/drawing/2014/main" val="2487559320"/>
                    </a:ext>
                  </a:extLst>
                </a:gridCol>
                <a:gridCol w="2418446">
                  <a:extLst>
                    <a:ext uri="{9D8B030D-6E8A-4147-A177-3AD203B41FA5}">
                      <a16:colId xmlns:a16="http://schemas.microsoft.com/office/drawing/2014/main" val="3705233227"/>
                    </a:ext>
                  </a:extLst>
                </a:gridCol>
              </a:tblGrid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序号</a:t>
                      </a:r>
                      <a:endParaRPr lang="zh-CN" sz="24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评价标准</a:t>
                      </a:r>
                      <a:endParaRPr lang="zh-CN" sz="24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b="1" kern="100" dirty="0">
                          <a:solidFill>
                            <a:schemeClr val="tx2"/>
                          </a:solidFill>
                          <a:effectLst/>
                        </a:rPr>
                        <a:t>分数</a:t>
                      </a:r>
                      <a:endParaRPr lang="zh-CN" sz="24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6770833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effectLst/>
                        </a:rPr>
                        <a:t>信息收集完成情况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8323004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2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effectLst/>
                        </a:rPr>
                        <a:t>制定计划合理性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9616949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effectLst/>
                        </a:rPr>
                        <a:t>实施过程完成的正确性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7639173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4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effectLst/>
                        </a:rPr>
                        <a:t>学生在实施过程的参与程度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8110276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个人掌握和完成情况评价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404641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altLang="zh-CN" sz="2400" dirty="0">
                          <a:effectLst/>
                          <a:latin typeface="Tahoma" panose="020B0604030504040204" pitchFamily="34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altLang="zh-CN" sz="2400" dirty="0">
                          <a:effectLst/>
                          <a:latin typeface="Tahoma" panose="020B0604030504040204" pitchFamily="34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6S</a:t>
                      </a:r>
                      <a:r>
                        <a:rPr lang="zh-CN" altLang="en-US" sz="2400" dirty="0">
                          <a:effectLst/>
                          <a:latin typeface="Tahoma" panose="020B0604030504040204" pitchFamily="34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管理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8571447"/>
                  </a:ext>
                </a:extLst>
              </a:tr>
              <a:tr h="340769">
                <a:tc grid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总成绩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77692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75819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4E4C652-69EE-4CD6-AB24-FC16B022BA73}"/>
              </a:ext>
            </a:extLst>
          </p:cNvPr>
          <p:cNvSpPr txBox="1"/>
          <p:nvPr/>
        </p:nvSpPr>
        <p:spPr>
          <a:xfrm>
            <a:off x="3146498" y="2698122"/>
            <a:ext cx="6774724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chemeClr val="tx1">
                    <a:alpha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chemeClr val="tx1">
                  <a:alpha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8997161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动力电池箱认知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87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71689018-EFC6-484C-9EC5-473FA8C7E16A}"/>
              </a:ext>
            </a:extLst>
          </p:cNvPr>
          <p:cNvSpPr/>
          <p:nvPr/>
        </p:nvSpPr>
        <p:spPr>
          <a:xfrm>
            <a:off x="734382" y="1935896"/>
            <a:ext cx="366322" cy="36636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D7DBCD4-2C6E-4B64-BA82-57F6731BED36}"/>
              </a:ext>
            </a:extLst>
          </p:cNvPr>
          <p:cNvSpPr/>
          <p:nvPr/>
        </p:nvSpPr>
        <p:spPr>
          <a:xfrm>
            <a:off x="5079806" y="4599202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36FA815-7D64-44C8-B32F-791A97F4E3E9}"/>
              </a:ext>
            </a:extLst>
          </p:cNvPr>
          <p:cNvSpPr/>
          <p:nvPr/>
        </p:nvSpPr>
        <p:spPr>
          <a:xfrm>
            <a:off x="1769724" y="3797926"/>
            <a:ext cx="506149" cy="50621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F2D3A82-580B-473E-B0CF-3857C0C6EC20}"/>
              </a:ext>
            </a:extLst>
          </p:cNvPr>
          <p:cNvGrpSpPr/>
          <p:nvPr/>
        </p:nvGrpSpPr>
        <p:grpSpPr>
          <a:xfrm flipH="1">
            <a:off x="901701" y="1712931"/>
            <a:ext cx="4338475" cy="967058"/>
            <a:chOff x="5879462" y="287200"/>
            <a:chExt cx="3545784" cy="790365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69C86FB-91E4-490F-AAF3-9A7DD6E37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F4B260F-E181-49B7-BF7F-7E337ECAC84B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0" name="Freeform 56">
                <a:extLst>
                  <a:ext uri="{FF2B5EF4-FFF2-40B4-BE49-F238E27FC236}">
                    <a16:creationId xmlns:a16="http://schemas.microsoft.com/office/drawing/2014/main" id="{803366BF-5B60-4E42-823B-CEE2CD5CB0D0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Freeform 57">
                <a:extLst>
                  <a:ext uri="{FF2B5EF4-FFF2-40B4-BE49-F238E27FC236}">
                    <a16:creationId xmlns:a16="http://schemas.microsoft.com/office/drawing/2014/main" id="{5D8BD86B-30FD-4E71-9F40-2D56F182FB7E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Freeform 58">
                <a:extLst>
                  <a:ext uri="{FF2B5EF4-FFF2-40B4-BE49-F238E27FC236}">
                    <a16:creationId xmlns:a16="http://schemas.microsoft.com/office/drawing/2014/main" id="{1F03AB4D-64A1-464C-9081-8374E820677D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文本框 50">
            <a:extLst>
              <a:ext uri="{FF2B5EF4-FFF2-40B4-BE49-F238E27FC236}">
                <a16:creationId xmlns:a16="http://schemas.microsoft.com/office/drawing/2014/main" id="{7E56E4A4-60C0-4DAE-A615-9643ABBEE30F}"/>
              </a:ext>
            </a:extLst>
          </p:cNvPr>
          <p:cNvSpPr txBox="1"/>
          <p:nvPr/>
        </p:nvSpPr>
        <p:spPr>
          <a:xfrm>
            <a:off x="901814" y="1800237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14" name="文本框 53">
            <a:extLst>
              <a:ext uri="{FF2B5EF4-FFF2-40B4-BE49-F238E27FC236}">
                <a16:creationId xmlns:a16="http://schemas.microsoft.com/office/drawing/2014/main" id="{DD6BD793-79B8-4C46-8609-11FF50409A62}"/>
              </a:ext>
            </a:extLst>
          </p:cNvPr>
          <p:cNvSpPr txBox="1"/>
          <p:nvPr/>
        </p:nvSpPr>
        <p:spPr>
          <a:xfrm>
            <a:off x="2185318" y="1722139"/>
            <a:ext cx="3157220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defRPr/>
            </a:pPr>
            <a:r>
              <a:rPr lang="zh-CN" altLang="zh-CN" dirty="0"/>
              <a:t>动力电池箱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5FC7F9F-9AAC-4D1D-870C-2941DC453651}"/>
              </a:ext>
            </a:extLst>
          </p:cNvPr>
          <p:cNvGrpSpPr/>
          <p:nvPr/>
        </p:nvGrpSpPr>
        <p:grpSpPr>
          <a:xfrm flipH="1">
            <a:off x="901701" y="2761951"/>
            <a:ext cx="4338475" cy="967058"/>
            <a:chOff x="5879462" y="287200"/>
            <a:chExt cx="3545784" cy="790365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5A9FFE69-85CF-4300-B730-A1B5DD673F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8FC0495-FF36-4897-9E0D-6B621DDB5588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8" name="Freeform 56">
                <a:extLst>
                  <a:ext uri="{FF2B5EF4-FFF2-40B4-BE49-F238E27FC236}">
                    <a16:creationId xmlns:a16="http://schemas.microsoft.com/office/drawing/2014/main" id="{E4A40F71-0750-467B-B831-03946193480B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Freeform 57">
                <a:extLst>
                  <a:ext uri="{FF2B5EF4-FFF2-40B4-BE49-F238E27FC236}">
                    <a16:creationId xmlns:a16="http://schemas.microsoft.com/office/drawing/2014/main" id="{18A677CF-65D4-4E74-AEC8-B5ED91CDDFF6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Freeform 58">
                <a:extLst>
                  <a:ext uri="{FF2B5EF4-FFF2-40B4-BE49-F238E27FC236}">
                    <a16:creationId xmlns:a16="http://schemas.microsoft.com/office/drawing/2014/main" id="{D773B2F6-2093-4D15-B7D9-1C48C548B011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文本框 50">
            <a:extLst>
              <a:ext uri="{FF2B5EF4-FFF2-40B4-BE49-F238E27FC236}">
                <a16:creationId xmlns:a16="http://schemas.microsoft.com/office/drawing/2014/main" id="{5FE13D37-0A44-444E-88F7-E774048F4ECB}"/>
              </a:ext>
            </a:extLst>
          </p:cNvPr>
          <p:cNvSpPr txBox="1"/>
          <p:nvPr/>
        </p:nvSpPr>
        <p:spPr>
          <a:xfrm>
            <a:off x="908799" y="2847987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22" name="文本框 53">
            <a:extLst>
              <a:ext uri="{FF2B5EF4-FFF2-40B4-BE49-F238E27FC236}">
                <a16:creationId xmlns:a16="http://schemas.microsoft.com/office/drawing/2014/main" id="{C9F02BE3-B0BA-47FB-8CF0-9EA131D0ED34}"/>
              </a:ext>
            </a:extLst>
          </p:cNvPr>
          <p:cNvSpPr txBox="1"/>
          <p:nvPr/>
        </p:nvSpPr>
        <p:spPr>
          <a:xfrm>
            <a:off x="2181508" y="2773064"/>
            <a:ext cx="3160395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defRPr/>
            </a:pPr>
            <a:r>
              <a:rPr lang="zh-CN" altLang="zh-CN" dirty="0"/>
              <a:t>电池模组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BBC3132-90A7-45B5-BCDB-C45AE0779B09}"/>
              </a:ext>
            </a:extLst>
          </p:cNvPr>
          <p:cNvGrpSpPr/>
          <p:nvPr/>
        </p:nvGrpSpPr>
        <p:grpSpPr>
          <a:xfrm flipH="1">
            <a:off x="914401" y="3714451"/>
            <a:ext cx="4338475" cy="967058"/>
            <a:chOff x="5879462" y="287200"/>
            <a:chExt cx="3545784" cy="790365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DA36D87C-3E7F-4FE7-8AF5-B7B65B3501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4D16B0A-8750-4E41-AD10-86C41C13944A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6" name="Freeform 56">
                <a:extLst>
                  <a:ext uri="{FF2B5EF4-FFF2-40B4-BE49-F238E27FC236}">
                    <a16:creationId xmlns:a16="http://schemas.microsoft.com/office/drawing/2014/main" id="{CD52A3BD-7320-4904-8B3B-F2EE3AAB375E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Freeform 57">
                <a:extLst>
                  <a:ext uri="{FF2B5EF4-FFF2-40B4-BE49-F238E27FC236}">
                    <a16:creationId xmlns:a16="http://schemas.microsoft.com/office/drawing/2014/main" id="{FA2CD75A-CA8A-4630-80AA-AEFA86883FDD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Freeform 58">
                <a:extLst>
                  <a:ext uri="{FF2B5EF4-FFF2-40B4-BE49-F238E27FC236}">
                    <a16:creationId xmlns:a16="http://schemas.microsoft.com/office/drawing/2014/main" id="{2EC9DD88-85C8-4302-8F51-861B3A93AE12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文本框 50">
            <a:extLst>
              <a:ext uri="{FF2B5EF4-FFF2-40B4-BE49-F238E27FC236}">
                <a16:creationId xmlns:a16="http://schemas.microsoft.com/office/drawing/2014/main" id="{54FDBF40-FDFF-4614-A033-5FBBB66BB0C3}"/>
              </a:ext>
            </a:extLst>
          </p:cNvPr>
          <p:cNvSpPr txBox="1"/>
          <p:nvPr/>
        </p:nvSpPr>
        <p:spPr>
          <a:xfrm>
            <a:off x="921499" y="3800487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kumimoji="0" lang="zh-CN" altLang="en-US" sz="2000" b="1" i="0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53">
            <a:extLst>
              <a:ext uri="{FF2B5EF4-FFF2-40B4-BE49-F238E27FC236}">
                <a16:creationId xmlns:a16="http://schemas.microsoft.com/office/drawing/2014/main" id="{6DCEBF36-A36D-45B5-9370-C6F77132000F}"/>
              </a:ext>
            </a:extLst>
          </p:cNvPr>
          <p:cNvSpPr txBox="1"/>
          <p:nvPr/>
        </p:nvSpPr>
        <p:spPr>
          <a:xfrm>
            <a:off x="2194208" y="3725564"/>
            <a:ext cx="3160395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defRPr/>
            </a:pPr>
            <a:r>
              <a:rPr lang="zh-CN" altLang="zh-CN" dirty="0"/>
              <a:t>电池控制器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218DBE3-3B2A-40C7-BD44-A09AF9AEC85C}"/>
              </a:ext>
            </a:extLst>
          </p:cNvPr>
          <p:cNvGrpSpPr/>
          <p:nvPr/>
        </p:nvGrpSpPr>
        <p:grpSpPr>
          <a:xfrm flipH="1">
            <a:off x="924819" y="4776361"/>
            <a:ext cx="4417083" cy="967058"/>
            <a:chOff x="5879462" y="287200"/>
            <a:chExt cx="3545784" cy="790365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EAFB7F5A-A067-451D-B8C9-E64A161FD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E69591C-F71F-45B3-95D7-10873764A5B1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34" name="Freeform 56">
                <a:extLst>
                  <a:ext uri="{FF2B5EF4-FFF2-40B4-BE49-F238E27FC236}">
                    <a16:creationId xmlns:a16="http://schemas.microsoft.com/office/drawing/2014/main" id="{3E6AE21C-2444-4B0B-B1B3-62B469665C0C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Freeform 57">
                <a:extLst>
                  <a:ext uri="{FF2B5EF4-FFF2-40B4-BE49-F238E27FC236}">
                    <a16:creationId xmlns:a16="http://schemas.microsoft.com/office/drawing/2014/main" id="{3D7B9A78-F528-49EB-AEF6-6EB61215CFBD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Freeform 58">
                <a:extLst>
                  <a:ext uri="{FF2B5EF4-FFF2-40B4-BE49-F238E27FC236}">
                    <a16:creationId xmlns:a16="http://schemas.microsoft.com/office/drawing/2014/main" id="{CF18923A-F174-481A-8016-4BB40D53A9C7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文本框 50">
            <a:extLst>
              <a:ext uri="{FF2B5EF4-FFF2-40B4-BE49-F238E27FC236}">
                <a16:creationId xmlns:a16="http://schemas.microsoft.com/office/drawing/2014/main" id="{E39263B0-5DD2-4891-9A32-578734934DC0}"/>
              </a:ext>
            </a:extLst>
          </p:cNvPr>
          <p:cNvSpPr txBox="1"/>
          <p:nvPr/>
        </p:nvSpPr>
        <p:spPr>
          <a:xfrm>
            <a:off x="931919" y="4862397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kumimoji="0" lang="zh-CN" altLang="en-US" sz="2000" b="1" i="0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53">
            <a:extLst>
              <a:ext uri="{FF2B5EF4-FFF2-40B4-BE49-F238E27FC236}">
                <a16:creationId xmlns:a16="http://schemas.microsoft.com/office/drawing/2014/main" id="{FF575944-7FEF-4C27-B7E8-29737DBB7520}"/>
              </a:ext>
            </a:extLst>
          </p:cNvPr>
          <p:cNvSpPr txBox="1"/>
          <p:nvPr/>
        </p:nvSpPr>
        <p:spPr>
          <a:xfrm>
            <a:off x="2204628" y="4787474"/>
            <a:ext cx="3149975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defRPr/>
            </a:pPr>
            <a:r>
              <a:rPr lang="zh-CN" altLang="zh-CN" dirty="0"/>
              <a:t>电池管理系统</a:t>
            </a:r>
            <a:r>
              <a:rPr lang="en-US" altLang="zh-CN" dirty="0"/>
              <a:t>BMS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D383D5F-3629-4C3B-BAC6-45460C91C549}"/>
              </a:ext>
            </a:extLst>
          </p:cNvPr>
          <p:cNvSpPr txBox="1"/>
          <p:nvPr/>
        </p:nvSpPr>
        <p:spPr>
          <a:xfrm>
            <a:off x="620798" y="831998"/>
            <a:ext cx="49111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SimSun" panose="02010600030101010101" pitchFamily="2" charset="-122"/>
                <a:sym typeface="+mn-ea"/>
              </a:rPr>
              <a:t> 动力电池的组成</a:t>
            </a:r>
            <a:endParaRPr lang="en-US" altLang="zh-CN" sz="3600" b="1" dirty="0">
              <a:latin typeface="华文新魏" panose="02010800040101010101" pitchFamily="2" charset="-122"/>
              <a:ea typeface="华文新魏" panose="02010800040101010101" pitchFamily="2" charset="-122"/>
              <a:cs typeface="SimSun" panose="02010600030101010101" pitchFamily="2" charset="-122"/>
              <a:sym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DD80EFB-5E92-4BD8-BBD6-A09B17A188FB}"/>
              </a:ext>
            </a:extLst>
          </p:cNvPr>
          <p:cNvSpPr/>
          <p:nvPr/>
        </p:nvSpPr>
        <p:spPr>
          <a:xfrm>
            <a:off x="5051900" y="5498580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2860F6D-D078-4497-A43F-7846439CF829}"/>
              </a:ext>
            </a:extLst>
          </p:cNvPr>
          <p:cNvGrpSpPr/>
          <p:nvPr/>
        </p:nvGrpSpPr>
        <p:grpSpPr>
          <a:xfrm flipH="1">
            <a:off x="896913" y="5675739"/>
            <a:ext cx="4483979" cy="967058"/>
            <a:chOff x="5879462" y="287200"/>
            <a:chExt cx="3545784" cy="790365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E0E900B7-9B88-4A5E-8138-0C5E72BBB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D717300-C302-4B29-9765-E041AAC15BFA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44" name="Freeform 56">
                <a:extLst>
                  <a:ext uri="{FF2B5EF4-FFF2-40B4-BE49-F238E27FC236}">
                    <a16:creationId xmlns:a16="http://schemas.microsoft.com/office/drawing/2014/main" id="{66E6CA02-4AB9-479B-8705-BC6523D14CCA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Freeform 57">
                <a:extLst>
                  <a:ext uri="{FF2B5EF4-FFF2-40B4-BE49-F238E27FC236}">
                    <a16:creationId xmlns:a16="http://schemas.microsoft.com/office/drawing/2014/main" id="{F0C7A298-750D-4918-8B01-1AC70BA61AA1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6" name="Freeform 58">
                <a:extLst>
                  <a:ext uri="{FF2B5EF4-FFF2-40B4-BE49-F238E27FC236}">
                    <a16:creationId xmlns:a16="http://schemas.microsoft.com/office/drawing/2014/main" id="{3C6F3D70-1657-4C1B-ACC9-539103D8E5E2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文本框 50">
            <a:extLst>
              <a:ext uri="{FF2B5EF4-FFF2-40B4-BE49-F238E27FC236}">
                <a16:creationId xmlns:a16="http://schemas.microsoft.com/office/drawing/2014/main" id="{508E54D0-D7BD-4F60-93A5-5F945F636416}"/>
              </a:ext>
            </a:extLst>
          </p:cNvPr>
          <p:cNvSpPr txBox="1"/>
          <p:nvPr/>
        </p:nvSpPr>
        <p:spPr>
          <a:xfrm>
            <a:off x="904013" y="5761775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</a:t>
            </a:r>
            <a:endParaRPr kumimoji="0" lang="zh-CN" altLang="en-US" sz="2000" b="1" i="0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53">
            <a:extLst>
              <a:ext uri="{FF2B5EF4-FFF2-40B4-BE49-F238E27FC236}">
                <a16:creationId xmlns:a16="http://schemas.microsoft.com/office/drawing/2014/main" id="{BA75F1DD-7679-4F08-A2B5-E04536AD0AE3}"/>
              </a:ext>
            </a:extLst>
          </p:cNvPr>
          <p:cNvSpPr txBox="1"/>
          <p:nvPr/>
        </p:nvSpPr>
        <p:spPr>
          <a:xfrm>
            <a:off x="2176723" y="5686852"/>
            <a:ext cx="3204170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defRPr/>
            </a:pPr>
            <a:r>
              <a:rPr lang="zh-CN" altLang="zh-CN" dirty="0"/>
              <a:t>其他辅助装置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7B6B714-2230-4343-A847-F3EA9F162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570" y="1872077"/>
            <a:ext cx="50863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2.71605E-6 L 0.1526 -0.4034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22" y="-2018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16667E-7 3.7037E-6 L 0.0625 0.20555 " pathEditMode="relative" rAng="0" ptsTypes="AA">
                                      <p:cBhvr>
                                        <p:cTn id="31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3.7037E-6 L -0.10378 -0.27871 " pathEditMode="relative" rAng="0" ptsTypes="AA">
                                      <p:cBhvr>
                                        <p:cTn id="83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5" y="-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4" grpId="2" bldLvl="0" animBg="1"/>
      <p:bldP spid="5" grpId="0" bldLvl="0" animBg="1"/>
      <p:bldP spid="5" grpId="1" bldLvl="0" animBg="1"/>
      <p:bldP spid="5" grpId="2" bldLvl="0" animBg="1"/>
      <p:bldP spid="6" grpId="0" bldLvl="0" animBg="1"/>
      <p:bldP spid="6" grpId="1" bldLvl="0" animBg="1"/>
      <p:bldP spid="6" grpId="2" bldLvl="0" animBg="1"/>
      <p:bldP spid="13" grpId="0"/>
      <p:bldP spid="14" grpId="0" bldLvl="0" animBg="1"/>
      <p:bldP spid="21" grpId="0"/>
      <p:bldP spid="22" grpId="0" bldLvl="0" animBg="1"/>
      <p:bldP spid="29" grpId="0"/>
      <p:bldP spid="30" grpId="0" bldLvl="0" animBg="1"/>
      <p:bldP spid="37" grpId="0"/>
      <p:bldP spid="38" grpId="0" bldLvl="0" animBg="1"/>
      <p:bldP spid="40" grpId="0" bldLvl="0" animBg="1"/>
      <p:bldP spid="40" grpId="1" bldLvl="0" animBg="1"/>
      <p:bldP spid="40" grpId="2" bldLvl="0" animBg="1"/>
      <p:bldP spid="47" grpId="0"/>
      <p:bldP spid="4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1252895" y="1697665"/>
            <a:ext cx="507682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endParaRPr lang="zh-CN" altLang="en-US" sz="1400">
              <a:solidFill>
                <a:srgbClr val="1A1513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71601" y="777057"/>
            <a:ext cx="4020185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 dirty="0"/>
              <a:t> 1. </a:t>
            </a:r>
            <a:r>
              <a:rPr lang="zh-CN" altLang="en-US" sz="3200" b="1" dirty="0"/>
              <a:t>动力电池箱功能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53568" t="44661" r="20371" b="18021"/>
          <a:stretch>
            <a:fillRect/>
          </a:stretch>
        </p:blipFill>
        <p:spPr>
          <a:xfrm>
            <a:off x="3283181" y="3179481"/>
            <a:ext cx="4142740" cy="33356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72952" y="1539773"/>
            <a:ext cx="10723303" cy="14818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>
              <a:lnSpc>
                <a:spcPct val="150000"/>
              </a:lnSpc>
            </a:pPr>
            <a:r>
              <a:rPr lang="en-US" sz="3200" b="0" dirty="0">
                <a:solidFill>
                  <a:srgbClr val="000000"/>
                </a:solidFill>
              </a:rPr>
              <a:t>     </a:t>
            </a:r>
            <a:r>
              <a:rPr sz="3200" b="0" dirty="0" err="1">
                <a:solidFill>
                  <a:srgbClr val="000000"/>
                </a:solidFill>
              </a:rPr>
              <a:t>动力电池箱用于</a:t>
            </a:r>
            <a:r>
              <a:rPr sz="3200" b="1" dirty="0" err="1">
                <a:solidFill>
                  <a:srgbClr val="C00000"/>
                </a:solidFill>
              </a:rPr>
              <a:t>盛装</a:t>
            </a:r>
            <a:r>
              <a:rPr sz="3200" b="0" dirty="0" err="1">
                <a:solidFill>
                  <a:srgbClr val="000000"/>
                </a:solidFill>
              </a:rPr>
              <a:t>电池模块、BMS以及相应的辅助装置，并包含机械连接、防护等功</a:t>
            </a:r>
            <a:r>
              <a:rPr lang="zh-CN" altLang="en-US" sz="3200" b="0" dirty="0">
                <a:solidFill>
                  <a:srgbClr val="000000"/>
                </a:solidFill>
              </a:rPr>
              <a:t>能。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1252895" y="1697665"/>
            <a:ext cx="507682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endParaRPr lang="zh-CN" altLang="en-US" sz="1400">
              <a:solidFill>
                <a:srgbClr val="1A1513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71601" y="777057"/>
            <a:ext cx="4020185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 dirty="0"/>
              <a:t> 1. </a:t>
            </a:r>
            <a:r>
              <a:rPr lang="zh-CN" altLang="en-US" sz="3200" b="1" dirty="0"/>
              <a:t>动力电池箱功能</a:t>
            </a:r>
          </a:p>
        </p:txBody>
      </p:sp>
      <p:pic>
        <p:nvPicPr>
          <p:cNvPr id="29" name="图片 -2147482466" descr="图片3 第一代leaf 动力电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8478" y="1089794"/>
            <a:ext cx="4991921" cy="2664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-138546" y="2833772"/>
            <a:ext cx="11729517" cy="32471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95275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</a:rPr>
              <a:t>         </a:t>
            </a:r>
            <a:r>
              <a:rPr lang="zh-CN" altLang="en-US" sz="2800" b="0" dirty="0">
                <a:solidFill>
                  <a:srgbClr val="000000"/>
                </a:solidFill>
              </a:rPr>
              <a:t>动力电池箱</a:t>
            </a:r>
            <a:r>
              <a:rPr sz="2800" b="0" dirty="0" err="1">
                <a:solidFill>
                  <a:srgbClr val="000000"/>
                </a:solidFill>
              </a:rPr>
              <a:t>是电池模块的</a:t>
            </a:r>
            <a:r>
              <a:rPr sz="2800" dirty="0" err="1">
                <a:solidFill>
                  <a:srgbClr val="000000"/>
                </a:solidFill>
              </a:rPr>
              <a:t>承载件</a:t>
            </a:r>
            <a:r>
              <a:rPr sz="2800" b="0" dirty="0">
                <a:solidFill>
                  <a:srgbClr val="000000"/>
                </a:solidFill>
              </a:rPr>
              <a:t>，</a:t>
            </a:r>
            <a:endParaRPr lang="en-US" sz="2800" b="0" dirty="0">
              <a:solidFill>
                <a:srgbClr val="000000"/>
              </a:solidFill>
            </a:endParaRPr>
          </a:p>
          <a:p>
            <a:pPr indent="295275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</a:rPr>
              <a:t>         </a:t>
            </a:r>
            <a:r>
              <a:rPr sz="2800" b="0" dirty="0" err="1">
                <a:solidFill>
                  <a:srgbClr val="000000"/>
                </a:solidFill>
              </a:rPr>
              <a:t>是</a:t>
            </a:r>
            <a:r>
              <a:rPr sz="2800" b="1" dirty="0" err="1">
                <a:solidFill>
                  <a:srgbClr val="C00000"/>
                </a:solidFill>
              </a:rPr>
              <a:t>支撑、固定、包围</a:t>
            </a:r>
            <a:r>
              <a:rPr sz="2800" b="0" dirty="0" err="1">
                <a:solidFill>
                  <a:srgbClr val="000000"/>
                </a:solidFill>
              </a:rPr>
              <a:t>电池系统的组件</a:t>
            </a:r>
            <a:r>
              <a:rPr sz="2800" b="0" dirty="0">
                <a:solidFill>
                  <a:srgbClr val="000000"/>
                </a:solidFill>
              </a:rPr>
              <a:t>，</a:t>
            </a:r>
            <a:endParaRPr lang="en-US" sz="2800" b="0" dirty="0">
              <a:solidFill>
                <a:srgbClr val="000000"/>
              </a:solidFill>
            </a:endParaRPr>
          </a:p>
          <a:p>
            <a:pPr indent="295275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</a:rPr>
              <a:t>         </a:t>
            </a:r>
            <a:r>
              <a:rPr sz="2800" b="0" dirty="0" err="1">
                <a:solidFill>
                  <a:srgbClr val="000000"/>
                </a:solidFill>
              </a:rPr>
              <a:t>包含上盖和下托盘，还有辅助装置，如过渡件、护板和螺栓等</a:t>
            </a:r>
            <a:r>
              <a:rPr sz="2800" b="0" dirty="0">
                <a:solidFill>
                  <a:srgbClr val="000000"/>
                </a:solidFill>
              </a:rPr>
              <a:t>，</a:t>
            </a:r>
          </a:p>
          <a:p>
            <a:pPr indent="295275"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</a:rPr>
              <a:t>         </a:t>
            </a:r>
            <a:r>
              <a:rPr sz="2800" b="0" dirty="0" err="1">
                <a:solidFill>
                  <a:srgbClr val="000000"/>
                </a:solidFill>
              </a:rPr>
              <a:t>主要用于</a:t>
            </a:r>
            <a:r>
              <a:rPr sz="2800" b="1" dirty="0" err="1">
                <a:solidFill>
                  <a:srgbClr val="C00000"/>
                </a:solidFill>
              </a:rPr>
              <a:t>保护</a:t>
            </a:r>
            <a:r>
              <a:rPr sz="2800" b="0" dirty="0" err="1">
                <a:solidFill>
                  <a:srgbClr val="000000"/>
                </a:solidFill>
              </a:rPr>
              <a:t>动力蓄电池在受到外界碰撞、挤压时不易损坏</a:t>
            </a:r>
            <a:endParaRPr sz="2800" b="0" dirty="0">
              <a:solidFill>
                <a:srgbClr val="000000"/>
              </a:solidFill>
            </a:endParaRPr>
          </a:p>
          <a:p>
            <a:pPr indent="295275"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</a:rPr>
              <a:t>         </a:t>
            </a:r>
            <a:r>
              <a:rPr sz="2800" b="0" dirty="0" err="1">
                <a:solidFill>
                  <a:srgbClr val="000000"/>
                </a:solidFill>
              </a:rPr>
              <a:t>在动力蓄电池的安全工作方面起着重要作用</a:t>
            </a:r>
            <a:r>
              <a:rPr sz="2800" b="0" dirty="0">
                <a:solidFill>
                  <a:srgbClr val="000000"/>
                </a:solidFill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460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698540e-9b19-47dd-a2cc-48433dcfab74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2145</Words>
  <Application>Microsoft Office PowerPoint</Application>
  <PresentationFormat>宽屏</PresentationFormat>
  <Paragraphs>323</Paragraphs>
  <Slides>56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56</vt:i4>
      </vt:variant>
    </vt:vector>
  </HeadingPairs>
  <TitlesOfParts>
    <vt:vector size="75" baseType="lpstr">
      <vt:lpstr>KaiTi</vt:lpstr>
      <vt:lpstr>SimHei</vt:lpstr>
      <vt:lpstr>SimHei</vt:lpstr>
      <vt:lpstr>华文楷体</vt:lpstr>
      <vt:lpstr>华文新魏</vt:lpstr>
      <vt:lpstr>楷体</vt:lpstr>
      <vt:lpstr>SimSun</vt:lpstr>
      <vt:lpstr>SimSun</vt:lpstr>
      <vt:lpstr>微软雅黑</vt:lpstr>
      <vt:lpstr>微软雅黑</vt:lpstr>
      <vt:lpstr>YouYuan</vt:lpstr>
      <vt:lpstr>Arial</vt:lpstr>
      <vt:lpstr>Calibri</vt:lpstr>
      <vt:lpstr>Tahoma</vt:lpstr>
      <vt:lpstr>Times New Roman</vt:lpstr>
      <vt:lpstr>Wingdings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42</cp:revision>
  <dcterms:created xsi:type="dcterms:W3CDTF">2018-03-01T02:03:00Z</dcterms:created>
  <dcterms:modified xsi:type="dcterms:W3CDTF">2021-04-22T06:26:54Z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