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</p:sldMasterIdLst>
  <p:notesMasterIdLst>
    <p:notesMasterId r:id="rId81"/>
  </p:notesMasterIdLst>
  <p:sldIdLst>
    <p:sldId id="463" r:id="rId4"/>
    <p:sldId id="464" r:id="rId5"/>
    <p:sldId id="481" r:id="rId6"/>
    <p:sldId id="482" r:id="rId7"/>
    <p:sldId id="514" r:id="rId8"/>
    <p:sldId id="483" r:id="rId9"/>
    <p:sldId id="569" r:id="rId10"/>
    <p:sldId id="601" r:id="rId11"/>
    <p:sldId id="570" r:id="rId12"/>
    <p:sldId id="571" r:id="rId13"/>
    <p:sldId id="598" r:id="rId14"/>
    <p:sldId id="572" r:id="rId15"/>
    <p:sldId id="588" r:id="rId16"/>
    <p:sldId id="580" r:id="rId17"/>
    <p:sldId id="574" r:id="rId18"/>
    <p:sldId id="614" r:id="rId19"/>
    <p:sldId id="592" r:id="rId20"/>
    <p:sldId id="604" r:id="rId21"/>
    <p:sldId id="605" r:id="rId22"/>
    <p:sldId id="606" r:id="rId23"/>
    <p:sldId id="609" r:id="rId24"/>
    <p:sldId id="608" r:id="rId25"/>
    <p:sldId id="610" r:id="rId26"/>
    <p:sldId id="581" r:id="rId27"/>
    <p:sldId id="575" r:id="rId28"/>
    <p:sldId id="576" r:id="rId29"/>
    <p:sldId id="611" r:id="rId30"/>
    <p:sldId id="612" r:id="rId31"/>
    <p:sldId id="613" r:id="rId32"/>
    <p:sldId id="582" r:id="rId33"/>
    <p:sldId id="583" r:id="rId34"/>
    <p:sldId id="584" r:id="rId35"/>
    <p:sldId id="585" r:id="rId36"/>
    <p:sldId id="586" r:id="rId37"/>
    <p:sldId id="577" r:id="rId38"/>
    <p:sldId id="578" r:id="rId39"/>
    <p:sldId id="579" r:id="rId40"/>
    <p:sldId id="596" r:id="rId41"/>
    <p:sldId id="602" r:id="rId42"/>
    <p:sldId id="599" r:id="rId43"/>
    <p:sldId id="600" r:id="rId44"/>
    <p:sldId id="603" r:id="rId45"/>
    <p:sldId id="435" r:id="rId46"/>
    <p:sldId id="615" r:id="rId47"/>
    <p:sldId id="616" r:id="rId48"/>
    <p:sldId id="618" r:id="rId49"/>
    <p:sldId id="617" r:id="rId50"/>
    <p:sldId id="620" r:id="rId51"/>
    <p:sldId id="621" r:id="rId52"/>
    <p:sldId id="619" r:id="rId53"/>
    <p:sldId id="622" r:id="rId54"/>
    <p:sldId id="624" r:id="rId55"/>
    <p:sldId id="623" r:id="rId56"/>
    <p:sldId id="625" r:id="rId57"/>
    <p:sldId id="626" r:id="rId58"/>
    <p:sldId id="628" r:id="rId59"/>
    <p:sldId id="490" r:id="rId60"/>
    <p:sldId id="627" r:id="rId61"/>
    <p:sldId id="484" r:id="rId62"/>
    <p:sldId id="630" r:id="rId63"/>
    <p:sldId id="631" r:id="rId64"/>
    <p:sldId id="632" r:id="rId65"/>
    <p:sldId id="633" r:id="rId66"/>
    <p:sldId id="634" r:id="rId67"/>
    <p:sldId id="635" r:id="rId68"/>
    <p:sldId id="636" r:id="rId69"/>
    <p:sldId id="637" r:id="rId70"/>
    <p:sldId id="638" r:id="rId71"/>
    <p:sldId id="639" r:id="rId72"/>
    <p:sldId id="640" r:id="rId73"/>
    <p:sldId id="448" r:id="rId74"/>
    <p:sldId id="449" r:id="rId75"/>
    <p:sldId id="450" r:id="rId76"/>
    <p:sldId id="641" r:id="rId77"/>
    <p:sldId id="452" r:id="rId78"/>
    <p:sldId id="454" r:id="rId79"/>
    <p:sldId id="301" r:id="rId8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viewProps" Target="viewProp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61" Type="http://schemas.openxmlformats.org/officeDocument/2006/relationships/slide" Target="slides/slide58.xml"/><Relationship Id="rId8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t>77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38100" y="6650990"/>
            <a:ext cx="9299083" cy="68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337183" y="6473190"/>
            <a:ext cx="309738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动力电池管理系统</a:t>
            </a:r>
            <a:r>
              <a:rPr lang="en-US" altLang="zh-CN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BMS</a:t>
            </a:r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检测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9525" y="6650990"/>
            <a:ext cx="9340537" cy="68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350062" y="6473190"/>
            <a:ext cx="314483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动力电池管理系统</a:t>
            </a:r>
            <a:r>
              <a:rPr lang="en-US" altLang="zh-CN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BMS</a:t>
            </a:r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检测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-2540" y="6650990"/>
            <a:ext cx="9210934" cy="369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208394" y="6470015"/>
            <a:ext cx="301599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动力电池管理系统</a:t>
            </a:r>
            <a:r>
              <a:rPr lang="en-US" altLang="zh-CN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BMS</a:t>
            </a:r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检测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3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F5A4F47-C682-45E6-B72A-88A663977426}"/>
              </a:ext>
            </a:extLst>
          </p:cNvPr>
          <p:cNvGrpSpPr/>
          <p:nvPr/>
        </p:nvGrpSpPr>
        <p:grpSpPr>
          <a:xfrm>
            <a:off x="818594" y="924712"/>
            <a:ext cx="3560223" cy="765592"/>
            <a:chOff x="814328" y="3219334"/>
            <a:chExt cx="1356392" cy="43253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8F5C079-4C64-4622-BBC4-D06649C2A856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FDD2E8A7-DB55-41C6-984B-DA8EE816347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23D2637C-5B3A-4284-9F8D-9C8390FBF047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5CA58667-520C-4209-8605-934DC2276C49}"/>
                </a:ext>
              </a:extLst>
            </p:cNvPr>
            <p:cNvSpPr txBox="1"/>
            <p:nvPr/>
          </p:nvSpPr>
          <p:spPr>
            <a:xfrm>
              <a:off x="968035" y="3346344"/>
              <a:ext cx="1043470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2.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绝缘监测、报警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F2B19DE5-EA43-4A6C-B884-D3BD1F5A7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357" y="1046490"/>
            <a:ext cx="5331725" cy="365881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DF5FB09-E797-4E3C-9739-6CB7884F1F23}"/>
              </a:ext>
            </a:extLst>
          </p:cNvPr>
          <p:cNvSpPr txBox="1"/>
          <p:nvPr/>
        </p:nvSpPr>
        <p:spPr>
          <a:xfrm>
            <a:off x="436429" y="2335690"/>
            <a:ext cx="6595435" cy="3901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latin typeface="+mn-ea"/>
                <a:cs typeface="+mn-ea"/>
                <a:sym typeface="SimSun" panose="02010600030101010101" pitchFamily="2" charset="-122"/>
              </a:rPr>
              <a:t>   </a:t>
            </a: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BMS设有高压漏电检测电路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检测到高压绝缘电阻低于安全值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r>
              <a:rPr lang="en-US" sz="2800" dirty="0" err="1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BMS通过降低动力蓄电池的输出功率</a:t>
            </a: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， 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切</a:t>
            </a:r>
            <a:r>
              <a:rPr lang="en-US" sz="2800" dirty="0" err="1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断高压电路等措施</a:t>
            </a: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， 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r>
              <a:rPr lang="en-US" sz="2800" dirty="0" err="1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避免漏电引起的触电事故</a:t>
            </a: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r>
              <a:rPr lang="en-US" sz="2800" dirty="0" err="1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通过VCU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向</a:t>
            </a:r>
            <a:r>
              <a:rPr 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仪表点亮警告灯。</a:t>
            </a:r>
            <a:endParaRPr lang="zh-CN" altLang="en-US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54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28638" t="31332" r="30399" b="20241"/>
          <a:stretch/>
        </p:blipFill>
        <p:spPr>
          <a:xfrm>
            <a:off x="1521921" y="1529154"/>
            <a:ext cx="6358055" cy="422618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73349" y="728345"/>
            <a:ext cx="48450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高压漏电传感器（参考</a:t>
            </a:r>
            <a:r>
              <a:rPr lang="en-US" altLang="zh-CN" sz="2800" b="1"/>
              <a:t>BYD</a:t>
            </a:r>
            <a:r>
              <a:rPr lang="zh-CN" altLang="en-US" sz="2800" b="1"/>
              <a:t>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2485489"/>
      </p:ext>
    </p:extLst>
  </p:cSld>
  <p:clrMapOvr>
    <a:masterClrMapping/>
  </p:clrMapOvr>
  <p:transition>
    <p:cover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9565015-D4D1-4392-B0D2-666E4AD0B5C3}"/>
              </a:ext>
            </a:extLst>
          </p:cNvPr>
          <p:cNvGrpSpPr/>
          <p:nvPr/>
        </p:nvGrpSpPr>
        <p:grpSpPr>
          <a:xfrm>
            <a:off x="1101929" y="788532"/>
            <a:ext cx="5504933" cy="950595"/>
            <a:chOff x="814328" y="3219334"/>
            <a:chExt cx="1356392" cy="53705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4D4F63B-1601-4497-934C-7205C3DB7C24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387AB301-952F-456C-88E9-9B4D3B383139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CB4FC01A-44D3-4DD4-9D64-798F0A88A443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F26F8CEC-3238-437F-AB05-B9D32F8DE4AD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4173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3.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动力电池荷电状态</a:t>
              </a:r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SOC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计算、显示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31B0EF5D-C249-4F29-B204-2C23257F2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884" t="30584" r="31108" b="21833"/>
          <a:stretch/>
        </p:blipFill>
        <p:spPr>
          <a:xfrm>
            <a:off x="941741" y="1739127"/>
            <a:ext cx="6695440" cy="48396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8DA6535-E034-4C82-AF27-AF98A7F12D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636" t="37804" r="29571" b="16571"/>
          <a:stretch>
            <a:fillRect/>
          </a:stretch>
        </p:blipFill>
        <p:spPr>
          <a:xfrm>
            <a:off x="7929763" y="3580327"/>
            <a:ext cx="3629589" cy="253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6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612774" y="2345037"/>
            <a:ext cx="113569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如：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SOC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显示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20%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的剩余电量时，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发出低电量警告，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并发出指令给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MCU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限制电流输出，有利于延长电动汽车续驶里程。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612776" y="4375132"/>
            <a:ext cx="8660014" cy="19625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如：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SOC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显示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0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时，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会切断总正、总负接触器，切断放电总线。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防止动力蓄电池电芯过放电。</a:t>
            </a:r>
          </a:p>
        </p:txBody>
      </p:sp>
      <p:pic>
        <p:nvPicPr>
          <p:cNvPr id="5" name="图片 -2147482593">
            <a:extLst>
              <a:ext uri="{FF2B5EF4-FFF2-40B4-BE49-F238E27FC236}">
                <a16:creationId xmlns:a16="http://schemas.microsoft.com/office/drawing/2014/main" id="{73947638-CC2E-4CD3-ABA7-C3608EF0BC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14" t="17667" r="18669" b="34485"/>
          <a:stretch/>
        </p:blipFill>
        <p:spPr>
          <a:xfrm>
            <a:off x="6291262" y="771684"/>
            <a:ext cx="5516002" cy="2588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1128782"/>
      </p:ext>
    </p:extLst>
  </p:cSld>
  <p:clrMapOvr>
    <a:masterClrMapping/>
  </p:clrMapOvr>
  <p:transition>
    <p:cover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304BF06-222D-46FE-8DE2-7D530D01EF05}"/>
              </a:ext>
            </a:extLst>
          </p:cNvPr>
          <p:cNvSpPr txBox="1"/>
          <p:nvPr/>
        </p:nvSpPr>
        <p:spPr>
          <a:xfrm>
            <a:off x="6096000" y="2050917"/>
            <a:ext cx="62462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State Of Health</a:t>
            </a:r>
            <a:endParaRPr lang="zh-CN" altLang="en-US" sz="3600" b="1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7FD029C-BC59-4F67-90F1-26A48FD3FFC5}"/>
              </a:ext>
            </a:extLst>
          </p:cNvPr>
          <p:cNvGrpSpPr/>
          <p:nvPr/>
        </p:nvGrpSpPr>
        <p:grpSpPr>
          <a:xfrm>
            <a:off x="1475418" y="1960509"/>
            <a:ext cx="3972346" cy="765592"/>
            <a:chOff x="814328" y="3219334"/>
            <a:chExt cx="1356392" cy="43253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8519D6F-2720-42DC-B951-F8F1441EECBE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圆角矩形 74">
                <a:extLst>
                  <a:ext uri="{FF2B5EF4-FFF2-40B4-BE49-F238E27FC236}">
                    <a16:creationId xmlns:a16="http://schemas.microsoft.com/office/drawing/2014/main" id="{E559824D-DC12-47AB-B368-C68CAFCD4A2F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" name="圆角矩形 75">
                <a:extLst>
                  <a:ext uri="{FF2B5EF4-FFF2-40B4-BE49-F238E27FC236}">
                    <a16:creationId xmlns:a16="http://schemas.microsoft.com/office/drawing/2014/main" id="{63F94B61-7960-4DF4-AD94-A91CA4AFED2D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" name="TextBox 73">
              <a:extLst>
                <a:ext uri="{FF2B5EF4-FFF2-40B4-BE49-F238E27FC236}">
                  <a16:creationId xmlns:a16="http://schemas.microsoft.com/office/drawing/2014/main" id="{66DE0774-E83C-4D2C-8BC5-FD1F076417BF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动力电池健康状态</a:t>
              </a:r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SOH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752376D-C2D6-4C3C-A25B-27A743E6E4C1}"/>
              </a:ext>
            </a:extLst>
          </p:cNvPr>
          <p:cNvGrpSpPr/>
          <p:nvPr/>
        </p:nvGrpSpPr>
        <p:grpSpPr>
          <a:xfrm>
            <a:off x="1414557" y="3915951"/>
            <a:ext cx="3972346" cy="765592"/>
            <a:chOff x="814328" y="3219334"/>
            <a:chExt cx="1356392" cy="43253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4E51E90-4C43-4BFB-91D5-DA269F9F3549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圆角矩形 74">
                <a:extLst>
                  <a:ext uri="{FF2B5EF4-FFF2-40B4-BE49-F238E27FC236}">
                    <a16:creationId xmlns:a16="http://schemas.microsoft.com/office/drawing/2014/main" id="{3540E3DD-897E-4556-9C66-6D2BC1A6AA06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圆角矩形 75">
                <a:extLst>
                  <a:ext uri="{FF2B5EF4-FFF2-40B4-BE49-F238E27FC236}">
                    <a16:creationId xmlns:a16="http://schemas.microsoft.com/office/drawing/2014/main" id="{5F29CB20-D6E2-4C6C-B57F-21126E262530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4" name="TextBox 73">
              <a:extLst>
                <a:ext uri="{FF2B5EF4-FFF2-40B4-BE49-F238E27FC236}">
                  <a16:creationId xmlns:a16="http://schemas.microsoft.com/office/drawing/2014/main" id="{79B7B7E7-143F-4121-AD99-A30392409702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动力电池功能状态</a:t>
              </a:r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SOF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69A2A8D-1808-4005-ABB8-17C22E0CB438}"/>
              </a:ext>
            </a:extLst>
          </p:cNvPr>
          <p:cNvSpPr txBox="1"/>
          <p:nvPr/>
        </p:nvSpPr>
        <p:spPr>
          <a:xfrm>
            <a:off x="6096000" y="3989381"/>
            <a:ext cx="62462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State Of Function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5870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4C3934B-173E-485B-BFE2-C8C9E5E85A7A}"/>
              </a:ext>
            </a:extLst>
          </p:cNvPr>
          <p:cNvGrpSpPr/>
          <p:nvPr/>
        </p:nvGrpSpPr>
        <p:grpSpPr>
          <a:xfrm>
            <a:off x="1101929" y="788532"/>
            <a:ext cx="4620583" cy="765592"/>
            <a:chOff x="814328" y="3219334"/>
            <a:chExt cx="1356392" cy="43253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EAE7F8C-1F82-41FB-9328-C7C3150529D3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ED70EBE0-FFA4-46F8-8E76-30D5F6CF0939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62BFC524-1B99-4666-B817-4F42728A4855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EDFBCC66-F77F-47A6-B0D7-F8E6431B0185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4.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动力电池均衡控制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AAB171B0-21CB-4C38-9BD0-1E8DDC0E7A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06" t="54229" r="41719" b="33860"/>
          <a:stretch/>
        </p:blipFill>
        <p:spPr>
          <a:xfrm>
            <a:off x="454777" y="4491507"/>
            <a:ext cx="5481955" cy="13660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EBCD13B-4F39-45C9-BE19-764A2C32D8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06" t="32354" r="41719" b="45350"/>
          <a:stretch/>
        </p:blipFill>
        <p:spPr>
          <a:xfrm>
            <a:off x="6457687" y="2107935"/>
            <a:ext cx="5481955" cy="255703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0A272F8-3F02-45E3-AB29-60407A611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81" t="38424" r="28219" b="33734"/>
          <a:stretch/>
        </p:blipFill>
        <p:spPr>
          <a:xfrm>
            <a:off x="914774" y="2196446"/>
            <a:ext cx="4819541" cy="1849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3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EB64D6F6-F48E-4A4A-8BFD-B2A8B2A8CF12}"/>
              </a:ext>
            </a:extLst>
          </p:cNvPr>
          <p:cNvSpPr txBox="1"/>
          <p:nvPr/>
        </p:nvSpPr>
        <p:spPr>
          <a:xfrm>
            <a:off x="932547" y="1400900"/>
            <a:ext cx="62439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由于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制造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的一致性问题，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使用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中的不同状况等原因，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导致电芯容量、内阻产生细小差异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经过动力蓄电池多次的充电和放电后，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电芯的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存储电量、电压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差异不断变大。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421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349885" y="841375"/>
            <a:ext cx="108851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BMS，为了保护电芯安全，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减少动力蓄电池的充放电电压，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往往以容量最小的电芯电压作为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充放电结束的标志标。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电芯的不一致性，导致动力蓄电池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存储电量的衰减，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直接减少电动汽车的续驶里程。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  <a:sym typeface="SimSun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9C10489-2A4B-42F0-AAA2-6309284A9F9E}"/>
              </a:ext>
            </a:extLst>
          </p:cNvPr>
          <p:cNvSpPr/>
          <p:nvPr/>
        </p:nvSpPr>
        <p:spPr>
          <a:xfrm>
            <a:off x="5705341" y="1262130"/>
            <a:ext cx="888642" cy="5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6254827-EEDD-4A51-AFCF-3E4CEE8D44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102" t="33732" r="10479" b="18404"/>
          <a:stretch/>
        </p:blipFill>
        <p:spPr>
          <a:xfrm>
            <a:off x="6199986" y="1619518"/>
            <a:ext cx="5210696" cy="39763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843223"/>
      </p:ext>
    </p:extLst>
  </p:cSld>
  <p:clrMapOvr>
    <a:masterClrMapping/>
  </p:clrMapOvr>
  <p:transition>
    <p:cover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E088B24-CA4A-4D58-B1D0-F149FACE102D}"/>
              </a:ext>
            </a:extLst>
          </p:cNvPr>
          <p:cNvSpPr txBox="1"/>
          <p:nvPr/>
        </p:nvSpPr>
        <p:spPr>
          <a:xfrm>
            <a:off x="371341" y="703976"/>
            <a:ext cx="5724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）动力电池不一致性的影响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BDBEB3-A293-4E4C-ABE9-B198B25197DB}"/>
              </a:ext>
            </a:extLst>
          </p:cNvPr>
          <p:cNvSpPr txBox="1"/>
          <p:nvPr/>
        </p:nvSpPr>
        <p:spPr>
          <a:xfrm>
            <a:off x="744828" y="1610724"/>
            <a:ext cx="9944637" cy="2054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由于电芯容量、内阻存在差异，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容量小的电芯在充电过程中过早地进入过充电状态，   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在放电过程中过早地进入过放电状态。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27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FBDBEB3-A293-4E4C-ABE9-B198B25197DB}"/>
              </a:ext>
            </a:extLst>
          </p:cNvPr>
          <p:cNvSpPr txBox="1"/>
          <p:nvPr/>
        </p:nvSpPr>
        <p:spPr>
          <a:xfrm>
            <a:off x="500129" y="729232"/>
            <a:ext cx="10150699" cy="3901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随着连续充放电循环，对于电芯而言，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每次过充电、过放电程度更甚于电芯独立使用，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当一个电芯特性恶化时，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会导致动力蓄电池内部其他电芯发生多米诺骨牌效应式的连锁反应，从而使部分电芯过早失效，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这是影响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动力蓄电池寿命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的重要因素。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EE34A92-F3CC-49B6-87B6-3123C37234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89" t="10918" b="9127"/>
          <a:stretch/>
        </p:blipFill>
        <p:spPr>
          <a:xfrm rot="16200000">
            <a:off x="6173860" y="4045525"/>
            <a:ext cx="3226160" cy="16775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F8991CD-2902-46D5-BAA6-A0787C0BA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726" y="3271230"/>
            <a:ext cx="1824023" cy="344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416935" y="1921702"/>
            <a:ext cx="8840941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新能源汽车动力电池检测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2.3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动力电池管理系统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sym typeface="+mn-ea"/>
              </a:rPr>
              <a:t>BMS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检测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fontAlgn="auto">
              <a:spcAft>
                <a:spcPts val="0"/>
              </a:spcAft>
              <a:buNone/>
            </a:pP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20E991-812C-47CB-96EE-BAEEE670E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5467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）内阻不一致性的影响。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由于电芯内阻不一致，在串联电池组放电过程中，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内阻大的电池能耗更高，产生大量的热量，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局部温度持续升高会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导致电芯变形甚至爆炸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的严重后果。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内阻大的电芯不容易充满电，不容易释放电能，</a:t>
            </a:r>
            <a:endParaRPr lang="en-US" altLang="zh-CN" sz="2800" b="1" dirty="0">
              <a:solidFill>
                <a:srgbClr val="C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内阻小的电芯容易过充电和过放电。</a:t>
            </a:r>
          </a:p>
        </p:txBody>
      </p:sp>
    </p:spTree>
    <p:extLst>
      <p:ext uri="{BB962C8B-B14F-4D97-AF65-F5344CB8AC3E}">
        <p14:creationId xmlns:p14="http://schemas.microsoft.com/office/powerpoint/2010/main" val="38099346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40D104-8AEC-46E6-9C52-E5243373B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298" y="656823"/>
            <a:ext cx="11538934" cy="5924281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）电压不一致性的影响。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由于电芯的电压不一致，在串联电池组中，会发生电池间的互充电，  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造成能量损耗，达不到预期的能量输出。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动力蓄电池的充放电受终止电压限制，在串联电池组中，由于电压不一致性，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充电过程中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，电压高的电芯提前到达充电终止电压，为了避免过充电，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整个动力蓄电池充电终止，充电性能下降。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放电过程中，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电压低的单体电池提前达到放电终止电压，使用中的动力电池的放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电性能因而受到影响。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这将严重影响动力蓄电池的存电量，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大大减少电动汽车续驶里程。</a:t>
            </a:r>
          </a:p>
        </p:txBody>
      </p:sp>
    </p:spTree>
    <p:extLst>
      <p:ext uri="{BB962C8B-B14F-4D97-AF65-F5344CB8AC3E}">
        <p14:creationId xmlns:p14="http://schemas.microsoft.com/office/powerpoint/2010/main" val="968890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7E98B3-0432-4EAC-AA1E-0FA52F0F3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9709"/>
            <a:ext cx="10515600" cy="560548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）容量不一致性的影响。</a:t>
            </a:r>
            <a:endParaRPr lang="en-US" altLang="zh-CN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同一规格的电芯有相同的最佳放电率，由于容量的不一致，不同电芯的</a:t>
            </a:r>
            <a:endParaRPr lang="en-US" altLang="zh-CN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最佳放电电流就不同，放电深度也不同，而充电过程中，</a:t>
            </a:r>
            <a:endParaRPr lang="en-US" altLang="zh-CN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容量小的电芯</a:t>
            </a: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将提前充满电，为使动力蓄电池内部其他电芯充满电，</a:t>
            </a:r>
            <a:endParaRPr lang="en-US" altLang="zh-CN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小容量的电芯必将过充电，充电后期充电电压偏高，</a:t>
            </a:r>
            <a:endParaRPr lang="en-US" altLang="zh-CN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甚至超出动力蓄电池电压最高限，形成安全隐患，</a:t>
            </a:r>
            <a:endParaRPr lang="en-US" altLang="zh-CN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影响整个</a:t>
            </a:r>
            <a:r>
              <a:rPr lang="zh-CN" altLang="en-US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动力蓄电池的充电安全</a:t>
            </a:r>
            <a:r>
              <a:rPr lang="zh-CN" altLang="en-US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566172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3">
            <a:extLst>
              <a:ext uri="{FF2B5EF4-FFF2-40B4-BE49-F238E27FC236}">
                <a16:creationId xmlns:a16="http://schemas.microsoft.com/office/drawing/2014/main" id="{A3CF3A2B-52BE-430A-9D5D-3974FE7AD3BE}"/>
              </a:ext>
            </a:extLst>
          </p:cNvPr>
          <p:cNvSpPr txBox="1"/>
          <p:nvPr/>
        </p:nvSpPr>
        <p:spPr>
          <a:xfrm>
            <a:off x="1120462" y="1020622"/>
            <a:ext cx="3720025" cy="523220"/>
          </a:xfrm>
          <a:prstGeom prst="homePlate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）电池均衡控制</a:t>
            </a:r>
          </a:p>
        </p:txBody>
      </p:sp>
      <p:sp>
        <p:nvSpPr>
          <p:cNvPr id="24" name="文本框 51">
            <a:extLst>
              <a:ext uri="{FF2B5EF4-FFF2-40B4-BE49-F238E27FC236}">
                <a16:creationId xmlns:a16="http://schemas.microsoft.com/office/drawing/2014/main" id="{FACCF3D6-427B-44B7-8150-84933998179A}"/>
              </a:ext>
            </a:extLst>
          </p:cNvPr>
          <p:cNvSpPr txBox="1"/>
          <p:nvPr/>
        </p:nvSpPr>
        <p:spPr>
          <a:xfrm>
            <a:off x="3074205" y="2166259"/>
            <a:ext cx="197941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能量耗散性</a:t>
            </a:r>
          </a:p>
        </p:txBody>
      </p:sp>
      <p:sp>
        <p:nvSpPr>
          <p:cNvPr id="25" name="文本框 53">
            <a:extLst>
              <a:ext uri="{FF2B5EF4-FFF2-40B4-BE49-F238E27FC236}">
                <a16:creationId xmlns:a16="http://schemas.microsoft.com/office/drawing/2014/main" id="{98E93D9E-EB43-4ABC-87C4-7C0FFDF9ACE0}"/>
              </a:ext>
            </a:extLst>
          </p:cNvPr>
          <p:cNvSpPr txBox="1"/>
          <p:nvPr/>
        </p:nvSpPr>
        <p:spPr>
          <a:xfrm>
            <a:off x="7386406" y="4056113"/>
            <a:ext cx="2388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能量转型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A056044-07E7-4E12-B267-137F02D409E7}"/>
              </a:ext>
            </a:extLst>
          </p:cNvPr>
          <p:cNvSpPr txBox="1"/>
          <p:nvPr/>
        </p:nvSpPr>
        <p:spPr>
          <a:xfrm>
            <a:off x="1403798" y="2249548"/>
            <a:ext cx="8010658" cy="224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电池均衡控制就是利用电力电子技术，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使电池单体电压或电池组电压偏差保持在预期的范围内，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从而保证每个单体电池在正常的使用时保持相同状态，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以避免过充、过放的发生。</a:t>
            </a:r>
          </a:p>
        </p:txBody>
      </p:sp>
    </p:spTree>
    <p:extLst>
      <p:ext uri="{BB962C8B-B14F-4D97-AF65-F5344CB8AC3E}">
        <p14:creationId xmlns:p14="http://schemas.microsoft.com/office/powerpoint/2010/main" val="222674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3">
            <a:extLst>
              <a:ext uri="{FF2B5EF4-FFF2-40B4-BE49-F238E27FC236}">
                <a16:creationId xmlns:a16="http://schemas.microsoft.com/office/drawing/2014/main" id="{A3CF3A2B-52BE-430A-9D5D-3974FE7AD3BE}"/>
              </a:ext>
            </a:extLst>
          </p:cNvPr>
          <p:cNvSpPr txBox="1"/>
          <p:nvPr/>
        </p:nvSpPr>
        <p:spPr>
          <a:xfrm>
            <a:off x="1970468" y="1077594"/>
            <a:ext cx="3720025" cy="646331"/>
          </a:xfrm>
          <a:prstGeom prst="homePlate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电池均衡控制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924FED2-2670-46F7-A717-7A039054DE41}"/>
              </a:ext>
            </a:extLst>
          </p:cNvPr>
          <p:cNvGrpSpPr/>
          <p:nvPr/>
        </p:nvGrpSpPr>
        <p:grpSpPr>
          <a:xfrm>
            <a:off x="2702568" y="2155163"/>
            <a:ext cx="4338475" cy="967058"/>
            <a:chOff x="5879462" y="287200"/>
            <a:chExt cx="3545784" cy="79036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9BEDB6E7-D501-44D5-841E-AAE5DD5FEA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C32DA2C-16DA-4F85-8646-47823B71382B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3" name="Freeform 56">
                <a:extLst>
                  <a:ext uri="{FF2B5EF4-FFF2-40B4-BE49-F238E27FC236}">
                    <a16:creationId xmlns:a16="http://schemas.microsoft.com/office/drawing/2014/main" id="{444CF9F0-A53F-447A-8A44-849FEA502BD2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57">
                <a:extLst>
                  <a:ext uri="{FF2B5EF4-FFF2-40B4-BE49-F238E27FC236}">
                    <a16:creationId xmlns:a16="http://schemas.microsoft.com/office/drawing/2014/main" id="{3706295B-356D-4F90-B939-F8CC6F370A43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58">
                <a:extLst>
                  <a:ext uri="{FF2B5EF4-FFF2-40B4-BE49-F238E27FC236}">
                    <a16:creationId xmlns:a16="http://schemas.microsoft.com/office/drawing/2014/main" id="{B7FC4186-F37D-4612-A0D3-64854B78ABB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文本框 36">
            <a:extLst>
              <a:ext uri="{FF2B5EF4-FFF2-40B4-BE49-F238E27FC236}">
                <a16:creationId xmlns:a16="http://schemas.microsoft.com/office/drawing/2014/main" id="{8977C236-5147-4937-AF26-EEDB86CA159D}"/>
              </a:ext>
            </a:extLst>
          </p:cNvPr>
          <p:cNvSpPr txBox="1"/>
          <p:nvPr/>
        </p:nvSpPr>
        <p:spPr>
          <a:xfrm>
            <a:off x="5643437" y="2256819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CB69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CB692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8C9B70-627E-409A-8560-292AA21AB294}"/>
              </a:ext>
            </a:extLst>
          </p:cNvPr>
          <p:cNvGrpSpPr/>
          <p:nvPr/>
        </p:nvGrpSpPr>
        <p:grpSpPr>
          <a:xfrm flipH="1">
            <a:off x="5856958" y="4050347"/>
            <a:ext cx="4338475" cy="967058"/>
            <a:chOff x="5879462" y="287200"/>
            <a:chExt cx="3545784" cy="790365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2D17D972-EB7C-462B-A7DE-A1B131A95B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7B9D7D8-3B6A-4C13-885C-56672DD5AE67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0" name="Freeform 56">
                <a:extLst>
                  <a:ext uri="{FF2B5EF4-FFF2-40B4-BE49-F238E27FC236}">
                    <a16:creationId xmlns:a16="http://schemas.microsoft.com/office/drawing/2014/main" id="{D8FE0C9B-DC89-4F89-9D78-8A0A1FF1788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Freeform 57">
                <a:extLst>
                  <a:ext uri="{FF2B5EF4-FFF2-40B4-BE49-F238E27FC236}">
                    <a16:creationId xmlns:a16="http://schemas.microsoft.com/office/drawing/2014/main" id="{EC63D95A-D0D8-4D4B-B799-0F57CA9B4C59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58">
                <a:extLst>
                  <a:ext uri="{FF2B5EF4-FFF2-40B4-BE49-F238E27FC236}">
                    <a16:creationId xmlns:a16="http://schemas.microsoft.com/office/drawing/2014/main" id="{D5E79281-78EB-4C7F-91DF-5150C843C2F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文本框 50">
            <a:extLst>
              <a:ext uri="{FF2B5EF4-FFF2-40B4-BE49-F238E27FC236}">
                <a16:creationId xmlns:a16="http://schemas.microsoft.com/office/drawing/2014/main" id="{F9776512-B8E2-4B2C-A9E1-54FAD507548D}"/>
              </a:ext>
            </a:extLst>
          </p:cNvPr>
          <p:cNvSpPr txBox="1"/>
          <p:nvPr/>
        </p:nvSpPr>
        <p:spPr>
          <a:xfrm>
            <a:off x="6023684" y="414146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51">
            <a:extLst>
              <a:ext uri="{FF2B5EF4-FFF2-40B4-BE49-F238E27FC236}">
                <a16:creationId xmlns:a16="http://schemas.microsoft.com/office/drawing/2014/main" id="{FACCF3D6-427B-44B7-8150-84933998179A}"/>
              </a:ext>
            </a:extLst>
          </p:cNvPr>
          <p:cNvSpPr txBox="1"/>
          <p:nvPr/>
        </p:nvSpPr>
        <p:spPr>
          <a:xfrm>
            <a:off x="3074205" y="2166259"/>
            <a:ext cx="197941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能量耗散性</a:t>
            </a:r>
          </a:p>
        </p:txBody>
      </p:sp>
      <p:sp>
        <p:nvSpPr>
          <p:cNvPr id="25" name="文本框 53">
            <a:extLst>
              <a:ext uri="{FF2B5EF4-FFF2-40B4-BE49-F238E27FC236}">
                <a16:creationId xmlns:a16="http://schemas.microsoft.com/office/drawing/2014/main" id="{98E93D9E-EB43-4ABC-87C4-7C0FFDF9ACE0}"/>
              </a:ext>
            </a:extLst>
          </p:cNvPr>
          <p:cNvSpPr txBox="1"/>
          <p:nvPr/>
        </p:nvSpPr>
        <p:spPr>
          <a:xfrm>
            <a:off x="7386406" y="4056113"/>
            <a:ext cx="2388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能量转移型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24BE29A5-97A6-4756-B5D1-4BA7823CA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806" y="1236372"/>
            <a:ext cx="3995711" cy="2413251"/>
          </a:xfrm>
          <a:prstGeom prst="snip2DiagRect">
            <a:avLst/>
          </a:prstGeom>
          <a:ln w="57150">
            <a:solidFill>
              <a:schemeClr val="tx2"/>
            </a:solidFill>
          </a:ln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FDD35EE-20F9-4BB1-89DA-F3B1A7B3A5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853" t="36620" r="48374" b="26328"/>
          <a:stretch>
            <a:fillRect/>
          </a:stretch>
        </p:blipFill>
        <p:spPr>
          <a:xfrm>
            <a:off x="2520277" y="3137620"/>
            <a:ext cx="3297235" cy="2642786"/>
          </a:xfrm>
          <a:prstGeom prst="snip2DiagRect">
            <a:avLst/>
          </a:prstGeom>
          <a:ln w="57150">
            <a:solidFill>
              <a:schemeClr val="tx2"/>
            </a:solidFill>
          </a:ln>
        </p:spPr>
      </p:pic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93B689E5-A825-4195-825E-9E822E7F6614}"/>
              </a:ext>
            </a:extLst>
          </p:cNvPr>
          <p:cNvCxnSpPr/>
          <p:nvPr/>
        </p:nvCxnSpPr>
        <p:spPr>
          <a:xfrm>
            <a:off x="6450914" y="1406290"/>
            <a:ext cx="0" cy="5102879"/>
          </a:xfrm>
          <a:prstGeom prst="line">
            <a:avLst/>
          </a:prstGeom>
          <a:noFill/>
          <a:ln w="28575" cap="flat" cmpd="sng" algn="ctr">
            <a:solidFill>
              <a:srgbClr val="3F404B"/>
            </a:solidFill>
            <a:prstDash val="sysDot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82324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8ED971-EA1B-4394-AEC1-FF60B20082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20" t="32341" r="29073" b="25382"/>
          <a:stretch/>
        </p:blipFill>
        <p:spPr>
          <a:xfrm>
            <a:off x="2471105" y="1013378"/>
            <a:ext cx="7249789" cy="4383753"/>
          </a:xfrm>
          <a:prstGeom prst="rect">
            <a:avLst/>
          </a:prstGeom>
        </p:spPr>
      </p:pic>
      <p:sp>
        <p:nvSpPr>
          <p:cNvPr id="5" name="TextBox 73">
            <a:extLst>
              <a:ext uri="{FF2B5EF4-FFF2-40B4-BE49-F238E27FC236}">
                <a16:creationId xmlns:a16="http://schemas.microsoft.com/office/drawing/2014/main" id="{AF83A4FA-8B6D-41AD-8FE3-23DC0E8C91F8}"/>
              </a:ext>
            </a:extLst>
          </p:cNvPr>
          <p:cNvSpPr txBox="1"/>
          <p:nvPr/>
        </p:nvSpPr>
        <p:spPr>
          <a:xfrm>
            <a:off x="3653839" y="5659956"/>
            <a:ext cx="4271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lvl="0"/>
            <a:r>
              <a:rPr lang="zh-CN" altLang="en-US" sz="2400" dirty="0">
                <a:solidFill>
                  <a:srgbClr val="C00000"/>
                </a:solidFill>
                <a:cs typeface="SimSun" panose="02010600030101010101" pitchFamily="2" charset="-122"/>
              </a:rPr>
              <a:t>能量耗散型均衡控制</a:t>
            </a:r>
            <a:endParaRPr lang="en-US" altLang="zh-CN" sz="2400" dirty="0">
              <a:solidFill>
                <a:srgbClr val="C00000"/>
              </a:solidFill>
              <a:cs typeface="SimSun" panose="02010600030101010101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5BC05CC-33AC-4BFD-86DD-39C06E136B2E}"/>
              </a:ext>
            </a:extLst>
          </p:cNvPr>
          <p:cNvCxnSpPr/>
          <p:nvPr/>
        </p:nvCxnSpPr>
        <p:spPr>
          <a:xfrm>
            <a:off x="3322749" y="3295407"/>
            <a:ext cx="48939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2EDAA718-F39D-4B69-B6E2-9B6BF1088220}"/>
              </a:ext>
            </a:extLst>
          </p:cNvPr>
          <p:cNvCxnSpPr/>
          <p:nvPr/>
        </p:nvCxnSpPr>
        <p:spPr>
          <a:xfrm flipH="1">
            <a:off x="9182636" y="2846231"/>
            <a:ext cx="61818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76AD124E-E3AB-49B4-8A29-005F2A22F429}"/>
              </a:ext>
            </a:extLst>
          </p:cNvPr>
          <p:cNvCxnSpPr>
            <a:cxnSpLocks/>
          </p:cNvCxnSpPr>
          <p:nvPr/>
        </p:nvCxnSpPr>
        <p:spPr>
          <a:xfrm>
            <a:off x="3322749" y="2518117"/>
            <a:ext cx="785017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72C65B06-4227-4C2F-A356-74968E1376E2}"/>
              </a:ext>
            </a:extLst>
          </p:cNvPr>
          <p:cNvCxnSpPr>
            <a:cxnSpLocks/>
          </p:cNvCxnSpPr>
          <p:nvPr/>
        </p:nvCxnSpPr>
        <p:spPr>
          <a:xfrm>
            <a:off x="4107766" y="2518117"/>
            <a:ext cx="0" cy="77729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0BEACFF7-9C0A-49EF-9DED-D6B365B7DA1A}"/>
              </a:ext>
            </a:extLst>
          </p:cNvPr>
          <p:cNvCxnSpPr>
            <a:cxnSpLocks/>
          </p:cNvCxnSpPr>
          <p:nvPr/>
        </p:nvCxnSpPr>
        <p:spPr>
          <a:xfrm flipH="1">
            <a:off x="3322749" y="3295407"/>
            <a:ext cx="785018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1C9ECA8E-9893-4B1D-8B55-81618921B060}"/>
              </a:ext>
            </a:extLst>
          </p:cNvPr>
          <p:cNvCxnSpPr>
            <a:cxnSpLocks/>
          </p:cNvCxnSpPr>
          <p:nvPr/>
        </p:nvCxnSpPr>
        <p:spPr>
          <a:xfrm>
            <a:off x="8201894" y="2518117"/>
            <a:ext cx="785017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9CB274FD-4F5B-4D28-A1A1-1F2348095606}"/>
              </a:ext>
            </a:extLst>
          </p:cNvPr>
          <p:cNvCxnSpPr>
            <a:cxnSpLocks/>
          </p:cNvCxnSpPr>
          <p:nvPr/>
        </p:nvCxnSpPr>
        <p:spPr>
          <a:xfrm>
            <a:off x="8986911" y="2520330"/>
            <a:ext cx="0" cy="77729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DD5C8D14-3702-4FDB-B430-2125E8E578FE}"/>
              </a:ext>
            </a:extLst>
          </p:cNvPr>
          <p:cNvCxnSpPr>
            <a:cxnSpLocks/>
          </p:cNvCxnSpPr>
          <p:nvPr/>
        </p:nvCxnSpPr>
        <p:spPr>
          <a:xfrm flipH="1">
            <a:off x="8172800" y="3262748"/>
            <a:ext cx="785018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4853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C05988-A2FA-4043-B61F-D920727C41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853" t="36620" r="48374" b="26328"/>
          <a:stretch>
            <a:fillRect/>
          </a:stretch>
        </p:blipFill>
        <p:spPr>
          <a:xfrm>
            <a:off x="2524415" y="1084897"/>
            <a:ext cx="5125085" cy="468820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E11E988-9784-4E95-852A-16AC08F8198F}"/>
              </a:ext>
            </a:extLst>
          </p:cNvPr>
          <p:cNvSpPr txBox="1"/>
          <p:nvPr/>
        </p:nvSpPr>
        <p:spPr>
          <a:xfrm>
            <a:off x="3493842" y="580390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能量转移型均衡原理</a:t>
            </a:r>
          </a:p>
        </p:txBody>
      </p:sp>
    </p:spTree>
    <p:extLst>
      <p:ext uri="{BB962C8B-B14F-4D97-AF65-F5344CB8AC3E}">
        <p14:creationId xmlns:p14="http://schemas.microsoft.com/office/powerpoint/2010/main" val="5490485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F0A8A0D-9364-494B-958D-BE23B1175824}"/>
              </a:ext>
            </a:extLst>
          </p:cNvPr>
          <p:cNvSpPr txBox="1"/>
          <p:nvPr/>
        </p:nvSpPr>
        <p:spPr>
          <a:xfrm>
            <a:off x="917618" y="1241515"/>
            <a:ext cx="9127903" cy="2895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）动力电池不一致性的改进措施</a:t>
            </a:r>
            <a:endParaRPr lang="en-US" altLang="zh-CN" sz="2800" b="1" dirty="0">
              <a:solidFill>
                <a:schemeClr val="accent2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 根据动力蓄电池应用经验和试验研究，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从电芯使用和成组筛选等方面可以采用下述几种措施，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以避免电芯不一致的进一步扩大，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保证动力蓄电池寿命逐步趋于电芯的使用寿命。</a:t>
            </a:r>
          </a:p>
        </p:txBody>
      </p:sp>
    </p:spTree>
    <p:extLst>
      <p:ext uri="{BB962C8B-B14F-4D97-AF65-F5344CB8AC3E}">
        <p14:creationId xmlns:p14="http://schemas.microsoft.com/office/powerpoint/2010/main" val="3401355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96F159D-798F-44E5-B15B-F5E91962B696}"/>
              </a:ext>
            </a:extLst>
          </p:cNvPr>
          <p:cNvGrpSpPr/>
          <p:nvPr/>
        </p:nvGrpSpPr>
        <p:grpSpPr>
          <a:xfrm flipH="1">
            <a:off x="2187385" y="2600167"/>
            <a:ext cx="4338475" cy="967058"/>
            <a:chOff x="5879462" y="287200"/>
            <a:chExt cx="3545784" cy="79036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2D2B04B-60DF-4BC3-819E-EB5D1F2F1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B536080-0B54-4027-A316-9A1B6D77CDAB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" name="Freeform 56">
                <a:extLst>
                  <a:ext uri="{FF2B5EF4-FFF2-40B4-BE49-F238E27FC236}">
                    <a16:creationId xmlns:a16="http://schemas.microsoft.com/office/drawing/2014/main" id="{FE9E63EC-0B0A-4149-AD44-B2E87E6E33D0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>
                <a:extLst>
                  <a:ext uri="{FF2B5EF4-FFF2-40B4-BE49-F238E27FC236}">
                    <a16:creationId xmlns:a16="http://schemas.microsoft.com/office/drawing/2014/main" id="{7BACBC36-DA99-4CF0-A0B3-007736953510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:a16="http://schemas.microsoft.com/office/drawing/2014/main" id="{A98250E2-7A7E-4064-9AF5-420714742ED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文本框 50">
            <a:extLst>
              <a:ext uri="{FF2B5EF4-FFF2-40B4-BE49-F238E27FC236}">
                <a16:creationId xmlns:a16="http://schemas.microsoft.com/office/drawing/2014/main" id="{14722B3A-31BF-4D50-BBF1-B8FFA090E8F1}"/>
              </a:ext>
            </a:extLst>
          </p:cNvPr>
          <p:cNvSpPr txBox="1"/>
          <p:nvPr/>
        </p:nvSpPr>
        <p:spPr>
          <a:xfrm>
            <a:off x="2169970" y="2685965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1" name="文本框 53">
            <a:extLst>
              <a:ext uri="{FF2B5EF4-FFF2-40B4-BE49-F238E27FC236}">
                <a16:creationId xmlns:a16="http://schemas.microsoft.com/office/drawing/2014/main" id="{1DAA687E-5880-4FF8-915A-0730A172F7E5}"/>
              </a:ext>
            </a:extLst>
          </p:cNvPr>
          <p:cNvSpPr txBox="1"/>
          <p:nvPr/>
        </p:nvSpPr>
        <p:spPr>
          <a:xfrm>
            <a:off x="3471001" y="2609375"/>
            <a:ext cx="8082107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动力电池成组时，保证电芯类型、规格、型号相同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8E1B4A2-DBC5-4D25-9290-5BF62B0ED231}"/>
              </a:ext>
            </a:extLst>
          </p:cNvPr>
          <p:cNvGrpSpPr/>
          <p:nvPr/>
        </p:nvGrpSpPr>
        <p:grpSpPr>
          <a:xfrm flipH="1">
            <a:off x="2187385" y="3803735"/>
            <a:ext cx="4338475" cy="967058"/>
            <a:chOff x="5879462" y="287200"/>
            <a:chExt cx="3545784" cy="79036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CB76D8-0957-4CDB-8C16-15D75F343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0E5D048-477C-4194-871F-A69A3B2C50ED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DFD1A517-3BD0-4713-AEE5-5613D43BA2C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id="{8CBFE10D-5C1F-48E3-931B-868ACEC298DA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58">
                <a:extLst>
                  <a:ext uri="{FF2B5EF4-FFF2-40B4-BE49-F238E27FC236}">
                    <a16:creationId xmlns:a16="http://schemas.microsoft.com/office/drawing/2014/main" id="{DC29EC18-5DF0-44D2-90DB-EE8E4EFBFBA8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50">
            <a:extLst>
              <a:ext uri="{FF2B5EF4-FFF2-40B4-BE49-F238E27FC236}">
                <a16:creationId xmlns:a16="http://schemas.microsoft.com/office/drawing/2014/main" id="{EE880CE8-335F-4E9A-9DBE-A5F182305E3D}"/>
              </a:ext>
            </a:extLst>
          </p:cNvPr>
          <p:cNvSpPr txBox="1"/>
          <p:nvPr/>
        </p:nvSpPr>
        <p:spPr>
          <a:xfrm>
            <a:off x="2194483" y="3889771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9" name="文本框 53">
            <a:extLst>
              <a:ext uri="{FF2B5EF4-FFF2-40B4-BE49-F238E27FC236}">
                <a16:creationId xmlns:a16="http://schemas.microsoft.com/office/drawing/2014/main" id="{79EFC835-9D05-4BC3-ACCF-5900249A708B}"/>
              </a:ext>
            </a:extLst>
          </p:cNvPr>
          <p:cNvSpPr txBox="1"/>
          <p:nvPr/>
        </p:nvSpPr>
        <p:spPr>
          <a:xfrm>
            <a:off x="3467192" y="3814848"/>
            <a:ext cx="8068502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使用过程中电芯参数监测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B73FFBF-7ECD-4435-B20A-580E930309A9}"/>
              </a:ext>
            </a:extLst>
          </p:cNvPr>
          <p:cNvGrpSpPr/>
          <p:nvPr/>
        </p:nvGrpSpPr>
        <p:grpSpPr>
          <a:xfrm flipH="1">
            <a:off x="2159479" y="4870537"/>
            <a:ext cx="4338475" cy="967058"/>
            <a:chOff x="5879462" y="287200"/>
            <a:chExt cx="3545784" cy="790365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4655D96-7D35-47DC-8E70-6D104DFDC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3B1697A-0EFC-4545-B348-B5131130A515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3" name="Freeform 56">
                <a:extLst>
                  <a:ext uri="{FF2B5EF4-FFF2-40B4-BE49-F238E27FC236}">
                    <a16:creationId xmlns:a16="http://schemas.microsoft.com/office/drawing/2014/main" id="{E812330E-2E87-4C67-AE0F-E43A56AAF751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id="{F908C103-4FD2-4816-9520-FB2666CC1026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Freeform 58">
                <a:extLst>
                  <a:ext uri="{FF2B5EF4-FFF2-40B4-BE49-F238E27FC236}">
                    <a16:creationId xmlns:a16="http://schemas.microsoft.com/office/drawing/2014/main" id="{8B9AC571-1FBF-4E84-ACAC-38669AAE958C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50">
            <a:extLst>
              <a:ext uri="{FF2B5EF4-FFF2-40B4-BE49-F238E27FC236}">
                <a16:creationId xmlns:a16="http://schemas.microsoft.com/office/drawing/2014/main" id="{B96BE95C-89FF-4AA0-AB7A-DD813135CA19}"/>
              </a:ext>
            </a:extLst>
          </p:cNvPr>
          <p:cNvSpPr txBox="1"/>
          <p:nvPr/>
        </p:nvSpPr>
        <p:spPr>
          <a:xfrm>
            <a:off x="2218093" y="495657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4</a:t>
            </a:r>
          </a:p>
        </p:txBody>
      </p:sp>
      <p:sp>
        <p:nvSpPr>
          <p:cNvPr id="27" name="文本框 53">
            <a:extLst>
              <a:ext uri="{FF2B5EF4-FFF2-40B4-BE49-F238E27FC236}">
                <a16:creationId xmlns:a16="http://schemas.microsoft.com/office/drawing/2014/main" id="{9969AEBB-3014-4A51-9912-C0471464C59A}"/>
              </a:ext>
            </a:extLst>
          </p:cNvPr>
          <p:cNvSpPr txBox="1"/>
          <p:nvPr/>
        </p:nvSpPr>
        <p:spPr>
          <a:xfrm>
            <a:off x="3439285" y="4881650"/>
            <a:ext cx="8113823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对容量偏低的电芯进行单独维护性充电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AC5CF6D-C5CF-45DF-AF28-629B8E0B85D6}"/>
              </a:ext>
            </a:extLst>
          </p:cNvPr>
          <p:cNvGrpSpPr/>
          <p:nvPr/>
        </p:nvGrpSpPr>
        <p:grpSpPr>
          <a:xfrm>
            <a:off x="638892" y="988380"/>
            <a:ext cx="1395730" cy="4716971"/>
            <a:chOff x="814328" y="3219334"/>
            <a:chExt cx="1356392" cy="4325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E37F49D-4771-4FF8-BB26-47FD0A07D109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圆角矩形 15">
                <a:extLst>
                  <a:ext uri="{FF2B5EF4-FFF2-40B4-BE49-F238E27FC236}">
                    <a16:creationId xmlns:a16="http://schemas.microsoft.com/office/drawing/2014/main" id="{40FA51AE-4D3F-47E4-A4E5-962BCD3B26FC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圆角矩形 16">
                <a:extLst>
                  <a:ext uri="{FF2B5EF4-FFF2-40B4-BE49-F238E27FC236}">
                    <a16:creationId xmlns:a16="http://schemas.microsoft.com/office/drawing/2014/main" id="{F1E04433-6640-458B-929B-00689D4D3F70}"/>
                  </a:ext>
                </a:extLst>
              </p:cNvPr>
              <p:cNvSpPr/>
              <p:nvPr/>
            </p:nvSpPr>
            <p:spPr>
              <a:xfrm>
                <a:off x="4351928" y="1320633"/>
                <a:ext cx="3742172" cy="2699625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TextBox 73">
              <a:extLst>
                <a:ext uri="{FF2B5EF4-FFF2-40B4-BE49-F238E27FC236}">
                  <a16:creationId xmlns:a16="http://schemas.microsoft.com/office/drawing/2014/main" id="{9BB64FD5-2986-424E-83FE-0099FA1F927F}"/>
                </a:ext>
              </a:extLst>
            </p:cNvPr>
            <p:cNvSpPr txBox="1"/>
            <p:nvPr/>
          </p:nvSpPr>
          <p:spPr>
            <a:xfrm>
              <a:off x="1048309" y="3242852"/>
              <a:ext cx="888427" cy="3496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defRPr>
              </a:lvl1pPr>
            </a:lstStyle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动力电池不一致性的</a:t>
              </a:r>
              <a:endParaRPr lang="en-US" altLang="zh-CN" sz="24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改进措施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42CAF15-E764-4144-B3F7-D6B2BB87BEC5}"/>
              </a:ext>
            </a:extLst>
          </p:cNvPr>
          <p:cNvGrpSpPr/>
          <p:nvPr/>
        </p:nvGrpSpPr>
        <p:grpSpPr>
          <a:xfrm flipH="1">
            <a:off x="2155669" y="1421539"/>
            <a:ext cx="4338475" cy="967058"/>
            <a:chOff x="5879462" y="287200"/>
            <a:chExt cx="3545784" cy="790365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793B227-8500-4C53-BBF4-24AC2C2E9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A1F6783-687D-4D9C-AF0A-4BB81FCC8619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6" name="Freeform 56">
                <a:extLst>
                  <a:ext uri="{FF2B5EF4-FFF2-40B4-BE49-F238E27FC236}">
                    <a16:creationId xmlns:a16="http://schemas.microsoft.com/office/drawing/2014/main" id="{913F1751-2ACF-4D1D-8123-1EF55AB6D004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 57">
                <a:extLst>
                  <a:ext uri="{FF2B5EF4-FFF2-40B4-BE49-F238E27FC236}">
                    <a16:creationId xmlns:a16="http://schemas.microsoft.com/office/drawing/2014/main" id="{9569AFEE-2E45-48E9-B483-5073120704D2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Freeform 58">
                <a:extLst>
                  <a:ext uri="{FF2B5EF4-FFF2-40B4-BE49-F238E27FC236}">
                    <a16:creationId xmlns:a16="http://schemas.microsoft.com/office/drawing/2014/main" id="{89C4B7F6-481B-468B-AE24-EF7627EB5AC6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50">
            <a:extLst>
              <a:ext uri="{FF2B5EF4-FFF2-40B4-BE49-F238E27FC236}">
                <a16:creationId xmlns:a16="http://schemas.microsoft.com/office/drawing/2014/main" id="{F6AC0274-636B-4CDA-B40C-95E75E9FC6F9}"/>
              </a:ext>
            </a:extLst>
          </p:cNvPr>
          <p:cNvSpPr txBox="1"/>
          <p:nvPr/>
        </p:nvSpPr>
        <p:spPr>
          <a:xfrm>
            <a:off x="2259141" y="1508978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40" name="文本框 53">
            <a:extLst>
              <a:ext uri="{FF2B5EF4-FFF2-40B4-BE49-F238E27FC236}">
                <a16:creationId xmlns:a16="http://schemas.microsoft.com/office/drawing/2014/main" id="{538B6662-9530-47A0-80D1-DA49AD2B029D}"/>
              </a:ext>
            </a:extLst>
          </p:cNvPr>
          <p:cNvSpPr txBox="1"/>
          <p:nvPr/>
        </p:nvSpPr>
        <p:spPr>
          <a:xfrm>
            <a:off x="3439285" y="1430747"/>
            <a:ext cx="8113823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电池制造厂提高工艺水平，保证电芯出厂质量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383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8" grpId="0"/>
      <p:bldP spid="19" grpId="0" bldLvl="0" animBg="1"/>
      <p:bldP spid="26" grpId="0"/>
      <p:bldP spid="27" grpId="0" bldLvl="0" animBg="1"/>
      <p:bldP spid="39" grpId="0"/>
      <p:bldP spid="4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96F159D-798F-44E5-B15B-F5E91962B696}"/>
              </a:ext>
            </a:extLst>
          </p:cNvPr>
          <p:cNvGrpSpPr/>
          <p:nvPr/>
        </p:nvGrpSpPr>
        <p:grpSpPr>
          <a:xfrm flipH="1">
            <a:off x="2187385" y="2600167"/>
            <a:ext cx="4338475" cy="967058"/>
            <a:chOff x="5879462" y="287200"/>
            <a:chExt cx="3545784" cy="79036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2D2B04B-60DF-4BC3-819E-EB5D1F2F1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B536080-0B54-4027-A316-9A1B6D77CDAB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" name="Freeform 56">
                <a:extLst>
                  <a:ext uri="{FF2B5EF4-FFF2-40B4-BE49-F238E27FC236}">
                    <a16:creationId xmlns:a16="http://schemas.microsoft.com/office/drawing/2014/main" id="{FE9E63EC-0B0A-4149-AD44-B2E87E6E33D0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>
                <a:extLst>
                  <a:ext uri="{FF2B5EF4-FFF2-40B4-BE49-F238E27FC236}">
                    <a16:creationId xmlns:a16="http://schemas.microsoft.com/office/drawing/2014/main" id="{7BACBC36-DA99-4CF0-A0B3-007736953510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:a16="http://schemas.microsoft.com/office/drawing/2014/main" id="{A98250E2-7A7E-4064-9AF5-420714742ED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文本框 50">
            <a:extLst>
              <a:ext uri="{FF2B5EF4-FFF2-40B4-BE49-F238E27FC236}">
                <a16:creationId xmlns:a16="http://schemas.microsoft.com/office/drawing/2014/main" id="{14722B3A-31BF-4D50-BBF1-B8FFA090E8F1}"/>
              </a:ext>
            </a:extLst>
          </p:cNvPr>
          <p:cNvSpPr txBox="1"/>
          <p:nvPr/>
        </p:nvSpPr>
        <p:spPr>
          <a:xfrm>
            <a:off x="2169970" y="2685965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FFFFFF">
                    <a:lumMod val="5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6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lt"/>
            </a:endParaRPr>
          </a:p>
        </p:txBody>
      </p:sp>
      <p:sp>
        <p:nvSpPr>
          <p:cNvPr id="11" name="文本框 53">
            <a:extLst>
              <a:ext uri="{FF2B5EF4-FFF2-40B4-BE49-F238E27FC236}">
                <a16:creationId xmlns:a16="http://schemas.microsoft.com/office/drawing/2014/main" id="{1DAA687E-5880-4FF8-915A-0730A172F7E5}"/>
              </a:ext>
            </a:extLst>
          </p:cNvPr>
          <p:cNvSpPr txBox="1"/>
          <p:nvPr/>
        </p:nvSpPr>
        <p:spPr>
          <a:xfrm>
            <a:off x="3471001" y="2609375"/>
            <a:ext cx="8082107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避免电芯过充电，尽量防止动力蓄电池深度放电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8E1B4A2-DBC5-4D25-9290-5BF62B0ED231}"/>
              </a:ext>
            </a:extLst>
          </p:cNvPr>
          <p:cNvGrpSpPr/>
          <p:nvPr/>
        </p:nvGrpSpPr>
        <p:grpSpPr>
          <a:xfrm flipH="1">
            <a:off x="2187385" y="3803735"/>
            <a:ext cx="4338475" cy="967058"/>
            <a:chOff x="5879462" y="287200"/>
            <a:chExt cx="3545784" cy="79036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CB76D8-0957-4CDB-8C16-15D75F343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0E5D048-477C-4194-871F-A69A3B2C50ED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DFD1A517-3BD0-4713-AEE5-5613D43BA2C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id="{8CBFE10D-5C1F-48E3-931B-868ACEC298DA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58">
                <a:extLst>
                  <a:ext uri="{FF2B5EF4-FFF2-40B4-BE49-F238E27FC236}">
                    <a16:creationId xmlns:a16="http://schemas.microsoft.com/office/drawing/2014/main" id="{DC29EC18-5DF0-44D2-90DB-EE8E4EFBFBA8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50">
            <a:extLst>
              <a:ext uri="{FF2B5EF4-FFF2-40B4-BE49-F238E27FC236}">
                <a16:creationId xmlns:a16="http://schemas.microsoft.com/office/drawing/2014/main" id="{EE880CE8-335F-4E9A-9DBE-A5F182305E3D}"/>
              </a:ext>
            </a:extLst>
          </p:cNvPr>
          <p:cNvSpPr txBox="1"/>
          <p:nvPr/>
        </p:nvSpPr>
        <p:spPr>
          <a:xfrm>
            <a:off x="2194483" y="3889771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FFFFFF">
                    <a:lumMod val="5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7</a:t>
            </a:r>
            <a:endParaRPr kumimoji="0" lang="en-US" altLang="zh-CN" sz="1800" b="1" i="0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lt"/>
            </a:endParaRPr>
          </a:p>
        </p:txBody>
      </p:sp>
      <p:sp>
        <p:nvSpPr>
          <p:cNvPr id="19" name="文本框 53">
            <a:extLst>
              <a:ext uri="{FF2B5EF4-FFF2-40B4-BE49-F238E27FC236}">
                <a16:creationId xmlns:a16="http://schemas.microsoft.com/office/drawing/2014/main" id="{79EFC835-9D05-4BC3-ACCF-5900249A708B}"/>
              </a:ext>
            </a:extLst>
          </p:cNvPr>
          <p:cNvSpPr txBox="1"/>
          <p:nvPr/>
        </p:nvSpPr>
        <p:spPr>
          <a:xfrm>
            <a:off x="3467192" y="3814848"/>
            <a:ext cx="8068502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保证动力蓄电池良好的使用环境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B73FFBF-7ECD-4435-B20A-580E930309A9}"/>
              </a:ext>
            </a:extLst>
          </p:cNvPr>
          <p:cNvGrpSpPr/>
          <p:nvPr/>
        </p:nvGrpSpPr>
        <p:grpSpPr>
          <a:xfrm flipH="1">
            <a:off x="2159479" y="4870537"/>
            <a:ext cx="4338475" cy="967058"/>
            <a:chOff x="5879462" y="287200"/>
            <a:chExt cx="3545784" cy="790365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4655D96-7D35-47DC-8E70-6D104DFDC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3B1697A-0EFC-4545-B348-B5131130A515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3" name="Freeform 56">
                <a:extLst>
                  <a:ext uri="{FF2B5EF4-FFF2-40B4-BE49-F238E27FC236}">
                    <a16:creationId xmlns:a16="http://schemas.microsoft.com/office/drawing/2014/main" id="{E812330E-2E87-4C67-AE0F-E43A56AAF751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id="{F908C103-4FD2-4816-9520-FB2666CC1026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Freeform 58">
                <a:extLst>
                  <a:ext uri="{FF2B5EF4-FFF2-40B4-BE49-F238E27FC236}">
                    <a16:creationId xmlns:a16="http://schemas.microsoft.com/office/drawing/2014/main" id="{8B9AC571-1FBF-4E84-ACAC-38669AAE958C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50">
            <a:extLst>
              <a:ext uri="{FF2B5EF4-FFF2-40B4-BE49-F238E27FC236}">
                <a16:creationId xmlns:a16="http://schemas.microsoft.com/office/drawing/2014/main" id="{B96BE95C-89FF-4AA0-AB7A-DD813135CA19}"/>
              </a:ext>
            </a:extLst>
          </p:cNvPr>
          <p:cNvSpPr txBox="1"/>
          <p:nvPr/>
        </p:nvSpPr>
        <p:spPr>
          <a:xfrm>
            <a:off x="2218093" y="495657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8</a:t>
            </a:r>
          </a:p>
        </p:txBody>
      </p:sp>
      <p:sp>
        <p:nvSpPr>
          <p:cNvPr id="27" name="文本框 53">
            <a:extLst>
              <a:ext uri="{FF2B5EF4-FFF2-40B4-BE49-F238E27FC236}">
                <a16:creationId xmlns:a16="http://schemas.microsoft.com/office/drawing/2014/main" id="{9969AEBB-3014-4A51-9912-C0471464C59A}"/>
              </a:ext>
            </a:extLst>
          </p:cNvPr>
          <p:cNvSpPr txBox="1"/>
          <p:nvPr/>
        </p:nvSpPr>
        <p:spPr>
          <a:xfrm>
            <a:off x="3439285" y="4881650"/>
            <a:ext cx="8113823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研发动力电池能量管理和均衡系统，电芯智能管理。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AC5CF6D-C5CF-45DF-AF28-629B8E0B85D6}"/>
              </a:ext>
            </a:extLst>
          </p:cNvPr>
          <p:cNvGrpSpPr/>
          <p:nvPr/>
        </p:nvGrpSpPr>
        <p:grpSpPr>
          <a:xfrm>
            <a:off x="638892" y="988380"/>
            <a:ext cx="1395730" cy="4716971"/>
            <a:chOff x="814328" y="3219334"/>
            <a:chExt cx="1356392" cy="4325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E37F49D-4771-4FF8-BB26-47FD0A07D109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圆角矩形 15">
                <a:extLst>
                  <a:ext uri="{FF2B5EF4-FFF2-40B4-BE49-F238E27FC236}">
                    <a16:creationId xmlns:a16="http://schemas.microsoft.com/office/drawing/2014/main" id="{40FA51AE-4D3F-47E4-A4E5-962BCD3B26FC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圆角矩形 16">
                <a:extLst>
                  <a:ext uri="{FF2B5EF4-FFF2-40B4-BE49-F238E27FC236}">
                    <a16:creationId xmlns:a16="http://schemas.microsoft.com/office/drawing/2014/main" id="{F1E04433-6640-458B-929B-00689D4D3F70}"/>
                  </a:ext>
                </a:extLst>
              </p:cNvPr>
              <p:cNvSpPr/>
              <p:nvPr/>
            </p:nvSpPr>
            <p:spPr>
              <a:xfrm>
                <a:off x="4351928" y="1320633"/>
                <a:ext cx="3742172" cy="2699625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TextBox 73">
              <a:extLst>
                <a:ext uri="{FF2B5EF4-FFF2-40B4-BE49-F238E27FC236}">
                  <a16:creationId xmlns:a16="http://schemas.microsoft.com/office/drawing/2014/main" id="{9BB64FD5-2986-424E-83FE-0099FA1F927F}"/>
                </a:ext>
              </a:extLst>
            </p:cNvPr>
            <p:cNvSpPr txBox="1"/>
            <p:nvPr/>
          </p:nvSpPr>
          <p:spPr>
            <a:xfrm>
              <a:off x="1048309" y="3242852"/>
              <a:ext cx="888427" cy="3496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defRPr>
              </a:lvl1pPr>
            </a:lstStyle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动力电池不一致性的</a:t>
              </a:r>
              <a:endParaRPr lang="en-US" altLang="zh-CN" sz="24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改进措施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42CAF15-E764-4144-B3F7-D6B2BB87BEC5}"/>
              </a:ext>
            </a:extLst>
          </p:cNvPr>
          <p:cNvGrpSpPr/>
          <p:nvPr/>
        </p:nvGrpSpPr>
        <p:grpSpPr>
          <a:xfrm flipH="1">
            <a:off x="2155669" y="1421539"/>
            <a:ext cx="4338475" cy="967058"/>
            <a:chOff x="5879462" y="287200"/>
            <a:chExt cx="3545784" cy="790365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793B227-8500-4C53-BBF4-24AC2C2E9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A1F6783-687D-4D9C-AF0A-4BB81FCC8619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6" name="Freeform 56">
                <a:extLst>
                  <a:ext uri="{FF2B5EF4-FFF2-40B4-BE49-F238E27FC236}">
                    <a16:creationId xmlns:a16="http://schemas.microsoft.com/office/drawing/2014/main" id="{913F1751-2ACF-4D1D-8123-1EF55AB6D004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 57">
                <a:extLst>
                  <a:ext uri="{FF2B5EF4-FFF2-40B4-BE49-F238E27FC236}">
                    <a16:creationId xmlns:a16="http://schemas.microsoft.com/office/drawing/2014/main" id="{9569AFEE-2E45-48E9-B483-5073120704D2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Freeform 58">
                <a:extLst>
                  <a:ext uri="{FF2B5EF4-FFF2-40B4-BE49-F238E27FC236}">
                    <a16:creationId xmlns:a16="http://schemas.microsoft.com/office/drawing/2014/main" id="{89C4B7F6-481B-468B-AE24-EF7627EB5AC6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50">
            <a:extLst>
              <a:ext uri="{FF2B5EF4-FFF2-40B4-BE49-F238E27FC236}">
                <a16:creationId xmlns:a16="http://schemas.microsoft.com/office/drawing/2014/main" id="{F6AC0274-636B-4CDA-B40C-95E75E9FC6F9}"/>
              </a:ext>
            </a:extLst>
          </p:cNvPr>
          <p:cNvSpPr txBox="1"/>
          <p:nvPr/>
        </p:nvSpPr>
        <p:spPr>
          <a:xfrm>
            <a:off x="2259141" y="1508978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5</a:t>
            </a:r>
          </a:p>
        </p:txBody>
      </p:sp>
      <p:sp>
        <p:nvSpPr>
          <p:cNvPr id="40" name="文本框 53">
            <a:extLst>
              <a:ext uri="{FF2B5EF4-FFF2-40B4-BE49-F238E27FC236}">
                <a16:creationId xmlns:a16="http://schemas.microsoft.com/office/drawing/2014/main" id="{538B6662-9530-47A0-80D1-DA49AD2B029D}"/>
              </a:ext>
            </a:extLst>
          </p:cNvPr>
          <p:cNvSpPr txBox="1"/>
          <p:nvPr/>
        </p:nvSpPr>
        <p:spPr>
          <a:xfrm>
            <a:off x="3439285" y="1430747"/>
            <a:ext cx="8113823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间隔一定时间对动力蓄电池进行小电流维护性充电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472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8" grpId="0"/>
      <p:bldP spid="19" grpId="0" bldLvl="0" animBg="1"/>
      <p:bldP spid="26" grpId="0"/>
      <p:bldP spid="27" grpId="0" bldLvl="0" animBg="1"/>
      <p:bldP spid="39" grpId="0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1C8FE3E-6F94-475F-B890-D69B87090C0C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28BE9B9-1976-41E8-9A77-E163B0450AC5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4">
                <a:extLst>
                  <a:ext uri="{FF2B5EF4-FFF2-40B4-BE49-F238E27FC236}">
                    <a16:creationId xmlns:a16="http://schemas.microsoft.com/office/drawing/2014/main" id="{212E0CCF-59A4-4F78-B1B5-FD0FDEFF64D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65898154-99B4-4A27-9594-28E175C205B3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1B511A56-E68F-49C9-97BA-C728C9AC09E6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B0195981-950F-4565-961F-FD05690C636D}"/>
              </a:ext>
            </a:extLst>
          </p:cNvPr>
          <p:cNvSpPr txBox="1"/>
          <p:nvPr/>
        </p:nvSpPr>
        <p:spPr>
          <a:xfrm>
            <a:off x="257577" y="3637782"/>
            <a:ext cx="11281893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经过动力电池控制器的检测，王先生的车动力电池控制器中的主正接触器工作不良，进行了更换。在动力电池箱装复之前，技师委派你再将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电池管理系统</a:t>
            </a:r>
            <a:r>
              <a:rPr lang="en-US" altLang="zh-CN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BMS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的相关接线排查一遍，并做好记录，将检测结果上报技师，以便进行后续工作的安排。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F2CF8BF-60F8-447D-9B29-14AC96BB0C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90" t="28617" r="13591" b="11173"/>
          <a:stretch/>
        </p:blipFill>
        <p:spPr>
          <a:xfrm>
            <a:off x="6445556" y="820376"/>
            <a:ext cx="5233760" cy="298483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D734559-CD00-4EFE-9A69-F61806EBB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609" y="2335608"/>
            <a:ext cx="1063512" cy="97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4C3934B-173E-485B-BFE2-C8C9E5E85A7A}"/>
              </a:ext>
            </a:extLst>
          </p:cNvPr>
          <p:cNvGrpSpPr/>
          <p:nvPr/>
        </p:nvGrpSpPr>
        <p:grpSpPr>
          <a:xfrm>
            <a:off x="1101929" y="788532"/>
            <a:ext cx="4620583" cy="765592"/>
            <a:chOff x="814328" y="3219334"/>
            <a:chExt cx="1356392" cy="43253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EAE7F8C-1F82-41FB-9328-C7C3150529D3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ED70EBE0-FFA4-46F8-8E76-30D5F6CF0939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62BFC524-1B99-4666-B817-4F42728A4855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EDFBCC66-F77F-47A6-B0D7-F8E6431B0185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5.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动力电池热管理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77637EF-EE69-4590-B361-4C8BF6220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754" y="1977608"/>
            <a:ext cx="4406396" cy="349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34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9500ADA-ED10-4CDE-9ABF-261529E7E6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85" t="20845" r="28614" b="38216"/>
          <a:stretch/>
        </p:blipFill>
        <p:spPr>
          <a:xfrm>
            <a:off x="2650900" y="3109062"/>
            <a:ext cx="5576554" cy="30621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356E3E8-0F38-419C-92C8-2935D0497E20}"/>
              </a:ext>
            </a:extLst>
          </p:cNvPr>
          <p:cNvSpPr txBox="1"/>
          <p:nvPr/>
        </p:nvSpPr>
        <p:spPr>
          <a:xfrm>
            <a:off x="744828" y="859664"/>
            <a:ext cx="10161430" cy="224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为了保护动力电池内部温度处于正常范围内，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防止温度过低或者温度过高引起的动力电池性能下降以及安全问题，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BMS检测到动力电池温度过低时，对动力电池进行加热控制，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温度过高时，对动力电池进行冷却控制。</a:t>
            </a:r>
          </a:p>
        </p:txBody>
      </p:sp>
    </p:spTree>
    <p:extLst>
      <p:ext uri="{BB962C8B-B14F-4D97-AF65-F5344CB8AC3E}">
        <p14:creationId xmlns:p14="http://schemas.microsoft.com/office/powerpoint/2010/main" val="820326102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668851" y="946947"/>
            <a:ext cx="11203940" cy="39113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温度检测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---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温度控制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       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）电池冷却风扇（水泵）控制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       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）加热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       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）仪表报警：限制充、放电电流发指令给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MCU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      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降低电机的输出功率；发指令给其它需电量大的设备关闭用电：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  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后窗加热器，座椅加热空调等。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       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）报警、切断充、放电电流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endParaRPr lang="zh-CN" altLang="en-US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288760"/>
      </p:ext>
    </p:ext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1029290" y="1157570"/>
            <a:ext cx="2919730" cy="11414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温度检测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温度传感器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---NTC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endParaRPr lang="zh-CN" altLang="en-US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39477" t="38532" r="33653" b="34505"/>
          <a:stretch/>
        </p:blipFill>
        <p:spPr>
          <a:xfrm>
            <a:off x="5753023" y="2648223"/>
            <a:ext cx="5409688" cy="30522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33636" t="37804" r="29571" b="16571"/>
          <a:stretch>
            <a:fillRect/>
          </a:stretch>
        </p:blipFill>
        <p:spPr>
          <a:xfrm>
            <a:off x="1029290" y="2648223"/>
            <a:ext cx="4377966" cy="30522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0283469"/>
      </p:ext>
    </p:extLst>
  </p:cSld>
  <p:clrMapOvr>
    <a:masterClrMapping/>
  </p:clrMapOvr>
  <p:transition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2"/>
          <p:cNvSpPr txBox="1"/>
          <p:nvPr/>
        </p:nvSpPr>
        <p:spPr>
          <a:xfrm>
            <a:off x="417830" y="1120775"/>
            <a:ext cx="11356975" cy="335739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检测到动力蓄电池过热时，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仪表报警；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发指令给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MCU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，降低电机的输出功率；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发指令给其它需电量大的设备关闭用电：后窗加热器，座椅加热，空调等。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超过限制则关闭，总正、总负继电器。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动力蓄电池温度正常后，再吸合总正、总负继电器，恢复行驶功能。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724192"/>
      </p:ext>
    </p:extLst>
  </p:cSld>
  <p:clrMapOvr>
    <a:masterClrMapping/>
  </p:clrMapOvr>
  <p:transition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25">
            <a:extLst>
              <a:ext uri="{FF2B5EF4-FFF2-40B4-BE49-F238E27FC236}">
                <a16:creationId xmlns:a16="http://schemas.microsoft.com/office/drawing/2014/main" id="{0C26A94F-9863-4834-B75F-EB7D7C47B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9" t="33336" r="34473" b="24876"/>
          <a:stretch>
            <a:fillRect/>
          </a:stretch>
        </p:blipFill>
        <p:spPr bwMode="auto">
          <a:xfrm>
            <a:off x="2417461" y="1748366"/>
            <a:ext cx="5747745" cy="3804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3696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24">
            <a:extLst>
              <a:ext uri="{FF2B5EF4-FFF2-40B4-BE49-F238E27FC236}">
                <a16:creationId xmlns:a16="http://schemas.microsoft.com/office/drawing/2014/main" id="{2D7A39DF-8008-4534-8F02-37AEAFBC0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2" t="35057" r="34383" b="23555"/>
          <a:stretch>
            <a:fillRect/>
          </a:stretch>
        </p:blipFill>
        <p:spPr bwMode="auto">
          <a:xfrm>
            <a:off x="1447196" y="1730532"/>
            <a:ext cx="4944779" cy="327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1" name="图片 543">
            <a:extLst>
              <a:ext uri="{FF2B5EF4-FFF2-40B4-BE49-F238E27FC236}">
                <a16:creationId xmlns:a16="http://schemas.microsoft.com/office/drawing/2014/main" id="{C36A47D6-AEFA-499F-90B6-B0A97635D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7" t="34630" r="34546" b="22284"/>
          <a:stretch>
            <a:fillRect/>
          </a:stretch>
        </p:blipFill>
        <p:spPr bwMode="auto">
          <a:xfrm>
            <a:off x="7538904" y="1730532"/>
            <a:ext cx="3529892" cy="313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0938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45">
            <a:extLst>
              <a:ext uri="{FF2B5EF4-FFF2-40B4-BE49-F238E27FC236}">
                <a16:creationId xmlns:a16="http://schemas.microsoft.com/office/drawing/2014/main" id="{C3728BC0-EF55-4AAD-A758-261DC84AF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7" t="38200" r="53078" b="13370"/>
          <a:stretch>
            <a:fillRect/>
          </a:stretch>
        </p:blipFill>
        <p:spPr bwMode="auto">
          <a:xfrm>
            <a:off x="1357046" y="1669973"/>
            <a:ext cx="3755868" cy="354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图片 546">
            <a:extLst>
              <a:ext uri="{FF2B5EF4-FFF2-40B4-BE49-F238E27FC236}">
                <a16:creationId xmlns:a16="http://schemas.microsoft.com/office/drawing/2014/main" id="{A95767C0-637B-4D59-89E0-C268A0F06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71" t="38200" r="18616" b="13370"/>
          <a:stretch>
            <a:fillRect/>
          </a:stretch>
        </p:blipFill>
        <p:spPr bwMode="auto">
          <a:xfrm>
            <a:off x="6598746" y="1906073"/>
            <a:ext cx="4209517" cy="331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258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789305" y="1828800"/>
            <a:ext cx="10869930" cy="28033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）充电的电流、电压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）动力电池系统故障：显示、限功率行驶。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</a:t>
            </a:r>
            <a:r>
              <a:rPr lang="en-US" altLang="zh-CN" sz="2400" dirty="0" err="1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如绝缘性能下降，电流过大，内部温度过高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     电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芯</a:t>
            </a:r>
            <a:r>
              <a:rPr lang="en-US" altLang="zh-CN" sz="2400" dirty="0" err="1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电压过低或过高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BMS通过仪表及时告知驾驶人，</a:t>
            </a:r>
            <a:endParaRPr lang="zh-CN" altLang="en-US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</a:t>
            </a: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继电器控制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：充电、放电    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endParaRPr lang="zh-CN" altLang="en-US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B49C0B8-F578-433A-91EF-3CFE32454E96}"/>
              </a:ext>
            </a:extLst>
          </p:cNvPr>
          <p:cNvGrpSpPr/>
          <p:nvPr/>
        </p:nvGrpSpPr>
        <p:grpSpPr>
          <a:xfrm>
            <a:off x="647637" y="694675"/>
            <a:ext cx="5894831" cy="765592"/>
            <a:chOff x="814328" y="3219334"/>
            <a:chExt cx="1356392" cy="43253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B9434039-28EB-4478-BA8E-673D0618CD6E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圆角矩形 74">
                <a:extLst>
                  <a:ext uri="{FF2B5EF4-FFF2-40B4-BE49-F238E27FC236}">
                    <a16:creationId xmlns:a16="http://schemas.microsoft.com/office/drawing/2014/main" id="{DE3BC130-275D-49B4-ACB5-6FF06897E76D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" name="圆角矩形 75">
                <a:extLst>
                  <a:ext uri="{FF2B5EF4-FFF2-40B4-BE49-F238E27FC236}">
                    <a16:creationId xmlns:a16="http://schemas.microsoft.com/office/drawing/2014/main" id="{6A3FB884-E7F0-4C1F-A154-20F7D7FF82B6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" name="TextBox 73">
              <a:extLst>
                <a:ext uri="{FF2B5EF4-FFF2-40B4-BE49-F238E27FC236}">
                  <a16:creationId xmlns:a16="http://schemas.microsoft.com/office/drawing/2014/main" id="{20BF8064-17C1-457B-A2A2-946D2AD93547}"/>
                </a:ext>
              </a:extLst>
            </p:cNvPr>
            <p:cNvSpPr txBox="1"/>
            <p:nvPr/>
          </p:nvSpPr>
          <p:spPr>
            <a:xfrm>
              <a:off x="865573" y="3304727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6.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在线诊断，与其他控制单元进行通讯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2510" y="996315"/>
            <a:ext cx="27114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二、</a:t>
            </a:r>
            <a:r>
              <a:rPr lang="en-US" altLang="zh-CN" sz="3200" b="1" dirty="0">
                <a:solidFill>
                  <a:srgbClr val="C00000"/>
                </a:solidFill>
              </a:rPr>
              <a:t>BMS</a:t>
            </a:r>
            <a:r>
              <a:rPr lang="zh-CN" altLang="en-US" sz="3200" b="1" dirty="0">
                <a:solidFill>
                  <a:srgbClr val="C00000"/>
                </a:solidFill>
              </a:rPr>
              <a:t>组成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789305" y="2388870"/>
            <a:ext cx="7655560" cy="11414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（</a:t>
            </a:r>
            <a:r>
              <a:rPr lang="en-US" altLang="zh-CN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1</a:t>
            </a: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）硬件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（</a:t>
            </a:r>
            <a:r>
              <a:rPr lang="en-US" altLang="zh-CN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2</a:t>
            </a: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）软件</a:t>
            </a: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            </a:t>
            </a: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   </a:t>
            </a:r>
            <a:endParaRPr lang="zh-CN" altLang="en-US" sz="2400" dirty="0"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4. BM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748655" y="288925"/>
            <a:ext cx="4168775" cy="62801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921420"/>
            <a:ext cx="6444615" cy="1162051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07179" y="1297150"/>
              <a:ext cx="2929429" cy="78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能介绍动力电池管理系统</a:t>
              </a:r>
              <a:r>
                <a:rPr lang="en-US" altLang="zh-CN" sz="2400" dirty="0"/>
                <a:t>BMS</a:t>
              </a:r>
              <a:r>
                <a:rPr lang="zh-CN" altLang="en-US" sz="2400" dirty="0"/>
                <a:t>的功能、位置及布置形式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963964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84711" y="2376624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821398" y="2590366"/>
              <a:ext cx="2884725" cy="76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能介绍动力电池电芯不一致性的原因、影响以及改进措施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3773201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3450" y="3835224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能介绍动力电池不同的热管理方式及其特点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C026A63-FC6F-4F7B-9B1B-D7AAF32E32EF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C7DBC2D-E8AE-4D6F-AEF3-D87A4C995915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id="{01B9D01B-E224-40AC-A375-AFC0A79A373A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id="{0D0EC91B-3602-4715-83C2-2F1186A9DBC0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id="{6E1BE997-CEA0-496A-968A-0D562F0202B6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C7E78D68-1296-41A7-A747-8B2851D035A6}"/>
                </a:ext>
              </a:extLst>
            </p:cNvPr>
            <p:cNvSpPr txBox="1"/>
            <p:nvPr/>
          </p:nvSpPr>
          <p:spPr>
            <a:xfrm>
              <a:off x="3792647" y="1307876"/>
              <a:ext cx="2929429" cy="779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能介绍吉利</a:t>
              </a:r>
              <a:r>
                <a:rPr lang="en-US" altLang="zh-CN" sz="2400" dirty="0"/>
                <a:t>EV300</a:t>
              </a:r>
              <a:r>
                <a:rPr lang="zh-CN" altLang="en-US" sz="2400" dirty="0"/>
                <a:t>热管理系统的结构及工作原理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07" grpId="0" bldLvl="0" animBg="1"/>
      <p:bldP spid="107" grpId="1" bldLvl="0" animBg="1"/>
      <p:bldP spid="107" grpId="2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7784" t="37167" r="25983" b="12500"/>
          <a:stretch>
            <a:fillRect/>
          </a:stretch>
        </p:blipFill>
        <p:spPr>
          <a:xfrm>
            <a:off x="3640455" y="1082675"/>
            <a:ext cx="8632825" cy="5284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5925" y="1387475"/>
            <a:ext cx="2800767" cy="587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BMS-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电池管理系统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923549" y="2889196"/>
            <a:ext cx="2402840" cy="1211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BMU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BCU=BMS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27784" t="37167" r="25983" b="12500"/>
          <a:stretch>
            <a:fillRect/>
          </a:stretch>
        </p:blipFill>
        <p:spPr>
          <a:xfrm>
            <a:off x="3640455" y="1082675"/>
            <a:ext cx="8632825" cy="5284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5925" y="1387475"/>
            <a:ext cx="2800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BMS-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电池管理系统</a:t>
            </a:r>
          </a:p>
        </p:txBody>
      </p:sp>
      <p:sp>
        <p:nvSpPr>
          <p:cNvPr id="8" name="文本框 2"/>
          <p:cNvSpPr txBox="1"/>
          <p:nvPr/>
        </p:nvSpPr>
        <p:spPr>
          <a:xfrm>
            <a:off x="859155" y="2618740"/>
            <a:ext cx="2402840" cy="1211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BMU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BCU=BMS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+mn-ea"/>
              </a:rPr>
              <a:t>              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+mn-ea"/>
                <a:cs typeface="+mn-ea"/>
                <a:sym typeface="SimSun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32510" y="996315"/>
            <a:ext cx="27114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三、</a:t>
            </a:r>
            <a:r>
              <a:rPr lang="en-US" altLang="zh-CN" sz="3200" b="1">
                <a:solidFill>
                  <a:srgbClr val="C00000"/>
                </a:solidFill>
              </a:rPr>
              <a:t>BMS</a:t>
            </a:r>
            <a:r>
              <a:rPr lang="zh-CN" altLang="en-US" sz="3200" b="1">
                <a:solidFill>
                  <a:srgbClr val="C00000"/>
                </a:solidFill>
              </a:rPr>
              <a:t>位置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789305" y="2388870"/>
            <a:ext cx="3489325" cy="114140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一般位于：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动力电池包内部</a:t>
            </a:r>
            <a:endParaRPr lang="zh-CN" altLang="en-US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25549" t="31157" r="23641" b="10035"/>
          <a:stretch>
            <a:fillRect/>
          </a:stretch>
        </p:blipFill>
        <p:spPr>
          <a:xfrm>
            <a:off x="4381500" y="1562100"/>
            <a:ext cx="7441565" cy="48425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over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71575" y="1146486"/>
            <a:ext cx="5224145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电池管理系统</a:t>
            </a:r>
            <a:r>
              <a:rPr lang="en-US" altLang="zh-CN" sz="3600" b="1" dirty="0">
                <a:solidFill>
                  <a:srgbClr val="C00000"/>
                </a:solidFill>
                <a:cs typeface="+mn-ea"/>
              </a:rPr>
              <a:t>BMS</a:t>
            </a: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认知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304925" y="2670810"/>
            <a:ext cx="4440555" cy="63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92860" y="3446145"/>
            <a:ext cx="446659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8"/>
          <p:cNvSpPr>
            <a:spLocks noEditPoints="1" noChangeArrowheads="1"/>
          </p:cNvSpPr>
          <p:nvPr/>
        </p:nvSpPr>
        <p:spPr bwMode="auto">
          <a:xfrm>
            <a:off x="1050925" y="224790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0" name="Freeform 88"/>
          <p:cNvSpPr>
            <a:spLocks noEditPoints="1" noChangeArrowheads="1"/>
          </p:cNvSpPr>
          <p:nvPr/>
        </p:nvSpPr>
        <p:spPr bwMode="auto">
          <a:xfrm>
            <a:off x="1049338" y="312737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44955" y="2714885"/>
            <a:ext cx="3990340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BMS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结构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04633" y="2095183"/>
            <a:ext cx="240284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BMS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功能</a:t>
            </a:r>
            <a:endParaRPr lang="en-US" altLang="zh-CN" sz="32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311910" y="4304665"/>
            <a:ext cx="4440555" cy="63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88"/>
          <p:cNvSpPr>
            <a:spLocks noEditPoints="1" noChangeArrowheads="1"/>
          </p:cNvSpPr>
          <p:nvPr/>
        </p:nvSpPr>
        <p:spPr bwMode="auto">
          <a:xfrm>
            <a:off x="1057910" y="3881755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11618" y="3729038"/>
            <a:ext cx="240284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BMS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位置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966686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整车上下电控制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83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DFB2EA4-7931-4C1E-B08F-4C5B3D16E6F5}"/>
              </a:ext>
            </a:extLst>
          </p:cNvPr>
          <p:cNvSpPr txBox="1"/>
          <p:nvPr/>
        </p:nvSpPr>
        <p:spPr>
          <a:xfrm>
            <a:off x="1165538" y="1264103"/>
            <a:ext cx="10167870" cy="2680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一、整车控制系统功能</a:t>
            </a:r>
            <a:endParaRPr lang="en-US" altLang="zh-CN" sz="3200" b="1" dirty="0">
              <a:solidFill>
                <a:srgbClr val="C00000"/>
              </a:solidFill>
            </a:endParaRPr>
          </a:p>
          <a:p>
            <a:endParaRPr lang="en-US" altLang="zh-CN" sz="32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 整车控制是根据驾驶人意愿和各系统实时状态，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通过对比分析后做出决策并发出指令，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合理分配动能，使车辆运行在最佳状态。</a:t>
            </a:r>
          </a:p>
        </p:txBody>
      </p:sp>
    </p:spTree>
    <p:extLst>
      <p:ext uri="{BB962C8B-B14F-4D97-AF65-F5344CB8AC3E}">
        <p14:creationId xmlns:p14="http://schemas.microsoft.com/office/powerpoint/2010/main" val="18862778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96F159D-798F-44E5-B15B-F5E91962B696}"/>
              </a:ext>
            </a:extLst>
          </p:cNvPr>
          <p:cNvGrpSpPr/>
          <p:nvPr/>
        </p:nvGrpSpPr>
        <p:grpSpPr>
          <a:xfrm flipH="1">
            <a:off x="4582856" y="2896383"/>
            <a:ext cx="4338475" cy="967058"/>
            <a:chOff x="5879462" y="287200"/>
            <a:chExt cx="3545784" cy="79036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2D2B04B-60DF-4BC3-819E-EB5D1F2F1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B536080-0B54-4027-A316-9A1B6D77CDAB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" name="Freeform 56">
                <a:extLst>
                  <a:ext uri="{FF2B5EF4-FFF2-40B4-BE49-F238E27FC236}">
                    <a16:creationId xmlns:a16="http://schemas.microsoft.com/office/drawing/2014/main" id="{FE9E63EC-0B0A-4149-AD44-B2E87E6E33D0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>
                <a:extLst>
                  <a:ext uri="{FF2B5EF4-FFF2-40B4-BE49-F238E27FC236}">
                    <a16:creationId xmlns:a16="http://schemas.microsoft.com/office/drawing/2014/main" id="{7BACBC36-DA99-4CF0-A0B3-007736953510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:a16="http://schemas.microsoft.com/office/drawing/2014/main" id="{A98250E2-7A7E-4064-9AF5-420714742ED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文本框 50">
            <a:extLst>
              <a:ext uri="{FF2B5EF4-FFF2-40B4-BE49-F238E27FC236}">
                <a16:creationId xmlns:a16="http://schemas.microsoft.com/office/drawing/2014/main" id="{14722B3A-31BF-4D50-BBF1-B8FFA090E8F1}"/>
              </a:ext>
            </a:extLst>
          </p:cNvPr>
          <p:cNvSpPr txBox="1"/>
          <p:nvPr/>
        </p:nvSpPr>
        <p:spPr>
          <a:xfrm>
            <a:off x="4565441" y="2982181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1" name="文本框 53">
            <a:extLst>
              <a:ext uri="{FF2B5EF4-FFF2-40B4-BE49-F238E27FC236}">
                <a16:creationId xmlns:a16="http://schemas.microsoft.com/office/drawing/2014/main" id="{1DAA687E-5880-4FF8-915A-0730A172F7E5}"/>
              </a:ext>
            </a:extLst>
          </p:cNvPr>
          <p:cNvSpPr txBox="1"/>
          <p:nvPr/>
        </p:nvSpPr>
        <p:spPr>
          <a:xfrm>
            <a:off x="5866472" y="2905591"/>
            <a:ext cx="3065747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跛 行 模 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8E1B4A2-DBC5-4D25-9290-5BF62B0ED231}"/>
              </a:ext>
            </a:extLst>
          </p:cNvPr>
          <p:cNvGrpSpPr/>
          <p:nvPr/>
        </p:nvGrpSpPr>
        <p:grpSpPr>
          <a:xfrm flipH="1">
            <a:off x="4582856" y="4099951"/>
            <a:ext cx="4338475" cy="967058"/>
            <a:chOff x="5879462" y="287200"/>
            <a:chExt cx="3545784" cy="79036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6CB76D8-0957-4CDB-8C16-15D75F3431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0E5D048-477C-4194-871F-A69A3B2C50ED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DFD1A517-3BD0-4713-AEE5-5613D43BA2C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id="{8CBFE10D-5C1F-48E3-931B-868ACEC298DA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58">
                <a:extLst>
                  <a:ext uri="{FF2B5EF4-FFF2-40B4-BE49-F238E27FC236}">
                    <a16:creationId xmlns:a16="http://schemas.microsoft.com/office/drawing/2014/main" id="{DC29EC18-5DF0-44D2-90DB-EE8E4EFBFBA8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50">
            <a:extLst>
              <a:ext uri="{FF2B5EF4-FFF2-40B4-BE49-F238E27FC236}">
                <a16:creationId xmlns:a16="http://schemas.microsoft.com/office/drawing/2014/main" id="{EE880CE8-335F-4E9A-9DBE-A5F182305E3D}"/>
              </a:ext>
            </a:extLst>
          </p:cNvPr>
          <p:cNvSpPr txBox="1"/>
          <p:nvPr/>
        </p:nvSpPr>
        <p:spPr>
          <a:xfrm>
            <a:off x="4589954" y="4185987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19" name="文本框 53">
            <a:extLst>
              <a:ext uri="{FF2B5EF4-FFF2-40B4-BE49-F238E27FC236}">
                <a16:creationId xmlns:a16="http://schemas.microsoft.com/office/drawing/2014/main" id="{79EFC835-9D05-4BC3-ACCF-5900249A708B}"/>
              </a:ext>
            </a:extLst>
          </p:cNvPr>
          <p:cNvSpPr txBox="1"/>
          <p:nvPr/>
        </p:nvSpPr>
        <p:spPr>
          <a:xfrm>
            <a:off x="5862663" y="4111064"/>
            <a:ext cx="3026952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停 机 保 护 模 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AC5CF6D-C5CF-45DF-AF28-629B8E0B85D6}"/>
              </a:ext>
            </a:extLst>
          </p:cNvPr>
          <p:cNvGrpSpPr/>
          <p:nvPr/>
        </p:nvGrpSpPr>
        <p:grpSpPr>
          <a:xfrm>
            <a:off x="3034363" y="1284596"/>
            <a:ext cx="1395730" cy="3957107"/>
            <a:chOff x="814328" y="3219334"/>
            <a:chExt cx="1356392" cy="4325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E37F49D-4771-4FF8-BB26-47FD0A07D109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圆角矩形 15">
                <a:extLst>
                  <a:ext uri="{FF2B5EF4-FFF2-40B4-BE49-F238E27FC236}">
                    <a16:creationId xmlns:a16="http://schemas.microsoft.com/office/drawing/2014/main" id="{40FA51AE-4D3F-47E4-A4E5-962BCD3B26FC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圆角矩形 16">
                <a:extLst>
                  <a:ext uri="{FF2B5EF4-FFF2-40B4-BE49-F238E27FC236}">
                    <a16:creationId xmlns:a16="http://schemas.microsoft.com/office/drawing/2014/main" id="{F1E04433-6640-458B-929B-00689D4D3F70}"/>
                  </a:ext>
                </a:extLst>
              </p:cNvPr>
              <p:cNvSpPr/>
              <p:nvPr/>
            </p:nvSpPr>
            <p:spPr>
              <a:xfrm>
                <a:off x="4351928" y="1320633"/>
                <a:ext cx="3742172" cy="2699625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TextBox 73">
              <a:extLst>
                <a:ext uri="{FF2B5EF4-FFF2-40B4-BE49-F238E27FC236}">
                  <a16:creationId xmlns:a16="http://schemas.microsoft.com/office/drawing/2014/main" id="{9BB64FD5-2986-424E-83FE-0099FA1F927F}"/>
                </a:ext>
              </a:extLst>
            </p:cNvPr>
            <p:cNvSpPr txBox="1"/>
            <p:nvPr/>
          </p:nvSpPr>
          <p:spPr>
            <a:xfrm>
              <a:off x="1037705" y="3226581"/>
              <a:ext cx="888427" cy="3486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charset="-122"/>
                  <a:ea typeface="Microsoft YaHei" panose="020B0503020204020204" charset="-122"/>
                </a:defRPr>
              </a:lvl1pPr>
            </a:lstStyle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行 </a:t>
              </a:r>
              <a:endPara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车</a:t>
              </a:r>
              <a:endPara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控</a:t>
              </a:r>
              <a:endPara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制</a:t>
              </a:r>
              <a:endPara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模</a:t>
              </a:r>
              <a:endParaRPr lang="en-US" altLang="zh-CN" sz="28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accent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式</a:t>
              </a:r>
              <a:endParaRPr lang="en-US" altLang="zh-CN" sz="28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42CAF15-E764-4144-B3F7-D6B2BB87BEC5}"/>
              </a:ext>
            </a:extLst>
          </p:cNvPr>
          <p:cNvGrpSpPr/>
          <p:nvPr/>
        </p:nvGrpSpPr>
        <p:grpSpPr>
          <a:xfrm flipH="1">
            <a:off x="4551140" y="1717755"/>
            <a:ext cx="4338475" cy="967058"/>
            <a:chOff x="5879462" y="287200"/>
            <a:chExt cx="3545784" cy="790365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B793B227-8500-4C53-BBF4-24AC2C2E9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A1F6783-687D-4D9C-AF0A-4BB81FCC8619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6" name="Freeform 56">
                <a:extLst>
                  <a:ext uri="{FF2B5EF4-FFF2-40B4-BE49-F238E27FC236}">
                    <a16:creationId xmlns:a16="http://schemas.microsoft.com/office/drawing/2014/main" id="{913F1751-2ACF-4D1D-8123-1EF55AB6D004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 57">
                <a:extLst>
                  <a:ext uri="{FF2B5EF4-FFF2-40B4-BE49-F238E27FC236}">
                    <a16:creationId xmlns:a16="http://schemas.microsoft.com/office/drawing/2014/main" id="{9569AFEE-2E45-48E9-B483-5073120704D2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Freeform 58">
                <a:extLst>
                  <a:ext uri="{FF2B5EF4-FFF2-40B4-BE49-F238E27FC236}">
                    <a16:creationId xmlns:a16="http://schemas.microsoft.com/office/drawing/2014/main" id="{89C4B7F6-481B-468B-AE24-EF7627EB5AC6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50">
            <a:extLst>
              <a:ext uri="{FF2B5EF4-FFF2-40B4-BE49-F238E27FC236}">
                <a16:creationId xmlns:a16="http://schemas.microsoft.com/office/drawing/2014/main" id="{F6AC0274-636B-4CDA-B40C-95E75E9FC6F9}"/>
              </a:ext>
            </a:extLst>
          </p:cNvPr>
          <p:cNvSpPr txBox="1"/>
          <p:nvPr/>
        </p:nvSpPr>
        <p:spPr>
          <a:xfrm>
            <a:off x="4654612" y="1805194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40" name="文本框 53">
            <a:extLst>
              <a:ext uri="{FF2B5EF4-FFF2-40B4-BE49-F238E27FC236}">
                <a16:creationId xmlns:a16="http://schemas.microsoft.com/office/drawing/2014/main" id="{538B6662-9530-47A0-80D1-DA49AD2B029D}"/>
              </a:ext>
            </a:extLst>
          </p:cNvPr>
          <p:cNvSpPr txBox="1"/>
          <p:nvPr/>
        </p:nvSpPr>
        <p:spPr>
          <a:xfrm>
            <a:off x="5834756" y="1726963"/>
            <a:ext cx="3054859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正 常 模 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84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8" grpId="0"/>
      <p:bldP spid="19" grpId="0" bldLvl="0" animBg="1"/>
      <p:bldP spid="39" grpId="0"/>
      <p:bldP spid="40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9366FD6-01B2-441C-9BEC-846FE1F40BE5}"/>
              </a:ext>
            </a:extLst>
          </p:cNvPr>
          <p:cNvGrpSpPr/>
          <p:nvPr/>
        </p:nvGrpSpPr>
        <p:grpSpPr>
          <a:xfrm>
            <a:off x="818594" y="924715"/>
            <a:ext cx="3470071" cy="963474"/>
            <a:chOff x="814328" y="3219334"/>
            <a:chExt cx="1356392" cy="54433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D399BC4-B7B9-418B-ABBB-3854439F0C83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4EF73537-1256-4D1B-85A3-3A797E647F1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E8379A0D-ED02-475C-83B9-A5D8F80BFC73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DE141A3D-9555-4A77-8ECD-5C6527B27FD8}"/>
                </a:ext>
              </a:extLst>
            </p:cNvPr>
            <p:cNvSpPr txBox="1"/>
            <p:nvPr/>
          </p:nvSpPr>
          <p:spPr>
            <a:xfrm>
              <a:off x="968035" y="3346344"/>
              <a:ext cx="1043470" cy="4173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1.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正 常 模 式</a:t>
              </a:r>
            </a:p>
            <a:p>
              <a:pPr lvl="0"/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A6EDBB8-858F-4CE7-9FB7-4B64294C7860}"/>
              </a:ext>
            </a:extLst>
          </p:cNvPr>
          <p:cNvSpPr txBox="1"/>
          <p:nvPr/>
        </p:nvSpPr>
        <p:spPr>
          <a:xfrm>
            <a:off x="1211824" y="2445793"/>
            <a:ext cx="9516277" cy="1141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按照驾驶人意愿、车辆载荷、路面情况和气候环境的变化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调节车辆的动力性、经济性和舒适性。</a:t>
            </a:r>
          </a:p>
        </p:txBody>
      </p:sp>
    </p:spTree>
    <p:extLst>
      <p:ext uri="{BB962C8B-B14F-4D97-AF65-F5344CB8AC3E}">
        <p14:creationId xmlns:p14="http://schemas.microsoft.com/office/powerpoint/2010/main" val="32372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9366FD6-01B2-441C-9BEC-846FE1F40BE5}"/>
              </a:ext>
            </a:extLst>
          </p:cNvPr>
          <p:cNvGrpSpPr/>
          <p:nvPr/>
        </p:nvGrpSpPr>
        <p:grpSpPr>
          <a:xfrm>
            <a:off x="818594" y="924715"/>
            <a:ext cx="3470071" cy="963474"/>
            <a:chOff x="814328" y="3219334"/>
            <a:chExt cx="1356392" cy="54433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D399BC4-B7B9-418B-ABBB-3854439F0C83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4EF73537-1256-4D1B-85A3-3A797E647F1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E8379A0D-ED02-475C-83B9-A5D8F80BFC73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DE141A3D-9555-4A77-8ECD-5C6527B27FD8}"/>
                </a:ext>
              </a:extLst>
            </p:cNvPr>
            <p:cNvSpPr txBox="1"/>
            <p:nvPr/>
          </p:nvSpPr>
          <p:spPr>
            <a:xfrm>
              <a:off x="968035" y="3346344"/>
              <a:ext cx="1043470" cy="4173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2.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跛 行 模 式</a:t>
              </a:r>
            </a:p>
            <a:p>
              <a:pPr lvl="0"/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A6EDBB8-858F-4CE7-9FB7-4B64294C7860}"/>
              </a:ext>
            </a:extLst>
          </p:cNvPr>
          <p:cNvSpPr txBox="1"/>
          <p:nvPr/>
        </p:nvSpPr>
        <p:spPr>
          <a:xfrm>
            <a:off x="1211824" y="2445793"/>
            <a:ext cx="9516277" cy="1695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当车辆某个系统出现中度故障时，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此时将不采纳驾驶人的加速请求，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启动跛行模式，最高车速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9km/h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4576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9366FD6-01B2-441C-9BEC-846FE1F40BE5}"/>
              </a:ext>
            </a:extLst>
          </p:cNvPr>
          <p:cNvGrpSpPr/>
          <p:nvPr/>
        </p:nvGrpSpPr>
        <p:grpSpPr>
          <a:xfrm>
            <a:off x="818594" y="924712"/>
            <a:ext cx="3470071" cy="765592"/>
            <a:chOff x="814328" y="3219334"/>
            <a:chExt cx="1356392" cy="43253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D399BC4-B7B9-418B-ABBB-3854439F0C83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4EF73537-1256-4D1B-85A3-3A797E647F1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E8379A0D-ED02-475C-83B9-A5D8F80BFC73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DE141A3D-9555-4A77-8ECD-5C6527B27FD8}"/>
                </a:ext>
              </a:extLst>
            </p:cNvPr>
            <p:cNvSpPr txBox="1"/>
            <p:nvPr/>
          </p:nvSpPr>
          <p:spPr>
            <a:xfrm>
              <a:off x="968035" y="3346344"/>
              <a:ext cx="1043470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3.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停 机 保 护 模 式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A6EDBB8-858F-4CE7-9FB7-4B64294C7860}"/>
              </a:ext>
            </a:extLst>
          </p:cNvPr>
          <p:cNvSpPr txBox="1"/>
          <p:nvPr/>
        </p:nvSpPr>
        <p:spPr>
          <a:xfrm>
            <a:off x="1211824" y="2445793"/>
            <a:ext cx="9516277" cy="1695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当车辆某个系统出现严重故障时，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控制器将停止发出指令，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进入停机状态。</a:t>
            </a:r>
          </a:p>
        </p:txBody>
      </p:sp>
    </p:spTree>
    <p:extLst>
      <p:ext uri="{BB962C8B-B14F-4D97-AF65-F5344CB8AC3E}">
        <p14:creationId xmlns:p14="http://schemas.microsoft.com/office/powerpoint/2010/main" val="73663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1119600" y="590057"/>
            <a:ext cx="3928918" cy="4857706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47328" y="1073770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3126736" cy="260153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能提出问题，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独立分析问题、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解决问题，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提高自主学习能力。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26" name="Picture 2" descr="查看源图像">
            <a:extLst>
              <a:ext uri="{FF2B5EF4-FFF2-40B4-BE49-F238E27FC236}">
                <a16:creationId xmlns:a16="http://schemas.microsoft.com/office/drawing/2014/main" id="{6D78EFDF-0F6C-4F72-A245-425D752A36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" r="4390" b="7418"/>
          <a:stretch/>
        </p:blipFill>
        <p:spPr bwMode="auto">
          <a:xfrm>
            <a:off x="9364765" y="841868"/>
            <a:ext cx="2543972" cy="35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查看源图像">
            <a:extLst>
              <a:ext uri="{FF2B5EF4-FFF2-40B4-BE49-F238E27FC236}">
                <a16:creationId xmlns:a16="http://schemas.microsoft.com/office/drawing/2014/main" id="{72B86A91-34DF-4AF9-848C-996637A2FE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6" t="13842" r="21779" b="11459"/>
          <a:stretch/>
        </p:blipFill>
        <p:spPr bwMode="auto">
          <a:xfrm>
            <a:off x="6096000" y="1993126"/>
            <a:ext cx="2743172" cy="345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4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7CD3531-5610-4BC4-A24A-66741E538890}"/>
              </a:ext>
            </a:extLst>
          </p:cNvPr>
          <p:cNvSpPr txBox="1"/>
          <p:nvPr/>
        </p:nvSpPr>
        <p:spPr>
          <a:xfrm>
            <a:off x="643943" y="919306"/>
            <a:ext cx="11127346" cy="501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整车控制器主要功能如下。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（1）自诊断：整车控制系统自检。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（2）故障报警：车辆所有电控系统故障通过仪表显示。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（3）通讯：全车控制器、诊断仪、充电桩（CAN线）。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（4）驱动控制：扭矩需求和电机旋转方向。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（5）能量管理功能：放电和能量回收。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（6）辅助系统控制：电动空调、暖风、散热风扇等。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（7）整车安全管理：跛行、停机保护、防误操作（不踩制动选挡无效）。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（8）整车信息管理：车载显示（仪表或者多媒体）和远程监控（数据采集终端）。</a:t>
            </a:r>
          </a:p>
        </p:txBody>
      </p:sp>
    </p:spTree>
    <p:extLst>
      <p:ext uri="{BB962C8B-B14F-4D97-AF65-F5344CB8AC3E}">
        <p14:creationId xmlns:p14="http://schemas.microsoft.com/office/powerpoint/2010/main" val="33939371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DFB2EA4-7931-4C1E-B08F-4C5B3D16E6F5}"/>
              </a:ext>
            </a:extLst>
          </p:cNvPr>
          <p:cNvSpPr txBox="1"/>
          <p:nvPr/>
        </p:nvSpPr>
        <p:spPr>
          <a:xfrm>
            <a:off x="696532" y="736070"/>
            <a:ext cx="10798935" cy="1326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</a:rPr>
              <a:t>二、整车控制策略</a:t>
            </a:r>
            <a:endParaRPr lang="en-US" altLang="zh-CN" sz="32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         动力输出控制核心是工况判断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需求扭矩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扭矩限制</a:t>
            </a:r>
            <a:r>
              <a:rPr lang="en-US" altLang="zh-CN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扭矩输出四部分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4F0D0F-DF62-4506-8771-7D4A88D8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877" t="33803" r="24796" b="26948"/>
          <a:stretch/>
        </p:blipFill>
        <p:spPr>
          <a:xfrm>
            <a:off x="1918955" y="2318197"/>
            <a:ext cx="7366713" cy="31810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B855971-761E-49F0-806B-01457A8BA818}"/>
              </a:ext>
            </a:extLst>
          </p:cNvPr>
          <p:cNvSpPr txBox="1"/>
          <p:nvPr/>
        </p:nvSpPr>
        <p:spPr>
          <a:xfrm>
            <a:off x="1393065" y="5660265"/>
            <a:ext cx="10798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制动信号优先等级为制动信号或故障、转向故障、扭矩需求、辅助电器。</a:t>
            </a:r>
          </a:p>
        </p:txBody>
      </p:sp>
    </p:spTree>
    <p:extLst>
      <p:ext uri="{BB962C8B-B14F-4D97-AF65-F5344CB8AC3E}">
        <p14:creationId xmlns:p14="http://schemas.microsoft.com/office/powerpoint/2010/main" val="18893846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DFB2EA4-7931-4C1E-B08F-4C5B3D16E6F5}"/>
              </a:ext>
            </a:extLst>
          </p:cNvPr>
          <p:cNvSpPr txBox="1"/>
          <p:nvPr/>
        </p:nvSpPr>
        <p:spPr>
          <a:xfrm>
            <a:off x="696532" y="736070"/>
            <a:ext cx="10798935" cy="74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</a:rPr>
              <a:t>三、整车上电</a:t>
            </a:r>
            <a:r>
              <a:rPr lang="en-US" altLang="zh-CN" sz="3200" b="1" dirty="0">
                <a:solidFill>
                  <a:srgbClr val="C00000"/>
                </a:solidFill>
              </a:rPr>
              <a:t>State</a:t>
            </a:r>
            <a:r>
              <a:rPr lang="zh-CN" altLang="en-US" sz="3200" b="1" dirty="0">
                <a:solidFill>
                  <a:srgbClr val="C00000"/>
                </a:solidFill>
              </a:rPr>
              <a:t>状态机制简介</a:t>
            </a:r>
            <a:endParaRPr lang="en-US" altLang="zh-CN" sz="3200" b="1" dirty="0">
              <a:solidFill>
                <a:srgbClr val="C0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855971-761E-49F0-806B-01457A8BA818}"/>
              </a:ext>
            </a:extLst>
          </p:cNvPr>
          <p:cNvSpPr txBox="1"/>
          <p:nvPr/>
        </p:nvSpPr>
        <p:spPr>
          <a:xfrm>
            <a:off x="1483219" y="1608011"/>
            <a:ext cx="10210798" cy="3901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以北汽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EV200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为例，整车上下电流程通过运行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机制来体现，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即整车上下电时须服从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机制约束，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MCU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BMS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PTC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EAS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ECC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DC/DC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等相关控制器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机制约束在不同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State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状态时执行规定动作，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并将各自系统状态通过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EVBUS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上报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根据各控制器状态引导整车上下电过程。</a:t>
            </a:r>
          </a:p>
        </p:txBody>
      </p:sp>
    </p:spTree>
    <p:extLst>
      <p:ext uri="{BB962C8B-B14F-4D97-AF65-F5344CB8AC3E}">
        <p14:creationId xmlns:p14="http://schemas.microsoft.com/office/powerpoint/2010/main" val="34948589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E5D2748-0D20-4CA7-8E4F-ACF0C6BA9F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135" t="40375" r="21402" b="27137"/>
          <a:stretch/>
        </p:blipFill>
        <p:spPr>
          <a:xfrm>
            <a:off x="544931" y="1609859"/>
            <a:ext cx="10706960" cy="354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481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5FB5317-6D80-4FA6-BB78-10B572649D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85" t="30047" r="23206" b="17746"/>
          <a:stretch/>
        </p:blipFill>
        <p:spPr>
          <a:xfrm>
            <a:off x="1429554" y="1063189"/>
            <a:ext cx="8512935" cy="49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392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A9A8BB-6D17-417C-AF51-CD692E1352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79" t="32488" r="30523" b="24508"/>
          <a:stretch/>
        </p:blipFill>
        <p:spPr>
          <a:xfrm>
            <a:off x="2562895" y="1353393"/>
            <a:ext cx="6787167" cy="447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971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8E95B50-DC2C-442F-BAA3-3F20086E21A0}"/>
              </a:ext>
            </a:extLst>
          </p:cNvPr>
          <p:cNvSpPr txBox="1"/>
          <p:nvPr/>
        </p:nvSpPr>
        <p:spPr>
          <a:xfrm>
            <a:off x="137375" y="755491"/>
            <a:ext cx="62204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四、电池系统高压分步检测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2DF42A3-34D1-4708-81D0-1856D8DAEF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22" t="17840" r="29038" b="7793"/>
          <a:stretch/>
        </p:blipFill>
        <p:spPr>
          <a:xfrm>
            <a:off x="253286" y="1460537"/>
            <a:ext cx="5409127" cy="51000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E0BA49-F068-4225-B162-0C24EC1673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438" t="41878" r="23099" b="27618"/>
          <a:stretch/>
        </p:blipFill>
        <p:spPr>
          <a:xfrm>
            <a:off x="5344732" y="755491"/>
            <a:ext cx="6735651" cy="209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616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966686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吉利</a:t>
            </a: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EV300</a:t>
            </a: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动力电池认知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424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2B4DBEDE-484A-4922-B7C0-51BDC8097088}"/>
              </a:ext>
            </a:extLst>
          </p:cNvPr>
          <p:cNvSpPr txBox="1"/>
          <p:nvPr/>
        </p:nvSpPr>
        <p:spPr>
          <a:xfrm>
            <a:off x="1219755" y="935162"/>
            <a:ext cx="27425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一、 电池组成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C84C8-4853-4127-BA60-832384FA3CD8}"/>
              </a:ext>
            </a:extLst>
          </p:cNvPr>
          <p:cNvSpPr txBox="1"/>
          <p:nvPr/>
        </p:nvSpPr>
        <p:spPr>
          <a:xfrm>
            <a:off x="482959" y="1711223"/>
            <a:ext cx="5917841" cy="3901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动力电池的组成部件包括：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各模组总成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CSC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采集系统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电池控制单元（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BMU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电池高压分配单元（</a:t>
            </a:r>
            <a:r>
              <a:rPr lang="en-US" altLang="zh-CN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B-BOX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维修开关等。</a:t>
            </a:r>
          </a:p>
        </p:txBody>
      </p:sp>
      <p:pic>
        <p:nvPicPr>
          <p:cNvPr id="1026" name="图片 327">
            <a:extLst>
              <a:ext uri="{FF2B5EF4-FFF2-40B4-BE49-F238E27FC236}">
                <a16:creationId xmlns:a16="http://schemas.microsoft.com/office/drawing/2014/main" id="{64B3EF92-103B-42F2-B5F4-E209AEE64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"/>
          <a:stretch>
            <a:fillRect/>
          </a:stretch>
        </p:blipFill>
        <p:spPr bwMode="auto">
          <a:xfrm>
            <a:off x="5323736" y="2024013"/>
            <a:ext cx="6151339" cy="3963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8603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BB3F0A1-9DAD-4121-B9AB-14F7563CA851}"/>
              </a:ext>
            </a:extLst>
          </p:cNvPr>
          <p:cNvSpPr txBox="1"/>
          <p:nvPr/>
        </p:nvSpPr>
        <p:spPr>
          <a:xfrm>
            <a:off x="820232" y="975933"/>
            <a:ext cx="10551535" cy="5194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电池控制单元（BMU）安装于动力电池总成内部，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是电池管理系统的核心部件，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电池控制单元（BMU）能够对动力电池组总电压、总电流、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每个测点温度和电池单体的电压参数进行实时监控，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并进行故障诊断，进行SOC计算、短路保护、漏电监测、报警显示、充放电模式选择等。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可以将动力电池相关参数通过CAN线上报整车控制器VCU，由VCU控制动力蓄电池的充电和放电。</a:t>
            </a:r>
          </a:p>
        </p:txBody>
      </p:sp>
    </p:spTree>
    <p:custDataLst>
      <p:tags r:id="rId1"/>
    </p:custDataLst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966686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动力电池管理系统</a:t>
            </a: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BMS</a:t>
            </a: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认知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8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28">
            <a:extLst>
              <a:ext uri="{FF2B5EF4-FFF2-40B4-BE49-F238E27FC236}">
                <a16:creationId xmlns:a16="http://schemas.microsoft.com/office/drawing/2014/main" id="{AFA4FAB7-B720-4BA7-9C89-34B394D0C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6"/>
          <a:stretch>
            <a:fillRect/>
          </a:stretch>
        </p:blipFill>
        <p:spPr bwMode="auto">
          <a:xfrm>
            <a:off x="2711238" y="622949"/>
            <a:ext cx="6769524" cy="476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B1C161E-DB60-4A22-9D9C-E5C198324C19}"/>
              </a:ext>
            </a:extLst>
          </p:cNvPr>
          <p:cNvSpPr txBox="1"/>
          <p:nvPr/>
        </p:nvSpPr>
        <p:spPr>
          <a:xfrm>
            <a:off x="2985752" y="5632261"/>
            <a:ext cx="6220496" cy="455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algn="just">
              <a:lnSpc>
                <a:spcPct val="150000"/>
              </a:lnSpc>
            </a:pP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吉利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EV300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动力电池管理系统原理图（一）</a:t>
            </a:r>
            <a:endParaRPr lang="zh-CN" altLang="zh-CN" sz="24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46014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29">
            <a:extLst>
              <a:ext uri="{FF2B5EF4-FFF2-40B4-BE49-F238E27FC236}">
                <a16:creationId xmlns:a16="http://schemas.microsoft.com/office/drawing/2014/main" id="{F55D28EA-1846-49D5-9FFC-7B9964E40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348" y="906283"/>
            <a:ext cx="7323652" cy="469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492B279-F0CF-45D9-8C5A-38C29B75AA60}"/>
              </a:ext>
            </a:extLst>
          </p:cNvPr>
          <p:cNvSpPr txBox="1"/>
          <p:nvPr/>
        </p:nvSpPr>
        <p:spPr>
          <a:xfrm>
            <a:off x="2923504" y="5951717"/>
            <a:ext cx="62204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吉利EV300动力电池管理系统原理图（二）</a:t>
            </a:r>
          </a:p>
        </p:txBody>
      </p:sp>
    </p:spTree>
    <p:extLst>
      <p:ext uri="{BB962C8B-B14F-4D97-AF65-F5344CB8AC3E}">
        <p14:creationId xmlns:p14="http://schemas.microsoft.com/office/powerpoint/2010/main" val="4830228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27">
            <a:extLst>
              <a:ext uri="{FF2B5EF4-FFF2-40B4-BE49-F238E27FC236}">
                <a16:creationId xmlns:a16="http://schemas.microsoft.com/office/drawing/2014/main" id="{D9C72BDE-DB4B-4161-AB1D-4C1E1B7E4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29" y="0"/>
            <a:ext cx="7557849" cy="6934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77FE7DA-DA10-4529-8F2A-42535FBCE5C5}"/>
              </a:ext>
            </a:extLst>
          </p:cNvPr>
          <p:cNvSpPr txBox="1"/>
          <p:nvPr/>
        </p:nvSpPr>
        <p:spPr>
          <a:xfrm>
            <a:off x="7606882" y="5881283"/>
            <a:ext cx="4585118" cy="458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吉利EV300动力电池管理系统外接线路</a:t>
            </a:r>
          </a:p>
        </p:txBody>
      </p:sp>
    </p:spTree>
    <p:extLst>
      <p:ext uri="{BB962C8B-B14F-4D97-AF65-F5344CB8AC3E}">
        <p14:creationId xmlns:p14="http://schemas.microsoft.com/office/powerpoint/2010/main" val="8254899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600AC97-23A7-4B2E-9653-315B5FED8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028537"/>
              </p:ext>
            </p:extLst>
          </p:nvPr>
        </p:nvGraphicFramePr>
        <p:xfrm>
          <a:off x="631065" y="1416677"/>
          <a:ext cx="11011435" cy="47633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4501">
                  <a:extLst>
                    <a:ext uri="{9D8B030D-6E8A-4147-A177-3AD203B41FA5}">
                      <a16:colId xmlns:a16="http://schemas.microsoft.com/office/drawing/2014/main" val="3703559326"/>
                    </a:ext>
                  </a:extLst>
                </a:gridCol>
                <a:gridCol w="1466076">
                  <a:extLst>
                    <a:ext uri="{9D8B030D-6E8A-4147-A177-3AD203B41FA5}">
                      <a16:colId xmlns:a16="http://schemas.microsoft.com/office/drawing/2014/main" val="2807733951"/>
                    </a:ext>
                  </a:extLst>
                </a:gridCol>
                <a:gridCol w="3378291">
                  <a:extLst>
                    <a:ext uri="{9D8B030D-6E8A-4147-A177-3AD203B41FA5}">
                      <a16:colId xmlns:a16="http://schemas.microsoft.com/office/drawing/2014/main" val="2465894992"/>
                    </a:ext>
                  </a:extLst>
                </a:gridCol>
                <a:gridCol w="776480">
                  <a:extLst>
                    <a:ext uri="{9D8B030D-6E8A-4147-A177-3AD203B41FA5}">
                      <a16:colId xmlns:a16="http://schemas.microsoft.com/office/drawing/2014/main" val="1949543832"/>
                    </a:ext>
                  </a:extLst>
                </a:gridCol>
                <a:gridCol w="1349097">
                  <a:extLst>
                    <a:ext uri="{9D8B030D-6E8A-4147-A177-3AD203B41FA5}">
                      <a16:colId xmlns:a16="http://schemas.microsoft.com/office/drawing/2014/main" val="4041346850"/>
                    </a:ext>
                  </a:extLst>
                </a:gridCol>
                <a:gridCol w="3296990">
                  <a:extLst>
                    <a:ext uri="{9D8B030D-6E8A-4147-A177-3AD203B41FA5}">
                      <a16:colId xmlns:a16="http://schemas.microsoft.com/office/drawing/2014/main" val="1058798465"/>
                    </a:ext>
                  </a:extLst>
                </a:gridCol>
              </a:tblGrid>
              <a:tr h="3660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序号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端子号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定义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序号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端子号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定义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124832"/>
                  </a:ext>
                </a:extLst>
              </a:tr>
              <a:tr h="36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BMS</a:t>
                      </a:r>
                      <a:r>
                        <a:rPr lang="zh-CN" sz="2400" kern="100">
                          <a:effectLst/>
                        </a:rPr>
                        <a:t>模块</a:t>
                      </a:r>
                      <a:r>
                        <a:rPr lang="en-US" sz="2400" kern="100">
                          <a:effectLst/>
                        </a:rPr>
                        <a:t>B+</a:t>
                      </a:r>
                      <a:r>
                        <a:rPr lang="zh-CN" sz="2400" kern="100">
                          <a:effectLst/>
                        </a:rPr>
                        <a:t>电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BMS</a:t>
                      </a:r>
                      <a:r>
                        <a:rPr lang="zh-CN" sz="2400" kern="100">
                          <a:effectLst/>
                        </a:rPr>
                        <a:t>模块搭铁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5724988"/>
                  </a:ext>
                </a:extLst>
              </a:tr>
              <a:tr h="36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P-CAN </a:t>
                      </a:r>
                      <a:r>
                        <a:rPr lang="zh-CN" sz="2400" kern="100">
                          <a:effectLst/>
                        </a:rPr>
                        <a:t>高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4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CA49-4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P-CAN </a:t>
                      </a:r>
                      <a:r>
                        <a:rPr lang="zh-CN" sz="2400" kern="100">
                          <a:effectLst/>
                        </a:rPr>
                        <a:t>低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4108228"/>
                  </a:ext>
                </a:extLst>
              </a:tr>
              <a:tr h="36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5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CA49-5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/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6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CA49-6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ACU</a:t>
                      </a:r>
                      <a:r>
                        <a:rPr lang="zh-CN" sz="2400" kern="100">
                          <a:effectLst/>
                        </a:rPr>
                        <a:t>碰撞信号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1541852"/>
                  </a:ext>
                </a:extLst>
              </a:tr>
              <a:tr h="3656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7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CA49-7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BMS</a:t>
                      </a:r>
                      <a:r>
                        <a:rPr lang="zh-CN" sz="2400" kern="100">
                          <a:effectLst/>
                        </a:rPr>
                        <a:t>模块</a:t>
                      </a:r>
                      <a:r>
                        <a:rPr lang="en-US" sz="2400" kern="100">
                          <a:effectLst/>
                        </a:rPr>
                        <a:t>IG</a:t>
                      </a:r>
                      <a:r>
                        <a:rPr lang="zh-CN" sz="2400" kern="100">
                          <a:effectLst/>
                        </a:rPr>
                        <a:t>电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8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CA49-8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BMS</a:t>
                      </a:r>
                      <a:r>
                        <a:rPr lang="zh-CN" sz="2400" kern="100">
                          <a:effectLst/>
                        </a:rPr>
                        <a:t>被</a:t>
                      </a:r>
                      <a:r>
                        <a:rPr lang="en-US" sz="2400" kern="100">
                          <a:effectLst/>
                        </a:rPr>
                        <a:t>ACM</a:t>
                      </a:r>
                      <a:r>
                        <a:rPr lang="zh-CN" sz="2400" kern="100">
                          <a:effectLst/>
                        </a:rPr>
                        <a:t>唤醒输入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4607975"/>
                  </a:ext>
                </a:extLst>
              </a:tr>
              <a:tr h="7650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接直流充电插座正极传感器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10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CA49-10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接直流充电插座正极传感器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4306520"/>
                  </a:ext>
                </a:extLst>
              </a:tr>
              <a:tr h="76501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11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CA49-11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>
                          <a:effectLst/>
                        </a:rPr>
                        <a:t>诊断</a:t>
                      </a:r>
                      <a:r>
                        <a:rPr lang="en-US" sz="2400" kern="100">
                          <a:effectLst/>
                        </a:rPr>
                        <a:t>CAN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12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400" kern="100">
                          <a:effectLst/>
                        </a:rPr>
                        <a:t>CA49-12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400" kern="100" dirty="0">
                          <a:effectLst/>
                        </a:rPr>
                        <a:t>诊断</a:t>
                      </a:r>
                      <a:r>
                        <a:rPr lang="en-US" sz="2400" kern="100" dirty="0">
                          <a:effectLst/>
                        </a:rPr>
                        <a:t>CAN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5717287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E0A2B9F9-AF25-472D-83CF-177269C5A91D}"/>
              </a:ext>
            </a:extLst>
          </p:cNvPr>
          <p:cNvSpPr txBox="1"/>
          <p:nvPr/>
        </p:nvSpPr>
        <p:spPr>
          <a:xfrm>
            <a:off x="631065" y="770346"/>
            <a:ext cx="105284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吉利EV300（水冷配置）动力电池管理系统低压插接器CA49各端子定义</a:t>
            </a:r>
          </a:p>
        </p:txBody>
      </p:sp>
    </p:spTree>
    <p:extLst>
      <p:ext uri="{BB962C8B-B14F-4D97-AF65-F5344CB8AC3E}">
        <p14:creationId xmlns:p14="http://schemas.microsoft.com/office/powerpoint/2010/main" val="38163039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C10AFDD-EAA0-42C9-9779-A8FD58751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549364"/>
              </p:ext>
            </p:extLst>
          </p:nvPr>
        </p:nvGraphicFramePr>
        <p:xfrm>
          <a:off x="746975" y="1326525"/>
          <a:ext cx="10818252" cy="3734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5188">
                  <a:extLst>
                    <a:ext uri="{9D8B030D-6E8A-4147-A177-3AD203B41FA5}">
                      <a16:colId xmlns:a16="http://schemas.microsoft.com/office/drawing/2014/main" val="621708525"/>
                    </a:ext>
                  </a:extLst>
                </a:gridCol>
                <a:gridCol w="1279008">
                  <a:extLst>
                    <a:ext uri="{9D8B030D-6E8A-4147-A177-3AD203B41FA5}">
                      <a16:colId xmlns:a16="http://schemas.microsoft.com/office/drawing/2014/main" val="1062984302"/>
                    </a:ext>
                  </a:extLst>
                </a:gridCol>
                <a:gridCol w="3431416">
                  <a:extLst>
                    <a:ext uri="{9D8B030D-6E8A-4147-A177-3AD203B41FA5}">
                      <a16:colId xmlns:a16="http://schemas.microsoft.com/office/drawing/2014/main" val="4190215744"/>
                    </a:ext>
                  </a:extLst>
                </a:gridCol>
                <a:gridCol w="755011">
                  <a:extLst>
                    <a:ext uri="{9D8B030D-6E8A-4147-A177-3AD203B41FA5}">
                      <a16:colId xmlns:a16="http://schemas.microsoft.com/office/drawing/2014/main" val="1845011302"/>
                    </a:ext>
                  </a:extLst>
                </a:gridCol>
                <a:gridCol w="1102043">
                  <a:extLst>
                    <a:ext uri="{9D8B030D-6E8A-4147-A177-3AD203B41FA5}">
                      <a16:colId xmlns:a16="http://schemas.microsoft.com/office/drawing/2014/main" val="4181446626"/>
                    </a:ext>
                  </a:extLst>
                </a:gridCol>
                <a:gridCol w="3415586">
                  <a:extLst>
                    <a:ext uri="{9D8B030D-6E8A-4147-A177-3AD203B41FA5}">
                      <a16:colId xmlns:a16="http://schemas.microsoft.com/office/drawing/2014/main" val="844345992"/>
                    </a:ext>
                  </a:extLst>
                </a:gridCol>
              </a:tblGrid>
              <a:tr h="3632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序号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端子号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定义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序号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端子号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定义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1785814"/>
                  </a:ext>
                </a:extLst>
              </a:tr>
              <a:tr h="362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 dirty="0">
                          <a:effectLst/>
                        </a:rPr>
                        <a:t>CA50-1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快充</a:t>
                      </a:r>
                      <a:r>
                        <a:rPr lang="en-US" sz="2000" kern="100">
                          <a:effectLst/>
                        </a:rPr>
                        <a:t>CAN</a:t>
                      </a:r>
                      <a:r>
                        <a:rPr lang="zh-CN" sz="2000" kern="100">
                          <a:effectLst/>
                        </a:rPr>
                        <a:t>高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快充</a:t>
                      </a:r>
                      <a:r>
                        <a:rPr lang="en-US" sz="2000" kern="100">
                          <a:effectLst/>
                        </a:rPr>
                        <a:t>CAN</a:t>
                      </a:r>
                      <a:r>
                        <a:rPr lang="zh-CN" sz="2000" kern="100">
                          <a:effectLst/>
                        </a:rPr>
                        <a:t>低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1515873"/>
                  </a:ext>
                </a:extLst>
              </a:tr>
              <a:tr h="362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CA50-3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快充确认</a:t>
                      </a:r>
                      <a:r>
                        <a:rPr lang="en-US" sz="2000" kern="100">
                          <a:effectLst/>
                        </a:rPr>
                        <a:t>CC2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CA50-4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充电唤醒</a:t>
                      </a:r>
                      <a:r>
                        <a:rPr lang="en-US" sz="2000" kern="100">
                          <a:effectLst/>
                        </a:rPr>
                        <a:t>12+</a:t>
                      </a:r>
                      <a:r>
                        <a:rPr lang="zh-CN" sz="2000" kern="100">
                          <a:effectLst/>
                        </a:rPr>
                        <a:t>（快充座</a:t>
                      </a:r>
                      <a:r>
                        <a:rPr lang="en-US" sz="2000" kern="100">
                          <a:effectLst/>
                        </a:rPr>
                        <a:t>A+</a:t>
                      </a:r>
                      <a:r>
                        <a:rPr lang="zh-CN" sz="2000" kern="10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448556"/>
                  </a:ext>
                </a:extLst>
              </a:tr>
              <a:tr h="362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CA50-5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充电唤醒</a:t>
                      </a:r>
                      <a:r>
                        <a:rPr lang="en-US" sz="2000" kern="100">
                          <a:effectLst/>
                        </a:rPr>
                        <a:t>12-</a:t>
                      </a:r>
                      <a:r>
                        <a:rPr lang="zh-CN" sz="2000" kern="100">
                          <a:effectLst/>
                        </a:rPr>
                        <a:t>（快充座</a:t>
                      </a:r>
                      <a:r>
                        <a:rPr lang="en-US" sz="2000" kern="100">
                          <a:effectLst/>
                        </a:rPr>
                        <a:t>A-</a:t>
                      </a:r>
                      <a:r>
                        <a:rPr lang="zh-CN" sz="2000" kern="10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6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CA50-6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/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4434108"/>
                  </a:ext>
                </a:extLst>
              </a:tr>
              <a:tr h="362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CA50-7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充电状态信号（接</a:t>
                      </a:r>
                      <a:r>
                        <a:rPr lang="en-US" sz="2000" kern="100">
                          <a:effectLst/>
                        </a:rPr>
                        <a:t>ACM</a:t>
                      </a:r>
                      <a:r>
                        <a:rPr lang="zh-CN" sz="2000" kern="10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CA50-8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</a:rPr>
                        <a:t>充电状态信号（接</a:t>
                      </a:r>
                      <a:r>
                        <a:rPr lang="en-US" sz="2000" kern="100">
                          <a:effectLst/>
                        </a:rPr>
                        <a:t>ACM</a:t>
                      </a:r>
                      <a:r>
                        <a:rPr lang="zh-CN" sz="2000" kern="100">
                          <a:effectLst/>
                        </a:rPr>
                        <a:t>）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6821671"/>
                  </a:ext>
                </a:extLst>
              </a:tr>
              <a:tr h="75914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9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CA50-9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VCU</a:t>
                      </a:r>
                      <a:r>
                        <a:rPr lang="zh-CN" sz="2000" kern="100">
                          <a:effectLst/>
                        </a:rPr>
                        <a:t>唤醒输出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10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CA50-10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OBC</a:t>
                      </a:r>
                      <a:r>
                        <a:rPr lang="zh-CN" sz="2000" kern="100">
                          <a:effectLst/>
                        </a:rPr>
                        <a:t>唤醒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8998539"/>
                  </a:ext>
                </a:extLst>
              </a:tr>
              <a:tr h="75914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11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CA50-11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负极传感器</a:t>
                      </a:r>
                      <a:endParaRPr lang="en-US" alt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（接直流充电插座）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</a:rPr>
                        <a:t>CA50-12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负极传感器</a:t>
                      </a:r>
                      <a:endParaRPr lang="en-US" altLang="zh-CN" sz="2000" kern="1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sz="2000" kern="100" dirty="0">
                          <a:effectLst/>
                        </a:rPr>
                        <a:t>（接直流充电插座）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1418548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A459A07B-EDF8-4DB2-86B1-80DFA4EF6CF3}"/>
              </a:ext>
            </a:extLst>
          </p:cNvPr>
          <p:cNvSpPr txBox="1"/>
          <p:nvPr/>
        </p:nvSpPr>
        <p:spPr>
          <a:xfrm>
            <a:off x="626773" y="680194"/>
            <a:ext cx="109384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吉利EV300（水冷配置）动力电池管理系统低压插接器CA50各端子定义</a:t>
            </a:r>
          </a:p>
        </p:txBody>
      </p:sp>
    </p:spTree>
    <p:extLst>
      <p:ext uri="{BB962C8B-B14F-4D97-AF65-F5344CB8AC3E}">
        <p14:creationId xmlns:p14="http://schemas.microsoft.com/office/powerpoint/2010/main" val="356950510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45501DA5-D537-4E54-95A0-F01C442B7431}"/>
              </a:ext>
            </a:extLst>
          </p:cNvPr>
          <p:cNvSpPr txBox="1"/>
          <p:nvPr/>
        </p:nvSpPr>
        <p:spPr>
          <a:xfrm>
            <a:off x="756116" y="832131"/>
            <a:ext cx="610955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二、 吉利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EV300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动力电池热管理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EBDF51-617B-4929-B002-D33F17B7AFF8}"/>
              </a:ext>
            </a:extLst>
          </p:cNvPr>
          <p:cNvSpPr txBox="1"/>
          <p:nvPr/>
        </p:nvSpPr>
        <p:spPr>
          <a:xfrm>
            <a:off x="1777284" y="1827608"/>
            <a:ext cx="9878095" cy="2608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吉利EV300电动汽车整车热管理系统分为三个部分：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乘员舱热管理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电池系统回路热管理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电驱系统回路热管理</a:t>
            </a:r>
          </a:p>
        </p:txBody>
      </p:sp>
    </p:spTree>
    <p:extLst>
      <p:ext uri="{BB962C8B-B14F-4D97-AF65-F5344CB8AC3E}">
        <p14:creationId xmlns:p14="http://schemas.microsoft.com/office/powerpoint/2010/main" val="12347744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30">
            <a:extLst>
              <a:ext uri="{FF2B5EF4-FFF2-40B4-BE49-F238E27FC236}">
                <a16:creationId xmlns:a16="http://schemas.microsoft.com/office/drawing/2014/main" id="{DD4122ED-68BF-4530-9BEE-27D9C20AA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4" y="942975"/>
            <a:ext cx="11010737" cy="518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0129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57CC01-E071-4BF6-9547-5A8014FF7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动力冷却系统的作用</a:t>
            </a: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对电池、电机、控制器及充电机等车辆关键部件进行冷却或加热，使其保持在适当工作温度范围内，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冷却或加热性能直接影响零部件的性能表现，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对于提升动力经济性有重要意义。</a:t>
            </a:r>
          </a:p>
        </p:txBody>
      </p:sp>
    </p:spTree>
    <p:extLst>
      <p:ext uri="{BB962C8B-B14F-4D97-AF65-F5344CB8AC3E}">
        <p14:creationId xmlns:p14="http://schemas.microsoft.com/office/powerpoint/2010/main" val="26855429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331">
            <a:extLst>
              <a:ext uri="{FF2B5EF4-FFF2-40B4-BE49-F238E27FC236}">
                <a16:creationId xmlns:a16="http://schemas.microsoft.com/office/drawing/2014/main" id="{E54DBC73-F273-4CFE-8C2F-1044A93D8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322" y="975040"/>
            <a:ext cx="8533931" cy="463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792DDB-0633-4505-9576-6804A26BD567}"/>
              </a:ext>
            </a:extLst>
          </p:cNvPr>
          <p:cNvSpPr txBox="1"/>
          <p:nvPr/>
        </p:nvSpPr>
        <p:spPr>
          <a:xfrm>
            <a:off x="3614202" y="5609982"/>
            <a:ext cx="55314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采用电动压缩机，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取暖依靠电加热系统PTC实现。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5A3DB2-CD69-4C78-A000-B4C14BC2C350}"/>
              </a:ext>
            </a:extLst>
          </p:cNvPr>
          <p:cNvSpPr txBox="1"/>
          <p:nvPr/>
        </p:nvSpPr>
        <p:spPr>
          <a:xfrm>
            <a:off x="611747" y="790374"/>
            <a:ext cx="27367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空调冷却回路</a:t>
            </a:r>
          </a:p>
        </p:txBody>
      </p:sp>
    </p:spTree>
    <p:extLst>
      <p:ext uri="{BB962C8B-B14F-4D97-AF65-F5344CB8AC3E}">
        <p14:creationId xmlns:p14="http://schemas.microsoft.com/office/powerpoint/2010/main" val="25533692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32">
            <a:extLst>
              <a:ext uri="{FF2B5EF4-FFF2-40B4-BE49-F238E27FC236}">
                <a16:creationId xmlns:a16="http://schemas.microsoft.com/office/drawing/2014/main" id="{45D7194D-20DB-4EBE-9677-2842217A0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93" y="692552"/>
            <a:ext cx="8498983" cy="462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969B765-7A3F-46F4-8BB9-DDF6E452065E}"/>
              </a:ext>
            </a:extLst>
          </p:cNvPr>
          <p:cNvSpPr txBox="1"/>
          <p:nvPr/>
        </p:nvSpPr>
        <p:spPr>
          <a:xfrm>
            <a:off x="1105437" y="4895411"/>
            <a:ext cx="11320528" cy="1695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散热部件的进水顺序为散热器出水—电机控制器/DCDC—充电机—电机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电机流出的较高温度冷却液通过散热器与空气的热交换降温，</a:t>
            </a:r>
            <a:endParaRPr lang="en-US" altLang="zh-CN" sz="24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经过降温的冷却液再流经散热部件，达到冷却的目的。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DDEAF6-31C3-4C6C-A102-DF2B7D84BE0C}"/>
              </a:ext>
            </a:extLst>
          </p:cNvPr>
          <p:cNvSpPr txBox="1"/>
          <p:nvPr/>
        </p:nvSpPr>
        <p:spPr>
          <a:xfrm>
            <a:off x="261868" y="607382"/>
            <a:ext cx="33957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电驱系统冷却回路</a:t>
            </a:r>
          </a:p>
        </p:txBody>
      </p:sp>
    </p:spTree>
    <p:extLst>
      <p:ext uri="{BB962C8B-B14F-4D97-AF65-F5344CB8AC3E}">
        <p14:creationId xmlns:p14="http://schemas.microsoft.com/office/powerpoint/2010/main" val="1690125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">
            <a:extLst>
              <a:ext uri="{FF2B5EF4-FFF2-40B4-BE49-F238E27FC236}">
                <a16:creationId xmlns:a16="http://schemas.microsoft.com/office/drawing/2014/main" id="{5627417F-8A04-4DE4-BFAB-61B2B4D27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66" y="3493395"/>
            <a:ext cx="11654434" cy="175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defTabSz="1032083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3950" dirty="0">
                <a:solidFill>
                  <a:srgbClr val="000000"/>
                </a:solidFill>
                <a:latin typeface="SimSun" panose="02010600030101010101" pitchFamily="2" charset="-122"/>
              </a:rPr>
              <a:t>  </a:t>
            </a:r>
            <a:r>
              <a:rPr lang="en-US" altLang="zh-CN" sz="3950" dirty="0" err="1">
                <a:solidFill>
                  <a:srgbClr val="000000"/>
                </a:solidFill>
                <a:latin typeface="SimSun" panose="02010600030101010101" pitchFamily="2" charset="-122"/>
              </a:rPr>
              <a:t>attery</a:t>
            </a:r>
            <a:r>
              <a:rPr lang="en-US" altLang="zh-CN" sz="3950" dirty="0">
                <a:solidFill>
                  <a:srgbClr val="000000"/>
                </a:solidFill>
                <a:latin typeface="SimSun" panose="02010600030101010101" pitchFamily="2" charset="-122"/>
              </a:rPr>
              <a:t>       </a:t>
            </a:r>
            <a:r>
              <a:rPr lang="en-US" altLang="zh-CN" sz="3950" dirty="0" err="1">
                <a:solidFill>
                  <a:srgbClr val="000000"/>
                </a:solidFill>
                <a:latin typeface="SimSun" panose="02010600030101010101" pitchFamily="2" charset="-122"/>
              </a:rPr>
              <a:t>anagment</a:t>
            </a:r>
            <a:r>
              <a:rPr lang="en-US" altLang="zh-CN" sz="3950" dirty="0">
                <a:solidFill>
                  <a:srgbClr val="000000"/>
                </a:solidFill>
                <a:latin typeface="SimSun" panose="02010600030101010101" pitchFamily="2" charset="-122"/>
              </a:rPr>
              <a:t>     </a:t>
            </a:r>
            <a:r>
              <a:rPr lang="en-US" altLang="zh-CN" sz="3950" dirty="0" err="1">
                <a:solidFill>
                  <a:srgbClr val="000000"/>
                </a:solidFill>
                <a:latin typeface="SimSun" panose="02010600030101010101" pitchFamily="2" charset="-122"/>
              </a:rPr>
              <a:t>ystem</a:t>
            </a:r>
            <a:endParaRPr lang="en-US" altLang="zh-CN" sz="395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ctr" defTabSz="1032083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919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2C0CCAA-0106-4737-BCAC-D73BF424C7BF}"/>
              </a:ext>
            </a:extLst>
          </p:cNvPr>
          <p:cNvSpPr txBox="1"/>
          <p:nvPr/>
        </p:nvSpPr>
        <p:spPr>
          <a:xfrm>
            <a:off x="4252149" y="2044315"/>
            <a:ext cx="675185" cy="908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32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05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</a:rPr>
              <a:t>B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F34592-2611-44A9-A480-5EFA587E7029}"/>
              </a:ext>
            </a:extLst>
          </p:cNvPr>
          <p:cNvSpPr txBox="1"/>
          <p:nvPr/>
        </p:nvSpPr>
        <p:spPr>
          <a:xfrm>
            <a:off x="5364910" y="2053274"/>
            <a:ext cx="752129" cy="908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32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05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</a:rPr>
              <a:t>M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7E39BC3-7FC3-43D9-AF7A-E2B754393BB1}"/>
              </a:ext>
            </a:extLst>
          </p:cNvPr>
          <p:cNvSpPr txBox="1"/>
          <p:nvPr/>
        </p:nvSpPr>
        <p:spPr>
          <a:xfrm>
            <a:off x="6513510" y="2078361"/>
            <a:ext cx="638316" cy="908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32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05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</a:rPr>
              <a:t>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BB9B13-FBF1-4E0D-BD8D-F310928D97F7}"/>
              </a:ext>
            </a:extLst>
          </p:cNvPr>
          <p:cNvSpPr txBox="1"/>
          <p:nvPr/>
        </p:nvSpPr>
        <p:spPr>
          <a:xfrm>
            <a:off x="-179275" y="415213"/>
            <a:ext cx="6219370" cy="1302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32083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48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ZYaoTi" panose="02010601030101010101" pitchFamily="2" charset="-122"/>
                <a:ea typeface="FZYaoTi" panose="02010601030101010101" pitchFamily="2" charset="-122"/>
              </a:rPr>
              <a:t>动力电池管理系统</a:t>
            </a:r>
            <a:endParaRPr lang="en-US" altLang="en-US" sz="4800" b="1" dirty="0">
              <a:solidFill>
                <a:srgbClr val="000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859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85185E-6 L -0.30586 0.2634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99" y="1317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14127 0.271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0" y="1354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0.05 0.2708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13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29">
            <a:extLst>
              <a:ext uri="{FF2B5EF4-FFF2-40B4-BE49-F238E27FC236}">
                <a16:creationId xmlns:a16="http://schemas.microsoft.com/office/drawing/2014/main" id="{286413EE-7BF7-45AD-9E8A-B62BCD63C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649" y="1344165"/>
            <a:ext cx="9215787" cy="499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A26446C-FFF9-4F9E-B00D-380C71EA6167}"/>
              </a:ext>
            </a:extLst>
          </p:cNvPr>
          <p:cNvSpPr txBox="1"/>
          <p:nvPr/>
        </p:nvSpPr>
        <p:spPr>
          <a:xfrm>
            <a:off x="386365" y="515442"/>
            <a:ext cx="2846231" cy="669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1828800" algn="l"/>
              </a:tabLst>
            </a:pPr>
            <a:r>
              <a:rPr lang="en-US" altLang="zh-CN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zh-CN" sz="2800" b="1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电池冷却回路</a:t>
            </a:r>
          </a:p>
        </p:txBody>
      </p:sp>
    </p:spTree>
    <p:extLst>
      <p:ext uri="{BB962C8B-B14F-4D97-AF65-F5344CB8AC3E}">
        <p14:creationId xmlns:p14="http://schemas.microsoft.com/office/powerpoint/2010/main" val="15788210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335" y="2156460"/>
            <a:ext cx="8279130" cy="4491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内容占位符 2"/>
          <p:cNvSpPr txBox="1"/>
          <p:nvPr/>
        </p:nvSpPr>
        <p:spPr bwMode="auto">
          <a:xfrm>
            <a:off x="224472" y="0"/>
            <a:ext cx="11743055" cy="190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rIns="36000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sz="2800" dirty="0">
                <a:solidFill>
                  <a:srgbClr val="C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PTC电池加热原理</a:t>
            </a:r>
          </a:p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       </a:t>
            </a:r>
            <a:r>
              <a:rPr lang="zh-CN" altLang="en-US" sz="24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当电池有加热需求时（电池最低温度低于-10℃，且暖风开启），PTC启动，同样电池回路通过Chiller集成在一起的换热器与PTC回路进行换热。</a:t>
            </a:r>
          </a:p>
          <a:p>
            <a:pPr indent="360680">
              <a:lnSpc>
                <a:spcPct val="150000"/>
              </a:lnSpc>
            </a:pP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.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2"/>
          <p:cNvSpPr txBox="1"/>
          <p:nvPr/>
        </p:nvSpPr>
        <p:spPr bwMode="auto">
          <a:xfrm>
            <a:off x="489576" y="0"/>
            <a:ext cx="11000105" cy="107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rIns="36000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en-US" sz="2800" dirty="0">
                <a:solidFill>
                  <a:srgbClr val="C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电驱回路加热电池回路</a:t>
            </a:r>
          </a:p>
          <a:p>
            <a:pPr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当电池有加热需求时（电池最低温度高于-10℃），PTC不启动，利用电驱回路的热量加热电池回路。</a:t>
            </a:r>
          </a:p>
          <a:p>
            <a:pPr indent="360680">
              <a:lnSpc>
                <a:spcPct val="150000"/>
              </a:lnSpc>
            </a:pP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  <p:pic>
        <p:nvPicPr>
          <p:cNvPr id="1127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2152650"/>
            <a:ext cx="8279130" cy="44932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65480" y="663635"/>
            <a:ext cx="8280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39629" anchor="ctr" anchorCtr="0">
            <a:no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  <a:cs typeface="SimSun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SimSun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spcAft>
                <a:spcPts val="535"/>
              </a:spcAft>
            </a:pPr>
            <a:r>
              <a:rPr kumimoji="0" lang="zh-CN" altLang="en-US" sz="3200" b="1" dirty="0">
                <a:solidFill>
                  <a:srgbClr val="C00000"/>
                </a:solidFill>
                <a:latin typeface="+mn-ea"/>
                <a:ea typeface="+mn-ea"/>
                <a:cs typeface="+mn-ea"/>
              </a:rPr>
              <a:t>三、电池冷却回路控制策略</a:t>
            </a: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128790" y="1405300"/>
            <a:ext cx="12183413" cy="107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rIns="36000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rPr>
              <a:t>总体要求</a:t>
            </a:r>
            <a:endParaRPr sz="24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1.  </a:t>
            </a:r>
            <a:r>
              <a:rPr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车辆在交流充电，直流充电，智能充电，行车过程中（包括车速为0）</a:t>
            </a:r>
          </a:p>
          <a:p>
            <a:pPr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都可以启动热管理对动力电池加热或冷却。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2.  </a:t>
            </a:r>
            <a:r>
              <a:rPr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冷却系统中，BMS根据单节电池最高温度（下面简称电池最高温度）</a:t>
            </a:r>
          </a:p>
          <a:p>
            <a:pPr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发送热管理控制信号，包括“冷却”、“匀热”和“关闭”</a:t>
            </a:r>
          </a:p>
          <a:p>
            <a:pPr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3.  </a:t>
            </a:r>
            <a:r>
              <a:rPr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加热系统中，BMS根据单节电池最低温度（下面简称电池最高温度）</a:t>
            </a:r>
          </a:p>
          <a:p>
            <a:pPr>
              <a:lnSpc>
                <a:spcPct val="150000"/>
              </a:lnSpc>
            </a:pPr>
            <a:r>
              <a:rPr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发送热管理控制信号，包括“加热”、“</a:t>
            </a:r>
            <a:r>
              <a:rPr sz="2800" b="0" dirty="0" err="1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匀热”和“关闭</a:t>
            </a:r>
            <a:r>
              <a:rPr 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indent="360680">
              <a:lnSpc>
                <a:spcPct val="150000"/>
              </a:lnSpc>
            </a:pP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/>
        </p:nvSpPr>
        <p:spPr bwMode="auto">
          <a:xfrm>
            <a:off x="476519" y="864387"/>
            <a:ext cx="12192000" cy="107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rIns="36000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514350" indent="-514350">
              <a:lnSpc>
                <a:spcPct val="150000"/>
              </a:lnSpc>
              <a:buAutoNum type="arabicPeriod" startAt="4"/>
            </a:pPr>
            <a:r>
              <a:rPr sz="2800" b="0" dirty="0" err="1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快充及慢充：VCU直接转发BMS的热管理请求</a:t>
            </a:r>
            <a:r>
              <a:rPr 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5.  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行车：</a:t>
            </a:r>
          </a:p>
          <a:p>
            <a:pPr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行车状态下，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接收到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BMS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发送的加热需求后，</a:t>
            </a:r>
          </a:p>
          <a:p>
            <a:pPr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需要根据当前电池温度、暖风状态、车速等条件进行再次逻辑判断     </a:t>
            </a:r>
          </a:p>
          <a:p>
            <a:pPr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从而发送不同热管理请求至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控制器</a:t>
            </a:r>
          </a:p>
          <a:p>
            <a:pPr marL="514350" indent="-514350">
              <a:lnSpc>
                <a:spcPct val="150000"/>
              </a:lnSpc>
              <a:buAutoNum type="arabicPeriod" startAt="6"/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电池温度监测由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BMS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完成，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BMS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根据动力电池单体温度判定动力电池是否启动冷却，并发送冷却请求给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转发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BMS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上述信号至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ATC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空调控制器。</a:t>
            </a: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  <a:p>
            <a:pPr indent="360680">
              <a:lnSpc>
                <a:spcPct val="150000"/>
              </a:lnSpc>
            </a:pP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6839701"/>
      </p:ext>
    </p:extLst>
  </p:cSld>
  <p:clrMapOvr>
    <a:masterClrMapping/>
  </p:clrMapOvr>
  <p:transition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内容占位符 2"/>
          <p:cNvSpPr txBox="1"/>
          <p:nvPr/>
        </p:nvSpPr>
        <p:spPr bwMode="auto">
          <a:xfrm>
            <a:off x="528034" y="1352282"/>
            <a:ext cx="11546205" cy="4018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rIns="360000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514350" indent="-514350">
              <a:lnSpc>
                <a:spcPct val="150000"/>
              </a:lnSpc>
              <a:buAutoNum type="arabicPeriod" startAt="7"/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一般情况下，压缩机和动力电池水泵、加热水泵由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ATC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控制，</a:t>
            </a:r>
            <a:endParaRPr lang="en-US" altLang="zh-CN" sz="2800" b="0" dirty="0">
              <a:solidFill>
                <a:srgbClr val="000000"/>
              </a:solidFill>
              <a:latin typeface="+mn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风扇、电驱水泵由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控制。。</a:t>
            </a:r>
            <a:endParaRPr lang="en-US" altLang="zh-CN" sz="2800" b="0" dirty="0">
              <a:solidFill>
                <a:srgbClr val="000000"/>
              </a:solidFill>
              <a:latin typeface="+mn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eriod" startAt="7"/>
            </a:pPr>
            <a:endParaRPr lang="en-US" sz="2800" b="0" dirty="0">
              <a:solidFill>
                <a:srgbClr val="000000"/>
              </a:solidFill>
              <a:latin typeface="+mn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但是，当面板给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发送压缩机开机请求和功率请求时，</a:t>
            </a:r>
            <a:endParaRPr lang="en-US" altLang="zh-CN" sz="2800" b="0" dirty="0">
              <a:solidFill>
                <a:srgbClr val="000000"/>
              </a:solidFill>
              <a:latin typeface="+mn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风扇低速运转。</a:t>
            </a:r>
            <a:endParaRPr lang="en-US" altLang="zh-CN" sz="2800" b="0" dirty="0">
              <a:solidFill>
                <a:srgbClr val="000000"/>
              </a:solidFill>
              <a:latin typeface="+mn-lt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当面板给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发送风扇高速请求时，</a:t>
            </a:r>
            <a:r>
              <a:rPr lang="en-US" altLang="zh-CN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VCU</a:t>
            </a:r>
            <a:r>
              <a:rPr lang="zh-CN" altLang="en-US" sz="2800" b="0" dirty="0">
                <a:solidFill>
                  <a:srgbClr val="000000"/>
                </a:solidFill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控制风扇高速运转。</a:t>
            </a:r>
            <a:endParaRPr lang="zh-CN" altLang="en-US" sz="2400" b="0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charset="-122"/>
              <a:ea typeface="Microsoft YaHei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71575" y="1352550"/>
            <a:ext cx="61822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吉利</a:t>
            </a:r>
            <a:r>
              <a:rPr lang="en-US" altLang="zh-CN" sz="3600" b="1" dirty="0">
                <a:solidFill>
                  <a:srgbClr val="C00000"/>
                </a:solidFill>
                <a:cs typeface="+mn-ea"/>
              </a:rPr>
              <a:t>EV300</a:t>
            </a: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动力电池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1430655" y="2901315"/>
            <a:ext cx="5302250" cy="2159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1418590" y="3686810"/>
            <a:ext cx="5214620" cy="1079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665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506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670685" y="2901950"/>
            <a:ext cx="5319395" cy="1472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动力电池热管理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30363" y="2346643"/>
            <a:ext cx="3117854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动力电池组成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0015" y="4383405"/>
            <a:ext cx="5302250" cy="2159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88"/>
          <p:cNvSpPr>
            <a:spLocks noEditPoints="1" noChangeArrowheads="1"/>
          </p:cNvSpPr>
          <p:nvPr/>
        </p:nvSpPr>
        <p:spPr bwMode="auto">
          <a:xfrm>
            <a:off x="1136015" y="398145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31010" y="3810953"/>
            <a:ext cx="471360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just">
              <a:spcBef>
                <a:spcPct val="0"/>
              </a:spcBef>
              <a:spcAft>
                <a:spcPts val="535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电池冷却回路控制策略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A7222DD-25FF-4F6F-B380-DF3BD6EB5A9D}"/>
              </a:ext>
            </a:extLst>
          </p:cNvPr>
          <p:cNvSpPr txBox="1"/>
          <p:nvPr/>
        </p:nvSpPr>
        <p:spPr>
          <a:xfrm>
            <a:off x="3387144" y="2748785"/>
            <a:ext cx="6414644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327874" y="1613026"/>
            <a:ext cx="11010086" cy="3255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动力蓄电池保护、管理：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保证动力蓄电池安全、可靠的使用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充分发挥动力蓄电池的储电能力并延长使用寿命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电池状态出现异常时及时响应处理，</a:t>
            </a:r>
            <a:endParaRPr lang="en-US" altLang="zh-CN" sz="2800" dirty="0">
              <a:solidFill>
                <a:srgbClr val="000000"/>
              </a:solidFill>
              <a:ea typeface="等线" panose="02010600030101010101" pitchFamily="2" charset="-122"/>
              <a:cs typeface="Times New Roman" panose="02020603050405020304" pitchFamily="18" charset="0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ea typeface="等线" panose="02010600030101010101" pitchFamily="2" charset="-122"/>
                <a:cs typeface="Times New Roman" panose="02020603050405020304" pitchFamily="18" charset="0"/>
                <a:sym typeface="SimSun" panose="02010600030101010101" pitchFamily="2" charset="-122"/>
              </a:rPr>
              <a:t>并根据车辆行驶状态、环境温度、电池状态等决定电池的充放电功率。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258C91-155C-419D-A314-3C285AB08AAA}"/>
              </a:ext>
            </a:extLst>
          </p:cNvPr>
          <p:cNvSpPr txBox="1"/>
          <p:nvPr/>
        </p:nvSpPr>
        <p:spPr>
          <a:xfrm>
            <a:off x="530233" y="847946"/>
            <a:ext cx="3148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一、</a:t>
            </a:r>
            <a:r>
              <a:rPr lang="en-US" altLang="zh-CN" sz="3200" b="1" dirty="0">
                <a:solidFill>
                  <a:srgbClr val="C00000"/>
                </a:solidFill>
              </a:rPr>
              <a:t>BMS</a:t>
            </a:r>
            <a:r>
              <a:rPr lang="zh-CN" altLang="en-US" sz="3200" b="1" dirty="0">
                <a:solidFill>
                  <a:srgbClr val="C00000"/>
                </a:solidFill>
              </a:rPr>
              <a:t>的功能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9034696"/>
      </p:ext>
    </p:extLst>
  </p:cSld>
  <p:clrMapOvr>
    <a:masterClrMapping/>
  </p:clrMapOvr>
  <p:transition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C0EA791A-F1E7-41E1-B718-D2F87493C315}"/>
              </a:ext>
            </a:extLst>
          </p:cNvPr>
          <p:cNvGrpSpPr/>
          <p:nvPr/>
        </p:nvGrpSpPr>
        <p:grpSpPr>
          <a:xfrm>
            <a:off x="4356899" y="3429000"/>
            <a:ext cx="2495952" cy="3566454"/>
            <a:chOff x="3993415" y="3271064"/>
            <a:chExt cx="1872208" cy="267422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2E85571-7DF6-4DA0-A2DE-E85BF48BFE80}"/>
                </a:ext>
              </a:extLst>
            </p:cNvPr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 w="190500">
              <a:solidFill>
                <a:schemeClr val="bg1"/>
              </a:solidFill>
            </a:ln>
            <a:effectLst>
              <a:outerShdw blurRad="127000" dist="38100" dir="60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52">
              <a:extLst>
                <a:ext uri="{FF2B5EF4-FFF2-40B4-BE49-F238E27FC236}">
                  <a16:creationId xmlns:a16="http://schemas.microsoft.com/office/drawing/2014/main" id="{0D3A202F-F4FA-4C60-8337-39CCDF6CF0BF}"/>
                </a:ext>
              </a:extLst>
            </p:cNvPr>
            <p:cNvSpPr/>
            <p:nvPr/>
          </p:nvSpPr>
          <p:spPr>
            <a:xfrm>
              <a:off x="4735736" y="5143272"/>
              <a:ext cx="396240" cy="8020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07E344C-A0B3-4F60-B934-476D1F72C63D}"/>
              </a:ext>
            </a:extLst>
          </p:cNvPr>
          <p:cNvCxnSpPr/>
          <p:nvPr/>
        </p:nvCxnSpPr>
        <p:spPr>
          <a:xfrm flipH="1">
            <a:off x="3277337" y="4775428"/>
            <a:ext cx="23410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FA2FECF-AFB2-4175-A21A-037D30D8A3A0}"/>
              </a:ext>
            </a:extLst>
          </p:cNvPr>
          <p:cNvCxnSpPr/>
          <p:nvPr/>
        </p:nvCxnSpPr>
        <p:spPr>
          <a:xfrm>
            <a:off x="5618430" y="4775428"/>
            <a:ext cx="23410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184A765-8DF7-4008-B608-E0E480EEE3E4}"/>
              </a:ext>
            </a:extLst>
          </p:cNvPr>
          <p:cNvCxnSpPr/>
          <p:nvPr/>
        </p:nvCxnSpPr>
        <p:spPr>
          <a:xfrm rot="16200000" flipV="1">
            <a:off x="4447465" y="3604459"/>
            <a:ext cx="23419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61223B8-5530-4943-BB21-117BD7A21AB6}"/>
              </a:ext>
            </a:extLst>
          </p:cNvPr>
          <p:cNvCxnSpPr/>
          <p:nvPr/>
        </p:nvCxnSpPr>
        <p:spPr>
          <a:xfrm rot="2700000" flipH="1">
            <a:off x="3619758" y="3947427"/>
            <a:ext cx="234193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ED45654-6440-4A18-B682-2F18D66E74F8}"/>
              </a:ext>
            </a:extLst>
          </p:cNvPr>
          <p:cNvCxnSpPr/>
          <p:nvPr/>
        </p:nvCxnSpPr>
        <p:spPr>
          <a:xfrm rot="18900000">
            <a:off x="5275587" y="3947427"/>
            <a:ext cx="23410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891BDD08-D629-4916-B9ED-08A69C5307CA}"/>
              </a:ext>
            </a:extLst>
          </p:cNvPr>
          <p:cNvSpPr/>
          <p:nvPr/>
        </p:nvSpPr>
        <p:spPr>
          <a:xfrm>
            <a:off x="1674404" y="4078054"/>
            <a:ext cx="1313962" cy="1335152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id="{E7749EF8-7D1F-48CD-A70A-3A30044B784B}"/>
              </a:ext>
            </a:extLst>
          </p:cNvPr>
          <p:cNvSpPr txBox="1"/>
          <p:nvPr/>
        </p:nvSpPr>
        <p:spPr>
          <a:xfrm>
            <a:off x="1734609" y="4463281"/>
            <a:ext cx="1187771" cy="471170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电压</a:t>
            </a:r>
            <a:endParaRPr 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AF2EDAAF-8821-486A-8200-1D8DD59CB459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1434" y="3783017"/>
            <a:ext cx="1951357" cy="1785092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>
            <a:spAutoFit/>
          </a:bodyPr>
          <a:lstStyle/>
          <a:p>
            <a:pPr algn="ctr"/>
            <a:r>
              <a:rPr lang="en-US" altLang="zh-CN" sz="2700" b="1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1. </a:t>
            </a:r>
          </a:p>
          <a:p>
            <a:pPr algn="ctr"/>
            <a:r>
              <a:rPr lang="zh-CN" altLang="en-US" sz="2700" b="1" dirty="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动力电池物理参数实时监测</a:t>
            </a:r>
            <a:endParaRPr lang="zh-CN" altLang="en-US" sz="27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05573AA-4A6C-4289-A3A3-A67CE262A8D5}"/>
              </a:ext>
            </a:extLst>
          </p:cNvPr>
          <p:cNvSpPr/>
          <p:nvPr/>
        </p:nvSpPr>
        <p:spPr>
          <a:xfrm>
            <a:off x="2664397" y="1788119"/>
            <a:ext cx="1313962" cy="1335152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9E675A8-CD2C-4AE9-B12A-0F7F263D5B44}"/>
              </a:ext>
            </a:extLst>
          </p:cNvPr>
          <p:cNvSpPr/>
          <p:nvPr/>
        </p:nvSpPr>
        <p:spPr>
          <a:xfrm>
            <a:off x="4968354" y="918278"/>
            <a:ext cx="1313962" cy="1335152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7394C9F-6714-474F-BF2C-F723B1EA8FA4}"/>
              </a:ext>
            </a:extLst>
          </p:cNvPr>
          <p:cNvSpPr/>
          <p:nvPr/>
        </p:nvSpPr>
        <p:spPr>
          <a:xfrm>
            <a:off x="7176311" y="1860618"/>
            <a:ext cx="1313962" cy="133515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70B4791-E088-449C-958B-EDFBBE8F2862}"/>
              </a:ext>
            </a:extLst>
          </p:cNvPr>
          <p:cNvSpPr/>
          <p:nvPr/>
        </p:nvSpPr>
        <p:spPr>
          <a:xfrm>
            <a:off x="8123164" y="4078054"/>
            <a:ext cx="1313962" cy="1335152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AFD47A73-004B-474F-BC5D-14E18EDE8003}"/>
              </a:ext>
            </a:extLst>
          </p:cNvPr>
          <p:cNvSpPr txBox="1"/>
          <p:nvPr/>
        </p:nvSpPr>
        <p:spPr>
          <a:xfrm>
            <a:off x="2730383" y="2186287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温度</a:t>
            </a:r>
            <a:endParaRPr 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TextBox 33">
            <a:extLst>
              <a:ext uri="{FF2B5EF4-FFF2-40B4-BE49-F238E27FC236}">
                <a16:creationId xmlns:a16="http://schemas.microsoft.com/office/drawing/2014/main" id="{9DF9B7FB-90FB-438E-B9B6-3AED95F794BB}"/>
              </a:ext>
            </a:extLst>
          </p:cNvPr>
          <p:cNvSpPr txBox="1"/>
          <p:nvPr/>
        </p:nvSpPr>
        <p:spPr>
          <a:xfrm>
            <a:off x="5031449" y="1348699"/>
            <a:ext cx="1187771" cy="47430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电流</a:t>
            </a:r>
            <a:endParaRPr 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TextBox 34">
            <a:extLst>
              <a:ext uri="{FF2B5EF4-FFF2-40B4-BE49-F238E27FC236}">
                <a16:creationId xmlns:a16="http://schemas.microsoft.com/office/drawing/2014/main" id="{33D6A511-24B7-4BAC-A8E9-9C2B760DCBD7}"/>
              </a:ext>
            </a:extLst>
          </p:cNvPr>
          <p:cNvSpPr txBox="1"/>
          <p:nvPr/>
        </p:nvSpPr>
        <p:spPr>
          <a:xfrm>
            <a:off x="7254498" y="2122775"/>
            <a:ext cx="1187771" cy="797475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碰撞</a:t>
            </a:r>
            <a:endParaRPr lang="en-US" alt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监测</a:t>
            </a:r>
            <a:endParaRPr 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TextBox 35">
            <a:extLst>
              <a:ext uri="{FF2B5EF4-FFF2-40B4-BE49-F238E27FC236}">
                <a16:creationId xmlns:a16="http://schemas.microsoft.com/office/drawing/2014/main" id="{89613AF9-3ED9-43A6-90B0-B3E6DFA3AC33}"/>
              </a:ext>
            </a:extLst>
          </p:cNvPr>
          <p:cNvSpPr txBox="1"/>
          <p:nvPr/>
        </p:nvSpPr>
        <p:spPr>
          <a:xfrm>
            <a:off x="8202279" y="4320870"/>
            <a:ext cx="1187771" cy="794385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烟雾</a:t>
            </a:r>
            <a:endParaRPr lang="en-US" alt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zh-CN" altLang="en-US" sz="21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监测</a:t>
            </a:r>
            <a:endParaRPr lang="zh-CN" sz="21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CD93DE3-A743-45FA-A231-BBB9D46C5D4D}"/>
              </a:ext>
            </a:extLst>
          </p:cNvPr>
          <p:cNvGrpSpPr/>
          <p:nvPr/>
        </p:nvGrpSpPr>
        <p:grpSpPr>
          <a:xfrm>
            <a:off x="9228498" y="1021980"/>
            <a:ext cx="2399954" cy="765591"/>
            <a:chOff x="814328" y="3219334"/>
            <a:chExt cx="1356392" cy="43253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DFFEFD4-AA7B-4AFB-88F1-3191CC8504ED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圆角矩形 74">
                <a:extLst>
                  <a:ext uri="{FF2B5EF4-FFF2-40B4-BE49-F238E27FC236}">
                    <a16:creationId xmlns:a16="http://schemas.microsoft.com/office/drawing/2014/main" id="{39165A64-B0DC-456F-949F-2A9A2B877CE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圆角矩形 75">
                <a:extLst>
                  <a:ext uri="{FF2B5EF4-FFF2-40B4-BE49-F238E27FC236}">
                    <a16:creationId xmlns:a16="http://schemas.microsoft.com/office/drawing/2014/main" id="{4DEF9500-6770-484B-B516-DF94D365E860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6" name="TextBox 73">
              <a:extLst>
                <a:ext uri="{FF2B5EF4-FFF2-40B4-BE49-F238E27FC236}">
                  <a16:creationId xmlns:a16="http://schemas.microsoft.com/office/drawing/2014/main" id="{5DC28000-1AB9-4ABF-AEAA-2ED9F177189D}"/>
                </a:ext>
              </a:extLst>
            </p:cNvPr>
            <p:cNvSpPr txBox="1"/>
            <p:nvPr/>
          </p:nvSpPr>
          <p:spPr>
            <a:xfrm>
              <a:off x="1052094" y="3331792"/>
              <a:ext cx="888427" cy="208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tx2"/>
                  </a:solidFill>
                  <a:cs typeface="SimSun" panose="02010600030101010101" pitchFamily="2" charset="-122"/>
                </a:rPr>
                <a:t>电量管理</a:t>
              </a:r>
              <a:endParaRPr lang="en-US" altLang="zh-CN" sz="2400" dirty="0">
                <a:solidFill>
                  <a:schemeClr val="tx2"/>
                </a:solidFill>
                <a:cs typeface="SimSun" panose="02010600030101010101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50A2B11-03A0-4CDF-80DE-9A2AFDD01D28}"/>
              </a:ext>
            </a:extLst>
          </p:cNvPr>
          <p:cNvGrpSpPr/>
          <p:nvPr/>
        </p:nvGrpSpPr>
        <p:grpSpPr>
          <a:xfrm>
            <a:off x="9228497" y="2234759"/>
            <a:ext cx="2399954" cy="765591"/>
            <a:chOff x="814328" y="3219334"/>
            <a:chExt cx="1356392" cy="43253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EC3D79F-1DEE-4577-A9D2-B397D3B633B9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圆角矩形 74">
                <a:extLst>
                  <a:ext uri="{FF2B5EF4-FFF2-40B4-BE49-F238E27FC236}">
                    <a16:creationId xmlns:a16="http://schemas.microsoft.com/office/drawing/2014/main" id="{D21EFC3F-B156-4213-AB9F-E4D4E0562B8C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圆角矩形 75">
                <a:extLst>
                  <a:ext uri="{FF2B5EF4-FFF2-40B4-BE49-F238E27FC236}">
                    <a16:creationId xmlns:a16="http://schemas.microsoft.com/office/drawing/2014/main" id="{A96C49B5-CC7F-4866-8096-8BF8A24A6D7E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1" name="TextBox 73">
              <a:extLst>
                <a:ext uri="{FF2B5EF4-FFF2-40B4-BE49-F238E27FC236}">
                  <a16:creationId xmlns:a16="http://schemas.microsoft.com/office/drawing/2014/main" id="{89D70B5B-B7D3-4DF7-9F1F-B42F23B3A2FC}"/>
                </a:ext>
              </a:extLst>
            </p:cNvPr>
            <p:cNvSpPr txBox="1"/>
            <p:nvPr/>
          </p:nvSpPr>
          <p:spPr>
            <a:xfrm>
              <a:off x="1059373" y="3331792"/>
              <a:ext cx="888427" cy="208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tx2"/>
                  </a:solidFill>
                </a:rPr>
                <a:t>均衡管理</a:t>
              </a:r>
              <a:endParaRPr lang="en-US" altLang="zh-CN" sz="2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6AF7F33-EFBD-448C-81B2-8CDB625D7A6D}"/>
              </a:ext>
            </a:extLst>
          </p:cNvPr>
          <p:cNvGrpSpPr/>
          <p:nvPr/>
        </p:nvGrpSpPr>
        <p:grpSpPr>
          <a:xfrm>
            <a:off x="9198552" y="3447538"/>
            <a:ext cx="2399954" cy="765591"/>
            <a:chOff x="814328" y="3219334"/>
            <a:chExt cx="1356392" cy="43253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67BE5D8-A383-45E3-BBF6-CE4D381A359F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圆角矩形 74">
                <a:extLst>
                  <a:ext uri="{FF2B5EF4-FFF2-40B4-BE49-F238E27FC236}">
                    <a16:creationId xmlns:a16="http://schemas.microsoft.com/office/drawing/2014/main" id="{CD5F7CDC-B6DF-4CFF-B9F7-482738FC4C2E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圆角矩形 75">
                <a:extLst>
                  <a:ext uri="{FF2B5EF4-FFF2-40B4-BE49-F238E27FC236}">
                    <a16:creationId xmlns:a16="http://schemas.microsoft.com/office/drawing/2014/main" id="{EFC8048E-6EEA-4F1A-9B59-696B23B4651A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6" name="TextBox 73">
              <a:extLst>
                <a:ext uri="{FF2B5EF4-FFF2-40B4-BE49-F238E27FC236}">
                  <a16:creationId xmlns:a16="http://schemas.microsoft.com/office/drawing/2014/main" id="{E32F1C9E-E6AA-4360-AA0D-A887D3CFAFE8}"/>
                </a:ext>
              </a:extLst>
            </p:cNvPr>
            <p:cNvSpPr txBox="1"/>
            <p:nvPr/>
          </p:nvSpPr>
          <p:spPr>
            <a:xfrm>
              <a:off x="900721" y="3331792"/>
              <a:ext cx="1231238" cy="208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zh-CN" altLang="en-US" sz="2400" dirty="0">
                  <a:solidFill>
                    <a:schemeClr val="tx2"/>
                  </a:solidFill>
                </a:rPr>
                <a:t>故障诊断</a:t>
              </a:r>
              <a:endParaRPr lang="en-US" altLang="zh-CN" sz="2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36B8A8A-F8B6-4353-AB4E-70943D6C0237}"/>
              </a:ext>
            </a:extLst>
          </p:cNvPr>
          <p:cNvGrpSpPr/>
          <p:nvPr/>
        </p:nvGrpSpPr>
        <p:grpSpPr>
          <a:xfrm>
            <a:off x="548382" y="755042"/>
            <a:ext cx="3560223" cy="765592"/>
            <a:chOff x="814328" y="3219334"/>
            <a:chExt cx="1356392" cy="432536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4A5864B-E740-44FA-8BD0-F227E8F9F451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圆角矩形 74">
                <a:extLst>
                  <a:ext uri="{FF2B5EF4-FFF2-40B4-BE49-F238E27FC236}">
                    <a16:creationId xmlns:a16="http://schemas.microsoft.com/office/drawing/2014/main" id="{C4E33C1D-F7EC-42FF-8B04-6E7C3AD92CF8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圆角矩形 75">
                <a:extLst>
                  <a:ext uri="{FF2B5EF4-FFF2-40B4-BE49-F238E27FC236}">
                    <a16:creationId xmlns:a16="http://schemas.microsoft.com/office/drawing/2014/main" id="{BEEF4FF8-15B3-4EB7-B326-2ABA69A369C6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1" name="TextBox 73">
              <a:extLst>
                <a:ext uri="{FF2B5EF4-FFF2-40B4-BE49-F238E27FC236}">
                  <a16:creationId xmlns:a16="http://schemas.microsoft.com/office/drawing/2014/main" id="{8BA0E591-6CE3-45F4-ADB9-41125C915CD1}"/>
                </a:ext>
              </a:extLst>
            </p:cNvPr>
            <p:cNvSpPr txBox="1"/>
            <p:nvPr/>
          </p:nvSpPr>
          <p:spPr>
            <a:xfrm>
              <a:off x="968035" y="3346344"/>
              <a:ext cx="1043470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1.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电池状态监测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9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12" grpId="0" bldLvl="0" animBg="1"/>
      <p:bldP spid="13" grpId="0" bldLvl="0" animBg="1"/>
      <p:bldP spid="14" grpId="0" bldLvl="0" animBg="1"/>
      <p:bldP spid="15" grpId="0" bldLvl="0" animBg="1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2808</Words>
  <Application>Microsoft Office PowerPoint</Application>
  <PresentationFormat>宽屏</PresentationFormat>
  <Paragraphs>396</Paragraphs>
  <Slides>77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77</vt:i4>
      </vt:variant>
    </vt:vector>
  </HeadingPairs>
  <TitlesOfParts>
    <vt:vector size="95" baseType="lpstr">
      <vt:lpstr>KaiTi</vt:lpstr>
      <vt:lpstr>FZYaoTi</vt:lpstr>
      <vt:lpstr>SimHei</vt:lpstr>
      <vt:lpstr>SimHei</vt:lpstr>
      <vt:lpstr>华文楷体</vt:lpstr>
      <vt:lpstr>楷体</vt:lpstr>
      <vt:lpstr>SimSun</vt:lpstr>
      <vt:lpstr>微软雅黑</vt:lpstr>
      <vt:lpstr>微软雅黑</vt:lpstr>
      <vt:lpstr>YouYuan</vt:lpstr>
      <vt:lpstr>Arial</vt:lpstr>
      <vt:lpstr>Calibri</vt:lpstr>
      <vt:lpstr>Times New Roman</vt:lpstr>
      <vt:lpstr>Verdana</vt:lpstr>
      <vt:lpstr>Wingdings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43</cp:revision>
  <dcterms:created xsi:type="dcterms:W3CDTF">2018-03-01T02:03:00Z</dcterms:created>
  <dcterms:modified xsi:type="dcterms:W3CDTF">2021-04-24T02:16:09Z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