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</p:sldMasterIdLst>
  <p:notesMasterIdLst>
    <p:notesMasterId r:id="rId81"/>
  </p:notesMasterIdLst>
  <p:sldIdLst>
    <p:sldId id="449" r:id="rId3"/>
    <p:sldId id="450" r:id="rId4"/>
    <p:sldId id="532" r:id="rId5"/>
    <p:sldId id="435" r:id="rId6"/>
    <p:sldId id="531" r:id="rId7"/>
    <p:sldId id="452" r:id="rId8"/>
    <p:sldId id="762" r:id="rId9"/>
    <p:sldId id="763" r:id="rId10"/>
    <p:sldId id="764" r:id="rId11"/>
    <p:sldId id="436" r:id="rId12"/>
    <p:sldId id="358" r:id="rId13"/>
    <p:sldId id="438" r:id="rId14"/>
    <p:sldId id="439" r:id="rId15"/>
    <p:sldId id="440" r:id="rId16"/>
    <p:sldId id="441" r:id="rId17"/>
    <p:sldId id="765" r:id="rId18"/>
    <p:sldId id="427" r:id="rId19"/>
    <p:sldId id="442" r:id="rId20"/>
    <p:sldId id="428" r:id="rId21"/>
    <p:sldId id="443" r:id="rId22"/>
    <p:sldId id="445" r:id="rId23"/>
    <p:sldId id="397" r:id="rId24"/>
    <p:sldId id="446" r:id="rId25"/>
    <p:sldId id="411" r:id="rId26"/>
    <p:sldId id="429" r:id="rId27"/>
    <p:sldId id="278" r:id="rId28"/>
    <p:sldId id="453" r:id="rId29"/>
    <p:sldId id="454" r:id="rId30"/>
    <p:sldId id="455" r:id="rId31"/>
    <p:sldId id="456" r:id="rId32"/>
    <p:sldId id="457" r:id="rId33"/>
    <p:sldId id="458" r:id="rId34"/>
    <p:sldId id="459" r:id="rId35"/>
    <p:sldId id="470" r:id="rId36"/>
    <p:sldId id="473" r:id="rId37"/>
    <p:sldId id="474" r:id="rId38"/>
    <p:sldId id="475" r:id="rId39"/>
    <p:sldId id="476" r:id="rId40"/>
    <p:sldId id="477" r:id="rId41"/>
    <p:sldId id="478" r:id="rId42"/>
    <p:sldId id="479" r:id="rId43"/>
    <p:sldId id="480" r:id="rId44"/>
    <p:sldId id="481" r:id="rId45"/>
    <p:sldId id="482" r:id="rId46"/>
    <p:sldId id="483" r:id="rId47"/>
    <p:sldId id="484" r:id="rId48"/>
    <p:sldId id="485" r:id="rId49"/>
    <p:sldId id="486" r:id="rId50"/>
    <p:sldId id="487" r:id="rId51"/>
    <p:sldId id="488" r:id="rId52"/>
    <p:sldId id="489" r:id="rId53"/>
    <p:sldId id="490" r:id="rId54"/>
    <p:sldId id="491" r:id="rId55"/>
    <p:sldId id="492" r:id="rId56"/>
    <p:sldId id="493" r:id="rId57"/>
    <p:sldId id="766" r:id="rId58"/>
    <p:sldId id="494" r:id="rId59"/>
    <p:sldId id="498" r:id="rId60"/>
    <p:sldId id="499" r:id="rId61"/>
    <p:sldId id="501" r:id="rId62"/>
    <p:sldId id="502" r:id="rId63"/>
    <p:sldId id="503" r:id="rId64"/>
    <p:sldId id="767" r:id="rId65"/>
    <p:sldId id="505" r:id="rId66"/>
    <p:sldId id="518" r:id="rId67"/>
    <p:sldId id="519" r:id="rId68"/>
    <p:sldId id="520" r:id="rId69"/>
    <p:sldId id="521" r:id="rId70"/>
    <p:sldId id="522" r:id="rId71"/>
    <p:sldId id="523" r:id="rId72"/>
    <p:sldId id="524" r:id="rId73"/>
    <p:sldId id="525" r:id="rId74"/>
    <p:sldId id="526" r:id="rId75"/>
    <p:sldId id="527" r:id="rId76"/>
    <p:sldId id="528" r:id="rId77"/>
    <p:sldId id="529" r:id="rId78"/>
    <p:sldId id="530" r:id="rId79"/>
    <p:sldId id="301" r:id="rId8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7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presProps" Target="presProp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60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07353953-2F24-4853-94B6-6188C90BE669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78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3175" y="6657340"/>
            <a:ext cx="9946640" cy="31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949815" y="6473190"/>
            <a:ext cx="23025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高压防护及工具检测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  <a:t/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 flipV="1">
            <a:off x="3175" y="6657856"/>
            <a:ext cx="9449918" cy="26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453093" y="6473190"/>
            <a:ext cx="279923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新能源汽车动力电池拆装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  <a:t/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4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1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Relationship Id="rId4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image" Target="../media/image5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image" Target="../media/image5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5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 noChangeAspect="1"/>
          </p:cNvCxnSpPr>
          <p:nvPr/>
        </p:nvCxnSpPr>
        <p:spPr>
          <a:xfrm rot="10800000" flipH="1">
            <a:off x="-2095051" y="2378132"/>
            <a:ext cx="2987511" cy="3222448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 noChangeAspect="1"/>
          </p:cNvCxnSpPr>
          <p:nvPr/>
        </p:nvCxnSpPr>
        <p:spPr>
          <a:xfrm rot="5400000">
            <a:off x="-1883924" y="2840070"/>
            <a:ext cx="3174826" cy="3035133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30"/>
          <p:cNvSpPr>
            <a:spLocks noChangeArrowheads="1"/>
          </p:cNvSpPr>
          <p:nvPr/>
        </p:nvSpPr>
        <p:spPr bwMode="auto">
          <a:xfrm>
            <a:off x="6200769" y="5251350"/>
            <a:ext cx="552420" cy="550832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6081714" y="5144994"/>
            <a:ext cx="792120" cy="763547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AutoShape 32"/>
          <p:cNvSpPr>
            <a:spLocks noChangeArrowheads="1"/>
          </p:cNvSpPr>
          <p:nvPr/>
        </p:nvSpPr>
        <p:spPr bwMode="auto">
          <a:xfrm rot="-2690537">
            <a:off x="5986469" y="5071973"/>
            <a:ext cx="981021" cy="944511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6139" y="1672563"/>
            <a:ext cx="8041640" cy="768350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新能源汽车电池及管理系统检修</a:t>
            </a:r>
          </a:p>
        </p:txBody>
      </p:sp>
      <p:sp>
        <p:nvSpPr>
          <p:cNvPr id="13" name="矩形 12"/>
          <p:cNvSpPr/>
          <p:nvPr/>
        </p:nvSpPr>
        <p:spPr>
          <a:xfrm>
            <a:off x="3606418" y="2532035"/>
            <a:ext cx="3669641" cy="271535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5954" y="2563617"/>
            <a:ext cx="4092297" cy="270030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4445" y="-1400"/>
            <a:ext cx="12187555" cy="10512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9" y="257349"/>
            <a:ext cx="3811696" cy="79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"/>
          <p:cNvGrpSpPr/>
          <p:nvPr/>
        </p:nvGrpSpPr>
        <p:grpSpPr bwMode="auto">
          <a:xfrm rot="10800000">
            <a:off x="154041" y="1049825"/>
            <a:ext cx="5543760" cy="5413806"/>
            <a:chOff x="3018972" y="1"/>
            <a:chExt cx="9204298" cy="6858000"/>
          </a:xfrm>
        </p:grpSpPr>
        <p:sp>
          <p:nvSpPr>
            <p:cNvPr id="17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8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0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1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2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7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3.33333E-6 L 0.38815 -0.00393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33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8 -0.01713 -3.95833E-6 3.7037E-7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7 -0.01713 -1.875E-6 -1.85185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bldLvl="0" animBg="1"/>
      <p:bldP spid="49" grpId="2" bldLvl="0" animBg="1"/>
      <p:bldP spid="49" grpId="3" bldLvl="0" animBg="1"/>
      <p:bldP spid="50" grpId="0" bldLvl="0" animBg="1"/>
      <p:bldP spid="50" grpId="1" bldLvl="0" animBg="1"/>
      <p:bldP spid="50" grpId="2" bldLvl="0" animBg="1"/>
      <p:bldP spid="50" grpId="3" bldLvl="0" animBg="1"/>
      <p:bldP spid="51" grpId="0" bldLvl="0" animBg="1"/>
      <p:bldP spid="51" grpId="1" bldLvl="0" animBg="1"/>
      <p:bldP spid="51" grpId="2" bldLvl="0" animBg="1"/>
      <p:bldP spid="51" grpId="3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54475" y="741680"/>
            <a:ext cx="4719320" cy="1379855"/>
            <a:chOff x="5879462" y="287200"/>
            <a:chExt cx="3545784" cy="7903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7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文本框 51"/>
          <p:cNvSpPr txBox="1"/>
          <p:nvPr/>
        </p:nvSpPr>
        <p:spPr>
          <a:xfrm>
            <a:off x="4123055" y="824230"/>
            <a:ext cx="442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 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绝缘手套                  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1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43045" y="2037715"/>
            <a:ext cx="4719320" cy="1379855"/>
            <a:chOff x="5879462" y="287200"/>
            <a:chExt cx="3545784" cy="79036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3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文本框 51"/>
          <p:cNvSpPr txBox="1"/>
          <p:nvPr/>
        </p:nvSpPr>
        <p:spPr>
          <a:xfrm>
            <a:off x="4020820" y="2165350"/>
            <a:ext cx="442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   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防护眼镜 </a:t>
            </a:r>
            <a:r>
              <a:rPr lang="zh-CN" sz="2800" b="1">
                <a:solidFill>
                  <a:srgbClr val="000000"/>
                </a:solidFill>
                <a:ea typeface="SimSun" panose="02010600030101010101" pitchFamily="2" charset="-122"/>
                <a:sym typeface="+mn-ea"/>
              </a:rPr>
              <a:t>                 </a:t>
            </a:r>
            <a:r>
              <a:rPr lang="en-US" altLang="zh-CN" sz="2800" b="1" kern="0" noProof="0" dirty="0">
                <a:ln>
                  <a:noFill/>
                </a:ln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059555" y="3255645"/>
            <a:ext cx="4719320" cy="1379855"/>
            <a:chOff x="5879462" y="287200"/>
            <a:chExt cx="3545784" cy="79036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20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文本框 51"/>
          <p:cNvSpPr txBox="1"/>
          <p:nvPr/>
        </p:nvSpPr>
        <p:spPr>
          <a:xfrm>
            <a:off x="4144010" y="3345180"/>
            <a:ext cx="442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rgbClr val="000000"/>
                </a:solidFill>
                <a:ea typeface="SimSun" panose="02010600030101010101" pitchFamily="2" charset="-122"/>
                <a:sym typeface="+mn-ea"/>
              </a:rPr>
              <a:t>    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安全帽</a:t>
            </a:r>
            <a:r>
              <a:rPr lang="zh-CN" sz="2800" b="1">
                <a:solidFill>
                  <a:srgbClr val="000000"/>
                </a:solidFill>
                <a:ea typeface="SimSun" panose="02010600030101010101" pitchFamily="2" charset="-122"/>
                <a:sym typeface="+mn-ea"/>
              </a:rPr>
              <a:t>                     </a:t>
            </a:r>
            <a:r>
              <a:rPr lang="en-US" altLang="zh-CN" sz="2800" b="1" kern="0" noProof="0" dirty="0">
                <a:ln>
                  <a:noFill/>
                </a:ln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44315" y="4399915"/>
            <a:ext cx="4719320" cy="1379855"/>
            <a:chOff x="5879462" y="287200"/>
            <a:chExt cx="3545784" cy="79036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27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文本框 51"/>
          <p:cNvSpPr txBox="1"/>
          <p:nvPr/>
        </p:nvSpPr>
        <p:spPr>
          <a:xfrm>
            <a:off x="4022090" y="4527550"/>
            <a:ext cx="442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    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绝缘工服</a:t>
            </a:r>
            <a:r>
              <a:rPr lang="zh-CN" sz="2800" b="1">
                <a:solidFill>
                  <a:srgbClr val="000000"/>
                </a:solidFill>
                <a:ea typeface="SimSun" panose="02010600030101010101" pitchFamily="2" charset="-122"/>
                <a:sym typeface="+mn-ea"/>
              </a:rPr>
              <a:t>                  </a:t>
            </a:r>
            <a:r>
              <a:rPr lang="en-US" altLang="zh-CN" sz="2800" b="1" kern="0" noProof="0" dirty="0">
                <a:ln>
                  <a:noFill/>
                </a:ln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4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020820" y="5579745"/>
            <a:ext cx="4702175" cy="1379855"/>
            <a:chOff x="5879462" y="287200"/>
            <a:chExt cx="3545784" cy="79036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34" name="Freeform 56"/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文本框 51"/>
          <p:cNvSpPr txBox="1"/>
          <p:nvPr/>
        </p:nvSpPr>
        <p:spPr>
          <a:xfrm>
            <a:off x="4145280" y="5707380"/>
            <a:ext cx="4427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   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绝缘鞋</a:t>
            </a:r>
            <a:r>
              <a:rPr lang="zh-CN" sz="2800" b="1">
                <a:solidFill>
                  <a:srgbClr val="000000"/>
                </a:solidFill>
                <a:ea typeface="SimSun" panose="02010600030101010101" pitchFamily="2" charset="-122"/>
                <a:sym typeface="+mn-ea"/>
              </a:rPr>
              <a:t>                      </a:t>
            </a:r>
            <a:r>
              <a:rPr lang="en-US" altLang="zh-CN" sz="2800" b="1">
                <a:solidFill>
                  <a:srgbClr val="000000"/>
                </a:solidFill>
                <a:ea typeface="SimSun" panose="02010600030101010101" pitchFamily="2" charset="-122"/>
                <a:sym typeface="+mn-ea"/>
              </a:rPr>
              <a:t>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7888BD27-6507-473E-957A-C21D12637C9E}"/>
              </a:ext>
            </a:extLst>
          </p:cNvPr>
          <p:cNvSpPr txBox="1"/>
          <p:nvPr/>
        </p:nvSpPr>
        <p:spPr>
          <a:xfrm rot="20790410">
            <a:off x="981886" y="1944105"/>
            <a:ext cx="25252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高压安全防护用具都有哪些？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16" grpId="0"/>
      <p:bldP spid="23" grpId="0"/>
      <p:bldP spid="30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SimHei" panose="02010609060101010101" pitchFamily="49" charset="-122"/>
                <a:ea typeface="SimHei" panose="02010609060101010101" pitchFamily="49" charset="-122"/>
              </a:rPr>
              <a:t>一、绝缘手套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37360" y="1499235"/>
            <a:ext cx="9072880" cy="2676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绝缘手套是起电器绝缘作用的一种带电作业用绝缘手套，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它可以使人的两手与带电体绝缘，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防止人手触及同一电位带电体或同时触及同一电位带电体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或同时触及不同电位带电体而触电。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-2147482401" descr="2-1 绝缘手套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55890" y="3500755"/>
            <a:ext cx="2369185" cy="28479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48715" y="913130"/>
            <a:ext cx="10495280" cy="33229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根据国标规定，绝缘手套的每只手套上必须有明显且持久的标记，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内容包括：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标记符号、使用电压等级/类别、制造单位或商标、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规格型号、周期试验日期栏、检验合格印章、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贴有经试验单位定期试验的合格证等信息。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17047" t="25877" r="4505" b="18012"/>
          <a:stretch>
            <a:fillRect/>
          </a:stretch>
        </p:blipFill>
        <p:spPr>
          <a:xfrm>
            <a:off x="1296035" y="4493895"/>
            <a:ext cx="4154170" cy="16706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29285" y="718820"/>
            <a:ext cx="71075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绝缘手套按照不同电压等级可分为多个级别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793115" y="1324145"/>
          <a:ext cx="8214360" cy="5238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78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859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319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392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593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55320">
                <a:tc gridSpan="5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900" b="1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IEC60903-2002</a:t>
                      </a:r>
                      <a:r>
                        <a:rPr lang="zh-CN" altLang="en-US" sz="1900" b="1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绝缘材料制作带电作业用绝缘手套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531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级别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试验验证电压</a:t>
                      </a: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AV/DC</a:t>
                      </a: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（</a:t>
                      </a: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kV</a:t>
                      </a: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）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最低耐受电压</a:t>
                      </a: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sym typeface="+mn-ea"/>
                        </a:rPr>
                        <a:t>（</a:t>
                      </a: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sym typeface="+mn-ea"/>
                        </a:rPr>
                        <a:t>kV</a:t>
                      </a: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sym typeface="+mn-ea"/>
                        </a:rPr>
                        <a:t>）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Microsoft YaHei" panose="020B0503020204020204" charset="-122"/>
                        <a:ea typeface="Microsoft YaHei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最大泄漏电流（</a:t>
                      </a: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mA</a:t>
                      </a: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）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最大使用电压</a:t>
                      </a: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AC/DC</a:t>
                      </a: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（</a:t>
                      </a: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kV</a:t>
                      </a: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）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00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2.5/10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5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0.5/0.75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1531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5/20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10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  <a:sym typeface="+mn-ea"/>
                        </a:rPr>
                        <a:t>≤</a:t>
                      </a: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  <a:sym typeface="+mn-ea"/>
                        </a:rPr>
                        <a:t>16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Microsoft YaHei" panose="020B0503020204020204" charset="-122"/>
                        <a:ea typeface="Microsoft YaHei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1/1.5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1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10/40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20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  <a:sym typeface="+mn-ea"/>
                        </a:rPr>
                        <a:t>≤</a:t>
                      </a: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  <a:sym typeface="+mn-ea"/>
                        </a:rPr>
                        <a:t>18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Microsoft YaHei" panose="020B0503020204020204" charset="-122"/>
                        <a:ea typeface="Microsoft YaHei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7.5/11.25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2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20/50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30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  <a:sym typeface="+mn-ea"/>
                        </a:rPr>
                        <a:t>≤</a:t>
                      </a: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  <a:sym typeface="+mn-ea"/>
                        </a:rPr>
                        <a:t>20</a:t>
                      </a:r>
                      <a:endParaRPr lang="en-US" altLang="zh-CN" sz="1700" b="0" spc="130">
                        <a:solidFill>
                          <a:srgbClr val="404040"/>
                        </a:solidFill>
                        <a:latin typeface="Arial" panose="020B0604020202020204" pitchFamily="34" charset="0"/>
                        <a:ea typeface="Microsoft YaHei" panose="020B0503020204020204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sym typeface="+mn-ea"/>
                        </a:rPr>
                        <a:t>17/25.5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Microsoft YaHei" panose="020B0503020204020204" charset="-122"/>
                        <a:ea typeface="Microsoft YaHei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1531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3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30/60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40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  <a:sym typeface="+mn-ea"/>
                        </a:rPr>
                        <a:t>≤</a:t>
                      </a: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  <a:sym typeface="+mn-ea"/>
                        </a:rPr>
                        <a:t>22</a:t>
                      </a:r>
                      <a:endParaRPr lang="en-US" altLang="zh-CN" sz="1700" b="0" spc="130">
                        <a:solidFill>
                          <a:srgbClr val="404040"/>
                        </a:solidFill>
                        <a:latin typeface="Arial" panose="020B0604020202020204" pitchFamily="34" charset="0"/>
                        <a:ea typeface="Microsoft YaHei" panose="020B0503020204020204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26.5/39.75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1595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4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40/70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50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  <a:sym typeface="+mn-ea"/>
                        </a:rPr>
                        <a:t>≤</a:t>
                      </a: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Arial" panose="020B0604020202020204" pitchFamily="34" charset="0"/>
                          <a:ea typeface="Microsoft YaHei" panose="020B0503020204020204" charset="-122"/>
                          <a:cs typeface="Arial" panose="020B0604020202020204" pitchFamily="34" charset="0"/>
                          <a:sym typeface="+mn-ea"/>
                        </a:rPr>
                        <a:t>24</a:t>
                      </a:r>
                      <a:endParaRPr lang="en-US" altLang="zh-CN" sz="1700" b="0" spc="130">
                        <a:solidFill>
                          <a:srgbClr val="404040"/>
                        </a:solidFill>
                        <a:latin typeface="Arial" panose="020B0604020202020204" pitchFamily="34" charset="0"/>
                        <a:ea typeface="Microsoft YaHei" panose="020B0503020204020204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36/54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9270365" y="1323975"/>
            <a:ext cx="254000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备注：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维修作业时，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选用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级别为0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的绝缘手套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即可满足需求。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80160" y="1010920"/>
            <a:ext cx="926147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佩带前要对绝缘手套进行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气密性检查</a:t>
            </a:r>
            <a:r>
              <a:rPr lang="zh-CN" altLang="en-US" sz="2800" b="1" dirty="0">
                <a:latin typeface="+mn-ea"/>
                <a:cs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具体方法：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将手套从口部向上卷，稍用力将空气压至手掌及指头部分检查上述部位有无漏气，如有则不能使用。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257030" y="5947410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/>
              <a:t>检查气密性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B23541-8695-44C2-889A-249A1B12AD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0208" t="17277" r="38795" b="43695"/>
          <a:stretch/>
        </p:blipFill>
        <p:spPr>
          <a:xfrm>
            <a:off x="8717182" y="3170555"/>
            <a:ext cx="2550017" cy="26765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>
                <a:latin typeface="+mn-ea"/>
                <a:ea typeface="+mn-ea"/>
                <a:cs typeface="+mn-ea"/>
              </a:rPr>
              <a:t>绝缘手套使用要求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53172"/>
            <a:ext cx="11255375" cy="435165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+mn-ea"/>
                <a:cs typeface="+mn-ea"/>
              </a:rPr>
              <a:t>1. </a:t>
            </a:r>
            <a:r>
              <a:rPr lang="zh-CN" altLang="en-US" sz="2800" dirty="0">
                <a:latin typeface="+mn-ea"/>
                <a:cs typeface="+mn-ea"/>
              </a:rPr>
              <a:t>使用时注意防止尖锐物体刺破手套。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+mn-ea"/>
                <a:cs typeface="+mn-ea"/>
              </a:rPr>
              <a:t>2. </a:t>
            </a:r>
            <a:r>
              <a:rPr lang="zh-CN" altLang="en-US" sz="2800" dirty="0">
                <a:latin typeface="+mn-ea"/>
                <a:cs typeface="+mn-ea"/>
              </a:rPr>
              <a:t>使用后注意存放在干燥处，并不得接触油类及腐蚀性药品等。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63289" t="36762" r="20512" b="40226"/>
          <a:stretch>
            <a:fillRect/>
          </a:stretch>
        </p:blipFill>
        <p:spPr>
          <a:xfrm>
            <a:off x="1343599" y="2807473"/>
            <a:ext cx="4091286" cy="326781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7896" y="776655"/>
            <a:ext cx="11255375" cy="203094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+mn-ea"/>
                <a:cs typeface="+mn-ea"/>
              </a:rPr>
              <a:t>3. </a:t>
            </a:r>
            <a:r>
              <a:rPr lang="zh-CN" altLang="en-US" sz="2800" dirty="0">
                <a:latin typeface="+mn-ea"/>
                <a:cs typeface="+mn-ea"/>
              </a:rPr>
              <a:t>绝缘手套使用前应进行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外观检查</a:t>
            </a:r>
            <a:r>
              <a:rPr lang="zh-CN" altLang="en-US" sz="2800" dirty="0">
                <a:latin typeface="+mn-ea"/>
                <a:cs typeface="+mn-ea"/>
              </a:rPr>
              <a:t>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latin typeface="+mn-ea"/>
                <a:cs typeface="+mn-ea"/>
              </a:rPr>
              <a:t>   如发现有发粘、裂纹、破口（漏气）、气泡、发脆等损坏时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禁止使用</a:t>
            </a:r>
            <a:r>
              <a:rPr lang="zh-CN" altLang="en-US" sz="2800" dirty="0">
                <a:latin typeface="+mn-ea"/>
                <a:cs typeface="+mn-ea"/>
              </a:rPr>
              <a:t>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+mn-ea"/>
                <a:cs typeface="+mn-ea"/>
              </a:rPr>
              <a:t>4. </a:t>
            </a:r>
            <a:r>
              <a:rPr lang="zh-CN" altLang="en-US" sz="2800" dirty="0">
                <a:latin typeface="+mn-ea"/>
                <a:cs typeface="+mn-ea"/>
              </a:rPr>
              <a:t>使用绝缘手套时应将上衣袖口套入手套筒口内。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 l="63289" t="61076" r="20512" b="15139"/>
          <a:stretch>
            <a:fillRect/>
          </a:stretch>
        </p:blipFill>
        <p:spPr>
          <a:xfrm>
            <a:off x="2086342" y="2952481"/>
            <a:ext cx="3747788" cy="30944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3806182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二、防护眼镜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4065" y="1703070"/>
            <a:ext cx="10272364" cy="260154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+mn-ea"/>
              </a:rPr>
              <a:t>       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防护眼</a:t>
            </a:r>
            <a:r>
              <a:rPr sz="2800" b="1" dirty="0" err="1">
                <a:latin typeface="+mn-ea"/>
                <a:cs typeface="+mn-ea"/>
                <a:sym typeface="+mn-ea"/>
              </a:rPr>
              <a:t>镜是电动汽车维修工作中必不可少的一种防护工具</a:t>
            </a:r>
            <a:r>
              <a:rPr sz="2800" b="1" dirty="0">
                <a:latin typeface="+mn-ea"/>
                <a:cs typeface="+mn-ea"/>
                <a:sym typeface="+mn-ea"/>
              </a:rPr>
              <a:t>。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 </a:t>
            </a:r>
            <a:r>
              <a:rPr lang="en-US" sz="2800" b="1" dirty="0">
                <a:latin typeface="+mn-ea"/>
                <a:cs typeface="+mn-ea"/>
                <a:sym typeface="+mn-ea"/>
              </a:rPr>
              <a:t> </a:t>
            </a:r>
            <a:r>
              <a:rPr sz="2800" b="1" dirty="0" err="1">
                <a:latin typeface="+mn-ea"/>
                <a:cs typeface="+mn-ea"/>
                <a:sym typeface="+mn-ea"/>
              </a:rPr>
              <a:t>由于在高压部件接触时会发出电弧光，热度高，亮度大</a:t>
            </a:r>
            <a:r>
              <a:rPr sz="2800" b="1" dirty="0">
                <a:latin typeface="+mn-ea"/>
                <a:cs typeface="+mn-ea"/>
                <a:sym typeface="+mn-ea"/>
              </a:rPr>
              <a:t>，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 </a:t>
            </a:r>
            <a:r>
              <a:rPr lang="en-US" sz="2800" b="1" dirty="0">
                <a:latin typeface="+mn-ea"/>
                <a:cs typeface="+mn-ea"/>
                <a:sym typeface="+mn-ea"/>
              </a:rPr>
              <a:t> </a:t>
            </a:r>
            <a:r>
              <a:rPr sz="2800" b="1" dirty="0" err="1">
                <a:latin typeface="+mn-ea"/>
                <a:cs typeface="+mn-ea"/>
                <a:sym typeface="+mn-ea"/>
              </a:rPr>
              <a:t>会对眼睛直接造成伤害</a:t>
            </a:r>
            <a:r>
              <a:rPr sz="2800" b="1" dirty="0">
                <a:latin typeface="+mn-ea"/>
                <a:cs typeface="+mn-ea"/>
                <a:sym typeface="+mn-ea"/>
              </a:rPr>
              <a:t>。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 </a:t>
            </a:r>
            <a:endParaRPr sz="2800" b="1" dirty="0">
              <a:latin typeface="+mn-ea"/>
              <a:cs typeface="+mn-ea"/>
              <a:sym typeface="+mn-ea"/>
            </a:endParaRP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</a:t>
            </a:r>
            <a:r>
              <a:rPr lang="en-US" sz="2800" b="1" dirty="0">
                <a:latin typeface="+mn-ea"/>
                <a:cs typeface="+mn-ea"/>
                <a:sym typeface="+mn-ea"/>
              </a:rPr>
              <a:t> </a:t>
            </a:r>
            <a:r>
              <a:rPr sz="2800" b="1" dirty="0">
                <a:latin typeface="+mn-ea"/>
                <a:cs typeface="+mn-ea"/>
                <a:sym typeface="+mn-ea"/>
              </a:rPr>
              <a:t> </a:t>
            </a:r>
            <a:r>
              <a:rPr sz="2800" b="1" dirty="0" err="1">
                <a:latin typeface="+mn-ea"/>
                <a:cs typeface="+mn-ea"/>
                <a:sym typeface="+mn-ea"/>
              </a:rPr>
              <a:t>注意：使用前要仔细检查，不能有破损现象</a:t>
            </a:r>
            <a:r>
              <a:rPr sz="2800" b="1" dirty="0">
                <a:latin typeface="+mn-ea"/>
                <a:cs typeface="+mn-ea"/>
                <a:sym typeface="+mn-ea"/>
              </a:rPr>
              <a:t>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-2147482399" descr="2. 高压防护眼镜"/>
          <p:cNvPicPr>
            <a:picLocks noChangeAspect="1"/>
          </p:cNvPicPr>
          <p:nvPr/>
        </p:nvPicPr>
        <p:blipFill>
          <a:blip r:embed="rId3" cstate="print"/>
          <a:srcRect t="31915" b="36475"/>
          <a:stretch>
            <a:fillRect/>
          </a:stretch>
        </p:blipFill>
        <p:spPr>
          <a:xfrm>
            <a:off x="2074545" y="4630420"/>
            <a:ext cx="2851785" cy="16033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9189" y="647164"/>
            <a:ext cx="953897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（1）选择护目镜应根据脸型判断规格大小。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（2）护目镜可调节头带调整与面部的合适程度。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（3）选用的护目镜要选用经产品检验机构检验合格的产品。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（4）镜片磨损粗糙、镜架损坏会影响操作人员的视力，应及时调换。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（5）护目镜要专人使用，防止传染眼疾。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（6）焊接护目镜的滤光片和保护片要按规定作业需要选用和更换。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（7）防止重摔重压，防止坚硬的物体摩擦镜片和面罩。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40A9292-E36C-46A7-849E-9A30C4A86B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3283" t="16901" r="43142" b="59062"/>
          <a:stretch/>
        </p:blipFill>
        <p:spPr>
          <a:xfrm>
            <a:off x="8258575" y="3944154"/>
            <a:ext cx="2559678" cy="255967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三、安全帽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4065" y="1703070"/>
            <a:ext cx="1072007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      安全帽作为一种个人头部防护用品，</a:t>
            </a:r>
          </a:p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      能有效地防止和减轻操作</a:t>
            </a:r>
            <a:r>
              <a:rPr sz="2800" b="1">
                <a:latin typeface="+mn-ea"/>
                <a:cs typeface="+mn-ea"/>
                <a:sym typeface="+mn-ea"/>
              </a:rPr>
              <a:t>人员在生产作业中遭受坠落物体或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>
                <a:latin typeface="+mn-ea"/>
                <a:cs typeface="+mn-ea"/>
                <a:sym typeface="+mn-ea"/>
              </a:rPr>
              <a:t>        自己坠落时对人体头部的伤害，</a:t>
            </a:r>
            <a:endParaRPr lang="zh-CN" sz="2800" b="1">
              <a:latin typeface="+mn-ea"/>
              <a:cs typeface="+mn-ea"/>
              <a:sym typeface="+mn-ea"/>
            </a:endParaRP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-2147482398"/>
          <p:cNvPicPr>
            <a:picLocks noChangeAspect="1"/>
          </p:cNvPicPr>
          <p:nvPr/>
        </p:nvPicPr>
        <p:blipFill>
          <a:blip r:embed="rId3" cstate="print"/>
          <a:srcRect l="40663" t="36809" r="41951" b="43301"/>
          <a:stretch>
            <a:fillRect/>
          </a:stretch>
        </p:blipFill>
        <p:spPr>
          <a:xfrm>
            <a:off x="2027555" y="3733165"/>
            <a:ext cx="2838450" cy="182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300480" y="5901690"/>
            <a:ext cx="9326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如果佩戴和使用不正确会导致安全帽在受到冲击时起不到防护作用</a:t>
            </a:r>
            <a:r>
              <a:rPr lang="zh-CN" sz="24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。</a:t>
            </a:r>
            <a:endParaRPr lang="zh-CN" altLang="en-US" sz="2400" b="1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0" y="4346458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8"/>
          <p:cNvSpPr/>
          <p:nvPr/>
        </p:nvSpPr>
        <p:spPr>
          <a:xfrm>
            <a:off x="4215" y="-2220"/>
            <a:ext cx="12187183" cy="5918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85494" tIns="44553" rIns="85494" bIns="44553" anchor="ctr"/>
          <a:lstStyle/>
          <a:p>
            <a:pPr algn="ctr" eaLnBrk="0" hangingPunct="0"/>
            <a:endParaRPr lang="zh-CN" altLang="zh-CN" sz="170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grpSp>
        <p:nvGrpSpPr>
          <p:cNvPr id="10" name="组合 1"/>
          <p:cNvGrpSpPr/>
          <p:nvPr/>
        </p:nvGrpSpPr>
        <p:grpSpPr bwMode="auto">
          <a:xfrm rot="10800000">
            <a:off x="131763" y="115888"/>
            <a:ext cx="6611937" cy="5976937"/>
            <a:chOff x="3018972" y="1"/>
            <a:chExt cx="9204298" cy="6858000"/>
          </a:xfrm>
        </p:grpSpPr>
        <p:sp>
          <p:nvSpPr>
            <p:cNvPr id="11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4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5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6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rcRect l="73135" t="62724" r="17008" b="20659"/>
          <a:stretch>
            <a:fillRect/>
          </a:stretch>
        </p:blipFill>
        <p:spPr>
          <a:xfrm>
            <a:off x="9173845" y="4438015"/>
            <a:ext cx="2449830" cy="2322195"/>
          </a:xfrm>
          <a:prstGeom prst="rect">
            <a:avLst/>
          </a:prstGeom>
        </p:spPr>
      </p:pic>
      <p:sp>
        <p:nvSpPr>
          <p:cNvPr id="4" name="MH_Entry_1"/>
          <p:cNvSpPr/>
          <p:nvPr>
            <p:custDataLst>
              <p:tags r:id="rId3"/>
            </p:custDataLst>
          </p:nvPr>
        </p:nvSpPr>
        <p:spPr>
          <a:xfrm>
            <a:off x="3416935" y="1921702"/>
            <a:ext cx="8840941" cy="61531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学习情境1  新能源汽车动力电池拆装</a:t>
            </a:r>
          </a:p>
        </p:txBody>
      </p:sp>
      <p:sp>
        <p:nvSpPr>
          <p:cNvPr id="8" name="副标题 4"/>
          <p:cNvSpPr txBox="1"/>
          <p:nvPr>
            <p:custDataLst>
              <p:tags r:id="rId4"/>
            </p:custDataLst>
          </p:nvPr>
        </p:nvSpPr>
        <p:spPr>
          <a:xfrm>
            <a:off x="3085465" y="2811780"/>
            <a:ext cx="9845040" cy="1655445"/>
          </a:xfrm>
          <a:prstGeom prst="rect">
            <a:avLst/>
          </a:prstGeom>
        </p:spPr>
        <p:txBody>
          <a:bodyPr>
            <a:normAutofit/>
          </a:bodyPr>
          <a:lstStyle>
            <a:lvl1pPr marL="401955" indent="-401955" algn="l" rtl="0" eaLnBrk="1" latinLnBrk="0" hangingPunct="1">
              <a:spcBef>
                <a:spcPts val="880"/>
              </a:spcBef>
              <a:buClr>
                <a:schemeClr val="accent2"/>
              </a:buClr>
              <a:buSzPct val="60000"/>
              <a:buFont typeface="Wingdings" panose="05000000000000000000"/>
              <a:buChar char=""/>
              <a:defRPr kumimoji="0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910" indent="-344170" algn="l" rtl="0" eaLnBrk="1" latinLnBrk="0" hangingPunct="1">
              <a:spcBef>
                <a:spcPts val="690"/>
              </a:spcBef>
              <a:buClr>
                <a:schemeClr val="accent1"/>
              </a:buClr>
              <a:buSzPct val="70000"/>
              <a:buFont typeface="Wingdings 2" panose="05020102010507070707"/>
              <a:buChar char=""/>
              <a:defRPr kumimoji="0"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8080" indent="-287020" algn="l" rtl="0" eaLnBrk="1" latinLnBrk="0" hangingPunct="1">
              <a:spcBef>
                <a:spcPts val="630"/>
              </a:spcBef>
              <a:buClr>
                <a:schemeClr val="accent2"/>
              </a:buClr>
              <a:buSzPct val="75000"/>
              <a:buFont typeface="Wingdings" panose="05000000000000000000"/>
              <a:buChar char="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2120" indent="-287020" algn="l" rtl="0" eaLnBrk="1" latinLnBrk="0" hangingPunct="1">
              <a:spcBef>
                <a:spcPts val="500"/>
              </a:spcBef>
              <a:buClr>
                <a:schemeClr val="accent3"/>
              </a:buClr>
              <a:buSzPct val="7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6160" indent="-287020" algn="l" rtl="0" eaLnBrk="1" latinLnBrk="0" hangingPunct="1">
              <a:spcBef>
                <a:spcPts val="500"/>
              </a:spcBef>
              <a:buClr>
                <a:schemeClr val="accent4"/>
              </a:buClr>
              <a:buSzPct val="6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8702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5135" indent="-28702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9305" indent="-28702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3475" indent="-28702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任务</a:t>
            </a: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sym typeface="+mn-ea"/>
              </a:rPr>
              <a:t>1.2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新能源汽车动力电池拆装</a:t>
            </a:r>
            <a:endParaRPr lang="zh-CN" altLang="en-US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fontAlgn="auto">
              <a:spcAft>
                <a:spcPts val="0"/>
              </a:spcAft>
              <a:buNone/>
            </a:pP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7385" y="864235"/>
            <a:ext cx="10666730" cy="55638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（1）戴安全帽前应将帽后调整带按自己头型调整到适合的位置，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         然后将帽内弹性带系牢。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（2）缓冲衬垫的松紧由带子调节。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（3）不要把安全帽歪戴，也不要把帽沿戴在脑后方。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4</a:t>
            </a:r>
            <a:r>
              <a:rPr lang="zh-CN" altLang="en-US" sz="2400" dirty="0"/>
              <a:t>）安全帽的下领带必须扣在颌下，并系牢，松紧要适度。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5</a:t>
            </a:r>
            <a:r>
              <a:rPr lang="zh-CN" altLang="en-US" sz="2400" dirty="0"/>
              <a:t>）在现场作业中，不得将安全帽脱下，搁置一旁，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或当坐垫使用。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6</a:t>
            </a:r>
            <a:r>
              <a:rPr lang="zh-CN" altLang="en-US" sz="2400" dirty="0"/>
              <a:t>）平时使用安全帽时应保持整洁，不能接触火源，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不要任意涂刷油漆。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FEE1C1C-49E5-437E-A450-CD9AC56BE4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3602" t="16714" r="40172" b="45676"/>
          <a:stretch/>
        </p:blipFill>
        <p:spPr>
          <a:xfrm>
            <a:off x="8758340" y="1592665"/>
            <a:ext cx="3219719" cy="42145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29375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SimHei" panose="02010609060101010101" pitchFamily="49" charset="-122"/>
                <a:ea typeface="SimHei" panose="02010609060101010101" pitchFamily="49" charset="-122"/>
              </a:rPr>
              <a:t>四、维修工服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663142" y="1618172"/>
            <a:ext cx="9067800" cy="22424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 dirty="0"/>
              <a:t>维修工服不仅是维修技师所穿的衣服，</a:t>
            </a:r>
          </a:p>
          <a:p>
            <a:pPr indent="0">
              <a:lnSpc>
                <a:spcPct val="150000"/>
              </a:lnSpc>
            </a:pPr>
            <a:r>
              <a:rPr lang="zh-CN" sz="2400" b="1" dirty="0"/>
              <a:t>而且它在给电动汽车操作人员提供安全保障的同时，</a:t>
            </a:r>
          </a:p>
          <a:p>
            <a:pPr indent="0">
              <a:lnSpc>
                <a:spcPct val="150000"/>
              </a:lnSpc>
            </a:pPr>
            <a:r>
              <a:rPr lang="zh-CN" sz="2400" b="1" dirty="0"/>
              <a:t>还能反映员工的精神风貌，体现企业的文化内涵，</a:t>
            </a:r>
            <a:endParaRPr lang="en-US" altLang="zh-CN" sz="2400" b="1" dirty="0"/>
          </a:p>
          <a:p>
            <a:pPr indent="0">
              <a:lnSpc>
                <a:spcPct val="150000"/>
              </a:lnSpc>
            </a:pPr>
            <a:r>
              <a:rPr lang="zh-CN" sz="2400" b="1" dirty="0"/>
              <a:t>提升企业形象。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6789892-2B51-4E5D-AFB7-2895622FB6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3602" t="26811" r="43526" b="28827"/>
          <a:stretch/>
        </p:blipFill>
        <p:spPr>
          <a:xfrm>
            <a:off x="8961598" y="1176462"/>
            <a:ext cx="2554284" cy="497124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8466BE7-D655-4157-BE04-7E74245E8A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7557" t="26855" r="40915" b="20564"/>
          <a:stretch/>
        </p:blipFill>
        <p:spPr>
          <a:xfrm>
            <a:off x="9081745" y="798576"/>
            <a:ext cx="2614411" cy="36060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五、绝缘鞋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4161" y="1615122"/>
            <a:ext cx="8477001" cy="454053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+mn-ea"/>
              </a:rPr>
              <a:t>       </a:t>
            </a:r>
            <a:r>
              <a:rPr sz="2800" b="1" dirty="0" err="1">
                <a:latin typeface="+mn-ea"/>
                <a:cs typeface="+mn-ea"/>
                <a:sym typeface="+mn-ea"/>
              </a:rPr>
              <a:t>绝缘安全鞋（靴）的作用是使人体与地面绝缘</a:t>
            </a:r>
            <a:r>
              <a:rPr sz="2800" b="1" dirty="0">
                <a:latin typeface="+mn-ea"/>
                <a:cs typeface="+mn-ea"/>
                <a:sym typeface="+mn-ea"/>
              </a:rPr>
              <a:t>，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  </a:t>
            </a:r>
            <a:r>
              <a:rPr sz="2800" b="1" dirty="0" err="1">
                <a:latin typeface="+mn-ea"/>
                <a:cs typeface="+mn-ea"/>
                <a:sym typeface="+mn-ea"/>
              </a:rPr>
              <a:t>防止电流通过人体与大地之间构成通路</a:t>
            </a:r>
            <a:r>
              <a:rPr sz="2800" b="1" dirty="0">
                <a:latin typeface="+mn-ea"/>
                <a:cs typeface="+mn-ea"/>
                <a:sym typeface="+mn-ea"/>
              </a:rPr>
              <a:t>，</a:t>
            </a:r>
            <a:endParaRPr lang="en-US" sz="2800" b="1" dirty="0">
              <a:latin typeface="+mn-ea"/>
              <a:cs typeface="+mn-ea"/>
              <a:sym typeface="+mn-ea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sz="2800" b="1" dirty="0">
                <a:latin typeface="+mn-ea"/>
                <a:cs typeface="+mn-ea"/>
                <a:sym typeface="+mn-ea"/>
              </a:rPr>
              <a:t>       </a:t>
            </a:r>
            <a:r>
              <a:rPr sz="2800" b="1" dirty="0" err="1">
                <a:latin typeface="+mn-ea"/>
                <a:cs typeface="+mn-ea"/>
                <a:sym typeface="+mn-ea"/>
              </a:rPr>
              <a:t>对人体造成电击伤害</a:t>
            </a:r>
            <a:r>
              <a:rPr sz="2800" b="1" dirty="0">
                <a:latin typeface="+mn-ea"/>
                <a:cs typeface="+mn-ea"/>
                <a:sym typeface="+mn-ea"/>
              </a:rPr>
              <a:t>，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  </a:t>
            </a:r>
            <a:r>
              <a:rPr sz="2800" b="1" dirty="0" err="1">
                <a:latin typeface="+mn-ea"/>
                <a:cs typeface="+mn-ea"/>
                <a:sym typeface="+mn-ea"/>
              </a:rPr>
              <a:t>把触电时的危险降低到最小程度</a:t>
            </a:r>
            <a:r>
              <a:rPr sz="2800" b="1" dirty="0">
                <a:latin typeface="+mn-ea"/>
                <a:cs typeface="+mn-ea"/>
                <a:sym typeface="+mn-ea"/>
              </a:rPr>
              <a:t>；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  </a:t>
            </a:r>
            <a:r>
              <a:rPr sz="2800" b="1" dirty="0" err="1">
                <a:latin typeface="+mn-ea"/>
                <a:cs typeface="+mn-ea"/>
                <a:sym typeface="+mn-ea"/>
              </a:rPr>
              <a:t>它还防止试验电压范围内的</a:t>
            </a:r>
            <a:r>
              <a:rPr sz="2800" b="1" dirty="0" err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跨步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电压</a:t>
            </a:r>
            <a:endParaRPr lang="en-US" altLang="zh-CN" sz="2800" b="1" dirty="0">
              <a:solidFill>
                <a:srgbClr val="C00000"/>
              </a:solidFill>
              <a:latin typeface="+mn-ea"/>
              <a:cs typeface="+mn-ea"/>
              <a:sym typeface="+mn-ea"/>
            </a:endParaRPr>
          </a:p>
          <a:p>
            <a:pPr algn="l" eaLnBrk="0" hangingPunct="0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       </a:t>
            </a:r>
            <a:r>
              <a:rPr sz="2800" b="1" dirty="0" err="1">
                <a:latin typeface="+mn-ea"/>
                <a:cs typeface="+mn-ea"/>
                <a:sym typeface="+mn-ea"/>
              </a:rPr>
              <a:t>对人体造成的危害</a:t>
            </a:r>
            <a:r>
              <a:rPr sz="2800" b="1" dirty="0">
                <a:latin typeface="+mn-ea"/>
                <a:cs typeface="+mn-ea"/>
                <a:sym typeface="+mn-ea"/>
              </a:rPr>
              <a:t>。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 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-2147482400" descr="2-2 绝缘鞋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44070" y="4006850"/>
            <a:ext cx="2776220" cy="267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AutoShape 2">
            <a:extLst>
              <a:ext uri="{FF2B5EF4-FFF2-40B4-BE49-F238E27FC236}">
                <a16:creationId xmlns:a16="http://schemas.microsoft.com/office/drawing/2014/main" xmlns="" id="{4009281C-4139-4351-AEF2-BB425BBE3B4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45955" t="63432" r="32540" b="16679"/>
          <a:stretch>
            <a:fillRect/>
          </a:stretch>
        </p:blipFill>
        <p:spPr>
          <a:xfrm>
            <a:off x="2231971" y="3253713"/>
            <a:ext cx="3542030" cy="18421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12850" y="1120775"/>
            <a:ext cx="959612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sz="2800" b="1">
                <a:latin typeface="+mn-ea"/>
                <a:cs typeface="+mn-ea"/>
                <a:sym typeface="+mn-ea"/>
              </a:rPr>
              <a:t> 根据耐压范围有20kV、6kV和5kV几种绝缘鞋，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>
                <a:latin typeface="+mn-ea"/>
                <a:cs typeface="+mn-ea"/>
                <a:sym typeface="+mn-ea"/>
              </a:rPr>
              <a:t> 使用时须根据作业范围选择。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686355" y="853882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SimHei" panose="02010609060101010101" pitchFamily="49" charset="-122"/>
                <a:ea typeface="SimHei" panose="02010609060101010101" pitchFamily="49" charset="-122"/>
              </a:rPr>
              <a:t>六、警示牌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-2147482402"/>
          <p:cNvPicPr>
            <a:picLocks noChangeAspect="1"/>
          </p:cNvPicPr>
          <p:nvPr/>
        </p:nvPicPr>
        <p:blipFill>
          <a:blip r:embed="rId3" cstate="print"/>
          <a:srcRect l="42363" t="33643" r="40718" b="27791"/>
          <a:stretch>
            <a:fillRect/>
          </a:stretch>
        </p:blipFill>
        <p:spPr>
          <a:xfrm>
            <a:off x="2112010" y="2882900"/>
            <a:ext cx="2442845" cy="3133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794510" y="1499235"/>
            <a:ext cx="74860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放置在地面或车辆附近明显的位置，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警告无关人员请勿靠近</a:t>
            </a:r>
            <a:r>
              <a:rPr lang="zh-CN" sz="900" b="0">
                <a:solidFill>
                  <a:srgbClr val="000000"/>
                </a:solidFill>
                <a:ea typeface="SimSun" panose="02010600030101010101" pitchFamily="2" charset="-122"/>
              </a:rPr>
              <a:t>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七、绝缘垫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4040" y="1493520"/>
            <a:ext cx="10988040" cy="2676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+mn-ea"/>
              </a:rPr>
              <a:t>        </a:t>
            </a:r>
            <a:r>
              <a:rPr sz="2800" b="1" dirty="0" err="1">
                <a:latin typeface="+mn-ea"/>
                <a:cs typeface="+mn-ea"/>
                <a:sym typeface="+mn-ea"/>
              </a:rPr>
              <a:t>绝缘垫铺在电动汽车下方的地面上，增强操作人员的对地绝缘</a:t>
            </a:r>
            <a:r>
              <a:rPr sz="2800" b="1" dirty="0">
                <a:latin typeface="+mn-ea"/>
                <a:cs typeface="+mn-ea"/>
                <a:sym typeface="+mn-ea"/>
              </a:rPr>
              <a:t>，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   </a:t>
            </a:r>
            <a:r>
              <a:rPr sz="2800" b="1" dirty="0" err="1">
                <a:latin typeface="+mn-ea"/>
                <a:cs typeface="+mn-ea"/>
                <a:sym typeface="+mn-ea"/>
              </a:rPr>
              <a:t>避免或减轻发生单相短路或电气设备绝缘损坏时</a:t>
            </a:r>
            <a:r>
              <a:rPr sz="2800" b="1" dirty="0">
                <a:latin typeface="+mn-ea"/>
                <a:cs typeface="+mn-ea"/>
                <a:sym typeface="+mn-ea"/>
              </a:rPr>
              <a:t>，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   </a:t>
            </a:r>
            <a:r>
              <a:rPr sz="2800" b="1" dirty="0" err="1">
                <a:latin typeface="+mn-ea"/>
                <a:cs typeface="+mn-ea"/>
                <a:sym typeface="+mn-ea"/>
              </a:rPr>
              <a:t>接触电压与跨步电压对人体的伤害</a:t>
            </a:r>
            <a:r>
              <a:rPr sz="2800" b="1" dirty="0">
                <a:latin typeface="+mn-ea"/>
                <a:cs typeface="+mn-ea"/>
                <a:sym typeface="+mn-ea"/>
              </a:rPr>
              <a:t>。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   </a:t>
            </a:r>
            <a:r>
              <a:rPr sz="2800" b="1" dirty="0" err="1">
                <a:latin typeface="+mn-ea"/>
                <a:cs typeface="+mn-ea"/>
                <a:sym typeface="+mn-ea"/>
              </a:rPr>
              <a:t>车辆高压操作前，应检查绝缘垫的绝缘性能</a:t>
            </a:r>
            <a:r>
              <a:rPr sz="2800" b="1" dirty="0">
                <a:latin typeface="+mn-ea"/>
                <a:cs typeface="+mn-ea"/>
                <a:sym typeface="+mn-ea"/>
              </a:rPr>
              <a:t>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-2147482397"/>
          <p:cNvPicPr>
            <a:picLocks noChangeAspect="1"/>
          </p:cNvPicPr>
          <p:nvPr/>
        </p:nvPicPr>
        <p:blipFill rotWithShape="1">
          <a:blip r:embed="rId3" cstate="print"/>
          <a:srcRect l="58736" t="28590" r="21170" b="27440"/>
          <a:stretch/>
        </p:blipFill>
        <p:spPr>
          <a:xfrm rot="5400000">
            <a:off x="1794349" y="3775348"/>
            <a:ext cx="2606040" cy="32068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1059180" y="2009775"/>
            <a:ext cx="3521075" cy="635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1047115" y="2776220"/>
            <a:ext cx="3572510" cy="1206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805180" y="1685925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803593" y="245681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07770" y="2072005"/>
            <a:ext cx="3295650" cy="72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2.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防护眼镜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177608" y="1491298"/>
            <a:ext cx="2010410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绝缘手套</a:t>
            </a:r>
            <a:endParaRPr lang="zh-CN" altLang="en-US" sz="2800" b="1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02030" y="716280"/>
            <a:ext cx="583665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高压防护用具检查与使用</a:t>
            </a:r>
            <a:endParaRPr lang="zh-CN" altLang="zh-CN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YouYuan" panose="02010509060101010101" pitchFamily="49" charset="-122"/>
              <a:cs typeface="+mn-ea"/>
            </a:endParaRPr>
          </a:p>
        </p:txBody>
      </p:sp>
      <p:sp>
        <p:nvSpPr>
          <p:cNvPr id="13" name="Rectangle 8"/>
          <p:cNvSpPr/>
          <p:nvPr/>
        </p:nvSpPr>
        <p:spPr>
          <a:xfrm>
            <a:off x="4445" y="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054735" y="3511550"/>
            <a:ext cx="3616325" cy="254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88"/>
          <p:cNvSpPr>
            <a:spLocks noEditPoints="1" noChangeArrowheads="1"/>
          </p:cNvSpPr>
          <p:nvPr/>
        </p:nvSpPr>
        <p:spPr bwMode="auto">
          <a:xfrm>
            <a:off x="800735" y="318135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173163" y="2986723"/>
            <a:ext cx="2721610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3.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安全帽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绝缘鞋</a:t>
            </a:r>
            <a:endParaRPr lang="zh-CN" altLang="en-US" sz="2800" b="1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071880" y="4291965"/>
            <a:ext cx="3625215" cy="127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88"/>
          <p:cNvSpPr>
            <a:spLocks noEditPoints="1" noChangeArrowheads="1"/>
          </p:cNvSpPr>
          <p:nvPr/>
        </p:nvSpPr>
        <p:spPr bwMode="auto">
          <a:xfrm>
            <a:off x="828358" y="397319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18870" y="3665220"/>
            <a:ext cx="3552190" cy="72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４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维修工服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066165" y="5030470"/>
            <a:ext cx="3521075" cy="635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054100" y="5796915"/>
            <a:ext cx="3572510" cy="1206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88"/>
          <p:cNvSpPr>
            <a:spLocks noEditPoints="1" noChangeArrowheads="1"/>
          </p:cNvSpPr>
          <p:nvPr/>
        </p:nvSpPr>
        <p:spPr bwMode="auto">
          <a:xfrm>
            <a:off x="812165" y="470662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4" name="Freeform 88"/>
          <p:cNvSpPr>
            <a:spLocks noEditPoints="1" noChangeArrowheads="1"/>
          </p:cNvSpPr>
          <p:nvPr/>
        </p:nvSpPr>
        <p:spPr bwMode="auto">
          <a:xfrm>
            <a:off x="810578" y="5477510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14755" y="5092700"/>
            <a:ext cx="3295650" cy="137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6.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警示牌</a:t>
            </a:r>
            <a:endParaRPr lang="zh-CN" altLang="en-US" sz="2800" b="1" dirty="0">
              <a:solidFill>
                <a:srgbClr val="000000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184593" y="4578668"/>
            <a:ext cx="1654810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5.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绝缘鞋</a:t>
            </a: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1069340" y="6474460"/>
            <a:ext cx="3521075" cy="635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88"/>
          <p:cNvSpPr>
            <a:spLocks noEditPoints="1" noChangeArrowheads="1"/>
          </p:cNvSpPr>
          <p:nvPr/>
        </p:nvSpPr>
        <p:spPr bwMode="auto">
          <a:xfrm>
            <a:off x="815340" y="615061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87768" y="5955983"/>
            <a:ext cx="1760855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7. 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绝缘垫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"/>
                            </p:stCondLst>
                            <p:childTnLst>
                              <p:par>
                                <p:cTn id="8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"/>
                            </p:stCondLst>
                            <p:childTnLst>
                              <p:par>
                                <p:cTn id="8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75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"/>
                            </p:stCondLst>
                            <p:childTnLst>
                              <p:par>
                                <p:cTn id="1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50"/>
                            </p:stCondLst>
                            <p:childTnLst>
                              <p:par>
                                <p:cTn id="1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5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7" grpId="0"/>
      <p:bldP spid="11" grpId="0"/>
      <p:bldP spid="15" grpId="0"/>
      <p:bldP spid="16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xmlns="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8997161" cy="216982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  <a:p>
            <a:pPr lvl="0"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高压检修工具认知  </a:t>
            </a:r>
          </a:p>
        </p:txBody>
      </p:sp>
    </p:spTree>
    <p:extLst>
      <p:ext uri="{BB962C8B-B14F-4D97-AF65-F5344CB8AC3E}">
        <p14:creationId xmlns:p14="http://schemas.microsoft.com/office/powerpoint/2010/main" xmlns="" val="41307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00604" y="1733550"/>
            <a:ext cx="6473191" cy="1379855"/>
            <a:chOff x="4561720" y="287200"/>
            <a:chExt cx="4863526" cy="7903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 flipH="1">
              <a:off x="4561720" y="287200"/>
              <a:ext cx="4863526" cy="558112"/>
              <a:chOff x="7995986" y="760883"/>
              <a:chExt cx="4713015" cy="540840"/>
            </a:xfrm>
          </p:grpSpPr>
          <p:sp>
            <p:nvSpPr>
              <p:cNvPr id="7" name="Freeform 56"/>
              <p:cNvSpPr/>
              <p:nvPr/>
            </p:nvSpPr>
            <p:spPr bwMode="auto">
              <a:xfrm>
                <a:off x="9009881" y="760883"/>
                <a:ext cx="3699120" cy="431064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Freeform 57"/>
              <p:cNvSpPr/>
              <p:nvPr/>
            </p:nvSpPr>
            <p:spPr bwMode="auto">
              <a:xfrm>
                <a:off x="7995986" y="760883"/>
                <a:ext cx="1344000" cy="431064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文本框 51"/>
          <p:cNvSpPr txBox="1"/>
          <p:nvPr/>
        </p:nvSpPr>
        <p:spPr>
          <a:xfrm>
            <a:off x="2499995" y="1860550"/>
            <a:ext cx="6072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</a:t>
            </a:r>
            <a:r>
              <a:rPr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常见绝缘维修工具</a:t>
            </a:r>
            <a:r>
              <a:rPr 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认知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             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1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00606" y="3029585"/>
            <a:ext cx="6461759" cy="1379855"/>
            <a:chOff x="5741541" y="287200"/>
            <a:chExt cx="3683705" cy="79036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 flipH="1">
              <a:off x="5741541" y="287200"/>
              <a:ext cx="3683705" cy="558112"/>
              <a:chOff x="7995986" y="760883"/>
              <a:chExt cx="3569706" cy="540840"/>
            </a:xfrm>
          </p:grpSpPr>
          <p:sp>
            <p:nvSpPr>
              <p:cNvPr id="13" name="Freeform 56"/>
              <p:cNvSpPr/>
              <p:nvPr/>
            </p:nvSpPr>
            <p:spPr bwMode="auto">
              <a:xfrm>
                <a:off x="9009788" y="760883"/>
                <a:ext cx="2555904" cy="431064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文本框 51"/>
          <p:cNvSpPr txBox="1"/>
          <p:nvPr/>
        </p:nvSpPr>
        <p:spPr>
          <a:xfrm>
            <a:off x="2323465" y="3113405"/>
            <a:ext cx="5777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电动汽车专业检测设备认知</a:t>
            </a:r>
            <a:r>
              <a:rPr lang="zh-CN" sz="2800" b="1">
                <a:solidFill>
                  <a:srgbClr val="000000"/>
                </a:solidFill>
                <a:ea typeface="SimSun" panose="02010600030101010101" pitchFamily="2" charset="-122"/>
                <a:sym typeface="+mn-ea"/>
              </a:rPr>
              <a:t>          </a:t>
            </a:r>
            <a:r>
              <a:rPr lang="en-US" altLang="zh-CN" sz="2800" b="1" kern="0" noProof="0" dirty="0">
                <a:ln>
                  <a:noFill/>
                </a:ln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 rot="20790410">
            <a:off x="1218884" y="1979353"/>
            <a:ext cx="28205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常见绝缘维修工具有哪些呢？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83430" y="1767205"/>
            <a:ext cx="70351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ym typeface="+mn-ea"/>
              </a:rPr>
              <a:t>电动汽车维修需要使用绝缘工具，这样才能确保检修过程中的人身和设备安全。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904A6D1-3215-4444-88BC-B145E2C96552}"/>
              </a:ext>
            </a:extLst>
          </p:cNvPr>
          <p:cNvSpPr txBox="1"/>
          <p:nvPr/>
        </p:nvSpPr>
        <p:spPr>
          <a:xfrm>
            <a:off x="680434" y="2895210"/>
            <a:ext cx="10446912" cy="3670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王先生的电动汽车在行驶过程中出现</a:t>
            </a:r>
            <a:r>
              <a:rPr lang="zh-CN" altLang="en-US" sz="32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间歇性高压掉电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，且</a:t>
            </a:r>
            <a:r>
              <a:rPr lang="zh-CN" altLang="en-US" sz="32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续驶里程大幅度锐减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，因此前往新能源汽车售后服务有限公司进行故障诊断维修。</a:t>
            </a:r>
            <a:endParaRPr lang="en-US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技师诊断检查、数据分析后，确认动力蓄电池内部出现故障，委派你完成</a:t>
            </a:r>
            <a:r>
              <a:rPr lang="zh-CN" altLang="en-US" sz="32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动力蓄电池的拆装任务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D72D1BE-2EC0-41EC-8C9A-CF6E224EBD8A}"/>
              </a:ext>
            </a:extLst>
          </p:cNvPr>
          <p:cNvGrpSpPr/>
          <p:nvPr/>
        </p:nvGrpSpPr>
        <p:grpSpPr>
          <a:xfrm>
            <a:off x="1028164" y="859883"/>
            <a:ext cx="2101402" cy="1226494"/>
            <a:chOff x="1278794" y="3334906"/>
            <a:chExt cx="914014" cy="91401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A0D9FCE6-1288-493D-9A24-BF3632F44CBC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4">
                <a:extLst>
                  <a:ext uri="{FF2B5EF4-FFF2-40B4-BE49-F238E27FC236}">
                    <a16:creationId xmlns:a16="http://schemas.microsoft.com/office/drawing/2014/main" xmlns="" id="{345A7CF3-258D-4C5E-B23E-7E88903C63B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C0444436-883B-4771-88D3-20794B4F194D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7" name="TextBox 3">
              <a:extLst>
                <a:ext uri="{FF2B5EF4-FFF2-40B4-BE49-F238E27FC236}">
                  <a16:creationId xmlns:a16="http://schemas.microsoft.com/office/drawing/2014/main" xmlns="" id="{13BF92D0-6488-4CFA-952C-4032569FA5B2}"/>
                </a:ext>
              </a:extLst>
            </p:cNvPr>
            <p:cNvSpPr txBox="1"/>
            <p:nvPr/>
          </p:nvSpPr>
          <p:spPr>
            <a:xfrm>
              <a:off x="1307421" y="3585991"/>
              <a:ext cx="856758" cy="49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任务描述</a:t>
              </a: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228DB919-678D-442B-A2D1-B75668456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52" y="641504"/>
            <a:ext cx="3652368" cy="2433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2656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43148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SimHei" panose="02010609060101010101" pitchFamily="49" charset="-122"/>
                <a:ea typeface="SimHei" panose="02010609060101010101" pitchFamily="49" charset="-122"/>
              </a:rPr>
              <a:t>一、常见的绝缘工具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34119" t="39540" r="20547" b="21840"/>
          <a:stretch>
            <a:fillRect/>
          </a:stretch>
        </p:blipFill>
        <p:spPr>
          <a:xfrm>
            <a:off x="1784985" y="2165350"/>
            <a:ext cx="7672070" cy="36747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l="38062" t="38342" r="22123" b="15425"/>
          <a:stretch>
            <a:fillRect/>
          </a:stretch>
        </p:blipFill>
        <p:spPr>
          <a:xfrm>
            <a:off x="2447290" y="1208405"/>
            <a:ext cx="7275830" cy="4749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66103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zh-CN" altLang="en-US" sz="36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二、电动汽车专业检测设备介绍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4065" y="1703070"/>
            <a:ext cx="10064750" cy="20300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    </a:t>
            </a:r>
            <a:r>
              <a:rPr sz="2800" b="1">
                <a:latin typeface="+mn-ea"/>
                <a:cs typeface="+mn-ea"/>
                <a:sym typeface="+mn-ea"/>
              </a:rPr>
              <a:t>电动汽车维修与燃油车有很大的区别，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>
                <a:latin typeface="+mn-ea"/>
                <a:cs typeface="+mn-ea"/>
                <a:sym typeface="+mn-ea"/>
              </a:rPr>
              <a:t>      电动汽车维修更多地需要测试控制器和执行器的运行数据，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>
                <a:latin typeface="+mn-ea"/>
                <a:cs typeface="+mn-ea"/>
                <a:sym typeface="+mn-ea"/>
              </a:rPr>
              <a:t>      根据数据来判断车辆故障原因。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42338" t="48464" r="28770" b="17240"/>
          <a:stretch>
            <a:fillRect/>
          </a:stretch>
        </p:blipFill>
        <p:spPr>
          <a:xfrm>
            <a:off x="6619240" y="3317240"/>
            <a:ext cx="4219575" cy="28162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8A24AB1D-D75E-4C61-A5EC-396D4A3CF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9458" y="1170940"/>
            <a:ext cx="4685131" cy="458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063625" y="1721485"/>
            <a:ext cx="7661910" cy="27964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因为纯电动汽车引入了高压系统，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所以</a:t>
            </a:r>
            <a:r>
              <a:rPr lang="zh-CN" altLang="en-US" sz="2400" b="1" dirty="0">
                <a:solidFill>
                  <a:srgbClr val="FF0000"/>
                </a:solidFill>
              </a:rPr>
              <a:t>高压线束</a:t>
            </a:r>
            <a:r>
              <a:rPr lang="zh-CN" altLang="en-US" sz="2400" b="1" dirty="0"/>
              <a:t>必须具备一定的</a:t>
            </a:r>
            <a:r>
              <a:rPr lang="zh-CN" altLang="en-US" sz="2400" b="1" dirty="0">
                <a:solidFill>
                  <a:srgbClr val="FF0000"/>
                </a:solidFill>
              </a:rPr>
              <a:t>绝缘阻值</a:t>
            </a:r>
            <a:endParaRPr lang="zh-CN" altLang="en-US" sz="2400" b="1" dirty="0"/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才能保证用户及维修人员的人身安全。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测量高压线束绝缘阻值是否达到标准，</a:t>
            </a:r>
            <a:endParaRPr lang="en-US" altLang="zh-CN" sz="2400" b="1" dirty="0"/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需要采用</a:t>
            </a:r>
            <a:r>
              <a:rPr lang="zh-CN" altLang="en-US" sz="2400" b="1" dirty="0">
                <a:solidFill>
                  <a:srgbClr val="C00000"/>
                </a:solidFill>
              </a:rPr>
              <a:t>绝缘检测仪</a:t>
            </a:r>
            <a:r>
              <a:rPr lang="zh-CN" altLang="en-US" sz="2400" b="1" dirty="0"/>
              <a:t>。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1063625" y="907415"/>
            <a:ext cx="2611755" cy="504190"/>
          </a:xfrm>
          <a:prstGeom prst="roundRect">
            <a:avLst/>
          </a:prstGeom>
          <a:solidFill>
            <a:srgbClr val="18858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1. </a:t>
            </a:r>
            <a:r>
              <a:rPr lang="zh-CN" altLang="en-US" sz="2400" b="1" dirty="0"/>
              <a:t>绝缘检测仪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1042035" y="1081405"/>
            <a:ext cx="2611755" cy="504190"/>
          </a:xfrm>
          <a:prstGeom prst="roundRect">
            <a:avLst/>
          </a:prstGeom>
          <a:solidFill>
            <a:srgbClr val="18858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2. </a:t>
            </a:r>
            <a:r>
              <a:rPr lang="zh-CN" altLang="en-US" sz="2400" b="1" dirty="0"/>
              <a:t>交直流钳形表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982322E0-B85C-4839-B740-8DBC88A1C5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41" r="52740" b="6027"/>
          <a:stretch/>
        </p:blipFill>
        <p:spPr bwMode="auto">
          <a:xfrm>
            <a:off x="7382436" y="1585595"/>
            <a:ext cx="4289052" cy="468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FC44075-5462-49A2-A8E0-00BCC00A635B}"/>
              </a:ext>
            </a:extLst>
          </p:cNvPr>
          <p:cNvSpPr txBox="1"/>
          <p:nvPr/>
        </p:nvSpPr>
        <p:spPr>
          <a:xfrm>
            <a:off x="1589303" y="2045335"/>
            <a:ext cx="5416868" cy="1134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将被测导线穿过钳口，</a:t>
            </a:r>
            <a:endParaRPr lang="en-US" altLang="zh-CN" sz="2400" b="1" dirty="0"/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显示屏上将显示导线中流过的电流值。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1042035" y="1081405"/>
            <a:ext cx="2611755" cy="504190"/>
          </a:xfrm>
          <a:prstGeom prst="roundRect">
            <a:avLst/>
          </a:prstGeom>
          <a:solidFill>
            <a:srgbClr val="18858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3. </a:t>
            </a:r>
            <a:r>
              <a:rPr lang="zh-CN" altLang="en-US" sz="2400" b="1" dirty="0"/>
              <a:t>放电工装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/>
          <a:srcRect l="40200" t="43950" r="26740" b="38850"/>
          <a:stretch/>
        </p:blipFill>
        <p:spPr>
          <a:xfrm>
            <a:off x="4909820" y="882740"/>
            <a:ext cx="6410960" cy="187515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6F2D7DE-26DE-4691-9946-4A5678B56E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5360" t="61150" r="30134" b="16233"/>
          <a:stretch/>
        </p:blipFill>
        <p:spPr>
          <a:xfrm>
            <a:off x="5151548" y="3168202"/>
            <a:ext cx="5410215" cy="280705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732942" y="936307"/>
            <a:ext cx="2611755" cy="504190"/>
          </a:xfrm>
          <a:prstGeom prst="roundRect">
            <a:avLst/>
          </a:prstGeom>
          <a:solidFill>
            <a:srgbClr val="18858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3. </a:t>
            </a:r>
            <a:r>
              <a:rPr lang="zh-CN" altLang="en-US" sz="2400" b="1" dirty="0"/>
              <a:t>放电工装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/>
          <a:srcRect l="63479" t="38542" r="19644" b="18628"/>
          <a:stretch/>
        </p:blipFill>
        <p:spPr>
          <a:xfrm>
            <a:off x="8766626" y="532765"/>
            <a:ext cx="3229794" cy="460756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2E4B469-C49A-4A55-9503-B56356156DFF}"/>
              </a:ext>
            </a:extLst>
          </p:cNvPr>
          <p:cNvSpPr txBox="1"/>
          <p:nvPr/>
        </p:nvSpPr>
        <p:spPr>
          <a:xfrm>
            <a:off x="283335" y="1866835"/>
            <a:ext cx="11908665" cy="4458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功能检查操作步骤：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）将金属便携箱打开取出放电工装，首先进行</a:t>
            </a:r>
            <a:r>
              <a:rPr lang="zh-CN" altLang="en-US" sz="2400" b="1" dirty="0">
                <a:solidFill>
                  <a:srgbClr val="C00000"/>
                </a:solidFill>
              </a:rPr>
              <a:t>外观检查</a:t>
            </a:r>
            <a:r>
              <a:rPr lang="zh-CN" altLang="en-US" sz="2400" dirty="0"/>
              <a:t>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导线及测试笔有无破裂、折断，仪表本体有无磕碰、损伤。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）开启车辆前机舱盖，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将放电工装红、黑测试笔分别对准低压蓄电池正、负极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en-US" sz="2400" dirty="0"/>
              <a:t>（负、正极）桩头，保证测试笔与桩头接触面良好，此时指示灯闪亮。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）将放电工装红、黑测试笔分别对调测试低压蓄电池正、负极桩头，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观察指示灯变化。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1059180" y="2498090"/>
            <a:ext cx="4880610" cy="825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047115" y="3270250"/>
            <a:ext cx="4980305" cy="127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805180" y="216789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803593" y="2938780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07770" y="2553970"/>
            <a:ext cx="5537835" cy="72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2. 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电动汽车专业检测设备认知</a:t>
            </a:r>
            <a:r>
              <a:rPr lang="zh-CN" sz="2800" b="1">
                <a:solidFill>
                  <a:schemeClr val="tx1"/>
                </a:solidFill>
                <a:ea typeface="SimSun" panose="02010600030101010101" pitchFamily="2" charset="-122"/>
                <a:sym typeface="+mn-ea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+mn-ea"/>
              <a:ea typeface="SimSun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207453" y="1980883"/>
            <a:ext cx="3538855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</a:t>
            </a:r>
            <a:r>
              <a:rPr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常见绝缘维修工具</a:t>
            </a:r>
            <a:endParaRPr lang="zh-CN" altLang="en-US" sz="2800" b="1" kern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3758" y="757654"/>
            <a:ext cx="398255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高压检修工具认知</a:t>
            </a:r>
            <a:endParaRPr lang="zh-CN" altLang="zh-CN" sz="3600" b="1" dirty="0">
              <a:solidFill>
                <a:srgbClr val="C00000"/>
              </a:solidFill>
              <a:cs typeface="+mn-ea"/>
            </a:endParaRPr>
          </a:p>
        </p:txBody>
      </p:sp>
      <p:sp>
        <p:nvSpPr>
          <p:cNvPr id="13" name="Rectangle 8"/>
          <p:cNvSpPr/>
          <p:nvPr/>
        </p:nvSpPr>
        <p:spPr>
          <a:xfrm>
            <a:off x="4445" y="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xmlns="" id="{201E99B1-07F6-4AD1-A79F-25E6DBF47DAB}"/>
              </a:ext>
            </a:extLst>
          </p:cNvPr>
          <p:cNvSpPr txBox="1"/>
          <p:nvPr/>
        </p:nvSpPr>
        <p:spPr>
          <a:xfrm>
            <a:off x="1705183" y="1946880"/>
            <a:ext cx="8997161" cy="216982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  <a:p>
            <a:pPr lvl="0"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电动汽车高压断电操作</a:t>
            </a:r>
          </a:p>
        </p:txBody>
      </p:sp>
    </p:spTree>
    <p:extLst>
      <p:ext uri="{BB962C8B-B14F-4D97-AF65-F5344CB8AC3E}">
        <p14:creationId xmlns:p14="http://schemas.microsoft.com/office/powerpoint/2010/main" xmlns="" val="75764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00604" y="1733550"/>
            <a:ext cx="6473191" cy="1379855"/>
            <a:chOff x="4561720" y="287200"/>
            <a:chExt cx="4863526" cy="7903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 flipH="1">
              <a:off x="4561720" y="287200"/>
              <a:ext cx="4863526" cy="558112"/>
              <a:chOff x="7995986" y="760883"/>
              <a:chExt cx="4713015" cy="540840"/>
            </a:xfrm>
          </p:grpSpPr>
          <p:sp>
            <p:nvSpPr>
              <p:cNvPr id="7" name="Freeform 56"/>
              <p:cNvSpPr/>
              <p:nvPr/>
            </p:nvSpPr>
            <p:spPr bwMode="auto">
              <a:xfrm>
                <a:off x="9009881" y="760883"/>
                <a:ext cx="3699120" cy="431064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Freeform 57"/>
              <p:cNvSpPr/>
              <p:nvPr/>
            </p:nvSpPr>
            <p:spPr bwMode="auto">
              <a:xfrm>
                <a:off x="7995986" y="760883"/>
                <a:ext cx="1344000" cy="431064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文本框 51"/>
          <p:cNvSpPr txBox="1"/>
          <p:nvPr/>
        </p:nvSpPr>
        <p:spPr>
          <a:xfrm>
            <a:off x="2499995" y="1860550"/>
            <a:ext cx="6072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</a:t>
            </a:r>
            <a:r>
              <a:rPr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电力安全规定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                         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1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00606" y="3029585"/>
            <a:ext cx="6461759" cy="1379855"/>
            <a:chOff x="5741541" y="287200"/>
            <a:chExt cx="3683705" cy="79036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 flipH="1">
              <a:off x="5741541" y="287200"/>
              <a:ext cx="3683705" cy="558112"/>
              <a:chOff x="7995986" y="760883"/>
              <a:chExt cx="3569706" cy="540840"/>
            </a:xfrm>
          </p:grpSpPr>
          <p:sp>
            <p:nvSpPr>
              <p:cNvPr id="13" name="Freeform 56"/>
              <p:cNvSpPr/>
              <p:nvPr/>
            </p:nvSpPr>
            <p:spPr bwMode="auto">
              <a:xfrm>
                <a:off x="9009788" y="760883"/>
                <a:ext cx="2555904" cy="431064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文本框 51"/>
          <p:cNvSpPr txBox="1"/>
          <p:nvPr/>
        </p:nvSpPr>
        <p:spPr>
          <a:xfrm>
            <a:off x="2323465" y="3113405"/>
            <a:ext cx="5777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高压断电操作</a:t>
            </a:r>
            <a:r>
              <a:rPr lang="zh-CN" sz="2800" b="1">
                <a:solidFill>
                  <a:srgbClr val="000000"/>
                </a:solidFill>
                <a:ea typeface="SimSun" panose="02010600030101010101" pitchFamily="2" charset="-122"/>
                <a:sym typeface="+mn-ea"/>
              </a:rPr>
              <a:t>                              </a:t>
            </a:r>
            <a:r>
              <a:rPr lang="en-US" altLang="zh-CN" sz="2800" b="1" kern="0" noProof="0" dirty="0">
                <a:ln>
                  <a:noFill/>
                </a:ln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87906" y="4413885"/>
            <a:ext cx="6461759" cy="1379855"/>
            <a:chOff x="5741541" y="287200"/>
            <a:chExt cx="3683705" cy="79036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 flipH="1">
              <a:off x="5741541" y="287200"/>
              <a:ext cx="3683705" cy="558112"/>
              <a:chOff x="7995986" y="760883"/>
              <a:chExt cx="3569706" cy="540840"/>
            </a:xfrm>
          </p:grpSpPr>
          <p:sp>
            <p:nvSpPr>
              <p:cNvPr id="18" name="Freeform 56"/>
              <p:cNvSpPr/>
              <p:nvPr/>
            </p:nvSpPr>
            <p:spPr bwMode="auto">
              <a:xfrm>
                <a:off x="9009788" y="760883"/>
                <a:ext cx="2555904" cy="431064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1" name="文本框 51"/>
          <p:cNvSpPr txBox="1"/>
          <p:nvPr/>
        </p:nvSpPr>
        <p:spPr>
          <a:xfrm>
            <a:off x="2310765" y="4497705"/>
            <a:ext cx="5777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高压安全操作注意事项 </a:t>
            </a:r>
            <a:r>
              <a:rPr lang="zh-CN" sz="2800" b="1">
                <a:solidFill>
                  <a:srgbClr val="000000"/>
                </a:solidFill>
                <a:ea typeface="SimSun" panose="02010600030101010101" pitchFamily="2" charset="-122"/>
                <a:sym typeface="+mn-ea"/>
              </a:rPr>
              <a:t>               </a:t>
            </a:r>
            <a:r>
              <a:rPr lang="en-US" altLang="zh-CN" sz="2800" b="1" kern="0" noProof="0" dirty="0">
                <a:ln>
                  <a:noFill/>
                </a:ln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16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038275" y="1217636"/>
            <a:ext cx="6444615" cy="1162050"/>
            <a:chOff x="3237789" y="1193772"/>
            <a:chExt cx="3636000" cy="967932"/>
          </a:xfrm>
        </p:grpSpPr>
        <p:grpSp>
          <p:nvGrpSpPr>
            <p:cNvPr id="5" name="组合 4"/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8" name="圆角矩形 113"/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01</a:t>
                </a:r>
                <a:endParaRPr lang="zh-CN" altLang="en-US" sz="2000" b="1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850775" y="1372241"/>
              <a:ext cx="2929429" cy="411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400" dirty="0"/>
                <a:t>能正确检查、使用高压安全防护用具</a:t>
              </a:r>
              <a:endParaRPr lang="zh-CN" altLang="en-US" sz="2400" dirty="0"/>
            </a:p>
          </p:txBody>
        </p:sp>
      </p:grpSp>
      <p:sp>
        <p:nvSpPr>
          <p:cNvPr id="32" name="Freeform 5"/>
          <p:cNvSpPr/>
          <p:nvPr/>
        </p:nvSpPr>
        <p:spPr bwMode="auto">
          <a:xfrm>
            <a:off x="3560445" y="1260181"/>
            <a:ext cx="626745" cy="44436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84711" y="2876947"/>
            <a:ext cx="6588349" cy="1182370"/>
            <a:chOff x="3237789" y="2461817"/>
            <a:chExt cx="3636000" cy="96793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37789" y="2461817"/>
              <a:ext cx="3636000" cy="967932"/>
              <a:chOff x="4139952" y="1170041"/>
              <a:chExt cx="3559469" cy="53651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6" name="圆角矩形 113"/>
              <p:cNvSpPr/>
              <p:nvPr/>
            </p:nvSpPr>
            <p:spPr>
              <a:xfrm>
                <a:off x="4716016" y="1250029"/>
                <a:ext cx="2819382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237519" y="1333759"/>
                <a:ext cx="486118" cy="18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6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02</a:t>
                </a:r>
                <a:endParaRPr lang="zh-CN" altLang="en-US" sz="2000" b="1" dirty="0">
                  <a:solidFill>
                    <a:schemeClr val="accent6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821398" y="2653625"/>
              <a:ext cx="2884725" cy="403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zh-CN" sz="2400" dirty="0"/>
                <a:t>能规范进行新能源汽车高压断电操作</a:t>
              </a:r>
              <a:endParaRPr lang="zh-CN" altLang="en-US" sz="2400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38275" y="4536066"/>
            <a:ext cx="6534785" cy="1167765"/>
            <a:chOff x="3249768" y="3729867"/>
            <a:chExt cx="3636000" cy="9679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4" name="圆角矩形 113"/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203132" y="1364010"/>
                <a:ext cx="486118" cy="183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5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03</a:t>
                </a:r>
                <a:endParaRPr lang="zh-CN" altLang="en-US" sz="2000" b="1" dirty="0">
                  <a:solidFill>
                    <a:schemeClr val="accent5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833450" y="3835224"/>
              <a:ext cx="2880000" cy="780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ym typeface="+mn-ea"/>
                </a:rPr>
                <a:t>能规范进行新能源汽车动力电池拆装与检测作业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康雅宋体W9(P)" panose="02020900000000000000" pitchFamily="18" charset="-122"/>
                <a:ea typeface="华康雅宋体W9(P)" panose="02020900000000000000" pitchFamily="18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96498" y="2644308"/>
            <a:ext cx="1645963" cy="1645963"/>
            <a:chOff x="391147" y="2871710"/>
            <a:chExt cx="1645963" cy="1645963"/>
          </a:xfrm>
        </p:grpSpPr>
        <p:grpSp>
          <p:nvGrpSpPr>
            <p:cNvPr id="28" name="组合 27"/>
            <p:cNvGrpSpPr/>
            <p:nvPr/>
          </p:nvGrpSpPr>
          <p:grpSpPr>
            <a:xfrm>
              <a:off x="391147" y="2871710"/>
              <a:ext cx="1645963" cy="16459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480998" y="3253364"/>
              <a:ext cx="143832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学习</a:t>
              </a: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目标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 rot="20790410">
            <a:off x="796925" y="2229485"/>
            <a:ext cx="2747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1. </a:t>
            </a:r>
            <a:r>
              <a:rPr lang="zh-CN" altLang="en-US" sz="2800" dirty="0">
                <a:solidFill>
                  <a:srgbClr val="FF0000"/>
                </a:solidFill>
              </a:rPr>
              <a:t>电力安全规定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07050" y="728345"/>
            <a:ext cx="703516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从事电气工作的人员为特种作业人员，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必须经过专门的安全技术</a:t>
            </a:r>
            <a:r>
              <a:rPr lang="zh-CN" altLang="en-US" sz="2800" dirty="0"/>
              <a:t>培训和考核，经考试合格取得安全生产综合管理部门核发的</a:t>
            </a:r>
            <a:r>
              <a:rPr lang="zh-CN" altLang="en-US" sz="2800" b="1" dirty="0">
                <a:solidFill>
                  <a:srgbClr val="C00000"/>
                </a:solidFill>
              </a:rPr>
              <a:t>《特种作业操作证》</a:t>
            </a:r>
            <a:r>
              <a:rPr lang="zh-CN" altLang="en-US" sz="2800" dirty="0"/>
              <a:t>后，才能独立作业。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电工作业人员要遵守电工作业安全操作规程，坚持维护检修制度，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特别是高压检修工作的安全，必须坚持工作票、工作监护等工作制度。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6713374-3C30-415B-A615-1625DD9E686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535" y="3481331"/>
            <a:ext cx="4377307" cy="284098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61942" t="47951" r="20996" b="27448"/>
          <a:stretch>
            <a:fillRect/>
          </a:stretch>
        </p:blipFill>
        <p:spPr>
          <a:xfrm>
            <a:off x="7649845" y="2008505"/>
            <a:ext cx="3787775" cy="30702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6214" y="1228725"/>
            <a:ext cx="7353631" cy="3893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特种作业操作证由安全生产监督管理部门核发，特种作业人员经培训、考核合格后发证。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特种作业操作证是国家为了规范特种作业人员的安全技术操作，提高特种作业人员的安全技术水平，防止和减少伤亡事故的基本依据。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特种作业操作证的</a:t>
            </a:r>
            <a:r>
              <a:rPr lang="zh-CN" altLang="en-US" sz="2800" dirty="0">
                <a:solidFill>
                  <a:srgbClr val="C00000"/>
                </a:solidFill>
              </a:rPr>
              <a:t>有效期是6年</a:t>
            </a:r>
            <a:r>
              <a:rPr lang="zh-CN" altLang="en-US" sz="2800" dirty="0"/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4845" y="1120775"/>
            <a:ext cx="1086231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根据电动汽车和人体安全标准，电动汽车的高压安全要求如下：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1）人体的安全电压低于</a:t>
            </a:r>
            <a:r>
              <a:rPr lang="zh-CN" altLang="en-US" sz="2800" b="1" dirty="0">
                <a:solidFill>
                  <a:srgbClr val="C00000"/>
                </a:solidFill>
              </a:rPr>
              <a:t>36V</a:t>
            </a:r>
            <a:r>
              <a:rPr lang="zh-CN" altLang="en-US" sz="2800" dirty="0"/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      触电电流和持续时间乘积的最大值小于</a:t>
            </a:r>
            <a:r>
              <a:rPr lang="zh-CN" altLang="en-US" sz="2800" b="1" dirty="0">
                <a:solidFill>
                  <a:srgbClr val="C00000"/>
                </a:solidFill>
              </a:rPr>
              <a:t>30mA·s</a:t>
            </a:r>
            <a:r>
              <a:rPr lang="zh-CN" altLang="en-US" sz="2800" dirty="0"/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2）绝缘电阻除以电池的额定电压至少应该大于</a:t>
            </a:r>
            <a:r>
              <a:rPr lang="zh-CN" altLang="en-US" sz="2800" b="1" dirty="0">
                <a:solidFill>
                  <a:srgbClr val="C00000"/>
                </a:solidFill>
              </a:rPr>
              <a:t>100Ω/V</a:t>
            </a:r>
            <a:r>
              <a:rPr lang="zh-CN" altLang="en-US" sz="2800" dirty="0"/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      最好是能确保大于</a:t>
            </a:r>
            <a:r>
              <a:rPr lang="zh-CN" altLang="en-US" sz="2800" b="1" dirty="0">
                <a:solidFill>
                  <a:srgbClr val="C00000"/>
                </a:solidFill>
              </a:rPr>
              <a:t>500Ω/V。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3）对于各类电池，充电电压不能超过上限电压，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      一般最高不超过额定电压的</a:t>
            </a:r>
            <a:r>
              <a:rPr lang="zh-CN" altLang="en-US" sz="2800" b="1" dirty="0">
                <a:solidFill>
                  <a:srgbClr val="C00000"/>
                </a:solidFill>
              </a:rPr>
              <a:t>30%。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E3C5E08-B38E-446B-B719-A2F9E98B3893}"/>
              </a:ext>
            </a:extLst>
          </p:cNvPr>
          <p:cNvSpPr txBox="1"/>
          <p:nvPr/>
        </p:nvSpPr>
        <p:spPr>
          <a:xfrm>
            <a:off x="656590" y="1205230"/>
            <a:ext cx="11476355" cy="33229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4）对于高于</a:t>
            </a:r>
            <a:r>
              <a:rPr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60V</a:t>
            </a:r>
            <a:r>
              <a:rPr sz="2800" b="1" dirty="0">
                <a:latin typeface="+mn-ea"/>
                <a:cs typeface="+mn-ea"/>
                <a:sym typeface="+mn-ea"/>
              </a:rPr>
              <a:t>的高压系统的上电过程至少需要</a:t>
            </a:r>
            <a:r>
              <a:rPr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100ms</a:t>
            </a:r>
            <a:r>
              <a:rPr sz="2800" b="1" dirty="0">
                <a:latin typeface="+mn-ea"/>
                <a:cs typeface="+mn-ea"/>
                <a:sym typeface="+mn-ea"/>
              </a:rPr>
              <a:t>，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</a:t>
            </a:r>
            <a:r>
              <a:rPr sz="2800" b="1" dirty="0" err="1">
                <a:latin typeface="+mn-ea"/>
                <a:cs typeface="+mn-ea"/>
                <a:sym typeface="+mn-ea"/>
              </a:rPr>
              <a:t>在上电过程中应该采用预充电过程来避免高压冲击</a:t>
            </a:r>
            <a:r>
              <a:rPr sz="2800" b="1" dirty="0">
                <a:latin typeface="+mn-ea"/>
                <a:cs typeface="+mn-ea"/>
                <a:sym typeface="+mn-ea"/>
              </a:rPr>
              <a:t>。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5）在任何情况下继电器断开时间应该小于</a:t>
            </a:r>
            <a:r>
              <a:rPr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20ms</a:t>
            </a:r>
            <a:r>
              <a:rPr sz="2800" b="1" dirty="0">
                <a:latin typeface="+mn-ea"/>
                <a:cs typeface="+mn-ea"/>
                <a:sym typeface="+mn-ea"/>
              </a:rPr>
              <a:t>，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当高压系统断开后</a:t>
            </a:r>
            <a:r>
              <a:rPr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1s</a:t>
            </a:r>
            <a:r>
              <a:rPr sz="2800" b="1" dirty="0">
                <a:latin typeface="+mn-ea"/>
                <a:cs typeface="+mn-ea"/>
                <a:sym typeface="+mn-ea"/>
              </a:rPr>
              <a:t>，汽车的任何导电的部分和</a:t>
            </a:r>
          </a:p>
          <a:p>
            <a:pPr algn="l" eaLnBrk="0" hangingPunct="0">
              <a:lnSpc>
                <a:spcPct val="150000"/>
              </a:lnSpc>
            </a:pPr>
            <a:r>
              <a:rPr sz="2800" b="1" dirty="0">
                <a:latin typeface="+mn-ea"/>
                <a:cs typeface="+mn-ea"/>
                <a:sym typeface="+mn-ea"/>
              </a:rPr>
              <a:t>     可接触的部分对地电压峰值应当小于</a:t>
            </a:r>
            <a:r>
              <a:rPr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42.4V（交流）</a:t>
            </a:r>
            <a:r>
              <a:rPr sz="2800" b="1" dirty="0">
                <a:latin typeface="+mn-ea"/>
                <a:cs typeface="+mn-ea"/>
                <a:sym typeface="+mn-ea"/>
              </a:rPr>
              <a:t>/</a:t>
            </a:r>
            <a:r>
              <a:rPr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60V（直流）</a:t>
            </a:r>
            <a:r>
              <a:rPr sz="2800" b="1" dirty="0">
                <a:latin typeface="+mn-ea"/>
                <a:cs typeface="+mn-ea"/>
                <a:sym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14878437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208145" y="1060450"/>
            <a:ext cx="7661910" cy="22398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（1）设立安全监护人、持证上岗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         设立安全监护人，实操人员持有国家安监局颁发的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         特种作业操作证。</a:t>
            </a:r>
          </a:p>
        </p:txBody>
      </p:sp>
      <p:sp>
        <p:nvSpPr>
          <p:cNvPr id="61" name="文本框 60"/>
          <p:cNvSpPr txBox="1"/>
          <p:nvPr/>
        </p:nvSpPr>
        <p:spPr>
          <a:xfrm rot="20790410">
            <a:off x="796925" y="2229485"/>
            <a:ext cx="2747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2. </a:t>
            </a:r>
            <a:r>
              <a:rPr lang="zh-CN" altLang="en-US" sz="2800" dirty="0">
                <a:solidFill>
                  <a:srgbClr val="FF0000"/>
                </a:solidFill>
              </a:rPr>
              <a:t>高压断电操作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4B14200-DB6B-4785-8131-AE78C49F823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2773" y="3557707"/>
            <a:ext cx="3810530" cy="253781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58825" y="831215"/>
            <a:ext cx="10530840" cy="128400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（2）作业前现场环境检查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  1）设立隔离柱，布置警戒线，隔离距保持在</a:t>
            </a:r>
            <a:r>
              <a:rPr lang="zh-CN" altLang="en-US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1-1.5米</a:t>
            </a: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2A1C437-4E1F-4895-B594-0250978C4D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0946" t="50762" r="59306" b="30199"/>
          <a:stretch/>
        </p:blipFill>
        <p:spPr>
          <a:xfrm>
            <a:off x="1546103" y="2424430"/>
            <a:ext cx="5150912" cy="295026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612140" y="684530"/>
            <a:ext cx="107118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2）张贴标注“</a:t>
            </a:r>
            <a:r>
              <a:rPr lang="zh-CN" altLang="en-US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高压危险</a:t>
            </a: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”、“</a:t>
            </a:r>
            <a:r>
              <a:rPr lang="zh-CN" altLang="en-US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有电危险</a:t>
            </a: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”、“</a:t>
            </a:r>
            <a:r>
              <a:rPr lang="zh-CN" altLang="en-US" sz="2800" b="1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禁止合闸</a:t>
            </a: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”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   等警示牌，防止他人误碰。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3" name="图片 -2147482402"/>
          <p:cNvPicPr>
            <a:picLocks noChangeAspect="1"/>
          </p:cNvPicPr>
          <p:nvPr/>
        </p:nvPicPr>
        <p:blipFill rotWithShape="1">
          <a:blip r:embed="rId3" cstate="print"/>
          <a:srcRect l="43863" t="36175" r="41665" b="28542"/>
          <a:stretch/>
        </p:blipFill>
        <p:spPr>
          <a:xfrm>
            <a:off x="1442070" y="2198046"/>
            <a:ext cx="2442845" cy="335085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19ECFAC-4BE8-4CB4-BFA1-02A49FFD44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20937" t="17246" r="20782" b="3932"/>
          <a:stretch/>
        </p:blipFill>
        <p:spPr>
          <a:xfrm>
            <a:off x="4550383" y="2198047"/>
            <a:ext cx="2442845" cy="330382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FD8DAD7-570A-4829-A7B6-0E022F0D5B2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58696" y="2165191"/>
            <a:ext cx="2683039" cy="33837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612140" y="684530"/>
            <a:ext cx="109778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3）检查维修工位绝缘地垫是否破损脏污，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   若破损脏污严重，则停止维修作业，及时清理或更换绝缘地垫。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-2147482397"/>
          <p:cNvPicPr>
            <a:picLocks noChangeAspect="1"/>
          </p:cNvPicPr>
          <p:nvPr/>
        </p:nvPicPr>
        <p:blipFill rotWithShape="1">
          <a:blip r:embed="rId3" cstate="print"/>
          <a:srcRect l="58736" t="28363" r="21170" b="26960"/>
          <a:stretch/>
        </p:blipFill>
        <p:spPr>
          <a:xfrm rot="5400000">
            <a:off x="1753210" y="2140659"/>
            <a:ext cx="3203472" cy="4005329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9715" y="708025"/>
            <a:ext cx="1184719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（3）作业前防护用具检查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1）检查绝缘手套外观是否龟裂老化，气密性是否良好。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2）检查护目镜镜面是否有划痕裂纹，镜带是否松弛失效。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3）检查安全帽外观有无破损，佩戴时必须紧固锁扣。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4）检查绝缘鞋外观是否良好，是否有开胶断底等现象，如果有则更换。</a:t>
            </a:r>
          </a:p>
        </p:txBody>
      </p:sp>
      <p:pic>
        <p:nvPicPr>
          <p:cNvPr id="4" name="图片 -2147482401" descr="2-1 绝缘手套">
            <a:extLst>
              <a:ext uri="{FF2B5EF4-FFF2-40B4-BE49-F238E27FC236}">
                <a16:creationId xmlns:a16="http://schemas.microsoft.com/office/drawing/2014/main" xmlns="" id="{C2BAF899-817B-4B66-8F9D-EF253BA2A67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715" y="4030980"/>
            <a:ext cx="1955451" cy="23506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399" descr="2. 高压防护眼镜">
            <a:extLst>
              <a:ext uri="{FF2B5EF4-FFF2-40B4-BE49-F238E27FC236}">
                <a16:creationId xmlns:a16="http://schemas.microsoft.com/office/drawing/2014/main" xmlns="" id="{08F8D3BA-1C82-4280-BA1D-8B9F06D6CB7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t="31915" b="36475"/>
          <a:stretch>
            <a:fillRect/>
          </a:stretch>
        </p:blipFill>
        <p:spPr>
          <a:xfrm>
            <a:off x="2215166" y="4546600"/>
            <a:ext cx="2851785" cy="160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398">
            <a:extLst>
              <a:ext uri="{FF2B5EF4-FFF2-40B4-BE49-F238E27FC236}">
                <a16:creationId xmlns:a16="http://schemas.microsoft.com/office/drawing/2014/main" xmlns="" id="{F9D48B4D-CC23-4F0D-A91C-A00654DBB0C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l="40663" t="36809" r="41951" b="43301"/>
          <a:stretch>
            <a:fillRect/>
          </a:stretch>
        </p:blipFill>
        <p:spPr>
          <a:xfrm>
            <a:off x="5206097" y="4324350"/>
            <a:ext cx="2838450" cy="182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内容占位符 3">
            <a:extLst>
              <a:ext uri="{FF2B5EF4-FFF2-40B4-BE49-F238E27FC236}">
                <a16:creationId xmlns:a16="http://schemas.microsoft.com/office/drawing/2014/main" xmlns="" id="{6B9AECFB-9E4B-44C2-9003-607F11A58B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/>
          <a:srcRect l="45955" t="63432" r="32540" b="16679"/>
          <a:stretch>
            <a:fillRect/>
          </a:stretch>
        </p:blipFill>
        <p:spPr>
          <a:xfrm>
            <a:off x="8205819" y="4353337"/>
            <a:ext cx="3542030" cy="18421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27405" y="751840"/>
            <a:ext cx="862838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</a:rPr>
              <a:t>（4）作业前仪表工具检查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1）将维修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工具车</a:t>
            </a:r>
            <a:r>
              <a:rPr lang="zh-CN" altLang="en-US" sz="2800" b="1" dirty="0">
                <a:latin typeface="+mn-ea"/>
                <a:cs typeface="+mn-ea"/>
              </a:rPr>
              <a:t>及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工具</a:t>
            </a:r>
            <a:r>
              <a:rPr lang="zh-CN" altLang="en-US" sz="2800" b="1" dirty="0">
                <a:latin typeface="+mn-ea"/>
                <a:cs typeface="+mn-ea"/>
              </a:rPr>
              <a:t>放置在车辆左前方位置，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检查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三件套</a:t>
            </a:r>
            <a:r>
              <a:rPr lang="zh-CN" altLang="en-US" sz="2800" b="1" dirty="0">
                <a:latin typeface="+mn-ea"/>
                <a:cs typeface="+mn-ea"/>
              </a:rPr>
              <a:t>等防护套是否齐全。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2）检查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绝缘万用表</a:t>
            </a:r>
            <a:r>
              <a:rPr lang="zh-CN" altLang="en-US" sz="2800" b="1" dirty="0">
                <a:latin typeface="+mn-ea"/>
                <a:cs typeface="+mn-ea"/>
              </a:rPr>
              <a:t>测试线束及表笔是否破损折断，功  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能按钮是否正常显示。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3）检查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绝缘工具</a:t>
            </a:r>
            <a:r>
              <a:rPr lang="zh-CN" altLang="en-US" sz="2800" b="1" dirty="0">
                <a:latin typeface="+mn-ea"/>
                <a:cs typeface="+mn-ea"/>
              </a:rPr>
              <a:t>外观绝缘层是否破损严重，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工具数量是否有缺失。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4）检查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放电工装</a:t>
            </a:r>
            <a:r>
              <a:rPr lang="zh-CN" altLang="en-US" sz="2800" b="1" dirty="0">
                <a:latin typeface="+mn-ea"/>
                <a:cs typeface="+mn-ea"/>
              </a:rPr>
              <a:t>测试线束及表笔是否破损折断，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功能是否正常。</a:t>
            </a:r>
            <a:r>
              <a:rPr lang="zh-CN" sz="900" b="0" dirty="0">
                <a:solidFill>
                  <a:srgbClr val="000000"/>
                </a:solidFill>
                <a:ea typeface="SimSun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64641" t="38941" r="22123" b="23637"/>
          <a:stretch>
            <a:fillRect/>
          </a:stretch>
        </p:blipFill>
        <p:spPr>
          <a:xfrm>
            <a:off x="8975090" y="1149350"/>
            <a:ext cx="3216910" cy="51136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3529E00-697F-4179-AE2D-24CB3519C7B9}"/>
              </a:ext>
            </a:extLst>
          </p:cNvPr>
          <p:cNvGrpSpPr/>
          <p:nvPr/>
        </p:nvGrpSpPr>
        <p:grpSpPr>
          <a:xfrm>
            <a:off x="812925" y="435509"/>
            <a:ext cx="4647717" cy="6062755"/>
            <a:chOff x="1249092" y="1220655"/>
            <a:chExt cx="2827683" cy="3548678"/>
          </a:xfrm>
        </p:grpSpPr>
        <p:sp>
          <p:nvSpPr>
            <p:cNvPr id="9" name="圆角矩形 34">
              <a:extLst>
                <a:ext uri="{FF2B5EF4-FFF2-40B4-BE49-F238E27FC236}">
                  <a16:creationId xmlns:a16="http://schemas.microsoft.com/office/drawing/2014/main" xmlns="" id="{A9D2AA7D-BA32-4771-8A26-09F545D9FD94}"/>
                </a:ext>
              </a:extLst>
            </p:cNvPr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35">
              <a:extLst>
                <a:ext uri="{FF2B5EF4-FFF2-40B4-BE49-F238E27FC236}">
                  <a16:creationId xmlns:a16="http://schemas.microsoft.com/office/drawing/2014/main" xmlns="" id="{4BC46228-807B-4B5C-A4AE-725977F69534}"/>
                </a:ext>
              </a:extLst>
            </p:cNvPr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308CEF1E-0DC9-40EB-9ABC-786A095120EC}"/>
                </a:ext>
              </a:extLst>
            </p:cNvPr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2561F612-76F6-43B6-A932-7330BDF0C8FC}"/>
                  </a:ext>
                </a:extLst>
              </p:cNvPr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xmlns="" id="{D16DC9E7-3249-451E-A51C-0A46331D13F9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xmlns="" id="{71F48562-EDF9-41E6-AE2E-524F2FF403A9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xmlns="" id="{24AC544D-0505-4450-958E-58E0FF96B2FA}"/>
                  </a:ext>
                </a:extLst>
              </p:cNvPr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xmlns="" id="{DDE1837B-3CCE-4CF6-A55C-E792470FDB6A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xmlns="" id="{5CC4486C-0801-4CE7-8DDC-407E7B466F5B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BE2AEC90-FCF4-4A41-960E-C50652171745}"/>
                  </a:ext>
                </a:extLst>
              </p:cNvPr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xmlns="" id="{F446D710-842E-4077-AD78-ECC3E51E4CA4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xmlns="" id="{3011C4F2-CDBE-4A2D-B949-61C0AA17C16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6F201F76-7AC7-40DE-81DC-FAF61324428A}"/>
                  </a:ext>
                </a:extLst>
              </p:cNvPr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xmlns="" id="{86D94754-A7CA-450B-965E-F8FA5B184833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xmlns="" id="{264A6D19-9006-4C2C-B127-289AC7EEDEC5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B4C5606A-72DF-4852-AF62-47D8140DFAB3}"/>
                  </a:ext>
                </a:extLst>
              </p:cNvPr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xmlns="" id="{AB85B3C6-CE37-4F28-A5A1-058DBEE7DB1B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xmlns="" id="{CC685356-E4C0-428D-9941-D953F9867A90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="" id="{043EE9CD-528C-44C1-97F4-26BDF2DE5B03}"/>
                  </a:ext>
                </a:extLst>
              </p:cNvPr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xmlns="" id="{C4CBD8F1-0CCD-4C7C-912E-B7ADBC47E3BD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xmlns="" id="{A193659A-73AA-47FD-A829-C2FA07947712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="" id="{4B091E6B-33E6-42AD-A505-BF3F967635D4}"/>
                  </a:ext>
                </a:extLst>
              </p:cNvPr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xmlns="" id="{C6F70482-7F99-4F4E-935B-FAD0A4F7E7B7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xmlns="" id="{2CF0A91C-0449-4E48-9DE1-4BFF509F520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D4C30D93-E04A-495E-BBCA-33D3550E08CB}"/>
                  </a:ext>
                </a:extLst>
              </p:cNvPr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xmlns="" id="{B45B5E64-2B3D-4E0D-84B3-E0CD9DB886F8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xmlns="" id="{6AB68B57-FA72-4083-8143-733A1C781881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xmlns="" id="{9BFCA40B-C59C-4C9D-B435-4325FEAD696A}"/>
                  </a:ext>
                </a:extLst>
              </p:cNvPr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xmlns="" id="{C9ECE4D0-486B-451A-8F8B-0A8CB4D6857F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xmlns="" id="{259CEFD2-C03F-432E-830D-A35F00A7770D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xmlns="" id="{D7630BD0-5E93-4A4A-B167-58B2A1D49E87}"/>
                  </a:ext>
                </a:extLst>
              </p:cNvPr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xmlns="" id="{8B57EF79-20E5-4B24-BDE0-28F6F8D69630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xmlns="" id="{1769A221-8EE7-46D8-962A-4770D0126A88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7CF1CED1-FEE8-43C0-9CAF-39D1A1A35196}"/>
                </a:ext>
              </a:extLst>
            </p:cNvPr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65">
                <a:extLst>
                  <a:ext uri="{FF2B5EF4-FFF2-40B4-BE49-F238E27FC236}">
                    <a16:creationId xmlns:a16="http://schemas.microsoft.com/office/drawing/2014/main" xmlns="" id="{4875DF3F-E2BC-4138-82CA-70FB32CBC8D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66">
                <a:extLst>
                  <a:ext uri="{FF2B5EF4-FFF2-40B4-BE49-F238E27FC236}">
                    <a16:creationId xmlns:a16="http://schemas.microsoft.com/office/drawing/2014/main" xmlns="" id="{537919A8-0FB6-48DA-85E0-63F5BF9763D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6B4DF7E8-734D-49A4-8748-781502BDDC0D}"/>
                </a:ext>
              </a:extLst>
            </p:cNvPr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63">
                <a:extLst>
                  <a:ext uri="{FF2B5EF4-FFF2-40B4-BE49-F238E27FC236}">
                    <a16:creationId xmlns:a16="http://schemas.microsoft.com/office/drawing/2014/main" xmlns="" id="{C6599638-2558-482E-B6E9-EDAFF96057A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64">
                <a:extLst>
                  <a:ext uri="{FF2B5EF4-FFF2-40B4-BE49-F238E27FC236}">
                    <a16:creationId xmlns:a16="http://schemas.microsoft.com/office/drawing/2014/main" xmlns="" id="{EFFFAE39-4A2F-4014-BA74-CFB8B2B5A7F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B43EA41-EF6D-47ED-94A3-4C0CBA253A75}"/>
                </a:ext>
              </a:extLst>
            </p:cNvPr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61">
                <a:extLst>
                  <a:ext uri="{FF2B5EF4-FFF2-40B4-BE49-F238E27FC236}">
                    <a16:creationId xmlns:a16="http://schemas.microsoft.com/office/drawing/2014/main" xmlns="" id="{7DB8FE97-41D6-4164-938F-B6943AC984A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62">
                <a:extLst>
                  <a:ext uri="{FF2B5EF4-FFF2-40B4-BE49-F238E27FC236}">
                    <a16:creationId xmlns:a16="http://schemas.microsoft.com/office/drawing/2014/main" xmlns="" id="{3F16972A-269F-4C39-8DD8-ACBA38D4769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0C2D0829-E6DC-41BC-B468-77E30C06AFFD}"/>
                </a:ext>
              </a:extLst>
            </p:cNvPr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59">
                <a:extLst>
                  <a:ext uri="{FF2B5EF4-FFF2-40B4-BE49-F238E27FC236}">
                    <a16:creationId xmlns:a16="http://schemas.microsoft.com/office/drawing/2014/main" xmlns="" id="{61B21430-211F-4BF8-B3AE-289FB16810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60">
                <a:extLst>
                  <a:ext uri="{FF2B5EF4-FFF2-40B4-BE49-F238E27FC236}">
                    <a16:creationId xmlns:a16="http://schemas.microsoft.com/office/drawing/2014/main" xmlns="" id="{741BF833-F59A-48DB-B007-2D868CBC258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9C922518-4571-47C5-8916-147A2E22B2CC}"/>
                </a:ext>
              </a:extLst>
            </p:cNvPr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57">
                <a:extLst>
                  <a:ext uri="{FF2B5EF4-FFF2-40B4-BE49-F238E27FC236}">
                    <a16:creationId xmlns:a16="http://schemas.microsoft.com/office/drawing/2014/main" xmlns="" id="{12F075A4-EF94-44DE-823B-9DCC8FB4B2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58">
                <a:extLst>
                  <a:ext uri="{FF2B5EF4-FFF2-40B4-BE49-F238E27FC236}">
                    <a16:creationId xmlns:a16="http://schemas.microsoft.com/office/drawing/2014/main" xmlns="" id="{38F29AEC-628B-4C9C-8A6E-6A40A3EB589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2E6B19C5-D965-46CA-B0A3-7614E840EA9C}"/>
                </a:ext>
              </a:extLst>
            </p:cNvPr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55">
                <a:extLst>
                  <a:ext uri="{FF2B5EF4-FFF2-40B4-BE49-F238E27FC236}">
                    <a16:creationId xmlns:a16="http://schemas.microsoft.com/office/drawing/2014/main" xmlns="" id="{F15351CF-45AA-403D-B79B-77F993C37874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56">
                <a:extLst>
                  <a:ext uri="{FF2B5EF4-FFF2-40B4-BE49-F238E27FC236}">
                    <a16:creationId xmlns:a16="http://schemas.microsoft.com/office/drawing/2014/main" xmlns="" id="{46605ED5-D686-4C26-BDEB-195E4137B90A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934FDB53-5AFA-4B73-9308-DE39D60DEFA1}"/>
                </a:ext>
              </a:extLst>
            </p:cNvPr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53">
                <a:extLst>
                  <a:ext uri="{FF2B5EF4-FFF2-40B4-BE49-F238E27FC236}">
                    <a16:creationId xmlns:a16="http://schemas.microsoft.com/office/drawing/2014/main" xmlns="" id="{4735E2EE-7202-4BE5-BC9C-FAE4AC4586EE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54">
                <a:extLst>
                  <a:ext uri="{FF2B5EF4-FFF2-40B4-BE49-F238E27FC236}">
                    <a16:creationId xmlns:a16="http://schemas.microsoft.com/office/drawing/2014/main" xmlns="" id="{A4222F73-D137-4885-AD9B-3486B9207F5F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D4612C05-7947-49BE-9281-D69D7568FCD1}"/>
                </a:ext>
              </a:extLst>
            </p:cNvPr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26" name="圆角矩形 51">
                <a:extLst>
                  <a:ext uri="{FF2B5EF4-FFF2-40B4-BE49-F238E27FC236}">
                    <a16:creationId xmlns:a16="http://schemas.microsoft.com/office/drawing/2014/main" xmlns="" id="{C028F620-F3F9-4DBB-A3E0-46DB77B0B77D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52">
                <a:extLst>
                  <a:ext uri="{FF2B5EF4-FFF2-40B4-BE49-F238E27FC236}">
                    <a16:creationId xmlns:a16="http://schemas.microsoft.com/office/drawing/2014/main" xmlns="" id="{3AADCACA-8824-48A3-9188-205340A322FD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BFD6C455-2B3F-45A5-9649-8857825FE142}"/>
                </a:ext>
              </a:extLst>
            </p:cNvPr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24" name="圆角矩形 49">
                <a:extLst>
                  <a:ext uri="{FF2B5EF4-FFF2-40B4-BE49-F238E27FC236}">
                    <a16:creationId xmlns:a16="http://schemas.microsoft.com/office/drawing/2014/main" xmlns="" id="{98586C75-A88D-4979-8746-0D94040352D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50">
                <a:extLst>
                  <a:ext uri="{FF2B5EF4-FFF2-40B4-BE49-F238E27FC236}">
                    <a16:creationId xmlns:a16="http://schemas.microsoft.com/office/drawing/2014/main" xmlns="" id="{C8A17F81-392A-4858-9405-2184D1B0FA0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F1BBE17F-1976-4D6A-88E3-1F797D1C57FB}"/>
                </a:ext>
              </a:extLst>
            </p:cNvPr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2" name="圆角矩形 47">
                <a:extLst>
                  <a:ext uri="{FF2B5EF4-FFF2-40B4-BE49-F238E27FC236}">
                    <a16:creationId xmlns:a16="http://schemas.microsoft.com/office/drawing/2014/main" xmlns="" id="{03CFF535-0B1E-4F8F-A9D7-3F5D5165F4B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48">
                <a:extLst>
                  <a:ext uri="{FF2B5EF4-FFF2-40B4-BE49-F238E27FC236}">
                    <a16:creationId xmlns:a16="http://schemas.microsoft.com/office/drawing/2014/main" xmlns="" id="{BD6D7167-DA98-4095-8F4B-8F4C70355A1B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" name="文本框 49">
            <a:extLst>
              <a:ext uri="{FF2B5EF4-FFF2-40B4-BE49-F238E27FC236}">
                <a16:creationId xmlns:a16="http://schemas.microsoft.com/office/drawing/2014/main" xmlns="" id="{B6CC266E-CACA-4F30-B2E1-D77C2F504BB2}"/>
              </a:ext>
            </a:extLst>
          </p:cNvPr>
          <p:cNvSpPr txBox="1"/>
          <p:nvPr/>
        </p:nvSpPr>
        <p:spPr>
          <a:xfrm>
            <a:off x="1766035" y="1131342"/>
            <a:ext cx="282577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A5E66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思</a:t>
            </a:r>
            <a:r>
              <a:rPr lang="zh-CN" altLang="en-US" sz="4400" b="1" dirty="0">
                <a:solidFill>
                  <a:srgbClr val="EA6103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政</a:t>
            </a:r>
            <a:r>
              <a:rPr lang="zh-CN" altLang="en-US" sz="4400" b="1" dirty="0">
                <a:solidFill>
                  <a:srgbClr val="F69F1E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目</a:t>
            </a:r>
            <a:r>
              <a:rPr lang="zh-CN" altLang="en-US" sz="4400" b="1" dirty="0">
                <a:solidFill>
                  <a:srgbClr val="0099A9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标</a:t>
            </a:r>
            <a:r>
              <a:rPr lang="zh-CN" altLang="en-US" sz="4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5684913-0AE5-4808-BDD8-2716BF539B9D}"/>
              </a:ext>
            </a:extLst>
          </p:cNvPr>
          <p:cNvSpPr/>
          <p:nvPr/>
        </p:nvSpPr>
        <p:spPr>
          <a:xfrm>
            <a:off x="1184286" y="1900783"/>
            <a:ext cx="3919786" cy="389420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持证上岗，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传递法制观念；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 </a:t>
            </a: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严格遵守高压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操作安全规范，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敬畏职责，敬畏规章，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树立安全作业意识。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BA665BAF-CF61-4DD8-B682-73A6D55670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1287" t="29801" r="58833" b="48950"/>
          <a:stretch/>
        </p:blipFill>
        <p:spPr>
          <a:xfrm>
            <a:off x="6731360" y="780851"/>
            <a:ext cx="4377430" cy="2837803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D01B1446-CFCF-47A1-822B-BFEABDC62B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0946" t="50762" r="59306" b="30199"/>
          <a:stretch/>
        </p:blipFill>
        <p:spPr>
          <a:xfrm>
            <a:off x="6715394" y="3618654"/>
            <a:ext cx="4292320" cy="245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444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27405" y="751840"/>
            <a:ext cx="10489565" cy="288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（5）关闭点火开关，钥匙安全存放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关闭车辆点火开关，将车钥匙锁入维修柜，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或实操人员保管，保证他人无法接触。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安装车轮挡块。</a:t>
            </a:r>
          </a:p>
          <a:p>
            <a:pPr indent="0">
              <a:lnSpc>
                <a:spcPct val="150000"/>
              </a:lnSpc>
            </a:pPr>
            <a:r>
              <a:rPr lang="zh-CN" sz="900" b="0" dirty="0">
                <a:solidFill>
                  <a:srgbClr val="000000"/>
                </a:solidFill>
                <a:ea typeface="SimSun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l="62840" t="40139" r="19307" b="36668"/>
          <a:stretch>
            <a:fillRect/>
          </a:stretch>
        </p:blipFill>
        <p:spPr>
          <a:xfrm>
            <a:off x="4745356" y="3429000"/>
            <a:ext cx="4007485" cy="29279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27405" y="751840"/>
            <a:ext cx="986028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</a:rPr>
              <a:t>（6）充电口封闭，断开蓄电池负极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    快、慢充电口需用醒目的黄黑胶带封闭，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    低压蓄电池负极断开后需绝缘处理，并等待5分钟以上。</a:t>
            </a:r>
            <a:r>
              <a:rPr lang="zh-CN" sz="900" b="0">
                <a:solidFill>
                  <a:srgbClr val="000000"/>
                </a:solidFill>
                <a:ea typeface="SimSun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l="65098" t="64098" r="22275" b="16233"/>
          <a:stretch>
            <a:fillRect/>
          </a:stretch>
        </p:blipFill>
        <p:spPr>
          <a:xfrm>
            <a:off x="1769325" y="2912110"/>
            <a:ext cx="3358515" cy="294195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34D95DB-CC9A-4935-B387-C4B38A375A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7764" r="14757"/>
          <a:stretch/>
        </p:blipFill>
        <p:spPr>
          <a:xfrm>
            <a:off x="6048241" y="2912110"/>
            <a:ext cx="4134118" cy="2817430"/>
          </a:xfrm>
          <a:prstGeom prst="round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27405" y="561975"/>
            <a:ext cx="1097089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（7）拆卸检修开关并安全存放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拆除后排座椅及地板胶，佩戴绝缘手套，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使用绝缘工具拆卸检修开关遮板固定螺栓，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拆下检修开关。将检修开关锁入维修柜安全存放。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并在拆除后的相应位置放置标有“有电危险”的警示牌。</a:t>
            </a:r>
            <a:r>
              <a:rPr lang="zh-CN" sz="900" b="0" dirty="0">
                <a:solidFill>
                  <a:srgbClr val="000000"/>
                </a:solidFill>
                <a:ea typeface="SimSun" panose="02010600030101010101" pitchFamily="2" charset="-122"/>
              </a:rPr>
              <a:t>。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62953" t="37135" r="21337" b="40668"/>
          <a:stretch>
            <a:fillRect/>
          </a:stretch>
        </p:blipFill>
        <p:spPr>
          <a:xfrm>
            <a:off x="1715135" y="3884930"/>
            <a:ext cx="3187700" cy="25323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27405" y="751840"/>
            <a:ext cx="10724944" cy="1955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（8）测试绝缘地垫绝缘电阻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测试绝缘地垫五个方位的绝缘阻值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是否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大于等于2.0GΩ</a:t>
            </a:r>
            <a:r>
              <a:rPr lang="zh-CN" altLang="en-US" sz="2800" b="1" dirty="0">
                <a:latin typeface="+mn-ea"/>
                <a:cs typeface="+mn-ea"/>
              </a:rPr>
              <a:t>，若绝缘阻值不合格，则禁止维修作业。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81355" y="635000"/>
            <a:ext cx="1025461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（9）断开动力电池高低压接插件，并验电、放电。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拆卸动力电池连接器遮板，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注意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先</a:t>
            </a:r>
            <a:r>
              <a:rPr lang="zh-CN" altLang="en-US" sz="2800" b="1" dirty="0">
                <a:latin typeface="+mn-ea"/>
                <a:cs typeface="+mn-ea"/>
              </a:rPr>
              <a:t>断开动力电池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低压线束插件</a:t>
            </a:r>
            <a:r>
              <a:rPr lang="zh-CN" altLang="en-US" sz="2800" b="1" dirty="0">
                <a:latin typeface="+mn-ea"/>
                <a:cs typeface="+mn-ea"/>
              </a:rPr>
              <a:t>，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锁止机构，</a:t>
            </a:r>
            <a:endParaRPr lang="zh-CN" altLang="en-US" sz="2800" b="1" dirty="0">
              <a:latin typeface="+mn-ea"/>
              <a:cs typeface="+mn-ea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禁止越级徒手或强行蛮力断开动力电池高压输出电缆插件。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高压电缆端设置三级锁拆卸。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电源侧及负载侧完成验电、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放电操作后，需对高压端进行绝缘处理。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 rot="20790410">
            <a:off x="796925" y="2131695"/>
            <a:ext cx="27476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3. </a:t>
            </a:r>
            <a:r>
              <a:rPr lang="zh-CN" altLang="en-US" sz="2400" dirty="0">
                <a:solidFill>
                  <a:srgbClr val="FF0000"/>
                </a:solidFill>
              </a:rPr>
              <a:t>高压安全操作     </a:t>
            </a:r>
          </a:p>
          <a:p>
            <a:r>
              <a:rPr lang="zh-CN" altLang="en-US" sz="2400" dirty="0">
                <a:solidFill>
                  <a:srgbClr val="FF0000"/>
                </a:solidFill>
              </a:rPr>
              <a:t>    注意事项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49522" y="753250"/>
            <a:ext cx="42468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1）高压操作注意事项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41A702E-56C2-49D5-8A8A-4324D7BDDB09}"/>
              </a:ext>
            </a:extLst>
          </p:cNvPr>
          <p:cNvSpPr txBox="1"/>
          <p:nvPr/>
        </p:nvSpPr>
        <p:spPr>
          <a:xfrm>
            <a:off x="5074525" y="1275220"/>
            <a:ext cx="7435049" cy="33504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）严禁非专业人员对高压部件进行移除及安装</a:t>
            </a:r>
            <a:endParaRPr lang="en-US" altLang="zh-CN" sz="2400" b="1" dirty="0"/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）未经过高压安全培训的维修人员，不允许对</a:t>
            </a:r>
            <a:endParaRPr lang="en-US" altLang="zh-CN" sz="2400" b="1" dirty="0"/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        </a:t>
            </a:r>
            <a:r>
              <a:rPr lang="zh-CN" altLang="en-US" sz="2400" b="1" dirty="0"/>
              <a:t>高压部件进行维护、检修。</a:t>
            </a:r>
            <a:endParaRPr lang="en-US" altLang="zh-CN" sz="2400" b="1" dirty="0"/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）车辆在充电过程中不允许对高压部件进行移除、</a:t>
            </a:r>
            <a:endParaRPr lang="en-US" altLang="zh-CN" sz="2400" b="1" dirty="0"/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        </a:t>
            </a:r>
            <a:r>
              <a:rPr lang="zh-CN" altLang="en-US" sz="2400" b="1" dirty="0"/>
              <a:t>维护等工作。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E06DA63-23C8-4B5F-B083-CFBF820F99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2392" t="18871" r="22888" b="27138"/>
          <a:stretch/>
        </p:blipFill>
        <p:spPr>
          <a:xfrm>
            <a:off x="258644" y="3734873"/>
            <a:ext cx="5151549" cy="287032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491EE5-0D44-4B35-9AA5-35FF12A94BB5}"/>
              </a:ext>
            </a:extLst>
          </p:cNvPr>
          <p:cNvSpPr txBox="1"/>
          <p:nvPr/>
        </p:nvSpPr>
        <p:spPr>
          <a:xfrm>
            <a:off x="734345" y="811581"/>
            <a:ext cx="9955120" cy="1688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</a:rPr>
              <a:t>4</a:t>
            </a:r>
            <a:r>
              <a:rPr lang="zh-CN" altLang="en-US" sz="2400" b="1" dirty="0">
                <a:solidFill>
                  <a:srgbClr val="C00000"/>
                </a:solidFill>
              </a:rPr>
              <a:t>）断电：</a:t>
            </a:r>
            <a:endParaRPr lang="en-US" altLang="zh-CN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        </a:t>
            </a:r>
            <a:r>
              <a:rPr lang="zh-CN" altLang="en-US" sz="2400" b="1" dirty="0"/>
              <a:t>对高压部件进行作业前，必须确认车辆钥匙处于</a:t>
            </a:r>
            <a:r>
              <a:rPr lang="en-US" altLang="zh-CN" sz="2400" b="1" dirty="0"/>
              <a:t>LOCK</a:t>
            </a:r>
            <a:r>
              <a:rPr lang="zh-CN" altLang="en-US" sz="2400" b="1" dirty="0"/>
              <a:t>档，</a:t>
            </a:r>
            <a:endParaRPr lang="en-US" altLang="zh-CN" sz="2400" b="1" dirty="0"/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        </a:t>
            </a:r>
            <a:r>
              <a:rPr lang="zh-CN" altLang="en-US" sz="2400" b="1" dirty="0"/>
              <a:t>并将</a:t>
            </a:r>
            <a:r>
              <a:rPr lang="en-US" altLang="zh-CN" sz="2400" b="1" dirty="0"/>
              <a:t>12V</a:t>
            </a:r>
            <a:r>
              <a:rPr lang="zh-CN" altLang="en-US" sz="2400" b="1" dirty="0"/>
              <a:t>电源断开。</a:t>
            </a:r>
            <a:endParaRPr lang="en-US" altLang="zh-CN" sz="2400" b="1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D0D5E27-4712-4A84-A641-B455D4AA3AD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8459" y="2949711"/>
            <a:ext cx="4133446" cy="28165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1830705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491EE5-0D44-4B35-9AA5-35FF12A94BB5}"/>
              </a:ext>
            </a:extLst>
          </p:cNvPr>
          <p:cNvSpPr txBox="1"/>
          <p:nvPr/>
        </p:nvSpPr>
        <p:spPr>
          <a:xfrm>
            <a:off x="734345" y="811581"/>
            <a:ext cx="9955120" cy="1688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</a:rPr>
              <a:t>5</a:t>
            </a:r>
            <a:r>
              <a:rPr lang="zh-CN" altLang="en-US" sz="2400" b="1" dirty="0">
                <a:solidFill>
                  <a:srgbClr val="C00000"/>
                </a:solidFill>
              </a:rPr>
              <a:t>）验电：</a:t>
            </a:r>
            <a:endParaRPr lang="en-US" altLang="zh-CN" sz="24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        </a:t>
            </a:r>
            <a:r>
              <a:rPr lang="zh-CN" altLang="en-US" sz="2400" b="1" dirty="0"/>
              <a:t>高压部件打开后或插头断开后，使用万用表对其电压进行测量，</a:t>
            </a:r>
            <a:endParaRPr lang="en-US" altLang="zh-CN" sz="2400" b="1" dirty="0"/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        </a:t>
            </a:r>
            <a:r>
              <a:rPr lang="zh-CN" altLang="en-US" sz="2400" b="1" dirty="0"/>
              <a:t>电压在</a:t>
            </a:r>
            <a:r>
              <a:rPr lang="en-US" altLang="zh-CN" sz="2400" b="1" dirty="0">
                <a:solidFill>
                  <a:srgbClr val="C00000"/>
                </a:solidFill>
              </a:rPr>
              <a:t>36V</a:t>
            </a:r>
            <a:r>
              <a:rPr lang="zh-CN" altLang="en-US" sz="2400" b="1" dirty="0">
                <a:solidFill>
                  <a:srgbClr val="C00000"/>
                </a:solidFill>
              </a:rPr>
              <a:t>以下</a:t>
            </a:r>
            <a:r>
              <a:rPr lang="zh-CN" altLang="en-US" sz="2400" b="1" dirty="0"/>
              <a:t>才可以进行下一步操作。</a:t>
            </a:r>
            <a:endParaRPr lang="en-US" altLang="zh-CN" sz="2400" b="1" dirty="0"/>
          </a:p>
        </p:txBody>
      </p:sp>
    </p:spTree>
    <p:custDataLst>
      <p:tags r:id="rId1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1059180" y="2498090"/>
            <a:ext cx="4880610" cy="825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047115" y="3270250"/>
            <a:ext cx="4980305" cy="127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805180" y="216789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803593" y="2938780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07770" y="2553970"/>
            <a:ext cx="5537835" cy="72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2.   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高压断电操作</a:t>
            </a:r>
            <a:r>
              <a:rPr lang="zh-CN" sz="2800" b="1">
                <a:solidFill>
                  <a:schemeClr val="tx1"/>
                </a:solidFill>
                <a:ea typeface="SimSun" panose="02010600030101010101" pitchFamily="2" charset="-122"/>
                <a:sym typeface="+mn-ea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+mn-ea"/>
              <a:ea typeface="SimSun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207453" y="1987233"/>
            <a:ext cx="2933700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</a:rPr>
              <a:t> 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 </a:t>
            </a:r>
            <a:r>
              <a:rPr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电力安全规定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 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88694" y="735330"/>
            <a:ext cx="5107305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电动汽车高压断电操作</a:t>
            </a:r>
            <a:endParaRPr lang="zh-CN" altLang="zh-CN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YouYuan" panose="02010509060101010101" pitchFamily="49" charset="-122"/>
              <a:cs typeface="+mn-ea"/>
            </a:endParaRPr>
          </a:p>
        </p:txBody>
      </p:sp>
      <p:sp>
        <p:nvSpPr>
          <p:cNvPr id="13" name="Rectangle 8"/>
          <p:cNvSpPr/>
          <p:nvPr/>
        </p:nvSpPr>
        <p:spPr>
          <a:xfrm>
            <a:off x="4445" y="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1069340" y="4012565"/>
            <a:ext cx="4880610" cy="825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88"/>
          <p:cNvSpPr>
            <a:spLocks noEditPoints="1" noChangeArrowheads="1"/>
          </p:cNvSpPr>
          <p:nvPr/>
        </p:nvSpPr>
        <p:spPr bwMode="auto">
          <a:xfrm>
            <a:off x="815340" y="3682365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17613" y="3501708"/>
            <a:ext cx="4356100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3.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</a:rPr>
              <a:t> 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 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高压安全操作注意事项 </a:t>
            </a:r>
            <a:r>
              <a:rPr lang="zh-CN" sz="2800" b="1">
                <a:solidFill>
                  <a:schemeClr val="tx1"/>
                </a:solidFill>
                <a:ea typeface="SimSun" panose="02010600030101010101" pitchFamily="2" charset="-122"/>
                <a:sym typeface="+mn-ea"/>
              </a:rPr>
              <a:t>    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xmlns="" id="{5DEEF00E-EA2D-45EA-8166-54D3126D1463}"/>
              </a:ext>
            </a:extLst>
          </p:cNvPr>
          <p:cNvSpPr txBox="1"/>
          <p:nvPr/>
        </p:nvSpPr>
        <p:spPr>
          <a:xfrm>
            <a:off x="1705183" y="1946880"/>
            <a:ext cx="8997161" cy="216982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</a:p>
          <a:p>
            <a:pPr lvl="0">
              <a:defRPr/>
            </a:pPr>
            <a:r>
              <a:rPr lang="zh-CN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</a:t>
            </a: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拆装</a:t>
            </a:r>
            <a:endParaRPr lang="zh-CN" altLang="en-US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294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xmlns="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8997161" cy="216982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  <a:p>
            <a:pPr lvl="0"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高压防护用具检查与使用</a:t>
            </a:r>
            <a:endParaRPr lang="zh-CN" altLang="en-US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187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00604" y="1733550"/>
            <a:ext cx="6473191" cy="1379855"/>
            <a:chOff x="4561720" y="287200"/>
            <a:chExt cx="4863526" cy="7903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 flipH="1">
              <a:off x="4561720" y="287200"/>
              <a:ext cx="4863526" cy="558112"/>
              <a:chOff x="7995986" y="760883"/>
              <a:chExt cx="4713015" cy="540840"/>
            </a:xfrm>
          </p:grpSpPr>
          <p:sp>
            <p:nvSpPr>
              <p:cNvPr id="7" name="Freeform 56"/>
              <p:cNvSpPr/>
              <p:nvPr/>
            </p:nvSpPr>
            <p:spPr bwMode="auto">
              <a:xfrm>
                <a:off x="9009881" y="760883"/>
                <a:ext cx="3699120" cy="431064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Freeform 57"/>
              <p:cNvSpPr/>
              <p:nvPr/>
            </p:nvSpPr>
            <p:spPr bwMode="auto">
              <a:xfrm>
                <a:off x="7995986" y="760883"/>
                <a:ext cx="1344000" cy="431064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文本框 51"/>
          <p:cNvSpPr txBox="1"/>
          <p:nvPr/>
        </p:nvSpPr>
        <p:spPr>
          <a:xfrm>
            <a:off x="2499995" y="1860550"/>
            <a:ext cx="6072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</a:t>
            </a:r>
            <a:r>
              <a:rPr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动力电池更换工具介绍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            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1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00606" y="3029585"/>
            <a:ext cx="6461759" cy="1379855"/>
            <a:chOff x="5741541" y="287200"/>
            <a:chExt cx="3683705" cy="79036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 flipH="1">
              <a:off x="5741541" y="287200"/>
              <a:ext cx="3683705" cy="558112"/>
              <a:chOff x="7995986" y="760883"/>
              <a:chExt cx="3569706" cy="540840"/>
            </a:xfrm>
          </p:grpSpPr>
          <p:sp>
            <p:nvSpPr>
              <p:cNvPr id="13" name="Freeform 56"/>
              <p:cNvSpPr/>
              <p:nvPr/>
            </p:nvSpPr>
            <p:spPr bwMode="auto">
              <a:xfrm>
                <a:off x="9009788" y="760883"/>
                <a:ext cx="2555904" cy="431064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Freeform 57"/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Freeform 58"/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文本框 51"/>
          <p:cNvSpPr txBox="1"/>
          <p:nvPr/>
        </p:nvSpPr>
        <p:spPr>
          <a:xfrm>
            <a:off x="2323465" y="3113405"/>
            <a:ext cx="5981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吉利</a:t>
            </a:r>
            <a:r>
              <a:rPr lang="en-US" altLang="zh-CN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EV300</a:t>
            </a:r>
            <a:r>
              <a:rPr lang="zh-CN" altLang="en-US" sz="2800" b="1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动力电池的更换</a:t>
            </a:r>
            <a:r>
              <a:rPr lang="zh-CN" sz="2800" b="1" dirty="0">
                <a:solidFill>
                  <a:srgbClr val="000000"/>
                </a:solidFill>
                <a:ea typeface="SimSun" panose="02010600030101010101" pitchFamily="2" charset="-122"/>
                <a:sym typeface="+mn-ea"/>
              </a:rPr>
              <a:t>        </a:t>
            </a:r>
            <a:r>
              <a:rPr lang="en-US" altLang="zh-CN" sz="2800" b="1" kern="0" noProof="0" dirty="0">
                <a:ln>
                  <a:noFill/>
                </a:ln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1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 rot="20790410">
            <a:off x="715645" y="2215515"/>
            <a:ext cx="3030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1. </a:t>
            </a:r>
            <a:r>
              <a:rPr lang="zh-CN" altLang="en-US" sz="2400" dirty="0">
                <a:solidFill>
                  <a:srgbClr val="FF0000"/>
                </a:solidFill>
              </a:rPr>
              <a:t>动力电池更换工具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21726" y="1868348"/>
            <a:ext cx="605409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动力电池举升车是用于拆卸电动汽车电池时的举升设备。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4826000" y="844550"/>
            <a:ext cx="3161030" cy="504190"/>
          </a:xfrm>
          <a:prstGeom prst="roundRect">
            <a:avLst/>
          </a:prstGeom>
          <a:solidFill>
            <a:srgbClr val="18858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1. </a:t>
            </a:r>
            <a:r>
              <a:rPr lang="zh-CN" altLang="en-US" sz="2800" b="1" dirty="0"/>
              <a:t>动力电池举升车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38C80D2F-FA59-4F0F-88A4-29D4B0A4C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2250" y="3157729"/>
            <a:ext cx="2966521" cy="327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3095" y="540260"/>
            <a:ext cx="9605645" cy="2888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1</a:t>
            </a:r>
            <a:r>
              <a:rPr lang="zh-CN" altLang="en-US" sz="2400" dirty="0"/>
              <a:t>）在使用前，需先检查平台有无异物，油缸油管是否有漏油，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</a:t>
            </a:r>
            <a:r>
              <a:rPr lang="zh-CN" altLang="en-US" sz="2400" dirty="0"/>
              <a:t>检查锁止轮功能是否正常。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2）待万向轮固定，机器平稳后，按下举升开关即可升起平台。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3）升降过程中，随时观察举升机，如果发现异常，请及时停机，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     检查并排除故障后方能投入使用。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9B44D83-199D-408E-85C2-11C871145B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0664" t="11056" r="23523" b="43098"/>
          <a:stretch/>
        </p:blipFill>
        <p:spPr>
          <a:xfrm>
            <a:off x="1313645" y="3436495"/>
            <a:ext cx="5563673" cy="314410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862449-0D9C-476C-AF3F-12FAB079FBEB}"/>
              </a:ext>
            </a:extLst>
          </p:cNvPr>
          <p:cNvSpPr txBox="1"/>
          <p:nvPr/>
        </p:nvSpPr>
        <p:spPr>
          <a:xfrm>
            <a:off x="591480" y="934174"/>
            <a:ext cx="10455275" cy="11344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4）下降操作前，观察机器周围、平台上下和车辆内无异物和人员。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/>
              <a:t>5）按下下降开关，平台将下降至所需高度。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AB3D74-6433-4195-A5E6-163551BA15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0059" t="15962" r="20978" b="32582"/>
          <a:stretch/>
        </p:blipFill>
        <p:spPr>
          <a:xfrm>
            <a:off x="1735330" y="2395015"/>
            <a:ext cx="7160653" cy="35288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167797240"/>
      </p:ext>
    </p:extLst>
  </p:cSld>
  <p:clrMapOvr>
    <a:masterClrMapping/>
  </p:clrMapOvr>
  <p:transition>
    <p:wip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35990" y="1923415"/>
            <a:ext cx="1086231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扭矩扳手又叫力矩扳手、扭力扳手、扭矩可调扳手，是扳手的一种，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一般分为两类：电动力矩扳手和手动力矩扳手。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扭矩扳手最主要特征就是：</a:t>
            </a:r>
            <a:r>
              <a:rPr lang="zh-CN" altLang="en-US" sz="2800">
                <a:solidFill>
                  <a:srgbClr val="C00000"/>
                </a:solidFill>
              </a:rPr>
              <a:t>可以设定扭矩，并且扭矩可调。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l="31869" t="65391" r="22689" b="16224"/>
          <a:stretch>
            <a:fillRect/>
          </a:stretch>
        </p:blipFill>
        <p:spPr>
          <a:xfrm>
            <a:off x="3736975" y="4320540"/>
            <a:ext cx="6942455" cy="1579245"/>
          </a:xfrm>
          <a:prstGeom prst="rect">
            <a:avLst/>
          </a:prstGeom>
        </p:spPr>
      </p:pic>
      <p:sp>
        <p:nvSpPr>
          <p:cNvPr id="30" name="圆角矩形 29"/>
          <p:cNvSpPr/>
          <p:nvPr/>
        </p:nvSpPr>
        <p:spPr>
          <a:xfrm>
            <a:off x="927735" y="1051560"/>
            <a:ext cx="3161030" cy="504190"/>
          </a:xfrm>
          <a:prstGeom prst="roundRect">
            <a:avLst/>
          </a:prstGeom>
          <a:solidFill>
            <a:srgbClr val="18858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2. </a:t>
            </a:r>
            <a:r>
              <a:rPr lang="zh-CN" altLang="en-US" sz="2800" b="1" dirty="0"/>
              <a:t>扭力扳手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 rot="20790410">
            <a:off x="715645" y="2060967"/>
            <a:ext cx="30302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1. </a:t>
            </a:r>
            <a:r>
              <a:rPr lang="zh-CN" altLang="en-US" sz="2400" dirty="0">
                <a:solidFill>
                  <a:srgbClr val="FF0000"/>
                </a:solidFill>
              </a:rPr>
              <a:t>吉利</a:t>
            </a:r>
            <a:r>
              <a:rPr lang="en-US" altLang="zh-CN" sz="2400" dirty="0">
                <a:solidFill>
                  <a:srgbClr val="FF0000"/>
                </a:solidFill>
              </a:rPr>
              <a:t>EV300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</a:rPr>
              <a:t>动力电池拆卸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925695" y="844550"/>
            <a:ext cx="605409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 1. </a:t>
            </a:r>
            <a:r>
              <a:rPr lang="zh-CN" altLang="en-US" sz="24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断开蓄电池负极</a:t>
            </a:r>
            <a:endParaRPr lang="zh-CN" altLang="en-US" sz="2400" b="1" dirty="0">
              <a:solidFill>
                <a:srgbClr val="FF0000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 2. </a:t>
            </a:r>
            <a:r>
              <a:rPr lang="zh-CN" altLang="en-US" sz="2400" b="1" dirty="0"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断开维修开关</a:t>
            </a:r>
            <a:endParaRPr lang="zh-CN" altLang="en-US" sz="2400" b="1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 </a:t>
            </a:r>
            <a:r>
              <a:rPr lang="en-US" altLang="zh-CN" sz="2400" b="1" dirty="0"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3. </a:t>
            </a:r>
            <a:r>
              <a:rPr lang="zh-CN" altLang="en-US" sz="2400" b="1" dirty="0"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支撑动力电池总成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print"/>
          <a:srcRect l="25339" t="45017" r="23143" b="21016"/>
          <a:stretch>
            <a:fillRect/>
          </a:stretch>
        </p:blipFill>
        <p:spPr>
          <a:xfrm>
            <a:off x="3303270" y="2968668"/>
            <a:ext cx="8860588" cy="328481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print"/>
          <a:srcRect l="25656" t="34931" r="22504" b="31814"/>
          <a:stretch>
            <a:fillRect/>
          </a:stretch>
        </p:blipFill>
        <p:spPr>
          <a:xfrm>
            <a:off x="380365" y="1176655"/>
            <a:ext cx="11390630" cy="41084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26188" t="31372" r="23364" b="34115"/>
          <a:stretch>
            <a:fillRect/>
          </a:stretch>
        </p:blipFill>
        <p:spPr>
          <a:xfrm>
            <a:off x="501015" y="1542415"/>
            <a:ext cx="10820400" cy="41624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24871" t="26892" r="27599" b="40538"/>
          <a:stretch>
            <a:fillRect/>
          </a:stretch>
        </p:blipFill>
        <p:spPr>
          <a:xfrm>
            <a:off x="1539240" y="1445895"/>
            <a:ext cx="9821545" cy="37839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24544" t="50269" r="24549" b="16181"/>
          <a:stretch>
            <a:fillRect/>
          </a:stretch>
        </p:blipFill>
        <p:spPr>
          <a:xfrm>
            <a:off x="935355" y="1326515"/>
            <a:ext cx="10813415" cy="40068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68FB1C6-6BCD-452C-9B4D-74237D653D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46" t="19996" r="12481" b="44468"/>
          <a:stretch/>
        </p:blipFill>
        <p:spPr>
          <a:xfrm>
            <a:off x="668535" y="2386851"/>
            <a:ext cx="5688632" cy="335355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3C4CB5F-0CC8-4CBB-B994-47D80476FBAE}"/>
              </a:ext>
            </a:extLst>
          </p:cNvPr>
          <p:cNvGrpSpPr/>
          <p:nvPr/>
        </p:nvGrpSpPr>
        <p:grpSpPr>
          <a:xfrm>
            <a:off x="834842" y="768191"/>
            <a:ext cx="4155674" cy="808355"/>
            <a:chOff x="1247961" y="4004298"/>
            <a:chExt cx="5375990" cy="122490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3B5E06AB-083E-4AEF-9D69-942973CDBD0A}"/>
                </a:ext>
              </a:extLst>
            </p:cNvPr>
            <p:cNvGrpSpPr/>
            <p:nvPr/>
          </p:nvGrpSpPr>
          <p:grpSpPr>
            <a:xfrm>
              <a:off x="1247961" y="400429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圆角矩形 28">
                <a:extLst>
                  <a:ext uri="{FF2B5EF4-FFF2-40B4-BE49-F238E27FC236}">
                    <a16:creationId xmlns:a16="http://schemas.microsoft.com/office/drawing/2014/main" xmlns="" id="{C3818D13-D27F-4199-B727-B212877E70F0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29">
                <a:extLst>
                  <a:ext uri="{FF2B5EF4-FFF2-40B4-BE49-F238E27FC236}">
                    <a16:creationId xmlns:a16="http://schemas.microsoft.com/office/drawing/2014/main" xmlns="" id="{C449F08A-2C00-4678-9224-1E5957CAE9F3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TextBox 25">
              <a:extLst>
                <a:ext uri="{FF2B5EF4-FFF2-40B4-BE49-F238E27FC236}">
                  <a16:creationId xmlns:a16="http://schemas.microsoft.com/office/drawing/2014/main" xmlns="" id="{FB29A14F-0A8C-4E1E-BCCB-B70FEEBD4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995" y="4309096"/>
              <a:ext cx="4967289" cy="717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2800" b="1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动力电池电压多高？</a:t>
              </a:r>
            </a:p>
          </p:txBody>
        </p:sp>
      </p:grpSp>
      <p:pic>
        <p:nvPicPr>
          <p:cNvPr id="10" name="Picture 3" descr="C:\Users\renkang\Desktop\EV-小图\JPG\007B160高右侧45度－整体（主） 副本.JPG">
            <a:extLst>
              <a:ext uri="{FF2B5EF4-FFF2-40B4-BE49-F238E27FC236}">
                <a16:creationId xmlns:a16="http://schemas.microsoft.com/office/drawing/2014/main" xmlns="" id="{75EB02A6-4B01-40AF-9E3D-2A78F74F96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8240" t="12293" r="10928" b="6130"/>
          <a:stretch>
            <a:fillRect/>
          </a:stretch>
        </p:blipFill>
        <p:spPr bwMode="auto">
          <a:xfrm>
            <a:off x="6684973" y="1205972"/>
            <a:ext cx="4551775" cy="3063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202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61" name="文本框 60"/>
          <p:cNvSpPr txBox="1"/>
          <p:nvPr/>
        </p:nvSpPr>
        <p:spPr>
          <a:xfrm rot="20790410">
            <a:off x="782320" y="1946910"/>
            <a:ext cx="30302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FF00"/>
                </a:solidFill>
              </a:rPr>
              <a:t>2. </a:t>
            </a:r>
            <a:r>
              <a:rPr lang="zh-CN" altLang="en-US" sz="2400" dirty="0">
                <a:solidFill>
                  <a:srgbClr val="FFFF00"/>
                </a:solidFill>
              </a:rPr>
              <a:t>吉利</a:t>
            </a:r>
            <a:r>
              <a:rPr lang="en-US" altLang="zh-CN" sz="2400" dirty="0">
                <a:solidFill>
                  <a:srgbClr val="FFFF00"/>
                </a:solidFill>
              </a:rPr>
              <a:t>EV300</a:t>
            </a:r>
          </a:p>
          <a:p>
            <a:r>
              <a:rPr lang="en-US" altLang="zh-CN" sz="2400" dirty="0">
                <a:solidFill>
                  <a:srgbClr val="FFFF00"/>
                </a:solidFill>
              </a:rPr>
              <a:t>    </a:t>
            </a:r>
            <a:r>
              <a:rPr lang="zh-CN" altLang="en-US" sz="2400" dirty="0">
                <a:solidFill>
                  <a:srgbClr val="FFFF00"/>
                </a:solidFill>
              </a:rPr>
              <a:t>动力电池参数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3831447" y="669460"/>
          <a:ext cx="7966710" cy="58045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64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801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01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619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项目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型式与参数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单位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电池种类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三元锂离子动力电池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电池组额定电压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346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V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峰值功率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150kw，持续10s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kw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额定功率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50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kw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电池组工作电压范围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266~394.3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V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电池容量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120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Ah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电池包尺寸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1992*1082*276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mm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模组数量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5*3P5S+12*3P6S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重量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390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kg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冷却液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2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  <a:cs typeface="Microsoft YaHei" panose="020B0503020204020204" charset="-122"/>
                        </a:rPr>
                        <a:t>50%乙二醇+50%水，体积3.52L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1600" b="0" spc="120">
                        <a:solidFill>
                          <a:srgbClr val="404040"/>
                        </a:solidFill>
                        <a:latin typeface="Microsoft YaHei" panose="020B0503020204020204" charset="-122"/>
                        <a:ea typeface="Microsoft YaHei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wip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322"/>
          <p:cNvPicPr>
            <a:picLocks noChangeAspect="1"/>
          </p:cNvPicPr>
          <p:nvPr/>
        </p:nvPicPr>
        <p:blipFill>
          <a:blip r:embed="rId4" cstate="print"/>
          <a:srcRect l="1100" t="3352" r="1257"/>
          <a:stretch>
            <a:fillRect/>
          </a:stretch>
        </p:blipFill>
        <p:spPr>
          <a:xfrm>
            <a:off x="5103495" y="1290955"/>
            <a:ext cx="6581140" cy="42767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386715" y="747395"/>
          <a:ext cx="4725670" cy="587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4170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423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91948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序号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1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2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3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4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5</a:t>
                      </a:r>
                    </a:p>
                  </a:txBody>
                  <a:tcPr marL="317500" marR="317500" marT="215900" marB="21590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3868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名称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出水口接头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进水口接头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快充连接器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低压连接器（灰）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低压连接器（黑）</a:t>
                      </a:r>
                    </a:p>
                  </a:txBody>
                  <a:tcPr marL="317500" marR="317500" marT="215900" marB="21590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948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序号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6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7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8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9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10</a:t>
                      </a:r>
                    </a:p>
                  </a:txBody>
                  <a:tcPr marL="317500" marR="317500" marT="215900" marB="21590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51000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646464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名称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高压连接器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下箱体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箱盖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防爆阀</a:t>
                      </a:r>
                    </a:p>
                  </a:txBody>
                  <a:tcPr marL="317500" marR="317500" marT="215900" marB="21590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spc="130" dirty="0" err="1">
                          <a:solidFill>
                            <a:srgbClr val="404040"/>
                          </a:solidFill>
                          <a:latin typeface="Microsoft YaHei" panose="020B0503020204020204" charset="-122"/>
                          <a:ea typeface="Microsoft YaHei" panose="020B0503020204020204" charset="-122"/>
                        </a:rPr>
                        <a:t>后支架</a:t>
                      </a:r>
                      <a:endParaRPr lang="en-US" sz="1600" b="0" spc="130" dirty="0">
                        <a:solidFill>
                          <a:srgbClr val="404040"/>
                        </a:solidFill>
                        <a:latin typeface="Microsoft YaHei" panose="020B0503020204020204" charset="-122"/>
                        <a:ea typeface="Microsoft YaHei" panose="020B0503020204020204" charset="-122"/>
                      </a:endParaRPr>
                    </a:p>
                  </a:txBody>
                  <a:tcPr marL="317500" marR="317500" marT="215900" marB="21590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24544" t="37222" r="23655" b="23976"/>
          <a:stretch>
            <a:fillRect/>
          </a:stretch>
        </p:blipFill>
        <p:spPr>
          <a:xfrm>
            <a:off x="2439670" y="2353945"/>
            <a:ext cx="9752330" cy="4107180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 rot="20790410">
            <a:off x="755650" y="1920240"/>
            <a:ext cx="30302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3. </a:t>
            </a:r>
            <a:r>
              <a:rPr lang="zh-CN" altLang="en-US" sz="2400" dirty="0">
                <a:solidFill>
                  <a:srgbClr val="FF0000"/>
                </a:solidFill>
              </a:rPr>
              <a:t>吉利</a:t>
            </a:r>
            <a:r>
              <a:rPr lang="en-US" altLang="zh-CN" sz="2400" dirty="0">
                <a:solidFill>
                  <a:srgbClr val="FF0000"/>
                </a:solidFill>
              </a:rPr>
              <a:t>EV300</a:t>
            </a:r>
          </a:p>
          <a:p>
            <a:r>
              <a:rPr lang="en-US" altLang="zh-CN" sz="2400" dirty="0">
                <a:solidFill>
                  <a:srgbClr val="FF0000"/>
                </a:solidFill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</a:rPr>
              <a:t>动力电池安装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26076" t="24557" r="24534" b="40738"/>
          <a:stretch>
            <a:fillRect/>
          </a:stretch>
        </p:blipFill>
        <p:spPr>
          <a:xfrm>
            <a:off x="828040" y="1539240"/>
            <a:ext cx="10535285" cy="41624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l="26623" t="41387" r="23655" b="24565"/>
          <a:stretch>
            <a:fillRect/>
          </a:stretch>
        </p:blipFill>
        <p:spPr>
          <a:xfrm>
            <a:off x="1050290" y="1440180"/>
            <a:ext cx="10800715" cy="4191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26076" t="38003" r="23109" b="26311"/>
          <a:stretch>
            <a:fillRect/>
          </a:stretch>
        </p:blipFill>
        <p:spPr>
          <a:xfrm>
            <a:off x="1294765" y="1532255"/>
            <a:ext cx="10146030" cy="40062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24544" t="28845" r="23875" b="16181"/>
          <a:stretch>
            <a:fillRect/>
          </a:stretch>
        </p:blipFill>
        <p:spPr>
          <a:xfrm>
            <a:off x="1162685" y="755015"/>
            <a:ext cx="9525635" cy="57080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1059180" y="2477135"/>
            <a:ext cx="4880610" cy="2095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1047115" y="3253740"/>
            <a:ext cx="4848225" cy="1651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805180" y="216789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803593" y="2938780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07770" y="2553970"/>
            <a:ext cx="4758690" cy="651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2. 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吉利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动力电池参数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194118" y="1961198"/>
            <a:ext cx="4759325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</a:rPr>
              <a:t> 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吉利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EV300 </a:t>
            </a:r>
            <a:r>
              <a:rPr 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动力电池拆卸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88694" y="735330"/>
            <a:ext cx="5618168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吉利</a:t>
            </a:r>
            <a:r>
              <a:rPr lang="en-US" altLang="zh-CN" sz="3600" b="1" dirty="0">
                <a:solidFill>
                  <a:srgbClr val="C00000"/>
                </a:solidFill>
                <a:cs typeface="+mn-ea"/>
              </a:rPr>
              <a:t>EV300</a:t>
            </a: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动力电池拆装</a:t>
            </a:r>
            <a:endParaRPr lang="zh-CN" altLang="zh-CN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YouYuan" panose="02010509060101010101" pitchFamily="49" charset="-122"/>
              <a:cs typeface="+mn-ea"/>
            </a:endParaRPr>
          </a:p>
        </p:txBody>
      </p:sp>
      <p:sp>
        <p:nvSpPr>
          <p:cNvPr id="13" name="Rectangle 8"/>
          <p:cNvSpPr/>
          <p:nvPr/>
        </p:nvSpPr>
        <p:spPr>
          <a:xfrm>
            <a:off x="4445" y="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052830" y="4044315"/>
            <a:ext cx="4880610" cy="2095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88"/>
          <p:cNvSpPr>
            <a:spLocks noEditPoints="1" noChangeArrowheads="1"/>
          </p:cNvSpPr>
          <p:nvPr/>
        </p:nvSpPr>
        <p:spPr bwMode="auto">
          <a:xfrm>
            <a:off x="798830" y="373507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01103" y="3541713"/>
            <a:ext cx="4759325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3.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cs typeface="+mn-ea"/>
              </a:rPr>
              <a:t> 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 </a:t>
            </a:r>
            <a:r>
              <a:rPr lang="zh-CN" altLang="en-US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吉利</a:t>
            </a:r>
            <a:r>
              <a:rPr lang="en-US" alt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EV300 </a:t>
            </a:r>
            <a:r>
              <a:rPr lang="zh-CN" sz="2800" b="1" kern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ea"/>
              </a:rPr>
              <a:t>动力电池安装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7637"/>
            <a:ext cx="445079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1" y="764309"/>
            <a:ext cx="390284" cy="787294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452" y="914982"/>
            <a:ext cx="2481763" cy="195316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295" y="674869"/>
            <a:ext cx="2153848" cy="44798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5429" y="1898729"/>
            <a:ext cx="1872521" cy="4658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814" y="2348492"/>
            <a:ext cx="2189686" cy="152311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2357" y="2468549"/>
            <a:ext cx="990913" cy="4658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2" name="组合 163"/>
          <p:cNvGrpSpPr/>
          <p:nvPr/>
        </p:nvGrpSpPr>
        <p:grpSpPr>
          <a:xfrm>
            <a:off x="10670688" y="3242639"/>
            <a:ext cx="962243" cy="1114559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414" y="4571887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703" y="4748413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623" y="4771981"/>
            <a:ext cx="444468" cy="765543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960451" y="2316238"/>
            <a:ext cx="827852" cy="922822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6534" y="3157630"/>
              <a:ext cx="516725" cy="516258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628" y="2750349"/>
              <a:ext cx="516725" cy="516258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840" y="5261093"/>
            <a:ext cx="306804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834" y="5045957"/>
            <a:ext cx="306804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6" y="1287787"/>
            <a:ext cx="861663" cy="1078367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612913" y="1670390"/>
            <a:ext cx="776939" cy="858338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7669978">
            <a:off x="1687382" y="2095562"/>
            <a:ext cx="302829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20551" y="5944810"/>
            <a:ext cx="2687831" cy="193524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60" y="6376654"/>
            <a:ext cx="1449636" cy="4300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739" y="6265557"/>
            <a:ext cx="1775761" cy="44798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8" y="6116831"/>
            <a:ext cx="2230900" cy="4479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8" y="6502086"/>
            <a:ext cx="1075132" cy="4300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150" y="5462792"/>
            <a:ext cx="3977989" cy="12543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029" y="4959272"/>
            <a:ext cx="4214520" cy="4479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992" y="4701240"/>
            <a:ext cx="1847436" cy="4658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662" y="4260436"/>
            <a:ext cx="2076798" cy="4658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3118" y="6036196"/>
            <a:ext cx="2431591" cy="4658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731" y="6421452"/>
            <a:ext cx="1318829" cy="9496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276" y="6634686"/>
            <a:ext cx="711379" cy="21503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2677" y="6579138"/>
            <a:ext cx="870857" cy="21503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739" y="6505670"/>
            <a:ext cx="1093051" cy="2329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2576" y="6695610"/>
            <a:ext cx="526815" cy="21503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187" y="947236"/>
            <a:ext cx="275951" cy="130808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2" y="728975"/>
            <a:ext cx="1374250" cy="1380945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1528" y="1101339"/>
            <a:ext cx="275951" cy="134392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8744" y="4701240"/>
            <a:ext cx="274159" cy="130807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850" y="6039780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9648" y="5484295"/>
            <a:ext cx="274158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2317" y="5113374"/>
            <a:ext cx="274159" cy="132600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4" y="5197293"/>
            <a:ext cx="689880" cy="772281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471" y="5964520"/>
            <a:ext cx="274159" cy="130808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7718" y="5760245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49" y="4525392"/>
            <a:ext cx="240071" cy="484718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79930" y="6272725"/>
            <a:ext cx="215026" cy="215026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06" y="5646484"/>
            <a:ext cx="1736647" cy="714633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766" y="1830637"/>
            <a:ext cx="157686" cy="193524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389" y="5663483"/>
            <a:ext cx="215026" cy="211443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155" y="5618687"/>
            <a:ext cx="215026" cy="211443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026" y="6365903"/>
            <a:ext cx="215026" cy="213235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3567" y="4595519"/>
            <a:ext cx="215026" cy="215026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6868" y="4871469"/>
            <a:ext cx="215026" cy="215026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735" y="1226771"/>
            <a:ext cx="245489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6427" y="883502"/>
            <a:ext cx="1129194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639" y="863018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5091" y="1017120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803" y="846891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8" y="1103751"/>
            <a:ext cx="943692" cy="126886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982" y="4005642"/>
            <a:ext cx="1076868" cy="89855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9545" y="5860591"/>
            <a:ext cx="243697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4" name="组合 164"/>
          <p:cNvGrpSpPr/>
          <p:nvPr/>
        </p:nvGrpSpPr>
        <p:grpSpPr>
          <a:xfrm rot="-9642712">
            <a:off x="2121594" y="1567229"/>
            <a:ext cx="575196" cy="664791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162" name="等腰三角形 161"/>
          <p:cNvSpPr/>
          <p:nvPr/>
        </p:nvSpPr>
        <p:spPr>
          <a:xfrm rot="1650064">
            <a:off x="9674216" y="3595394"/>
            <a:ext cx="445075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E37B158A-850A-4AD7-8D0F-C4DF99279383}"/>
              </a:ext>
            </a:extLst>
          </p:cNvPr>
          <p:cNvSpPr txBox="1"/>
          <p:nvPr/>
        </p:nvSpPr>
        <p:spPr>
          <a:xfrm>
            <a:off x="3169816" y="2748820"/>
            <a:ext cx="6517403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600" b="1" dirty="0">
                <a:solidFill>
                  <a:schemeClr val="tx1">
                    <a:alpha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感 谢 您 的 聆 听</a:t>
            </a:r>
            <a:endParaRPr lang="en-US" altLang="zh-CN" sz="6600" b="1" dirty="0">
              <a:solidFill>
                <a:schemeClr val="tx1">
                  <a:alpha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1837CD6-B1C6-4623-8365-4C0BD8C7613D}"/>
              </a:ext>
            </a:extLst>
          </p:cNvPr>
          <p:cNvGrpSpPr/>
          <p:nvPr/>
        </p:nvGrpSpPr>
        <p:grpSpPr>
          <a:xfrm>
            <a:off x="1107293" y="745467"/>
            <a:ext cx="4155674" cy="808355"/>
            <a:chOff x="1247961" y="4004298"/>
            <a:chExt cx="5375990" cy="12249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E201A200-3651-4E94-8E48-C9CC0BA795FA}"/>
                </a:ext>
              </a:extLst>
            </p:cNvPr>
            <p:cNvGrpSpPr/>
            <p:nvPr/>
          </p:nvGrpSpPr>
          <p:grpSpPr>
            <a:xfrm>
              <a:off x="1247961" y="400429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28">
                <a:extLst>
                  <a:ext uri="{FF2B5EF4-FFF2-40B4-BE49-F238E27FC236}">
                    <a16:creationId xmlns:a16="http://schemas.microsoft.com/office/drawing/2014/main" xmlns="" id="{ED213B94-0197-4785-9209-FCE86D2C751D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29">
                <a:extLst>
                  <a:ext uri="{FF2B5EF4-FFF2-40B4-BE49-F238E27FC236}">
                    <a16:creationId xmlns:a16="http://schemas.microsoft.com/office/drawing/2014/main" xmlns="" id="{A866A846-BF6F-493A-9332-88D97A50CE5F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xmlns="" id="{2242EE44-44C3-47C9-9D02-FA448734C3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995" y="4309096"/>
              <a:ext cx="4967289" cy="717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2800" b="1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动力电池电压多高？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726643F-4592-4869-9438-546D5CE411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5310" t="34975" r="14354" b="31815"/>
          <a:stretch/>
        </p:blipFill>
        <p:spPr>
          <a:xfrm>
            <a:off x="850583" y="3049362"/>
            <a:ext cx="5960734" cy="328559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CA6F385-554F-4AC6-95EA-F5DDAC2EB0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0864" t="37140" r="39558" b="16063"/>
          <a:stretch/>
        </p:blipFill>
        <p:spPr>
          <a:xfrm>
            <a:off x="6561195" y="228077"/>
            <a:ext cx="5409746" cy="288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838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7F864EE-742F-4FB6-B298-FCE04677E1D7}"/>
              </a:ext>
            </a:extLst>
          </p:cNvPr>
          <p:cNvGrpSpPr/>
          <p:nvPr/>
        </p:nvGrpSpPr>
        <p:grpSpPr>
          <a:xfrm>
            <a:off x="1107293" y="745467"/>
            <a:ext cx="4155674" cy="808355"/>
            <a:chOff x="1247961" y="4004298"/>
            <a:chExt cx="5375990" cy="12249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D2423FB3-29C1-47D4-AFB1-1BE8A3CC1963}"/>
                </a:ext>
              </a:extLst>
            </p:cNvPr>
            <p:cNvGrpSpPr/>
            <p:nvPr/>
          </p:nvGrpSpPr>
          <p:grpSpPr>
            <a:xfrm>
              <a:off x="1247961" y="400429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28">
                <a:extLst>
                  <a:ext uri="{FF2B5EF4-FFF2-40B4-BE49-F238E27FC236}">
                    <a16:creationId xmlns:a16="http://schemas.microsoft.com/office/drawing/2014/main" xmlns="" id="{9769566E-591D-43A7-8368-AC2B898F150A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29">
                <a:extLst>
                  <a:ext uri="{FF2B5EF4-FFF2-40B4-BE49-F238E27FC236}">
                    <a16:creationId xmlns:a16="http://schemas.microsoft.com/office/drawing/2014/main" xmlns="" id="{49E279A4-193D-4BB0-88CE-B60D32AE87B0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xmlns="" id="{A335EC97-3936-49F9-B05B-759F66A8C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995" y="4309096"/>
              <a:ext cx="4967289" cy="717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800" b="1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2800" b="1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动力电池电压多高？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1BD9480-21DF-438E-A813-C2EC19B3FB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4984" t="25402" r="48251" b="42149"/>
          <a:stretch/>
        </p:blipFill>
        <p:spPr>
          <a:xfrm>
            <a:off x="6555459" y="930136"/>
            <a:ext cx="5384292" cy="368637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F8B4327-965B-413B-AB14-8B0DF6072EF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4382" y="2127081"/>
            <a:ext cx="5675812" cy="331261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3AA2719-FDFA-4F7E-8D55-A3A740A957FE}"/>
              </a:ext>
            </a:extLst>
          </p:cNvPr>
          <p:cNvSpPr txBox="1"/>
          <p:nvPr/>
        </p:nvSpPr>
        <p:spPr>
          <a:xfrm>
            <a:off x="1558343" y="5807442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动力电池电压很高，必须做好高压安全防护</a:t>
            </a:r>
          </a:p>
        </p:txBody>
      </p:sp>
    </p:spTree>
    <p:extLst>
      <p:ext uri="{BB962C8B-B14F-4D97-AF65-F5344CB8AC3E}">
        <p14:creationId xmlns:p14="http://schemas.microsoft.com/office/powerpoint/2010/main" xmlns="" val="120340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d0db59b-da57-4602-b658-b63ec52d4d06}"/>
  <p:tag name="TABLE_RECT" val="206*119.813*548*390.95"/>
  <p:tag name="TABLE_EMPHASIZE_COLOR" val="6579300"/>
  <p:tag name="TABLE_ONEKEY_SKIN_IDX" val="0"/>
  <p:tag name="TABLE_SKINIDX" val="-1"/>
  <p:tag name="TABLE_COLORIDX" val="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-2052857244"/>
  <p:tag name="KSO_WM_UNIT_PLACING_PICTURE_USER_VIEWPORT" val="{&quot;height&quot;:4690,&quot;width&quot;:12651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509399388"/>
  <p:tag name="KSO_WM_UNIT_PLACING_PICTURE_USER_VIEWPORT" val="{&quot;height&quot;:6470,&quot;width&quot;:17938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88bc0a2-2e6e-414a-91f9-84f8decf384e}"/>
  <p:tag name="TABLE_RECT" val="267.239*58.8634*627.3*457.05"/>
  <p:tag name="TABLE_EMPHASIZE_COLOR" val="6579300"/>
  <p:tag name="TABLE_ONEKEY_SKIN_IDX" val="0"/>
  <p:tag name="TABLE_SKINIDX" val="-1"/>
  <p:tag name="TABLE_COLORIDX" val="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b95f213-ceb7-44b4-9c38-dc72e118c6b1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2691</Words>
  <Application>Microsoft Office PowerPoint</Application>
  <PresentationFormat>自定义</PresentationFormat>
  <Paragraphs>450</Paragraphs>
  <Slides>78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78</vt:i4>
      </vt:variant>
    </vt:vector>
  </HeadingPairs>
  <TitlesOfParts>
    <vt:vector size="80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绝缘手套使用要求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41</cp:revision>
  <dcterms:created xsi:type="dcterms:W3CDTF">2018-03-01T02:03:00Z</dcterms:created>
  <dcterms:modified xsi:type="dcterms:W3CDTF">2021-04-25T02:02:42Z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