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</p:sldMasterIdLst>
  <p:notesMasterIdLst>
    <p:notesMasterId r:id="rId33"/>
  </p:notesMasterIdLst>
  <p:sldIdLst>
    <p:sldId id="463" r:id="rId4"/>
    <p:sldId id="464" r:id="rId5"/>
    <p:sldId id="465" r:id="rId6"/>
    <p:sldId id="466" r:id="rId7"/>
    <p:sldId id="531" r:id="rId8"/>
    <p:sldId id="535" r:id="rId9"/>
    <p:sldId id="569" r:id="rId10"/>
    <p:sldId id="573" r:id="rId11"/>
    <p:sldId id="576" r:id="rId12"/>
    <p:sldId id="577" r:id="rId13"/>
    <p:sldId id="578" r:id="rId14"/>
    <p:sldId id="582" r:id="rId15"/>
    <p:sldId id="583" r:id="rId16"/>
    <p:sldId id="579" r:id="rId17"/>
    <p:sldId id="580" r:id="rId18"/>
    <p:sldId id="581" r:id="rId19"/>
    <p:sldId id="435" r:id="rId20"/>
    <p:sldId id="545" r:id="rId21"/>
    <p:sldId id="533" r:id="rId22"/>
    <p:sldId id="534" r:id="rId23"/>
    <p:sldId id="546" r:id="rId24"/>
    <p:sldId id="536" r:id="rId25"/>
    <p:sldId id="537" r:id="rId26"/>
    <p:sldId id="538" r:id="rId27"/>
    <p:sldId id="539" r:id="rId28"/>
    <p:sldId id="540" r:id="rId29"/>
    <p:sldId id="541" r:id="rId30"/>
    <p:sldId id="544" r:id="rId31"/>
    <p:sldId id="30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t>29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38100" y="6650990"/>
            <a:ext cx="8706655" cy="68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8744755" y="6473190"/>
            <a:ext cx="368981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新能源汽车动力电池控制器检测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57856"/>
            <a:ext cx="877051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8770513" y="6473190"/>
            <a:ext cx="3749995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新能源汽车动力电池控制器检测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1252895" y="1697665"/>
            <a:ext cx="507682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endParaRPr lang="zh-CN" altLang="en-US" sz="1400">
              <a:solidFill>
                <a:srgbClr val="1A1513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9C7CB71-2D2B-4CBD-A3D2-FC3B215265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361" t="37801" r="26393" b="16953"/>
          <a:stretch/>
        </p:blipFill>
        <p:spPr>
          <a:xfrm>
            <a:off x="2413449" y="1496141"/>
            <a:ext cx="7581472" cy="435905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98392D6-0331-46C2-8C47-47DFF1B8B3D8}"/>
              </a:ext>
            </a:extLst>
          </p:cNvPr>
          <p:cNvSpPr txBox="1"/>
          <p:nvPr/>
        </p:nvSpPr>
        <p:spPr>
          <a:xfrm>
            <a:off x="4599139" y="1401161"/>
            <a:ext cx="2615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正极接触器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AE2535-FF03-4B98-98DC-680371BCC405}"/>
              </a:ext>
            </a:extLst>
          </p:cNvPr>
          <p:cNvSpPr txBox="1"/>
          <p:nvPr/>
        </p:nvSpPr>
        <p:spPr>
          <a:xfrm>
            <a:off x="2100292" y="3675668"/>
            <a:ext cx="2993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负极接触器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082164-F09C-412F-BEA3-7575A1FE135F}"/>
              </a:ext>
            </a:extLst>
          </p:cNvPr>
          <p:cNvSpPr txBox="1"/>
          <p:nvPr/>
        </p:nvSpPr>
        <p:spPr>
          <a:xfrm>
            <a:off x="5353037" y="4865174"/>
            <a:ext cx="2993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预充接触器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0AD598-E8DF-491A-A59D-5F366EB2CEF4}"/>
              </a:ext>
            </a:extLst>
          </p:cNvPr>
          <p:cNvSpPr txBox="1"/>
          <p:nvPr/>
        </p:nvSpPr>
        <p:spPr>
          <a:xfrm>
            <a:off x="8606071" y="4865174"/>
            <a:ext cx="2212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</a:rPr>
              <a:t>预充电阻</a:t>
            </a:r>
          </a:p>
        </p:txBody>
      </p:sp>
      <p:sp>
        <p:nvSpPr>
          <p:cNvPr id="5" name="箭头: 下 4">
            <a:extLst>
              <a:ext uri="{FF2B5EF4-FFF2-40B4-BE49-F238E27FC236}">
                <a16:creationId xmlns:a16="http://schemas.microsoft.com/office/drawing/2014/main" id="{756E93F0-4A43-40BE-813C-9C31218B5C78}"/>
              </a:ext>
            </a:extLst>
          </p:cNvPr>
          <p:cNvSpPr/>
          <p:nvPr/>
        </p:nvSpPr>
        <p:spPr>
          <a:xfrm>
            <a:off x="5761973" y="1966792"/>
            <a:ext cx="112734" cy="646331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565070" y="765617"/>
            <a:ext cx="56229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zh-CN" altLang="en-US" sz="2800" b="1" dirty="0">
                <a:solidFill>
                  <a:srgbClr val="C00000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动力电池与高压接触器的连接方式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46406" t="34632" r="27931" b="19488"/>
          <a:stretch/>
        </p:blipFill>
        <p:spPr>
          <a:xfrm>
            <a:off x="6501146" y="1577747"/>
            <a:ext cx="4842387" cy="48672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5BA3336-0891-4683-B827-06E0168044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827" t="34632" r="53472" b="19488"/>
          <a:stretch/>
        </p:blipFill>
        <p:spPr>
          <a:xfrm>
            <a:off x="5048127" y="1577746"/>
            <a:ext cx="1453019" cy="48672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51BF86C-4A14-4352-BDCA-D36DEB4962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67" t="34632" r="60974" b="19488"/>
          <a:stretch/>
        </p:blipFill>
        <p:spPr>
          <a:xfrm>
            <a:off x="3017831" y="1577746"/>
            <a:ext cx="2030296" cy="4867275"/>
          </a:xfrm>
          <a:prstGeom prst="rect">
            <a:avLst/>
          </a:prstGeom>
        </p:spPr>
      </p:pic>
      <p:sp>
        <p:nvSpPr>
          <p:cNvPr id="12" name="箭头: 虚尾 11">
            <a:extLst>
              <a:ext uri="{FF2B5EF4-FFF2-40B4-BE49-F238E27FC236}">
                <a16:creationId xmlns:a16="http://schemas.microsoft.com/office/drawing/2014/main" id="{77994B75-8D1B-4F7F-A9A7-43A2A9DF7DA3}"/>
              </a:ext>
            </a:extLst>
          </p:cNvPr>
          <p:cNvSpPr/>
          <p:nvPr/>
        </p:nvSpPr>
        <p:spPr>
          <a:xfrm>
            <a:off x="4409162" y="3770334"/>
            <a:ext cx="801665" cy="200417"/>
          </a:xfrm>
          <a:prstGeom prst="strip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连接符: 肘形 27">
            <a:extLst>
              <a:ext uri="{FF2B5EF4-FFF2-40B4-BE49-F238E27FC236}">
                <a16:creationId xmlns:a16="http://schemas.microsoft.com/office/drawing/2014/main" id="{615FB141-F4E1-4996-BB02-D6CB4B3702B9}"/>
              </a:ext>
            </a:extLst>
          </p:cNvPr>
          <p:cNvCxnSpPr>
            <a:cxnSpLocks/>
          </p:cNvCxnSpPr>
          <p:nvPr/>
        </p:nvCxnSpPr>
        <p:spPr>
          <a:xfrm flipV="1">
            <a:off x="5550794" y="4790943"/>
            <a:ext cx="1527629" cy="669699"/>
          </a:xfrm>
          <a:prstGeom prst="bentConnector3">
            <a:avLst>
              <a:gd name="adj1" fmla="val 30610"/>
            </a:avLst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630B2B0-179E-40CD-8EB3-139528F4DF16}"/>
              </a:ext>
            </a:extLst>
          </p:cNvPr>
          <p:cNvCxnSpPr/>
          <p:nvPr/>
        </p:nvCxnSpPr>
        <p:spPr>
          <a:xfrm flipV="1">
            <a:off x="5550794" y="4971245"/>
            <a:ext cx="0" cy="48939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84471CC9-107C-4CC6-B417-2D4B725B10BE}"/>
              </a:ext>
            </a:extLst>
          </p:cNvPr>
          <p:cNvCxnSpPr/>
          <p:nvPr/>
        </p:nvCxnSpPr>
        <p:spPr>
          <a:xfrm>
            <a:off x="4855335" y="4971244"/>
            <a:ext cx="695459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45172ED9-87DA-4E00-844E-AF3C06688326}"/>
              </a:ext>
            </a:extLst>
          </p:cNvPr>
          <p:cNvCxnSpPr>
            <a:cxnSpLocks/>
          </p:cNvCxnSpPr>
          <p:nvPr/>
        </p:nvCxnSpPr>
        <p:spPr>
          <a:xfrm>
            <a:off x="4185634" y="4559121"/>
            <a:ext cx="669701" cy="41212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06918337-4CCD-4C39-8ABC-E5EF3E9CF0BC}"/>
              </a:ext>
            </a:extLst>
          </p:cNvPr>
          <p:cNvCxnSpPr>
            <a:cxnSpLocks/>
          </p:cNvCxnSpPr>
          <p:nvPr/>
        </p:nvCxnSpPr>
        <p:spPr>
          <a:xfrm flipV="1">
            <a:off x="4185634" y="3181082"/>
            <a:ext cx="699793" cy="45076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33DD3D4-644B-472B-A264-6FFD12855530}"/>
              </a:ext>
            </a:extLst>
          </p:cNvPr>
          <p:cNvCxnSpPr/>
          <p:nvPr/>
        </p:nvCxnSpPr>
        <p:spPr>
          <a:xfrm>
            <a:off x="4863097" y="3181082"/>
            <a:ext cx="695459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A1F20029-F915-417C-93F8-1E45E68BE47D}"/>
              </a:ext>
            </a:extLst>
          </p:cNvPr>
          <p:cNvCxnSpPr>
            <a:cxnSpLocks/>
          </p:cNvCxnSpPr>
          <p:nvPr/>
        </p:nvCxnSpPr>
        <p:spPr>
          <a:xfrm flipV="1">
            <a:off x="5558556" y="2560750"/>
            <a:ext cx="0" cy="62033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连接符: 肘形 53">
            <a:extLst>
              <a:ext uri="{FF2B5EF4-FFF2-40B4-BE49-F238E27FC236}">
                <a16:creationId xmlns:a16="http://schemas.microsoft.com/office/drawing/2014/main" id="{5CD58108-116C-4591-920A-010B77DA4D07}"/>
              </a:ext>
            </a:extLst>
          </p:cNvPr>
          <p:cNvCxnSpPr>
            <a:cxnSpLocks/>
          </p:cNvCxnSpPr>
          <p:nvPr/>
        </p:nvCxnSpPr>
        <p:spPr>
          <a:xfrm>
            <a:off x="5560966" y="2560750"/>
            <a:ext cx="1527629" cy="669699"/>
          </a:xfrm>
          <a:prstGeom prst="bentConnector3">
            <a:avLst>
              <a:gd name="adj1" fmla="val 30610"/>
            </a:avLst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:a16="http://schemas.microsoft.com/office/drawing/2014/main" id="{DFEF7D37-C37B-4B34-BECA-4A4667D8BC80}"/>
              </a:ext>
            </a:extLst>
          </p:cNvPr>
          <p:cNvSpPr/>
          <p:nvPr/>
        </p:nvSpPr>
        <p:spPr>
          <a:xfrm>
            <a:off x="4535530" y="4122057"/>
            <a:ext cx="801665" cy="3597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FF0000"/>
                </a:solidFill>
              </a:rPr>
              <a:t>VCU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6E54EC-66C4-4653-B02F-F71D8BD7A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689" y="1833996"/>
            <a:ext cx="2371550" cy="29324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668635-42B9-4A0A-94F2-276528332808}"/>
              </a:ext>
            </a:extLst>
          </p:cNvPr>
          <p:cNvSpPr txBox="1"/>
          <p:nvPr/>
        </p:nvSpPr>
        <p:spPr>
          <a:xfrm>
            <a:off x="5383369" y="2530770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Arial Black" panose="020B0A04020102020204" pitchFamily="34" charset="0"/>
              </a:rPr>
              <a:t>预充是什么呢？</a:t>
            </a:r>
          </a:p>
        </p:txBody>
      </p:sp>
    </p:spTree>
    <p:extLst>
      <p:ext uri="{BB962C8B-B14F-4D97-AF65-F5344CB8AC3E}">
        <p14:creationId xmlns:p14="http://schemas.microsoft.com/office/powerpoint/2010/main" val="625186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5AB2D6E7-F1E5-4998-A695-DAEAF4EA9237}"/>
              </a:ext>
            </a:extLst>
          </p:cNvPr>
          <p:cNvSpPr/>
          <p:nvPr/>
        </p:nvSpPr>
        <p:spPr>
          <a:xfrm>
            <a:off x="8640869" y="1066800"/>
            <a:ext cx="2054008" cy="5260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00000"/>
                </a:solidFill>
              </a:rPr>
              <a:t>MCU </a:t>
            </a:r>
            <a:r>
              <a:rPr lang="zh-CN" altLang="en-US" b="1" dirty="0">
                <a:solidFill>
                  <a:srgbClr val="C00000"/>
                </a:solidFill>
              </a:rPr>
              <a:t>电容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98EA509-28E1-4DF9-8195-3CE17F2D4E5D}"/>
              </a:ext>
            </a:extLst>
          </p:cNvPr>
          <p:cNvCxnSpPr/>
          <p:nvPr/>
        </p:nvCxnSpPr>
        <p:spPr>
          <a:xfrm>
            <a:off x="8079288" y="1102291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EF17D5C-7A7C-4936-A4BB-15BA0BEDC315}"/>
              </a:ext>
            </a:extLst>
          </p:cNvPr>
          <p:cNvCxnSpPr/>
          <p:nvPr/>
        </p:nvCxnSpPr>
        <p:spPr>
          <a:xfrm>
            <a:off x="8219162" y="1104379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89740DB-DF6E-45AB-861D-B88076381BF2}"/>
              </a:ext>
            </a:extLst>
          </p:cNvPr>
          <p:cNvCxnSpPr/>
          <p:nvPr/>
        </p:nvCxnSpPr>
        <p:spPr>
          <a:xfrm>
            <a:off x="7465773" y="1315233"/>
            <a:ext cx="6009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EF1FA8A-7ACA-41B5-B330-003B17B50A5A}"/>
              </a:ext>
            </a:extLst>
          </p:cNvPr>
          <p:cNvCxnSpPr>
            <a:cxnSpLocks/>
          </p:cNvCxnSpPr>
          <p:nvPr/>
        </p:nvCxnSpPr>
        <p:spPr>
          <a:xfrm flipV="1">
            <a:off x="7455335" y="1503123"/>
            <a:ext cx="974681" cy="14614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788E78-59EA-44E5-88EA-26D658E0D73F}"/>
              </a:ext>
            </a:extLst>
          </p:cNvPr>
          <p:cNvCxnSpPr>
            <a:cxnSpLocks/>
          </p:cNvCxnSpPr>
          <p:nvPr/>
        </p:nvCxnSpPr>
        <p:spPr>
          <a:xfrm>
            <a:off x="8219162" y="1329847"/>
            <a:ext cx="210854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DEECF52-2206-40DE-9A5B-B2993E33A001}"/>
              </a:ext>
            </a:extLst>
          </p:cNvPr>
          <p:cNvCxnSpPr/>
          <p:nvPr/>
        </p:nvCxnSpPr>
        <p:spPr>
          <a:xfrm>
            <a:off x="8430016" y="1329847"/>
            <a:ext cx="0" cy="18789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822755A4-3ADB-4FD6-99A8-7AAD983C685E}"/>
              </a:ext>
            </a:extLst>
          </p:cNvPr>
          <p:cNvSpPr/>
          <p:nvPr/>
        </p:nvSpPr>
        <p:spPr>
          <a:xfrm>
            <a:off x="8655483" y="1770344"/>
            <a:ext cx="2054008" cy="5260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</a:rPr>
              <a:t>电动压缩机电容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B23645A-AF19-4D9C-AD87-D30A0DF202BC}"/>
              </a:ext>
            </a:extLst>
          </p:cNvPr>
          <p:cNvCxnSpPr/>
          <p:nvPr/>
        </p:nvCxnSpPr>
        <p:spPr>
          <a:xfrm>
            <a:off x="8093902" y="1805835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4D74A5B-DFDD-4B0A-B9D8-6A02723FB2E8}"/>
              </a:ext>
            </a:extLst>
          </p:cNvPr>
          <p:cNvCxnSpPr/>
          <p:nvPr/>
        </p:nvCxnSpPr>
        <p:spPr>
          <a:xfrm>
            <a:off x="8233776" y="1807923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ED61515-8B21-4AD3-B822-E81BD61F0B0B}"/>
              </a:ext>
            </a:extLst>
          </p:cNvPr>
          <p:cNvCxnSpPr/>
          <p:nvPr/>
        </p:nvCxnSpPr>
        <p:spPr>
          <a:xfrm>
            <a:off x="7480387" y="2018777"/>
            <a:ext cx="6009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CA28186-569F-4B42-A717-AAF31045A986}"/>
              </a:ext>
            </a:extLst>
          </p:cNvPr>
          <p:cNvCxnSpPr>
            <a:cxnSpLocks/>
          </p:cNvCxnSpPr>
          <p:nvPr/>
        </p:nvCxnSpPr>
        <p:spPr>
          <a:xfrm flipV="1">
            <a:off x="7469949" y="2206667"/>
            <a:ext cx="974681" cy="14614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786E831-325B-4884-BF14-61AB0FF0FF53}"/>
              </a:ext>
            </a:extLst>
          </p:cNvPr>
          <p:cNvCxnSpPr>
            <a:cxnSpLocks/>
          </p:cNvCxnSpPr>
          <p:nvPr/>
        </p:nvCxnSpPr>
        <p:spPr>
          <a:xfrm>
            <a:off x="8233776" y="2033391"/>
            <a:ext cx="210854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5188CDD-D382-4DE9-936A-1E82D50EA70E}"/>
              </a:ext>
            </a:extLst>
          </p:cNvPr>
          <p:cNvCxnSpPr/>
          <p:nvPr/>
        </p:nvCxnSpPr>
        <p:spPr>
          <a:xfrm>
            <a:off x="8444630" y="2033391"/>
            <a:ext cx="0" cy="18789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E898B24-6E82-4287-9155-8815AD1C91D5}"/>
              </a:ext>
            </a:extLst>
          </p:cNvPr>
          <p:cNvSpPr/>
          <p:nvPr/>
        </p:nvSpPr>
        <p:spPr>
          <a:xfrm>
            <a:off x="8657571" y="4002060"/>
            <a:ext cx="2054008" cy="5260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00000"/>
                </a:solidFill>
              </a:rPr>
              <a:t>DC/DC </a:t>
            </a:r>
            <a:r>
              <a:rPr lang="zh-CN" altLang="en-US" b="1" dirty="0">
                <a:solidFill>
                  <a:srgbClr val="C00000"/>
                </a:solidFill>
              </a:rPr>
              <a:t>电容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6350621-4772-4D7E-A144-BD72A6FFF6E8}"/>
              </a:ext>
            </a:extLst>
          </p:cNvPr>
          <p:cNvCxnSpPr/>
          <p:nvPr/>
        </p:nvCxnSpPr>
        <p:spPr>
          <a:xfrm>
            <a:off x="8095990" y="4037551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95AFE62-BE11-4AA3-83DE-31C6258673DC}"/>
              </a:ext>
            </a:extLst>
          </p:cNvPr>
          <p:cNvCxnSpPr/>
          <p:nvPr/>
        </p:nvCxnSpPr>
        <p:spPr>
          <a:xfrm>
            <a:off x="8235864" y="4039639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A5003E9-C24A-4E5B-9C8D-3171EBE1AD5E}"/>
              </a:ext>
            </a:extLst>
          </p:cNvPr>
          <p:cNvCxnSpPr/>
          <p:nvPr/>
        </p:nvCxnSpPr>
        <p:spPr>
          <a:xfrm>
            <a:off x="7469949" y="4288071"/>
            <a:ext cx="60098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5873D89D-66C3-4EF2-8D85-40B92E5FA9AC}"/>
              </a:ext>
            </a:extLst>
          </p:cNvPr>
          <p:cNvCxnSpPr>
            <a:cxnSpLocks/>
          </p:cNvCxnSpPr>
          <p:nvPr/>
        </p:nvCxnSpPr>
        <p:spPr>
          <a:xfrm flipV="1">
            <a:off x="7459511" y="4423869"/>
            <a:ext cx="974681" cy="14614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58CBF523-FFAA-463E-A30E-FFF66F38ECE1}"/>
              </a:ext>
            </a:extLst>
          </p:cNvPr>
          <p:cNvCxnSpPr>
            <a:cxnSpLocks/>
          </p:cNvCxnSpPr>
          <p:nvPr/>
        </p:nvCxnSpPr>
        <p:spPr>
          <a:xfrm>
            <a:off x="8235864" y="4265107"/>
            <a:ext cx="210854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364B1493-3ECC-4578-AE9F-FA4A4DC4BC71}"/>
              </a:ext>
            </a:extLst>
          </p:cNvPr>
          <p:cNvCxnSpPr/>
          <p:nvPr/>
        </p:nvCxnSpPr>
        <p:spPr>
          <a:xfrm>
            <a:off x="8446718" y="4265107"/>
            <a:ext cx="0" cy="18789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>
            <a:extLst>
              <a:ext uri="{FF2B5EF4-FFF2-40B4-BE49-F238E27FC236}">
                <a16:creationId xmlns:a16="http://schemas.microsoft.com/office/drawing/2014/main" id="{6E67CA89-49F0-468C-AA68-4A99E745D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11" y="989360"/>
            <a:ext cx="7000875" cy="4829175"/>
          </a:xfrm>
          <a:prstGeom prst="rect">
            <a:avLst/>
          </a:prstGeom>
        </p:spPr>
      </p:pic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E0CFB5B3-41D9-4484-B658-84336BD79F06}"/>
              </a:ext>
            </a:extLst>
          </p:cNvPr>
          <p:cNvSpPr/>
          <p:nvPr/>
        </p:nvSpPr>
        <p:spPr>
          <a:xfrm>
            <a:off x="8661486" y="2772423"/>
            <a:ext cx="2054008" cy="5260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</a:rPr>
              <a:t>……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5384094-ACDF-468F-8545-826FC93460B7}"/>
              </a:ext>
            </a:extLst>
          </p:cNvPr>
          <p:cNvSpPr txBox="1"/>
          <p:nvPr/>
        </p:nvSpPr>
        <p:spPr>
          <a:xfrm>
            <a:off x="8640869" y="4939309"/>
            <a:ext cx="1952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C000"/>
                </a:solidFill>
              </a:rPr>
              <a:t>R=20m</a:t>
            </a:r>
            <a:r>
              <a:rPr lang="zh-CN" altLang="en-US" sz="3200" b="1" dirty="0">
                <a:solidFill>
                  <a:srgbClr val="FFC000"/>
                </a:solidFill>
              </a:rPr>
              <a:t>欧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5260B23-099F-4994-93B6-B4B9E02CA761}"/>
              </a:ext>
            </a:extLst>
          </p:cNvPr>
          <p:cNvSpPr txBox="1"/>
          <p:nvPr/>
        </p:nvSpPr>
        <p:spPr>
          <a:xfrm>
            <a:off x="7615823" y="5570570"/>
            <a:ext cx="34369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C000"/>
                </a:solidFill>
              </a:rPr>
              <a:t>I=300/0.02=15000 A 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E6F73F3-8F84-464E-98E3-1C694A8F8462}"/>
              </a:ext>
            </a:extLst>
          </p:cNvPr>
          <p:cNvCxnSpPr/>
          <p:nvPr/>
        </p:nvCxnSpPr>
        <p:spPr>
          <a:xfrm>
            <a:off x="2642992" y="1315233"/>
            <a:ext cx="375781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A15FD82F-50AE-45C0-9C62-DBDE1B240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122" y="709486"/>
            <a:ext cx="649301" cy="839271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1B9DAB7F-ABDA-4853-80D9-85F25EEB29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122" y="3633721"/>
            <a:ext cx="649301" cy="83927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0017719-AA3F-49FD-83D1-F2502DF81144}"/>
              </a:ext>
            </a:extLst>
          </p:cNvPr>
          <p:cNvSpPr txBox="1"/>
          <p:nvPr/>
        </p:nvSpPr>
        <p:spPr>
          <a:xfrm>
            <a:off x="7604891" y="2782712"/>
            <a:ext cx="8547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U=0</a:t>
            </a:r>
            <a:endParaRPr lang="zh-CN" altLang="en-US" sz="2800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B92ACFF-3498-4983-8C7F-72B6B2BCD2FD}"/>
              </a:ext>
            </a:extLst>
          </p:cNvPr>
          <p:cNvSpPr txBox="1"/>
          <p:nvPr/>
        </p:nvSpPr>
        <p:spPr>
          <a:xfrm>
            <a:off x="1186774" y="2510813"/>
            <a:ext cx="2791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电池端电压</a:t>
            </a:r>
            <a:r>
              <a:rPr lang="en-US" altLang="zh-CN" sz="2800" dirty="0"/>
              <a:t>&gt;300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22666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28" grpId="0" animBg="1"/>
      <p:bldP spid="39" grpId="0" animBg="1"/>
      <p:bldP spid="40" grpId="0"/>
      <p:bldP spid="42" grpId="0"/>
      <p:bldP spid="3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D725AA0-031D-4A55-A02F-F45F51544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584" y="1014412"/>
            <a:ext cx="7596296" cy="482917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5517E95-6ED8-4E0B-9D45-215E97CBE962}"/>
              </a:ext>
            </a:extLst>
          </p:cNvPr>
          <p:cNvSpPr/>
          <p:nvPr/>
        </p:nvSpPr>
        <p:spPr>
          <a:xfrm>
            <a:off x="3795677" y="2097111"/>
            <a:ext cx="402599" cy="174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71FB08D-7C00-41DC-9EE5-62FE3B086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915" y="2014471"/>
            <a:ext cx="628650" cy="762000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6C91F96-4BEB-44E1-99FB-6ADC36AB242C}"/>
              </a:ext>
            </a:extLst>
          </p:cNvPr>
          <p:cNvCxnSpPr/>
          <p:nvPr/>
        </p:nvCxnSpPr>
        <p:spPr>
          <a:xfrm>
            <a:off x="4211389" y="2200143"/>
            <a:ext cx="3348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F4C87DF-281E-46AE-BA4C-31F7C3196065}"/>
              </a:ext>
            </a:extLst>
          </p:cNvPr>
          <p:cNvCxnSpPr/>
          <p:nvPr/>
        </p:nvCxnSpPr>
        <p:spPr>
          <a:xfrm>
            <a:off x="3153915" y="1365161"/>
            <a:ext cx="0" cy="832298"/>
          </a:xfrm>
          <a:prstGeom prst="line">
            <a:avLst/>
          </a:prstGeom>
          <a:ln w="38100">
            <a:solidFill>
              <a:srgbClr val="FB43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03A6F5D-190D-406A-B100-71C981F3A584}"/>
              </a:ext>
            </a:extLst>
          </p:cNvPr>
          <p:cNvSpPr/>
          <p:nvPr/>
        </p:nvSpPr>
        <p:spPr>
          <a:xfrm>
            <a:off x="3782565" y="2288882"/>
            <a:ext cx="1068944" cy="415682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预充电阻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5B7FAE8-57ED-4229-9625-5C965833DE77}"/>
              </a:ext>
            </a:extLst>
          </p:cNvPr>
          <p:cNvSpPr/>
          <p:nvPr/>
        </p:nvSpPr>
        <p:spPr>
          <a:xfrm>
            <a:off x="2991724" y="2776471"/>
            <a:ext cx="1206547" cy="449490"/>
          </a:xfrm>
          <a:prstGeom prst="round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预充继电器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E6C0F77-762B-464A-AACC-2F34ED332051}"/>
              </a:ext>
            </a:extLst>
          </p:cNvPr>
          <p:cNvCxnSpPr/>
          <p:nvPr/>
        </p:nvCxnSpPr>
        <p:spPr>
          <a:xfrm>
            <a:off x="3503054" y="4237149"/>
            <a:ext cx="399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628EBA8-2818-4B97-953D-05F91964F68E}"/>
              </a:ext>
            </a:extLst>
          </p:cNvPr>
          <p:cNvCxnSpPr/>
          <p:nvPr/>
        </p:nvCxnSpPr>
        <p:spPr>
          <a:xfrm>
            <a:off x="3243331" y="2208191"/>
            <a:ext cx="39924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6D125AE-B7E8-407D-B6EC-66076D5DC2DD}"/>
              </a:ext>
            </a:extLst>
          </p:cNvPr>
          <p:cNvSpPr/>
          <p:nvPr/>
        </p:nvSpPr>
        <p:spPr>
          <a:xfrm>
            <a:off x="9310576" y="1066800"/>
            <a:ext cx="2054008" cy="5260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00000"/>
                </a:solidFill>
              </a:rPr>
              <a:t>MCU </a:t>
            </a:r>
            <a:r>
              <a:rPr lang="zh-CN" altLang="en-US" b="1" dirty="0">
                <a:solidFill>
                  <a:srgbClr val="C00000"/>
                </a:solidFill>
              </a:rPr>
              <a:t>电容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A799045-CFE9-4CC9-A4D9-9937E22221FE}"/>
              </a:ext>
            </a:extLst>
          </p:cNvPr>
          <p:cNvCxnSpPr/>
          <p:nvPr/>
        </p:nvCxnSpPr>
        <p:spPr>
          <a:xfrm>
            <a:off x="8748995" y="1102291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3CA9DC2-3CA4-4A81-B332-25DAA06612D7}"/>
              </a:ext>
            </a:extLst>
          </p:cNvPr>
          <p:cNvCxnSpPr/>
          <p:nvPr/>
        </p:nvCxnSpPr>
        <p:spPr>
          <a:xfrm>
            <a:off x="8888869" y="1104379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8615699-3A12-4E7F-A149-5C6DEA633E06}"/>
              </a:ext>
            </a:extLst>
          </p:cNvPr>
          <p:cNvCxnSpPr>
            <a:cxnSpLocks/>
          </p:cNvCxnSpPr>
          <p:nvPr/>
        </p:nvCxnSpPr>
        <p:spPr>
          <a:xfrm>
            <a:off x="8888869" y="1329847"/>
            <a:ext cx="210854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3312F87-EC97-41B8-8EDE-ED62D73D4853}"/>
              </a:ext>
            </a:extLst>
          </p:cNvPr>
          <p:cNvCxnSpPr/>
          <p:nvPr/>
        </p:nvCxnSpPr>
        <p:spPr>
          <a:xfrm>
            <a:off x="9099723" y="1329847"/>
            <a:ext cx="0" cy="18789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41C7237-A4C9-4DA1-8F04-E323BD6161C9}"/>
              </a:ext>
            </a:extLst>
          </p:cNvPr>
          <p:cNvSpPr/>
          <p:nvPr/>
        </p:nvSpPr>
        <p:spPr>
          <a:xfrm>
            <a:off x="9325190" y="1770344"/>
            <a:ext cx="2054008" cy="5260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</a:rPr>
              <a:t>电动压缩机电容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0F571F7F-810B-4787-B93A-0BC247B93C97}"/>
              </a:ext>
            </a:extLst>
          </p:cNvPr>
          <p:cNvCxnSpPr/>
          <p:nvPr/>
        </p:nvCxnSpPr>
        <p:spPr>
          <a:xfrm>
            <a:off x="8763609" y="1805835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E7B4D28-6182-45A2-B0A2-F87DDAFF2819}"/>
              </a:ext>
            </a:extLst>
          </p:cNvPr>
          <p:cNvCxnSpPr/>
          <p:nvPr/>
        </p:nvCxnSpPr>
        <p:spPr>
          <a:xfrm>
            <a:off x="8903483" y="1807923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4635C68-16DA-4211-95B2-B96B6EF00ABF}"/>
              </a:ext>
            </a:extLst>
          </p:cNvPr>
          <p:cNvCxnSpPr>
            <a:cxnSpLocks/>
          </p:cNvCxnSpPr>
          <p:nvPr/>
        </p:nvCxnSpPr>
        <p:spPr>
          <a:xfrm>
            <a:off x="8903483" y="2033391"/>
            <a:ext cx="210854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6838416-B34F-48E0-9A1E-8CB83E00ECB4}"/>
              </a:ext>
            </a:extLst>
          </p:cNvPr>
          <p:cNvCxnSpPr/>
          <p:nvPr/>
        </p:nvCxnSpPr>
        <p:spPr>
          <a:xfrm>
            <a:off x="9114337" y="2033391"/>
            <a:ext cx="0" cy="18789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8D39C126-8D71-42E0-A65B-70EDC848DC25}"/>
              </a:ext>
            </a:extLst>
          </p:cNvPr>
          <p:cNvSpPr/>
          <p:nvPr/>
        </p:nvSpPr>
        <p:spPr>
          <a:xfrm>
            <a:off x="9327278" y="4002060"/>
            <a:ext cx="2054008" cy="5260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C00000"/>
                </a:solidFill>
              </a:rPr>
              <a:t>DC/DC </a:t>
            </a:r>
            <a:r>
              <a:rPr lang="zh-CN" altLang="en-US" b="1" dirty="0">
                <a:solidFill>
                  <a:srgbClr val="C00000"/>
                </a:solidFill>
              </a:rPr>
              <a:t>电容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A2747FD-E368-4265-8A48-85D513028E88}"/>
              </a:ext>
            </a:extLst>
          </p:cNvPr>
          <p:cNvCxnSpPr/>
          <p:nvPr/>
        </p:nvCxnSpPr>
        <p:spPr>
          <a:xfrm>
            <a:off x="8765697" y="4037551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344C948-C312-4C57-8277-FBFC330C3115}"/>
              </a:ext>
            </a:extLst>
          </p:cNvPr>
          <p:cNvCxnSpPr/>
          <p:nvPr/>
        </p:nvCxnSpPr>
        <p:spPr>
          <a:xfrm>
            <a:off x="8905571" y="4039639"/>
            <a:ext cx="0" cy="3632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9F781B4-1C0A-43BF-B0DB-38E30DBC27E2}"/>
              </a:ext>
            </a:extLst>
          </p:cNvPr>
          <p:cNvCxnSpPr>
            <a:cxnSpLocks/>
          </p:cNvCxnSpPr>
          <p:nvPr/>
        </p:nvCxnSpPr>
        <p:spPr>
          <a:xfrm>
            <a:off x="8905571" y="4265107"/>
            <a:ext cx="210854" cy="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831138E-588F-4679-A2D8-629543230832}"/>
              </a:ext>
            </a:extLst>
          </p:cNvPr>
          <p:cNvCxnSpPr/>
          <p:nvPr/>
        </p:nvCxnSpPr>
        <p:spPr>
          <a:xfrm>
            <a:off x="9116425" y="4265107"/>
            <a:ext cx="0" cy="18789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CD276E2-8FC2-44DD-8ACE-B310B933DFA8}"/>
              </a:ext>
            </a:extLst>
          </p:cNvPr>
          <p:cNvCxnSpPr>
            <a:cxnSpLocks/>
          </p:cNvCxnSpPr>
          <p:nvPr/>
        </p:nvCxnSpPr>
        <p:spPr>
          <a:xfrm flipV="1">
            <a:off x="8137922" y="1528881"/>
            <a:ext cx="974681" cy="14614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9796210E-F61F-4A3F-9AB3-40886CA72918}"/>
              </a:ext>
            </a:extLst>
          </p:cNvPr>
          <p:cNvCxnSpPr>
            <a:cxnSpLocks/>
          </p:cNvCxnSpPr>
          <p:nvPr/>
        </p:nvCxnSpPr>
        <p:spPr>
          <a:xfrm flipV="1">
            <a:off x="8152536" y="2232425"/>
            <a:ext cx="974681" cy="14614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ADCFCD24-C258-4F21-BE81-A57F944190FA}"/>
              </a:ext>
            </a:extLst>
          </p:cNvPr>
          <p:cNvCxnSpPr>
            <a:cxnSpLocks/>
          </p:cNvCxnSpPr>
          <p:nvPr/>
        </p:nvCxnSpPr>
        <p:spPr>
          <a:xfrm flipV="1">
            <a:off x="8129219" y="4449627"/>
            <a:ext cx="974681" cy="14614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7F4BACE-4AD2-4604-AD85-86240508CD10}"/>
              </a:ext>
            </a:extLst>
          </p:cNvPr>
          <p:cNvCxnSpPr/>
          <p:nvPr/>
        </p:nvCxnSpPr>
        <p:spPr>
          <a:xfrm flipV="1">
            <a:off x="2446987" y="1329846"/>
            <a:ext cx="0" cy="20634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D89EA2F-EB5A-491C-A2D5-5121D01D4029}"/>
              </a:ext>
            </a:extLst>
          </p:cNvPr>
          <p:cNvCxnSpPr>
            <a:cxnSpLocks/>
          </p:cNvCxnSpPr>
          <p:nvPr/>
        </p:nvCxnSpPr>
        <p:spPr>
          <a:xfrm>
            <a:off x="2444839" y="1329846"/>
            <a:ext cx="709076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24F103C-EB33-4EEC-BD13-315B052C8FE6}"/>
              </a:ext>
            </a:extLst>
          </p:cNvPr>
          <p:cNvCxnSpPr>
            <a:cxnSpLocks/>
          </p:cNvCxnSpPr>
          <p:nvPr/>
        </p:nvCxnSpPr>
        <p:spPr>
          <a:xfrm flipV="1">
            <a:off x="3153915" y="1365162"/>
            <a:ext cx="0" cy="83229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F433673B-D120-45BF-ADE6-8C487A74E51D}"/>
              </a:ext>
            </a:extLst>
          </p:cNvPr>
          <p:cNvCxnSpPr>
            <a:cxnSpLocks/>
          </p:cNvCxnSpPr>
          <p:nvPr/>
        </p:nvCxnSpPr>
        <p:spPr>
          <a:xfrm flipV="1">
            <a:off x="3153915" y="2197459"/>
            <a:ext cx="1751817" cy="1769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337CC6FE-A0E3-4EA7-8978-50A3EDA2D3E2}"/>
              </a:ext>
            </a:extLst>
          </p:cNvPr>
          <p:cNvCxnSpPr>
            <a:cxnSpLocks/>
          </p:cNvCxnSpPr>
          <p:nvPr/>
        </p:nvCxnSpPr>
        <p:spPr>
          <a:xfrm flipV="1">
            <a:off x="4912348" y="1365161"/>
            <a:ext cx="0" cy="83229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6EBC8429-4329-40BA-A807-9066A494A9E2}"/>
              </a:ext>
            </a:extLst>
          </p:cNvPr>
          <p:cNvCxnSpPr>
            <a:cxnSpLocks/>
          </p:cNvCxnSpPr>
          <p:nvPr/>
        </p:nvCxnSpPr>
        <p:spPr>
          <a:xfrm flipV="1">
            <a:off x="4912348" y="1329846"/>
            <a:ext cx="4187375" cy="117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7938FCB0-0AFF-4182-AD88-776A3BB00476}"/>
              </a:ext>
            </a:extLst>
          </p:cNvPr>
          <p:cNvCxnSpPr/>
          <p:nvPr/>
        </p:nvCxnSpPr>
        <p:spPr>
          <a:xfrm flipV="1">
            <a:off x="9099723" y="1329846"/>
            <a:ext cx="0" cy="20634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9A630C41-42A0-4D58-AC35-0B240D761A7E}"/>
              </a:ext>
            </a:extLst>
          </p:cNvPr>
          <p:cNvCxnSpPr>
            <a:cxnSpLocks/>
          </p:cNvCxnSpPr>
          <p:nvPr/>
        </p:nvCxnSpPr>
        <p:spPr>
          <a:xfrm flipV="1">
            <a:off x="6431005" y="1534558"/>
            <a:ext cx="2662102" cy="1964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4039880-D961-418B-BE61-300F9794390A}"/>
              </a:ext>
            </a:extLst>
          </p:cNvPr>
          <p:cNvCxnSpPr>
            <a:cxnSpLocks/>
          </p:cNvCxnSpPr>
          <p:nvPr/>
        </p:nvCxnSpPr>
        <p:spPr>
          <a:xfrm flipV="1">
            <a:off x="6431005" y="1560454"/>
            <a:ext cx="0" cy="30995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5A251F7-5753-4E88-A19C-0C95AFB687F3}"/>
              </a:ext>
            </a:extLst>
          </p:cNvPr>
          <p:cNvCxnSpPr>
            <a:cxnSpLocks/>
          </p:cNvCxnSpPr>
          <p:nvPr/>
        </p:nvCxnSpPr>
        <p:spPr>
          <a:xfrm>
            <a:off x="5318975" y="1884918"/>
            <a:ext cx="111203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F3CAF2EC-5902-44E5-8C34-FCBF6D1B898A}"/>
              </a:ext>
            </a:extLst>
          </p:cNvPr>
          <p:cNvCxnSpPr>
            <a:cxnSpLocks/>
          </p:cNvCxnSpPr>
          <p:nvPr/>
        </p:nvCxnSpPr>
        <p:spPr>
          <a:xfrm flipV="1">
            <a:off x="5293217" y="1858528"/>
            <a:ext cx="0" cy="240657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606BEFF8-FC68-4486-B9B8-57A92552EF02}"/>
              </a:ext>
            </a:extLst>
          </p:cNvPr>
          <p:cNvCxnSpPr>
            <a:cxnSpLocks/>
          </p:cNvCxnSpPr>
          <p:nvPr/>
        </p:nvCxnSpPr>
        <p:spPr>
          <a:xfrm>
            <a:off x="2433899" y="4265111"/>
            <a:ext cx="2842575" cy="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ECBFF577-5ED8-4D6E-8244-86AFD906652A}"/>
              </a:ext>
            </a:extLst>
          </p:cNvPr>
          <p:cNvCxnSpPr/>
          <p:nvPr/>
        </p:nvCxnSpPr>
        <p:spPr>
          <a:xfrm flipV="1">
            <a:off x="2444839" y="4032264"/>
            <a:ext cx="0" cy="20634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772B3A68-9DE8-4B78-9EEE-651A54DA59C3}"/>
              </a:ext>
            </a:extLst>
          </p:cNvPr>
          <p:cNvSpPr txBox="1"/>
          <p:nvPr/>
        </p:nvSpPr>
        <p:spPr>
          <a:xfrm>
            <a:off x="8763609" y="3063472"/>
            <a:ext cx="471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U</a:t>
            </a:r>
            <a:endParaRPr lang="zh-CN" altLang="en-US" sz="2800" b="1" dirty="0"/>
          </a:p>
        </p:txBody>
      </p:sp>
      <p:sp>
        <p:nvSpPr>
          <p:cNvPr id="67" name="箭头: 上 66">
            <a:extLst>
              <a:ext uri="{FF2B5EF4-FFF2-40B4-BE49-F238E27FC236}">
                <a16:creationId xmlns:a16="http://schemas.microsoft.com/office/drawing/2014/main" id="{247EA6AC-6B85-463E-A171-6F25EF5BFD3C}"/>
              </a:ext>
            </a:extLst>
          </p:cNvPr>
          <p:cNvSpPr/>
          <p:nvPr/>
        </p:nvSpPr>
        <p:spPr>
          <a:xfrm>
            <a:off x="9165381" y="3112208"/>
            <a:ext cx="85971" cy="362789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箭头: 上 67">
            <a:extLst>
              <a:ext uri="{FF2B5EF4-FFF2-40B4-BE49-F238E27FC236}">
                <a16:creationId xmlns:a16="http://schemas.microsoft.com/office/drawing/2014/main" id="{7EB2F477-5B73-43C5-8D4E-AC1139B5192A}"/>
              </a:ext>
            </a:extLst>
          </p:cNvPr>
          <p:cNvSpPr/>
          <p:nvPr/>
        </p:nvSpPr>
        <p:spPr>
          <a:xfrm>
            <a:off x="9325190" y="3112207"/>
            <a:ext cx="85971" cy="362789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3FC1414A-EE52-4DA7-9AC6-7297FC416ADF}"/>
              </a:ext>
            </a:extLst>
          </p:cNvPr>
          <p:cNvSpPr txBox="1"/>
          <p:nvPr/>
        </p:nvSpPr>
        <p:spPr>
          <a:xfrm>
            <a:off x="9983641" y="3001216"/>
            <a:ext cx="1001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</a:rPr>
              <a:t>95%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64F8A681-179C-4FD9-AB59-AF2BB2963E93}"/>
              </a:ext>
            </a:extLst>
          </p:cNvPr>
          <p:cNvCxnSpPr>
            <a:cxnSpLocks/>
          </p:cNvCxnSpPr>
          <p:nvPr/>
        </p:nvCxnSpPr>
        <p:spPr>
          <a:xfrm>
            <a:off x="3525676" y="1342725"/>
            <a:ext cx="32951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乘号 72">
            <a:extLst>
              <a:ext uri="{FF2B5EF4-FFF2-40B4-BE49-F238E27FC236}">
                <a16:creationId xmlns:a16="http://schemas.microsoft.com/office/drawing/2014/main" id="{73A6965F-8B70-4448-8E97-6CA5470B3C82}"/>
              </a:ext>
            </a:extLst>
          </p:cNvPr>
          <p:cNvSpPr/>
          <p:nvPr/>
        </p:nvSpPr>
        <p:spPr>
          <a:xfrm>
            <a:off x="3220321" y="1858732"/>
            <a:ext cx="535678" cy="762000"/>
          </a:xfrm>
          <a:prstGeom prst="mathMultiply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4413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  <p:bldP spid="66" grpId="0"/>
      <p:bldP spid="67" grpId="0" animBg="1"/>
      <p:bldP spid="68" grpId="0" animBg="1"/>
      <p:bldP spid="69" grpId="0"/>
      <p:bldP spid="7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CF8EEAB1-7824-4C25-8080-DF36BAA491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67" t="36189" r="26970" b="17743"/>
          <a:stretch/>
        </p:blipFill>
        <p:spPr>
          <a:xfrm>
            <a:off x="1434464" y="850900"/>
            <a:ext cx="8523727" cy="493268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9AC327A-E019-490B-97F7-B9AE50F4A880}"/>
              </a:ext>
            </a:extLst>
          </p:cNvPr>
          <p:cNvCxnSpPr/>
          <p:nvPr/>
        </p:nvCxnSpPr>
        <p:spPr>
          <a:xfrm flipV="1">
            <a:off x="2743200" y="1159098"/>
            <a:ext cx="0" cy="20606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DEF0B50-2371-4477-8C60-C7E471673647}"/>
              </a:ext>
            </a:extLst>
          </p:cNvPr>
          <p:cNvCxnSpPr/>
          <p:nvPr/>
        </p:nvCxnSpPr>
        <p:spPr>
          <a:xfrm>
            <a:off x="2743200" y="1171977"/>
            <a:ext cx="188031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35987EA0-8725-46CE-B254-803545F90D87}"/>
              </a:ext>
            </a:extLst>
          </p:cNvPr>
          <p:cNvCxnSpPr>
            <a:cxnSpLocks/>
          </p:cNvCxnSpPr>
          <p:nvPr/>
        </p:nvCxnSpPr>
        <p:spPr>
          <a:xfrm flipV="1">
            <a:off x="4634247" y="1195587"/>
            <a:ext cx="0" cy="81351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9ED045FE-6A72-4410-8691-5DDD8DE899A4}"/>
              </a:ext>
            </a:extLst>
          </p:cNvPr>
          <p:cNvCxnSpPr>
            <a:cxnSpLocks/>
          </p:cNvCxnSpPr>
          <p:nvPr/>
        </p:nvCxnSpPr>
        <p:spPr>
          <a:xfrm>
            <a:off x="4986271" y="1169830"/>
            <a:ext cx="3694090" cy="214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6E60EE86-795F-4721-9947-66E39284D0D2}"/>
              </a:ext>
            </a:extLst>
          </p:cNvPr>
          <p:cNvCxnSpPr>
            <a:cxnSpLocks/>
          </p:cNvCxnSpPr>
          <p:nvPr/>
        </p:nvCxnSpPr>
        <p:spPr>
          <a:xfrm>
            <a:off x="6426558" y="1375893"/>
            <a:ext cx="2238776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FCD8C623-0CA0-4585-9FBA-00CAAE4ED7DE}"/>
              </a:ext>
            </a:extLst>
          </p:cNvPr>
          <p:cNvCxnSpPr>
            <a:cxnSpLocks/>
          </p:cNvCxnSpPr>
          <p:nvPr/>
        </p:nvCxnSpPr>
        <p:spPr>
          <a:xfrm flipV="1">
            <a:off x="4997003" y="1169831"/>
            <a:ext cx="2148" cy="85215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5D575CC4-31A9-4596-B486-609E816134EA}"/>
              </a:ext>
            </a:extLst>
          </p:cNvPr>
          <p:cNvCxnSpPr>
            <a:cxnSpLocks/>
          </p:cNvCxnSpPr>
          <p:nvPr/>
        </p:nvCxnSpPr>
        <p:spPr>
          <a:xfrm flipV="1">
            <a:off x="4621368" y="2034863"/>
            <a:ext cx="364903" cy="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4F283755-CE69-4F65-A1D1-09810495B94D}"/>
              </a:ext>
            </a:extLst>
          </p:cNvPr>
          <p:cNvCxnSpPr>
            <a:cxnSpLocks/>
          </p:cNvCxnSpPr>
          <p:nvPr/>
        </p:nvCxnSpPr>
        <p:spPr>
          <a:xfrm flipV="1">
            <a:off x="6411537" y="1375894"/>
            <a:ext cx="1" cy="31123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634F0BF4-29F2-472E-957F-2A7AC24620AD}"/>
              </a:ext>
            </a:extLst>
          </p:cNvPr>
          <p:cNvCxnSpPr>
            <a:cxnSpLocks/>
          </p:cNvCxnSpPr>
          <p:nvPr/>
        </p:nvCxnSpPr>
        <p:spPr>
          <a:xfrm>
            <a:off x="5357611" y="1697864"/>
            <a:ext cx="1068947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BCE88B2F-DCD6-47C0-994D-BD0F0FC96FF8}"/>
              </a:ext>
            </a:extLst>
          </p:cNvPr>
          <p:cNvCxnSpPr>
            <a:cxnSpLocks/>
          </p:cNvCxnSpPr>
          <p:nvPr/>
        </p:nvCxnSpPr>
        <p:spPr>
          <a:xfrm flipV="1">
            <a:off x="5357611" y="1697865"/>
            <a:ext cx="0" cy="239761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AAF1865A-3AD1-426A-BFFA-992FBCA94B5F}"/>
              </a:ext>
            </a:extLst>
          </p:cNvPr>
          <p:cNvCxnSpPr>
            <a:cxnSpLocks/>
          </p:cNvCxnSpPr>
          <p:nvPr/>
        </p:nvCxnSpPr>
        <p:spPr>
          <a:xfrm>
            <a:off x="2743200" y="4067577"/>
            <a:ext cx="2614411" cy="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8D7618C7-DBC7-4897-8C79-C1DC289ACBAF}"/>
              </a:ext>
            </a:extLst>
          </p:cNvPr>
          <p:cNvCxnSpPr/>
          <p:nvPr/>
        </p:nvCxnSpPr>
        <p:spPr>
          <a:xfrm>
            <a:off x="2743200" y="3817257"/>
            <a:ext cx="0" cy="2782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271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5" descr="2. EV200预充原理">
            <a:extLst>
              <a:ext uri="{FF2B5EF4-FFF2-40B4-BE49-F238E27FC236}">
                <a16:creationId xmlns:a16="http://schemas.microsoft.com/office/drawing/2014/main" id="{D8C803B2-6280-4367-83F9-B697C8340BB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contrast="29999"/>
          </a:blip>
          <a:srcRect b="19452"/>
          <a:stretch>
            <a:fillRect/>
          </a:stretch>
        </p:blipFill>
        <p:spPr>
          <a:xfrm>
            <a:off x="1417091" y="1316849"/>
            <a:ext cx="9357817" cy="3268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箭头: 上 1">
            <a:extLst>
              <a:ext uri="{FF2B5EF4-FFF2-40B4-BE49-F238E27FC236}">
                <a16:creationId xmlns:a16="http://schemas.microsoft.com/office/drawing/2014/main" id="{EE0A95E2-2530-496C-AE8B-C9063F542CFE}"/>
              </a:ext>
            </a:extLst>
          </p:cNvPr>
          <p:cNvSpPr/>
          <p:nvPr/>
        </p:nvSpPr>
        <p:spPr>
          <a:xfrm>
            <a:off x="5267459" y="4288665"/>
            <a:ext cx="206062" cy="75985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BCBC4AC-C2D3-4EDA-B244-BEA37B365EDB}"/>
              </a:ext>
            </a:extLst>
          </p:cNvPr>
          <p:cNvCxnSpPr/>
          <p:nvPr/>
        </p:nvCxnSpPr>
        <p:spPr>
          <a:xfrm>
            <a:off x="4584879" y="2112135"/>
            <a:ext cx="79849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5F70AB7-42E4-4598-B2E4-96F305252933}"/>
              </a:ext>
            </a:extLst>
          </p:cNvPr>
          <p:cNvCxnSpPr/>
          <p:nvPr/>
        </p:nvCxnSpPr>
        <p:spPr>
          <a:xfrm>
            <a:off x="4737279" y="4170608"/>
            <a:ext cx="79849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3B92B7E-6E6F-4164-9233-53F615C5F40C}"/>
              </a:ext>
            </a:extLst>
          </p:cNvPr>
          <p:cNvCxnSpPr/>
          <p:nvPr/>
        </p:nvCxnSpPr>
        <p:spPr>
          <a:xfrm>
            <a:off x="4675031" y="3794975"/>
            <a:ext cx="79849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04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171575" y="1352550"/>
            <a:ext cx="5224145" cy="645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</a:rPr>
              <a:t>动力电池控制检测</a:t>
            </a: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1430655" y="2904490"/>
            <a:ext cx="4032885" cy="1841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418590" y="3697605"/>
            <a:ext cx="404495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17665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17506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70685" y="2901950"/>
            <a:ext cx="4069080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电池控制器组成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30363" y="2346643"/>
            <a:ext cx="3494405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电池控制器功能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390015" y="4334510"/>
            <a:ext cx="4073525" cy="3492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/>
          <p:cNvSpPr>
            <a:spLocks noEditPoints="1" noChangeArrowheads="1"/>
          </p:cNvSpPr>
          <p:nvPr/>
        </p:nvSpPr>
        <p:spPr bwMode="auto">
          <a:xfrm>
            <a:off x="1136015" y="398145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89723" y="3828733"/>
            <a:ext cx="2396490" cy="5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预充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原理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378041" y="1946880"/>
            <a:ext cx="9813702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新能源汽车动力电池控制器检测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66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0EA4ED7-4D0A-42D6-A8E1-EFDC44CB1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984" y="1272399"/>
            <a:ext cx="5456393" cy="463945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B6DB13D-0E23-462D-A63F-C00E9E3ABD81}"/>
              </a:ext>
            </a:extLst>
          </p:cNvPr>
          <p:cNvSpPr txBox="1"/>
          <p:nvPr/>
        </p:nvSpPr>
        <p:spPr>
          <a:xfrm>
            <a:off x="427612" y="941475"/>
            <a:ext cx="4495141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/>
              <a:t>设备：北汽</a:t>
            </a:r>
            <a:r>
              <a:rPr lang="en-US" altLang="zh-CN" sz="2800" b="1" dirty="0"/>
              <a:t>EV160</a:t>
            </a:r>
            <a:r>
              <a:rPr lang="zh-CN" altLang="en-US" sz="2800" b="1" dirty="0"/>
              <a:t>动力电池实训台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935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416935" y="1921702"/>
            <a:ext cx="8840941" cy="61531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SimHei" panose="02010609060101010101" pitchFamily="49" charset="-122"/>
                <a:cs typeface="+mj-cs"/>
                <a:sym typeface="Arial" panose="020B0604020202020204" pitchFamily="34" charset="0"/>
              </a:rPr>
              <a:t>新能源汽车动力电池检测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sym typeface="+mn-ea"/>
              </a:rPr>
              <a:t>2.2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新能源汽车动力电池控制器检测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fontAlgn="auto">
              <a:spcAft>
                <a:spcPts val="0"/>
              </a:spcAft>
              <a:buNone/>
            </a:pP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D6CF2C-AC50-4344-A86D-4DA41F3FC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490" y="1744538"/>
            <a:ext cx="10894745" cy="4351338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新能源汽车高压上电时候继电器闭合的顺序为（预充电路并联在正极回路上）：先闭合 </a:t>
            </a: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总负继电器 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，再闭合</a:t>
            </a: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预充继电器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，再闭合</a:t>
            </a: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总正继电器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，最后断开</a:t>
            </a: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预充继电器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marL="457200" indent="-45720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总正继电器安装在电池包的</a:t>
            </a: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正极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（正极</a:t>
            </a:r>
            <a:r>
              <a:rPr lang="en-US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负极）回路上，负责正极高压回路的接通与断开，受 </a:t>
            </a:r>
            <a:r>
              <a:rPr lang="en-US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BMS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控制。</a:t>
            </a:r>
          </a:p>
          <a:p>
            <a:pPr marL="457200" indent="-457200">
              <a:lnSpc>
                <a:spcPct val="150000"/>
              </a:lnSpc>
              <a:spcAft>
                <a:spcPts val="1000"/>
              </a:spcAft>
              <a:buAutoNum type="arabicPeriod"/>
            </a:pP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总负继电器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安装在电池包的负极回路上，负责负极高压回路的接通与断开，受</a:t>
            </a:r>
            <a:r>
              <a:rPr lang="en-US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VCU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控制。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3ACCE3-87B3-40D7-B012-4221CA08C121}"/>
              </a:ext>
            </a:extLst>
          </p:cNvPr>
          <p:cNvGrpSpPr/>
          <p:nvPr/>
        </p:nvGrpSpPr>
        <p:grpSpPr>
          <a:xfrm>
            <a:off x="838200" y="681037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7C8FAE5-DA16-43A2-98CF-60304278D64D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82281C4C-CA9C-44E4-B869-D86B977BA603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BA19400A-A972-47A3-85D9-8344FDA2C8DD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304FDE3B-351A-4E2D-AF9A-26FA08715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信息收集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5257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D6CF2C-AC50-4344-A86D-4DA41F3FC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8490" y="1744538"/>
            <a:ext cx="10894745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预充电路主要包括</a:t>
            </a: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预充继电器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b="1" u="sng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预充电阻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，及预充电路的高压回路。</a:t>
            </a:r>
            <a:endParaRPr lang="en-US" altLang="zh-CN" b="1" kern="100" dirty="0">
              <a:effectLst/>
              <a:latin typeface="Tahom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altLang="zh-CN" b="1" kern="100" dirty="0"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预充电路受 </a:t>
            </a:r>
            <a:r>
              <a:rPr lang="en-US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BMS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控制。</a:t>
            </a:r>
            <a:endParaRPr lang="en-US" altLang="zh-CN" b="1" kern="100" dirty="0">
              <a:effectLst/>
              <a:latin typeface="Tahoma" panose="020B060403050404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altLang="zh-CN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5. </a:t>
            </a:r>
            <a:r>
              <a:rPr lang="zh-CN" altLang="en-US" b="1" kern="100" dirty="0"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加热继电器主要是在在电池包温度低于设定值时候进行加热。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zh-CN" b="1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3ACCE3-87B3-40D7-B012-4221CA08C121}"/>
              </a:ext>
            </a:extLst>
          </p:cNvPr>
          <p:cNvGrpSpPr/>
          <p:nvPr/>
        </p:nvGrpSpPr>
        <p:grpSpPr>
          <a:xfrm>
            <a:off x="838200" y="681037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7C8FAE5-DA16-43A2-98CF-60304278D64D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82281C4C-CA9C-44E4-B869-D86B977BA603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BA19400A-A972-47A3-85D9-8344FDA2C8DD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304FDE3B-351A-4E2D-AF9A-26FA08715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信息收集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062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E3ACCE3-87B3-40D7-B012-4221CA08C121}"/>
              </a:ext>
            </a:extLst>
          </p:cNvPr>
          <p:cNvGrpSpPr/>
          <p:nvPr/>
        </p:nvGrpSpPr>
        <p:grpSpPr>
          <a:xfrm>
            <a:off x="491836" y="738382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7C8FAE5-DA16-43A2-98CF-60304278D64D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82281C4C-CA9C-44E4-B869-D86B977BA603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BA19400A-A972-47A3-85D9-8344FDA2C8DD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304FDE3B-351A-4E2D-AF9A-26FA08715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制定计划</a:t>
              </a:r>
            </a:p>
          </p:txBody>
        </p:sp>
      </p:grp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38498936-C04F-458E-BBE3-784408EB7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087312"/>
              </p:ext>
            </p:extLst>
          </p:nvPr>
        </p:nvGraphicFramePr>
        <p:xfrm>
          <a:off x="3230160" y="747817"/>
          <a:ext cx="8862147" cy="57260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5565">
                  <a:extLst>
                    <a:ext uri="{9D8B030D-6E8A-4147-A177-3AD203B41FA5}">
                      <a16:colId xmlns:a16="http://schemas.microsoft.com/office/drawing/2014/main" val="3710434900"/>
                    </a:ext>
                  </a:extLst>
                </a:gridCol>
                <a:gridCol w="2950991">
                  <a:extLst>
                    <a:ext uri="{9D8B030D-6E8A-4147-A177-3AD203B41FA5}">
                      <a16:colId xmlns:a16="http://schemas.microsoft.com/office/drawing/2014/main" val="2474808456"/>
                    </a:ext>
                  </a:extLst>
                </a:gridCol>
                <a:gridCol w="4725591">
                  <a:extLst>
                    <a:ext uri="{9D8B030D-6E8A-4147-A177-3AD203B41FA5}">
                      <a16:colId xmlns:a16="http://schemas.microsoft.com/office/drawing/2014/main" val="1399240099"/>
                    </a:ext>
                  </a:extLst>
                </a:gridCol>
              </a:tblGrid>
              <a:tr h="352910">
                <a:tc grid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rgbClr val="C00000"/>
                          </a:solidFill>
                          <a:effectLst/>
                        </a:rPr>
                        <a:t>作业流程</a:t>
                      </a:r>
                      <a:endParaRPr lang="zh-CN" sz="2000" b="1" dirty="0">
                        <a:solidFill>
                          <a:srgbClr val="C00000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387915"/>
                  </a:ext>
                </a:extLst>
              </a:tr>
              <a:tr h="35291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序号</a:t>
                      </a:r>
                      <a:endParaRPr lang="zh-CN" sz="18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作业项目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操作要点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0379714"/>
                  </a:ext>
                </a:extLst>
              </a:tr>
              <a:tr h="74310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作业前准备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作业环境准备，人员防护准备，作业前工具准备及安全下电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496495"/>
                  </a:ext>
                </a:extLst>
              </a:tr>
              <a:tr h="77060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检查电池外观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检查电池模组、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BMS</a:t>
                      </a:r>
                      <a:r>
                        <a:rPr lang="zh-CN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、熔断器、继电器总成、采集线束等外观是否正常</a:t>
                      </a:r>
                      <a:endParaRPr 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6217546"/>
                  </a:ext>
                </a:extLst>
              </a:tr>
              <a:tr h="74310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拆卸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BMS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主板、从板、高压盒接插线束，拆卸熔断器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高压盒线束注意做好绝缘防护，且必须断开熔断器以保证实训安全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3285133"/>
                  </a:ext>
                </a:extLst>
              </a:tr>
              <a:tr h="35291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4</a:t>
                      </a:r>
                      <a:endParaRPr lang="zh-CN" sz="18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检查并测量继电器总成线束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注意使用正确的档位进行测量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1012326"/>
                  </a:ext>
                </a:extLst>
              </a:tr>
              <a:tr h="49418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进行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5S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管理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收拾工具，清洁场地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5813972"/>
                  </a:ext>
                </a:extLst>
              </a:tr>
              <a:tr h="19163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00" dirty="0">
                          <a:effectLst/>
                        </a:rPr>
                        <a:t>计划审核</a:t>
                      </a:r>
                      <a:endParaRPr lang="zh-CN" altLang="zh-CN" sz="16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endParaRPr lang="zh-CN" sz="18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zh-CN" sz="2000" kern="100" dirty="0">
                          <a:effectLst/>
                        </a:rPr>
                        <a:t>审核意见：</a:t>
                      </a:r>
                      <a:endParaRPr lang="zh-CN" altLang="zh-CN" sz="2000" dirty="0">
                        <a:effectLst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altLang="zh-CN" sz="2000" kern="100" dirty="0">
                          <a:effectLst/>
                        </a:rPr>
                        <a:t> </a:t>
                      </a:r>
                      <a:endParaRPr lang="zh-CN" altLang="zh-CN" sz="2000" dirty="0">
                        <a:effectLst/>
                      </a:endParaRPr>
                    </a:p>
                    <a:p>
                      <a:pPr indent="1332230"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zh-CN" sz="2000" kern="100" dirty="0">
                          <a:effectLst/>
                        </a:rPr>
                        <a:t>年</a:t>
                      </a:r>
                      <a:r>
                        <a:rPr lang="en-US" altLang="zh-CN" sz="2000" kern="100" dirty="0">
                          <a:effectLst/>
                        </a:rPr>
                        <a:t>    </a:t>
                      </a:r>
                      <a:r>
                        <a:rPr lang="zh-CN" altLang="zh-CN" sz="2000" kern="100" dirty="0">
                          <a:effectLst/>
                        </a:rPr>
                        <a:t>月</a:t>
                      </a:r>
                      <a:r>
                        <a:rPr lang="en-US" altLang="zh-CN" sz="2000" kern="100" dirty="0">
                          <a:effectLst/>
                        </a:rPr>
                        <a:t>    </a:t>
                      </a:r>
                      <a:r>
                        <a:rPr lang="zh-CN" altLang="zh-CN" sz="2000" kern="100" dirty="0">
                          <a:effectLst/>
                        </a:rPr>
                        <a:t>日</a:t>
                      </a:r>
                      <a:r>
                        <a:rPr lang="en-US" altLang="zh-CN" sz="2000" kern="100" dirty="0">
                          <a:effectLst/>
                        </a:rPr>
                        <a:t>     </a:t>
                      </a:r>
                      <a:r>
                        <a:rPr lang="zh-CN" altLang="zh-CN" sz="2000" kern="100" dirty="0">
                          <a:effectLst/>
                        </a:rPr>
                        <a:t>签字</a:t>
                      </a:r>
                      <a:endParaRPr lang="zh-CN" altLang="zh-CN" sz="20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869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776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E72B15-0896-481C-B0F6-1728A0F66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712626"/>
              </p:ext>
            </p:extLst>
          </p:nvPr>
        </p:nvGraphicFramePr>
        <p:xfrm>
          <a:off x="3999456" y="692851"/>
          <a:ext cx="7943163" cy="54752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32906">
                  <a:extLst>
                    <a:ext uri="{9D8B030D-6E8A-4147-A177-3AD203B41FA5}">
                      <a16:colId xmlns:a16="http://schemas.microsoft.com/office/drawing/2014/main" val="3406280290"/>
                    </a:ext>
                  </a:extLst>
                </a:gridCol>
                <a:gridCol w="1878153">
                  <a:extLst>
                    <a:ext uri="{9D8B030D-6E8A-4147-A177-3AD203B41FA5}">
                      <a16:colId xmlns:a16="http://schemas.microsoft.com/office/drawing/2014/main" val="2735510737"/>
                    </a:ext>
                  </a:extLst>
                </a:gridCol>
                <a:gridCol w="1646702">
                  <a:extLst>
                    <a:ext uri="{9D8B030D-6E8A-4147-A177-3AD203B41FA5}">
                      <a16:colId xmlns:a16="http://schemas.microsoft.com/office/drawing/2014/main" val="3243723665"/>
                    </a:ext>
                  </a:extLst>
                </a:gridCol>
                <a:gridCol w="2485402">
                  <a:extLst>
                    <a:ext uri="{9D8B030D-6E8A-4147-A177-3AD203B41FA5}">
                      <a16:colId xmlns:a16="http://schemas.microsoft.com/office/drawing/2014/main" val="1807758791"/>
                    </a:ext>
                  </a:extLst>
                </a:gridCol>
              </a:tblGrid>
              <a:tr h="19322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主操作人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记录员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3989576283"/>
                  </a:ext>
                </a:extLst>
              </a:tr>
              <a:tr h="19322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监护人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展示员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4198839936"/>
                  </a:ext>
                </a:extLst>
              </a:tr>
              <a:tr h="193223">
                <a:tc grid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 </a:t>
                      </a: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作业注意事项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320911"/>
                  </a:ext>
                </a:extLst>
              </a:tr>
              <a:tr h="4348304">
                <a:tc gridSpan="4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操作前请仔细阅读使用说明书，任何不当操作都有可能导致安全事故的发生。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操作前必须做好准备工作，如进行场地围闭、检查并穿戴安全防护套装检查电池外观是否正常等。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操作前请务按照规范流程断开动力电池的高低压插件，确保动力电池电压没有输出后方可进行实训。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进行拆装实训前，先确保断开动力电池高低压接插件，再断开维修开关（若无维修开关，可拆下熔断器），最后断开</a:t>
                      </a:r>
                      <a:r>
                        <a:rPr lang="en-US" altLang="zh-CN" sz="2000" kern="100" dirty="0">
                          <a:effectLst/>
                        </a:rPr>
                        <a:t>BMS</a:t>
                      </a:r>
                      <a:r>
                        <a:rPr lang="zh-CN" altLang="en-US" sz="2000" kern="100" dirty="0">
                          <a:effectLst/>
                        </a:rPr>
                        <a:t>管理系统上的接插件，方可进行拆装实训。</a:t>
                      </a: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5564395"/>
                  </a:ext>
                </a:extLst>
              </a:tr>
            </a:tbl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:a16="http://schemas.microsoft.com/office/drawing/2014/main" id="{AB81E609-1F5A-4BCF-B823-8E0E27B493FD}"/>
              </a:ext>
            </a:extLst>
          </p:cNvPr>
          <p:cNvGrpSpPr/>
          <p:nvPr/>
        </p:nvGrpSpPr>
        <p:grpSpPr>
          <a:xfrm>
            <a:off x="353290" y="611764"/>
            <a:ext cx="3692237" cy="600418"/>
            <a:chOff x="2883486" y="2139488"/>
            <a:chExt cx="5375990" cy="122490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5C3AE5C-6240-44F9-B1E1-92C49B7C2648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圆角矩形 2">
                <a:extLst>
                  <a:ext uri="{FF2B5EF4-FFF2-40B4-BE49-F238E27FC236}">
                    <a16:creationId xmlns:a16="http://schemas.microsoft.com/office/drawing/2014/main" id="{5C3469B1-804F-4842-8A7B-6A27D8B56E67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21">
                <a:extLst>
                  <a:ext uri="{FF2B5EF4-FFF2-40B4-BE49-F238E27FC236}">
                    <a16:creationId xmlns:a16="http://schemas.microsoft.com/office/drawing/2014/main" id="{2B856CD7-4EFE-4551-891B-68BAED06F788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TextBox 23">
              <a:extLst>
                <a:ext uri="{FF2B5EF4-FFF2-40B4-BE49-F238E27FC236}">
                  <a16:creationId xmlns:a16="http://schemas.microsoft.com/office/drawing/2014/main" id="{2BAAFE5E-EBCF-462B-A440-7F945BAA3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3.</a:t>
              </a:r>
              <a:r>
                <a:rPr lang="zh-CN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小组成员任务分工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5466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E72B15-0896-481C-B0F6-1728A0F66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715938"/>
              </p:ext>
            </p:extLst>
          </p:nvPr>
        </p:nvGraphicFramePr>
        <p:xfrm>
          <a:off x="1052945" y="997651"/>
          <a:ext cx="10030694" cy="4821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0891">
                  <a:extLst>
                    <a:ext uri="{9D8B030D-6E8A-4147-A177-3AD203B41FA5}">
                      <a16:colId xmlns:a16="http://schemas.microsoft.com/office/drawing/2014/main" val="3406280290"/>
                    </a:ext>
                  </a:extLst>
                </a:gridCol>
                <a:gridCol w="2371748">
                  <a:extLst>
                    <a:ext uri="{9D8B030D-6E8A-4147-A177-3AD203B41FA5}">
                      <a16:colId xmlns:a16="http://schemas.microsoft.com/office/drawing/2014/main" val="2735510737"/>
                    </a:ext>
                  </a:extLst>
                </a:gridCol>
                <a:gridCol w="2079469">
                  <a:extLst>
                    <a:ext uri="{9D8B030D-6E8A-4147-A177-3AD203B41FA5}">
                      <a16:colId xmlns:a16="http://schemas.microsoft.com/office/drawing/2014/main" val="3243723665"/>
                    </a:ext>
                  </a:extLst>
                </a:gridCol>
                <a:gridCol w="3138586">
                  <a:extLst>
                    <a:ext uri="{9D8B030D-6E8A-4147-A177-3AD203B41FA5}">
                      <a16:colId xmlns:a16="http://schemas.microsoft.com/office/drawing/2014/main" val="1807758791"/>
                    </a:ext>
                  </a:extLst>
                </a:gridCol>
              </a:tblGrid>
              <a:tr h="2938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主操作人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记录员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3989576283"/>
                  </a:ext>
                </a:extLst>
              </a:tr>
              <a:tr h="29386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监护人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b="1" kern="100">
                          <a:solidFill>
                            <a:schemeClr val="tx2"/>
                          </a:solidFill>
                          <a:effectLst/>
                        </a:rPr>
                        <a:t>展示员</a:t>
                      </a:r>
                      <a:endParaRPr lang="zh-CN" sz="20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extLst>
                  <a:ext uri="{0D108BD9-81ED-4DB2-BD59-A6C34878D82A}">
                    <a16:rowId xmlns:a16="http://schemas.microsoft.com/office/drawing/2014/main" val="4198839936"/>
                  </a:ext>
                </a:extLst>
              </a:tr>
              <a:tr h="293865">
                <a:tc gridSpan="4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</a:rPr>
                        <a:t> </a:t>
                      </a:r>
                      <a:r>
                        <a:rPr lang="zh-CN" sz="2000" b="1" kern="100" dirty="0">
                          <a:solidFill>
                            <a:schemeClr val="tx2"/>
                          </a:solidFill>
                          <a:effectLst/>
                        </a:rPr>
                        <a:t>作业注意事项</a:t>
                      </a:r>
                      <a:endParaRPr lang="zh-CN" sz="20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320911"/>
                  </a:ext>
                </a:extLst>
              </a:tr>
              <a:tr h="3787459">
                <a:tc gridSpan="4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测量时遵循安全第一原则，严禁私自拉接线束、短路连接等违规操作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严格按照实训步骤进行实训任务，严禁使用尖锐工具暴力拆卸接插件、针脚等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爱护诊断、测量工具及设备，轻拿轻放，用后妥善存放，严禁磕碰及违规使用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拆装实训时，实训人员不超过</a:t>
                      </a:r>
                      <a:r>
                        <a:rPr lang="en-US" altLang="zh-CN" sz="2000" kern="100" dirty="0">
                          <a:effectLst/>
                        </a:rPr>
                        <a:t>2</a:t>
                      </a:r>
                      <a:r>
                        <a:rPr lang="zh-CN" altLang="en-US" sz="2000" kern="100" dirty="0">
                          <a:effectLst/>
                        </a:rPr>
                        <a:t>位，其中一位作为监护人，一位作为主操作人员，且实训时指导老师必须在场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u"/>
                      </a:pPr>
                      <a:r>
                        <a:rPr lang="zh-CN" altLang="en-US" sz="2000" kern="100" dirty="0">
                          <a:effectLst/>
                        </a:rPr>
                        <a:t>必须确保学生具备安全防护知识及电池相关知识后，才能进行拆装实训。</a:t>
                      </a:r>
                    </a:p>
                  </a:txBody>
                  <a:tcPr marL="57952" marR="57952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5564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499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495E1F3A-BC48-4ED5-B40F-7B4CC0D51943}"/>
              </a:ext>
            </a:extLst>
          </p:cNvPr>
          <p:cNvGrpSpPr/>
          <p:nvPr/>
        </p:nvGrpSpPr>
        <p:grpSpPr>
          <a:xfrm>
            <a:off x="491836" y="738382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F745182-6C19-4B85-8413-676F27C22BD3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2AF1A127-A338-408A-8BD2-19E86968C664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A518AF4E-D1D9-4E26-8712-07B6DFEB4DAC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9DE804BE-1440-43C9-8E77-D611E8D723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4.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计划实施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27BB043-5F99-4DD5-B312-634C05DC6419}"/>
              </a:ext>
            </a:extLst>
          </p:cNvPr>
          <p:cNvSpPr txBox="1"/>
          <p:nvPr/>
        </p:nvSpPr>
        <p:spPr>
          <a:xfrm>
            <a:off x="1106081" y="1789099"/>
            <a:ext cx="2184400" cy="49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en-US" altLang="zh-CN" sz="2400" b="1" kern="100" dirty="0"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zh-CN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作业前准备</a:t>
            </a:r>
            <a:endParaRPr lang="zh-CN" altLang="zh-CN" sz="2400" b="1" dirty="0">
              <a:solidFill>
                <a:srgbClr val="C00000"/>
              </a:solidFill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C234D2F4-EC7F-4B19-A811-D175F9931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904064"/>
              </p:ext>
            </p:extLst>
          </p:nvPr>
        </p:nvGraphicFramePr>
        <p:xfrm>
          <a:off x="4077026" y="1645214"/>
          <a:ext cx="7297557" cy="2477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139">
                  <a:extLst>
                    <a:ext uri="{9D8B030D-6E8A-4147-A177-3AD203B41FA5}">
                      <a16:colId xmlns:a16="http://schemas.microsoft.com/office/drawing/2014/main" val="181181311"/>
                    </a:ext>
                  </a:extLst>
                </a:gridCol>
                <a:gridCol w="4288556">
                  <a:extLst>
                    <a:ext uri="{9D8B030D-6E8A-4147-A177-3AD203B41FA5}">
                      <a16:colId xmlns:a16="http://schemas.microsoft.com/office/drawing/2014/main" val="806091195"/>
                    </a:ext>
                  </a:extLst>
                </a:gridCol>
                <a:gridCol w="2824862">
                  <a:extLst>
                    <a:ext uri="{9D8B030D-6E8A-4147-A177-3AD203B41FA5}">
                      <a16:colId xmlns:a16="http://schemas.microsoft.com/office/drawing/2014/main" val="3853903402"/>
                    </a:ext>
                  </a:extLst>
                </a:gridCol>
              </a:tblGrid>
              <a:tr h="362585">
                <a:tc row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en-US" sz="2400" kern="100">
                        <a:effectLst/>
                        <a:latin typeface="宋体" panose="02010600030101010101" pitchFamily="2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场地围闭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√</a:t>
                      </a:r>
                      <a:r>
                        <a:rPr lang="zh-CN" sz="2400" kern="100">
                          <a:effectLst/>
                        </a:rPr>
                        <a:t>完成</a:t>
                      </a:r>
                      <a:r>
                        <a:rPr lang="en-US" sz="2400" kern="100">
                          <a:effectLst/>
                        </a:rPr>
                        <a:t>      </a:t>
                      </a:r>
                      <a:r>
                        <a:rPr lang="zh-CN" sz="2400" kern="100">
                          <a:effectLst/>
                        </a:rPr>
                        <a:t>□未围闭</a:t>
                      </a:r>
                      <a:endParaRPr lang="zh-CN" sz="24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5550603"/>
                  </a:ext>
                </a:extLst>
              </a:tr>
              <a:tr h="3498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检查并穿戴绝缘手套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√</a:t>
                      </a:r>
                      <a:r>
                        <a:rPr lang="zh-CN" sz="2400" kern="100" dirty="0">
                          <a:effectLst/>
                        </a:rPr>
                        <a:t>完成</a:t>
                      </a:r>
                      <a:r>
                        <a:rPr lang="en-US" sz="2400" kern="100" dirty="0">
                          <a:effectLst/>
                        </a:rPr>
                        <a:t>      </a:t>
                      </a:r>
                      <a:r>
                        <a:rPr lang="zh-CN" sz="2400" kern="100" dirty="0">
                          <a:effectLst/>
                        </a:rPr>
                        <a:t>□未完成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738890"/>
                  </a:ext>
                </a:extLst>
              </a:tr>
              <a:tr h="263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动力电池高低压插件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√</a:t>
                      </a:r>
                      <a:r>
                        <a:rPr lang="zh-CN" sz="2400" kern="100" dirty="0">
                          <a:effectLst/>
                        </a:rPr>
                        <a:t>正常</a:t>
                      </a:r>
                      <a:r>
                        <a:rPr lang="en-US" sz="2400" kern="100" dirty="0">
                          <a:effectLst/>
                        </a:rPr>
                        <a:t>      </a:t>
                      </a:r>
                      <a:r>
                        <a:rPr lang="zh-CN" sz="2400" kern="100" dirty="0">
                          <a:effectLst/>
                        </a:rPr>
                        <a:t>□不正常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7419383"/>
                  </a:ext>
                </a:extLst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电池外观检查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√</a:t>
                      </a:r>
                      <a:r>
                        <a:rPr lang="zh-CN" sz="2400" kern="100" dirty="0">
                          <a:effectLst/>
                        </a:rPr>
                        <a:t>正常</a:t>
                      </a:r>
                      <a:r>
                        <a:rPr lang="en-US" sz="2400" kern="100" dirty="0">
                          <a:effectLst/>
                        </a:rPr>
                        <a:t>      </a:t>
                      </a:r>
                      <a:r>
                        <a:rPr lang="zh-CN" sz="2400" kern="100" dirty="0">
                          <a:effectLst/>
                        </a:rPr>
                        <a:t>□不正常</a:t>
                      </a:r>
                      <a:endParaRPr lang="zh-CN" sz="24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4134197"/>
                  </a:ext>
                </a:extLst>
              </a:tr>
            </a:tbl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81E8ACE2-ECF8-4FAF-B356-8C656C22266F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417" y="2883718"/>
            <a:ext cx="3123518" cy="213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0294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DF75FAC-C92A-4DE7-B3EA-D962B969A887}"/>
              </a:ext>
            </a:extLst>
          </p:cNvPr>
          <p:cNvSpPr txBox="1"/>
          <p:nvPr/>
        </p:nvSpPr>
        <p:spPr>
          <a:xfrm>
            <a:off x="619990" y="902406"/>
            <a:ext cx="8163401" cy="49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zh-CN" altLang="en-US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安全作业（插拔</a:t>
            </a:r>
            <a:r>
              <a:rPr lang="en-US" altLang="zh-CN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BMS</a:t>
            </a:r>
            <a:r>
              <a:rPr lang="zh-CN" altLang="en-US" sz="2400" b="1" kern="100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主板、从板、高压盒、熔断器）</a:t>
            </a:r>
            <a:endParaRPr lang="zh-CN" altLang="zh-CN" sz="2400" b="1" dirty="0">
              <a:solidFill>
                <a:srgbClr val="C00000"/>
              </a:solidFill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FC27ADB-795A-4685-A108-B5918C80DE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925296"/>
              </p:ext>
            </p:extLst>
          </p:nvPr>
        </p:nvGraphicFramePr>
        <p:xfrm>
          <a:off x="1014522" y="2411353"/>
          <a:ext cx="9988216" cy="2675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6881">
                  <a:extLst>
                    <a:ext uri="{9D8B030D-6E8A-4147-A177-3AD203B41FA5}">
                      <a16:colId xmlns:a16="http://schemas.microsoft.com/office/drawing/2014/main" val="1730624023"/>
                    </a:ext>
                  </a:extLst>
                </a:gridCol>
                <a:gridCol w="2369712">
                  <a:extLst>
                    <a:ext uri="{9D8B030D-6E8A-4147-A177-3AD203B41FA5}">
                      <a16:colId xmlns:a16="http://schemas.microsoft.com/office/drawing/2014/main" val="4163709852"/>
                    </a:ext>
                  </a:extLst>
                </a:gridCol>
                <a:gridCol w="2721623">
                  <a:extLst>
                    <a:ext uri="{9D8B030D-6E8A-4147-A177-3AD203B41FA5}">
                      <a16:colId xmlns:a16="http://schemas.microsoft.com/office/drawing/2014/main" val="343227930"/>
                    </a:ext>
                  </a:extLst>
                </a:gridCol>
              </a:tblGrid>
              <a:tr h="685764">
                <a:tc rowSpan="4"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endParaRPr lang="en-US" sz="1200" kern="100" dirty="0">
                        <a:effectLst/>
                        <a:latin typeface="宋体" panose="02010600030101010101" pitchFamily="2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主板接插件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完成</a:t>
                      </a: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□未完成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6264997"/>
                  </a:ext>
                </a:extLst>
              </a:tr>
              <a:tr h="6617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4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从板接插件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完成</a:t>
                      </a: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□未完成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7356374"/>
                  </a:ext>
                </a:extLst>
              </a:tr>
              <a:tr h="4984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4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高压盒接插件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完成</a:t>
                      </a: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□未完成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5627291"/>
                  </a:ext>
                </a:extLst>
              </a:tr>
              <a:tr h="8298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altLang="en-US" sz="24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熔断器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已拆卸</a:t>
                      </a:r>
                      <a:r>
                        <a:rPr 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zh-CN" altLang="en-US" sz="24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□未拆卸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7658804"/>
                  </a:ext>
                </a:extLst>
              </a:tr>
            </a:tbl>
          </a:graphicData>
        </a:graphic>
      </p:graphicFrame>
      <p:pic>
        <p:nvPicPr>
          <p:cNvPr id="1025" name="图片 8">
            <a:extLst>
              <a:ext uri="{FF2B5EF4-FFF2-40B4-BE49-F238E27FC236}">
                <a16:creationId xmlns:a16="http://schemas.microsoft.com/office/drawing/2014/main" id="{08F59146-5B88-4B00-8E28-F5AB77420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522" y="2456428"/>
            <a:ext cx="4871123" cy="258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056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65AD20A5-19D1-41DA-9ECD-8D87836A7932}"/>
              </a:ext>
            </a:extLst>
          </p:cNvPr>
          <p:cNvSpPr txBox="1"/>
          <p:nvPr/>
        </p:nvSpPr>
        <p:spPr>
          <a:xfrm>
            <a:off x="637505" y="1007446"/>
            <a:ext cx="3367825" cy="49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1000"/>
              </a:spcAft>
            </a:pPr>
            <a:r>
              <a:rPr lang="en-US" altLang="zh-CN" sz="2400" b="1" kern="100" dirty="0">
                <a:solidFill>
                  <a:srgbClr val="C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3. </a:t>
            </a:r>
            <a:r>
              <a:rPr lang="zh-CN" altLang="zh-CN" sz="2400" b="1" kern="100" dirty="0">
                <a:solidFill>
                  <a:srgbClr val="C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测量继电器总成线束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065382E-97BB-41E4-B3CA-5A9821885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049502"/>
              </p:ext>
            </p:extLst>
          </p:nvPr>
        </p:nvGraphicFramePr>
        <p:xfrm>
          <a:off x="1674254" y="1764405"/>
          <a:ext cx="9517487" cy="45076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18939">
                  <a:extLst>
                    <a:ext uri="{9D8B030D-6E8A-4147-A177-3AD203B41FA5}">
                      <a16:colId xmlns:a16="http://schemas.microsoft.com/office/drawing/2014/main" val="2214999936"/>
                    </a:ext>
                  </a:extLst>
                </a:gridCol>
                <a:gridCol w="2699274">
                  <a:extLst>
                    <a:ext uri="{9D8B030D-6E8A-4147-A177-3AD203B41FA5}">
                      <a16:colId xmlns:a16="http://schemas.microsoft.com/office/drawing/2014/main" val="2263112245"/>
                    </a:ext>
                  </a:extLst>
                </a:gridCol>
                <a:gridCol w="2699274">
                  <a:extLst>
                    <a:ext uri="{9D8B030D-6E8A-4147-A177-3AD203B41FA5}">
                      <a16:colId xmlns:a16="http://schemas.microsoft.com/office/drawing/2014/main" val="3554843649"/>
                    </a:ext>
                  </a:extLst>
                </a:gridCol>
              </a:tblGrid>
              <a:tr h="488025">
                <a:tc rowSpan="8"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endParaRPr lang="en-US" sz="2000" kern="100">
                        <a:effectLst/>
                        <a:latin typeface="宋体" panose="02010600030101010101" pitchFamily="2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正极继电器供电正极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√</a:t>
                      </a:r>
                      <a:r>
                        <a:rPr lang="zh-CN" sz="2000" kern="100">
                          <a:effectLst/>
                        </a:rPr>
                        <a:t>正常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□异常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0581097"/>
                  </a:ext>
                </a:extLst>
              </a:tr>
              <a:tr h="488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正极继电器供电负极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√</a:t>
                      </a:r>
                      <a:r>
                        <a:rPr lang="zh-CN" sz="2000" kern="100">
                          <a:effectLst/>
                        </a:rPr>
                        <a:t>正常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□异常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7574725"/>
                  </a:ext>
                </a:extLst>
              </a:tr>
              <a:tr h="5717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预充继电器供电正极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√</a:t>
                      </a:r>
                      <a:r>
                        <a:rPr lang="zh-CN" sz="2000" kern="100">
                          <a:effectLst/>
                        </a:rPr>
                        <a:t>正常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□异常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2237521"/>
                  </a:ext>
                </a:extLst>
              </a:tr>
              <a:tr h="5922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预充继电器供电负极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√</a:t>
                      </a:r>
                      <a:r>
                        <a:rPr lang="zh-CN" sz="2000" kern="100" dirty="0">
                          <a:effectLst/>
                        </a:rPr>
                        <a:t>正常</a:t>
                      </a:r>
                      <a:r>
                        <a:rPr lang="en-US" sz="2000" kern="100" dirty="0">
                          <a:effectLst/>
                        </a:rPr>
                        <a:t>    </a:t>
                      </a:r>
                      <a:r>
                        <a:rPr lang="zh-CN" sz="2000" kern="100" dirty="0">
                          <a:effectLst/>
                        </a:rPr>
                        <a:t>□异常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5207574"/>
                  </a:ext>
                </a:extLst>
              </a:tr>
              <a:tr h="5922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总负继电器供电正极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√</a:t>
                      </a:r>
                      <a:r>
                        <a:rPr lang="zh-CN" sz="2000" kern="100">
                          <a:effectLst/>
                        </a:rPr>
                        <a:t>正常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□异常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4162717"/>
                  </a:ext>
                </a:extLst>
              </a:tr>
              <a:tr h="5922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总负继电器供电负极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√</a:t>
                      </a:r>
                      <a:r>
                        <a:rPr lang="zh-CN" sz="2000" kern="100">
                          <a:effectLst/>
                        </a:rPr>
                        <a:t>正常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□异常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0110914"/>
                  </a:ext>
                </a:extLst>
              </a:tr>
              <a:tr h="5922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加热继电器供电正极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>
                          <a:effectLst/>
                        </a:rPr>
                        <a:t>√</a:t>
                      </a:r>
                      <a:r>
                        <a:rPr lang="zh-CN" sz="2000" kern="100">
                          <a:effectLst/>
                        </a:rPr>
                        <a:t>正常</a:t>
                      </a:r>
                      <a:r>
                        <a:rPr lang="en-US" sz="2000" kern="100">
                          <a:effectLst/>
                        </a:rPr>
                        <a:t>    </a:t>
                      </a:r>
                      <a:r>
                        <a:rPr lang="zh-CN" sz="2000" kern="100">
                          <a:effectLst/>
                        </a:rPr>
                        <a:t>□异常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6734655"/>
                  </a:ext>
                </a:extLst>
              </a:tr>
              <a:tr h="5905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zh-CN" sz="2000" kern="100">
                          <a:effectLst/>
                        </a:rPr>
                        <a:t>加热继电器供电负极</a:t>
                      </a:r>
                      <a:endParaRPr lang="zh-CN" sz="2000" kern="1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1000"/>
                        </a:spcAft>
                      </a:pPr>
                      <a:r>
                        <a:rPr lang="en-US" sz="2000" kern="100" dirty="0">
                          <a:effectLst/>
                        </a:rPr>
                        <a:t>√</a:t>
                      </a:r>
                      <a:r>
                        <a:rPr lang="zh-CN" sz="2000" kern="100" dirty="0">
                          <a:effectLst/>
                        </a:rPr>
                        <a:t>正常</a:t>
                      </a:r>
                      <a:r>
                        <a:rPr lang="en-US" sz="2000" kern="100" dirty="0">
                          <a:effectLst/>
                        </a:rPr>
                        <a:t>    </a:t>
                      </a:r>
                      <a:r>
                        <a:rPr lang="zh-CN" sz="2000" kern="100" dirty="0">
                          <a:effectLst/>
                        </a:rPr>
                        <a:t>□异常</a:t>
                      </a:r>
                      <a:endParaRPr lang="zh-CN" sz="2000" kern="1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924094"/>
                  </a:ext>
                </a:extLst>
              </a:tr>
            </a:tbl>
          </a:graphicData>
        </a:graphic>
      </p:graphicFrame>
      <p:pic>
        <p:nvPicPr>
          <p:cNvPr id="2049" name="图片 12">
            <a:extLst>
              <a:ext uri="{FF2B5EF4-FFF2-40B4-BE49-F238E27FC236}">
                <a16:creationId xmlns:a16="http://schemas.microsoft.com/office/drawing/2014/main" id="{8600EB21-4932-464E-B430-807EA9935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20" y="1703797"/>
            <a:ext cx="3426160" cy="456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2378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18003B5-E61C-4366-9B83-16DDC3B50425}"/>
              </a:ext>
            </a:extLst>
          </p:cNvPr>
          <p:cNvGrpSpPr/>
          <p:nvPr/>
        </p:nvGrpSpPr>
        <p:grpSpPr>
          <a:xfrm>
            <a:off x="491836" y="738382"/>
            <a:ext cx="2184400" cy="600418"/>
            <a:chOff x="2883486" y="2139488"/>
            <a:chExt cx="5375990" cy="122490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FD4400C-FEAD-4EC9-BD57-60CCA778DBDD}"/>
                </a:ext>
              </a:extLst>
            </p:cNvPr>
            <p:cNvGrpSpPr/>
            <p:nvPr/>
          </p:nvGrpSpPr>
          <p:grpSpPr>
            <a:xfrm>
              <a:off x="2883486" y="2139488"/>
              <a:ext cx="5375990" cy="1224902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2">
                <a:extLst>
                  <a:ext uri="{FF2B5EF4-FFF2-40B4-BE49-F238E27FC236}">
                    <a16:creationId xmlns:a16="http://schemas.microsoft.com/office/drawing/2014/main" id="{77C80364-A5F9-4D06-9794-0F6D066FB100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21">
                <a:extLst>
                  <a:ext uri="{FF2B5EF4-FFF2-40B4-BE49-F238E27FC236}">
                    <a16:creationId xmlns:a16="http://schemas.microsoft.com/office/drawing/2014/main" id="{2AB04910-9ACA-4329-87EB-1EC44BD797D7}"/>
                  </a:ext>
                </a:extLst>
              </p:cNvPr>
              <p:cNvSpPr/>
              <p:nvPr/>
            </p:nvSpPr>
            <p:spPr>
              <a:xfrm>
                <a:off x="4351930" y="1330004"/>
                <a:ext cx="3742172" cy="267112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TextBox 23">
              <a:extLst>
                <a:ext uri="{FF2B5EF4-FFF2-40B4-BE49-F238E27FC236}">
                  <a16:creationId xmlns:a16="http://schemas.microsoft.com/office/drawing/2014/main" id="{B9CD407F-3D67-4588-A9D0-7BE287A75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993" y="2304912"/>
              <a:ext cx="4752974" cy="827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lvl="0" algn="ctr" defTabSz="1216025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5.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Arial" panose="020B0604020202020204" pitchFamily="34" charset="0"/>
                </a:rPr>
                <a:t>质量检查</a:t>
              </a:r>
            </a:p>
          </p:txBody>
        </p:sp>
      </p:grp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F40540B-7E61-46E2-9614-93355DA2907D}"/>
              </a:ext>
            </a:extLst>
          </p:cNvPr>
          <p:cNvGraphicFramePr>
            <a:graphicFrameLocks noGrp="1"/>
          </p:cNvGraphicFramePr>
          <p:nvPr/>
        </p:nvGraphicFramePr>
        <p:xfrm>
          <a:off x="3121890" y="1038591"/>
          <a:ext cx="7650739" cy="49540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6622">
                  <a:extLst>
                    <a:ext uri="{9D8B030D-6E8A-4147-A177-3AD203B41FA5}">
                      <a16:colId xmlns:a16="http://schemas.microsoft.com/office/drawing/2014/main" val="1546672827"/>
                    </a:ext>
                  </a:extLst>
                </a:gridCol>
                <a:gridCol w="4105671">
                  <a:extLst>
                    <a:ext uri="{9D8B030D-6E8A-4147-A177-3AD203B41FA5}">
                      <a16:colId xmlns:a16="http://schemas.microsoft.com/office/drawing/2014/main" val="2487559320"/>
                    </a:ext>
                  </a:extLst>
                </a:gridCol>
                <a:gridCol w="2418446">
                  <a:extLst>
                    <a:ext uri="{9D8B030D-6E8A-4147-A177-3AD203B41FA5}">
                      <a16:colId xmlns:a16="http://schemas.microsoft.com/office/drawing/2014/main" val="3705233227"/>
                    </a:ext>
                  </a:extLst>
                </a:gridCol>
              </a:tblGrid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序号</a:t>
                      </a:r>
                      <a:endParaRPr lang="zh-CN" sz="24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b="1" kern="100">
                          <a:solidFill>
                            <a:schemeClr val="tx2"/>
                          </a:solidFill>
                          <a:effectLst/>
                        </a:rPr>
                        <a:t>评价标准</a:t>
                      </a:r>
                      <a:endParaRPr lang="zh-CN" sz="2400" b="1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zh-CN" sz="2400" b="1" kern="100" dirty="0">
                          <a:solidFill>
                            <a:schemeClr val="tx2"/>
                          </a:solidFill>
                          <a:effectLst/>
                        </a:rPr>
                        <a:t>分数</a:t>
                      </a:r>
                      <a:endParaRPr lang="zh-CN" sz="2400" b="1" dirty="0">
                        <a:solidFill>
                          <a:schemeClr val="tx2"/>
                        </a:solidFill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6770833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信息收集完成情况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8323004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2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制定计划合理性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9616949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实施过程完成的正确性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7639173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4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>
                          <a:effectLst/>
                        </a:rPr>
                        <a:t>学生在实施过程的参与程度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8110276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个人掌握和完成情况评价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404641"/>
                  </a:ext>
                </a:extLst>
              </a:tr>
              <a:tr h="340769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altLang="zh-CN" sz="2400" dirty="0">
                          <a:effectLst/>
                          <a:latin typeface="Tahoma" panose="020B060403050404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en-US" altLang="zh-CN" sz="2400" dirty="0">
                          <a:effectLst/>
                          <a:latin typeface="Tahoma" panose="020B060403050404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6S</a:t>
                      </a:r>
                      <a:r>
                        <a:rPr lang="zh-CN" altLang="en-US" sz="2400" dirty="0">
                          <a:effectLst/>
                          <a:latin typeface="Tahoma" panose="020B0604030504040204" pitchFamily="34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管理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8571447"/>
                  </a:ext>
                </a:extLst>
              </a:tr>
              <a:tr h="340769">
                <a:tc grid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1000"/>
                        </a:spcAft>
                      </a:pPr>
                      <a:r>
                        <a:rPr lang="zh-CN" sz="2400" kern="100" dirty="0">
                          <a:effectLst/>
                        </a:rPr>
                        <a:t>总成绩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kern="100" dirty="0">
                          <a:effectLst/>
                        </a:rPr>
                        <a:t> </a:t>
                      </a:r>
                      <a:endParaRPr lang="zh-CN" sz="2400" dirty="0">
                        <a:effectLst/>
                        <a:latin typeface="Tahoma" panose="020B0604030504040204" pitchFamily="34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7769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75819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88EAC1F-4A9F-4F62-9578-D5089F547827}"/>
              </a:ext>
            </a:extLst>
          </p:cNvPr>
          <p:cNvSpPr txBox="1"/>
          <p:nvPr/>
        </p:nvSpPr>
        <p:spPr>
          <a:xfrm>
            <a:off x="3351865" y="2670316"/>
            <a:ext cx="8332225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841DCB-72F8-4271-8267-1614FEE46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688510"/>
            <a:ext cx="10515600" cy="4351338"/>
          </a:xfrm>
        </p:spPr>
        <p:txBody>
          <a:bodyPr/>
          <a:lstStyle/>
          <a:p>
            <a:pPr indent="0" algn="just">
              <a:lnSpc>
                <a:spcPct val="150000"/>
              </a:lnSpc>
              <a:buNone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客户王先生的动力电池经过模组检测后，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发现没有问题，于是又对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电池控制器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检测，委派你完成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电池控制器检测任务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并对检测结果进行详细记录，上报技师。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7841AE-91DC-4DF0-AE73-D1F12C63DE2A}"/>
              </a:ext>
            </a:extLst>
          </p:cNvPr>
          <p:cNvGrpSpPr/>
          <p:nvPr/>
        </p:nvGrpSpPr>
        <p:grpSpPr>
          <a:xfrm>
            <a:off x="551645" y="766556"/>
            <a:ext cx="2101402" cy="1226494"/>
            <a:chOff x="1278794" y="3334906"/>
            <a:chExt cx="914014" cy="91401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6A0DE73-1317-4657-9683-C6F26EE5B8C4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4">
                <a:extLst>
                  <a:ext uri="{FF2B5EF4-FFF2-40B4-BE49-F238E27FC236}">
                    <a16:creationId xmlns:a16="http://schemas.microsoft.com/office/drawing/2014/main" id="{604582EA-5DDB-40DA-8A4D-9B029B01BB7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31B52692-5A2A-4B7E-86F2-DE7C5570E342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328DE2E8-44E7-40AD-A4DC-15CCA47E9F78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04C5A807-DD8D-4877-9894-F909DD02B4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66" t="36189" r="48899" b="17743"/>
          <a:stretch/>
        </p:blipFill>
        <p:spPr>
          <a:xfrm>
            <a:off x="7714445" y="1597475"/>
            <a:ext cx="4106214" cy="465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921420"/>
            <a:ext cx="6444615" cy="1162050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850775" y="1425880"/>
              <a:ext cx="2929429" cy="411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能找到动力电池控制器</a:t>
              </a:r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60445" y="963964"/>
            <a:ext cx="626745" cy="489648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84711" y="2376624"/>
            <a:ext cx="6588349" cy="1182370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821398" y="2590366"/>
              <a:ext cx="2884725" cy="76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能介绍动力电池控制器的功能以及部件组成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8275" y="3773201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3450" y="3835224"/>
              <a:ext cx="2880000" cy="780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能介绍动力电池控制器中各部件的动作顺序、工作原理</a:t>
              </a:r>
            </a:p>
          </p:txBody>
        </p:sp>
      </p:grpSp>
      <p:sp>
        <p:nvSpPr>
          <p:cNvPr id="107" name="椭圆 106"/>
          <p:cNvSpPr/>
          <p:nvPr/>
        </p:nvSpPr>
        <p:spPr>
          <a:xfrm>
            <a:off x="4406706" y="5676719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8225636" y="5576113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6498" y="2695823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C026A63-FC6F-4F7B-9B1B-D7AAF32E32EF}"/>
              </a:ext>
            </a:extLst>
          </p:cNvPr>
          <p:cNvGrpSpPr/>
          <p:nvPr/>
        </p:nvGrpSpPr>
        <p:grpSpPr>
          <a:xfrm>
            <a:off x="4038274" y="5134858"/>
            <a:ext cx="6444615" cy="1162050"/>
            <a:chOff x="3237789" y="1193772"/>
            <a:chExt cx="3636000" cy="96793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C7DBC2D-E8AE-4D6F-AEF3-D87A4C995915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42" name="圆角矩形 6">
                <a:extLst>
                  <a:ext uri="{FF2B5EF4-FFF2-40B4-BE49-F238E27FC236}">
                    <a16:creationId xmlns:a16="http://schemas.microsoft.com/office/drawing/2014/main" id="{01B9D01B-E224-40AC-A375-AFC0A79A373A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3" name="圆角矩形 113">
                <a:extLst>
                  <a:ext uri="{FF2B5EF4-FFF2-40B4-BE49-F238E27FC236}">
                    <a16:creationId xmlns:a16="http://schemas.microsoft.com/office/drawing/2014/main" id="{0D0EC91B-3602-4715-83C2-2F1186A9DBC0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4" name="TextBox 8">
                <a:extLst>
                  <a:ext uri="{FF2B5EF4-FFF2-40B4-BE49-F238E27FC236}">
                    <a16:creationId xmlns:a16="http://schemas.microsoft.com/office/drawing/2014/main" id="{6E1BE997-CEA0-496A-968A-0D562F0202B6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04</a:t>
                </a:r>
                <a:endParaRPr lang="zh-CN" altLang="en-US" sz="2000" b="1" dirty="0">
                  <a:solidFill>
                    <a:srgbClr val="FFC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C7E78D68-1296-41A7-A747-8B2851D035A6}"/>
                </a:ext>
              </a:extLst>
            </p:cNvPr>
            <p:cNvSpPr txBox="1"/>
            <p:nvPr/>
          </p:nvSpPr>
          <p:spPr>
            <a:xfrm>
              <a:off x="3809143" y="1447328"/>
              <a:ext cx="2929429" cy="41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能规范检测动力电池控制器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107" grpId="0" bldLvl="0" animBg="1"/>
      <p:bldP spid="107" grpId="1" bldLvl="0" animBg="1"/>
      <p:bldP spid="107" grpId="2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16D4216-0FA6-42AE-A91F-C367C5A24C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16" b="19289"/>
          <a:stretch/>
        </p:blipFill>
        <p:spPr>
          <a:xfrm>
            <a:off x="5702014" y="3783324"/>
            <a:ext cx="6381750" cy="279303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3529E00-697F-4179-AE2D-24CB3519C7B9}"/>
              </a:ext>
            </a:extLst>
          </p:cNvPr>
          <p:cNvGrpSpPr/>
          <p:nvPr/>
        </p:nvGrpSpPr>
        <p:grpSpPr>
          <a:xfrm>
            <a:off x="812925" y="435509"/>
            <a:ext cx="4647717" cy="6062755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id="{B6CC266E-CACA-4F30-B2E1-D77C2F504BB2}"/>
              </a:ext>
            </a:extLst>
          </p:cNvPr>
          <p:cNvSpPr txBox="1"/>
          <p:nvPr/>
        </p:nvSpPr>
        <p:spPr>
          <a:xfrm>
            <a:off x="1766035" y="1131342"/>
            <a:ext cx="282577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684913-0AE5-4808-BDD8-2716BF539B9D}"/>
              </a:ext>
            </a:extLst>
          </p:cNvPr>
          <p:cNvSpPr/>
          <p:nvPr/>
        </p:nvSpPr>
        <p:spPr>
          <a:xfrm>
            <a:off x="1184286" y="1900783"/>
            <a:ext cx="3919786" cy="195520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能在团队间进行良好的组织协调，树立团队意识。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7C315B-706B-4B8E-8B85-4C1C416AA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039" y="855143"/>
            <a:ext cx="4008685" cy="302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4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8997161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动力电池控制器认知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532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">
            <a:extLst>
              <a:ext uri="{FF2B5EF4-FFF2-40B4-BE49-F238E27FC236}">
                <a16:creationId xmlns:a16="http://schemas.microsoft.com/office/drawing/2014/main" id="{5627417F-8A04-4DE4-BFAB-61B2B4D27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03" y="3206962"/>
            <a:ext cx="11654434" cy="175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defTabSz="1032083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3950" dirty="0">
                <a:solidFill>
                  <a:srgbClr val="000000"/>
                </a:solidFill>
                <a:latin typeface="SimSun" panose="02010600030101010101" pitchFamily="2" charset="-122"/>
              </a:rPr>
              <a:t>  </a:t>
            </a:r>
            <a:r>
              <a:rPr lang="en-US" altLang="zh-CN" sz="3950" dirty="0" err="1">
                <a:solidFill>
                  <a:srgbClr val="000000"/>
                </a:solidFill>
                <a:latin typeface="SimSun" panose="02010600030101010101" pitchFamily="2" charset="-122"/>
              </a:rPr>
              <a:t>ower</a:t>
            </a:r>
            <a:r>
              <a:rPr lang="en-US" altLang="zh-CN" sz="3950" dirty="0">
                <a:solidFill>
                  <a:srgbClr val="000000"/>
                </a:solidFill>
                <a:latin typeface="SimSun" panose="02010600030101010101" pitchFamily="2" charset="-122"/>
              </a:rPr>
              <a:t>         </a:t>
            </a:r>
            <a:r>
              <a:rPr lang="en-US" altLang="zh-CN" sz="3950" dirty="0" err="1">
                <a:solidFill>
                  <a:srgbClr val="000000"/>
                </a:solidFill>
                <a:latin typeface="SimSun" panose="02010600030101010101" pitchFamily="2" charset="-122"/>
              </a:rPr>
              <a:t>elay</a:t>
            </a:r>
            <a:r>
              <a:rPr lang="en-US" altLang="zh-CN" sz="3950" dirty="0">
                <a:solidFill>
                  <a:srgbClr val="000000"/>
                </a:solidFill>
                <a:latin typeface="SimSun" panose="02010600030101010101" pitchFamily="2" charset="-122"/>
              </a:rPr>
              <a:t>      </a:t>
            </a:r>
            <a:r>
              <a:rPr lang="en-US" altLang="zh-CN" sz="3950" dirty="0" err="1">
                <a:solidFill>
                  <a:srgbClr val="000000"/>
                </a:solidFill>
                <a:latin typeface="SimSun" panose="02010600030101010101" pitchFamily="2" charset="-122"/>
              </a:rPr>
              <a:t>ssembly</a:t>
            </a:r>
            <a:endParaRPr lang="en-US" altLang="zh-CN" sz="3950" dirty="0">
              <a:solidFill>
                <a:srgbClr val="000000"/>
              </a:solidFill>
              <a:latin typeface="SimSun" panose="02010600030101010101" pitchFamily="2" charset="-122"/>
            </a:endParaRPr>
          </a:p>
          <a:p>
            <a:pPr algn="ctr" defTabSz="1032083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919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2C0CCAA-0106-4737-BCAC-D73BF424C7BF}"/>
              </a:ext>
            </a:extLst>
          </p:cNvPr>
          <p:cNvSpPr txBox="1"/>
          <p:nvPr/>
        </p:nvSpPr>
        <p:spPr>
          <a:xfrm>
            <a:off x="4252149" y="1683703"/>
            <a:ext cx="638316" cy="908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32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305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SimSun" panose="02010600030101010101" pitchFamily="2" charset="-122"/>
              </a:rPr>
              <a:t>P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F34592-2611-44A9-A480-5EFA587E7029}"/>
              </a:ext>
            </a:extLst>
          </p:cNvPr>
          <p:cNvSpPr txBox="1"/>
          <p:nvPr/>
        </p:nvSpPr>
        <p:spPr>
          <a:xfrm>
            <a:off x="5364910" y="1692662"/>
            <a:ext cx="675185" cy="908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32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305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SimSun" panose="02010600030101010101" pitchFamily="2" charset="-122"/>
              </a:rPr>
              <a:t>R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7E39BC3-7FC3-43D9-AF7A-E2B754393BB1}"/>
              </a:ext>
            </a:extLst>
          </p:cNvPr>
          <p:cNvSpPr txBox="1"/>
          <p:nvPr/>
        </p:nvSpPr>
        <p:spPr>
          <a:xfrm>
            <a:off x="6513510" y="1717749"/>
            <a:ext cx="675185" cy="908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032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305" b="1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SimSun" panose="02010600030101010101" pitchFamily="2" charset="-122"/>
              </a:rPr>
              <a:t>A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BB9B13-FBF1-4E0D-BD8D-F310928D97F7}"/>
              </a:ext>
            </a:extLst>
          </p:cNvPr>
          <p:cNvSpPr txBox="1"/>
          <p:nvPr/>
        </p:nvSpPr>
        <p:spPr>
          <a:xfrm>
            <a:off x="-179275" y="415213"/>
            <a:ext cx="6219370" cy="1302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32083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48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ZYaoTi" panose="02010601030101010101" pitchFamily="2" charset="-122"/>
                <a:ea typeface="FZYaoTi" panose="02010601030101010101" pitchFamily="2" charset="-122"/>
              </a:rPr>
              <a:t>动力电池控制器</a:t>
            </a:r>
            <a:endParaRPr lang="en-US" altLang="en-US" sz="4800" b="1" dirty="0">
              <a:solidFill>
                <a:srgbClr val="000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859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32383 0.279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139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-0.14753 0.2736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83" y="1368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-0.03451 0.274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" y="1372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C2AED5D-D941-47A1-94B0-DF3C8B113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2036" y="1788047"/>
            <a:ext cx="6163590" cy="409686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C4801F3-4A19-404D-B748-3F27E0ACF4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275" t="16986" r="66366" b="73380"/>
          <a:stretch/>
        </p:blipFill>
        <p:spPr>
          <a:xfrm>
            <a:off x="4479745" y="1432642"/>
            <a:ext cx="2229633" cy="66070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215FB50-DCAB-46B1-B8A9-ED59F961CE02}"/>
              </a:ext>
            </a:extLst>
          </p:cNvPr>
          <p:cNvSpPr txBox="1"/>
          <p:nvPr/>
        </p:nvSpPr>
        <p:spPr>
          <a:xfrm>
            <a:off x="300979" y="2310407"/>
            <a:ext cx="4935254" cy="7871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515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ZYaoTi" panose="02010601030101010101" pitchFamily="2" charset="-122"/>
                <a:ea typeface="FZYaoTi" panose="02010601030101010101" pitchFamily="2" charset="-122"/>
              </a:rPr>
              <a:t>动力电池继电器盒</a:t>
            </a:r>
            <a:endParaRPr lang="zh-CN" altLang="en-US" sz="4515" b="1" cap="all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3004368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0606067E-7F13-4FFE-A286-83F97BC48A3F}"/>
              </a:ext>
            </a:extLst>
          </p:cNvPr>
          <p:cNvSpPr txBox="1"/>
          <p:nvPr/>
        </p:nvSpPr>
        <p:spPr>
          <a:xfrm>
            <a:off x="412395" y="734182"/>
            <a:ext cx="49111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SimSun" panose="02010600030101010101" pitchFamily="2" charset="-122"/>
                <a:sym typeface="+mn-ea"/>
              </a:rPr>
              <a:t> 控制动力蓄电池</a:t>
            </a:r>
            <a:endParaRPr lang="en-US" altLang="zh-CN" sz="3600" b="1" dirty="0">
              <a:latin typeface="华文新魏" panose="02010800040101010101" pitchFamily="2" charset="-122"/>
              <a:ea typeface="华文新魏" panose="02010800040101010101" pitchFamily="2" charset="-122"/>
              <a:cs typeface="SimSun" panose="02010600030101010101" pitchFamily="2" charset="-122"/>
              <a:sym typeface="+mn-ea"/>
            </a:endParaRPr>
          </a:p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SimSun" panose="02010600030101010101" pitchFamily="2" charset="-122"/>
                <a:sym typeface="+mn-ea"/>
              </a:rPr>
              <a:t>高压直流电 输入与输出</a:t>
            </a:r>
            <a:endParaRPr lang="en-US" altLang="zh-CN" sz="36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SimSun" panose="02010600030101010101" pitchFamily="2" charset="-122"/>
              <a:sym typeface="+mn-ea"/>
            </a:endParaRPr>
          </a:p>
          <a:p>
            <a:pPr eaLnBrk="0" hangingPunct="0"/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  <a:cs typeface="SimSun" panose="02010600030101010101" pitchFamily="2" charset="-122"/>
                <a:sym typeface="+mn-ea"/>
              </a:rPr>
              <a:t>的开关装置。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A5DF50-01B1-4355-A491-3EB3CF2D8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678" y="2669288"/>
            <a:ext cx="7034213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箭头: 右弧形 3">
            <a:extLst>
              <a:ext uri="{FF2B5EF4-FFF2-40B4-BE49-F238E27FC236}">
                <a16:creationId xmlns:a16="http://schemas.microsoft.com/office/drawing/2014/main" id="{420B0B6D-B1AA-451F-BB32-F0ECAE8218ED}"/>
              </a:ext>
            </a:extLst>
          </p:cNvPr>
          <p:cNvSpPr/>
          <p:nvPr/>
        </p:nvSpPr>
        <p:spPr>
          <a:xfrm rot="5400000">
            <a:off x="7070942" y="4403760"/>
            <a:ext cx="751562" cy="1615858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133200-981A-4058-A0E9-E8E99A78655C}"/>
              </a:ext>
            </a:extLst>
          </p:cNvPr>
          <p:cNvSpPr txBox="1"/>
          <p:nvPr/>
        </p:nvSpPr>
        <p:spPr>
          <a:xfrm>
            <a:off x="7613891" y="4290165"/>
            <a:ext cx="1159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PRA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4035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Microsoft Office PowerPoint</Application>
  <PresentationFormat>宽屏</PresentationFormat>
  <Paragraphs>179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KaiTi</vt:lpstr>
      <vt:lpstr>FZYaoTi</vt:lpstr>
      <vt:lpstr>SimHei</vt:lpstr>
      <vt:lpstr>SimHei</vt:lpstr>
      <vt:lpstr>华文楷体</vt:lpstr>
      <vt:lpstr>华文新魏</vt:lpstr>
      <vt:lpstr>楷体</vt:lpstr>
      <vt:lpstr>SimSun</vt:lpstr>
      <vt:lpstr>SimSun</vt:lpstr>
      <vt:lpstr>微软雅黑</vt:lpstr>
      <vt:lpstr>微软雅黑</vt:lpstr>
      <vt:lpstr>YouYuan</vt:lpstr>
      <vt:lpstr>Arial</vt:lpstr>
      <vt:lpstr>Arial Black</vt:lpstr>
      <vt:lpstr>Calibri</vt:lpstr>
      <vt:lpstr>Tahoma</vt:lpstr>
      <vt:lpstr>Verdana</vt:lpstr>
      <vt:lpstr>Wingdings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41</cp:revision>
  <dcterms:created xsi:type="dcterms:W3CDTF">2018-03-01T02:03:00Z</dcterms:created>
  <dcterms:modified xsi:type="dcterms:W3CDTF">2021-04-22T06:51:18Z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