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2"/>
    <p:sldMasterId id="2147483676" r:id="rId3"/>
    <p:sldMasterId id="2147483690" r:id="rId4"/>
  </p:sldMasterIdLst>
  <p:notesMasterIdLst>
    <p:notesMasterId r:id="rId26"/>
  </p:notesMasterIdLst>
  <p:handoutMasterIdLst>
    <p:handoutMasterId r:id="rId27"/>
  </p:handoutMasterIdLst>
  <p:sldIdLst>
    <p:sldId id="455" r:id="rId5"/>
    <p:sldId id="456" r:id="rId6"/>
    <p:sldId id="451" r:id="rId7"/>
    <p:sldId id="484" r:id="rId8"/>
    <p:sldId id="524" r:id="rId9"/>
    <p:sldId id="548" r:id="rId10"/>
    <p:sldId id="599" r:id="rId11"/>
    <p:sldId id="600" r:id="rId12"/>
    <p:sldId id="632" r:id="rId13"/>
    <p:sldId id="633" r:id="rId14"/>
    <p:sldId id="634" r:id="rId15"/>
    <p:sldId id="635" r:id="rId16"/>
    <p:sldId id="636" r:id="rId17"/>
    <p:sldId id="637" r:id="rId18"/>
    <p:sldId id="638" r:id="rId19"/>
    <p:sldId id="639" r:id="rId20"/>
    <p:sldId id="631" r:id="rId21"/>
    <p:sldId id="640" r:id="rId22"/>
    <p:sldId id="641" r:id="rId23"/>
    <p:sldId id="470" r:id="rId24"/>
    <p:sldId id="30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作者" initials="A" lastIdx="2" clrIdx="7"/>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74" d="100"/>
          <a:sy n="74" d="100"/>
        </p:scale>
        <p:origin x="1032" y="54"/>
      </p:cViewPr>
      <p:guideLst/>
    </p:cSldViewPr>
  </p:slideViewPr>
  <p:notesTextViewPr>
    <p:cViewPr>
      <p:scale>
        <a:sx n="1" d="1"/>
        <a:sy n="1" d="1"/>
      </p:scale>
      <p:origin x="0" y="0"/>
    </p:cViewPr>
  </p:notesTextViewPr>
  <p:notesViewPr>
    <p:cSldViewPr snapToGrid="0">
      <p:cViewPr varScale="1">
        <p:scale>
          <a:sx n="56" d="100"/>
          <a:sy n="56" d="100"/>
        </p:scale>
        <p:origin x="283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D1A08603-AC28-4370-8B26-4F1A367A31F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22ADE988-DDA7-4C13-BF18-8F7CA630CE7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3BCF7A-9EBB-49ED-A4E7-DA476304BD5A}" type="datetimeFigureOut">
              <a:rPr lang="zh-CN" altLang="en-US" smtClean="0"/>
              <a:t>2021/4/24</a:t>
            </a:fld>
            <a:endParaRPr lang="zh-CN" altLang="en-US"/>
          </a:p>
        </p:txBody>
      </p:sp>
      <p:sp>
        <p:nvSpPr>
          <p:cNvPr id="4" name="页脚占位符 3">
            <a:extLst>
              <a:ext uri="{FF2B5EF4-FFF2-40B4-BE49-F238E27FC236}">
                <a16:creationId xmlns:a16="http://schemas.microsoft.com/office/drawing/2014/main" id="{86F74878-5D24-403C-9BF7-A2E3747A6A8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C66FEBDC-AEFF-4343-B6CF-C0974DBD375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325E55D-F422-4F30-A247-30F8E350305C}" type="slidenum">
              <a:rPr lang="zh-CN" altLang="en-US" smtClean="0"/>
              <a:t>‹#›</a:t>
            </a:fld>
            <a:endParaRPr lang="zh-CN" altLang="en-US"/>
          </a:p>
        </p:txBody>
      </p:sp>
    </p:spTree>
    <p:extLst>
      <p:ext uri="{BB962C8B-B14F-4D97-AF65-F5344CB8AC3E}">
        <p14:creationId xmlns:p14="http://schemas.microsoft.com/office/powerpoint/2010/main" val="30276232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2021/4/24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noTextEdit="1"/>
          </p:cNvSpPr>
          <p:nvPr>
            <p:ph type="sldImg" idx="4294967295"/>
          </p:nvPr>
        </p:nvSpPr>
        <p:spPr>
          <a:ln>
            <a:solidFill>
              <a:srgbClr val="000000"/>
            </a:solidFill>
            <a:miter lim="800000"/>
          </a:ln>
        </p:spPr>
      </p:sp>
      <p:sp>
        <p:nvSpPr>
          <p:cNvPr id="46082" name="备注占位符 2"/>
          <p:cNvSpPr>
            <a:spLocks noGrp="1" noChangeArrowheads="1"/>
          </p:cNvSpPr>
          <p:nvPr>
            <p:ph type="body" idx="4294967295"/>
          </p:nvPr>
        </p:nvSpPr>
        <p:spPr/>
        <p:txBody>
          <a:bodyPr/>
          <a:lstStyle/>
          <a:p>
            <a:pPr>
              <a:spcBef>
                <a:spcPct val="0"/>
              </a:spcBef>
            </a:pPr>
            <a:endParaRPr lang="zh-CN" altLang="en-US"/>
          </a:p>
        </p:txBody>
      </p:sp>
      <p:sp>
        <p:nvSpPr>
          <p:cNvPr id="460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a:defRPr>
                <a:solidFill>
                  <a:schemeClr val="tx1"/>
                </a:solidFill>
                <a:latin typeface="Arial" panose="020B0604020202020204" pitchFamily="34" charset="0"/>
                <a:ea typeface="SimSun" panose="02010600030101010101" pitchFamily="2" charset="-122"/>
              </a:defRPr>
            </a:lvl2pPr>
            <a:lvl3pPr>
              <a:defRPr>
                <a:solidFill>
                  <a:schemeClr val="tx1"/>
                </a:solidFill>
                <a:latin typeface="Arial" panose="020B0604020202020204" pitchFamily="34" charset="0"/>
                <a:ea typeface="SimSun" panose="02010600030101010101" pitchFamily="2" charset="-122"/>
              </a:defRPr>
            </a:lvl3pPr>
            <a:lvl4pPr>
              <a:defRPr>
                <a:solidFill>
                  <a:schemeClr val="tx1"/>
                </a:solidFill>
                <a:latin typeface="Arial" panose="020B0604020202020204" pitchFamily="34" charset="0"/>
                <a:ea typeface="SimSun" panose="02010600030101010101" pitchFamily="2" charset="-122"/>
              </a:defRPr>
            </a:lvl4pPr>
            <a:lvl5pPr>
              <a:defRPr>
                <a:solidFill>
                  <a:schemeClr val="tx1"/>
                </a:solidFill>
                <a:latin typeface="Arial" panose="020B0604020202020204" pitchFamily="34" charset="0"/>
                <a:ea typeface="SimSun"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fld id="{07353953-2F24-4853-94B6-6188C90BE669}" type="slidenum">
              <a:rPr lang="zh-CN" altLang="en-US">
                <a:solidFill>
                  <a:srgbClr val="000000"/>
                </a:solidFill>
                <a:latin typeface="Calibri" panose="020F0502020204030204" pitchFamily="34" charset="0"/>
              </a:rPr>
              <a:t>21</a:t>
            </a:fld>
            <a:endParaRPr lang="zh-CN" altLang="en-US">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24765" y="6657340"/>
            <a:ext cx="10336530" cy="63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117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动力电池的功能</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0" y="6670219"/>
            <a:ext cx="9234153" cy="516"/>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234153" y="6486069"/>
            <a:ext cx="3054700" cy="369332"/>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新能源汽车快充电故障检修</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1270" y="6657340"/>
            <a:ext cx="9893935" cy="127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8926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动力电池的性能要求</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0" y="6677025"/>
            <a:ext cx="9195515" cy="516"/>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195515" y="6492875"/>
            <a:ext cx="2996485" cy="369332"/>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新能源汽车快充电故障检修</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ags" Target="../tags/tag6.xml"/><Relationship Id="rId2" Type="http://schemas.openxmlformats.org/officeDocument/2006/relationships/slideLayout" Target="../slideLayouts/slideLayout15.xml"/><Relationship Id="rId16" Type="http://schemas.openxmlformats.org/officeDocument/2006/relationships/tags" Target="../tags/tag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4.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ags" Target="../tags/tag9.xml"/><Relationship Id="rId2" Type="http://schemas.openxmlformats.org/officeDocument/2006/relationships/slideLayout" Target="../slideLayouts/slideLayout28.xml"/><Relationship Id="rId16" Type="http://schemas.openxmlformats.org/officeDocument/2006/relationships/tags" Target="../tags/tag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ags" Target="../tags/tag7.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tags" Target="../tags/tag12.xml"/><Relationship Id="rId2" Type="http://schemas.openxmlformats.org/officeDocument/2006/relationships/slideLayout" Target="../slideLayouts/slideLayout41.xml"/><Relationship Id="rId16" Type="http://schemas.openxmlformats.org/officeDocument/2006/relationships/tags" Target="../tags/tag1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ags" Target="../tags/tag10.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1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cxnSpLocks noChangeAspect="1"/>
          </p:cNvCxnSpPr>
          <p:nvPr/>
        </p:nvCxnSpPr>
        <p:spPr>
          <a:xfrm rot="10800000" flipH="1">
            <a:off x="-2095051" y="2378132"/>
            <a:ext cx="2987511" cy="3222448"/>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noChangeAspect="1"/>
          </p:cNvCxnSpPr>
          <p:nvPr/>
        </p:nvCxnSpPr>
        <p:spPr>
          <a:xfrm rot="5400000">
            <a:off x="-1883924" y="2840070"/>
            <a:ext cx="3174826" cy="3035133"/>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sp>
        <p:nvSpPr>
          <p:cNvPr id="49" name="AutoShape 30"/>
          <p:cNvSpPr>
            <a:spLocks noChangeArrowheads="1"/>
          </p:cNvSpPr>
          <p:nvPr/>
        </p:nvSpPr>
        <p:spPr bwMode="auto">
          <a:xfrm>
            <a:off x="6200769" y="5251350"/>
            <a:ext cx="552420" cy="550832"/>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0" name="AutoShape 31"/>
          <p:cNvSpPr>
            <a:spLocks noChangeArrowheads="1"/>
          </p:cNvSpPr>
          <p:nvPr/>
        </p:nvSpPr>
        <p:spPr bwMode="auto">
          <a:xfrm>
            <a:off x="6081714" y="5144994"/>
            <a:ext cx="792120" cy="763547"/>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1" name="AutoShape 32"/>
          <p:cNvSpPr>
            <a:spLocks noChangeArrowheads="1"/>
          </p:cNvSpPr>
          <p:nvPr/>
        </p:nvSpPr>
        <p:spPr bwMode="auto">
          <a:xfrm rot="-2690537">
            <a:off x="5986469" y="5071973"/>
            <a:ext cx="981021" cy="944511"/>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a:xfrm>
            <a:off x="3386139" y="1672563"/>
            <a:ext cx="8041640" cy="768350"/>
          </a:xfrm>
          <a:prstGeom prst="rect">
            <a:avLst/>
          </a:prstGeom>
          <a:noFill/>
          <a:effectLst>
            <a:glow rad="63500">
              <a:schemeClr val="accent2">
                <a:satMod val="175000"/>
                <a:alpha val="40000"/>
              </a:schemeClr>
            </a:glow>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a:solidFill>
                  <a:schemeClr val="accent1">
                    <a:lumMod val="75000"/>
                  </a:schemeClr>
                </a:solidFill>
                <a:effectLst>
                  <a:outerShdw blurRad="38100" dist="25400" dir="5400000" algn="ctr" rotWithShape="0">
                    <a:srgbClr val="6E747A">
                      <a:alpha val="43000"/>
                    </a:srgbClr>
                  </a:outerShdw>
                </a:effectLst>
                <a:uLnTx/>
                <a:uFillTx/>
                <a:latin typeface="黑体" panose="02010609060101010101" pitchFamily="49" charset="-122"/>
                <a:ea typeface="黑体" panose="02010609060101010101" pitchFamily="49" charset="-122"/>
                <a:cs typeface="+mn-cs"/>
              </a:rPr>
              <a:t>新能源汽车电池及管理系统检修</a:t>
            </a:r>
          </a:p>
        </p:txBody>
      </p:sp>
      <p:sp>
        <p:nvSpPr>
          <p:cNvPr id="13" name="矩形 12"/>
          <p:cNvSpPr/>
          <p:nvPr/>
        </p:nvSpPr>
        <p:spPr>
          <a:xfrm>
            <a:off x="3606418" y="2532035"/>
            <a:ext cx="3669641" cy="271535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7645954" y="2563617"/>
            <a:ext cx="4092297" cy="270030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Calibri" panose="020F0502020204030204"/>
              <a:ea typeface="宋体" panose="02010600030101010101" pitchFamily="2" charset="-122"/>
              <a:cs typeface="+mn-cs"/>
            </a:endParaRPr>
          </a:p>
        </p:txBody>
      </p:sp>
      <p:sp>
        <p:nvSpPr>
          <p:cNvPr id="2" name="Rectangle 8"/>
          <p:cNvSpPr/>
          <p:nvPr/>
        </p:nvSpPr>
        <p:spPr>
          <a:xfrm>
            <a:off x="4445" y="-1400"/>
            <a:ext cx="12187555" cy="10512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9" y="257349"/>
            <a:ext cx="3811696" cy="793706"/>
          </a:xfrm>
          <a:prstGeom prst="rect">
            <a:avLst/>
          </a:prstGeom>
          <a:ln>
            <a:noFill/>
          </a:ln>
          <a:effectLst>
            <a:softEdge rad="112500"/>
          </a:effectLst>
        </p:spPr>
      </p:pic>
      <p:grpSp>
        <p:nvGrpSpPr>
          <p:cNvPr id="16" name="组合 1"/>
          <p:cNvGrpSpPr/>
          <p:nvPr/>
        </p:nvGrpSpPr>
        <p:grpSpPr bwMode="auto">
          <a:xfrm rot="10800000">
            <a:off x="154041" y="1049825"/>
            <a:ext cx="5543760" cy="5413806"/>
            <a:chOff x="3018972" y="1"/>
            <a:chExt cx="9204298" cy="6858000"/>
          </a:xfrm>
        </p:grpSpPr>
        <p:sp>
          <p:nvSpPr>
            <p:cNvPr id="17"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8"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9"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0"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1"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2"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ppt_w</p:attrName>
                                        </p:attrNameLst>
                                      </p:cBhvr>
                                      <p:tavLst>
                                        <p:tav tm="0">
                                          <p:val>
                                            <p:fltVal val="0"/>
                                          </p:val>
                                        </p:tav>
                                        <p:tav tm="100000">
                                          <p:val>
                                            <p:strVal val="#ppt_w"/>
                                          </p:val>
                                        </p:tav>
                                      </p:tavLst>
                                    </p:anim>
                                    <p:anim calcmode="lin" valueType="num">
                                      <p:cBhvr>
                                        <p:cTn id="14" dur="1000" fill="hold"/>
                                        <p:tgtEl>
                                          <p:spTgt spid="49"/>
                                        </p:tgtEl>
                                        <p:attrNameLst>
                                          <p:attrName>ppt_h</p:attrName>
                                        </p:attrNameLst>
                                      </p:cBhvr>
                                      <p:tavLst>
                                        <p:tav tm="0">
                                          <p:val>
                                            <p:fltVal val="0"/>
                                          </p:val>
                                        </p:tav>
                                        <p:tav tm="100000">
                                          <p:val>
                                            <p:strVal val="#ppt_h"/>
                                          </p:val>
                                        </p:tav>
                                      </p:tavLst>
                                    </p:anim>
                                    <p:animEffect transition="in" filter="fade">
                                      <p:cBhvr>
                                        <p:cTn id="15" dur="1000"/>
                                        <p:tgtEl>
                                          <p:spTgt spid="4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1000" fill="hold"/>
                                        <p:tgtEl>
                                          <p:spTgt spid="50"/>
                                        </p:tgtEl>
                                        <p:attrNameLst>
                                          <p:attrName>ppt_w</p:attrName>
                                        </p:attrNameLst>
                                      </p:cBhvr>
                                      <p:tavLst>
                                        <p:tav tm="0">
                                          <p:val>
                                            <p:fltVal val="0"/>
                                          </p:val>
                                        </p:tav>
                                        <p:tav tm="100000">
                                          <p:val>
                                            <p:strVal val="#ppt_w"/>
                                          </p:val>
                                        </p:tav>
                                      </p:tavLst>
                                    </p:anim>
                                    <p:anim calcmode="lin" valueType="num">
                                      <p:cBhvr>
                                        <p:cTn id="19" dur="1000" fill="hold"/>
                                        <p:tgtEl>
                                          <p:spTgt spid="50"/>
                                        </p:tgtEl>
                                        <p:attrNameLst>
                                          <p:attrName>ppt_h</p:attrName>
                                        </p:attrNameLst>
                                      </p:cBhvr>
                                      <p:tavLst>
                                        <p:tav tm="0">
                                          <p:val>
                                            <p:fltVal val="0"/>
                                          </p:val>
                                        </p:tav>
                                        <p:tav tm="100000">
                                          <p:val>
                                            <p:strVal val="#ppt_h"/>
                                          </p:val>
                                        </p:tav>
                                      </p:tavLst>
                                    </p:anim>
                                    <p:animEffect transition="in" filter="fade">
                                      <p:cBhvr>
                                        <p:cTn id="20" dur="1000"/>
                                        <p:tgtEl>
                                          <p:spTgt spid="5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1000" fill="hold"/>
                                        <p:tgtEl>
                                          <p:spTgt spid="51"/>
                                        </p:tgtEl>
                                        <p:attrNameLst>
                                          <p:attrName>ppt_w</p:attrName>
                                        </p:attrNameLst>
                                      </p:cBhvr>
                                      <p:tavLst>
                                        <p:tav tm="0">
                                          <p:val>
                                            <p:fltVal val="0"/>
                                          </p:val>
                                        </p:tav>
                                        <p:tav tm="100000">
                                          <p:val>
                                            <p:strVal val="#ppt_w"/>
                                          </p:val>
                                        </p:tav>
                                      </p:tavLst>
                                    </p:anim>
                                    <p:anim calcmode="lin" valueType="num">
                                      <p:cBhvr>
                                        <p:cTn id="24" dur="1000" fill="hold"/>
                                        <p:tgtEl>
                                          <p:spTgt spid="51"/>
                                        </p:tgtEl>
                                        <p:attrNameLst>
                                          <p:attrName>ppt_h</p:attrName>
                                        </p:attrNameLst>
                                      </p:cBhvr>
                                      <p:tavLst>
                                        <p:tav tm="0">
                                          <p:val>
                                            <p:fltVal val="0"/>
                                          </p:val>
                                        </p:tav>
                                        <p:tav tm="100000">
                                          <p:val>
                                            <p:strVal val="#ppt_h"/>
                                          </p:val>
                                        </p:tav>
                                      </p:tavLst>
                                    </p:anim>
                                    <p:animEffect transition="in" filter="fade">
                                      <p:cBhvr>
                                        <p:cTn id="25" dur="1000"/>
                                        <p:tgtEl>
                                          <p:spTgt spid="51"/>
                                        </p:tgtEl>
                                      </p:cBhvr>
                                    </p:animEffect>
                                  </p:childTnLst>
                                </p:cTn>
                              </p:par>
                              <p:par>
                                <p:cTn id="26" presetID="0" presetClass="path" presetSubtype="0" accel="50000" decel="50000" fill="hold" grpId="1" nodeType="withEffect">
                                  <p:stCondLst>
                                    <p:cond delay="300"/>
                                  </p:stCondLst>
                                  <p:childTnLst>
                                    <p:animMotion origin="layout" path="M 0 2.96296E-6 L 0.38815 -0.00139 " pathEditMode="relative" rAng="0" ptsTypes="AA">
                                      <p:cBhvr>
                                        <p:cTn id="27" dur="2500" fill="hold"/>
                                        <p:tgtEl>
                                          <p:spTgt spid="49"/>
                                        </p:tgtEl>
                                        <p:attrNameLst>
                                          <p:attrName>ppt_x</p:attrName>
                                          <p:attrName>ppt_y</p:attrName>
                                        </p:attrNameLst>
                                      </p:cBhvr>
                                      <p:rCtr x="19400" y="-100"/>
                                    </p:animMotion>
                                  </p:childTnLst>
                                </p:cTn>
                              </p:par>
                              <p:par>
                                <p:cTn id="28" presetID="0" presetClass="path" presetSubtype="0" accel="50000" decel="50000" fill="hold" grpId="1" nodeType="withEffect">
                                  <p:stCondLst>
                                    <p:cond delay="300"/>
                                  </p:stCondLst>
                                  <p:childTnLst>
                                    <p:animMotion origin="layout" path="M 0 2.96296E-6 L 0.38815 -0.00139 " pathEditMode="relative" rAng="0" ptsTypes="AA">
                                      <p:cBhvr>
                                        <p:cTn id="29" dur="2500" fill="hold"/>
                                        <p:tgtEl>
                                          <p:spTgt spid="50"/>
                                        </p:tgtEl>
                                        <p:attrNameLst>
                                          <p:attrName>ppt_x</p:attrName>
                                          <p:attrName>ppt_y</p:attrName>
                                        </p:attrNameLst>
                                      </p:cBhvr>
                                      <p:rCtr x="19400" y="-100"/>
                                    </p:animMotion>
                                  </p:childTnLst>
                                </p:cTn>
                              </p:par>
                              <p:par>
                                <p:cTn id="30" presetID="0" presetClass="path" presetSubtype="0" accel="50000" decel="50000" fill="hold" grpId="1" nodeType="withEffect">
                                  <p:stCondLst>
                                    <p:cond delay="300"/>
                                  </p:stCondLst>
                                  <p:childTnLst>
                                    <p:animMotion origin="layout" path="M 0 -3.33333E-6 L 0.38815 -0.00393 " pathEditMode="relative" rAng="0" ptsTypes="AA">
                                      <p:cBhvr>
                                        <p:cTn id="31" dur="2500" fill="hold"/>
                                        <p:tgtEl>
                                          <p:spTgt spid="51"/>
                                        </p:tgtEl>
                                        <p:attrNameLst>
                                          <p:attrName>ppt_x</p:attrName>
                                          <p:attrName>ppt_y</p:attrName>
                                        </p:attrNameLst>
                                      </p:cBhvr>
                                      <p:rCtr x="19400" y="-200"/>
                                    </p:animMotion>
                                  </p:childTnLst>
                                </p:cTn>
                              </p:par>
                              <p:par>
                                <p:cTn id="32" presetID="8" presetClass="emph" presetSubtype="0" accel="50000" decel="50000" fill="hold" grpId="2" nodeType="withEffect">
                                  <p:stCondLst>
                                    <p:cond delay="500"/>
                                  </p:stCondLst>
                                  <p:childTnLst>
                                    <p:animRot by="-21600000">
                                      <p:cBhvr>
                                        <p:cTn id="33" dur="3500" fill="hold"/>
                                        <p:tgtEl>
                                          <p:spTgt spid="49"/>
                                        </p:tgtEl>
                                        <p:attrNameLst>
                                          <p:attrName>r</p:attrName>
                                        </p:attrNameLst>
                                      </p:cBhvr>
                                    </p:animRot>
                                  </p:childTnLst>
                                </p:cTn>
                              </p:par>
                              <p:par>
                                <p:cTn id="34" presetID="8" presetClass="emph" presetSubtype="0" accel="50000" decel="50000" fill="hold" grpId="2" nodeType="withEffect">
                                  <p:stCondLst>
                                    <p:cond delay="500"/>
                                  </p:stCondLst>
                                  <p:childTnLst>
                                    <p:animRot by="21600000">
                                      <p:cBhvr>
                                        <p:cTn id="35" dur="3500" fill="hold"/>
                                        <p:tgtEl>
                                          <p:spTgt spid="50"/>
                                        </p:tgtEl>
                                        <p:attrNameLst>
                                          <p:attrName>r</p:attrName>
                                        </p:attrNameLst>
                                      </p:cBhvr>
                                    </p:animRot>
                                  </p:childTnLst>
                                </p:cTn>
                              </p:par>
                              <p:par>
                                <p:cTn id="36" presetID="8" presetClass="emph" presetSubtype="0" accel="50000" decel="50000" fill="hold" grpId="2" nodeType="withEffect">
                                  <p:stCondLst>
                                    <p:cond delay="2000"/>
                                  </p:stCondLst>
                                  <p:childTnLst>
                                    <p:animRot by="-21600000">
                                      <p:cBhvr>
                                        <p:cTn id="37" dur="2000" fill="hold"/>
                                        <p:tgtEl>
                                          <p:spTgt spid="51"/>
                                        </p:tgtEl>
                                        <p:attrNameLst>
                                          <p:attrName>r</p:attrName>
                                        </p:attrNameLst>
                                      </p:cBhvr>
                                    </p:animRot>
                                  </p:childTnLst>
                                </p:cTn>
                              </p:par>
                              <p:par>
                                <p:cTn id="38" presetID="53" presetClass="exit" presetSubtype="16" fill="hold" grpId="3" nodeType="withEffect">
                                  <p:stCondLst>
                                    <p:cond delay="2000"/>
                                  </p:stCondLst>
                                  <p:childTnLst>
                                    <p:anim calcmode="lin" valueType="num">
                                      <p:cBhvr>
                                        <p:cTn id="39" dur="2000"/>
                                        <p:tgtEl>
                                          <p:spTgt spid="49"/>
                                        </p:tgtEl>
                                        <p:attrNameLst>
                                          <p:attrName>ppt_w</p:attrName>
                                        </p:attrNameLst>
                                      </p:cBhvr>
                                      <p:tavLst>
                                        <p:tav tm="0">
                                          <p:val>
                                            <p:strVal val="ppt_w"/>
                                          </p:val>
                                        </p:tav>
                                        <p:tav tm="100000">
                                          <p:val>
                                            <p:fltVal val="0"/>
                                          </p:val>
                                        </p:tav>
                                      </p:tavLst>
                                    </p:anim>
                                    <p:anim calcmode="lin" valueType="num">
                                      <p:cBhvr>
                                        <p:cTn id="40" dur="2000"/>
                                        <p:tgtEl>
                                          <p:spTgt spid="49"/>
                                        </p:tgtEl>
                                        <p:attrNameLst>
                                          <p:attrName>ppt_h</p:attrName>
                                        </p:attrNameLst>
                                      </p:cBhvr>
                                      <p:tavLst>
                                        <p:tav tm="0">
                                          <p:val>
                                            <p:strVal val="ppt_h"/>
                                          </p:val>
                                        </p:tav>
                                        <p:tav tm="100000">
                                          <p:val>
                                            <p:fltVal val="0"/>
                                          </p:val>
                                        </p:tav>
                                      </p:tavLst>
                                    </p:anim>
                                    <p:animEffect transition="out" filter="fade">
                                      <p:cBhvr>
                                        <p:cTn id="41" dur="2000"/>
                                        <p:tgtEl>
                                          <p:spTgt spid="49"/>
                                        </p:tgtEl>
                                      </p:cBhvr>
                                    </p:animEffect>
                                    <p:set>
                                      <p:cBhvr>
                                        <p:cTn id="42" dur="1" fill="hold">
                                          <p:stCondLst>
                                            <p:cond delay="1999"/>
                                          </p:stCondLst>
                                        </p:cTn>
                                        <p:tgtEl>
                                          <p:spTgt spid="49"/>
                                        </p:tgtEl>
                                        <p:attrNameLst>
                                          <p:attrName>style.visibility</p:attrName>
                                        </p:attrNameLst>
                                      </p:cBhvr>
                                      <p:to>
                                        <p:strVal val="hidden"/>
                                      </p:to>
                                    </p:set>
                                  </p:childTnLst>
                                </p:cTn>
                              </p:par>
                              <p:par>
                                <p:cTn id="43" presetID="53" presetClass="exit" presetSubtype="16" fill="hold" grpId="3" nodeType="withEffect">
                                  <p:stCondLst>
                                    <p:cond delay="2000"/>
                                  </p:stCondLst>
                                  <p:childTnLst>
                                    <p:anim calcmode="lin" valueType="num">
                                      <p:cBhvr>
                                        <p:cTn id="44" dur="2000"/>
                                        <p:tgtEl>
                                          <p:spTgt spid="50"/>
                                        </p:tgtEl>
                                        <p:attrNameLst>
                                          <p:attrName>ppt_w</p:attrName>
                                        </p:attrNameLst>
                                      </p:cBhvr>
                                      <p:tavLst>
                                        <p:tav tm="0">
                                          <p:val>
                                            <p:strVal val="ppt_w"/>
                                          </p:val>
                                        </p:tav>
                                        <p:tav tm="100000">
                                          <p:val>
                                            <p:fltVal val="0"/>
                                          </p:val>
                                        </p:tav>
                                      </p:tavLst>
                                    </p:anim>
                                    <p:anim calcmode="lin" valueType="num">
                                      <p:cBhvr>
                                        <p:cTn id="45" dur="2000"/>
                                        <p:tgtEl>
                                          <p:spTgt spid="50"/>
                                        </p:tgtEl>
                                        <p:attrNameLst>
                                          <p:attrName>ppt_h</p:attrName>
                                        </p:attrNameLst>
                                      </p:cBhvr>
                                      <p:tavLst>
                                        <p:tav tm="0">
                                          <p:val>
                                            <p:strVal val="ppt_h"/>
                                          </p:val>
                                        </p:tav>
                                        <p:tav tm="100000">
                                          <p:val>
                                            <p:fltVal val="0"/>
                                          </p:val>
                                        </p:tav>
                                      </p:tavLst>
                                    </p:anim>
                                    <p:animEffect transition="out" filter="fade">
                                      <p:cBhvr>
                                        <p:cTn id="46" dur="2000"/>
                                        <p:tgtEl>
                                          <p:spTgt spid="50"/>
                                        </p:tgtEl>
                                      </p:cBhvr>
                                    </p:animEffect>
                                    <p:set>
                                      <p:cBhvr>
                                        <p:cTn id="47" dur="1" fill="hold">
                                          <p:stCondLst>
                                            <p:cond delay="1999"/>
                                          </p:stCondLst>
                                        </p:cTn>
                                        <p:tgtEl>
                                          <p:spTgt spid="50"/>
                                        </p:tgtEl>
                                        <p:attrNameLst>
                                          <p:attrName>style.visibility</p:attrName>
                                        </p:attrNameLst>
                                      </p:cBhvr>
                                      <p:to>
                                        <p:strVal val="hidden"/>
                                      </p:to>
                                    </p:set>
                                  </p:childTnLst>
                                </p:cTn>
                              </p:par>
                              <p:par>
                                <p:cTn id="48" presetID="53" presetClass="exit" presetSubtype="16" fill="hold" grpId="3" nodeType="withEffect">
                                  <p:stCondLst>
                                    <p:cond delay="2000"/>
                                  </p:stCondLst>
                                  <p:childTnLst>
                                    <p:anim calcmode="lin" valueType="num">
                                      <p:cBhvr>
                                        <p:cTn id="49" dur="2000"/>
                                        <p:tgtEl>
                                          <p:spTgt spid="51"/>
                                        </p:tgtEl>
                                        <p:attrNameLst>
                                          <p:attrName>ppt_w</p:attrName>
                                        </p:attrNameLst>
                                      </p:cBhvr>
                                      <p:tavLst>
                                        <p:tav tm="0">
                                          <p:val>
                                            <p:strVal val="ppt_w"/>
                                          </p:val>
                                        </p:tav>
                                        <p:tav tm="100000">
                                          <p:val>
                                            <p:fltVal val="0"/>
                                          </p:val>
                                        </p:tav>
                                      </p:tavLst>
                                    </p:anim>
                                    <p:anim calcmode="lin" valueType="num">
                                      <p:cBhvr>
                                        <p:cTn id="50" dur="2000"/>
                                        <p:tgtEl>
                                          <p:spTgt spid="51"/>
                                        </p:tgtEl>
                                        <p:attrNameLst>
                                          <p:attrName>ppt_h</p:attrName>
                                        </p:attrNameLst>
                                      </p:cBhvr>
                                      <p:tavLst>
                                        <p:tav tm="0">
                                          <p:val>
                                            <p:strVal val="ppt_h"/>
                                          </p:val>
                                        </p:tav>
                                        <p:tav tm="100000">
                                          <p:val>
                                            <p:fltVal val="0"/>
                                          </p:val>
                                        </p:tav>
                                      </p:tavLst>
                                    </p:anim>
                                    <p:animEffect transition="out" filter="fade">
                                      <p:cBhvr>
                                        <p:cTn id="51" dur="2000"/>
                                        <p:tgtEl>
                                          <p:spTgt spid="51"/>
                                        </p:tgtEl>
                                      </p:cBhvr>
                                    </p:animEffect>
                                    <p:set>
                                      <p:cBhvr>
                                        <p:cTn id="52" dur="1" fill="hold">
                                          <p:stCondLst>
                                            <p:cond delay="1999"/>
                                          </p:stCondLst>
                                        </p:cTn>
                                        <p:tgtEl>
                                          <p:spTgt spid="51"/>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childTnLst>
                                </p:cTn>
                              </p:par>
                              <p:par>
                                <p:cTn id="56" presetID="37" presetClass="path" presetSubtype="0" accel="50000" decel="50000" fill="hold" nodeType="withEffect">
                                  <p:stCondLst>
                                    <p:cond delay="0"/>
                                  </p:stCondLst>
                                  <p:childTnLst>
                                    <p:animMotion origin="layout" path="M 0.42201 0.36181 C 0.33685 0.4169 0.31368 -0.01713 -3.95833E-6 3.7037E-7 " pathEditMode="relative" rAng="0" ptsTypes="AA">
                                      <p:cBhvr>
                                        <p:cTn id="57" dur="1250" fill="hold"/>
                                        <p:tgtEl>
                                          <p:spTgt spid="13"/>
                                        </p:tgtEl>
                                        <p:attrNameLst>
                                          <p:attrName>ppt_x</p:attrName>
                                          <p:attrName>ppt_y</p:attrName>
                                        </p:attrNameLst>
                                      </p:cBhvr>
                                      <p:rCtr x="-21107" y="-17894"/>
                                    </p:animMotion>
                                  </p:childTnLst>
                                </p:cTn>
                              </p:par>
                              <p:par>
                                <p:cTn id="58" presetID="8" presetClass="emph" presetSubtype="0" fill="hold" nodeType="withEffect">
                                  <p:stCondLst>
                                    <p:cond delay="0"/>
                                  </p:stCondLst>
                                  <p:childTnLst>
                                    <p:animRot by="21600000">
                                      <p:cBhvr>
                                        <p:cTn id="59" dur="1250" fill="hold"/>
                                        <p:tgtEl>
                                          <p:spTgt spid="13"/>
                                        </p:tgtEl>
                                        <p:attrNameLst>
                                          <p:attrName>r</p:attrName>
                                        </p:attrNameLst>
                                      </p:cBhvr>
                                    </p:animRot>
                                  </p:childTnLst>
                                </p:cTn>
                              </p:par>
                              <p:par>
                                <p:cTn id="60" presetID="10"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250"/>
                                        <p:tgtEl>
                                          <p:spTgt spid="14"/>
                                        </p:tgtEl>
                                      </p:cBhvr>
                                    </p:animEffect>
                                  </p:childTnLst>
                                </p:cTn>
                              </p:par>
                              <p:par>
                                <p:cTn id="63" presetID="37" presetClass="path" presetSubtype="0" accel="50000" decel="50000" fill="hold" nodeType="withEffect">
                                  <p:stCondLst>
                                    <p:cond delay="0"/>
                                  </p:stCondLst>
                                  <p:childTnLst>
                                    <p:animMotion origin="layout" path="M 0.42201 0.36181 C 0.33685 0.4169 0.31367 -0.01713 -1.875E-6 -1.85185E-6 " pathEditMode="relative" rAng="0" ptsTypes="AA">
                                      <p:cBhvr>
                                        <p:cTn id="64" dur="1250" fill="hold"/>
                                        <p:tgtEl>
                                          <p:spTgt spid="14"/>
                                        </p:tgtEl>
                                        <p:attrNameLst>
                                          <p:attrName>ppt_x</p:attrName>
                                          <p:attrName>ppt_y</p:attrName>
                                        </p:attrNameLst>
                                      </p:cBhvr>
                                      <p:rCtr x="-21107" y="-17894"/>
                                    </p:animMotion>
                                  </p:childTnLst>
                                </p:cTn>
                              </p:par>
                              <p:par>
                                <p:cTn id="65" presetID="8" presetClass="emph" presetSubtype="0" fill="hold" nodeType="withEffect">
                                  <p:stCondLst>
                                    <p:cond delay="0"/>
                                  </p:stCondLst>
                                  <p:childTnLst>
                                    <p:animRot by="21600000">
                                      <p:cBhvr>
                                        <p:cTn id="66" dur="1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bldLvl="0" animBg="1"/>
      <p:bldP spid="49" grpId="2" bldLvl="0" animBg="1"/>
      <p:bldP spid="49" grpId="3" bldLvl="0" animBg="1"/>
      <p:bldP spid="50" grpId="0" bldLvl="0" animBg="1"/>
      <p:bldP spid="50" grpId="1" bldLvl="0" animBg="1"/>
      <p:bldP spid="50" grpId="2" bldLvl="0" animBg="1"/>
      <p:bldP spid="50" grpId="3" bldLvl="0" animBg="1"/>
      <p:bldP spid="51" grpId="0" bldLvl="0" animBg="1"/>
      <p:bldP spid="51" grpId="1" bldLvl="0" animBg="1"/>
      <p:bldP spid="51" grpId="2" bldLvl="0" animBg="1"/>
      <p:bldP spid="51" grpId="3"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14AAE17-C72C-4F7E-AE17-999C2E163C0A}"/>
              </a:ext>
            </a:extLst>
          </p:cNvPr>
          <p:cNvSpPr txBox="1"/>
          <p:nvPr/>
        </p:nvSpPr>
        <p:spPr>
          <a:xfrm>
            <a:off x="255430" y="830468"/>
            <a:ext cx="11936570" cy="5197064"/>
          </a:xfrm>
          <a:prstGeom prst="rect">
            <a:avLst/>
          </a:prstGeom>
          <a:noFill/>
        </p:spPr>
        <p:txBody>
          <a:bodyPr wrap="square">
            <a:spAutoFit/>
          </a:bodyPr>
          <a:lstStyle/>
          <a:p>
            <a:pPr>
              <a:lnSpc>
                <a:spcPct val="150000"/>
              </a:lnSpc>
            </a:pPr>
            <a:r>
              <a:rPr lang="zh-CN" altLang="en-US" sz="3200" b="1" dirty="0">
                <a:solidFill>
                  <a:schemeClr val="accent1"/>
                </a:solidFill>
              </a:rPr>
              <a:t>（三）快充CAN电路</a:t>
            </a:r>
            <a:endParaRPr lang="en-US" altLang="zh-CN" sz="3200" b="1" dirty="0">
              <a:solidFill>
                <a:schemeClr val="accent1"/>
              </a:solidFill>
            </a:endParaRPr>
          </a:p>
          <a:p>
            <a:pPr>
              <a:lnSpc>
                <a:spcPct val="150000"/>
              </a:lnSpc>
            </a:pPr>
            <a:r>
              <a:rPr lang="en-US" altLang="zh-CN" sz="2400" dirty="0"/>
              <a:t>              </a:t>
            </a:r>
            <a:r>
              <a:rPr lang="zh-CN" altLang="en-US" sz="2400" dirty="0"/>
              <a:t>快充CAN电路由RMS数据采集终端、BMS、直流快充桩和诊断接口组成。  </a:t>
            </a:r>
            <a:endParaRPr lang="en-US" altLang="zh-CN" sz="2400" dirty="0"/>
          </a:p>
          <a:p>
            <a:pPr>
              <a:lnSpc>
                <a:spcPct val="150000"/>
              </a:lnSpc>
            </a:pPr>
            <a:r>
              <a:rPr lang="en-US" altLang="zh-CN" sz="2400" dirty="0"/>
              <a:t>              </a:t>
            </a:r>
            <a:r>
              <a:rPr lang="zh-CN" altLang="en-US" sz="2400" dirty="0"/>
              <a:t>RMS数据采集终端只提供监测数据。</a:t>
            </a:r>
            <a:endParaRPr lang="en-US" altLang="zh-CN" sz="2400" dirty="0"/>
          </a:p>
          <a:p>
            <a:pPr>
              <a:lnSpc>
                <a:spcPct val="150000"/>
              </a:lnSpc>
            </a:pPr>
            <a:r>
              <a:rPr lang="en-US" altLang="zh-CN" sz="2400" dirty="0"/>
              <a:t>             </a:t>
            </a:r>
            <a:r>
              <a:rPr lang="zh-CN" altLang="en-US" sz="2400" dirty="0"/>
              <a:t>快充的整个过程中，充电桩与车辆不断交换信息，</a:t>
            </a:r>
            <a:endParaRPr lang="en-US" altLang="zh-CN" sz="2400" dirty="0"/>
          </a:p>
          <a:p>
            <a:pPr>
              <a:lnSpc>
                <a:spcPct val="150000"/>
              </a:lnSpc>
            </a:pPr>
            <a:r>
              <a:rPr lang="en-US" altLang="zh-CN" sz="2400" dirty="0"/>
              <a:t>             </a:t>
            </a:r>
            <a:r>
              <a:rPr lang="zh-CN" altLang="en-US" sz="2400" dirty="0"/>
              <a:t>充电枪刚连接时</a:t>
            </a:r>
            <a:r>
              <a:rPr lang="zh-CN" altLang="en-US" sz="2400" b="1" dirty="0">
                <a:solidFill>
                  <a:srgbClr val="C00000"/>
                </a:solidFill>
              </a:rPr>
              <a:t>握手过程的数据交换</a:t>
            </a:r>
            <a:r>
              <a:rPr lang="zh-CN" altLang="en-US" sz="2400" dirty="0"/>
              <a:t>等，</a:t>
            </a:r>
            <a:endParaRPr lang="en-US" altLang="zh-CN" sz="2400" dirty="0"/>
          </a:p>
          <a:p>
            <a:pPr>
              <a:lnSpc>
                <a:spcPct val="150000"/>
              </a:lnSpc>
            </a:pPr>
            <a:r>
              <a:rPr lang="en-US" altLang="zh-CN" sz="2400" dirty="0"/>
              <a:t>             </a:t>
            </a:r>
            <a:r>
              <a:rPr lang="zh-CN" altLang="en-US" sz="2400" dirty="0"/>
              <a:t>进入充电状态时车辆端仍需要向桩端传输</a:t>
            </a:r>
            <a:endParaRPr lang="en-US" altLang="zh-CN" sz="2400" dirty="0"/>
          </a:p>
          <a:p>
            <a:pPr>
              <a:lnSpc>
                <a:spcPct val="150000"/>
              </a:lnSpc>
            </a:pPr>
            <a:r>
              <a:rPr lang="en-US" altLang="zh-CN" sz="2400" b="1" dirty="0">
                <a:solidFill>
                  <a:srgbClr val="C00000"/>
                </a:solidFill>
              </a:rPr>
              <a:t>             </a:t>
            </a:r>
            <a:r>
              <a:rPr lang="zh-CN" altLang="en-US" sz="2400" b="1" dirty="0">
                <a:solidFill>
                  <a:srgbClr val="C00000"/>
                </a:solidFill>
              </a:rPr>
              <a:t>允许充电电流、电池温度、SOC、充电终止</a:t>
            </a:r>
            <a:r>
              <a:rPr lang="zh-CN" altLang="en-US" sz="2400" dirty="0"/>
              <a:t>等信息，</a:t>
            </a:r>
            <a:endParaRPr lang="en-US" altLang="zh-CN" sz="2400" dirty="0"/>
          </a:p>
          <a:p>
            <a:pPr>
              <a:lnSpc>
                <a:spcPct val="150000"/>
              </a:lnSpc>
            </a:pPr>
            <a:r>
              <a:rPr lang="en-US" altLang="zh-CN" sz="2400" dirty="0"/>
              <a:t>            </a:t>
            </a:r>
            <a:r>
              <a:rPr lang="zh-CN" altLang="en-US" sz="2400" dirty="0"/>
              <a:t>桩端向车辆端传输输出的</a:t>
            </a:r>
            <a:r>
              <a:rPr lang="zh-CN" altLang="en-US" sz="2400" b="1" dirty="0">
                <a:solidFill>
                  <a:srgbClr val="C00000"/>
                </a:solidFill>
              </a:rPr>
              <a:t>最大电流、电压、充电终止</a:t>
            </a:r>
            <a:r>
              <a:rPr lang="zh-CN" altLang="en-US" sz="2400" dirty="0"/>
              <a:t>等信息，</a:t>
            </a:r>
            <a:endParaRPr lang="en-US" altLang="zh-CN" sz="2400" dirty="0"/>
          </a:p>
          <a:p>
            <a:pPr>
              <a:lnSpc>
                <a:spcPct val="150000"/>
              </a:lnSpc>
            </a:pPr>
            <a:r>
              <a:rPr lang="en-US" altLang="zh-CN" sz="2400" dirty="0"/>
              <a:t>            </a:t>
            </a:r>
            <a:r>
              <a:rPr lang="zh-CN" altLang="en-US" sz="2400" dirty="0"/>
              <a:t>大量的信息通过快充CAN线传输，快充CAN保障充电过程大量数据通信的需求。</a:t>
            </a:r>
          </a:p>
        </p:txBody>
      </p:sp>
    </p:spTree>
    <p:extLst>
      <p:ext uri="{BB962C8B-B14F-4D97-AF65-F5344CB8AC3E}">
        <p14:creationId xmlns:p14="http://schemas.microsoft.com/office/powerpoint/2010/main" val="3799174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6">
            <a:extLst>
              <a:ext uri="{FF2B5EF4-FFF2-40B4-BE49-F238E27FC236}">
                <a16:creationId xmlns:a16="http://schemas.microsoft.com/office/drawing/2014/main" id="{3B4473B7-F277-4AB3-AAEC-F7C5CB10E5AE}"/>
              </a:ext>
            </a:extLst>
          </p:cNvPr>
          <p:cNvSpPr/>
          <p:nvPr/>
        </p:nvSpPr>
        <p:spPr>
          <a:xfrm>
            <a:off x="236374" y="0"/>
            <a:ext cx="4374263"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3200" b="1" dirty="0"/>
              <a:t>三、快充系统控制原理</a:t>
            </a:r>
          </a:p>
        </p:txBody>
      </p:sp>
      <p:pic>
        <p:nvPicPr>
          <p:cNvPr id="6" name="图片 5">
            <a:extLst>
              <a:ext uri="{FF2B5EF4-FFF2-40B4-BE49-F238E27FC236}">
                <a16:creationId xmlns:a16="http://schemas.microsoft.com/office/drawing/2014/main" id="{B617E4CC-5166-42AB-A33F-011CA15C8929}"/>
              </a:ext>
            </a:extLst>
          </p:cNvPr>
          <p:cNvPicPr>
            <a:picLocks noChangeAspect="1"/>
          </p:cNvPicPr>
          <p:nvPr/>
        </p:nvPicPr>
        <p:blipFill rotWithShape="1">
          <a:blip r:embed="rId2"/>
          <a:srcRect l="29604" t="33991" r="30946" b="7794"/>
          <a:stretch/>
        </p:blipFill>
        <p:spPr>
          <a:xfrm>
            <a:off x="107582" y="1295058"/>
            <a:ext cx="6645500" cy="5537917"/>
          </a:xfrm>
          <a:prstGeom prst="rect">
            <a:avLst/>
          </a:prstGeom>
        </p:spPr>
      </p:pic>
      <p:sp>
        <p:nvSpPr>
          <p:cNvPr id="8" name="文本框 7">
            <a:extLst>
              <a:ext uri="{FF2B5EF4-FFF2-40B4-BE49-F238E27FC236}">
                <a16:creationId xmlns:a16="http://schemas.microsoft.com/office/drawing/2014/main" id="{660A472D-529D-4B46-B14E-E943844EDB84}"/>
              </a:ext>
            </a:extLst>
          </p:cNvPr>
          <p:cNvSpPr txBox="1"/>
          <p:nvPr/>
        </p:nvSpPr>
        <p:spPr>
          <a:xfrm>
            <a:off x="6701566" y="789018"/>
            <a:ext cx="5675031" cy="5577424"/>
          </a:xfrm>
          <a:prstGeom prst="rect">
            <a:avLst/>
          </a:prstGeom>
          <a:noFill/>
        </p:spPr>
        <p:txBody>
          <a:bodyPr wrap="square">
            <a:spAutoFit/>
          </a:bodyPr>
          <a:lstStyle/>
          <a:p>
            <a:pPr>
              <a:lnSpc>
                <a:spcPct val="150000"/>
              </a:lnSpc>
            </a:pPr>
            <a:r>
              <a:rPr lang="zh-CN" altLang="en-US" sz="2000" dirty="0"/>
              <a:t>S是充电枪常闭开关，</a:t>
            </a:r>
            <a:endParaRPr lang="en-US" altLang="zh-CN" sz="2000" dirty="0"/>
          </a:p>
          <a:p>
            <a:pPr>
              <a:lnSpc>
                <a:spcPct val="150000"/>
              </a:lnSpc>
            </a:pPr>
            <a:r>
              <a:rPr lang="zh-CN" altLang="en-US" sz="2000" dirty="0"/>
              <a:t>由充电枪顶端按钮控制S的通断。</a:t>
            </a:r>
            <a:endParaRPr lang="en-US" altLang="zh-CN" sz="2000" dirty="0"/>
          </a:p>
          <a:p>
            <a:pPr>
              <a:lnSpc>
                <a:spcPct val="150000"/>
              </a:lnSpc>
            </a:pPr>
            <a:r>
              <a:rPr lang="zh-CN" altLang="en-US" sz="2000" dirty="0"/>
              <a:t>平常处于常接通状态，按下按钮则S断开。</a:t>
            </a:r>
            <a:endParaRPr lang="en-US" altLang="zh-CN" sz="2000" dirty="0"/>
          </a:p>
          <a:p>
            <a:pPr>
              <a:lnSpc>
                <a:spcPct val="150000"/>
              </a:lnSpc>
            </a:pPr>
            <a:r>
              <a:rPr lang="zh-CN" altLang="en-US" sz="2000" dirty="0"/>
              <a:t>动力蓄电池正、负极通过K5、K6直接与</a:t>
            </a:r>
            <a:endParaRPr lang="en-US" altLang="zh-CN" sz="2000" dirty="0"/>
          </a:p>
          <a:p>
            <a:pPr>
              <a:lnSpc>
                <a:spcPct val="150000"/>
              </a:lnSpc>
            </a:pPr>
            <a:r>
              <a:rPr lang="zh-CN" altLang="en-US" sz="2000" dirty="0"/>
              <a:t>输入电源的正极、负极相连，</a:t>
            </a:r>
            <a:endParaRPr lang="en-US" altLang="zh-CN" sz="2000" dirty="0"/>
          </a:p>
          <a:p>
            <a:pPr>
              <a:lnSpc>
                <a:spcPct val="150000"/>
              </a:lnSpc>
            </a:pPr>
            <a:r>
              <a:rPr lang="zh-CN" altLang="en-US" sz="2000" dirty="0"/>
              <a:t>充电机利用CC1与PE之间的电阻值来</a:t>
            </a:r>
            <a:endParaRPr lang="en-US" altLang="zh-CN" sz="2000" dirty="0"/>
          </a:p>
          <a:p>
            <a:pPr>
              <a:lnSpc>
                <a:spcPct val="150000"/>
              </a:lnSpc>
            </a:pPr>
            <a:r>
              <a:rPr lang="zh-CN" altLang="en-US" sz="2000" dirty="0"/>
              <a:t>确认充电枪是否正确连接，</a:t>
            </a:r>
            <a:endParaRPr lang="en-US" altLang="zh-CN" sz="2000" dirty="0"/>
          </a:p>
          <a:p>
            <a:pPr>
              <a:lnSpc>
                <a:spcPct val="150000"/>
              </a:lnSpc>
            </a:pPr>
            <a:r>
              <a:rPr lang="zh-CN" altLang="en-US" sz="2000" dirty="0"/>
              <a:t>车辆则通过CC2信号来完成。</a:t>
            </a:r>
            <a:endParaRPr lang="en-US" altLang="zh-CN" sz="2000" dirty="0"/>
          </a:p>
          <a:p>
            <a:pPr>
              <a:lnSpc>
                <a:spcPct val="150000"/>
              </a:lnSpc>
            </a:pPr>
            <a:r>
              <a:rPr lang="zh-CN" altLang="en-US" sz="2000" dirty="0"/>
              <a:t>在快充系统中，所有的充电需求与信号</a:t>
            </a:r>
            <a:endParaRPr lang="en-US" altLang="zh-CN" sz="2000" dirty="0"/>
          </a:p>
          <a:p>
            <a:pPr>
              <a:lnSpc>
                <a:spcPct val="150000"/>
              </a:lnSpc>
            </a:pPr>
            <a:r>
              <a:rPr lang="zh-CN" altLang="en-US" sz="2000" dirty="0"/>
              <a:t>传输都是通过S+、S-的CAN总线来完成。</a:t>
            </a:r>
            <a:endParaRPr lang="en-US" altLang="zh-CN" sz="2000" dirty="0"/>
          </a:p>
          <a:p>
            <a:pPr>
              <a:lnSpc>
                <a:spcPct val="150000"/>
              </a:lnSpc>
            </a:pPr>
            <a:r>
              <a:rPr lang="zh-CN" altLang="en-US" sz="2000" dirty="0"/>
              <a:t>此外，充电桩还提供了A+、A-的12V辅助</a:t>
            </a:r>
            <a:endParaRPr lang="en-US" altLang="zh-CN" sz="2000" dirty="0"/>
          </a:p>
          <a:p>
            <a:pPr>
              <a:lnSpc>
                <a:spcPct val="150000"/>
              </a:lnSpc>
            </a:pPr>
            <a:r>
              <a:rPr lang="zh-CN" altLang="en-US" sz="2000" dirty="0"/>
              <a:t>蓄电池供电电压来保证车辆低压控制单元的运行。</a:t>
            </a:r>
          </a:p>
        </p:txBody>
      </p:sp>
      <p:sp>
        <p:nvSpPr>
          <p:cNvPr id="10" name="文本框 9">
            <a:extLst>
              <a:ext uri="{FF2B5EF4-FFF2-40B4-BE49-F238E27FC236}">
                <a16:creationId xmlns:a16="http://schemas.microsoft.com/office/drawing/2014/main" id="{E9E32F7D-04C1-4EF8-B0E1-6771345D81DB}"/>
              </a:ext>
            </a:extLst>
          </p:cNvPr>
          <p:cNvSpPr txBox="1"/>
          <p:nvPr/>
        </p:nvSpPr>
        <p:spPr>
          <a:xfrm>
            <a:off x="429556" y="775600"/>
            <a:ext cx="6272010" cy="584775"/>
          </a:xfrm>
          <a:prstGeom prst="rect">
            <a:avLst/>
          </a:prstGeom>
          <a:noFill/>
        </p:spPr>
        <p:txBody>
          <a:bodyPr wrap="square">
            <a:spAutoFit/>
          </a:bodyPr>
          <a:lstStyle/>
          <a:p>
            <a:r>
              <a:rPr lang="zh-CN" altLang="en-US" sz="3200" b="1" dirty="0">
                <a:solidFill>
                  <a:schemeClr val="accent1"/>
                </a:solidFill>
              </a:rPr>
              <a:t>（一）快充连接</a:t>
            </a:r>
          </a:p>
        </p:txBody>
      </p:sp>
    </p:spTree>
    <p:extLst>
      <p:ext uri="{BB962C8B-B14F-4D97-AF65-F5344CB8AC3E}">
        <p14:creationId xmlns:p14="http://schemas.microsoft.com/office/powerpoint/2010/main" val="335506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0DED5C3-132B-4559-ADDD-840CF3D8D14F}"/>
              </a:ext>
            </a:extLst>
          </p:cNvPr>
          <p:cNvSpPr txBox="1"/>
          <p:nvPr/>
        </p:nvSpPr>
        <p:spPr>
          <a:xfrm>
            <a:off x="276895" y="826326"/>
            <a:ext cx="6143222" cy="584775"/>
          </a:xfrm>
          <a:prstGeom prst="rect">
            <a:avLst/>
          </a:prstGeom>
          <a:noFill/>
        </p:spPr>
        <p:txBody>
          <a:bodyPr wrap="square">
            <a:spAutoFit/>
          </a:bodyPr>
          <a:lstStyle/>
          <a:p>
            <a:r>
              <a:rPr lang="zh-CN" altLang="en-US" sz="3200" b="1" dirty="0">
                <a:solidFill>
                  <a:schemeClr val="accent1"/>
                </a:solidFill>
              </a:rPr>
              <a:t>（二）快充系统连接流程</a:t>
            </a:r>
          </a:p>
        </p:txBody>
      </p:sp>
      <p:pic>
        <p:nvPicPr>
          <p:cNvPr id="7" name="图片 6">
            <a:extLst>
              <a:ext uri="{FF2B5EF4-FFF2-40B4-BE49-F238E27FC236}">
                <a16:creationId xmlns:a16="http://schemas.microsoft.com/office/drawing/2014/main" id="{A982D36F-1DD8-4935-A58C-E58B3A71ABBA}"/>
              </a:ext>
            </a:extLst>
          </p:cNvPr>
          <p:cNvPicPr>
            <a:picLocks noChangeAspect="1"/>
          </p:cNvPicPr>
          <p:nvPr/>
        </p:nvPicPr>
        <p:blipFill rotWithShape="1">
          <a:blip r:embed="rId2"/>
          <a:srcRect l="31194" t="39812" r="29250" b="10423"/>
          <a:stretch/>
        </p:blipFill>
        <p:spPr>
          <a:xfrm>
            <a:off x="180304" y="1411101"/>
            <a:ext cx="6143222" cy="4783637"/>
          </a:xfrm>
          <a:prstGeom prst="rect">
            <a:avLst/>
          </a:prstGeom>
        </p:spPr>
      </p:pic>
      <p:sp>
        <p:nvSpPr>
          <p:cNvPr id="9" name="文本框 8">
            <a:extLst>
              <a:ext uri="{FF2B5EF4-FFF2-40B4-BE49-F238E27FC236}">
                <a16:creationId xmlns:a16="http://schemas.microsoft.com/office/drawing/2014/main" id="{B85D1089-F388-4764-B976-BCD178448E91}"/>
              </a:ext>
            </a:extLst>
          </p:cNvPr>
          <p:cNvSpPr txBox="1"/>
          <p:nvPr/>
        </p:nvSpPr>
        <p:spPr>
          <a:xfrm>
            <a:off x="6226934" y="1411101"/>
            <a:ext cx="6143222" cy="2242409"/>
          </a:xfrm>
          <a:prstGeom prst="rect">
            <a:avLst/>
          </a:prstGeom>
          <a:noFill/>
        </p:spPr>
        <p:txBody>
          <a:bodyPr wrap="square">
            <a:spAutoFit/>
          </a:bodyPr>
          <a:lstStyle/>
          <a:p>
            <a:pPr>
              <a:lnSpc>
                <a:spcPct val="150000"/>
              </a:lnSpc>
            </a:pPr>
            <a:r>
              <a:rPr lang="zh-CN" altLang="en-US" sz="2400" dirty="0"/>
              <a:t>在快充的过程中，</a:t>
            </a:r>
            <a:endParaRPr lang="en-US" altLang="zh-CN" sz="2400" dirty="0"/>
          </a:p>
          <a:p>
            <a:pPr>
              <a:lnSpc>
                <a:spcPct val="150000"/>
              </a:lnSpc>
            </a:pPr>
            <a:r>
              <a:rPr lang="zh-CN" altLang="en-US" sz="2400" dirty="0"/>
              <a:t>唤醒电源由快充桩直接提供，</a:t>
            </a:r>
            <a:endParaRPr lang="en-US" altLang="zh-CN" sz="2400" dirty="0"/>
          </a:p>
          <a:p>
            <a:pPr>
              <a:lnSpc>
                <a:spcPct val="150000"/>
              </a:lnSpc>
            </a:pPr>
            <a:r>
              <a:rPr lang="zh-CN" altLang="en-US" sz="2400" dirty="0"/>
              <a:t>12V唤醒信号唤醒VCU、仪表和数据采集器，</a:t>
            </a:r>
            <a:endParaRPr lang="en-US" altLang="zh-CN" sz="2400" dirty="0"/>
          </a:p>
          <a:p>
            <a:pPr>
              <a:lnSpc>
                <a:spcPct val="150000"/>
              </a:lnSpc>
            </a:pPr>
            <a:r>
              <a:rPr lang="zh-CN" altLang="en-US" sz="2400" dirty="0"/>
              <a:t>VCU唤醒BMS与DC/DC变换器转入快充状态</a:t>
            </a:r>
            <a:r>
              <a:rPr lang="zh-CN" altLang="en-US" dirty="0"/>
              <a:t>。</a:t>
            </a:r>
          </a:p>
        </p:txBody>
      </p:sp>
    </p:spTree>
    <p:extLst>
      <p:ext uri="{BB962C8B-B14F-4D97-AF65-F5344CB8AC3E}">
        <p14:creationId xmlns:p14="http://schemas.microsoft.com/office/powerpoint/2010/main" val="28240093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5C762EF-A8E3-45CC-883B-6077320D7491}"/>
              </a:ext>
            </a:extLst>
          </p:cNvPr>
          <p:cNvSpPr txBox="1"/>
          <p:nvPr/>
        </p:nvSpPr>
        <p:spPr>
          <a:xfrm>
            <a:off x="148106" y="694755"/>
            <a:ext cx="6143222" cy="584775"/>
          </a:xfrm>
          <a:prstGeom prst="rect">
            <a:avLst/>
          </a:prstGeom>
          <a:noFill/>
        </p:spPr>
        <p:txBody>
          <a:bodyPr wrap="square">
            <a:spAutoFit/>
          </a:bodyPr>
          <a:lstStyle/>
          <a:p>
            <a:r>
              <a:rPr lang="zh-CN" altLang="en-US" sz="3200" b="1" dirty="0">
                <a:solidFill>
                  <a:schemeClr val="accent1"/>
                </a:solidFill>
              </a:rPr>
              <a:t>（三）快充桩与车身通信</a:t>
            </a:r>
          </a:p>
        </p:txBody>
      </p:sp>
      <p:sp>
        <p:nvSpPr>
          <p:cNvPr id="7" name="文本框 6">
            <a:extLst>
              <a:ext uri="{FF2B5EF4-FFF2-40B4-BE49-F238E27FC236}">
                <a16:creationId xmlns:a16="http://schemas.microsoft.com/office/drawing/2014/main" id="{2545AB8B-5250-4C41-84EE-AACA1402F6EA}"/>
              </a:ext>
            </a:extLst>
          </p:cNvPr>
          <p:cNvSpPr txBox="1"/>
          <p:nvPr/>
        </p:nvSpPr>
        <p:spPr>
          <a:xfrm>
            <a:off x="1378040" y="1279530"/>
            <a:ext cx="10665854" cy="4458400"/>
          </a:xfrm>
          <a:prstGeom prst="rect">
            <a:avLst/>
          </a:prstGeom>
          <a:noFill/>
        </p:spPr>
        <p:txBody>
          <a:bodyPr wrap="square">
            <a:spAutoFit/>
          </a:bodyPr>
          <a:lstStyle/>
          <a:p>
            <a:pPr>
              <a:lnSpc>
                <a:spcPct val="150000"/>
              </a:lnSpc>
            </a:pPr>
            <a:r>
              <a:rPr lang="zh-CN" altLang="en-US" sz="2400" dirty="0"/>
              <a:t>快充枪插入充电接口 ，在完成连接确认后，充电枪与车通过CAN总线进行握手通信，快充枪主要完成BMS、车辆辨识、动力蓄电池充电参数和充电需求等信息的采集，车辆主要完成充电机辨识、充电机最大输出能力等信息的采集。满足双方协议后，充电桩开始输送电量，车上动力蓄电池接受充电。在充电过程中，快充枪和充电桩互相交换信息，保障充电安全，包括动力蓄电池SOC值、电池温度、充电电压、充电电流、绝缘状况和连接状态等参数。重要参数出现问题时，充电桩和充电枪都可以终止充电并向对方发出信息，保护动力电池和整车不受损坏，保证充电过程快速、安全。</a:t>
            </a:r>
          </a:p>
        </p:txBody>
      </p:sp>
    </p:spTree>
    <p:extLst>
      <p:ext uri="{BB962C8B-B14F-4D97-AF65-F5344CB8AC3E}">
        <p14:creationId xmlns:p14="http://schemas.microsoft.com/office/powerpoint/2010/main" val="18203545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6">
            <a:extLst>
              <a:ext uri="{FF2B5EF4-FFF2-40B4-BE49-F238E27FC236}">
                <a16:creationId xmlns:a16="http://schemas.microsoft.com/office/drawing/2014/main" id="{1C860494-F52D-45E2-AF9D-8E271BBBF0D8}"/>
              </a:ext>
            </a:extLst>
          </p:cNvPr>
          <p:cNvSpPr/>
          <p:nvPr/>
        </p:nvSpPr>
        <p:spPr>
          <a:xfrm>
            <a:off x="352284" y="785612"/>
            <a:ext cx="5250028"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3200" b="1" dirty="0"/>
              <a:t>四、快充系统常见故障分析</a:t>
            </a:r>
          </a:p>
        </p:txBody>
      </p:sp>
      <p:sp>
        <p:nvSpPr>
          <p:cNvPr id="6" name="文本框 5">
            <a:extLst>
              <a:ext uri="{FF2B5EF4-FFF2-40B4-BE49-F238E27FC236}">
                <a16:creationId xmlns:a16="http://schemas.microsoft.com/office/drawing/2014/main" id="{36028228-FF76-4DA2-AFEF-1E709E59CD9F}"/>
              </a:ext>
            </a:extLst>
          </p:cNvPr>
          <p:cNvSpPr txBox="1"/>
          <p:nvPr/>
        </p:nvSpPr>
        <p:spPr>
          <a:xfrm>
            <a:off x="1294327" y="1650574"/>
            <a:ext cx="6143222" cy="584775"/>
          </a:xfrm>
          <a:prstGeom prst="rect">
            <a:avLst/>
          </a:prstGeom>
          <a:noFill/>
        </p:spPr>
        <p:txBody>
          <a:bodyPr wrap="square">
            <a:spAutoFit/>
          </a:bodyPr>
          <a:lstStyle/>
          <a:p>
            <a:r>
              <a:rPr lang="en-US" altLang="zh-CN" sz="3200" b="1" dirty="0">
                <a:solidFill>
                  <a:schemeClr val="accent1"/>
                </a:solidFill>
              </a:rPr>
              <a:t>1. </a:t>
            </a:r>
            <a:r>
              <a:rPr lang="zh-CN" altLang="en-US" sz="3200" b="1" dirty="0">
                <a:solidFill>
                  <a:schemeClr val="accent1"/>
                </a:solidFill>
              </a:rPr>
              <a:t>充电桩显示未连接车辆</a:t>
            </a:r>
          </a:p>
        </p:txBody>
      </p:sp>
      <p:sp>
        <p:nvSpPr>
          <p:cNvPr id="8" name="文本框 7">
            <a:extLst>
              <a:ext uri="{FF2B5EF4-FFF2-40B4-BE49-F238E27FC236}">
                <a16:creationId xmlns:a16="http://schemas.microsoft.com/office/drawing/2014/main" id="{94454B27-D839-4A70-930E-3F1E35E50142}"/>
              </a:ext>
            </a:extLst>
          </p:cNvPr>
          <p:cNvSpPr txBox="1"/>
          <p:nvPr/>
        </p:nvSpPr>
        <p:spPr>
          <a:xfrm>
            <a:off x="1030310" y="2474836"/>
            <a:ext cx="10702344" cy="2600840"/>
          </a:xfrm>
          <a:prstGeom prst="rect">
            <a:avLst/>
          </a:prstGeom>
          <a:noFill/>
        </p:spPr>
        <p:txBody>
          <a:bodyPr wrap="square">
            <a:spAutoFit/>
          </a:bodyPr>
          <a:lstStyle/>
          <a:p>
            <a:pPr>
              <a:lnSpc>
                <a:spcPct val="150000"/>
              </a:lnSpc>
            </a:pPr>
            <a:r>
              <a:rPr lang="zh-CN" altLang="en-US" sz="2800" dirty="0"/>
              <a:t>（1）更换快充桩，如显示已连接，可能为充电桩本身问题。</a:t>
            </a:r>
            <a:endParaRPr lang="en-US" altLang="zh-CN" sz="2800" dirty="0"/>
          </a:p>
          <a:p>
            <a:pPr>
              <a:lnSpc>
                <a:spcPct val="150000"/>
              </a:lnSpc>
            </a:pPr>
            <a:r>
              <a:rPr lang="zh-CN" altLang="en-US" sz="2800" dirty="0"/>
              <a:t>（2）检查快充插座CC1是否有磨损、烧蚀等情况，</a:t>
            </a:r>
            <a:endParaRPr lang="en-US" altLang="zh-CN" sz="2800" dirty="0"/>
          </a:p>
          <a:p>
            <a:pPr>
              <a:lnSpc>
                <a:spcPct val="150000"/>
              </a:lnSpc>
            </a:pPr>
            <a:r>
              <a:rPr lang="en-US" altLang="zh-CN" sz="2800" dirty="0"/>
              <a:t>         </a:t>
            </a:r>
            <a:r>
              <a:rPr lang="zh-CN" altLang="en-US" sz="2800" dirty="0"/>
              <a:t>如有建议更换快充插座线束。</a:t>
            </a:r>
            <a:endParaRPr lang="en-US" altLang="zh-CN" sz="2800" dirty="0"/>
          </a:p>
          <a:p>
            <a:pPr>
              <a:lnSpc>
                <a:spcPct val="150000"/>
              </a:lnSpc>
            </a:pPr>
            <a:r>
              <a:rPr lang="zh-CN" altLang="en-US" sz="2800" dirty="0"/>
              <a:t>（3）测量CC1电阻值，如阻值不正常，建议更换快充线束。</a:t>
            </a:r>
          </a:p>
        </p:txBody>
      </p:sp>
    </p:spTree>
    <p:extLst>
      <p:ext uri="{BB962C8B-B14F-4D97-AF65-F5344CB8AC3E}">
        <p14:creationId xmlns:p14="http://schemas.microsoft.com/office/powerpoint/2010/main" val="227747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7B5ADA3-D0C0-4940-9E60-695A5B3169F1}"/>
              </a:ext>
            </a:extLst>
          </p:cNvPr>
          <p:cNvSpPr txBox="1"/>
          <p:nvPr/>
        </p:nvSpPr>
        <p:spPr>
          <a:xfrm>
            <a:off x="714777" y="1045266"/>
            <a:ext cx="11013583" cy="584775"/>
          </a:xfrm>
          <a:prstGeom prst="rect">
            <a:avLst/>
          </a:prstGeom>
          <a:noFill/>
        </p:spPr>
        <p:txBody>
          <a:bodyPr wrap="square">
            <a:spAutoFit/>
          </a:bodyPr>
          <a:lstStyle/>
          <a:p>
            <a:r>
              <a:rPr lang="en-US" altLang="zh-CN" sz="3200" b="1" dirty="0">
                <a:solidFill>
                  <a:schemeClr val="accent1"/>
                </a:solidFill>
              </a:rPr>
              <a:t>2.</a:t>
            </a:r>
            <a:r>
              <a:rPr lang="zh-CN" altLang="en-US" sz="3200" b="1" dirty="0">
                <a:solidFill>
                  <a:schemeClr val="accent1"/>
                </a:solidFill>
              </a:rPr>
              <a:t>车辆</a:t>
            </a:r>
            <a:r>
              <a:rPr lang="en-US" altLang="zh-CN" sz="3200" b="1" dirty="0">
                <a:solidFill>
                  <a:schemeClr val="accent1"/>
                </a:solidFill>
              </a:rPr>
              <a:t>ON</a:t>
            </a:r>
            <a:r>
              <a:rPr lang="zh-CN" altLang="en-US" sz="3200" b="1" dirty="0">
                <a:solidFill>
                  <a:schemeClr val="accent1"/>
                </a:solidFill>
              </a:rPr>
              <a:t>挡、</a:t>
            </a:r>
            <a:r>
              <a:rPr lang="en-US" altLang="zh-CN" sz="3200" b="1" dirty="0">
                <a:solidFill>
                  <a:schemeClr val="accent1"/>
                </a:solidFill>
              </a:rPr>
              <a:t>READY</a:t>
            </a:r>
            <a:r>
              <a:rPr lang="zh-CN" altLang="en-US" sz="3200" b="1" dirty="0">
                <a:solidFill>
                  <a:schemeClr val="accent1"/>
                </a:solidFill>
              </a:rPr>
              <a:t>挡能充电，</a:t>
            </a:r>
            <a:r>
              <a:rPr lang="en-US" altLang="zh-CN" sz="3200" b="1" dirty="0">
                <a:solidFill>
                  <a:schemeClr val="accent1"/>
                </a:solidFill>
              </a:rPr>
              <a:t>OFF</a:t>
            </a:r>
            <a:r>
              <a:rPr lang="zh-CN" altLang="en-US" sz="3200" b="1" dirty="0">
                <a:solidFill>
                  <a:schemeClr val="accent1"/>
                </a:solidFill>
              </a:rPr>
              <a:t>挡、</a:t>
            </a:r>
            <a:r>
              <a:rPr lang="en-US" altLang="zh-CN" sz="3200" b="1" dirty="0">
                <a:solidFill>
                  <a:schemeClr val="accent1"/>
                </a:solidFill>
              </a:rPr>
              <a:t>ACC</a:t>
            </a:r>
            <a:r>
              <a:rPr lang="zh-CN" altLang="en-US" sz="3200" b="1" dirty="0">
                <a:solidFill>
                  <a:schemeClr val="accent1"/>
                </a:solidFill>
              </a:rPr>
              <a:t>挡不能充电</a:t>
            </a:r>
          </a:p>
        </p:txBody>
      </p:sp>
      <p:sp>
        <p:nvSpPr>
          <p:cNvPr id="7" name="文本框 6">
            <a:extLst>
              <a:ext uri="{FF2B5EF4-FFF2-40B4-BE49-F238E27FC236}">
                <a16:creationId xmlns:a16="http://schemas.microsoft.com/office/drawing/2014/main" id="{A21DBC6D-6648-4EAD-BF7F-EA341704F84D}"/>
              </a:ext>
            </a:extLst>
          </p:cNvPr>
          <p:cNvSpPr txBox="1"/>
          <p:nvPr/>
        </p:nvSpPr>
        <p:spPr>
          <a:xfrm>
            <a:off x="940158" y="2178400"/>
            <a:ext cx="10032641" cy="3893502"/>
          </a:xfrm>
          <a:prstGeom prst="rect">
            <a:avLst/>
          </a:prstGeom>
          <a:noFill/>
        </p:spPr>
        <p:txBody>
          <a:bodyPr wrap="square">
            <a:spAutoFit/>
          </a:bodyPr>
          <a:lstStyle/>
          <a:p>
            <a:pPr>
              <a:lnSpc>
                <a:spcPct val="150000"/>
              </a:lnSpc>
            </a:pPr>
            <a:r>
              <a:rPr lang="zh-CN" altLang="en-US" sz="2800" dirty="0"/>
              <a:t>（1）更换其他品牌快充桩，如各挡位都可以进行充电，</a:t>
            </a:r>
            <a:endParaRPr lang="en-US" altLang="zh-CN" sz="2800" dirty="0"/>
          </a:p>
          <a:p>
            <a:pPr>
              <a:lnSpc>
                <a:spcPct val="150000"/>
              </a:lnSpc>
            </a:pPr>
            <a:r>
              <a:rPr lang="en-US" altLang="zh-CN" sz="2800" dirty="0"/>
              <a:t>         </a:t>
            </a:r>
            <a:r>
              <a:rPr lang="zh-CN" altLang="en-US" sz="2800" dirty="0"/>
              <a:t>说明该充电桩无A+、A唤醒功能。</a:t>
            </a:r>
            <a:endParaRPr lang="en-US" altLang="zh-CN" sz="2800" dirty="0"/>
          </a:p>
          <a:p>
            <a:pPr>
              <a:lnSpc>
                <a:spcPct val="150000"/>
              </a:lnSpc>
            </a:pPr>
            <a:r>
              <a:rPr lang="zh-CN" altLang="en-US" sz="2800" dirty="0"/>
              <a:t>（2）检查快充插座A+、A-到电池端线束是否导通。</a:t>
            </a:r>
            <a:endParaRPr lang="en-US" altLang="zh-CN" sz="2800" dirty="0"/>
          </a:p>
          <a:p>
            <a:pPr>
              <a:lnSpc>
                <a:spcPct val="150000"/>
              </a:lnSpc>
            </a:pPr>
            <a:r>
              <a:rPr lang="en-US" altLang="zh-CN" sz="2800" dirty="0"/>
              <a:t>         </a:t>
            </a:r>
            <a:r>
              <a:rPr lang="zh-CN" altLang="en-US" sz="2800" dirty="0"/>
              <a:t>不导通排查线束。</a:t>
            </a:r>
            <a:endParaRPr lang="en-US" altLang="zh-CN" sz="2800" dirty="0"/>
          </a:p>
          <a:p>
            <a:pPr>
              <a:lnSpc>
                <a:spcPct val="150000"/>
              </a:lnSpc>
            </a:pPr>
            <a:r>
              <a:rPr lang="en-US" altLang="zh-CN" sz="2800" dirty="0"/>
              <a:t>         </a:t>
            </a:r>
            <a:r>
              <a:rPr lang="zh-CN" altLang="en-US" sz="2800" dirty="0"/>
              <a:t>如导通，建议插枪后测量A+、A-是否有12V电源。</a:t>
            </a:r>
            <a:endParaRPr lang="en-US" altLang="zh-CN" sz="2800" dirty="0"/>
          </a:p>
          <a:p>
            <a:pPr>
              <a:lnSpc>
                <a:spcPct val="150000"/>
              </a:lnSpc>
            </a:pPr>
            <a:r>
              <a:rPr lang="en-US" altLang="zh-CN" sz="2800" dirty="0"/>
              <a:t>             </a:t>
            </a:r>
            <a:r>
              <a:rPr lang="zh-CN" altLang="en-US" sz="2800" dirty="0"/>
              <a:t>如无，说明充电桩有问题。</a:t>
            </a:r>
          </a:p>
        </p:txBody>
      </p:sp>
    </p:spTree>
    <p:extLst>
      <p:ext uri="{BB962C8B-B14F-4D97-AF65-F5344CB8AC3E}">
        <p14:creationId xmlns:p14="http://schemas.microsoft.com/office/powerpoint/2010/main" val="1721862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D241F80-056D-4F09-B161-40C0BA245541}"/>
              </a:ext>
            </a:extLst>
          </p:cNvPr>
          <p:cNvSpPr txBox="1"/>
          <p:nvPr/>
        </p:nvSpPr>
        <p:spPr>
          <a:xfrm>
            <a:off x="985234" y="929356"/>
            <a:ext cx="6143222" cy="584775"/>
          </a:xfrm>
          <a:prstGeom prst="rect">
            <a:avLst/>
          </a:prstGeom>
          <a:noFill/>
        </p:spPr>
        <p:txBody>
          <a:bodyPr wrap="square">
            <a:spAutoFit/>
          </a:bodyPr>
          <a:lstStyle/>
          <a:p>
            <a:r>
              <a:rPr lang="zh-CN" altLang="en-US" sz="3200" b="1" dirty="0">
                <a:solidFill>
                  <a:schemeClr val="accent1"/>
                </a:solidFill>
              </a:rPr>
              <a:t>3. 充电桩报绝缘监测故障</a:t>
            </a:r>
          </a:p>
        </p:txBody>
      </p:sp>
      <p:sp>
        <p:nvSpPr>
          <p:cNvPr id="7" name="文本框 6">
            <a:extLst>
              <a:ext uri="{FF2B5EF4-FFF2-40B4-BE49-F238E27FC236}">
                <a16:creationId xmlns:a16="http://schemas.microsoft.com/office/drawing/2014/main" id="{248410E3-9705-42C8-A5E0-0A985F9996A8}"/>
              </a:ext>
            </a:extLst>
          </p:cNvPr>
          <p:cNvSpPr txBox="1"/>
          <p:nvPr/>
        </p:nvSpPr>
        <p:spPr>
          <a:xfrm>
            <a:off x="1281446" y="1827296"/>
            <a:ext cx="10695905" cy="3904402"/>
          </a:xfrm>
          <a:prstGeom prst="rect">
            <a:avLst/>
          </a:prstGeom>
          <a:noFill/>
        </p:spPr>
        <p:txBody>
          <a:bodyPr wrap="square">
            <a:spAutoFit/>
          </a:bodyPr>
          <a:lstStyle/>
          <a:p>
            <a:pPr>
              <a:lnSpc>
                <a:spcPct val="150000"/>
              </a:lnSpc>
            </a:pPr>
            <a:r>
              <a:rPr lang="zh-CN" altLang="en-US" sz="2400" dirty="0"/>
              <a:t>（1）更换其他充电桩进行测试，如恢复正常，说明充电桩绝缘阻值问题。</a:t>
            </a:r>
            <a:endParaRPr lang="en-US" altLang="zh-CN" sz="2400" dirty="0"/>
          </a:p>
          <a:p>
            <a:pPr>
              <a:lnSpc>
                <a:spcPct val="150000"/>
              </a:lnSpc>
            </a:pPr>
            <a:r>
              <a:rPr lang="zh-CN" altLang="en-US" sz="2400" dirty="0"/>
              <a:t>（2）建议拔插电池端快充线束，检查快充线束对地绝缘阻值。</a:t>
            </a:r>
            <a:endParaRPr lang="en-US" altLang="zh-CN" sz="2400" dirty="0"/>
          </a:p>
          <a:p>
            <a:pPr>
              <a:lnSpc>
                <a:spcPct val="150000"/>
              </a:lnSpc>
            </a:pPr>
            <a:r>
              <a:rPr lang="en-US" altLang="zh-CN" sz="2400" dirty="0"/>
              <a:t>        </a:t>
            </a:r>
            <a:r>
              <a:rPr lang="zh-CN" altLang="en-US" sz="2400" dirty="0"/>
              <a:t>如绝缘阻值不正常，更换快充线束。</a:t>
            </a:r>
            <a:endParaRPr lang="en-US" altLang="zh-CN" sz="2400" dirty="0"/>
          </a:p>
          <a:p>
            <a:pPr>
              <a:lnSpc>
                <a:spcPct val="150000"/>
              </a:lnSpc>
            </a:pPr>
            <a:r>
              <a:rPr lang="en-US" altLang="zh-CN" sz="2400" dirty="0"/>
              <a:t>        </a:t>
            </a:r>
            <a:r>
              <a:rPr lang="zh-CN" altLang="en-US" sz="2400" dirty="0"/>
              <a:t>如阻值正常，测量电池包快充接口对地绝缘阻值。</a:t>
            </a:r>
            <a:endParaRPr lang="en-US" altLang="zh-CN" sz="2400" dirty="0"/>
          </a:p>
          <a:p>
            <a:pPr>
              <a:lnSpc>
                <a:spcPct val="150000"/>
              </a:lnSpc>
            </a:pPr>
            <a:r>
              <a:rPr lang="en-US" altLang="zh-CN" sz="2400" dirty="0"/>
              <a:t> </a:t>
            </a:r>
            <a:r>
              <a:rPr lang="zh-CN" altLang="en-US" sz="2400" dirty="0"/>
              <a:t>注意：排查快充故障时，首先排查车辆本身故障，如绝缘故障、互锁故障等。 </a:t>
            </a:r>
            <a:endParaRPr lang="en-US" altLang="zh-CN" sz="2400" dirty="0"/>
          </a:p>
          <a:p>
            <a:pPr>
              <a:lnSpc>
                <a:spcPct val="150000"/>
              </a:lnSpc>
            </a:pPr>
            <a:r>
              <a:rPr lang="en-US" altLang="zh-CN" sz="2400" dirty="0"/>
              <a:t>            </a:t>
            </a:r>
            <a:r>
              <a:rPr lang="zh-CN" altLang="en-US" sz="2400" dirty="0"/>
              <a:t>排查过程对几个品牌的充电桩或者其他车辆进行充电测试。</a:t>
            </a:r>
            <a:endParaRPr lang="en-US" altLang="zh-CN" sz="2400" dirty="0"/>
          </a:p>
          <a:p>
            <a:pPr>
              <a:lnSpc>
                <a:spcPct val="150000"/>
              </a:lnSpc>
            </a:pPr>
            <a:r>
              <a:rPr lang="en-US" altLang="zh-CN" sz="2400" dirty="0"/>
              <a:t>           </a:t>
            </a:r>
            <a:r>
              <a:rPr lang="zh-CN" altLang="en-US" sz="2400" dirty="0"/>
              <a:t>市场上部分充电桩带屏幕，建议查看单体电压以及电池请求电流等情况。</a:t>
            </a:r>
          </a:p>
        </p:txBody>
      </p:sp>
    </p:spTree>
    <p:extLst>
      <p:ext uri="{BB962C8B-B14F-4D97-AF65-F5344CB8AC3E}">
        <p14:creationId xmlns:p14="http://schemas.microsoft.com/office/powerpoint/2010/main" val="4007945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6">
            <a:extLst>
              <a:ext uri="{FF2B5EF4-FFF2-40B4-BE49-F238E27FC236}">
                <a16:creationId xmlns:a16="http://schemas.microsoft.com/office/drawing/2014/main" id="{E1A2A57E-4298-4518-8A31-83DE3EBAF7F6}"/>
              </a:ext>
            </a:extLst>
          </p:cNvPr>
          <p:cNvSpPr/>
          <p:nvPr/>
        </p:nvSpPr>
        <p:spPr>
          <a:xfrm>
            <a:off x="764223" y="666208"/>
            <a:ext cx="2300768"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3200" b="1" dirty="0"/>
              <a:t>直流充电站</a:t>
            </a:r>
          </a:p>
        </p:txBody>
      </p:sp>
      <p:sp>
        <p:nvSpPr>
          <p:cNvPr id="7" name="文本框 6">
            <a:extLst>
              <a:ext uri="{FF2B5EF4-FFF2-40B4-BE49-F238E27FC236}">
                <a16:creationId xmlns:a16="http://schemas.microsoft.com/office/drawing/2014/main" id="{C9DB17A3-8BE0-452E-9137-ED44C3355B3A}"/>
              </a:ext>
            </a:extLst>
          </p:cNvPr>
          <p:cNvSpPr txBox="1"/>
          <p:nvPr/>
        </p:nvSpPr>
        <p:spPr>
          <a:xfrm>
            <a:off x="1056701" y="1355314"/>
            <a:ext cx="10554237" cy="2796407"/>
          </a:xfrm>
          <a:prstGeom prst="rect">
            <a:avLst/>
          </a:prstGeom>
          <a:noFill/>
        </p:spPr>
        <p:txBody>
          <a:bodyPr wrap="square">
            <a:spAutoFit/>
          </a:bodyPr>
          <a:lstStyle/>
          <a:p>
            <a:pPr>
              <a:lnSpc>
                <a:spcPct val="150000"/>
              </a:lnSpc>
            </a:pPr>
            <a:r>
              <a:rPr lang="zh-CN" altLang="en-US" sz="2400" dirty="0"/>
              <a:t>快速充电是指能够在10～20min时间将电动汽车电池充到50%～80%的电量，</a:t>
            </a:r>
            <a:endParaRPr lang="en-US" altLang="zh-CN" sz="2400" dirty="0"/>
          </a:p>
          <a:p>
            <a:pPr>
              <a:lnSpc>
                <a:spcPct val="150000"/>
              </a:lnSpc>
            </a:pPr>
            <a:r>
              <a:rPr lang="zh-CN" altLang="en-US" sz="2400" dirty="0"/>
              <a:t>通常充电枪的输出功率超过100kW。</a:t>
            </a:r>
            <a:endParaRPr lang="en-US" altLang="zh-CN" sz="2400" dirty="0"/>
          </a:p>
          <a:p>
            <a:pPr>
              <a:lnSpc>
                <a:spcPct val="150000"/>
              </a:lnSpc>
            </a:pPr>
            <a:r>
              <a:rPr lang="zh-CN" altLang="en-US" sz="2400" dirty="0"/>
              <a:t>电动大巴的快速充电功率应达到200kW以上，并且随着车载蓄电池充电能力的提高，充电时间进一步缩短，充电枪的输出功率将更大。</a:t>
            </a:r>
            <a:endParaRPr lang="en-US" altLang="zh-CN" sz="2400" dirty="0"/>
          </a:p>
          <a:p>
            <a:pPr>
              <a:lnSpc>
                <a:spcPct val="150000"/>
              </a:lnSpc>
            </a:pPr>
            <a:r>
              <a:rPr lang="zh-CN" altLang="en-US" sz="2400" dirty="0"/>
              <a:t>直流充电站一般拥有</a:t>
            </a:r>
            <a:r>
              <a:rPr lang="en-US" altLang="zh-CN" sz="2400" dirty="0"/>
              <a:t>4</a:t>
            </a:r>
            <a:r>
              <a:rPr lang="zh-CN" altLang="en-US" sz="2400" dirty="0"/>
              <a:t>～</a:t>
            </a:r>
            <a:r>
              <a:rPr lang="en-US" altLang="zh-CN" sz="2400" dirty="0"/>
              <a:t>12</a:t>
            </a:r>
            <a:r>
              <a:rPr lang="zh-CN" altLang="en-US" sz="2400" dirty="0"/>
              <a:t>条快速充电枪。</a:t>
            </a:r>
            <a:endParaRPr lang="en-US" altLang="zh-CN" sz="2400" dirty="0"/>
          </a:p>
        </p:txBody>
      </p:sp>
      <p:grpSp>
        <p:nvGrpSpPr>
          <p:cNvPr id="10" name="组合 9">
            <a:extLst>
              <a:ext uri="{FF2B5EF4-FFF2-40B4-BE49-F238E27FC236}">
                <a16:creationId xmlns:a16="http://schemas.microsoft.com/office/drawing/2014/main" id="{D8FEA63E-C48E-4E2E-8F17-8A4B32876C99}"/>
              </a:ext>
            </a:extLst>
          </p:cNvPr>
          <p:cNvGrpSpPr/>
          <p:nvPr/>
        </p:nvGrpSpPr>
        <p:grpSpPr>
          <a:xfrm flipH="1">
            <a:off x="1133521" y="4395672"/>
            <a:ext cx="3686187" cy="967058"/>
            <a:chOff x="6089262" y="287200"/>
            <a:chExt cx="3335985" cy="790365"/>
          </a:xfrm>
        </p:grpSpPr>
        <p:pic>
          <p:nvPicPr>
            <p:cNvPr id="11" name="图片 10">
              <a:extLst>
                <a:ext uri="{FF2B5EF4-FFF2-40B4-BE49-F238E27FC236}">
                  <a16:creationId xmlns:a16="http://schemas.microsoft.com/office/drawing/2014/main" id="{CAF9BF8B-DF01-46A0-98F5-8C6D6E0C34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2" name="组合 11">
              <a:extLst>
                <a:ext uri="{FF2B5EF4-FFF2-40B4-BE49-F238E27FC236}">
                  <a16:creationId xmlns:a16="http://schemas.microsoft.com/office/drawing/2014/main" id="{6C6D9623-7C97-4A10-B10C-7DF8051878A4}"/>
                </a:ext>
              </a:extLst>
            </p:cNvPr>
            <p:cNvGrpSpPr/>
            <p:nvPr/>
          </p:nvGrpSpPr>
          <p:grpSpPr>
            <a:xfrm flipH="1">
              <a:off x="6089262" y="287200"/>
              <a:ext cx="3335985" cy="558112"/>
              <a:chOff x="7995986" y="760883"/>
              <a:chExt cx="3232747" cy="540840"/>
            </a:xfrm>
          </p:grpSpPr>
          <p:sp>
            <p:nvSpPr>
              <p:cNvPr id="13" name="Freeform 56">
                <a:extLst>
                  <a:ext uri="{FF2B5EF4-FFF2-40B4-BE49-F238E27FC236}">
                    <a16:creationId xmlns:a16="http://schemas.microsoft.com/office/drawing/2014/main" id="{76C5A9B5-F0DF-4B1A-BF7D-67698D4C8EC6}"/>
                  </a:ext>
                </a:extLst>
              </p:cNvPr>
              <p:cNvSpPr/>
              <p:nvPr/>
            </p:nvSpPr>
            <p:spPr bwMode="auto">
              <a:xfrm>
                <a:off x="9009785" y="760883"/>
                <a:ext cx="2218948"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 name="Freeform 57">
                <a:extLst>
                  <a:ext uri="{FF2B5EF4-FFF2-40B4-BE49-F238E27FC236}">
                    <a16:creationId xmlns:a16="http://schemas.microsoft.com/office/drawing/2014/main" id="{1344FD70-608C-416D-B4C1-F188F05C6C85}"/>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 name="Freeform 58">
                <a:extLst>
                  <a:ext uri="{FF2B5EF4-FFF2-40B4-BE49-F238E27FC236}">
                    <a16:creationId xmlns:a16="http://schemas.microsoft.com/office/drawing/2014/main" id="{106F4534-CA9D-4340-8854-7750754D5BF6}"/>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16" name="文本框 50">
            <a:extLst>
              <a:ext uri="{FF2B5EF4-FFF2-40B4-BE49-F238E27FC236}">
                <a16:creationId xmlns:a16="http://schemas.microsoft.com/office/drawing/2014/main" id="{8D411FD9-D4E7-45C4-9D5D-2E0884C656FF}"/>
              </a:ext>
            </a:extLst>
          </p:cNvPr>
          <p:cNvSpPr txBox="1"/>
          <p:nvPr/>
        </p:nvSpPr>
        <p:spPr>
          <a:xfrm>
            <a:off x="1133635" y="4482978"/>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1</a:t>
            </a:r>
          </a:p>
        </p:txBody>
      </p:sp>
      <p:sp>
        <p:nvSpPr>
          <p:cNvPr id="17" name="文本框 53">
            <a:extLst>
              <a:ext uri="{FF2B5EF4-FFF2-40B4-BE49-F238E27FC236}">
                <a16:creationId xmlns:a16="http://schemas.microsoft.com/office/drawing/2014/main" id="{75E6A636-1319-4625-A8D4-B4DCF8854C7A}"/>
              </a:ext>
            </a:extLst>
          </p:cNvPr>
          <p:cNvSpPr txBox="1"/>
          <p:nvPr/>
        </p:nvSpPr>
        <p:spPr>
          <a:xfrm>
            <a:off x="2288348" y="4404880"/>
            <a:ext cx="2531361"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gn="l">
              <a:defRPr/>
            </a:pPr>
            <a:r>
              <a:rPr lang="zh-CN" altLang="en-US" dirty="0"/>
              <a:t>电网直充型</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18" name="组合 17">
            <a:extLst>
              <a:ext uri="{FF2B5EF4-FFF2-40B4-BE49-F238E27FC236}">
                <a16:creationId xmlns:a16="http://schemas.microsoft.com/office/drawing/2014/main" id="{2F0657B6-6F42-4DD9-910E-57E828C2B87D}"/>
              </a:ext>
            </a:extLst>
          </p:cNvPr>
          <p:cNvGrpSpPr/>
          <p:nvPr/>
        </p:nvGrpSpPr>
        <p:grpSpPr>
          <a:xfrm flipH="1">
            <a:off x="1133521" y="5444692"/>
            <a:ext cx="3686188" cy="967058"/>
            <a:chOff x="6089261" y="287200"/>
            <a:chExt cx="3335986" cy="790365"/>
          </a:xfrm>
        </p:grpSpPr>
        <p:pic>
          <p:nvPicPr>
            <p:cNvPr id="19" name="图片 18">
              <a:extLst>
                <a:ext uri="{FF2B5EF4-FFF2-40B4-BE49-F238E27FC236}">
                  <a16:creationId xmlns:a16="http://schemas.microsoft.com/office/drawing/2014/main" id="{23981A5E-5D2B-4B24-9985-FBC073300E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0" name="组合 19">
              <a:extLst>
                <a:ext uri="{FF2B5EF4-FFF2-40B4-BE49-F238E27FC236}">
                  <a16:creationId xmlns:a16="http://schemas.microsoft.com/office/drawing/2014/main" id="{E3B6936E-5D55-4798-8F1C-BCCA431B928E}"/>
                </a:ext>
              </a:extLst>
            </p:cNvPr>
            <p:cNvGrpSpPr/>
            <p:nvPr/>
          </p:nvGrpSpPr>
          <p:grpSpPr>
            <a:xfrm flipH="1">
              <a:off x="6089261" y="287200"/>
              <a:ext cx="3335986" cy="558112"/>
              <a:chOff x="7995986" y="760883"/>
              <a:chExt cx="3232748" cy="540840"/>
            </a:xfrm>
          </p:grpSpPr>
          <p:sp>
            <p:nvSpPr>
              <p:cNvPr id="21" name="Freeform 56">
                <a:extLst>
                  <a:ext uri="{FF2B5EF4-FFF2-40B4-BE49-F238E27FC236}">
                    <a16:creationId xmlns:a16="http://schemas.microsoft.com/office/drawing/2014/main" id="{22211D3F-3828-424B-8BEA-44E1A6861BB5}"/>
                  </a:ext>
                </a:extLst>
              </p:cNvPr>
              <p:cNvSpPr/>
              <p:nvPr/>
            </p:nvSpPr>
            <p:spPr bwMode="auto">
              <a:xfrm>
                <a:off x="9009785" y="760883"/>
                <a:ext cx="2218949"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2" name="Freeform 57">
                <a:extLst>
                  <a:ext uri="{FF2B5EF4-FFF2-40B4-BE49-F238E27FC236}">
                    <a16:creationId xmlns:a16="http://schemas.microsoft.com/office/drawing/2014/main" id="{A6B9F5A8-4282-488A-B806-1FBE0ACED79B}"/>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3" name="Freeform 58">
                <a:extLst>
                  <a:ext uri="{FF2B5EF4-FFF2-40B4-BE49-F238E27FC236}">
                    <a16:creationId xmlns:a16="http://schemas.microsoft.com/office/drawing/2014/main" id="{A86A9172-1744-4BEA-B231-3E86234577BA}"/>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4" name="文本框 50">
            <a:extLst>
              <a:ext uri="{FF2B5EF4-FFF2-40B4-BE49-F238E27FC236}">
                <a16:creationId xmlns:a16="http://schemas.microsoft.com/office/drawing/2014/main" id="{F9A4903E-4B60-4637-9EF2-0803F64384AC}"/>
              </a:ext>
            </a:extLst>
          </p:cNvPr>
          <p:cNvSpPr txBox="1"/>
          <p:nvPr/>
        </p:nvSpPr>
        <p:spPr>
          <a:xfrm>
            <a:off x="1140620" y="5530728"/>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2</a:t>
            </a:r>
          </a:p>
        </p:txBody>
      </p:sp>
      <p:sp>
        <p:nvSpPr>
          <p:cNvPr id="25" name="文本框 53">
            <a:extLst>
              <a:ext uri="{FF2B5EF4-FFF2-40B4-BE49-F238E27FC236}">
                <a16:creationId xmlns:a16="http://schemas.microsoft.com/office/drawing/2014/main" id="{5473088E-9E2F-4870-A14D-2A169D2848E0}"/>
              </a:ext>
            </a:extLst>
          </p:cNvPr>
          <p:cNvSpPr txBox="1"/>
          <p:nvPr/>
        </p:nvSpPr>
        <p:spPr>
          <a:xfrm>
            <a:off x="2310297" y="5455805"/>
            <a:ext cx="2509413"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gn="l">
              <a:defRPr/>
            </a:pPr>
            <a:r>
              <a:rPr lang="zh-CN" altLang="en-US" dirty="0"/>
              <a:t>储能缓冲型</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Tree>
    <p:extLst>
      <p:ext uri="{BB962C8B-B14F-4D97-AF65-F5344CB8AC3E}">
        <p14:creationId xmlns:p14="http://schemas.microsoft.com/office/powerpoint/2010/main" val="2217010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dissolve">
                                      <p:cBhvr>
                                        <p:cTn id="15" dur="500"/>
                                        <p:tgtEl>
                                          <p:spTgt spid="16"/>
                                        </p:tgtEl>
                                      </p:cBhvr>
                                    </p:animEffect>
                                  </p:childTnLst>
                                </p:cTn>
                              </p:par>
                              <p:par>
                                <p:cTn id="16" presetID="9" presetClass="entr" presetSubtype="0" fill="hold" grpId="0" nodeType="withEffect">
                                  <p:stCondLst>
                                    <p:cond delay="0"/>
                                  </p:stCondLst>
                                  <p:childTnLst>
                                    <p:set>
                                      <p:cBhvr>
                                        <p:cTn id="17" dur="500" fill="hold">
                                          <p:stCondLst>
                                            <p:cond delay="0"/>
                                          </p:stCondLst>
                                        </p:cTn>
                                        <p:tgtEl>
                                          <p:spTgt spid="17"/>
                                        </p:tgtEl>
                                        <p:attrNameLst>
                                          <p:attrName>style.visibility</p:attrName>
                                        </p:attrNameLst>
                                      </p:cBhvr>
                                      <p:to>
                                        <p:strVal val="visible"/>
                                      </p:to>
                                    </p:set>
                                    <p:animEffect transition="in" filter="dissolv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500"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par>
                                <p:cTn id="24" presetID="9" presetClass="entr" presetSubtype="0" fill="hold" grpId="0" nodeType="withEffect">
                                  <p:stCondLst>
                                    <p:cond delay="0"/>
                                  </p:stCondLst>
                                  <p:childTnLst>
                                    <p:set>
                                      <p:cBhvr>
                                        <p:cTn id="25" dur="500" fill="hold">
                                          <p:stCondLst>
                                            <p:cond delay="0"/>
                                          </p:stCondLst>
                                        </p:cTn>
                                        <p:tgtEl>
                                          <p:spTgt spid="25"/>
                                        </p:tgtEl>
                                        <p:attrNameLst>
                                          <p:attrName>style.visibility</p:attrName>
                                        </p:attrNameLst>
                                      </p:cBhvr>
                                      <p:to>
                                        <p:strVal val="visible"/>
                                      </p:to>
                                    </p:set>
                                    <p:animEffect transition="in" filter="dissolve">
                                      <p:cBhvr>
                                        <p:cTn id="26" dur="500"/>
                                        <p:tgtEl>
                                          <p:spTgt spid="25"/>
                                        </p:tgtEl>
                                      </p:cBhvr>
                                    </p:animEffect>
                                  </p:childTnLst>
                                </p:cTn>
                              </p:par>
                              <p:par>
                                <p:cTn id="27" presetID="9" presetClass="entr" presetSubtype="0" fill="hold" grpId="0" nodeType="withEffect">
                                  <p:stCondLst>
                                    <p:cond delay="0"/>
                                  </p:stCondLst>
                                  <p:childTnLst>
                                    <p:set>
                                      <p:cBhvr>
                                        <p:cTn id="28" dur="500" fill="hold">
                                          <p:stCondLst>
                                            <p:cond delay="0"/>
                                          </p:stCondLst>
                                        </p:cTn>
                                        <p:tgtEl>
                                          <p:spTgt spid="24"/>
                                        </p:tgtEl>
                                        <p:attrNameLst>
                                          <p:attrName>style.visibility</p:attrName>
                                        </p:attrNameLst>
                                      </p:cBhvr>
                                      <p:to>
                                        <p:strVal val="visible"/>
                                      </p:to>
                                    </p:set>
                                    <p:animEffect transition="in" filter="dissolve">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 grpId="0"/>
      <p:bldP spid="17" grpId="0" bldLvl="0" animBg="1"/>
      <p:bldP spid="24" grpId="0"/>
      <p:bldP spid="2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3F2DA88-1380-4ADD-BD81-9873C8A21B3B}"/>
              </a:ext>
            </a:extLst>
          </p:cNvPr>
          <p:cNvSpPr txBox="1"/>
          <p:nvPr/>
        </p:nvSpPr>
        <p:spPr>
          <a:xfrm>
            <a:off x="792050" y="1199800"/>
            <a:ext cx="11129493" cy="4458400"/>
          </a:xfrm>
          <a:prstGeom prst="rect">
            <a:avLst/>
          </a:prstGeom>
          <a:noFill/>
        </p:spPr>
        <p:txBody>
          <a:bodyPr wrap="square">
            <a:spAutoFit/>
          </a:bodyPr>
          <a:lstStyle/>
          <a:p>
            <a:pPr>
              <a:lnSpc>
                <a:spcPct val="150000"/>
              </a:lnSpc>
            </a:pPr>
            <a:r>
              <a:rPr lang="zh-CN" altLang="en-US" sz="2400" dirty="0"/>
              <a:t>电网直充型是指将</a:t>
            </a:r>
            <a:r>
              <a:rPr lang="zh-CN" altLang="en-US" sz="2400" b="1" dirty="0">
                <a:solidFill>
                  <a:srgbClr val="C00000"/>
                </a:solidFill>
              </a:rPr>
              <a:t>电网电能直接对电动汽车进行充电</a:t>
            </a:r>
            <a:r>
              <a:rPr lang="zh-CN" altLang="en-US" sz="2400" dirty="0"/>
              <a:t>，</a:t>
            </a:r>
            <a:endParaRPr lang="en-US" altLang="zh-CN" sz="2400" dirty="0"/>
          </a:p>
          <a:p>
            <a:pPr>
              <a:lnSpc>
                <a:spcPct val="150000"/>
              </a:lnSpc>
            </a:pPr>
            <a:r>
              <a:rPr lang="zh-CN" altLang="en-US" sz="2400" dirty="0"/>
              <a:t>电网输入功率略大于充电站输出功率。</a:t>
            </a:r>
            <a:endParaRPr lang="en-US" altLang="zh-CN" sz="2400" dirty="0"/>
          </a:p>
          <a:p>
            <a:pPr>
              <a:lnSpc>
                <a:spcPct val="150000"/>
              </a:lnSpc>
            </a:pPr>
            <a:r>
              <a:rPr lang="zh-CN" altLang="en-US" sz="2400" dirty="0"/>
              <a:t>一般具有12个充电枪的大型充电站需要2000kW的专用电网。</a:t>
            </a:r>
            <a:endParaRPr lang="en-US" altLang="zh-CN" sz="2400" dirty="0"/>
          </a:p>
          <a:p>
            <a:pPr>
              <a:lnSpc>
                <a:spcPct val="150000"/>
              </a:lnSpc>
            </a:pPr>
            <a:r>
              <a:rPr lang="zh-CN" altLang="en-US" sz="2400" dirty="0"/>
              <a:t>具有4个充电枪的小型充电站需要500kW的专用变压器。</a:t>
            </a:r>
            <a:endParaRPr lang="en-US" altLang="zh-CN" sz="2400" dirty="0"/>
          </a:p>
          <a:p>
            <a:pPr>
              <a:lnSpc>
                <a:spcPct val="150000"/>
              </a:lnSpc>
            </a:pPr>
            <a:r>
              <a:rPr lang="zh-CN" altLang="en-US" sz="2400" dirty="0"/>
              <a:t>此方案的特点：</a:t>
            </a:r>
            <a:endParaRPr lang="en-US" altLang="zh-CN" sz="2400" dirty="0"/>
          </a:p>
          <a:p>
            <a:pPr>
              <a:lnSpc>
                <a:spcPct val="150000"/>
              </a:lnSpc>
            </a:pPr>
            <a:r>
              <a:rPr lang="en-US" altLang="zh-CN" sz="2400" dirty="0"/>
              <a:t>    </a:t>
            </a:r>
            <a:r>
              <a:rPr lang="zh-CN" altLang="en-US" sz="2400" dirty="0"/>
              <a:t>①电网专线功率较大，投资较高，电网及电站设备资源利用率较低，尤其</a:t>
            </a:r>
            <a:endParaRPr lang="en-US" altLang="zh-CN" sz="2400" dirty="0"/>
          </a:p>
          <a:p>
            <a:pPr>
              <a:lnSpc>
                <a:spcPct val="150000"/>
              </a:lnSpc>
            </a:pPr>
            <a:r>
              <a:rPr lang="en-US" altLang="zh-CN" sz="2400" dirty="0"/>
              <a:t>       </a:t>
            </a:r>
            <a:r>
              <a:rPr lang="zh-CN" altLang="en-US" sz="2400" dirty="0"/>
              <a:t>是前期电动汽车较少的情况下，绝大部分时间在闲置。充电站投资难以回收。</a:t>
            </a:r>
            <a:endParaRPr lang="en-US" altLang="zh-CN" sz="2400" dirty="0"/>
          </a:p>
          <a:p>
            <a:pPr>
              <a:lnSpc>
                <a:spcPct val="150000"/>
              </a:lnSpc>
            </a:pPr>
            <a:r>
              <a:rPr lang="en-US" altLang="zh-CN" sz="2400" dirty="0"/>
              <a:t>    </a:t>
            </a:r>
            <a:r>
              <a:rPr lang="zh-CN" altLang="en-US" sz="2400" dirty="0"/>
              <a:t>②用电高峰重叠，不能削峰平谷。</a:t>
            </a:r>
          </a:p>
        </p:txBody>
      </p:sp>
    </p:spTree>
    <p:extLst>
      <p:ext uri="{BB962C8B-B14F-4D97-AF65-F5344CB8AC3E}">
        <p14:creationId xmlns:p14="http://schemas.microsoft.com/office/powerpoint/2010/main" val="3628475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3C7C208-07B9-41F6-B082-3636F2266105}"/>
              </a:ext>
            </a:extLst>
          </p:cNvPr>
          <p:cNvSpPr txBox="1"/>
          <p:nvPr/>
        </p:nvSpPr>
        <p:spPr>
          <a:xfrm>
            <a:off x="257578" y="922801"/>
            <a:ext cx="11934422" cy="4458400"/>
          </a:xfrm>
          <a:prstGeom prst="rect">
            <a:avLst/>
          </a:prstGeom>
          <a:noFill/>
        </p:spPr>
        <p:txBody>
          <a:bodyPr wrap="square">
            <a:spAutoFit/>
          </a:bodyPr>
          <a:lstStyle/>
          <a:p>
            <a:pPr>
              <a:lnSpc>
                <a:spcPct val="150000"/>
              </a:lnSpc>
            </a:pPr>
            <a:r>
              <a:rPr lang="zh-CN" altLang="en-US" sz="2400" dirty="0"/>
              <a:t>（2）储能缓冲型是指平时将电网电能存储于蓄电池中，</a:t>
            </a:r>
            <a:endParaRPr lang="en-US" altLang="zh-CN" sz="2400" dirty="0"/>
          </a:p>
          <a:p>
            <a:pPr>
              <a:lnSpc>
                <a:spcPct val="150000"/>
              </a:lnSpc>
            </a:pPr>
            <a:r>
              <a:rPr lang="en-US" altLang="zh-CN" sz="2400" dirty="0"/>
              <a:t>         </a:t>
            </a:r>
            <a:r>
              <a:rPr lang="zh-CN" altLang="en-US" sz="2400" dirty="0"/>
              <a:t>为电动汽车充电时，主要由蓄电池提供电能。</a:t>
            </a:r>
            <a:endParaRPr lang="en-US" altLang="zh-CN" sz="2400" dirty="0"/>
          </a:p>
          <a:p>
            <a:pPr>
              <a:lnSpc>
                <a:spcPct val="150000"/>
              </a:lnSpc>
            </a:pPr>
            <a:r>
              <a:rPr lang="zh-CN" altLang="en-US" sz="2400" dirty="0"/>
              <a:t>此方案的特点：</a:t>
            </a:r>
            <a:endParaRPr lang="en-US" altLang="zh-CN" sz="2400" dirty="0"/>
          </a:p>
          <a:p>
            <a:pPr>
              <a:lnSpc>
                <a:spcPct val="150000"/>
              </a:lnSpc>
            </a:pPr>
            <a:r>
              <a:rPr lang="en-US" altLang="zh-CN" sz="2400" dirty="0"/>
              <a:t>       </a:t>
            </a:r>
            <a:r>
              <a:rPr lang="zh-CN" altLang="en-US" sz="2400" dirty="0"/>
              <a:t>① 电网输入功率远小于充电站输出功率，即通过储能蓄电池的缓冲放大，</a:t>
            </a:r>
            <a:endParaRPr lang="en-US" altLang="zh-CN" sz="2400" dirty="0"/>
          </a:p>
          <a:p>
            <a:pPr>
              <a:lnSpc>
                <a:spcPct val="150000"/>
              </a:lnSpc>
            </a:pPr>
            <a:r>
              <a:rPr lang="en-US" altLang="zh-CN" sz="2400" dirty="0"/>
              <a:t>           </a:t>
            </a:r>
            <a:r>
              <a:rPr lang="zh-CN" altLang="en-US" sz="2400" dirty="0"/>
              <a:t>充电站输出功率比电网输入功率大5～10倍以上。</a:t>
            </a:r>
            <a:endParaRPr lang="en-US" altLang="zh-CN" sz="2400" dirty="0"/>
          </a:p>
          <a:p>
            <a:pPr>
              <a:lnSpc>
                <a:spcPct val="150000"/>
              </a:lnSpc>
            </a:pPr>
            <a:r>
              <a:rPr lang="en-US" altLang="zh-CN" sz="2400" dirty="0"/>
              <a:t>          </a:t>
            </a:r>
            <a:r>
              <a:rPr lang="zh-CN" altLang="en-US" sz="2400" dirty="0"/>
              <a:t>原计划2000kW专线的直充站只需500kW变压器即可，电网投资大为减少。   </a:t>
            </a:r>
            <a:endParaRPr lang="en-US" altLang="zh-CN" sz="2400" dirty="0"/>
          </a:p>
          <a:p>
            <a:pPr>
              <a:lnSpc>
                <a:spcPct val="150000"/>
              </a:lnSpc>
            </a:pPr>
            <a:r>
              <a:rPr lang="en-US" altLang="zh-CN" sz="2400" dirty="0"/>
              <a:t>          </a:t>
            </a:r>
            <a:r>
              <a:rPr lang="zh-CN" altLang="en-US" sz="2400" dirty="0"/>
              <a:t>原计划2000kW的专网将来可以扩展满足10000～20000kW的充电需要而不必改动。</a:t>
            </a:r>
            <a:endParaRPr lang="en-US" altLang="zh-CN" sz="2400" dirty="0"/>
          </a:p>
          <a:p>
            <a:pPr>
              <a:lnSpc>
                <a:spcPct val="150000"/>
              </a:lnSpc>
            </a:pPr>
            <a:r>
              <a:rPr lang="en-US" altLang="zh-CN" sz="2400" dirty="0"/>
              <a:t>     </a:t>
            </a:r>
            <a:r>
              <a:rPr lang="zh-CN" altLang="en-US" sz="2400" dirty="0"/>
              <a:t>② 可以夜电昼用，既能削峰平谷，又可增加经济利益。</a:t>
            </a:r>
          </a:p>
        </p:txBody>
      </p:sp>
    </p:spTree>
    <p:extLst>
      <p:ext uri="{BB962C8B-B14F-4D97-AF65-F5344CB8AC3E}">
        <p14:creationId xmlns:p14="http://schemas.microsoft.com/office/powerpoint/2010/main" val="2468622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custDataLst>
              <p:tags r:id="rId2"/>
            </p:custDataLst>
          </p:nvPr>
        </p:nvCxnSpPr>
        <p:spPr>
          <a:xfrm>
            <a:off x="0" y="434645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8"/>
          <p:cNvSpPr/>
          <p:nvPr/>
        </p:nvSpPr>
        <p:spPr>
          <a:xfrm>
            <a:off x="4215" y="-2220"/>
            <a:ext cx="12187183" cy="59183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85494" tIns="44553" rIns="85494" bIns="44553" anchor="ctr"/>
          <a:lstStyle/>
          <a:p>
            <a:pPr algn="ctr" eaLnBrk="0" hangingPunct="0"/>
            <a:endParaRPr lang="zh-CN" altLang="zh-CN" sz="1705" dirty="0">
              <a:solidFill>
                <a:srgbClr val="FFFFFF"/>
              </a:solidFill>
              <a:latin typeface="Arial" panose="020B0604020202020204" pitchFamily="34" charset="0"/>
              <a:ea typeface="宋体" panose="02010600030101010101" pitchFamily="2" charset="-122"/>
            </a:endParaRPr>
          </a:p>
        </p:txBody>
      </p:sp>
      <p:sp>
        <p:nvSpPr>
          <p:cNvPr id="3" name="文本框 2"/>
          <p:cNvSpPr txBox="1"/>
          <p:nvPr/>
        </p:nvSpPr>
        <p:spPr>
          <a:xfrm>
            <a:off x="8115300" y="13398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grpSp>
        <p:nvGrpSpPr>
          <p:cNvPr id="10" name="组合 1"/>
          <p:cNvGrpSpPr/>
          <p:nvPr/>
        </p:nvGrpSpPr>
        <p:grpSpPr bwMode="auto">
          <a:xfrm rot="10800000">
            <a:off x="131763" y="115888"/>
            <a:ext cx="6611937" cy="5976937"/>
            <a:chOff x="3018972" y="1"/>
            <a:chExt cx="9204298" cy="6858000"/>
          </a:xfrm>
        </p:grpSpPr>
        <p:sp>
          <p:nvSpPr>
            <p:cNvPr id="11"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2"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3"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4"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5"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6"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pic>
        <p:nvPicPr>
          <p:cNvPr id="6" name="图片 5"/>
          <p:cNvPicPr>
            <a:picLocks noChangeAspect="1"/>
          </p:cNvPicPr>
          <p:nvPr/>
        </p:nvPicPr>
        <p:blipFill>
          <a:blip r:embed="rId7"/>
          <a:srcRect l="73135" t="62724" r="17008" b="20659"/>
          <a:stretch>
            <a:fillRect/>
          </a:stretch>
        </p:blipFill>
        <p:spPr>
          <a:xfrm>
            <a:off x="9173845" y="4438015"/>
            <a:ext cx="2449830" cy="2322195"/>
          </a:xfrm>
          <a:prstGeom prst="rect">
            <a:avLst/>
          </a:prstGeom>
        </p:spPr>
      </p:pic>
      <p:sp>
        <p:nvSpPr>
          <p:cNvPr id="8" name="副标题 4"/>
          <p:cNvSpPr txBox="1"/>
          <p:nvPr>
            <p:custDataLst>
              <p:tags r:id="rId3"/>
            </p:custDataLst>
          </p:nvPr>
        </p:nvSpPr>
        <p:spPr>
          <a:xfrm>
            <a:off x="2926109" y="2736792"/>
            <a:ext cx="9845040" cy="1655445"/>
          </a:xfrm>
          <a:prstGeom prst="rect">
            <a:avLst/>
          </a:prstGeom>
        </p:spPr>
        <p:txBody>
          <a:bodyPr>
            <a:normAutofit/>
          </a:bodyPr>
          <a:lstStyle>
            <a:lvl1pPr marL="401955" indent="-401955" algn="l" rtl="0" eaLnBrk="1" latinLnBrk="0" hangingPunct="1">
              <a:spcBef>
                <a:spcPts val="880"/>
              </a:spcBef>
              <a:buClr>
                <a:schemeClr val="accent2"/>
              </a:buClr>
              <a:buSzPct val="60000"/>
              <a:buFont typeface="Wingdings" panose="05000000000000000000"/>
              <a:buChar char=""/>
              <a:defRPr kumimoji="0" sz="3600" kern="1200">
                <a:solidFill>
                  <a:schemeClr val="tx1"/>
                </a:solidFill>
                <a:latin typeface="+mn-lt"/>
                <a:ea typeface="+mn-ea"/>
                <a:cs typeface="+mn-cs"/>
              </a:defRPr>
            </a:lvl1pPr>
            <a:lvl2pPr marL="803910" indent="-344170" algn="l" rtl="0" eaLnBrk="1" latinLnBrk="0" hangingPunct="1">
              <a:spcBef>
                <a:spcPts val="690"/>
              </a:spcBef>
              <a:buClr>
                <a:schemeClr val="accent1"/>
              </a:buClr>
              <a:buSzPct val="70000"/>
              <a:buFont typeface="Wingdings 2" panose="05020102010507070707"/>
              <a:buChar char=""/>
              <a:defRPr kumimoji="0" sz="3300" kern="1200">
                <a:solidFill>
                  <a:schemeClr val="tx1"/>
                </a:solidFill>
                <a:latin typeface="+mn-lt"/>
                <a:ea typeface="+mn-ea"/>
                <a:cs typeface="+mn-cs"/>
              </a:defRPr>
            </a:lvl2pPr>
            <a:lvl3pPr marL="1148080" indent="-287020" algn="l" rtl="0" eaLnBrk="1" latinLnBrk="0" hangingPunct="1">
              <a:spcBef>
                <a:spcPts val="630"/>
              </a:spcBef>
              <a:buClr>
                <a:schemeClr val="accent2"/>
              </a:buClr>
              <a:buSzPct val="75000"/>
              <a:buFont typeface="Wingdings" panose="05000000000000000000"/>
              <a:buChar char=""/>
              <a:defRPr kumimoji="0" sz="2900" kern="1200">
                <a:solidFill>
                  <a:schemeClr val="tx1"/>
                </a:solidFill>
                <a:latin typeface="+mn-lt"/>
                <a:ea typeface="+mn-ea"/>
                <a:cs typeface="+mn-cs"/>
              </a:defRPr>
            </a:lvl3pPr>
            <a:lvl4pPr marL="1722120" indent="-287020" algn="l" rtl="0" eaLnBrk="1" latinLnBrk="0" hangingPunct="1">
              <a:spcBef>
                <a:spcPts val="500"/>
              </a:spcBef>
              <a:buClr>
                <a:schemeClr val="accent3"/>
              </a:buClr>
              <a:buSzPct val="75000"/>
              <a:buFont typeface="Wingdings" panose="05000000000000000000"/>
              <a:buChar char=""/>
              <a:defRPr kumimoji="0" sz="2500" kern="1200">
                <a:solidFill>
                  <a:schemeClr val="tx1"/>
                </a:solidFill>
                <a:latin typeface="+mn-lt"/>
                <a:ea typeface="+mn-ea"/>
                <a:cs typeface="+mn-cs"/>
              </a:defRPr>
            </a:lvl4pPr>
            <a:lvl5pPr marL="2296160" indent="-287020" algn="l" rtl="0" eaLnBrk="1" latinLnBrk="0" hangingPunct="1">
              <a:spcBef>
                <a:spcPts val="500"/>
              </a:spcBef>
              <a:buClr>
                <a:schemeClr val="accent4"/>
              </a:buClr>
              <a:buSzPct val="65000"/>
              <a:buFont typeface="Wingdings" panose="05000000000000000000"/>
              <a:buChar char=""/>
              <a:defRPr kumimoji="0" sz="2500" kern="1200">
                <a:solidFill>
                  <a:schemeClr val="tx1"/>
                </a:solidFill>
                <a:latin typeface="+mn-lt"/>
                <a:ea typeface="+mn-ea"/>
                <a:cs typeface="+mn-cs"/>
              </a:defRPr>
            </a:lvl5pPr>
            <a:lvl6pPr marL="2640330" indent="-287020" algn="l" rtl="0" eaLnBrk="1" latinLnBrk="0" hangingPunct="1">
              <a:spcBef>
                <a:spcPct val="20000"/>
              </a:spcBef>
              <a:buClr>
                <a:schemeClr val="accent1"/>
              </a:buClr>
              <a:buFont typeface="Wingdings" panose="05000000000000000000"/>
              <a:buChar char="§"/>
              <a:defRPr kumimoji="0" sz="2300" kern="1200" baseline="0">
                <a:solidFill>
                  <a:schemeClr val="tx1"/>
                </a:solidFill>
                <a:latin typeface="+mn-lt"/>
                <a:ea typeface="+mn-ea"/>
                <a:cs typeface="+mn-cs"/>
              </a:defRPr>
            </a:lvl6pPr>
            <a:lvl7pPr marL="2985135" indent="-287020" algn="l" rtl="0" eaLnBrk="1" latinLnBrk="0" hangingPunct="1">
              <a:spcBef>
                <a:spcPct val="20000"/>
              </a:spcBef>
              <a:buClr>
                <a:schemeClr val="accent2"/>
              </a:buClr>
              <a:buFont typeface="Wingdings" panose="05000000000000000000"/>
              <a:buChar char="§"/>
              <a:defRPr kumimoji="0" sz="2300" kern="1200" baseline="0">
                <a:solidFill>
                  <a:schemeClr val="tx1"/>
                </a:solidFill>
                <a:latin typeface="+mn-lt"/>
                <a:ea typeface="+mn-ea"/>
                <a:cs typeface="+mn-cs"/>
              </a:defRPr>
            </a:lvl7pPr>
            <a:lvl8pPr marL="3329305" indent="-287020" algn="l" rtl="0" eaLnBrk="1" latinLnBrk="0" hangingPunct="1">
              <a:spcBef>
                <a:spcPct val="20000"/>
              </a:spcBef>
              <a:buClr>
                <a:schemeClr val="accent3"/>
              </a:buClr>
              <a:buFont typeface="Wingdings" panose="05000000000000000000"/>
              <a:buChar char="§"/>
              <a:defRPr kumimoji="0" sz="2300" kern="1200" baseline="0">
                <a:solidFill>
                  <a:schemeClr val="tx1"/>
                </a:solidFill>
                <a:latin typeface="+mn-lt"/>
                <a:ea typeface="+mn-ea"/>
                <a:cs typeface="+mn-cs"/>
              </a:defRPr>
            </a:lvl8pPr>
            <a:lvl9pPr marL="3673475" indent="-287020" algn="l" rtl="0" eaLnBrk="1" latinLnBrk="0" hangingPunct="1">
              <a:spcBef>
                <a:spcPct val="20000"/>
              </a:spcBef>
              <a:buClr>
                <a:schemeClr val="accent4"/>
              </a:buClr>
              <a:buFont typeface="Wingdings" panose="05000000000000000000"/>
              <a:buChar char="§"/>
              <a:defRPr kumimoji="0" sz="2300" kern="1200" baseline="0">
                <a:solidFill>
                  <a:schemeClr val="tx1"/>
                </a:solidFill>
                <a:latin typeface="+mn-lt"/>
                <a:ea typeface="+mn-ea"/>
                <a:cs typeface="+mn-cs"/>
              </a:defRPr>
            </a:lvl9pPr>
          </a:lstStyle>
          <a:p>
            <a:pPr marL="0" indent="0" fontAlgn="auto">
              <a:lnSpc>
                <a:spcPct val="150000"/>
              </a:lnSpc>
              <a:spcAft>
                <a:spcPts val="0"/>
              </a:spcAft>
              <a:buNone/>
            </a:pPr>
            <a:r>
              <a:rPr lang="en-US" altLang="zh-CN" sz="2800" b="1" dirty="0">
                <a:latin typeface="Arial" panose="020B0604020202020204" pitchFamily="34" charset="0"/>
                <a:ea typeface="SimSun" panose="02010600030101010101" pitchFamily="2" charset="-122"/>
                <a:sym typeface="+mn-ea"/>
              </a:rPr>
              <a:t>        </a:t>
            </a:r>
            <a:r>
              <a:rPr lang="zh-CN" altLang="en-US" sz="3200" b="1" dirty="0">
                <a:solidFill>
                  <a:srgbClr val="C00000"/>
                </a:solidFill>
                <a:latin typeface="Arial" panose="020B0604020202020204" pitchFamily="34" charset="0"/>
                <a:ea typeface="SimHei" panose="02010609060101010101" pitchFamily="49" charset="-122"/>
                <a:sym typeface="+mn-ea"/>
              </a:rPr>
              <a:t>任务</a:t>
            </a:r>
            <a:r>
              <a:rPr lang="en-US" altLang="zh-CN" sz="3200" b="1" dirty="0">
                <a:solidFill>
                  <a:srgbClr val="C00000"/>
                </a:solidFill>
                <a:latin typeface="Arial" panose="020B0604020202020204" pitchFamily="34" charset="0"/>
                <a:ea typeface="SimHei" panose="02010609060101010101" pitchFamily="49" charset="-122"/>
                <a:sym typeface="+mn-ea"/>
              </a:rPr>
              <a:t>5.3  </a:t>
            </a:r>
            <a:r>
              <a:rPr lang="zh-CN" altLang="en-US" sz="3200" b="1" dirty="0">
                <a:solidFill>
                  <a:srgbClr val="C00000"/>
                </a:solidFill>
                <a:latin typeface="Arial" panose="020B0604020202020204" pitchFamily="34" charset="0"/>
                <a:ea typeface="SimHei" panose="02010609060101010101" pitchFamily="49" charset="-122"/>
                <a:sym typeface="+mn-ea"/>
              </a:rPr>
              <a:t>新能源汽车快充电故障检修  </a:t>
            </a:r>
          </a:p>
        </p:txBody>
      </p:sp>
      <p:sp>
        <p:nvSpPr>
          <p:cNvPr id="5" name="MH_Entry_1">
            <a:extLst>
              <a:ext uri="{FF2B5EF4-FFF2-40B4-BE49-F238E27FC236}">
                <a16:creationId xmlns:a16="http://schemas.microsoft.com/office/drawing/2014/main" id="{94906BFE-C514-4144-AF64-60F7BD3FFAD2}"/>
              </a:ext>
            </a:extLst>
          </p:cNvPr>
          <p:cNvSpPr/>
          <p:nvPr>
            <p:custDataLst>
              <p:tags r:id="rId4"/>
            </p:custDataLst>
          </p:nvPr>
        </p:nvSpPr>
        <p:spPr>
          <a:xfrm>
            <a:off x="2316387" y="1790931"/>
            <a:ext cx="9875613" cy="61531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SimHei" panose="02010609060101010101" pitchFamily="49" charset="-122"/>
                <a:cs typeface="+mj-cs"/>
                <a:sym typeface="Arial" panose="020B0604020202020204" pitchFamily="34" charset="0"/>
              </a:rPr>
              <a:t>学习情境</a:t>
            </a:r>
            <a:r>
              <a:rPr lang="en-US" altLang="zh-CN"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SimHei" panose="02010609060101010101" pitchFamily="49" charset="-122"/>
                <a:cs typeface="+mj-cs"/>
                <a:sym typeface="Arial" panose="020B0604020202020204" pitchFamily="34" charset="0"/>
              </a:rPr>
              <a:t>5</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SimHei" panose="02010609060101010101" pitchFamily="49" charset="-122"/>
                <a:cs typeface="+mj-cs"/>
                <a:sym typeface="Arial" panose="020B0604020202020204" pitchFamily="34" charset="0"/>
              </a:rPr>
              <a:t>  新能源汽车充电故障检修</a:t>
            </a:r>
          </a:p>
        </p:txBody>
      </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直接连接符 64"/>
          <p:cNvCxnSpPr>
            <a:cxnSpLocks/>
          </p:cNvCxnSpPr>
          <p:nvPr/>
        </p:nvCxnSpPr>
        <p:spPr>
          <a:xfrm flipV="1">
            <a:off x="1430655" y="2554219"/>
            <a:ext cx="5192392"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1418590" y="3339079"/>
            <a:ext cx="5214620" cy="1079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3" name="Freeform 88"/>
          <p:cNvSpPr>
            <a:spLocks noEditPoints="1" noChangeArrowheads="1"/>
          </p:cNvSpPr>
          <p:nvPr/>
        </p:nvSpPr>
        <p:spPr bwMode="auto">
          <a:xfrm>
            <a:off x="1176655" y="2151629"/>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74" name="Freeform 88"/>
          <p:cNvSpPr>
            <a:spLocks noEditPoints="1" noChangeArrowheads="1"/>
          </p:cNvSpPr>
          <p:nvPr/>
        </p:nvSpPr>
        <p:spPr bwMode="auto">
          <a:xfrm>
            <a:off x="1175068" y="3031104"/>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20" name="矩形 19"/>
          <p:cNvSpPr>
            <a:spLocks noChangeArrowheads="1"/>
          </p:cNvSpPr>
          <p:nvPr/>
        </p:nvSpPr>
        <p:spPr bwMode="auto">
          <a:xfrm>
            <a:off x="1670685" y="2618614"/>
            <a:ext cx="5319395"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 </a:t>
            </a:r>
            <a:r>
              <a:rPr lang="zh-CN" altLang="en-US" sz="3200" b="1" dirty="0"/>
              <a:t>快充系统电路原理</a:t>
            </a:r>
            <a:endParaRPr lang="zh-CN" altLang="en-US" sz="3200" b="1" dirty="0">
              <a:solidFill>
                <a:schemeClr val="tx1"/>
              </a:solidFill>
              <a:latin typeface="+mn-ea"/>
              <a:cs typeface="+mn-ea"/>
              <a:sym typeface="SimSun" panose="02010600030101010101" pitchFamily="2" charset="-122"/>
            </a:endParaRPr>
          </a:p>
        </p:txBody>
      </p:sp>
      <p:sp>
        <p:nvSpPr>
          <p:cNvPr id="23" name="矩形 22"/>
          <p:cNvSpPr>
            <a:spLocks noChangeArrowheads="1"/>
          </p:cNvSpPr>
          <p:nvPr/>
        </p:nvSpPr>
        <p:spPr bwMode="auto">
          <a:xfrm>
            <a:off x="1630363" y="1998912"/>
            <a:ext cx="3528223"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1. </a:t>
            </a:r>
            <a:r>
              <a:rPr lang="zh-CN" altLang="en-US" sz="3200" b="1" dirty="0"/>
              <a:t>快充系统结构图</a:t>
            </a:r>
            <a:endParaRPr lang="zh-CN" altLang="en-US" sz="3200" b="1" dirty="0">
              <a:solidFill>
                <a:schemeClr val="tx1"/>
              </a:solidFill>
              <a:latin typeface="+mn-ea"/>
              <a:cs typeface="+mn-ea"/>
              <a:sym typeface="SimSun" panose="02010600030101010101" pitchFamily="2" charset="-122"/>
            </a:endParaRPr>
          </a:p>
        </p:txBody>
      </p:sp>
      <p:sp>
        <p:nvSpPr>
          <p:cNvPr id="38" name="文本框 37"/>
          <p:cNvSpPr txBox="1"/>
          <p:nvPr/>
        </p:nvSpPr>
        <p:spPr>
          <a:xfrm>
            <a:off x="937895" y="1122045"/>
            <a:ext cx="7395845" cy="70675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小 结：</a:t>
            </a:r>
          </a:p>
        </p:txBody>
      </p:sp>
      <p:cxnSp>
        <p:nvCxnSpPr>
          <p:cNvPr id="9" name="直接连接符 8">
            <a:extLst>
              <a:ext uri="{FF2B5EF4-FFF2-40B4-BE49-F238E27FC236}">
                <a16:creationId xmlns:a16="http://schemas.microsoft.com/office/drawing/2014/main" id="{A1FFBE38-6F8C-4997-BDFF-F246D4E22BE9}"/>
              </a:ext>
            </a:extLst>
          </p:cNvPr>
          <p:cNvCxnSpPr>
            <a:cxnSpLocks/>
          </p:cNvCxnSpPr>
          <p:nvPr/>
        </p:nvCxnSpPr>
        <p:spPr>
          <a:xfrm flipV="1">
            <a:off x="1420492" y="4132197"/>
            <a:ext cx="5192392"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46CAD00C-4D28-4023-929F-C4A32186003E}"/>
              </a:ext>
            </a:extLst>
          </p:cNvPr>
          <p:cNvCxnSpPr/>
          <p:nvPr/>
        </p:nvCxnSpPr>
        <p:spPr>
          <a:xfrm flipV="1">
            <a:off x="1408427" y="4917057"/>
            <a:ext cx="5214620" cy="1079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Freeform 88">
            <a:extLst>
              <a:ext uri="{FF2B5EF4-FFF2-40B4-BE49-F238E27FC236}">
                <a16:creationId xmlns:a16="http://schemas.microsoft.com/office/drawing/2014/main" id="{03A6B2ED-FE83-4030-B89D-722CA6209093}"/>
              </a:ext>
            </a:extLst>
          </p:cNvPr>
          <p:cNvSpPr>
            <a:spLocks noEditPoints="1" noChangeArrowheads="1"/>
          </p:cNvSpPr>
          <p:nvPr/>
        </p:nvSpPr>
        <p:spPr bwMode="auto">
          <a:xfrm>
            <a:off x="1166492" y="3729607"/>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2" name="Freeform 88">
            <a:extLst>
              <a:ext uri="{FF2B5EF4-FFF2-40B4-BE49-F238E27FC236}">
                <a16:creationId xmlns:a16="http://schemas.microsoft.com/office/drawing/2014/main" id="{5BE0D57A-7D07-4A0E-9EFB-3477789E0BA9}"/>
              </a:ext>
            </a:extLst>
          </p:cNvPr>
          <p:cNvSpPr>
            <a:spLocks noEditPoints="1" noChangeArrowheads="1"/>
          </p:cNvSpPr>
          <p:nvPr/>
        </p:nvSpPr>
        <p:spPr bwMode="auto">
          <a:xfrm>
            <a:off x="1164905" y="4609082"/>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3" name="矩形 12">
            <a:extLst>
              <a:ext uri="{FF2B5EF4-FFF2-40B4-BE49-F238E27FC236}">
                <a16:creationId xmlns:a16="http://schemas.microsoft.com/office/drawing/2014/main" id="{72C2DBBD-70B6-4632-80FF-55112E3B94CD}"/>
              </a:ext>
            </a:extLst>
          </p:cNvPr>
          <p:cNvSpPr>
            <a:spLocks noChangeArrowheads="1"/>
          </p:cNvSpPr>
          <p:nvPr/>
        </p:nvSpPr>
        <p:spPr bwMode="auto">
          <a:xfrm>
            <a:off x="1660523" y="4183713"/>
            <a:ext cx="4714520"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en-US" altLang="zh-CN" sz="3200" b="1" dirty="0">
                <a:solidFill>
                  <a:srgbClr val="000000"/>
                </a:solidFill>
                <a:latin typeface="+mn-ea"/>
                <a:cs typeface="+mn-ea"/>
              </a:rPr>
              <a:t>4</a:t>
            </a:r>
            <a:r>
              <a:rPr lang="zh-CN" altLang="en-US" sz="3200" b="1" dirty="0">
                <a:solidFill>
                  <a:srgbClr val="000000"/>
                </a:solidFill>
                <a:latin typeface="+mn-ea"/>
                <a:cs typeface="+mn-ea"/>
              </a:rPr>
              <a:t>. </a:t>
            </a:r>
            <a:r>
              <a:rPr lang="zh-CN" altLang="en-US" sz="3200" b="1" dirty="0"/>
              <a:t>快充系统常见故障分析</a:t>
            </a:r>
            <a:endParaRPr lang="zh-CN" altLang="en-US" sz="3200" b="1" dirty="0">
              <a:solidFill>
                <a:schemeClr val="tx1"/>
              </a:solidFill>
              <a:latin typeface="+mn-ea"/>
              <a:cs typeface="+mn-ea"/>
              <a:sym typeface="SimSun" panose="02010600030101010101" pitchFamily="2" charset="-122"/>
            </a:endParaRPr>
          </a:p>
        </p:txBody>
      </p:sp>
      <p:sp>
        <p:nvSpPr>
          <p:cNvPr id="14" name="矩形 13">
            <a:extLst>
              <a:ext uri="{FF2B5EF4-FFF2-40B4-BE49-F238E27FC236}">
                <a16:creationId xmlns:a16="http://schemas.microsoft.com/office/drawing/2014/main" id="{B6038ADB-7756-45D9-89E6-04280A5E92B8}"/>
              </a:ext>
            </a:extLst>
          </p:cNvPr>
          <p:cNvSpPr>
            <a:spLocks noChangeArrowheads="1"/>
          </p:cNvSpPr>
          <p:nvPr/>
        </p:nvSpPr>
        <p:spPr bwMode="auto">
          <a:xfrm>
            <a:off x="1620200" y="3576890"/>
            <a:ext cx="3938592"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3. </a:t>
            </a:r>
            <a:r>
              <a:rPr lang="zh-CN" altLang="en-US" sz="3200" b="1" dirty="0"/>
              <a:t>快充系统控制原理</a:t>
            </a:r>
            <a:endParaRPr lang="zh-CN" altLang="en-US" sz="3200" b="1" dirty="0">
              <a:solidFill>
                <a:schemeClr val="tx1"/>
              </a:solidFill>
              <a:latin typeface="+mn-ea"/>
              <a:cs typeface="+mn-ea"/>
              <a:sym typeface="SimSun" panose="02010600030101010101" pitchFamily="2" charset="-122"/>
            </a:endParaRPr>
          </a:p>
        </p:txBody>
      </p:sp>
      <p:cxnSp>
        <p:nvCxnSpPr>
          <p:cNvPr id="15" name="直接连接符 14">
            <a:extLst>
              <a:ext uri="{FF2B5EF4-FFF2-40B4-BE49-F238E27FC236}">
                <a16:creationId xmlns:a16="http://schemas.microsoft.com/office/drawing/2014/main" id="{4A87A4DF-8E15-4DFE-9B36-4E1E7129639E}"/>
              </a:ext>
            </a:extLst>
          </p:cNvPr>
          <p:cNvCxnSpPr>
            <a:cxnSpLocks/>
          </p:cNvCxnSpPr>
          <p:nvPr/>
        </p:nvCxnSpPr>
        <p:spPr>
          <a:xfrm>
            <a:off x="1389870" y="5638202"/>
            <a:ext cx="524334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6" name="Freeform 88">
            <a:extLst>
              <a:ext uri="{FF2B5EF4-FFF2-40B4-BE49-F238E27FC236}">
                <a16:creationId xmlns:a16="http://schemas.microsoft.com/office/drawing/2014/main" id="{8A8A782E-8ACC-4CBA-AFFC-673E7D547D3F}"/>
              </a:ext>
            </a:extLst>
          </p:cNvPr>
          <p:cNvSpPr>
            <a:spLocks noEditPoints="1" noChangeArrowheads="1"/>
          </p:cNvSpPr>
          <p:nvPr/>
        </p:nvSpPr>
        <p:spPr bwMode="auto">
          <a:xfrm>
            <a:off x="1135870" y="5214656"/>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7" name="矩形 16">
            <a:extLst>
              <a:ext uri="{FF2B5EF4-FFF2-40B4-BE49-F238E27FC236}">
                <a16:creationId xmlns:a16="http://schemas.microsoft.com/office/drawing/2014/main" id="{A8883C5A-7929-4D99-8155-8019C36E1422}"/>
              </a:ext>
            </a:extLst>
          </p:cNvPr>
          <p:cNvSpPr>
            <a:spLocks noChangeArrowheads="1"/>
          </p:cNvSpPr>
          <p:nvPr/>
        </p:nvSpPr>
        <p:spPr bwMode="auto">
          <a:xfrm>
            <a:off x="1589578" y="5061939"/>
            <a:ext cx="4060420"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 5. </a:t>
            </a:r>
            <a:r>
              <a:rPr lang="zh-CN" altLang="en-US" sz="3200" b="1" dirty="0">
                <a:solidFill>
                  <a:srgbClr val="000000"/>
                </a:solidFill>
                <a:latin typeface="+mn-ea"/>
                <a:cs typeface="+mn-ea"/>
              </a:rPr>
              <a:t>拓展：</a:t>
            </a:r>
            <a:r>
              <a:rPr lang="zh-CN" altLang="en-US" sz="3200" b="1" dirty="0"/>
              <a:t>直流充电站</a:t>
            </a:r>
          </a:p>
        </p:txBody>
      </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anim calcmode="lin" valueType="num">
                                      <p:cBhvr>
                                        <p:cTn id="8" dur="500" fill="hold"/>
                                        <p:tgtEl>
                                          <p:spTgt spid="73"/>
                                        </p:tgtEl>
                                        <p:attrNameLst>
                                          <p:attrName>ppt_x</p:attrName>
                                        </p:attrNameLst>
                                      </p:cBhvr>
                                      <p:tavLst>
                                        <p:tav tm="0">
                                          <p:val>
                                            <p:strVal val="#ppt_x"/>
                                          </p:val>
                                        </p:tav>
                                        <p:tav tm="100000">
                                          <p:val>
                                            <p:strVal val="#ppt_x"/>
                                          </p:val>
                                        </p:tav>
                                      </p:tavLst>
                                    </p:anim>
                                    <p:anim calcmode="lin" valueType="num">
                                      <p:cBhvr>
                                        <p:cTn id="9" dur="5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73"/>
                                        </p:tgtEl>
                                      </p:cBhvr>
                                    </p:animEffect>
                                    <p:animScale>
                                      <p:cBhvr>
                                        <p:cTn id="13" dur="250" autoRev="1" fill="hold"/>
                                        <p:tgtEl>
                                          <p:spTgt spid="73"/>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65"/>
                                        </p:tgtEl>
                                        <p:attrNameLst>
                                          <p:attrName>style.visibility</p:attrName>
                                        </p:attrNameLst>
                                      </p:cBhvr>
                                      <p:to>
                                        <p:strVal val="visible"/>
                                      </p:to>
                                    </p:set>
                                    <p:animEffect transition="in" filter="wipe(left)">
                                      <p:cBhvr>
                                        <p:cTn id="17" dur="250"/>
                                        <p:tgtEl>
                                          <p:spTgt spid="65"/>
                                        </p:tgtEl>
                                      </p:cBhvr>
                                    </p:animEffect>
                                  </p:childTnLst>
                                </p:cTn>
                              </p:par>
                            </p:childTnLst>
                          </p:cTn>
                        </p:par>
                        <p:par>
                          <p:cTn id="18" fill="hold">
                            <p:stCondLst>
                              <p:cond delay="1250"/>
                            </p:stCondLst>
                            <p:childTnLst>
                              <p:par>
                                <p:cTn id="19" presetID="42" presetClass="entr" presetSubtype="0" fill="hold" grpId="0" nodeType="afterEffect">
                                  <p:stCondLst>
                                    <p:cond delay="0"/>
                                  </p:stCondLst>
                                  <p:iterate type="wd">
                                    <p:tmAbs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750"/>
                                        <p:tgtEl>
                                          <p:spTgt spid="23"/>
                                        </p:tgtEl>
                                      </p:cBhvr>
                                    </p:animEffect>
                                    <p:anim calcmode="lin" valueType="num">
                                      <p:cBhvr>
                                        <p:cTn id="22" dur="750" fill="hold"/>
                                        <p:tgtEl>
                                          <p:spTgt spid="23"/>
                                        </p:tgtEl>
                                        <p:attrNameLst>
                                          <p:attrName>ppt_x</p:attrName>
                                        </p:attrNameLst>
                                      </p:cBhvr>
                                      <p:tavLst>
                                        <p:tav tm="0">
                                          <p:val>
                                            <p:strVal val="#ppt_x"/>
                                          </p:val>
                                        </p:tav>
                                        <p:tav tm="100000">
                                          <p:val>
                                            <p:strVal val="#ppt_x"/>
                                          </p:val>
                                        </p:tav>
                                      </p:tavLst>
                                    </p:anim>
                                    <p:anim calcmode="lin" valueType="num">
                                      <p:cBhvr>
                                        <p:cTn id="23" dur="7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anim calcmode="lin" valueType="num">
                                      <p:cBhvr>
                                        <p:cTn id="29" dur="750" fill="hold"/>
                                        <p:tgtEl>
                                          <p:spTgt spid="20"/>
                                        </p:tgtEl>
                                        <p:attrNameLst>
                                          <p:attrName>ppt_x</p:attrName>
                                        </p:attrNameLst>
                                      </p:cBhvr>
                                      <p:tavLst>
                                        <p:tav tm="0">
                                          <p:val>
                                            <p:strVal val="#ppt_x"/>
                                          </p:val>
                                        </p:tav>
                                        <p:tav tm="100000">
                                          <p:val>
                                            <p:strVal val="#ppt_x"/>
                                          </p:val>
                                        </p:tav>
                                      </p:tavLst>
                                    </p:anim>
                                    <p:anim calcmode="lin" valueType="num">
                                      <p:cBhvr>
                                        <p:cTn id="30" dur="750" fill="hold"/>
                                        <p:tgtEl>
                                          <p:spTgt spid="2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anim calcmode="lin" valueType="num">
                                      <p:cBhvr>
                                        <p:cTn id="34" dur="500" fill="hold"/>
                                        <p:tgtEl>
                                          <p:spTgt spid="74"/>
                                        </p:tgtEl>
                                        <p:attrNameLst>
                                          <p:attrName>ppt_x</p:attrName>
                                        </p:attrNameLst>
                                      </p:cBhvr>
                                      <p:tavLst>
                                        <p:tav tm="0">
                                          <p:val>
                                            <p:strVal val="#ppt_x"/>
                                          </p:val>
                                        </p:tav>
                                        <p:tav tm="100000">
                                          <p:val>
                                            <p:strVal val="#ppt_x"/>
                                          </p:val>
                                        </p:tav>
                                      </p:tavLst>
                                    </p:anim>
                                    <p:anim calcmode="lin" valueType="num">
                                      <p:cBhvr>
                                        <p:cTn id="35" dur="500" fill="hold"/>
                                        <p:tgtEl>
                                          <p:spTgt spid="74"/>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4"/>
                                        </p:tgtEl>
                                      </p:cBhvr>
                                    </p:animEffect>
                                    <p:animScale>
                                      <p:cBhvr>
                                        <p:cTn id="38" dur="250" autoRev="1" fill="hold"/>
                                        <p:tgtEl>
                                          <p:spTgt spid="74"/>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69"/>
                                        </p:tgtEl>
                                        <p:attrNameLst>
                                          <p:attrName>style.visibility</p:attrName>
                                        </p:attrNameLst>
                                      </p:cBhvr>
                                      <p:to>
                                        <p:strVal val="visible"/>
                                      </p:to>
                                    </p:set>
                                    <p:animEffect transition="in" filter="wipe(left)">
                                      <p:cBhvr>
                                        <p:cTn id="41" dur="500"/>
                                        <p:tgtEl>
                                          <p:spTgt spid="69"/>
                                        </p:tgtEl>
                                      </p:cBhvr>
                                    </p:animEffect>
                                  </p:childTnLst>
                                </p:cTn>
                              </p:par>
                            </p:childTnLst>
                          </p:cTn>
                        </p:par>
                        <p:par>
                          <p:cTn id="42" fill="hold">
                            <p:stCondLst>
                              <p:cond delay="750"/>
                            </p:stCondLst>
                            <p:childTnLst>
                              <p:par>
                                <p:cTn id="43" presetID="47" presetClass="entr" presetSubtype="0" fill="hold" nodeType="afterEffect">
                                  <p:stCondLst>
                                    <p:cond delay="0"/>
                                  </p:stCondLst>
                                  <p:iterate type="wd">
                                    <p:tmAbs val="0"/>
                                  </p:iterate>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anim calcmode="lin" valueType="num">
                                      <p:cBhvr>
                                        <p:cTn id="46" dur="500" fill="hold"/>
                                        <p:tgtEl>
                                          <p:spTgt spid="11"/>
                                        </p:tgtEl>
                                        <p:attrNameLst>
                                          <p:attrName>ppt_x</p:attrName>
                                        </p:attrNameLst>
                                      </p:cBhvr>
                                      <p:tavLst>
                                        <p:tav tm="0">
                                          <p:val>
                                            <p:strVal val="#ppt_x"/>
                                          </p:val>
                                        </p:tav>
                                        <p:tav tm="100000">
                                          <p:val>
                                            <p:strVal val="#ppt_x"/>
                                          </p:val>
                                        </p:tav>
                                      </p:tavLst>
                                    </p:anim>
                                    <p:anim calcmode="lin" valueType="num">
                                      <p:cBhvr>
                                        <p:cTn id="47" dur="500" fill="hold"/>
                                        <p:tgtEl>
                                          <p:spTgt spid="11"/>
                                        </p:tgtEl>
                                        <p:attrNameLst>
                                          <p:attrName>ppt_y</p:attrName>
                                        </p:attrNameLst>
                                      </p:cBhvr>
                                      <p:tavLst>
                                        <p:tav tm="0">
                                          <p:val>
                                            <p:strVal val="#ppt_y-.1"/>
                                          </p:val>
                                        </p:tav>
                                        <p:tav tm="100000">
                                          <p:val>
                                            <p:strVal val="#ppt_y"/>
                                          </p:val>
                                        </p:tav>
                                      </p:tavLst>
                                    </p:anim>
                                  </p:childTnLst>
                                </p:cTn>
                              </p:par>
                            </p:childTnLst>
                          </p:cTn>
                        </p:par>
                        <p:par>
                          <p:cTn id="48" fill="hold">
                            <p:stCondLst>
                              <p:cond delay="1250"/>
                            </p:stCondLst>
                            <p:childTnLst>
                              <p:par>
                                <p:cTn id="49" presetID="26" presetClass="emph" presetSubtype="0" fill="hold" nodeType="afterEffect">
                                  <p:stCondLst>
                                    <p:cond delay="0"/>
                                  </p:stCondLst>
                                  <p:iterate type="wd">
                                    <p:tmAbs val="0"/>
                                  </p:iterate>
                                  <p:childTnLst>
                                    <p:animEffect transition="out" filter="fade">
                                      <p:cBhvr>
                                        <p:cTn id="50" dur="500" tmFilter="0, 0; .2, .5; .8, .5; 1, 0"/>
                                        <p:tgtEl>
                                          <p:spTgt spid="11"/>
                                        </p:tgtEl>
                                      </p:cBhvr>
                                    </p:animEffect>
                                    <p:animScale>
                                      <p:cBhvr>
                                        <p:cTn id="51" dur="250" autoRev="1" fill="hold"/>
                                        <p:tgtEl>
                                          <p:spTgt spid="11"/>
                                        </p:tgtEl>
                                      </p:cBhvr>
                                      <p:by x="105000" y="105000"/>
                                    </p:animScale>
                                  </p:childTnLst>
                                </p:cTn>
                              </p:par>
                            </p:childTnLst>
                          </p:cTn>
                        </p:par>
                        <p:par>
                          <p:cTn id="52" fill="hold">
                            <p:stCondLst>
                              <p:cond delay="1750"/>
                            </p:stCondLst>
                            <p:childTnLst>
                              <p:par>
                                <p:cTn id="53" presetID="22" presetClass="entr" presetSubtype="8" fill="hold" nodeType="afterEffect">
                                  <p:stCondLst>
                                    <p:cond delay="0"/>
                                  </p:stCondLst>
                                  <p:iterate type="wd">
                                    <p:tmAbs val="0"/>
                                  </p:iterate>
                                  <p:childTnLst>
                                    <p:set>
                                      <p:cBhvr>
                                        <p:cTn id="54" dur="1" fill="hold">
                                          <p:stCondLst>
                                            <p:cond delay="0"/>
                                          </p:stCondLst>
                                        </p:cTn>
                                        <p:tgtEl>
                                          <p:spTgt spid="9"/>
                                        </p:tgtEl>
                                        <p:attrNameLst>
                                          <p:attrName>style.visibility</p:attrName>
                                        </p:attrNameLst>
                                      </p:cBhvr>
                                      <p:to>
                                        <p:strVal val="visible"/>
                                      </p:to>
                                    </p:set>
                                    <p:animEffect transition="in" filter="wipe(left)">
                                      <p:cBhvr>
                                        <p:cTn id="55" dur="250"/>
                                        <p:tgtEl>
                                          <p:spTgt spid="9"/>
                                        </p:tgtEl>
                                      </p:cBhvr>
                                    </p:animEffect>
                                  </p:childTnLst>
                                </p:cTn>
                              </p:par>
                            </p:childTnLst>
                          </p:cTn>
                        </p:par>
                        <p:par>
                          <p:cTn id="56" fill="hold">
                            <p:stCondLst>
                              <p:cond delay="2000"/>
                            </p:stCondLst>
                            <p:childTnLst>
                              <p:par>
                                <p:cTn id="57" presetID="42" presetClass="entr" presetSubtype="0" fill="hold" grpId="0" nodeType="afterEffect">
                                  <p:stCondLst>
                                    <p:cond delay="0"/>
                                  </p:stCondLst>
                                  <p:iterate type="wd">
                                    <p:tmAbs val="0"/>
                                  </p:iterate>
                                  <p:childTnLst>
                                    <p:set>
                                      <p:cBhvr>
                                        <p:cTn id="58" dur="1" fill="hold">
                                          <p:stCondLst>
                                            <p:cond delay="0"/>
                                          </p:stCondLst>
                                        </p:cTn>
                                        <p:tgtEl>
                                          <p:spTgt spid="14"/>
                                        </p:tgtEl>
                                        <p:attrNameLst>
                                          <p:attrName>style.visibility</p:attrName>
                                        </p:attrNameLst>
                                      </p:cBhvr>
                                      <p:to>
                                        <p:strVal val="visible"/>
                                      </p:to>
                                    </p:set>
                                    <p:animEffect transition="in" filter="fade">
                                      <p:cBhvr>
                                        <p:cTn id="59" dur="750"/>
                                        <p:tgtEl>
                                          <p:spTgt spid="14"/>
                                        </p:tgtEl>
                                      </p:cBhvr>
                                    </p:animEffect>
                                    <p:anim calcmode="lin" valueType="num">
                                      <p:cBhvr>
                                        <p:cTn id="60" dur="750" fill="hold"/>
                                        <p:tgtEl>
                                          <p:spTgt spid="14"/>
                                        </p:tgtEl>
                                        <p:attrNameLst>
                                          <p:attrName>ppt_x</p:attrName>
                                        </p:attrNameLst>
                                      </p:cBhvr>
                                      <p:tavLst>
                                        <p:tav tm="0">
                                          <p:val>
                                            <p:strVal val="#ppt_x"/>
                                          </p:val>
                                        </p:tav>
                                        <p:tav tm="100000">
                                          <p:val>
                                            <p:strVal val="#ppt_x"/>
                                          </p:val>
                                        </p:tav>
                                      </p:tavLst>
                                    </p:anim>
                                    <p:anim calcmode="lin" valueType="num">
                                      <p:cBhvr>
                                        <p:cTn id="61" dur="7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iterate type="wd">
                                    <p:tmAbs val="0"/>
                                  </p:iterate>
                                  <p:childTnLst>
                                    <p:set>
                                      <p:cBhvr>
                                        <p:cTn id="65" dur="1" fill="hold">
                                          <p:stCondLst>
                                            <p:cond delay="0"/>
                                          </p:stCondLst>
                                        </p:cTn>
                                        <p:tgtEl>
                                          <p:spTgt spid="13"/>
                                        </p:tgtEl>
                                        <p:attrNameLst>
                                          <p:attrName>style.visibility</p:attrName>
                                        </p:attrNameLst>
                                      </p:cBhvr>
                                      <p:to>
                                        <p:strVal val="visible"/>
                                      </p:to>
                                    </p:set>
                                    <p:animEffect transition="in" filter="fade">
                                      <p:cBhvr>
                                        <p:cTn id="66" dur="750"/>
                                        <p:tgtEl>
                                          <p:spTgt spid="13"/>
                                        </p:tgtEl>
                                      </p:cBhvr>
                                    </p:animEffect>
                                    <p:anim calcmode="lin" valueType="num">
                                      <p:cBhvr>
                                        <p:cTn id="67" dur="750" fill="hold"/>
                                        <p:tgtEl>
                                          <p:spTgt spid="13"/>
                                        </p:tgtEl>
                                        <p:attrNameLst>
                                          <p:attrName>ppt_x</p:attrName>
                                        </p:attrNameLst>
                                      </p:cBhvr>
                                      <p:tavLst>
                                        <p:tav tm="0">
                                          <p:val>
                                            <p:strVal val="#ppt_x"/>
                                          </p:val>
                                        </p:tav>
                                        <p:tav tm="100000">
                                          <p:val>
                                            <p:strVal val="#ppt_x"/>
                                          </p:val>
                                        </p:tav>
                                      </p:tavLst>
                                    </p:anim>
                                    <p:anim calcmode="lin" valueType="num">
                                      <p:cBhvr>
                                        <p:cTn id="68" dur="750" fill="hold"/>
                                        <p:tgtEl>
                                          <p:spTgt spid="13"/>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iterate type="wd">
                                    <p:tmAbs val="0"/>
                                  </p:iterate>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anim calcmode="lin" valueType="num">
                                      <p:cBhvr>
                                        <p:cTn id="72" dur="500" fill="hold"/>
                                        <p:tgtEl>
                                          <p:spTgt spid="12"/>
                                        </p:tgtEl>
                                        <p:attrNameLst>
                                          <p:attrName>ppt_x</p:attrName>
                                        </p:attrNameLst>
                                      </p:cBhvr>
                                      <p:tavLst>
                                        <p:tav tm="0">
                                          <p:val>
                                            <p:strVal val="#ppt_x"/>
                                          </p:val>
                                        </p:tav>
                                        <p:tav tm="100000">
                                          <p:val>
                                            <p:strVal val="#ppt_x"/>
                                          </p:val>
                                        </p:tav>
                                      </p:tavLst>
                                    </p:anim>
                                    <p:anim calcmode="lin" valueType="num">
                                      <p:cBhvr>
                                        <p:cTn id="73" dur="500" fill="hold"/>
                                        <p:tgtEl>
                                          <p:spTgt spid="12"/>
                                        </p:tgtEl>
                                        <p:attrNameLst>
                                          <p:attrName>ppt_y</p:attrName>
                                        </p:attrNameLst>
                                      </p:cBhvr>
                                      <p:tavLst>
                                        <p:tav tm="0">
                                          <p:val>
                                            <p:strVal val="#ppt_y-.1"/>
                                          </p:val>
                                        </p:tav>
                                        <p:tav tm="100000">
                                          <p:val>
                                            <p:strVal val="#ppt_y"/>
                                          </p:val>
                                        </p:tav>
                                      </p:tavLst>
                                    </p:anim>
                                  </p:childTnLst>
                                </p:cTn>
                              </p:par>
                              <p:par>
                                <p:cTn id="74" presetID="26" presetClass="emph" presetSubtype="0" fill="hold" nodeType="withEffect">
                                  <p:stCondLst>
                                    <p:cond delay="0"/>
                                  </p:stCondLst>
                                  <p:iterate type="wd">
                                    <p:tmAbs val="0"/>
                                  </p:iterate>
                                  <p:childTnLst>
                                    <p:animEffect transition="out" filter="fade">
                                      <p:cBhvr>
                                        <p:cTn id="75" dur="500" tmFilter="0, 0; .2, .5; .8, .5; 1, 0"/>
                                        <p:tgtEl>
                                          <p:spTgt spid="12"/>
                                        </p:tgtEl>
                                      </p:cBhvr>
                                    </p:animEffect>
                                    <p:animScale>
                                      <p:cBhvr>
                                        <p:cTn id="76" dur="250" autoRev="1" fill="hold"/>
                                        <p:tgtEl>
                                          <p:spTgt spid="12"/>
                                        </p:tgtEl>
                                      </p:cBhvr>
                                      <p:by x="105000" y="105000"/>
                                    </p:animScale>
                                  </p:childTnLst>
                                </p:cTn>
                              </p:par>
                              <p:par>
                                <p:cTn id="77" presetID="22" presetClass="entr" presetSubtype="8" fill="hold" nodeType="withEffect">
                                  <p:stCondLst>
                                    <p:cond delay="0"/>
                                  </p:stCondLst>
                                  <p:iterate type="wd">
                                    <p:tmAbs val="0"/>
                                  </p:iterate>
                                  <p:childTnLst>
                                    <p:set>
                                      <p:cBhvr>
                                        <p:cTn id="78" dur="1" fill="hold">
                                          <p:stCondLst>
                                            <p:cond delay="0"/>
                                          </p:stCondLst>
                                        </p:cTn>
                                        <p:tgtEl>
                                          <p:spTgt spid="10"/>
                                        </p:tgtEl>
                                        <p:attrNameLst>
                                          <p:attrName>style.visibility</p:attrName>
                                        </p:attrNameLst>
                                      </p:cBhvr>
                                      <p:to>
                                        <p:strVal val="visible"/>
                                      </p:to>
                                    </p:set>
                                    <p:animEffect transition="in" filter="wipe(left)">
                                      <p:cBhvr>
                                        <p:cTn id="79" dur="500"/>
                                        <p:tgtEl>
                                          <p:spTgt spid="10"/>
                                        </p:tgtEl>
                                      </p:cBhvr>
                                    </p:animEffect>
                                  </p:childTnLst>
                                </p:cTn>
                              </p:par>
                            </p:childTnLst>
                          </p:cTn>
                        </p:par>
                        <p:par>
                          <p:cTn id="80" fill="hold">
                            <p:stCondLst>
                              <p:cond delay="750"/>
                            </p:stCondLst>
                            <p:childTnLst>
                              <p:par>
                                <p:cTn id="81" presetID="47" presetClass="entr" presetSubtype="0" fill="hold" nodeType="afterEffect">
                                  <p:stCondLst>
                                    <p:cond delay="0"/>
                                  </p:stCondLst>
                                  <p:iterate type="wd">
                                    <p:tmAbs val="0"/>
                                  </p:iterate>
                                  <p:childTnLst>
                                    <p:set>
                                      <p:cBhvr>
                                        <p:cTn id="82" dur="1" fill="hold">
                                          <p:stCondLst>
                                            <p:cond delay="0"/>
                                          </p:stCondLst>
                                        </p:cTn>
                                        <p:tgtEl>
                                          <p:spTgt spid="16"/>
                                        </p:tgtEl>
                                        <p:attrNameLst>
                                          <p:attrName>style.visibility</p:attrName>
                                        </p:attrNameLst>
                                      </p:cBhvr>
                                      <p:to>
                                        <p:strVal val="visible"/>
                                      </p:to>
                                    </p:set>
                                    <p:animEffect transition="in" filter="fade">
                                      <p:cBhvr>
                                        <p:cTn id="83" dur="500"/>
                                        <p:tgtEl>
                                          <p:spTgt spid="16"/>
                                        </p:tgtEl>
                                      </p:cBhvr>
                                    </p:animEffect>
                                    <p:anim calcmode="lin" valueType="num">
                                      <p:cBhvr>
                                        <p:cTn id="84" dur="500" fill="hold"/>
                                        <p:tgtEl>
                                          <p:spTgt spid="16"/>
                                        </p:tgtEl>
                                        <p:attrNameLst>
                                          <p:attrName>ppt_x</p:attrName>
                                        </p:attrNameLst>
                                      </p:cBhvr>
                                      <p:tavLst>
                                        <p:tav tm="0">
                                          <p:val>
                                            <p:strVal val="#ppt_x"/>
                                          </p:val>
                                        </p:tav>
                                        <p:tav tm="100000">
                                          <p:val>
                                            <p:strVal val="#ppt_x"/>
                                          </p:val>
                                        </p:tav>
                                      </p:tavLst>
                                    </p:anim>
                                    <p:anim calcmode="lin" valueType="num">
                                      <p:cBhvr>
                                        <p:cTn id="85" dur="500" fill="hold"/>
                                        <p:tgtEl>
                                          <p:spTgt spid="16"/>
                                        </p:tgtEl>
                                        <p:attrNameLst>
                                          <p:attrName>ppt_y</p:attrName>
                                        </p:attrNameLst>
                                      </p:cBhvr>
                                      <p:tavLst>
                                        <p:tav tm="0">
                                          <p:val>
                                            <p:strVal val="#ppt_y-.1"/>
                                          </p:val>
                                        </p:tav>
                                        <p:tav tm="100000">
                                          <p:val>
                                            <p:strVal val="#ppt_y"/>
                                          </p:val>
                                        </p:tav>
                                      </p:tavLst>
                                    </p:anim>
                                  </p:childTnLst>
                                </p:cTn>
                              </p:par>
                            </p:childTnLst>
                          </p:cTn>
                        </p:par>
                        <p:par>
                          <p:cTn id="86" fill="hold">
                            <p:stCondLst>
                              <p:cond delay="1250"/>
                            </p:stCondLst>
                            <p:childTnLst>
                              <p:par>
                                <p:cTn id="87" presetID="26" presetClass="emph" presetSubtype="0" fill="hold" nodeType="afterEffect">
                                  <p:stCondLst>
                                    <p:cond delay="0"/>
                                  </p:stCondLst>
                                  <p:iterate type="wd">
                                    <p:tmAbs val="0"/>
                                  </p:iterate>
                                  <p:childTnLst>
                                    <p:animEffect transition="out" filter="fade">
                                      <p:cBhvr>
                                        <p:cTn id="88" dur="500" tmFilter="0, 0; .2, .5; .8, .5; 1, 0"/>
                                        <p:tgtEl>
                                          <p:spTgt spid="16"/>
                                        </p:tgtEl>
                                      </p:cBhvr>
                                    </p:animEffect>
                                    <p:animScale>
                                      <p:cBhvr>
                                        <p:cTn id="89" dur="250" autoRev="1" fill="hold"/>
                                        <p:tgtEl>
                                          <p:spTgt spid="16"/>
                                        </p:tgtEl>
                                      </p:cBhvr>
                                      <p:by x="105000" y="105000"/>
                                    </p:animScale>
                                  </p:childTnLst>
                                </p:cTn>
                              </p:par>
                            </p:childTnLst>
                          </p:cTn>
                        </p:par>
                        <p:par>
                          <p:cTn id="90" fill="hold">
                            <p:stCondLst>
                              <p:cond delay="1750"/>
                            </p:stCondLst>
                            <p:childTnLst>
                              <p:par>
                                <p:cTn id="91" presetID="22" presetClass="entr" presetSubtype="8" fill="hold" nodeType="afterEffect">
                                  <p:stCondLst>
                                    <p:cond delay="0"/>
                                  </p:stCondLst>
                                  <p:iterate type="wd">
                                    <p:tmAbs val="0"/>
                                  </p:iterate>
                                  <p:childTnLst>
                                    <p:set>
                                      <p:cBhvr>
                                        <p:cTn id="92" dur="1" fill="hold">
                                          <p:stCondLst>
                                            <p:cond delay="0"/>
                                          </p:stCondLst>
                                        </p:cTn>
                                        <p:tgtEl>
                                          <p:spTgt spid="15"/>
                                        </p:tgtEl>
                                        <p:attrNameLst>
                                          <p:attrName>style.visibility</p:attrName>
                                        </p:attrNameLst>
                                      </p:cBhvr>
                                      <p:to>
                                        <p:strVal val="visible"/>
                                      </p:to>
                                    </p:set>
                                    <p:animEffect transition="in" filter="wipe(left)">
                                      <p:cBhvr>
                                        <p:cTn id="93" dur="250"/>
                                        <p:tgtEl>
                                          <p:spTgt spid="15"/>
                                        </p:tgtEl>
                                      </p:cBhvr>
                                    </p:animEffect>
                                  </p:childTnLst>
                                </p:cTn>
                              </p:par>
                            </p:childTnLst>
                          </p:cTn>
                        </p:par>
                        <p:par>
                          <p:cTn id="94" fill="hold">
                            <p:stCondLst>
                              <p:cond delay="2000"/>
                            </p:stCondLst>
                            <p:childTnLst>
                              <p:par>
                                <p:cTn id="95" presetID="42" presetClass="entr" presetSubtype="0" fill="hold" grpId="0" nodeType="afterEffect">
                                  <p:stCondLst>
                                    <p:cond delay="0"/>
                                  </p:stCondLst>
                                  <p:iterate type="wd">
                                    <p:tmAbs val="0"/>
                                  </p:iterate>
                                  <p:childTnLst>
                                    <p:set>
                                      <p:cBhvr>
                                        <p:cTn id="96" dur="1" fill="hold">
                                          <p:stCondLst>
                                            <p:cond delay="0"/>
                                          </p:stCondLst>
                                        </p:cTn>
                                        <p:tgtEl>
                                          <p:spTgt spid="17"/>
                                        </p:tgtEl>
                                        <p:attrNameLst>
                                          <p:attrName>style.visibility</p:attrName>
                                        </p:attrNameLst>
                                      </p:cBhvr>
                                      <p:to>
                                        <p:strVal val="visible"/>
                                      </p:to>
                                    </p:set>
                                    <p:animEffect transition="in" filter="fade">
                                      <p:cBhvr>
                                        <p:cTn id="97" dur="750"/>
                                        <p:tgtEl>
                                          <p:spTgt spid="17"/>
                                        </p:tgtEl>
                                      </p:cBhvr>
                                    </p:animEffect>
                                    <p:anim calcmode="lin" valueType="num">
                                      <p:cBhvr>
                                        <p:cTn id="98" dur="750" fill="hold"/>
                                        <p:tgtEl>
                                          <p:spTgt spid="17"/>
                                        </p:tgtEl>
                                        <p:attrNameLst>
                                          <p:attrName>ppt_x</p:attrName>
                                        </p:attrNameLst>
                                      </p:cBhvr>
                                      <p:tavLst>
                                        <p:tav tm="0">
                                          <p:val>
                                            <p:strVal val="#ppt_x"/>
                                          </p:val>
                                        </p:tav>
                                        <p:tav tm="100000">
                                          <p:val>
                                            <p:strVal val="#ppt_x"/>
                                          </p:val>
                                        </p:tav>
                                      </p:tavLst>
                                    </p:anim>
                                    <p:anim calcmode="lin" valueType="num">
                                      <p:cBhvr>
                                        <p:cTn id="99"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13" grpId="0"/>
      <p:bldP spid="14"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rot="1650064">
            <a:off x="9090779" y="897637"/>
            <a:ext cx="445079"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 name="等腰三角形 9"/>
          <p:cNvSpPr/>
          <p:nvPr/>
        </p:nvSpPr>
        <p:spPr>
          <a:xfrm rot="12132218">
            <a:off x="6808861" y="764309"/>
            <a:ext cx="390284" cy="787294"/>
          </a:xfrm>
          <a:prstGeom prst="triangle">
            <a:avLst/>
          </a:prstGeom>
          <a:solidFill>
            <a:srgbClr val="FC6E5B">
              <a:alpha val="31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1" name="任意多边形 80"/>
          <p:cNvSpPr/>
          <p:nvPr/>
        </p:nvSpPr>
        <p:spPr>
          <a:xfrm rot="8289040">
            <a:off x="10104452" y="914982"/>
            <a:ext cx="2481763" cy="195316"/>
          </a:xfrm>
          <a:custGeom>
            <a:avLst/>
            <a:gdLst>
              <a:gd name="connsiteX0" fmla="*/ 0 w 2481081"/>
              <a:gd name="connsiteY0" fmla="*/ 194529 h 194529"/>
              <a:gd name="connsiteX1" fmla="*/ 174230 w 2481081"/>
              <a:gd name="connsiteY1" fmla="*/ 0 h 194529"/>
              <a:gd name="connsiteX2" fmla="*/ 2263889 w 2481081"/>
              <a:gd name="connsiteY2" fmla="*/ 0 h 194529"/>
              <a:gd name="connsiteX3" fmla="*/ 2481081 w 2481081"/>
              <a:gd name="connsiteY3" fmla="*/ 194529 h 194529"/>
            </a:gdLst>
            <a:ahLst/>
            <a:cxnLst>
              <a:cxn ang="0">
                <a:pos x="connsiteX0" y="connsiteY0"/>
              </a:cxn>
              <a:cxn ang="0">
                <a:pos x="connsiteX1" y="connsiteY1"/>
              </a:cxn>
              <a:cxn ang="0">
                <a:pos x="connsiteX2" y="connsiteY2"/>
              </a:cxn>
              <a:cxn ang="0">
                <a:pos x="connsiteX3" y="connsiteY3"/>
              </a:cxn>
            </a:cxnLst>
            <a:rect l="l" t="t" r="r" b="b"/>
            <a:pathLst>
              <a:path w="2481081" h="194529">
                <a:moveTo>
                  <a:pt x="0" y="194529"/>
                </a:moveTo>
                <a:lnTo>
                  <a:pt x="174230" y="0"/>
                </a:lnTo>
                <a:lnTo>
                  <a:pt x="2263889" y="0"/>
                </a:lnTo>
                <a:lnTo>
                  <a:pt x="2481081"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3" name="任意多边形 72"/>
          <p:cNvSpPr/>
          <p:nvPr/>
        </p:nvSpPr>
        <p:spPr>
          <a:xfrm rot="8289040">
            <a:off x="10183295" y="674869"/>
            <a:ext cx="2153848" cy="44798"/>
          </a:xfrm>
          <a:custGeom>
            <a:avLst/>
            <a:gdLst>
              <a:gd name="connsiteX0" fmla="*/ 51045 w 2151533"/>
              <a:gd name="connsiteY0" fmla="*/ 45719 h 45719"/>
              <a:gd name="connsiteX1" fmla="*/ 0 w 2151533"/>
              <a:gd name="connsiteY1" fmla="*/ 0 h 45719"/>
              <a:gd name="connsiteX2" fmla="*/ 2151533 w 2151533"/>
              <a:gd name="connsiteY2" fmla="*/ 0 h 45719"/>
              <a:gd name="connsiteX3" fmla="*/ 2151533 w 21515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151533" h="45719">
                <a:moveTo>
                  <a:pt x="51045" y="45719"/>
                </a:moveTo>
                <a:lnTo>
                  <a:pt x="0" y="0"/>
                </a:lnTo>
                <a:lnTo>
                  <a:pt x="2151533" y="0"/>
                </a:lnTo>
                <a:lnTo>
                  <a:pt x="2151533" y="45719"/>
                </a:lnTo>
                <a:close/>
              </a:path>
            </a:pathLst>
          </a:custGeom>
          <a:solidFill>
            <a:srgbClr val="79C7C5">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7" name="任意多边形 46"/>
          <p:cNvSpPr/>
          <p:nvPr/>
        </p:nvSpPr>
        <p:spPr>
          <a:xfrm rot="8289040">
            <a:off x="10595429" y="1898729"/>
            <a:ext cx="1872521" cy="46589"/>
          </a:xfrm>
          <a:custGeom>
            <a:avLst/>
            <a:gdLst>
              <a:gd name="connsiteX0" fmla="*/ 0 w 1873652"/>
              <a:gd name="connsiteY0" fmla="*/ 45719 h 45719"/>
              <a:gd name="connsiteX1" fmla="*/ 40948 w 1873652"/>
              <a:gd name="connsiteY1" fmla="*/ 0 h 45719"/>
              <a:gd name="connsiteX2" fmla="*/ 1873652 w 1873652"/>
              <a:gd name="connsiteY2" fmla="*/ 0 h 45719"/>
              <a:gd name="connsiteX3" fmla="*/ 1873652 w 187365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73652" h="45719">
                <a:moveTo>
                  <a:pt x="0" y="45719"/>
                </a:moveTo>
                <a:lnTo>
                  <a:pt x="40948" y="0"/>
                </a:lnTo>
                <a:lnTo>
                  <a:pt x="1873652" y="0"/>
                </a:lnTo>
                <a:lnTo>
                  <a:pt x="1873652" y="45719"/>
                </a:lnTo>
                <a:close/>
              </a:path>
            </a:pathLst>
          </a:custGeom>
          <a:solidFill>
            <a:srgbClr val="FC6E5B">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6" name="任意多边形 75"/>
          <p:cNvSpPr/>
          <p:nvPr/>
        </p:nvSpPr>
        <p:spPr>
          <a:xfrm rot="8289040">
            <a:off x="10333814" y="2348492"/>
            <a:ext cx="2189686" cy="152311"/>
          </a:xfrm>
          <a:custGeom>
            <a:avLst/>
            <a:gdLst>
              <a:gd name="connsiteX0" fmla="*/ 0 w 2190050"/>
              <a:gd name="connsiteY0" fmla="*/ 155058 h 155058"/>
              <a:gd name="connsiteX1" fmla="*/ 138878 w 2190050"/>
              <a:gd name="connsiteY1" fmla="*/ 0 h 155058"/>
              <a:gd name="connsiteX2" fmla="*/ 2016928 w 2190050"/>
              <a:gd name="connsiteY2" fmla="*/ 0 h 155058"/>
              <a:gd name="connsiteX3" fmla="*/ 2190050 w 2190050"/>
              <a:gd name="connsiteY3" fmla="*/ 155058 h 155058"/>
            </a:gdLst>
            <a:ahLst/>
            <a:cxnLst>
              <a:cxn ang="0">
                <a:pos x="connsiteX0" y="connsiteY0"/>
              </a:cxn>
              <a:cxn ang="0">
                <a:pos x="connsiteX1" y="connsiteY1"/>
              </a:cxn>
              <a:cxn ang="0">
                <a:pos x="connsiteX2" y="connsiteY2"/>
              </a:cxn>
              <a:cxn ang="0">
                <a:pos x="connsiteX3" y="connsiteY3"/>
              </a:cxn>
            </a:cxnLst>
            <a:rect l="l" t="t" r="r" b="b"/>
            <a:pathLst>
              <a:path w="2190050" h="155058">
                <a:moveTo>
                  <a:pt x="0" y="155058"/>
                </a:moveTo>
                <a:lnTo>
                  <a:pt x="138878" y="0"/>
                </a:lnTo>
                <a:lnTo>
                  <a:pt x="2016928" y="0"/>
                </a:lnTo>
                <a:lnTo>
                  <a:pt x="2190050" y="155058"/>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5" name="任意多边形 44"/>
          <p:cNvSpPr/>
          <p:nvPr/>
        </p:nvSpPr>
        <p:spPr>
          <a:xfrm rot="8289040">
            <a:off x="11362357" y="2468549"/>
            <a:ext cx="990913" cy="46589"/>
          </a:xfrm>
          <a:custGeom>
            <a:avLst/>
            <a:gdLst>
              <a:gd name="connsiteX0" fmla="*/ 0 w 991862"/>
              <a:gd name="connsiteY0" fmla="*/ 45719 h 45719"/>
              <a:gd name="connsiteX1" fmla="*/ 40948 w 991862"/>
              <a:gd name="connsiteY1" fmla="*/ 0 h 45719"/>
              <a:gd name="connsiteX2" fmla="*/ 991862 w 991862"/>
              <a:gd name="connsiteY2" fmla="*/ 0 h 45719"/>
              <a:gd name="connsiteX3" fmla="*/ 991862 w 99186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991862" h="45719">
                <a:moveTo>
                  <a:pt x="0" y="45719"/>
                </a:moveTo>
                <a:lnTo>
                  <a:pt x="40948" y="0"/>
                </a:lnTo>
                <a:lnTo>
                  <a:pt x="991862" y="0"/>
                </a:lnTo>
                <a:lnTo>
                  <a:pt x="99186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2" name="组合 163"/>
          <p:cNvGrpSpPr/>
          <p:nvPr/>
        </p:nvGrpSpPr>
        <p:grpSpPr>
          <a:xfrm>
            <a:off x="10670688" y="3242639"/>
            <a:ext cx="962243" cy="1114559"/>
            <a:chOff x="10670736" y="3241053"/>
            <a:chExt cx="962659" cy="1118718"/>
          </a:xfrm>
        </p:grpSpPr>
        <p:sp>
          <p:nvSpPr>
            <p:cNvPr id="16" name="等腰三角形 1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7" name="等腰三角形 16"/>
            <p:cNvSpPr/>
            <p:nvPr/>
          </p:nvSpPr>
          <p:spPr>
            <a:xfrm rot="20901646">
              <a:off x="10936527" y="3445371"/>
              <a:ext cx="696868"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24" name="等腰三角形 23"/>
          <p:cNvSpPr/>
          <p:nvPr/>
        </p:nvSpPr>
        <p:spPr>
          <a:xfrm rot="14549936" flipH="1">
            <a:off x="6822414" y="4571887"/>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0" name="等腰三角形 29"/>
          <p:cNvSpPr/>
          <p:nvPr/>
        </p:nvSpPr>
        <p:spPr>
          <a:xfrm rot="14549936" flipH="1">
            <a:off x="5530703" y="4748413"/>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1" name="等腰三角形 30"/>
          <p:cNvSpPr/>
          <p:nvPr/>
        </p:nvSpPr>
        <p:spPr>
          <a:xfrm rot="14549936" flipH="1">
            <a:off x="7402623" y="4771981"/>
            <a:ext cx="444468" cy="765543"/>
          </a:xfrm>
          <a:prstGeom prst="triangle">
            <a:avLst/>
          </a:prstGeom>
          <a:solidFill>
            <a:srgbClr val="FC6E5B"/>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3" name="组合 10"/>
          <p:cNvGrpSpPr/>
          <p:nvPr/>
        </p:nvGrpSpPr>
        <p:grpSpPr bwMode="auto">
          <a:xfrm>
            <a:off x="960451" y="2316238"/>
            <a:ext cx="827852" cy="922822"/>
            <a:chOff x="1354861" y="2750116"/>
            <a:chExt cx="828164" cy="924005"/>
          </a:xfrm>
        </p:grpSpPr>
        <p:sp>
          <p:nvSpPr>
            <p:cNvPr id="33" name="直角三角形 32"/>
            <p:cNvSpPr/>
            <p:nvPr/>
          </p:nvSpPr>
          <p:spPr>
            <a:xfrm rot="3161904">
              <a:off x="1666534" y="3157630"/>
              <a:ext cx="516725" cy="516258"/>
            </a:xfrm>
            <a:prstGeom prst="rtTriangle">
              <a:avLst/>
            </a:prstGeom>
            <a:solidFill>
              <a:srgbClr val="66BF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34" name="直角三角形 33"/>
            <p:cNvSpPr/>
            <p:nvPr/>
          </p:nvSpPr>
          <p:spPr>
            <a:xfrm rot="3161904" flipH="1">
              <a:off x="1354628" y="2750349"/>
              <a:ext cx="516725" cy="516258"/>
            </a:xfrm>
            <a:prstGeom prst="r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39" name="直角三角形 38"/>
          <p:cNvSpPr/>
          <p:nvPr/>
        </p:nvSpPr>
        <p:spPr>
          <a:xfrm rot="3176496">
            <a:off x="3555840" y="5261093"/>
            <a:ext cx="306804" cy="307224"/>
          </a:xfrm>
          <a:prstGeom prst="rtTriangle">
            <a:avLst/>
          </a:prstGeom>
          <a:solidFill>
            <a:srgbClr val="66BFBC">
              <a:alpha val="6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0" name="直角三角形 39"/>
          <p:cNvSpPr/>
          <p:nvPr/>
        </p:nvSpPr>
        <p:spPr>
          <a:xfrm rot="3176496" flipH="1">
            <a:off x="3393834" y="5045957"/>
            <a:ext cx="306804" cy="307224"/>
          </a:xfrm>
          <a:prstGeom prst="rtTriangle">
            <a:avLst/>
          </a:prstGeom>
          <a:solidFill>
            <a:srgbClr val="66BFBC">
              <a:alpha val="9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2" name="等腰三角形 81"/>
          <p:cNvSpPr/>
          <p:nvPr/>
        </p:nvSpPr>
        <p:spPr>
          <a:xfrm rot="8943941">
            <a:off x="3278006" y="1287787"/>
            <a:ext cx="861663" cy="1078367"/>
          </a:xfrm>
          <a:prstGeom prst="triangle">
            <a:avLst/>
          </a:prstGeom>
          <a:solidFill>
            <a:srgbClr val="FC6E5B">
              <a:alpha val="62000"/>
            </a:srgb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3" name="椭圆 82"/>
          <p:cNvSpPr/>
          <p:nvPr/>
        </p:nvSpPr>
        <p:spPr>
          <a:xfrm>
            <a:off x="2612913" y="1670390"/>
            <a:ext cx="776939" cy="858338"/>
          </a:xfrm>
          <a:prstGeom prst="ellipse">
            <a:avLst/>
          </a:prstGeom>
          <a:solidFill>
            <a:srgbClr val="FBC75D">
              <a:alpha val="56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8" name="等腰三角形 87"/>
          <p:cNvSpPr/>
          <p:nvPr/>
        </p:nvSpPr>
        <p:spPr>
          <a:xfrm rot="7669978">
            <a:off x="1687382" y="2095562"/>
            <a:ext cx="302829" cy="288288"/>
          </a:xfrm>
          <a:prstGeom prst="triangle">
            <a:avLst/>
          </a:prstGeom>
          <a:solidFill>
            <a:srgbClr val="8CC066">
              <a:alpha val="62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8" name="任意多边形 77"/>
          <p:cNvSpPr/>
          <p:nvPr/>
        </p:nvSpPr>
        <p:spPr>
          <a:xfrm rot="8289040">
            <a:off x="7520551" y="5944810"/>
            <a:ext cx="2687831" cy="193524"/>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6" name="任意多边形 65"/>
          <p:cNvSpPr/>
          <p:nvPr/>
        </p:nvSpPr>
        <p:spPr>
          <a:xfrm rot="8289040">
            <a:off x="8269560" y="6376654"/>
            <a:ext cx="1449636" cy="43005"/>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4" name="任意多边形 63"/>
          <p:cNvSpPr/>
          <p:nvPr/>
        </p:nvSpPr>
        <p:spPr>
          <a:xfrm rot="8289040">
            <a:off x="8715739" y="6265557"/>
            <a:ext cx="1775761" cy="44798"/>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0" name="任意多边形 69"/>
          <p:cNvSpPr/>
          <p:nvPr/>
        </p:nvSpPr>
        <p:spPr>
          <a:xfrm rot="8289040">
            <a:off x="6977608" y="6116831"/>
            <a:ext cx="2230900" cy="44797"/>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2" name="任意多边形 71"/>
          <p:cNvSpPr/>
          <p:nvPr/>
        </p:nvSpPr>
        <p:spPr>
          <a:xfrm rot="8289040">
            <a:off x="6330738" y="6502086"/>
            <a:ext cx="1075132" cy="43005"/>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0" name="任意多边形 79"/>
          <p:cNvSpPr/>
          <p:nvPr/>
        </p:nvSpPr>
        <p:spPr>
          <a:xfrm rot="8289040">
            <a:off x="-541150" y="5462792"/>
            <a:ext cx="3977989" cy="125432"/>
          </a:xfrm>
          <a:custGeom>
            <a:avLst/>
            <a:gdLst>
              <a:gd name="connsiteX0" fmla="*/ 139966 w 3978903"/>
              <a:gd name="connsiteY0" fmla="*/ 125361 h 125361"/>
              <a:gd name="connsiteX1" fmla="*/ 0 w 3978903"/>
              <a:gd name="connsiteY1" fmla="*/ 0 h 125361"/>
              <a:gd name="connsiteX2" fmla="*/ 3939559 w 3978903"/>
              <a:gd name="connsiteY2" fmla="*/ 0 h 125361"/>
              <a:gd name="connsiteX3" fmla="*/ 3978903 w 3978903"/>
              <a:gd name="connsiteY3" fmla="*/ 35238 h 125361"/>
              <a:gd name="connsiteX4" fmla="*/ 3898184 w 3978903"/>
              <a:gd name="connsiteY4" fmla="*/ 125361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903" h="125361">
                <a:moveTo>
                  <a:pt x="139966" y="125361"/>
                </a:moveTo>
                <a:lnTo>
                  <a:pt x="0" y="0"/>
                </a:lnTo>
                <a:lnTo>
                  <a:pt x="3939559" y="0"/>
                </a:lnTo>
                <a:lnTo>
                  <a:pt x="3978903" y="35238"/>
                </a:lnTo>
                <a:lnTo>
                  <a:pt x="3898184" y="125361"/>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6" name="任意多边形 55"/>
          <p:cNvSpPr/>
          <p:nvPr/>
        </p:nvSpPr>
        <p:spPr>
          <a:xfrm rot="8289040">
            <a:off x="-568029" y="4959272"/>
            <a:ext cx="4214520" cy="44797"/>
          </a:xfrm>
          <a:custGeom>
            <a:avLst/>
            <a:gdLst>
              <a:gd name="connsiteX0" fmla="*/ 0 w 4213929"/>
              <a:gd name="connsiteY0" fmla="*/ 45719 h 45719"/>
              <a:gd name="connsiteX1" fmla="*/ 0 w 4213929"/>
              <a:gd name="connsiteY1" fmla="*/ 0 h 45719"/>
              <a:gd name="connsiteX2" fmla="*/ 4213929 w 4213929"/>
              <a:gd name="connsiteY2" fmla="*/ 0 h 45719"/>
              <a:gd name="connsiteX3" fmla="*/ 4172980 w 4213929"/>
              <a:gd name="connsiteY3" fmla="*/ 45719 h 45719"/>
            </a:gdLst>
            <a:ahLst/>
            <a:cxnLst>
              <a:cxn ang="0">
                <a:pos x="connsiteX0" y="connsiteY0"/>
              </a:cxn>
              <a:cxn ang="0">
                <a:pos x="connsiteX1" y="connsiteY1"/>
              </a:cxn>
              <a:cxn ang="0">
                <a:pos x="connsiteX2" y="connsiteY2"/>
              </a:cxn>
              <a:cxn ang="0">
                <a:pos x="connsiteX3" y="connsiteY3"/>
              </a:cxn>
            </a:cxnLst>
            <a:rect l="l" t="t" r="r" b="b"/>
            <a:pathLst>
              <a:path w="4213929" h="45719">
                <a:moveTo>
                  <a:pt x="0" y="45719"/>
                </a:moveTo>
                <a:lnTo>
                  <a:pt x="0" y="0"/>
                </a:lnTo>
                <a:lnTo>
                  <a:pt x="4213929" y="0"/>
                </a:lnTo>
                <a:lnTo>
                  <a:pt x="4172980"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4" name="任意多边形 53"/>
          <p:cNvSpPr/>
          <p:nvPr/>
        </p:nvSpPr>
        <p:spPr>
          <a:xfrm rot="8289040">
            <a:off x="-266992" y="4701240"/>
            <a:ext cx="1847436" cy="46589"/>
          </a:xfrm>
          <a:custGeom>
            <a:avLst/>
            <a:gdLst>
              <a:gd name="connsiteX0" fmla="*/ 0 w 1847733"/>
              <a:gd name="connsiteY0" fmla="*/ 45719 h 45719"/>
              <a:gd name="connsiteX1" fmla="*/ 0 w 1847733"/>
              <a:gd name="connsiteY1" fmla="*/ 0 h 45719"/>
              <a:gd name="connsiteX2" fmla="*/ 1847733 w 1847733"/>
              <a:gd name="connsiteY2" fmla="*/ 0 h 45719"/>
              <a:gd name="connsiteX3" fmla="*/ 1806784 w 18477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47733" h="45719">
                <a:moveTo>
                  <a:pt x="0" y="45719"/>
                </a:moveTo>
                <a:lnTo>
                  <a:pt x="0" y="0"/>
                </a:lnTo>
                <a:lnTo>
                  <a:pt x="1847733" y="0"/>
                </a:lnTo>
                <a:lnTo>
                  <a:pt x="1806784"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2" name="任意多边形 51"/>
          <p:cNvSpPr/>
          <p:nvPr/>
        </p:nvSpPr>
        <p:spPr>
          <a:xfrm rot="8289040">
            <a:off x="-295662" y="4260436"/>
            <a:ext cx="2076798" cy="46589"/>
          </a:xfrm>
          <a:custGeom>
            <a:avLst/>
            <a:gdLst>
              <a:gd name="connsiteX0" fmla="*/ 0 w 2076814"/>
              <a:gd name="connsiteY0" fmla="*/ 45719 h 45719"/>
              <a:gd name="connsiteX1" fmla="*/ 0 w 2076814"/>
              <a:gd name="connsiteY1" fmla="*/ 0 h 45719"/>
              <a:gd name="connsiteX2" fmla="*/ 2076814 w 2076814"/>
              <a:gd name="connsiteY2" fmla="*/ 0 h 45719"/>
              <a:gd name="connsiteX3" fmla="*/ 2035866 w 2076814"/>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076814" h="45719">
                <a:moveTo>
                  <a:pt x="0" y="45719"/>
                </a:moveTo>
                <a:lnTo>
                  <a:pt x="0" y="0"/>
                </a:lnTo>
                <a:lnTo>
                  <a:pt x="2076814" y="0"/>
                </a:lnTo>
                <a:lnTo>
                  <a:pt x="2035866"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0" name="任意多边形 59"/>
          <p:cNvSpPr/>
          <p:nvPr/>
        </p:nvSpPr>
        <p:spPr>
          <a:xfrm rot="8289040">
            <a:off x="283118" y="6036196"/>
            <a:ext cx="2431591" cy="46589"/>
          </a:xfrm>
          <a:custGeom>
            <a:avLst/>
            <a:gdLst>
              <a:gd name="connsiteX0" fmla="*/ 0 w 2432620"/>
              <a:gd name="connsiteY0" fmla="*/ 45719 h 45719"/>
              <a:gd name="connsiteX1" fmla="*/ 0 w 2432620"/>
              <a:gd name="connsiteY1" fmla="*/ 0 h 45719"/>
              <a:gd name="connsiteX2" fmla="*/ 2381575 w 2432620"/>
              <a:gd name="connsiteY2" fmla="*/ 0 h 45719"/>
              <a:gd name="connsiteX3" fmla="*/ 2432620 w 243262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432620" h="45719">
                <a:moveTo>
                  <a:pt x="0" y="45719"/>
                </a:moveTo>
                <a:lnTo>
                  <a:pt x="0" y="0"/>
                </a:lnTo>
                <a:lnTo>
                  <a:pt x="2381575" y="0"/>
                </a:lnTo>
                <a:lnTo>
                  <a:pt x="2432620"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0" name="任意多边形 89"/>
          <p:cNvSpPr/>
          <p:nvPr/>
        </p:nvSpPr>
        <p:spPr>
          <a:xfrm rot="8289040">
            <a:off x="2886731" y="6421452"/>
            <a:ext cx="1318829" cy="94969"/>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1" name="任意多边形 90"/>
          <p:cNvSpPr/>
          <p:nvPr/>
        </p:nvSpPr>
        <p:spPr>
          <a:xfrm rot="8289040">
            <a:off x="3252276" y="6634686"/>
            <a:ext cx="711379" cy="21503"/>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2" name="任意多边形 91"/>
          <p:cNvSpPr/>
          <p:nvPr/>
        </p:nvSpPr>
        <p:spPr>
          <a:xfrm rot="8289040">
            <a:off x="3472677" y="6579138"/>
            <a:ext cx="870857" cy="21503"/>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3" name="任意多边形 92"/>
          <p:cNvSpPr/>
          <p:nvPr/>
        </p:nvSpPr>
        <p:spPr>
          <a:xfrm rot="8289040">
            <a:off x="2619739" y="6505670"/>
            <a:ext cx="1093051" cy="23295"/>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4" name="任意多边形 93"/>
          <p:cNvSpPr/>
          <p:nvPr/>
        </p:nvSpPr>
        <p:spPr>
          <a:xfrm rot="8289040">
            <a:off x="2302576" y="6695610"/>
            <a:ext cx="526815" cy="21503"/>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4" name="等腰三角形 103"/>
          <p:cNvSpPr/>
          <p:nvPr/>
        </p:nvSpPr>
        <p:spPr>
          <a:xfrm rot="8791815">
            <a:off x="4906187" y="947236"/>
            <a:ext cx="275951" cy="130808"/>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5" name="等腰三角形 104"/>
          <p:cNvSpPr/>
          <p:nvPr/>
        </p:nvSpPr>
        <p:spPr>
          <a:xfrm rot="10800000">
            <a:off x="4980602" y="728975"/>
            <a:ext cx="1374250" cy="1380945"/>
          </a:xfrm>
          <a:prstGeom prst="triangle">
            <a:avLst/>
          </a:prstGeom>
          <a:solidFill>
            <a:srgbClr val="66BFBC"/>
          </a:solidFill>
          <a:ln>
            <a:noFill/>
          </a:ln>
          <a:effectLst>
            <a:softEdge rad="3683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6" name="等腰三角形 105"/>
          <p:cNvSpPr/>
          <p:nvPr/>
        </p:nvSpPr>
        <p:spPr>
          <a:xfrm rot="8791815">
            <a:off x="8011528" y="1101339"/>
            <a:ext cx="275951" cy="13439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7" name="等腰三角形 106"/>
          <p:cNvSpPr/>
          <p:nvPr/>
        </p:nvSpPr>
        <p:spPr>
          <a:xfrm rot="8791815">
            <a:off x="8758744" y="4701240"/>
            <a:ext cx="274159" cy="130807"/>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8" name="等腰三角形 107"/>
          <p:cNvSpPr/>
          <p:nvPr/>
        </p:nvSpPr>
        <p:spPr>
          <a:xfrm rot="8791815">
            <a:off x="7586850" y="6039780"/>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9" name="等腰三角形 108"/>
          <p:cNvSpPr/>
          <p:nvPr/>
        </p:nvSpPr>
        <p:spPr>
          <a:xfrm rot="8791815">
            <a:off x="5599648" y="5484295"/>
            <a:ext cx="274158"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0" name="等腰三角形 109"/>
          <p:cNvSpPr/>
          <p:nvPr/>
        </p:nvSpPr>
        <p:spPr>
          <a:xfrm rot="8791815">
            <a:off x="4612317" y="5113374"/>
            <a:ext cx="274159" cy="132600"/>
          </a:xfrm>
          <a:prstGeom prs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1" name="等腰三角形 110"/>
          <p:cNvSpPr/>
          <p:nvPr/>
        </p:nvSpPr>
        <p:spPr>
          <a:xfrm rot="8791815">
            <a:off x="6568704" y="5197293"/>
            <a:ext cx="689880" cy="772281"/>
          </a:xfrm>
          <a:prstGeom prst="triangle">
            <a:avLst/>
          </a:prstGeom>
          <a:solidFill>
            <a:srgbClr val="8CC066"/>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2" name="等腰三角形 111"/>
          <p:cNvSpPr/>
          <p:nvPr/>
        </p:nvSpPr>
        <p:spPr>
          <a:xfrm rot="12808185" flipH="1">
            <a:off x="5859471" y="5964520"/>
            <a:ext cx="274159" cy="130808"/>
          </a:xfrm>
          <a:prstGeom prs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3" name="等腰三角形 112"/>
          <p:cNvSpPr/>
          <p:nvPr/>
        </p:nvSpPr>
        <p:spPr>
          <a:xfrm rot="8791815">
            <a:off x="2447718" y="5760245"/>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5" name="等腰三角形 114"/>
          <p:cNvSpPr/>
          <p:nvPr/>
        </p:nvSpPr>
        <p:spPr>
          <a:xfrm rot="9746558" flipV="1">
            <a:off x="9937849" y="4525392"/>
            <a:ext cx="240071" cy="484718"/>
          </a:xfrm>
          <a:prstGeom prst="triangle">
            <a:avLst>
              <a:gd name="adj" fmla="val 41342"/>
            </a:avLst>
          </a:pr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7" name="直角三角形 116"/>
          <p:cNvSpPr/>
          <p:nvPr/>
        </p:nvSpPr>
        <p:spPr>
          <a:xfrm rot="11669251" flipH="1">
            <a:off x="11279930" y="6272725"/>
            <a:ext cx="215026" cy="215026"/>
          </a:xfrm>
          <a:prstGeom prst="rtTriangle">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1" name="直角三角形 120"/>
          <p:cNvSpPr/>
          <p:nvPr/>
        </p:nvSpPr>
        <p:spPr>
          <a:xfrm rot="8729171" flipH="1">
            <a:off x="4853506" y="5646484"/>
            <a:ext cx="1736647" cy="714633"/>
          </a:xfrm>
          <a:prstGeom prst="rtTriangle">
            <a:avLst/>
          </a:prstGeom>
          <a:solidFill>
            <a:srgbClr val="FBC75D"/>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2" name="直角三角形 121"/>
          <p:cNvSpPr/>
          <p:nvPr/>
        </p:nvSpPr>
        <p:spPr>
          <a:xfrm rot="1054849">
            <a:off x="9946766" y="1830637"/>
            <a:ext cx="157686" cy="193524"/>
          </a:xfrm>
          <a:prstGeom prst="rtTriangl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5" name="直角三角形 124"/>
          <p:cNvSpPr/>
          <p:nvPr/>
        </p:nvSpPr>
        <p:spPr>
          <a:xfrm rot="11669251" flipH="1">
            <a:off x="11620389" y="5663483"/>
            <a:ext cx="215026" cy="211443"/>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6" name="直角三角形 125"/>
          <p:cNvSpPr/>
          <p:nvPr/>
        </p:nvSpPr>
        <p:spPr>
          <a:xfrm rot="9930749">
            <a:off x="10744155" y="5618687"/>
            <a:ext cx="215026" cy="211443"/>
          </a:xfrm>
          <a:prstGeom prst="r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7" name="直角三角形 126"/>
          <p:cNvSpPr/>
          <p:nvPr/>
        </p:nvSpPr>
        <p:spPr>
          <a:xfrm rot="11669251" flipH="1">
            <a:off x="10375026" y="6365903"/>
            <a:ext cx="215026" cy="213235"/>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8" name="直角三角形 127"/>
          <p:cNvSpPr/>
          <p:nvPr/>
        </p:nvSpPr>
        <p:spPr>
          <a:xfrm rot="9930749">
            <a:off x="11713567" y="4595519"/>
            <a:ext cx="215026" cy="215026"/>
          </a:xfrm>
          <a:prstGeom prst="r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9" name="直角三角形 128"/>
          <p:cNvSpPr/>
          <p:nvPr/>
        </p:nvSpPr>
        <p:spPr>
          <a:xfrm rot="11669251" flipH="1">
            <a:off x="11116868" y="4871469"/>
            <a:ext cx="215026" cy="215026"/>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45" name="任意多边形 144"/>
          <p:cNvSpPr/>
          <p:nvPr/>
        </p:nvSpPr>
        <p:spPr>
          <a:xfrm rot="10011152">
            <a:off x="3945735" y="1226771"/>
            <a:ext cx="245489"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3" name="任意多边形 152"/>
          <p:cNvSpPr/>
          <p:nvPr/>
        </p:nvSpPr>
        <p:spPr>
          <a:xfrm rot="17730414">
            <a:off x="7956427" y="883502"/>
            <a:ext cx="1129194" cy="94221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4" name="任意多边形 153"/>
          <p:cNvSpPr/>
          <p:nvPr/>
        </p:nvSpPr>
        <p:spPr>
          <a:xfrm rot="10011152">
            <a:off x="8914639" y="863018"/>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6" name="任意多边形 155"/>
          <p:cNvSpPr/>
          <p:nvPr/>
        </p:nvSpPr>
        <p:spPr>
          <a:xfrm rot="10011152">
            <a:off x="9875091" y="1017120"/>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7" name="任意多边形 156"/>
          <p:cNvSpPr/>
          <p:nvPr/>
        </p:nvSpPr>
        <p:spPr>
          <a:xfrm rot="10011152">
            <a:off x="6183803" y="846891"/>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8" name="任意多边形 157"/>
          <p:cNvSpPr/>
          <p:nvPr/>
        </p:nvSpPr>
        <p:spPr>
          <a:xfrm rot="10011152">
            <a:off x="4048058" y="1103751"/>
            <a:ext cx="943692" cy="126886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FBC75D"/>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1" name="任意多边形 160"/>
          <p:cNvSpPr/>
          <p:nvPr/>
        </p:nvSpPr>
        <p:spPr>
          <a:xfrm rot="17840340">
            <a:off x="3586982" y="4005642"/>
            <a:ext cx="1076868" cy="89855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3" name="任意多边形 162"/>
          <p:cNvSpPr/>
          <p:nvPr/>
        </p:nvSpPr>
        <p:spPr>
          <a:xfrm rot="10011152">
            <a:off x="4429545" y="5860591"/>
            <a:ext cx="243697"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4" name="组合 164"/>
          <p:cNvGrpSpPr/>
          <p:nvPr/>
        </p:nvGrpSpPr>
        <p:grpSpPr>
          <a:xfrm rot="-9642712">
            <a:off x="2121594" y="1567229"/>
            <a:ext cx="575196" cy="664791"/>
            <a:chOff x="10670736" y="3241053"/>
            <a:chExt cx="917923" cy="1060882"/>
          </a:xfrm>
        </p:grpSpPr>
        <p:sp>
          <p:nvSpPr>
            <p:cNvPr id="166" name="等腰三角形 16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67" name="等腰三角形 16"/>
            <p:cNvSpPr/>
            <p:nvPr/>
          </p:nvSpPr>
          <p:spPr>
            <a:xfrm rot="20901646">
              <a:off x="10891792" y="3387535"/>
              <a:ext cx="696867"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162" name="等腰三角形 161"/>
          <p:cNvSpPr/>
          <p:nvPr/>
        </p:nvSpPr>
        <p:spPr>
          <a:xfrm rot="1650064">
            <a:off x="9674216" y="3595394"/>
            <a:ext cx="445075"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8" name="文本框 37"/>
          <p:cNvSpPr txBox="1"/>
          <p:nvPr/>
        </p:nvSpPr>
        <p:spPr>
          <a:xfrm>
            <a:off x="3250372" y="2826529"/>
            <a:ext cx="7851889" cy="1107996"/>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zh-CN" sz="6600" b="1" dirty="0">
                <a:solidFill>
                  <a:srgbClr val="E5DEDB">
                    <a:lumMod val="10000"/>
                    <a:alpha val="85000"/>
                  </a:srgb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感 谢 您 的 聆 听</a:t>
            </a:r>
            <a:endParaRPr lang="en-US" altLang="zh-CN" sz="6600" b="1" dirty="0">
              <a:solidFill>
                <a:srgbClr val="E5DEDB">
                  <a:lumMod val="10000"/>
                  <a:alpha val="85000"/>
                </a:srgb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904A6D1-3215-4444-88BC-B145E2C96552}"/>
              </a:ext>
            </a:extLst>
          </p:cNvPr>
          <p:cNvSpPr txBox="1"/>
          <p:nvPr/>
        </p:nvSpPr>
        <p:spPr>
          <a:xfrm>
            <a:off x="244699" y="3429000"/>
            <a:ext cx="8461419" cy="2931572"/>
          </a:xfrm>
          <a:prstGeom prst="rect">
            <a:avLst/>
          </a:prstGeom>
          <a:noFill/>
        </p:spPr>
        <p:txBody>
          <a:bodyPr wrap="square">
            <a:spAutoFit/>
          </a:bodyPr>
          <a:lstStyle/>
          <a:p>
            <a:pPr indent="266700" algn="just">
              <a:lnSpc>
                <a:spcPct val="150000"/>
              </a:lnSpc>
            </a:pP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   孙先生驾驶一辆吉利</a:t>
            </a:r>
            <a:r>
              <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EV300</a:t>
            </a: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纯电动汽车，</a:t>
            </a:r>
            <a:endPar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66700" algn="just">
              <a:lnSpc>
                <a:spcPct val="150000"/>
              </a:lnSpc>
            </a:pPr>
            <a:r>
              <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快充时发现仪表板上</a:t>
            </a:r>
            <a:r>
              <a:rPr lang="zh-CN" altLang="en-US" sz="3200" b="1" kern="100" dirty="0">
                <a:solidFill>
                  <a:srgbClr val="C00000"/>
                </a:solidFill>
                <a:latin typeface="楷体" panose="02010609060101010101" pitchFamily="49" charset="-122"/>
                <a:ea typeface="楷体" panose="02010609060101010101" pitchFamily="49" charset="-122"/>
                <a:cs typeface="宋体" panose="02010600030101010101" pitchFamily="2" charset="-122"/>
              </a:rPr>
              <a:t>充电电流为零</a:t>
            </a: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a:t>
            </a:r>
            <a:endPar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66700" algn="just">
              <a:lnSpc>
                <a:spcPct val="150000"/>
              </a:lnSpc>
            </a:pPr>
            <a:r>
              <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请你为孙先生检修该车故障，</a:t>
            </a:r>
            <a:endPar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66700" algn="just">
              <a:lnSpc>
                <a:spcPct val="150000"/>
              </a:lnSpc>
            </a:pPr>
            <a:r>
              <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并向其说明故障原因以及维修措施。</a:t>
            </a:r>
            <a:endParaRPr lang="zh-CN" altLang="zh-CN" sz="3200" kern="100" dirty="0">
              <a:effectLst/>
              <a:latin typeface="楷体" panose="02010609060101010101" pitchFamily="49" charset="-122"/>
              <a:ea typeface="楷体" panose="02010609060101010101" pitchFamily="49" charset="-122"/>
            </a:endParaRPr>
          </a:p>
        </p:txBody>
      </p:sp>
      <p:grpSp>
        <p:nvGrpSpPr>
          <p:cNvPr id="4" name="组合 3">
            <a:extLst>
              <a:ext uri="{FF2B5EF4-FFF2-40B4-BE49-F238E27FC236}">
                <a16:creationId xmlns:a16="http://schemas.microsoft.com/office/drawing/2014/main" id="{FD72D1BE-2EC0-41EC-8C9A-CF6E224EBD8A}"/>
              </a:ext>
            </a:extLst>
          </p:cNvPr>
          <p:cNvGrpSpPr/>
          <p:nvPr/>
        </p:nvGrpSpPr>
        <p:grpSpPr>
          <a:xfrm>
            <a:off x="1028164" y="859883"/>
            <a:ext cx="2101402" cy="1226494"/>
            <a:chOff x="1278794" y="3334906"/>
            <a:chExt cx="914014" cy="914014"/>
          </a:xfrm>
        </p:grpSpPr>
        <p:grpSp>
          <p:nvGrpSpPr>
            <p:cNvPr id="6" name="组合 5">
              <a:extLst>
                <a:ext uri="{FF2B5EF4-FFF2-40B4-BE49-F238E27FC236}">
                  <a16:creationId xmlns:a16="http://schemas.microsoft.com/office/drawing/2014/main" id="{A0D9FCE6-1288-493D-9A24-BF3632F44CBC}"/>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 name="同心圆 4">
                <a:extLst>
                  <a:ext uri="{FF2B5EF4-FFF2-40B4-BE49-F238E27FC236}">
                    <a16:creationId xmlns:a16="http://schemas.microsoft.com/office/drawing/2014/main" id="{345A7CF3-258D-4C5E-B23E-7E88903C63B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 name="椭圆 8">
                <a:extLst>
                  <a:ext uri="{FF2B5EF4-FFF2-40B4-BE49-F238E27FC236}">
                    <a16:creationId xmlns:a16="http://schemas.microsoft.com/office/drawing/2014/main" id="{C0444436-883B-4771-88D3-20794B4F194D}"/>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 name="TextBox 3">
              <a:extLst>
                <a:ext uri="{FF2B5EF4-FFF2-40B4-BE49-F238E27FC236}">
                  <a16:creationId xmlns:a16="http://schemas.microsoft.com/office/drawing/2014/main" id="{13BF92D0-6488-4CFA-952C-4032569FA5B2}"/>
                </a:ext>
              </a:extLst>
            </p:cNvPr>
            <p:cNvSpPr txBox="1"/>
            <p:nvPr/>
          </p:nvSpPr>
          <p:spPr>
            <a:xfrm>
              <a:off x="1307421" y="3585991"/>
              <a:ext cx="856758" cy="492906"/>
            </a:xfrm>
            <a:prstGeom prst="rect">
              <a:avLst/>
            </a:prstGeom>
            <a:noFill/>
          </p:spPr>
          <p:txBody>
            <a:bodyPr wrap="none" rtlCol="0">
              <a:spAutoFit/>
            </a:bodyPr>
            <a:lstStyle/>
            <a:p>
              <a:pPr algn="ctr"/>
              <a:r>
                <a:rPr lang="zh-CN" altLang="en-US" sz="2800" b="1" dirty="0">
                  <a:solidFill>
                    <a:srgbClr val="C00000"/>
                  </a:solidFill>
                  <a:latin typeface="微软雅黑" pitchFamily="34" charset="-122"/>
                  <a:ea typeface="微软雅黑" pitchFamily="34" charset="-122"/>
                </a:rPr>
                <a:t>任务描述</a:t>
              </a:r>
            </a:p>
          </p:txBody>
        </p:sp>
      </p:grpSp>
      <p:pic>
        <p:nvPicPr>
          <p:cNvPr id="1026" name="Picture 2">
            <a:extLst>
              <a:ext uri="{FF2B5EF4-FFF2-40B4-BE49-F238E27FC236}">
                <a16:creationId xmlns:a16="http://schemas.microsoft.com/office/drawing/2014/main" id="{40A4F7A1-A73D-4487-A754-DC64152AFF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26070" y="886652"/>
            <a:ext cx="2962275" cy="2867025"/>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a:extLst>
              <a:ext uri="{FF2B5EF4-FFF2-40B4-BE49-F238E27FC236}">
                <a16:creationId xmlns:a16="http://schemas.microsoft.com/office/drawing/2014/main" id="{C70DB0CA-5BF5-4F9C-84DD-4E06A2AD767E}"/>
              </a:ext>
            </a:extLst>
          </p:cNvPr>
          <p:cNvPicPr>
            <a:picLocks noChangeAspect="1"/>
          </p:cNvPicPr>
          <p:nvPr/>
        </p:nvPicPr>
        <p:blipFill rotWithShape="1">
          <a:blip r:embed="rId3"/>
          <a:srcRect l="19600" t="27352" r="62594" b="38637"/>
          <a:stretch/>
        </p:blipFill>
        <p:spPr>
          <a:xfrm>
            <a:off x="6096000" y="1065696"/>
            <a:ext cx="2200769" cy="2363304"/>
          </a:xfrm>
          <a:prstGeom prst="rect">
            <a:avLst/>
          </a:prstGeom>
        </p:spPr>
      </p:pic>
    </p:spTree>
    <p:extLst>
      <p:ext uri="{BB962C8B-B14F-4D97-AF65-F5344CB8AC3E}">
        <p14:creationId xmlns:p14="http://schemas.microsoft.com/office/powerpoint/2010/main" val="492656886"/>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49C64620-CEC1-4225-A392-BB9917952911}"/>
              </a:ext>
            </a:extLst>
          </p:cNvPr>
          <p:cNvGrpSpPr/>
          <p:nvPr/>
        </p:nvGrpSpPr>
        <p:grpSpPr>
          <a:xfrm>
            <a:off x="4038275" y="921420"/>
            <a:ext cx="6444615" cy="1162050"/>
            <a:chOff x="3237789" y="1193772"/>
            <a:chExt cx="3636000" cy="967932"/>
          </a:xfrm>
        </p:grpSpPr>
        <p:grpSp>
          <p:nvGrpSpPr>
            <p:cNvPr id="5" name="组合 4">
              <a:extLst>
                <a:ext uri="{FF2B5EF4-FFF2-40B4-BE49-F238E27FC236}">
                  <a16:creationId xmlns:a16="http://schemas.microsoft.com/office/drawing/2014/main" id="{8E7D5D40-52C4-49ED-8CA8-0C118DD0CBB2}"/>
                </a:ext>
              </a:extLst>
            </p:cNvPr>
            <p:cNvGrpSpPr/>
            <p:nvPr/>
          </p:nvGrpSpPr>
          <p:grpSpPr>
            <a:xfrm>
              <a:off x="3237789" y="1193772"/>
              <a:ext cx="3636000" cy="967932"/>
              <a:chOff x="4139952" y="1170041"/>
              <a:chExt cx="3559469" cy="536519"/>
            </a:xfrm>
          </p:grpSpPr>
          <p:sp>
            <p:nvSpPr>
              <p:cNvPr id="7" name="圆角矩形 6">
                <a:extLst>
                  <a:ext uri="{FF2B5EF4-FFF2-40B4-BE49-F238E27FC236}">
                    <a16:creationId xmlns:a16="http://schemas.microsoft.com/office/drawing/2014/main" id="{AB85469A-6485-4007-A89A-596905ABF0BF}"/>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8" name="圆角矩形 113">
                <a:extLst>
                  <a:ext uri="{FF2B5EF4-FFF2-40B4-BE49-F238E27FC236}">
                    <a16:creationId xmlns:a16="http://schemas.microsoft.com/office/drawing/2014/main" id="{CD9189C7-72FE-4571-B093-F16CB96E3BA3}"/>
                  </a:ext>
                </a:extLst>
              </p:cNvPr>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9" name="TextBox 8">
                <a:extLst>
                  <a:ext uri="{FF2B5EF4-FFF2-40B4-BE49-F238E27FC236}">
                    <a16:creationId xmlns:a16="http://schemas.microsoft.com/office/drawing/2014/main" id="{FC3F4E0D-6E52-4BB4-B9A2-F7D34503C671}"/>
                  </a:ext>
                </a:extLst>
              </p:cNvPr>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rPr>
                  <a:t>01</a:t>
                </a:r>
                <a:endParaRPr lang="zh-CN" altLang="en-US"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6" name="TextBox 5">
              <a:extLst>
                <a:ext uri="{FF2B5EF4-FFF2-40B4-BE49-F238E27FC236}">
                  <a16:creationId xmlns:a16="http://schemas.microsoft.com/office/drawing/2014/main" id="{33D32DAE-F3A2-4ECC-89D3-DE0C82749DB4}"/>
                </a:ext>
              </a:extLst>
            </p:cNvPr>
            <p:cNvSpPr txBox="1"/>
            <p:nvPr/>
          </p:nvSpPr>
          <p:spPr>
            <a:xfrm>
              <a:off x="3807179" y="1297148"/>
              <a:ext cx="2929429" cy="783403"/>
            </a:xfrm>
            <a:prstGeom prst="rect">
              <a:avLst/>
            </a:prstGeom>
            <a:noFill/>
          </p:spPr>
          <p:txBody>
            <a:bodyPr wrap="square" rtlCol="0">
              <a:spAutoFit/>
            </a:bodyPr>
            <a:lstStyle/>
            <a:p>
              <a:pPr>
                <a:lnSpc>
                  <a:spcPct val="120000"/>
                </a:lnSpc>
              </a:pPr>
              <a:r>
                <a:rPr lang="zh-CN" altLang="en-US" sz="2400" dirty="0"/>
                <a:t>能介绍电动汽车快充系统的结构组成及工作原理</a:t>
              </a:r>
            </a:p>
          </p:txBody>
        </p:sp>
      </p:grpSp>
      <p:sp>
        <p:nvSpPr>
          <p:cNvPr id="10" name="Freeform 5">
            <a:extLst>
              <a:ext uri="{FF2B5EF4-FFF2-40B4-BE49-F238E27FC236}">
                <a16:creationId xmlns:a16="http://schemas.microsoft.com/office/drawing/2014/main" id="{C4F99E94-BB19-46D5-BB6D-169411A549E5}"/>
              </a:ext>
            </a:extLst>
          </p:cNvPr>
          <p:cNvSpPr/>
          <p:nvPr/>
        </p:nvSpPr>
        <p:spPr bwMode="auto">
          <a:xfrm>
            <a:off x="3431655" y="1182907"/>
            <a:ext cx="626745" cy="4896485"/>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11" name="组合 10">
            <a:extLst>
              <a:ext uri="{FF2B5EF4-FFF2-40B4-BE49-F238E27FC236}">
                <a16:creationId xmlns:a16="http://schemas.microsoft.com/office/drawing/2014/main" id="{CBD00F1B-9940-416B-B324-AEB039CAC4CB}"/>
              </a:ext>
            </a:extLst>
          </p:cNvPr>
          <p:cNvGrpSpPr/>
          <p:nvPr/>
        </p:nvGrpSpPr>
        <p:grpSpPr>
          <a:xfrm>
            <a:off x="3984711" y="2376624"/>
            <a:ext cx="6588349" cy="1182370"/>
            <a:chOff x="3237789" y="2461817"/>
            <a:chExt cx="3636000" cy="967932"/>
          </a:xfrm>
        </p:grpSpPr>
        <p:grpSp>
          <p:nvGrpSpPr>
            <p:cNvPr id="12" name="组合 11">
              <a:extLst>
                <a:ext uri="{FF2B5EF4-FFF2-40B4-BE49-F238E27FC236}">
                  <a16:creationId xmlns:a16="http://schemas.microsoft.com/office/drawing/2014/main" id="{18328AD7-40B8-4C49-AA0A-B6F1C20C87A6}"/>
                </a:ext>
              </a:extLst>
            </p:cNvPr>
            <p:cNvGrpSpPr/>
            <p:nvPr/>
          </p:nvGrpSpPr>
          <p:grpSpPr>
            <a:xfrm>
              <a:off x="3237789" y="2461817"/>
              <a:ext cx="3636000" cy="967932"/>
              <a:chOff x="4139952" y="1170041"/>
              <a:chExt cx="3559469" cy="536519"/>
            </a:xfrm>
          </p:grpSpPr>
          <p:sp>
            <p:nvSpPr>
              <p:cNvPr id="14" name="圆角矩形 24">
                <a:extLst>
                  <a:ext uri="{FF2B5EF4-FFF2-40B4-BE49-F238E27FC236}">
                    <a16:creationId xmlns:a16="http://schemas.microsoft.com/office/drawing/2014/main" id="{123F9DBD-4647-448B-9955-6F0D0F6AB37C}"/>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5" name="圆角矩形 113">
                <a:extLst>
                  <a:ext uri="{FF2B5EF4-FFF2-40B4-BE49-F238E27FC236}">
                    <a16:creationId xmlns:a16="http://schemas.microsoft.com/office/drawing/2014/main" id="{50F3E2A4-1EB5-4F59-BEF5-3E2A61672013}"/>
                  </a:ext>
                </a:extLst>
              </p:cNvPr>
              <p:cNvSpPr/>
              <p:nvPr/>
            </p:nvSpPr>
            <p:spPr>
              <a:xfrm>
                <a:off x="4716016" y="1250029"/>
                <a:ext cx="2819382"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6"/>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16" name="TextBox 26">
                <a:extLst>
                  <a:ext uri="{FF2B5EF4-FFF2-40B4-BE49-F238E27FC236}">
                    <a16:creationId xmlns:a16="http://schemas.microsoft.com/office/drawing/2014/main" id="{95B5128D-7C34-4787-B57F-DE905B1CAF73}"/>
                  </a:ext>
                </a:extLst>
              </p:cNvPr>
              <p:cNvSpPr txBox="1"/>
              <p:nvPr/>
            </p:nvSpPr>
            <p:spPr>
              <a:xfrm>
                <a:off x="4237519" y="1333759"/>
                <a:ext cx="486118" cy="180953"/>
              </a:xfrm>
              <a:prstGeom prst="rect">
                <a:avLst/>
              </a:prstGeom>
              <a:noFill/>
            </p:spPr>
            <p:txBody>
              <a:bodyPr wrap="square" rtlCol="0">
                <a:spAutoFit/>
              </a:bodyPr>
              <a:lstStyle/>
              <a:p>
                <a:pPr algn="ctr"/>
                <a:r>
                  <a:rPr lang="en-US" altLang="zh-CN"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rPr>
                  <a:t>02</a:t>
                </a:r>
                <a:endParaRPr lang="zh-CN" altLang="en-US"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13" name="TextBox 35">
              <a:extLst>
                <a:ext uri="{FF2B5EF4-FFF2-40B4-BE49-F238E27FC236}">
                  <a16:creationId xmlns:a16="http://schemas.microsoft.com/office/drawing/2014/main" id="{2F932E4B-AC22-46A4-9919-DDFCDDC04D82}"/>
                </a:ext>
              </a:extLst>
            </p:cNvPr>
            <p:cNvSpPr txBox="1"/>
            <p:nvPr/>
          </p:nvSpPr>
          <p:spPr>
            <a:xfrm>
              <a:off x="3821398" y="2716886"/>
              <a:ext cx="2884725" cy="407121"/>
            </a:xfrm>
            <a:prstGeom prst="rect">
              <a:avLst/>
            </a:prstGeom>
            <a:noFill/>
          </p:spPr>
          <p:txBody>
            <a:bodyPr wrap="square" rtlCol="0">
              <a:spAutoFit/>
            </a:bodyPr>
            <a:lstStyle/>
            <a:p>
              <a:pPr algn="l">
                <a:lnSpc>
                  <a:spcPct val="120000"/>
                </a:lnSpc>
                <a:spcBef>
                  <a:spcPts val="0"/>
                </a:spcBef>
                <a:spcAft>
                  <a:spcPts val="0"/>
                </a:spcAft>
              </a:pPr>
              <a:r>
                <a:rPr lang="zh-CN" altLang="en-US" sz="2400" dirty="0"/>
                <a:t>能检测快充系统连接线路</a:t>
              </a:r>
            </a:p>
          </p:txBody>
        </p:sp>
      </p:grpSp>
      <p:grpSp>
        <p:nvGrpSpPr>
          <p:cNvPr id="17" name="组合 16">
            <a:extLst>
              <a:ext uri="{FF2B5EF4-FFF2-40B4-BE49-F238E27FC236}">
                <a16:creationId xmlns:a16="http://schemas.microsoft.com/office/drawing/2014/main" id="{B45FC21C-64C5-4F76-9E8B-17E631F7A9AA}"/>
              </a:ext>
            </a:extLst>
          </p:cNvPr>
          <p:cNvGrpSpPr/>
          <p:nvPr/>
        </p:nvGrpSpPr>
        <p:grpSpPr>
          <a:xfrm>
            <a:off x="4038275" y="3773202"/>
            <a:ext cx="6534785" cy="1167765"/>
            <a:chOff x="3249768" y="3729867"/>
            <a:chExt cx="3636000" cy="967932"/>
          </a:xfrm>
        </p:grpSpPr>
        <p:grpSp>
          <p:nvGrpSpPr>
            <p:cNvPr id="18" name="组合 17">
              <a:extLst>
                <a:ext uri="{FF2B5EF4-FFF2-40B4-BE49-F238E27FC236}">
                  <a16:creationId xmlns:a16="http://schemas.microsoft.com/office/drawing/2014/main" id="{52DD7C76-8E2C-4632-BCEA-59A4CC40E18F}"/>
                </a:ext>
              </a:extLst>
            </p:cNvPr>
            <p:cNvGrpSpPr/>
            <p:nvPr/>
          </p:nvGrpSpPr>
          <p:grpSpPr>
            <a:xfrm>
              <a:off x="3249768" y="3729867"/>
              <a:ext cx="3636000" cy="967932"/>
              <a:chOff x="4139952" y="1170041"/>
              <a:chExt cx="3559469" cy="536519"/>
            </a:xfrm>
          </p:grpSpPr>
          <p:sp>
            <p:nvSpPr>
              <p:cNvPr id="20" name="圆角矩形 12">
                <a:extLst>
                  <a:ext uri="{FF2B5EF4-FFF2-40B4-BE49-F238E27FC236}">
                    <a16:creationId xmlns:a16="http://schemas.microsoft.com/office/drawing/2014/main" id="{8C006A12-7670-4A17-8BF4-1F860BAFB8F2}"/>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21" name="圆角矩形 113">
                <a:extLst>
                  <a:ext uri="{FF2B5EF4-FFF2-40B4-BE49-F238E27FC236}">
                    <a16:creationId xmlns:a16="http://schemas.microsoft.com/office/drawing/2014/main" id="{4C8E0889-5DBE-44EE-8E5F-1591C38FE659}"/>
                  </a:ext>
                </a:extLst>
              </p:cNvPr>
              <p:cNvSpPr/>
              <p:nvPr/>
            </p:nvSpPr>
            <p:spPr>
              <a:xfrm>
                <a:off x="4716016"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22" name="TextBox 14">
                <a:extLst>
                  <a:ext uri="{FF2B5EF4-FFF2-40B4-BE49-F238E27FC236}">
                    <a16:creationId xmlns:a16="http://schemas.microsoft.com/office/drawing/2014/main" id="{84B3D692-700A-4E9A-A16E-D978845AC623}"/>
                  </a:ext>
                </a:extLst>
              </p:cNvPr>
              <p:cNvSpPr txBox="1"/>
              <p:nvPr/>
            </p:nvSpPr>
            <p:spPr>
              <a:xfrm>
                <a:off x="4203132" y="1364010"/>
                <a:ext cx="486118" cy="183216"/>
              </a:xfrm>
              <a:prstGeom prst="rect">
                <a:avLst/>
              </a:prstGeom>
              <a:noFill/>
            </p:spPr>
            <p:txBody>
              <a:bodyPr wrap="square" rtlCol="0">
                <a:spAutoFit/>
              </a:bodyPr>
              <a:lstStyle/>
              <a:p>
                <a:pPr algn="ctr"/>
                <a:r>
                  <a:rPr lang="en-US" altLang="zh-CN"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rPr>
                  <a:t>03</a:t>
                </a:r>
                <a:endParaRPr lang="zh-CN" altLang="en-US"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19" name="TextBox 36">
              <a:extLst>
                <a:ext uri="{FF2B5EF4-FFF2-40B4-BE49-F238E27FC236}">
                  <a16:creationId xmlns:a16="http://schemas.microsoft.com/office/drawing/2014/main" id="{8B37BC11-3268-4243-B3AE-009E7A3B2C7F}"/>
                </a:ext>
              </a:extLst>
            </p:cNvPr>
            <p:cNvSpPr txBox="1"/>
            <p:nvPr/>
          </p:nvSpPr>
          <p:spPr>
            <a:xfrm>
              <a:off x="3798906" y="3974318"/>
              <a:ext cx="2880000" cy="412213"/>
            </a:xfrm>
            <a:prstGeom prst="rect">
              <a:avLst/>
            </a:prstGeom>
            <a:noFill/>
          </p:spPr>
          <p:txBody>
            <a:bodyPr wrap="square" rtlCol="0">
              <a:spAutoFit/>
            </a:bodyPr>
            <a:lstStyle/>
            <a:p>
              <a:pPr algn="l">
                <a:lnSpc>
                  <a:spcPct val="120000"/>
                </a:lnSpc>
                <a:spcBef>
                  <a:spcPts val="0"/>
                </a:spcBef>
                <a:spcAft>
                  <a:spcPts val="0"/>
                </a:spcAft>
              </a:pPr>
              <a:r>
                <a:rPr lang="zh-CN" altLang="en-US" sz="2400" dirty="0">
                  <a:sym typeface="+mn-ea"/>
                </a:rPr>
                <a:t> 能介绍快充控制策略</a:t>
              </a:r>
              <a:endParaRPr lang="zh-CN" altLang="en-US" sz="2400" dirty="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endParaRPr>
            </a:p>
          </p:txBody>
        </p:sp>
      </p:grpSp>
      <p:sp>
        <p:nvSpPr>
          <p:cNvPr id="24" name="椭圆 23">
            <a:extLst>
              <a:ext uri="{FF2B5EF4-FFF2-40B4-BE49-F238E27FC236}">
                <a16:creationId xmlns:a16="http://schemas.microsoft.com/office/drawing/2014/main" id="{F3B8DC63-00D4-4805-B9F1-1AB441843104}"/>
              </a:ext>
            </a:extLst>
          </p:cNvPr>
          <p:cNvSpPr/>
          <p:nvPr/>
        </p:nvSpPr>
        <p:spPr>
          <a:xfrm>
            <a:off x="4406706" y="5676719"/>
            <a:ext cx="183161" cy="183185"/>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28" name="组合 27">
            <a:extLst>
              <a:ext uri="{FF2B5EF4-FFF2-40B4-BE49-F238E27FC236}">
                <a16:creationId xmlns:a16="http://schemas.microsoft.com/office/drawing/2014/main" id="{7133611D-3C7E-4B4A-984C-694B560E37AA}"/>
              </a:ext>
            </a:extLst>
          </p:cNvPr>
          <p:cNvGrpSpPr/>
          <p:nvPr/>
        </p:nvGrpSpPr>
        <p:grpSpPr>
          <a:xfrm>
            <a:off x="8225636" y="5576113"/>
            <a:ext cx="383842" cy="383892"/>
            <a:chOff x="304800" y="673100"/>
            <a:chExt cx="4000500" cy="4000500"/>
          </a:xfrm>
          <a:effectLst>
            <a:outerShdw blurRad="381000" dist="152400" dir="8100000" algn="tr" rotWithShape="0">
              <a:prstClr val="black">
                <a:alpha val="70000"/>
              </a:prstClr>
            </a:outerShdw>
          </a:effectLst>
        </p:grpSpPr>
        <p:sp>
          <p:nvSpPr>
            <p:cNvPr id="29" name="同心圆 117">
              <a:extLst>
                <a:ext uri="{FF2B5EF4-FFF2-40B4-BE49-F238E27FC236}">
                  <a16:creationId xmlns:a16="http://schemas.microsoft.com/office/drawing/2014/main" id="{A32E7ADA-2F7E-48EF-9AE4-1257760992B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a:extLst>
                <a:ext uri="{FF2B5EF4-FFF2-40B4-BE49-F238E27FC236}">
                  <a16:creationId xmlns:a16="http://schemas.microsoft.com/office/drawing/2014/main" id="{200528BF-8ADD-446B-820D-C5D1EFA35308}"/>
                </a:ext>
              </a:extLst>
            </p:cNvPr>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id="{C0922965-B211-4427-9EB3-54B26DC70008}"/>
              </a:ext>
            </a:extLst>
          </p:cNvPr>
          <p:cNvGrpSpPr/>
          <p:nvPr/>
        </p:nvGrpSpPr>
        <p:grpSpPr>
          <a:xfrm>
            <a:off x="1732103" y="2837492"/>
            <a:ext cx="1645963" cy="1645963"/>
            <a:chOff x="391147" y="2871710"/>
            <a:chExt cx="1645963" cy="1645963"/>
          </a:xfrm>
        </p:grpSpPr>
        <p:grpSp>
          <p:nvGrpSpPr>
            <p:cNvPr id="33" name="组合 32">
              <a:extLst>
                <a:ext uri="{FF2B5EF4-FFF2-40B4-BE49-F238E27FC236}">
                  <a16:creationId xmlns:a16="http://schemas.microsoft.com/office/drawing/2014/main" id="{622AAEFC-C308-4517-8145-5571BD94EBD6}"/>
                </a:ext>
              </a:extLst>
            </p:cNvPr>
            <p:cNvGrpSpPr/>
            <p:nvPr/>
          </p:nvGrpSpPr>
          <p:grpSpPr>
            <a:xfrm>
              <a:off x="391147" y="2871710"/>
              <a:ext cx="1645963" cy="1645963"/>
              <a:chOff x="304800" y="673100"/>
              <a:chExt cx="4000500" cy="4000500"/>
            </a:xfrm>
            <a:effectLst>
              <a:outerShdw blurRad="444500" dist="254000" dir="8100000" algn="tr" rotWithShape="0">
                <a:prstClr val="black">
                  <a:alpha val="50000"/>
                </a:prstClr>
              </a:outerShdw>
            </a:effectLst>
          </p:grpSpPr>
          <p:sp>
            <p:nvSpPr>
              <p:cNvPr id="35" name="同心圆 28">
                <a:extLst>
                  <a:ext uri="{FF2B5EF4-FFF2-40B4-BE49-F238E27FC236}">
                    <a16:creationId xmlns:a16="http://schemas.microsoft.com/office/drawing/2014/main" id="{553A6908-2DE5-4116-B756-FCD686F9556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椭圆 35">
                <a:extLst>
                  <a:ext uri="{FF2B5EF4-FFF2-40B4-BE49-F238E27FC236}">
                    <a16:creationId xmlns:a16="http://schemas.microsoft.com/office/drawing/2014/main" id="{59D5A923-87B2-4CB4-90CF-3A2D9E7CC02F}"/>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0">
              <a:extLst>
                <a:ext uri="{FF2B5EF4-FFF2-40B4-BE49-F238E27FC236}">
                  <a16:creationId xmlns:a16="http://schemas.microsoft.com/office/drawing/2014/main" id="{0F69AF80-88C3-47E5-81F6-1DF47807F431}"/>
                </a:ext>
              </a:extLst>
            </p:cNvPr>
            <p:cNvSpPr txBox="1"/>
            <p:nvPr/>
          </p:nvSpPr>
          <p:spPr>
            <a:xfrm>
              <a:off x="480998" y="3253364"/>
              <a:ext cx="1438320" cy="984885"/>
            </a:xfrm>
            <a:prstGeom prst="rect">
              <a:avLst/>
            </a:prstGeom>
            <a:noFill/>
          </p:spPr>
          <p:txBody>
            <a:bodyPr wrap="square" lIns="0" tIns="0" rIns="0" bIns="0" rtlCol="0">
              <a:spAutoFit/>
            </a:bodyPr>
            <a:lstStyle/>
            <a:p>
              <a:pPr algn="ctr"/>
              <a:r>
                <a:rPr lang="zh-CN" altLang="en-US" sz="3200" b="1" dirty="0">
                  <a:solidFill>
                    <a:schemeClr val="accent1"/>
                  </a:solidFill>
                  <a:latin typeface="Microsoft YaHei" panose="020B0503020204020204" charset="-122"/>
                  <a:ea typeface="Microsoft YaHei" panose="020B0503020204020204" charset="-122"/>
                </a:rPr>
                <a:t>学习</a:t>
              </a:r>
            </a:p>
            <a:p>
              <a:pPr algn="ctr"/>
              <a:r>
                <a:rPr lang="zh-CN" altLang="en-US" sz="3200" b="1" dirty="0">
                  <a:solidFill>
                    <a:schemeClr val="accent1"/>
                  </a:solidFill>
                  <a:latin typeface="Microsoft YaHei" panose="020B0503020204020204" charset="-122"/>
                  <a:ea typeface="Microsoft YaHei" panose="020B0503020204020204" charset="-122"/>
                </a:rPr>
                <a:t>目标</a:t>
              </a:r>
            </a:p>
          </p:txBody>
        </p:sp>
      </p:grpSp>
      <p:grpSp>
        <p:nvGrpSpPr>
          <p:cNvPr id="39" name="组合 38">
            <a:extLst>
              <a:ext uri="{FF2B5EF4-FFF2-40B4-BE49-F238E27FC236}">
                <a16:creationId xmlns:a16="http://schemas.microsoft.com/office/drawing/2014/main" id="{F3FB55E1-45EA-44C9-B570-D9B4E9E8EF77}"/>
              </a:ext>
            </a:extLst>
          </p:cNvPr>
          <p:cNvGrpSpPr/>
          <p:nvPr/>
        </p:nvGrpSpPr>
        <p:grpSpPr>
          <a:xfrm>
            <a:off x="4038274" y="5134858"/>
            <a:ext cx="6444615" cy="1162050"/>
            <a:chOff x="3237789" y="1193772"/>
            <a:chExt cx="3636000" cy="967932"/>
          </a:xfrm>
        </p:grpSpPr>
        <p:grpSp>
          <p:nvGrpSpPr>
            <p:cNvPr id="40" name="组合 39">
              <a:extLst>
                <a:ext uri="{FF2B5EF4-FFF2-40B4-BE49-F238E27FC236}">
                  <a16:creationId xmlns:a16="http://schemas.microsoft.com/office/drawing/2014/main" id="{43159A98-444B-4A51-BE1E-FB59966AE076}"/>
                </a:ext>
              </a:extLst>
            </p:cNvPr>
            <p:cNvGrpSpPr/>
            <p:nvPr/>
          </p:nvGrpSpPr>
          <p:grpSpPr>
            <a:xfrm>
              <a:off x="3237789" y="1193772"/>
              <a:ext cx="3636000" cy="967932"/>
              <a:chOff x="4139952" y="1170041"/>
              <a:chExt cx="3559469" cy="536519"/>
            </a:xfrm>
          </p:grpSpPr>
          <p:sp>
            <p:nvSpPr>
              <p:cNvPr id="42" name="圆角矩形 6">
                <a:extLst>
                  <a:ext uri="{FF2B5EF4-FFF2-40B4-BE49-F238E27FC236}">
                    <a16:creationId xmlns:a16="http://schemas.microsoft.com/office/drawing/2014/main" id="{057DC0B5-20A5-4255-93D2-28D033C66E0F}"/>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43" name="圆角矩形 113">
                <a:extLst>
                  <a:ext uri="{FF2B5EF4-FFF2-40B4-BE49-F238E27FC236}">
                    <a16:creationId xmlns:a16="http://schemas.microsoft.com/office/drawing/2014/main" id="{1DE94E7F-785A-4C49-AEE3-840F0BD535FE}"/>
                  </a:ext>
                </a:extLst>
              </p:cNvPr>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FFC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44" name="TextBox 8">
                <a:extLst>
                  <a:ext uri="{FF2B5EF4-FFF2-40B4-BE49-F238E27FC236}">
                    <a16:creationId xmlns:a16="http://schemas.microsoft.com/office/drawing/2014/main" id="{17592551-D46C-44AE-AA1A-C31DCEB76C1A}"/>
                  </a:ext>
                </a:extLst>
              </p:cNvPr>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rPr>
                  <a:t>04</a:t>
                </a:r>
                <a:endParaRPr lang="zh-CN" altLang="en-US"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41" name="TextBox 5">
              <a:extLst>
                <a:ext uri="{FF2B5EF4-FFF2-40B4-BE49-F238E27FC236}">
                  <a16:creationId xmlns:a16="http://schemas.microsoft.com/office/drawing/2014/main" id="{14292E17-188F-4711-AFA7-2563E3A628F3}"/>
                </a:ext>
              </a:extLst>
            </p:cNvPr>
            <p:cNvSpPr txBox="1"/>
            <p:nvPr/>
          </p:nvSpPr>
          <p:spPr>
            <a:xfrm>
              <a:off x="3827672" y="1470430"/>
              <a:ext cx="2929429" cy="414614"/>
            </a:xfrm>
            <a:prstGeom prst="rect">
              <a:avLst/>
            </a:prstGeom>
            <a:noFill/>
          </p:spPr>
          <p:txBody>
            <a:bodyPr wrap="square" rtlCol="0">
              <a:spAutoFit/>
            </a:bodyPr>
            <a:lstStyle/>
            <a:p>
              <a:pPr algn="l">
                <a:lnSpc>
                  <a:spcPct val="120000"/>
                </a:lnSpc>
                <a:spcBef>
                  <a:spcPts val="0"/>
                </a:spcBef>
                <a:spcAft>
                  <a:spcPts val="0"/>
                </a:spcAft>
              </a:pPr>
              <a:r>
                <a:rPr lang="zh-CN" altLang="en-US" sz="2400" dirty="0"/>
                <a:t>能检修电动汽车快充故障</a:t>
              </a:r>
              <a:endParaRPr lang="zh-CN" altLang="en-US" sz="2400" b="1"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endParaRPr>
            </a:p>
          </p:txBody>
        </p:sp>
      </p:grpSp>
    </p:spTree>
    <p:extLst>
      <p:ext uri="{BB962C8B-B14F-4D97-AF65-F5344CB8AC3E}">
        <p14:creationId xmlns:p14="http://schemas.microsoft.com/office/powerpoint/2010/main" val="278543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750"/>
                                        <p:tgtEl>
                                          <p:spTgt spid="4"/>
                                        </p:tgtEl>
                                      </p:cBhvr>
                                    </p:animEffect>
                                  </p:childTnLst>
                                </p:cTn>
                              </p:par>
                              <p:par>
                                <p:cTn id="12" presetID="22" presetClass="entr" presetSubtype="8"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750"/>
                                        <p:tgtEl>
                                          <p:spTgt spid="11"/>
                                        </p:tgtEl>
                                      </p:cBhvr>
                                    </p:animEffect>
                                  </p:childTnLst>
                                </p:cTn>
                              </p:par>
                              <p:par>
                                <p:cTn id="15" presetID="2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par>
                                <p:cTn id="18" presetID="1" presetClass="entr" presetSubtype="0" fill="hold" grpId="0" nodeType="withEffect">
                                  <p:stCondLst>
                                    <p:cond delay="600"/>
                                  </p:stCondLst>
                                  <p:childTnLst>
                                    <p:set>
                                      <p:cBhvr>
                                        <p:cTn id="19" dur="1" fill="hold">
                                          <p:stCondLst>
                                            <p:cond delay="0"/>
                                          </p:stCondLst>
                                        </p:cTn>
                                        <p:tgtEl>
                                          <p:spTgt spid="24"/>
                                        </p:tgtEl>
                                        <p:attrNameLst>
                                          <p:attrName>style.visibility</p:attrName>
                                        </p:attrNameLst>
                                      </p:cBhvr>
                                      <p:to>
                                        <p:strVal val="visible"/>
                                      </p:to>
                                    </p:set>
                                  </p:childTnLst>
                                </p:cTn>
                              </p:par>
                              <p:par>
                                <p:cTn id="20" presetID="53" presetClass="entr" presetSubtype="16" fill="hold" grpId="1" nodeType="withEffect">
                                  <p:stCondLst>
                                    <p:cond delay="6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1" presetClass="entr" presetSubtype="0" fill="hold" nodeType="withEffect">
                                  <p:stCondLst>
                                    <p:cond delay="600"/>
                                  </p:stCondLst>
                                  <p:childTnLst>
                                    <p:set>
                                      <p:cBhvr>
                                        <p:cTn id="26" dur="1" fill="hold">
                                          <p:stCondLst>
                                            <p:cond delay="0"/>
                                          </p:stCondLst>
                                        </p:cTn>
                                        <p:tgtEl>
                                          <p:spTgt spid="28"/>
                                        </p:tgtEl>
                                        <p:attrNameLst>
                                          <p:attrName>style.visibility</p:attrName>
                                        </p:attrNameLst>
                                      </p:cBhvr>
                                      <p:to>
                                        <p:strVal val="visible"/>
                                      </p:to>
                                    </p:set>
                                  </p:childTnLst>
                                </p:cTn>
                              </p:par>
                              <p:par>
                                <p:cTn id="27" presetID="53" presetClass="entr" presetSubtype="16" fill="hold" nodeType="withEffect">
                                  <p:stCondLst>
                                    <p:cond delay="6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par>
                                <p:cTn id="32" presetID="53" presetClass="entr" presetSubtype="16"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22" presetClass="entr" presetSubtype="8" fill="hold" nodeType="withEffect">
                                  <p:stCondLst>
                                    <p:cond delay="60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4" grpId="0" bldLvl="0" animBg="1"/>
      <p:bldP spid="24" grpId="1"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D3529E00-697F-4179-AE2D-24CB3519C7B9}"/>
              </a:ext>
            </a:extLst>
          </p:cNvPr>
          <p:cNvGrpSpPr/>
          <p:nvPr/>
        </p:nvGrpSpPr>
        <p:grpSpPr>
          <a:xfrm>
            <a:off x="1170939" y="602936"/>
            <a:ext cx="3169065" cy="3698607"/>
            <a:chOff x="1249092" y="1220655"/>
            <a:chExt cx="2827683" cy="3548678"/>
          </a:xfrm>
        </p:grpSpPr>
        <p:sp>
          <p:nvSpPr>
            <p:cNvPr id="9" name="圆角矩形 34">
              <a:extLst>
                <a:ext uri="{FF2B5EF4-FFF2-40B4-BE49-F238E27FC236}">
                  <a16:creationId xmlns:a16="http://schemas.microsoft.com/office/drawing/2014/main" id="{A9D2AA7D-BA32-4771-8A26-09F545D9FD94}"/>
                </a:ext>
              </a:extLst>
            </p:cNvPr>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圆角矩形 35">
              <a:extLst>
                <a:ext uri="{FF2B5EF4-FFF2-40B4-BE49-F238E27FC236}">
                  <a16:creationId xmlns:a16="http://schemas.microsoft.com/office/drawing/2014/main" id="{4BC46228-807B-4B5C-A4AE-725977F69534}"/>
                </a:ext>
              </a:extLst>
            </p:cNvPr>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id="{308CEF1E-0DC9-40EB-9ABC-786A095120EC}"/>
                </a:ext>
              </a:extLst>
            </p:cNvPr>
            <p:cNvGrpSpPr/>
            <p:nvPr/>
          </p:nvGrpSpPr>
          <p:grpSpPr>
            <a:xfrm>
              <a:off x="1474375" y="1466277"/>
              <a:ext cx="2377116" cy="160026"/>
              <a:chOff x="2149634" y="1165384"/>
              <a:chExt cx="3485832" cy="234632"/>
            </a:xfrm>
          </p:grpSpPr>
          <p:grpSp>
            <p:nvGrpSpPr>
              <p:cNvPr id="42" name="组合 41">
                <a:extLst>
                  <a:ext uri="{FF2B5EF4-FFF2-40B4-BE49-F238E27FC236}">
                    <a16:creationId xmlns:a16="http://schemas.microsoft.com/office/drawing/2014/main" id="{2561F612-76F6-43B6-A932-7330BDF0C8FC}"/>
                  </a:ext>
                </a:extLst>
              </p:cNvPr>
              <p:cNvGrpSpPr/>
              <p:nvPr/>
            </p:nvGrpSpPr>
            <p:grpSpPr>
              <a:xfrm>
                <a:off x="2149634" y="1165384"/>
                <a:ext cx="234632" cy="234632"/>
                <a:chOff x="2483009" y="1114425"/>
                <a:chExt cx="209550" cy="209550"/>
              </a:xfrm>
            </p:grpSpPr>
            <p:sp>
              <p:nvSpPr>
                <p:cNvPr id="70" name="椭圆 69">
                  <a:extLst>
                    <a:ext uri="{FF2B5EF4-FFF2-40B4-BE49-F238E27FC236}">
                      <a16:creationId xmlns:a16="http://schemas.microsoft.com/office/drawing/2014/main" id="{D16DC9E7-3249-451E-A51C-0A46331D13F9}"/>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a:extLst>
                    <a:ext uri="{FF2B5EF4-FFF2-40B4-BE49-F238E27FC236}">
                      <a16:creationId xmlns:a16="http://schemas.microsoft.com/office/drawing/2014/main" id="{71F48562-EDF9-41E6-AE2E-524F2FF403A9}"/>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a:extLst>
                  <a:ext uri="{FF2B5EF4-FFF2-40B4-BE49-F238E27FC236}">
                    <a16:creationId xmlns:a16="http://schemas.microsoft.com/office/drawing/2014/main" id="{24AC544D-0505-4450-958E-58E0FF96B2FA}"/>
                  </a:ext>
                </a:extLst>
              </p:cNvPr>
              <p:cNvGrpSpPr/>
              <p:nvPr/>
            </p:nvGrpSpPr>
            <p:grpSpPr>
              <a:xfrm>
                <a:off x="2510879" y="1165384"/>
                <a:ext cx="234632" cy="234632"/>
                <a:chOff x="2483009" y="1114425"/>
                <a:chExt cx="209550" cy="209550"/>
              </a:xfrm>
            </p:grpSpPr>
            <p:sp>
              <p:nvSpPr>
                <p:cNvPr id="68" name="椭圆 67">
                  <a:extLst>
                    <a:ext uri="{FF2B5EF4-FFF2-40B4-BE49-F238E27FC236}">
                      <a16:creationId xmlns:a16="http://schemas.microsoft.com/office/drawing/2014/main" id="{DDE1837B-3CCE-4CF6-A55C-E792470FDB6A}"/>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a:extLst>
                    <a:ext uri="{FF2B5EF4-FFF2-40B4-BE49-F238E27FC236}">
                      <a16:creationId xmlns:a16="http://schemas.microsoft.com/office/drawing/2014/main" id="{5CC4486C-0801-4CE7-8DDC-407E7B466F5B}"/>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a:extLst>
                  <a:ext uri="{FF2B5EF4-FFF2-40B4-BE49-F238E27FC236}">
                    <a16:creationId xmlns:a16="http://schemas.microsoft.com/office/drawing/2014/main" id="{BE2AEC90-FCF4-4A41-960E-C50652171745}"/>
                  </a:ext>
                </a:extLst>
              </p:cNvPr>
              <p:cNvGrpSpPr/>
              <p:nvPr/>
            </p:nvGrpSpPr>
            <p:grpSpPr>
              <a:xfrm>
                <a:off x="2872123" y="1165384"/>
                <a:ext cx="234632" cy="234632"/>
                <a:chOff x="2483009" y="1114425"/>
                <a:chExt cx="209550" cy="209550"/>
              </a:xfrm>
            </p:grpSpPr>
            <p:sp>
              <p:nvSpPr>
                <p:cNvPr id="66" name="椭圆 65">
                  <a:extLst>
                    <a:ext uri="{FF2B5EF4-FFF2-40B4-BE49-F238E27FC236}">
                      <a16:creationId xmlns:a16="http://schemas.microsoft.com/office/drawing/2014/main" id="{F446D710-842E-4077-AD78-ECC3E51E4CA4}"/>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a:extLst>
                    <a:ext uri="{FF2B5EF4-FFF2-40B4-BE49-F238E27FC236}">
                      <a16:creationId xmlns:a16="http://schemas.microsoft.com/office/drawing/2014/main" id="{3011C4F2-CDBE-4A2D-B949-61C0AA17C16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a:extLst>
                  <a:ext uri="{FF2B5EF4-FFF2-40B4-BE49-F238E27FC236}">
                    <a16:creationId xmlns:a16="http://schemas.microsoft.com/office/drawing/2014/main" id="{6F201F76-7AC7-40DE-81DC-FAF61324428A}"/>
                  </a:ext>
                </a:extLst>
              </p:cNvPr>
              <p:cNvGrpSpPr/>
              <p:nvPr/>
            </p:nvGrpSpPr>
            <p:grpSpPr>
              <a:xfrm>
                <a:off x="3233367" y="1165384"/>
                <a:ext cx="234632" cy="234632"/>
                <a:chOff x="2483009" y="1114425"/>
                <a:chExt cx="209550" cy="209550"/>
              </a:xfrm>
            </p:grpSpPr>
            <p:sp>
              <p:nvSpPr>
                <p:cNvPr id="64" name="椭圆 63">
                  <a:extLst>
                    <a:ext uri="{FF2B5EF4-FFF2-40B4-BE49-F238E27FC236}">
                      <a16:creationId xmlns:a16="http://schemas.microsoft.com/office/drawing/2014/main" id="{86D94754-A7CA-450B-965E-F8FA5B184833}"/>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a:extLst>
                    <a:ext uri="{FF2B5EF4-FFF2-40B4-BE49-F238E27FC236}">
                      <a16:creationId xmlns:a16="http://schemas.microsoft.com/office/drawing/2014/main" id="{264A6D19-9006-4C2C-B127-289AC7EEDEC5}"/>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a:extLst>
                  <a:ext uri="{FF2B5EF4-FFF2-40B4-BE49-F238E27FC236}">
                    <a16:creationId xmlns:a16="http://schemas.microsoft.com/office/drawing/2014/main" id="{B4C5606A-72DF-4852-AF62-47D8140DFAB3}"/>
                  </a:ext>
                </a:extLst>
              </p:cNvPr>
              <p:cNvGrpSpPr/>
              <p:nvPr/>
            </p:nvGrpSpPr>
            <p:grpSpPr>
              <a:xfrm>
                <a:off x="3594612" y="1165384"/>
                <a:ext cx="234632" cy="234632"/>
                <a:chOff x="2483009" y="1114425"/>
                <a:chExt cx="209550" cy="209550"/>
              </a:xfrm>
            </p:grpSpPr>
            <p:sp>
              <p:nvSpPr>
                <p:cNvPr id="62" name="椭圆 61">
                  <a:extLst>
                    <a:ext uri="{FF2B5EF4-FFF2-40B4-BE49-F238E27FC236}">
                      <a16:creationId xmlns:a16="http://schemas.microsoft.com/office/drawing/2014/main" id="{AB85B3C6-CE37-4F28-A5A1-058DBEE7DB1B}"/>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a:extLst>
                    <a:ext uri="{FF2B5EF4-FFF2-40B4-BE49-F238E27FC236}">
                      <a16:creationId xmlns:a16="http://schemas.microsoft.com/office/drawing/2014/main" id="{CC685356-E4C0-428D-9941-D953F9867A90}"/>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a:extLst>
                  <a:ext uri="{FF2B5EF4-FFF2-40B4-BE49-F238E27FC236}">
                    <a16:creationId xmlns:a16="http://schemas.microsoft.com/office/drawing/2014/main" id="{043EE9CD-528C-44C1-97F4-26BDF2DE5B03}"/>
                  </a:ext>
                </a:extLst>
              </p:cNvPr>
              <p:cNvGrpSpPr/>
              <p:nvPr/>
            </p:nvGrpSpPr>
            <p:grpSpPr>
              <a:xfrm>
                <a:off x="3955856" y="1165384"/>
                <a:ext cx="234632" cy="234632"/>
                <a:chOff x="2483009" y="1114425"/>
                <a:chExt cx="209550" cy="209550"/>
              </a:xfrm>
            </p:grpSpPr>
            <p:sp>
              <p:nvSpPr>
                <p:cNvPr id="60" name="椭圆 59">
                  <a:extLst>
                    <a:ext uri="{FF2B5EF4-FFF2-40B4-BE49-F238E27FC236}">
                      <a16:creationId xmlns:a16="http://schemas.microsoft.com/office/drawing/2014/main" id="{C4CBD8F1-0CCD-4C7C-912E-B7ADBC47E3BD}"/>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a:extLst>
                    <a:ext uri="{FF2B5EF4-FFF2-40B4-BE49-F238E27FC236}">
                      <a16:creationId xmlns:a16="http://schemas.microsoft.com/office/drawing/2014/main" id="{A193659A-73AA-47FD-A829-C2FA07947712}"/>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a:extLst>
                  <a:ext uri="{FF2B5EF4-FFF2-40B4-BE49-F238E27FC236}">
                    <a16:creationId xmlns:a16="http://schemas.microsoft.com/office/drawing/2014/main" id="{4B091E6B-33E6-42AD-A505-BF3F967635D4}"/>
                  </a:ext>
                </a:extLst>
              </p:cNvPr>
              <p:cNvGrpSpPr/>
              <p:nvPr/>
            </p:nvGrpSpPr>
            <p:grpSpPr>
              <a:xfrm>
                <a:off x="4317101" y="1165384"/>
                <a:ext cx="234632" cy="234632"/>
                <a:chOff x="2483009" y="1114425"/>
                <a:chExt cx="209550" cy="209550"/>
              </a:xfrm>
            </p:grpSpPr>
            <p:sp>
              <p:nvSpPr>
                <p:cNvPr id="58" name="椭圆 57">
                  <a:extLst>
                    <a:ext uri="{FF2B5EF4-FFF2-40B4-BE49-F238E27FC236}">
                      <a16:creationId xmlns:a16="http://schemas.microsoft.com/office/drawing/2014/main" id="{C6F70482-7F99-4F4E-935B-FAD0A4F7E7B7}"/>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a:extLst>
                    <a:ext uri="{FF2B5EF4-FFF2-40B4-BE49-F238E27FC236}">
                      <a16:creationId xmlns:a16="http://schemas.microsoft.com/office/drawing/2014/main" id="{2CF0A91C-0449-4E48-9DE1-4BFF509F520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a:extLst>
                  <a:ext uri="{FF2B5EF4-FFF2-40B4-BE49-F238E27FC236}">
                    <a16:creationId xmlns:a16="http://schemas.microsoft.com/office/drawing/2014/main" id="{D4C30D93-E04A-495E-BBCA-33D3550E08CB}"/>
                  </a:ext>
                </a:extLst>
              </p:cNvPr>
              <p:cNvGrpSpPr/>
              <p:nvPr/>
            </p:nvGrpSpPr>
            <p:grpSpPr>
              <a:xfrm>
                <a:off x="4678345" y="1165384"/>
                <a:ext cx="234632" cy="234632"/>
                <a:chOff x="2483009" y="1114425"/>
                <a:chExt cx="209550" cy="209550"/>
              </a:xfrm>
            </p:grpSpPr>
            <p:sp>
              <p:nvSpPr>
                <p:cNvPr id="56" name="椭圆 55">
                  <a:extLst>
                    <a:ext uri="{FF2B5EF4-FFF2-40B4-BE49-F238E27FC236}">
                      <a16:creationId xmlns:a16="http://schemas.microsoft.com/office/drawing/2014/main" id="{B45B5E64-2B3D-4E0D-84B3-E0CD9DB886F8}"/>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a:extLst>
                    <a:ext uri="{FF2B5EF4-FFF2-40B4-BE49-F238E27FC236}">
                      <a16:creationId xmlns:a16="http://schemas.microsoft.com/office/drawing/2014/main" id="{6AB68B57-FA72-4083-8143-733A1C781881}"/>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a:extLst>
                  <a:ext uri="{FF2B5EF4-FFF2-40B4-BE49-F238E27FC236}">
                    <a16:creationId xmlns:a16="http://schemas.microsoft.com/office/drawing/2014/main" id="{9BFCA40B-C59C-4C9D-B435-4325FEAD696A}"/>
                  </a:ext>
                </a:extLst>
              </p:cNvPr>
              <p:cNvGrpSpPr/>
              <p:nvPr/>
            </p:nvGrpSpPr>
            <p:grpSpPr>
              <a:xfrm>
                <a:off x="5039590" y="1165384"/>
                <a:ext cx="234632" cy="234632"/>
                <a:chOff x="2483009" y="1114425"/>
                <a:chExt cx="209550" cy="209550"/>
              </a:xfrm>
            </p:grpSpPr>
            <p:sp>
              <p:nvSpPr>
                <p:cNvPr id="54" name="椭圆 53">
                  <a:extLst>
                    <a:ext uri="{FF2B5EF4-FFF2-40B4-BE49-F238E27FC236}">
                      <a16:creationId xmlns:a16="http://schemas.microsoft.com/office/drawing/2014/main" id="{C9ECE4D0-486B-451A-8F8B-0A8CB4D6857F}"/>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a:extLst>
                    <a:ext uri="{FF2B5EF4-FFF2-40B4-BE49-F238E27FC236}">
                      <a16:creationId xmlns:a16="http://schemas.microsoft.com/office/drawing/2014/main" id="{259CEFD2-C03F-432E-830D-A35F00A7770D}"/>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a:extLst>
                  <a:ext uri="{FF2B5EF4-FFF2-40B4-BE49-F238E27FC236}">
                    <a16:creationId xmlns:a16="http://schemas.microsoft.com/office/drawing/2014/main" id="{D7630BD0-5E93-4A4A-B167-58B2A1D49E87}"/>
                  </a:ext>
                </a:extLst>
              </p:cNvPr>
              <p:cNvGrpSpPr/>
              <p:nvPr/>
            </p:nvGrpSpPr>
            <p:grpSpPr>
              <a:xfrm>
                <a:off x="5400834" y="1165384"/>
                <a:ext cx="234632" cy="234632"/>
                <a:chOff x="2483009" y="1114425"/>
                <a:chExt cx="209550" cy="209550"/>
              </a:xfrm>
            </p:grpSpPr>
            <p:sp>
              <p:nvSpPr>
                <p:cNvPr id="52" name="椭圆 51">
                  <a:extLst>
                    <a:ext uri="{FF2B5EF4-FFF2-40B4-BE49-F238E27FC236}">
                      <a16:creationId xmlns:a16="http://schemas.microsoft.com/office/drawing/2014/main" id="{8B57EF79-20E5-4B24-BDE0-28F6F8D69630}"/>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a:extLst>
                    <a:ext uri="{FF2B5EF4-FFF2-40B4-BE49-F238E27FC236}">
                      <a16:creationId xmlns:a16="http://schemas.microsoft.com/office/drawing/2014/main" id="{1769A221-8EE7-46D8-962A-4770D0126A88}"/>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a:extLst>
                <a:ext uri="{FF2B5EF4-FFF2-40B4-BE49-F238E27FC236}">
                  <a16:creationId xmlns:a16="http://schemas.microsoft.com/office/drawing/2014/main" id="{7CF1CED1-FEE8-43C0-9CAF-39D1A1A35196}"/>
                </a:ext>
              </a:extLst>
            </p:cNvPr>
            <p:cNvGrpSpPr/>
            <p:nvPr/>
          </p:nvGrpSpPr>
          <p:grpSpPr>
            <a:xfrm>
              <a:off x="1515603" y="1220655"/>
              <a:ext cx="64560" cy="330785"/>
              <a:chOff x="2244442" y="772895"/>
              <a:chExt cx="94671" cy="485002"/>
            </a:xfrm>
          </p:grpSpPr>
          <p:sp>
            <p:nvSpPr>
              <p:cNvPr id="40" name="圆角矩形 65">
                <a:extLst>
                  <a:ext uri="{FF2B5EF4-FFF2-40B4-BE49-F238E27FC236}">
                    <a16:creationId xmlns:a16="http://schemas.microsoft.com/office/drawing/2014/main" id="{4875DF3F-E2BC-4138-82CA-70FB32CBC8D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66">
                <a:extLst>
                  <a:ext uri="{FF2B5EF4-FFF2-40B4-BE49-F238E27FC236}">
                    <a16:creationId xmlns:a16="http://schemas.microsoft.com/office/drawing/2014/main" id="{537919A8-0FB6-48DA-85E0-63F5BF9763D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id="{6B4DF7E8-734D-49A4-8748-781502BDDC0D}"/>
                </a:ext>
              </a:extLst>
            </p:cNvPr>
            <p:cNvGrpSpPr/>
            <p:nvPr/>
          </p:nvGrpSpPr>
          <p:grpSpPr>
            <a:xfrm>
              <a:off x="1762911" y="1220655"/>
              <a:ext cx="64560" cy="330785"/>
              <a:chOff x="2244442" y="772895"/>
              <a:chExt cx="94671" cy="485002"/>
            </a:xfrm>
          </p:grpSpPr>
          <p:sp>
            <p:nvSpPr>
              <p:cNvPr id="38" name="圆角矩形 63">
                <a:extLst>
                  <a:ext uri="{FF2B5EF4-FFF2-40B4-BE49-F238E27FC236}">
                    <a16:creationId xmlns:a16="http://schemas.microsoft.com/office/drawing/2014/main" id="{C6599638-2558-482E-B6E9-EDAFF96057A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64">
                <a:extLst>
                  <a:ext uri="{FF2B5EF4-FFF2-40B4-BE49-F238E27FC236}">
                    <a16:creationId xmlns:a16="http://schemas.microsoft.com/office/drawing/2014/main" id="{EFFFAE39-4A2F-4014-BA74-CFB8B2B5A7F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a:extLst>
                <a:ext uri="{FF2B5EF4-FFF2-40B4-BE49-F238E27FC236}">
                  <a16:creationId xmlns:a16="http://schemas.microsoft.com/office/drawing/2014/main" id="{5B43EA41-EF6D-47ED-94A3-4C0CBA253A75}"/>
                </a:ext>
              </a:extLst>
            </p:cNvPr>
            <p:cNvGrpSpPr/>
            <p:nvPr/>
          </p:nvGrpSpPr>
          <p:grpSpPr>
            <a:xfrm>
              <a:off x="2010219" y="1220655"/>
              <a:ext cx="64560" cy="330785"/>
              <a:chOff x="2244442" y="772895"/>
              <a:chExt cx="94671" cy="485002"/>
            </a:xfrm>
          </p:grpSpPr>
          <p:sp>
            <p:nvSpPr>
              <p:cNvPr id="36" name="圆角矩形 61">
                <a:extLst>
                  <a:ext uri="{FF2B5EF4-FFF2-40B4-BE49-F238E27FC236}">
                    <a16:creationId xmlns:a16="http://schemas.microsoft.com/office/drawing/2014/main" id="{7DB8FE97-41D6-4164-938F-B6943AC984A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62">
                <a:extLst>
                  <a:ext uri="{FF2B5EF4-FFF2-40B4-BE49-F238E27FC236}">
                    <a16:creationId xmlns:a16="http://schemas.microsoft.com/office/drawing/2014/main" id="{3F16972A-269F-4C39-8DD8-ACBA38D4769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id="{0C2D0829-E6DC-41BC-B468-77E30C06AFFD}"/>
                </a:ext>
              </a:extLst>
            </p:cNvPr>
            <p:cNvGrpSpPr/>
            <p:nvPr/>
          </p:nvGrpSpPr>
          <p:grpSpPr>
            <a:xfrm>
              <a:off x="2257526" y="1220655"/>
              <a:ext cx="64560" cy="330785"/>
              <a:chOff x="2244442" y="772895"/>
              <a:chExt cx="94671" cy="485002"/>
            </a:xfrm>
          </p:grpSpPr>
          <p:sp>
            <p:nvSpPr>
              <p:cNvPr id="34" name="圆角矩形 59">
                <a:extLst>
                  <a:ext uri="{FF2B5EF4-FFF2-40B4-BE49-F238E27FC236}">
                    <a16:creationId xmlns:a16="http://schemas.microsoft.com/office/drawing/2014/main" id="{61B21430-211F-4BF8-B3AE-289FB16810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60">
                <a:extLst>
                  <a:ext uri="{FF2B5EF4-FFF2-40B4-BE49-F238E27FC236}">
                    <a16:creationId xmlns:a16="http://schemas.microsoft.com/office/drawing/2014/main" id="{741BF833-F59A-48DB-B007-2D868CBC258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id="{9C922518-4571-47C5-8916-147A2E22B2CC}"/>
                </a:ext>
              </a:extLst>
            </p:cNvPr>
            <p:cNvGrpSpPr/>
            <p:nvPr/>
          </p:nvGrpSpPr>
          <p:grpSpPr>
            <a:xfrm>
              <a:off x="2504835" y="1220655"/>
              <a:ext cx="64560" cy="330785"/>
              <a:chOff x="2244442" y="772895"/>
              <a:chExt cx="94671" cy="485002"/>
            </a:xfrm>
          </p:grpSpPr>
          <p:sp>
            <p:nvSpPr>
              <p:cNvPr id="32" name="圆角矩形 57">
                <a:extLst>
                  <a:ext uri="{FF2B5EF4-FFF2-40B4-BE49-F238E27FC236}">
                    <a16:creationId xmlns:a16="http://schemas.microsoft.com/office/drawing/2014/main" id="{12F075A4-EF94-44DE-823B-9DCC8FB4B2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58">
                <a:extLst>
                  <a:ext uri="{FF2B5EF4-FFF2-40B4-BE49-F238E27FC236}">
                    <a16:creationId xmlns:a16="http://schemas.microsoft.com/office/drawing/2014/main" id="{38F29AEC-628B-4C9C-8A6E-6A40A3EB589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id="{2E6B19C5-D965-46CA-B0A3-7614E840EA9C}"/>
                </a:ext>
              </a:extLst>
            </p:cNvPr>
            <p:cNvGrpSpPr/>
            <p:nvPr/>
          </p:nvGrpSpPr>
          <p:grpSpPr>
            <a:xfrm>
              <a:off x="2752143" y="1220655"/>
              <a:ext cx="64560" cy="330785"/>
              <a:chOff x="2244442" y="772895"/>
              <a:chExt cx="94671" cy="485002"/>
            </a:xfrm>
          </p:grpSpPr>
          <p:sp>
            <p:nvSpPr>
              <p:cNvPr id="30" name="圆角矩形 55">
                <a:extLst>
                  <a:ext uri="{FF2B5EF4-FFF2-40B4-BE49-F238E27FC236}">
                    <a16:creationId xmlns:a16="http://schemas.microsoft.com/office/drawing/2014/main" id="{F15351CF-45AA-403D-B79B-77F993C37874}"/>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56">
                <a:extLst>
                  <a:ext uri="{FF2B5EF4-FFF2-40B4-BE49-F238E27FC236}">
                    <a16:creationId xmlns:a16="http://schemas.microsoft.com/office/drawing/2014/main" id="{46605ED5-D686-4C26-BDEB-195E4137B90A}"/>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id="{934FDB53-5AFA-4B73-9308-DE39D60DEFA1}"/>
                </a:ext>
              </a:extLst>
            </p:cNvPr>
            <p:cNvGrpSpPr/>
            <p:nvPr/>
          </p:nvGrpSpPr>
          <p:grpSpPr>
            <a:xfrm>
              <a:off x="2999451" y="1220655"/>
              <a:ext cx="64560" cy="330785"/>
              <a:chOff x="2244442" y="772895"/>
              <a:chExt cx="94671" cy="485002"/>
            </a:xfrm>
          </p:grpSpPr>
          <p:sp>
            <p:nvSpPr>
              <p:cNvPr id="28" name="圆角矩形 53">
                <a:extLst>
                  <a:ext uri="{FF2B5EF4-FFF2-40B4-BE49-F238E27FC236}">
                    <a16:creationId xmlns:a16="http://schemas.microsoft.com/office/drawing/2014/main" id="{4735E2EE-7202-4BE5-BC9C-FAE4AC4586EE}"/>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圆角矩形 54">
                <a:extLst>
                  <a:ext uri="{FF2B5EF4-FFF2-40B4-BE49-F238E27FC236}">
                    <a16:creationId xmlns:a16="http://schemas.microsoft.com/office/drawing/2014/main" id="{A4222F73-D137-4885-AD9B-3486B9207F5F}"/>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a:extLst>
                <a:ext uri="{FF2B5EF4-FFF2-40B4-BE49-F238E27FC236}">
                  <a16:creationId xmlns:a16="http://schemas.microsoft.com/office/drawing/2014/main" id="{D4612C05-7947-49BE-9281-D69D7568FCD1}"/>
                </a:ext>
              </a:extLst>
            </p:cNvPr>
            <p:cNvGrpSpPr/>
            <p:nvPr/>
          </p:nvGrpSpPr>
          <p:grpSpPr>
            <a:xfrm>
              <a:off x="3246759" y="1220655"/>
              <a:ext cx="64560" cy="330785"/>
              <a:chOff x="2244442" y="772895"/>
              <a:chExt cx="94671" cy="485002"/>
            </a:xfrm>
          </p:grpSpPr>
          <p:sp>
            <p:nvSpPr>
              <p:cNvPr id="26" name="圆角矩形 51">
                <a:extLst>
                  <a:ext uri="{FF2B5EF4-FFF2-40B4-BE49-F238E27FC236}">
                    <a16:creationId xmlns:a16="http://schemas.microsoft.com/office/drawing/2014/main" id="{C028F620-F3F9-4DBB-A3E0-46DB77B0B77D}"/>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圆角矩形 52">
                <a:extLst>
                  <a:ext uri="{FF2B5EF4-FFF2-40B4-BE49-F238E27FC236}">
                    <a16:creationId xmlns:a16="http://schemas.microsoft.com/office/drawing/2014/main" id="{3AADCACA-8824-48A3-9188-205340A322FD}"/>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a:extLst>
                <a:ext uri="{FF2B5EF4-FFF2-40B4-BE49-F238E27FC236}">
                  <a16:creationId xmlns:a16="http://schemas.microsoft.com/office/drawing/2014/main" id="{BFD6C455-2B3F-45A5-9649-8857825FE142}"/>
                </a:ext>
              </a:extLst>
            </p:cNvPr>
            <p:cNvGrpSpPr/>
            <p:nvPr/>
          </p:nvGrpSpPr>
          <p:grpSpPr>
            <a:xfrm>
              <a:off x="3494067" y="1220655"/>
              <a:ext cx="64560" cy="330785"/>
              <a:chOff x="2244442" y="772895"/>
              <a:chExt cx="94671" cy="485002"/>
            </a:xfrm>
          </p:grpSpPr>
          <p:sp>
            <p:nvSpPr>
              <p:cNvPr id="24" name="圆角矩形 49">
                <a:extLst>
                  <a:ext uri="{FF2B5EF4-FFF2-40B4-BE49-F238E27FC236}">
                    <a16:creationId xmlns:a16="http://schemas.microsoft.com/office/drawing/2014/main" id="{98586C75-A88D-4979-8746-0D94040352D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50">
                <a:extLst>
                  <a:ext uri="{FF2B5EF4-FFF2-40B4-BE49-F238E27FC236}">
                    <a16:creationId xmlns:a16="http://schemas.microsoft.com/office/drawing/2014/main" id="{C8A17F81-392A-4858-9405-2184D1B0FA0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a:extLst>
                <a:ext uri="{FF2B5EF4-FFF2-40B4-BE49-F238E27FC236}">
                  <a16:creationId xmlns:a16="http://schemas.microsoft.com/office/drawing/2014/main" id="{F1BBE17F-1976-4D6A-88E3-1F797D1C57FB}"/>
                </a:ext>
              </a:extLst>
            </p:cNvPr>
            <p:cNvGrpSpPr/>
            <p:nvPr/>
          </p:nvGrpSpPr>
          <p:grpSpPr>
            <a:xfrm>
              <a:off x="3741375" y="1220655"/>
              <a:ext cx="64560" cy="330785"/>
              <a:chOff x="2244442" y="772895"/>
              <a:chExt cx="94671" cy="485002"/>
            </a:xfrm>
          </p:grpSpPr>
          <p:sp>
            <p:nvSpPr>
              <p:cNvPr id="22" name="圆角矩形 47">
                <a:extLst>
                  <a:ext uri="{FF2B5EF4-FFF2-40B4-BE49-F238E27FC236}">
                    <a16:creationId xmlns:a16="http://schemas.microsoft.com/office/drawing/2014/main" id="{03CFF535-0B1E-4F8F-A9D7-3F5D5165F4B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48">
                <a:extLst>
                  <a:ext uri="{FF2B5EF4-FFF2-40B4-BE49-F238E27FC236}">
                    <a16:creationId xmlns:a16="http://schemas.microsoft.com/office/drawing/2014/main" id="{BD6D7167-DA98-4095-8F4B-8F4C70355A1B}"/>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文本框 49">
            <a:extLst>
              <a:ext uri="{FF2B5EF4-FFF2-40B4-BE49-F238E27FC236}">
                <a16:creationId xmlns:a16="http://schemas.microsoft.com/office/drawing/2014/main" id="{B6CC266E-CACA-4F30-B2E1-D77C2F504BB2}"/>
              </a:ext>
            </a:extLst>
          </p:cNvPr>
          <p:cNvSpPr txBox="1"/>
          <p:nvPr/>
        </p:nvSpPr>
        <p:spPr>
          <a:xfrm>
            <a:off x="-74557" y="987048"/>
            <a:ext cx="6048672" cy="769441"/>
          </a:xfrm>
          <a:prstGeom prst="rect">
            <a:avLst/>
          </a:prstGeom>
          <a:noFill/>
          <a:effectLst/>
        </p:spPr>
        <p:txBody>
          <a:bodyPr wrap="square" rtlCol="0">
            <a:spAutoFit/>
          </a:bodyPr>
          <a:lstStyle/>
          <a:p>
            <a:pPr algn="ctr"/>
            <a:r>
              <a:rPr lang="zh-CN" altLang="en-US" sz="4400" b="1" dirty="0">
                <a:solidFill>
                  <a:srgbClr val="EA5E66"/>
                </a:solidFill>
                <a:latin typeface="微软雅黑" pitchFamily="34" charset="-122"/>
                <a:ea typeface="微软雅黑" pitchFamily="34" charset="-122"/>
                <a:cs typeface="Arial" panose="020B0604020202020204" pitchFamily="34" charset="0"/>
              </a:rPr>
              <a:t>思</a:t>
            </a:r>
            <a:r>
              <a:rPr lang="zh-CN" altLang="en-US" sz="4400" b="1" dirty="0">
                <a:solidFill>
                  <a:srgbClr val="EA6103"/>
                </a:solidFill>
                <a:latin typeface="微软雅黑" pitchFamily="34" charset="-122"/>
                <a:ea typeface="微软雅黑" pitchFamily="34" charset="-122"/>
                <a:cs typeface="Arial" panose="020B0604020202020204" pitchFamily="34" charset="0"/>
              </a:rPr>
              <a:t>政</a:t>
            </a:r>
            <a:r>
              <a:rPr lang="zh-CN" altLang="en-US" sz="4400" b="1" dirty="0">
                <a:solidFill>
                  <a:srgbClr val="F69F1E"/>
                </a:solidFill>
                <a:latin typeface="微软雅黑" pitchFamily="34" charset="-122"/>
                <a:ea typeface="微软雅黑" pitchFamily="34" charset="-122"/>
                <a:cs typeface="Arial" panose="020B0604020202020204" pitchFamily="34" charset="0"/>
              </a:rPr>
              <a:t>目</a:t>
            </a:r>
            <a:r>
              <a:rPr lang="zh-CN" altLang="en-US" sz="4400" b="1" dirty="0">
                <a:solidFill>
                  <a:srgbClr val="0099A9"/>
                </a:solidFill>
                <a:latin typeface="微软雅黑" pitchFamily="34" charset="-122"/>
                <a:ea typeface="微软雅黑" pitchFamily="34" charset="-122"/>
                <a:cs typeface="Arial" panose="020B0604020202020204" pitchFamily="34" charset="0"/>
              </a:rPr>
              <a:t>标</a:t>
            </a:r>
            <a:r>
              <a:rPr lang="zh-CN" altLang="en-US" sz="4400" b="1" dirty="0">
                <a:solidFill>
                  <a:srgbClr val="0070C0"/>
                </a:solidFill>
                <a:latin typeface="微软雅黑" pitchFamily="34" charset="-122"/>
                <a:ea typeface="微软雅黑" pitchFamily="34" charset="-122"/>
                <a:cs typeface="Arial" panose="020B0604020202020204" pitchFamily="34" charset="0"/>
              </a:rPr>
              <a:t>！</a:t>
            </a:r>
          </a:p>
        </p:txBody>
      </p:sp>
      <p:sp>
        <p:nvSpPr>
          <p:cNvPr id="4" name="矩形 3">
            <a:extLst>
              <a:ext uri="{FF2B5EF4-FFF2-40B4-BE49-F238E27FC236}">
                <a16:creationId xmlns:a16="http://schemas.microsoft.com/office/drawing/2014/main" id="{F5684913-0AE5-4808-BDD8-2716BF539B9D}"/>
              </a:ext>
            </a:extLst>
          </p:cNvPr>
          <p:cNvSpPr/>
          <p:nvPr/>
        </p:nvSpPr>
        <p:spPr>
          <a:xfrm>
            <a:off x="1545464" y="1900783"/>
            <a:ext cx="2420017" cy="1955207"/>
          </a:xfrm>
          <a:prstGeom prst="rect">
            <a:avLst/>
          </a:prstGeom>
        </p:spPr>
        <p:txBody>
          <a:bodyPr wrap="square" lIns="91431" tIns="45716" rIns="91431" bIns="45716">
            <a:spAutoFit/>
          </a:bodyPr>
          <a:lstStyle/>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能安全、规范操作，提高安全作业意识</a:t>
            </a:r>
            <a:endParaRPr lang="en-US" altLang="zh-CN" sz="2800" b="1"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pic>
        <p:nvPicPr>
          <p:cNvPr id="3" name="图片 2">
            <a:extLst>
              <a:ext uri="{FF2B5EF4-FFF2-40B4-BE49-F238E27FC236}">
                <a16:creationId xmlns:a16="http://schemas.microsoft.com/office/drawing/2014/main" id="{9D96162F-CC77-4581-AEFC-D18D82D97E8E}"/>
              </a:ext>
            </a:extLst>
          </p:cNvPr>
          <p:cNvPicPr>
            <a:picLocks noChangeAspect="1"/>
          </p:cNvPicPr>
          <p:nvPr/>
        </p:nvPicPr>
        <p:blipFill>
          <a:blip r:embed="rId2"/>
          <a:stretch>
            <a:fillRect/>
          </a:stretch>
        </p:blipFill>
        <p:spPr>
          <a:xfrm>
            <a:off x="6158410" y="941507"/>
            <a:ext cx="4572396" cy="3103133"/>
          </a:xfrm>
          <a:prstGeom prst="rect">
            <a:avLst/>
          </a:prstGeom>
        </p:spPr>
      </p:pic>
    </p:spTree>
    <p:extLst>
      <p:ext uri="{BB962C8B-B14F-4D97-AF65-F5344CB8AC3E}">
        <p14:creationId xmlns:p14="http://schemas.microsoft.com/office/powerpoint/2010/main" val="90267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2"/>
                                        </p:tgtEl>
                                        <p:attrNameLst>
                                          <p:attrName>ppt_y</p:attrName>
                                        </p:attrNameLst>
                                      </p:cBhvr>
                                      <p:tavLst>
                                        <p:tav tm="0">
                                          <p:val>
                                            <p:strVal val="#ppt_y"/>
                                          </p:val>
                                        </p:tav>
                                        <p:tav tm="100000">
                                          <p:val>
                                            <p:strVal val="#ppt_y"/>
                                          </p:val>
                                        </p:tav>
                                      </p:tavLst>
                                    </p:anim>
                                    <p:anim calcmode="lin" valueType="num">
                                      <p:cBhvr>
                                        <p:cTn id="2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6">
            <a:extLst>
              <a:ext uri="{FF2B5EF4-FFF2-40B4-BE49-F238E27FC236}">
                <a16:creationId xmlns:a16="http://schemas.microsoft.com/office/drawing/2014/main" id="{0CF85D2C-9C90-4B81-B790-A0736D1A5491}"/>
              </a:ext>
            </a:extLst>
          </p:cNvPr>
          <p:cNvSpPr/>
          <p:nvPr/>
        </p:nvSpPr>
        <p:spPr>
          <a:xfrm>
            <a:off x="558344" y="785493"/>
            <a:ext cx="4812146"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3200" b="1" dirty="0"/>
              <a:t>一、快充系统的结构图</a:t>
            </a:r>
          </a:p>
        </p:txBody>
      </p:sp>
      <p:sp>
        <p:nvSpPr>
          <p:cNvPr id="10" name="文本框 9">
            <a:extLst>
              <a:ext uri="{FF2B5EF4-FFF2-40B4-BE49-F238E27FC236}">
                <a16:creationId xmlns:a16="http://schemas.microsoft.com/office/drawing/2014/main" id="{190E487C-2FD4-45A1-98E3-10478E38FCAD}"/>
              </a:ext>
            </a:extLst>
          </p:cNvPr>
          <p:cNvSpPr txBox="1"/>
          <p:nvPr/>
        </p:nvSpPr>
        <p:spPr>
          <a:xfrm>
            <a:off x="766292" y="1488216"/>
            <a:ext cx="10399690" cy="1134413"/>
          </a:xfrm>
          <a:prstGeom prst="rect">
            <a:avLst/>
          </a:prstGeom>
          <a:noFill/>
        </p:spPr>
        <p:txBody>
          <a:bodyPr wrap="square">
            <a:spAutoFit/>
          </a:bodyPr>
          <a:lstStyle/>
          <a:p>
            <a:pPr>
              <a:lnSpc>
                <a:spcPct val="150000"/>
              </a:lnSpc>
            </a:pPr>
            <a:r>
              <a:rPr lang="zh-CN" altLang="en-US" sz="2400" dirty="0"/>
              <a:t>外部电源直接将充电所需要的高压直流电通过充电接口与配电设备送入动力蓄电池，通信与互测由充电桩与动力蓄电池控制单元共同完成。</a:t>
            </a:r>
          </a:p>
        </p:txBody>
      </p:sp>
      <p:pic>
        <p:nvPicPr>
          <p:cNvPr id="3" name="图片 2">
            <a:extLst>
              <a:ext uri="{FF2B5EF4-FFF2-40B4-BE49-F238E27FC236}">
                <a16:creationId xmlns:a16="http://schemas.microsoft.com/office/drawing/2014/main" id="{51574306-14E3-4238-9CDC-3166BA283205}"/>
              </a:ext>
            </a:extLst>
          </p:cNvPr>
          <p:cNvPicPr>
            <a:picLocks noChangeAspect="1"/>
          </p:cNvPicPr>
          <p:nvPr/>
        </p:nvPicPr>
        <p:blipFill rotWithShape="1">
          <a:blip r:embed="rId2"/>
          <a:srcRect l="42753" t="52958" r="40597" b="21175"/>
          <a:stretch/>
        </p:blipFill>
        <p:spPr>
          <a:xfrm>
            <a:off x="3106084" y="2699877"/>
            <a:ext cx="4314422" cy="3785256"/>
          </a:xfrm>
          <a:prstGeom prst="rect">
            <a:avLst/>
          </a:prstGeom>
        </p:spPr>
      </p:pic>
    </p:spTree>
    <p:extLst>
      <p:ext uri="{BB962C8B-B14F-4D97-AF65-F5344CB8AC3E}">
        <p14:creationId xmlns:p14="http://schemas.microsoft.com/office/powerpoint/2010/main" val="67532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76">
            <a:extLst>
              <a:ext uri="{FF2B5EF4-FFF2-40B4-BE49-F238E27FC236}">
                <a16:creationId xmlns:a16="http://schemas.microsoft.com/office/drawing/2014/main" id="{6B33B3BB-7F23-4EAA-902F-D520CC226ACB}"/>
              </a:ext>
            </a:extLst>
          </p:cNvPr>
          <p:cNvSpPr/>
          <p:nvPr/>
        </p:nvSpPr>
        <p:spPr>
          <a:xfrm>
            <a:off x="571223" y="669583"/>
            <a:ext cx="4696235"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3200" b="1" dirty="0"/>
              <a:t>二、快充系统电路原理</a:t>
            </a:r>
          </a:p>
        </p:txBody>
      </p:sp>
      <p:sp>
        <p:nvSpPr>
          <p:cNvPr id="7" name="文本框 6">
            <a:extLst>
              <a:ext uri="{FF2B5EF4-FFF2-40B4-BE49-F238E27FC236}">
                <a16:creationId xmlns:a16="http://schemas.microsoft.com/office/drawing/2014/main" id="{9F733528-88E9-48DE-8286-3FC209F7057D}"/>
              </a:ext>
            </a:extLst>
          </p:cNvPr>
          <p:cNvSpPr txBox="1"/>
          <p:nvPr/>
        </p:nvSpPr>
        <p:spPr>
          <a:xfrm>
            <a:off x="1004551" y="1427914"/>
            <a:ext cx="4262907" cy="584775"/>
          </a:xfrm>
          <a:prstGeom prst="rect">
            <a:avLst/>
          </a:prstGeom>
          <a:noFill/>
        </p:spPr>
        <p:txBody>
          <a:bodyPr wrap="square">
            <a:spAutoFit/>
          </a:bodyPr>
          <a:lstStyle/>
          <a:p>
            <a:r>
              <a:rPr lang="zh-CN" altLang="en-US" sz="3200" b="1" dirty="0">
                <a:solidFill>
                  <a:schemeClr val="accent1"/>
                </a:solidFill>
              </a:rPr>
              <a:t>（一）快充接口电路</a:t>
            </a:r>
          </a:p>
        </p:txBody>
      </p:sp>
      <p:pic>
        <p:nvPicPr>
          <p:cNvPr id="4" name="图片 3">
            <a:extLst>
              <a:ext uri="{FF2B5EF4-FFF2-40B4-BE49-F238E27FC236}">
                <a16:creationId xmlns:a16="http://schemas.microsoft.com/office/drawing/2014/main" id="{46AE8205-21E9-4CBA-A662-E6DF1EFE56D0}"/>
              </a:ext>
            </a:extLst>
          </p:cNvPr>
          <p:cNvPicPr>
            <a:picLocks noChangeAspect="1"/>
          </p:cNvPicPr>
          <p:nvPr/>
        </p:nvPicPr>
        <p:blipFill rotWithShape="1">
          <a:blip r:embed="rId2"/>
          <a:srcRect l="21014" t="34179" r="24584" b="16056"/>
          <a:stretch/>
        </p:blipFill>
        <p:spPr>
          <a:xfrm>
            <a:off x="2311757" y="2012689"/>
            <a:ext cx="8255358" cy="4264463"/>
          </a:xfrm>
          <a:prstGeom prst="rect">
            <a:avLst/>
          </a:prstGeom>
        </p:spPr>
      </p:pic>
    </p:spTree>
    <p:extLst>
      <p:ext uri="{BB962C8B-B14F-4D97-AF65-F5344CB8AC3E}">
        <p14:creationId xmlns:p14="http://schemas.microsoft.com/office/powerpoint/2010/main" val="962608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8E90130-82A0-4F7D-B2C8-09FBCCD8307A}"/>
              </a:ext>
            </a:extLst>
          </p:cNvPr>
          <p:cNvSpPr txBox="1"/>
          <p:nvPr/>
        </p:nvSpPr>
        <p:spPr>
          <a:xfrm>
            <a:off x="598868" y="864962"/>
            <a:ext cx="6143222" cy="584775"/>
          </a:xfrm>
          <a:prstGeom prst="rect">
            <a:avLst/>
          </a:prstGeom>
          <a:noFill/>
        </p:spPr>
        <p:txBody>
          <a:bodyPr wrap="square">
            <a:spAutoFit/>
          </a:bodyPr>
          <a:lstStyle/>
          <a:p>
            <a:r>
              <a:rPr lang="zh-CN" altLang="en-US" sz="3200" b="1" dirty="0">
                <a:solidFill>
                  <a:schemeClr val="accent1"/>
                </a:solidFill>
              </a:rPr>
              <a:t>（二）快充系统充电过程</a:t>
            </a:r>
          </a:p>
        </p:txBody>
      </p:sp>
      <p:sp>
        <p:nvSpPr>
          <p:cNvPr id="6" name="文本框 5">
            <a:extLst>
              <a:ext uri="{FF2B5EF4-FFF2-40B4-BE49-F238E27FC236}">
                <a16:creationId xmlns:a16="http://schemas.microsoft.com/office/drawing/2014/main" id="{32C99C82-8132-491E-A7A6-274E58AA9493}"/>
              </a:ext>
            </a:extLst>
          </p:cNvPr>
          <p:cNvSpPr txBox="1"/>
          <p:nvPr/>
        </p:nvSpPr>
        <p:spPr>
          <a:xfrm>
            <a:off x="1857777" y="1449737"/>
            <a:ext cx="9768625" cy="1134413"/>
          </a:xfrm>
          <a:prstGeom prst="rect">
            <a:avLst/>
          </a:prstGeom>
          <a:noFill/>
        </p:spPr>
        <p:txBody>
          <a:bodyPr wrap="square">
            <a:spAutoFit/>
          </a:bodyPr>
          <a:lstStyle/>
          <a:p>
            <a:pPr>
              <a:lnSpc>
                <a:spcPct val="150000"/>
              </a:lnSpc>
            </a:pPr>
            <a:r>
              <a:rPr lang="en-US" altLang="zh-CN" sz="2400" b="1" dirty="0">
                <a:solidFill>
                  <a:schemeClr val="tx2"/>
                </a:solidFill>
              </a:rPr>
              <a:t>1.</a:t>
            </a:r>
            <a:r>
              <a:rPr lang="zh-CN" altLang="en-US" sz="2400" b="1" dirty="0">
                <a:solidFill>
                  <a:schemeClr val="tx2"/>
                </a:solidFill>
              </a:rPr>
              <a:t>快充枪连接过程</a:t>
            </a:r>
            <a:endParaRPr lang="en-US" altLang="zh-CN" sz="2400" b="1" dirty="0">
              <a:solidFill>
                <a:schemeClr val="tx2"/>
              </a:solidFill>
            </a:endParaRPr>
          </a:p>
          <a:p>
            <a:pPr>
              <a:lnSpc>
                <a:spcPct val="150000"/>
              </a:lnSpc>
            </a:pPr>
            <a:r>
              <a:rPr lang="en-US" altLang="zh-CN" sz="2400" dirty="0"/>
              <a:t>   </a:t>
            </a:r>
            <a:r>
              <a:rPr lang="zh-CN" altLang="en-US" sz="2400" dirty="0"/>
              <a:t>快充桩通过充电枪与快充接口（车辆侧）地信号连接，</a:t>
            </a:r>
          </a:p>
        </p:txBody>
      </p:sp>
      <p:pic>
        <p:nvPicPr>
          <p:cNvPr id="8" name="图片 7">
            <a:extLst>
              <a:ext uri="{FF2B5EF4-FFF2-40B4-BE49-F238E27FC236}">
                <a16:creationId xmlns:a16="http://schemas.microsoft.com/office/drawing/2014/main" id="{B0AEE9B5-AB9A-41ED-AE6A-D96D92F8FB4B}"/>
              </a:ext>
            </a:extLst>
          </p:cNvPr>
          <p:cNvPicPr>
            <a:picLocks noChangeAspect="1"/>
          </p:cNvPicPr>
          <p:nvPr/>
        </p:nvPicPr>
        <p:blipFill rotWithShape="1">
          <a:blip r:embed="rId2"/>
          <a:srcRect l="42329" t="48638" r="40279" b="34820"/>
          <a:stretch/>
        </p:blipFill>
        <p:spPr>
          <a:xfrm>
            <a:off x="2356833" y="2510096"/>
            <a:ext cx="4166316" cy="2237699"/>
          </a:xfrm>
          <a:prstGeom prst="rect">
            <a:avLst/>
          </a:prstGeom>
        </p:spPr>
      </p:pic>
      <p:sp>
        <p:nvSpPr>
          <p:cNvPr id="10" name="文本框 9">
            <a:extLst>
              <a:ext uri="{FF2B5EF4-FFF2-40B4-BE49-F238E27FC236}">
                <a16:creationId xmlns:a16="http://schemas.microsoft.com/office/drawing/2014/main" id="{EFA5BB61-3751-4CE1-9001-9813B55139B2}"/>
              </a:ext>
            </a:extLst>
          </p:cNvPr>
          <p:cNvSpPr txBox="1"/>
          <p:nvPr/>
        </p:nvSpPr>
        <p:spPr>
          <a:xfrm>
            <a:off x="598868" y="4747795"/>
            <a:ext cx="11220718" cy="1688411"/>
          </a:xfrm>
          <a:prstGeom prst="rect">
            <a:avLst/>
          </a:prstGeom>
          <a:noFill/>
        </p:spPr>
        <p:txBody>
          <a:bodyPr wrap="square">
            <a:spAutoFit/>
          </a:bodyPr>
          <a:lstStyle/>
          <a:p>
            <a:pPr>
              <a:lnSpc>
                <a:spcPct val="150000"/>
              </a:lnSpc>
            </a:pPr>
            <a:r>
              <a:rPr lang="zh-CN" altLang="en-US" sz="2400" dirty="0"/>
              <a:t>快充枪插入车辆后，</a:t>
            </a:r>
            <a:r>
              <a:rPr lang="zh-CN" altLang="en-US" sz="2400" b="1" dirty="0">
                <a:solidFill>
                  <a:srgbClr val="C00000"/>
                </a:solidFill>
              </a:rPr>
              <a:t>快充桩</a:t>
            </a:r>
            <a:r>
              <a:rPr lang="zh-CN" altLang="en-US" sz="2400" dirty="0"/>
              <a:t>通过快充接口</a:t>
            </a:r>
            <a:r>
              <a:rPr lang="en-US" altLang="zh-CN" sz="2400" b="1" dirty="0">
                <a:solidFill>
                  <a:srgbClr val="C00000"/>
                </a:solidFill>
              </a:rPr>
              <a:t>CC1</a:t>
            </a:r>
            <a:r>
              <a:rPr lang="zh-CN" altLang="en-US" sz="2400" dirty="0"/>
              <a:t>信号判断充电插头与车辆是否连接，   </a:t>
            </a:r>
            <a:endParaRPr lang="en-US" altLang="zh-CN" sz="2400" dirty="0"/>
          </a:p>
          <a:p>
            <a:pPr>
              <a:lnSpc>
                <a:spcPct val="150000"/>
              </a:lnSpc>
            </a:pPr>
            <a:r>
              <a:rPr lang="en-US" altLang="zh-CN" sz="2400" dirty="0"/>
              <a:t>                                </a:t>
            </a:r>
            <a:r>
              <a:rPr lang="zh-CN" altLang="en-US" sz="2400" b="1" dirty="0">
                <a:solidFill>
                  <a:srgbClr val="C00000"/>
                </a:solidFill>
              </a:rPr>
              <a:t>车端</a:t>
            </a:r>
            <a:r>
              <a:rPr lang="zh-CN" altLang="en-US" sz="2400" dirty="0"/>
              <a:t>则根据</a:t>
            </a:r>
            <a:r>
              <a:rPr lang="en-US" altLang="zh-CN" sz="2400" b="1" dirty="0">
                <a:solidFill>
                  <a:srgbClr val="C00000"/>
                </a:solidFill>
              </a:rPr>
              <a:t>CC2</a:t>
            </a:r>
            <a:r>
              <a:rPr lang="zh-CN" altLang="en-US" sz="2400" dirty="0"/>
              <a:t>信号进行判断，</a:t>
            </a:r>
            <a:endParaRPr lang="en-US" altLang="zh-CN" sz="2400" dirty="0"/>
          </a:p>
          <a:p>
            <a:pPr>
              <a:lnSpc>
                <a:spcPct val="150000"/>
              </a:lnSpc>
            </a:pPr>
            <a:r>
              <a:rPr lang="en-US" altLang="zh-CN" sz="2400" dirty="0"/>
              <a:t>                     </a:t>
            </a:r>
            <a:r>
              <a:rPr lang="zh-CN" altLang="en-US" sz="2400" dirty="0"/>
              <a:t>只有当车端和桩端都判定充电枪已连接才能判断为充电连接确认无误。</a:t>
            </a:r>
          </a:p>
        </p:txBody>
      </p:sp>
    </p:spTree>
    <p:extLst>
      <p:ext uri="{BB962C8B-B14F-4D97-AF65-F5344CB8AC3E}">
        <p14:creationId xmlns:p14="http://schemas.microsoft.com/office/powerpoint/2010/main" val="312722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CC55510-9ACA-4FFB-91BF-1FE6B1F1C050}"/>
              </a:ext>
            </a:extLst>
          </p:cNvPr>
          <p:cNvPicPr>
            <a:picLocks noChangeAspect="1"/>
          </p:cNvPicPr>
          <p:nvPr/>
        </p:nvPicPr>
        <p:blipFill rotWithShape="1">
          <a:blip r:embed="rId2"/>
          <a:srcRect l="33527" t="53333" r="32219" b="24132"/>
          <a:stretch/>
        </p:blipFill>
        <p:spPr>
          <a:xfrm>
            <a:off x="3930352" y="717045"/>
            <a:ext cx="8261649" cy="3069343"/>
          </a:xfrm>
          <a:prstGeom prst="rect">
            <a:avLst/>
          </a:prstGeom>
        </p:spPr>
      </p:pic>
      <p:sp>
        <p:nvSpPr>
          <p:cNvPr id="5" name="文本框 4">
            <a:extLst>
              <a:ext uri="{FF2B5EF4-FFF2-40B4-BE49-F238E27FC236}">
                <a16:creationId xmlns:a16="http://schemas.microsoft.com/office/drawing/2014/main" id="{04C06AFA-A941-4EF8-BF14-F939D2986B92}"/>
              </a:ext>
            </a:extLst>
          </p:cNvPr>
          <p:cNvSpPr txBox="1"/>
          <p:nvPr/>
        </p:nvSpPr>
        <p:spPr>
          <a:xfrm>
            <a:off x="421783" y="2133108"/>
            <a:ext cx="11348433" cy="4458400"/>
          </a:xfrm>
          <a:prstGeom prst="rect">
            <a:avLst/>
          </a:prstGeom>
          <a:noFill/>
        </p:spPr>
        <p:txBody>
          <a:bodyPr wrap="square">
            <a:spAutoFit/>
          </a:bodyPr>
          <a:lstStyle/>
          <a:p>
            <a:pPr>
              <a:lnSpc>
                <a:spcPct val="150000"/>
              </a:lnSpc>
            </a:pPr>
            <a:r>
              <a:rPr lang="zh-CN" altLang="en-US" sz="2400" b="1" dirty="0">
                <a:solidFill>
                  <a:schemeClr val="tx2"/>
                </a:solidFill>
              </a:rPr>
              <a:t> 2. 快充唤醒信号</a:t>
            </a:r>
            <a:endParaRPr lang="en-US" altLang="zh-CN" sz="2400" b="1" dirty="0">
              <a:solidFill>
                <a:schemeClr val="tx2"/>
              </a:solidFill>
            </a:endParaRPr>
          </a:p>
          <a:p>
            <a:pPr>
              <a:lnSpc>
                <a:spcPct val="150000"/>
              </a:lnSpc>
            </a:pPr>
            <a:r>
              <a:rPr lang="zh-CN" altLang="en-US" sz="2400" dirty="0"/>
              <a:t>     快充枪与车辆快充口连接后，</a:t>
            </a:r>
            <a:endParaRPr lang="en-US" altLang="zh-CN" sz="2400" dirty="0"/>
          </a:p>
          <a:p>
            <a:pPr>
              <a:lnSpc>
                <a:spcPct val="150000"/>
              </a:lnSpc>
            </a:pPr>
            <a:r>
              <a:rPr lang="en-US" altLang="zh-CN" sz="2400" dirty="0"/>
              <a:t>     </a:t>
            </a:r>
            <a:r>
              <a:rPr lang="zh-CN" altLang="en-US" sz="2400" dirty="0"/>
              <a:t>快充桩低压电源继电器</a:t>
            </a:r>
            <a:r>
              <a:rPr lang="en-US" altLang="zh-CN" sz="2400" dirty="0"/>
              <a:t>K3</a:t>
            </a:r>
            <a:r>
              <a:rPr lang="zh-CN" altLang="en-US" sz="2400" dirty="0"/>
              <a:t>、</a:t>
            </a:r>
            <a:r>
              <a:rPr lang="en-US" altLang="zh-CN" sz="2400" dirty="0"/>
              <a:t>K4</a:t>
            </a:r>
            <a:r>
              <a:rPr lang="zh-CN" altLang="en-US" sz="2400" dirty="0"/>
              <a:t>闭合，</a:t>
            </a:r>
            <a:endParaRPr lang="en-US" altLang="zh-CN" sz="2400" dirty="0"/>
          </a:p>
          <a:p>
            <a:pPr>
              <a:lnSpc>
                <a:spcPct val="150000"/>
              </a:lnSpc>
            </a:pPr>
            <a:r>
              <a:rPr lang="en-US" altLang="zh-CN" sz="2400" dirty="0"/>
              <a:t>    12V</a:t>
            </a:r>
            <a:r>
              <a:rPr lang="zh-CN" altLang="en-US" sz="2400" dirty="0"/>
              <a:t>低压辅助电源输入车身</a:t>
            </a:r>
            <a:r>
              <a:rPr lang="en-US" altLang="zh-CN" sz="2400" dirty="0"/>
              <a:t>VCU</a:t>
            </a:r>
            <a:r>
              <a:rPr lang="zh-CN" altLang="en-US" sz="2400" dirty="0"/>
              <a:t>、</a:t>
            </a:r>
            <a:r>
              <a:rPr lang="en-US" altLang="zh-CN" sz="2400" dirty="0"/>
              <a:t>RMS</a:t>
            </a:r>
            <a:r>
              <a:rPr lang="zh-CN" altLang="en-US" sz="2400" dirty="0"/>
              <a:t>（数据采集终端）和仪表，</a:t>
            </a:r>
            <a:endParaRPr lang="en-US" altLang="zh-CN" sz="2400" dirty="0"/>
          </a:p>
          <a:p>
            <a:pPr>
              <a:lnSpc>
                <a:spcPct val="150000"/>
              </a:lnSpc>
            </a:pPr>
            <a:r>
              <a:rPr lang="en-US" altLang="zh-CN" sz="2400" dirty="0"/>
              <a:t>     </a:t>
            </a:r>
            <a:r>
              <a:rPr lang="zh-CN" altLang="en-US" sz="2400" dirty="0"/>
              <a:t>唤醒各部件并通电工作，为车与充电桩的握手对话做准备。</a:t>
            </a:r>
            <a:endParaRPr lang="en-US" altLang="zh-CN" sz="2400" dirty="0"/>
          </a:p>
          <a:p>
            <a:pPr>
              <a:lnSpc>
                <a:spcPct val="150000"/>
              </a:lnSpc>
            </a:pPr>
            <a:r>
              <a:rPr lang="en-US" altLang="zh-CN" sz="2400" dirty="0"/>
              <a:t>     VCU</a:t>
            </a:r>
            <a:r>
              <a:rPr lang="zh-CN" altLang="en-US" sz="2400" dirty="0"/>
              <a:t>输出</a:t>
            </a:r>
            <a:r>
              <a:rPr lang="en-US" altLang="zh-CN" sz="2400" dirty="0"/>
              <a:t>BMS</a:t>
            </a:r>
            <a:r>
              <a:rPr lang="zh-CN" altLang="en-US" sz="2400" dirty="0"/>
              <a:t>唤醒信号，</a:t>
            </a:r>
            <a:r>
              <a:rPr lang="en-US" altLang="zh-CN" sz="2400" dirty="0"/>
              <a:t>BMS</a:t>
            </a:r>
            <a:r>
              <a:rPr lang="zh-CN" altLang="en-US" sz="2400" dirty="0"/>
              <a:t>进入充电准备状态；</a:t>
            </a:r>
            <a:endParaRPr lang="en-US" altLang="zh-CN" sz="2400" dirty="0"/>
          </a:p>
          <a:p>
            <a:pPr>
              <a:lnSpc>
                <a:spcPct val="150000"/>
              </a:lnSpc>
            </a:pPr>
            <a:r>
              <a:rPr lang="en-US" altLang="zh-CN" sz="2400" dirty="0"/>
              <a:t>     VCU</a:t>
            </a:r>
            <a:r>
              <a:rPr lang="zh-CN" altLang="en-US" sz="2400" dirty="0"/>
              <a:t>输出快充使能信号，</a:t>
            </a:r>
            <a:r>
              <a:rPr lang="en-US" altLang="zh-CN" sz="2400" dirty="0"/>
              <a:t>DC/DC</a:t>
            </a:r>
            <a:r>
              <a:rPr lang="zh-CN" altLang="en-US" sz="2400" dirty="0"/>
              <a:t>变换器输出快充唤醒信号，</a:t>
            </a:r>
            <a:endParaRPr lang="en-US" altLang="zh-CN" sz="2400" dirty="0"/>
          </a:p>
          <a:p>
            <a:pPr>
              <a:lnSpc>
                <a:spcPct val="150000"/>
              </a:lnSpc>
            </a:pPr>
            <a:r>
              <a:rPr lang="en-US" altLang="zh-CN" sz="2400" dirty="0"/>
              <a:t>     </a:t>
            </a:r>
            <a:r>
              <a:rPr lang="zh-CN" altLang="en-US" sz="2400" dirty="0"/>
              <a:t>保障充电桩和车握手时的数据通信，也保障充电过程中充电桩和车数据通信。</a:t>
            </a:r>
          </a:p>
        </p:txBody>
      </p:sp>
    </p:spTree>
    <p:extLst>
      <p:ext uri="{BB962C8B-B14F-4D97-AF65-F5344CB8AC3E}">
        <p14:creationId xmlns:p14="http://schemas.microsoft.com/office/powerpoint/2010/main" val="42946832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3.xml><?xml version="1.0" encoding="utf-8"?>
<p:tagLst xmlns:a="http://schemas.openxmlformats.org/drawingml/2006/main" xmlns:r="http://schemas.openxmlformats.org/officeDocument/2006/relationships" xmlns:p="http://schemas.openxmlformats.org/presentationml/2006/main">
  <p:tag name="MH" val="20161022204519"/>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1022204519"/>
  <p:tag name="MH_LIBRARY" val="GRAPHIC"/>
  <p:tag name="MH_ORDER" val="Straight Connector 6"/>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1579</Words>
  <Application>Microsoft Office PowerPoint</Application>
  <PresentationFormat>宽屏</PresentationFormat>
  <Paragraphs>124</Paragraphs>
  <Slides>21</Slides>
  <Notes>2</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21</vt:i4>
      </vt:variant>
    </vt:vector>
  </HeadingPairs>
  <TitlesOfParts>
    <vt:vector size="38" baseType="lpstr">
      <vt:lpstr>KaiTi</vt:lpstr>
      <vt:lpstr>等线</vt:lpstr>
      <vt:lpstr>SimHei</vt:lpstr>
      <vt:lpstr>SimHei</vt:lpstr>
      <vt:lpstr>华康雅宋体W9(P)</vt:lpstr>
      <vt:lpstr>华文楷体</vt:lpstr>
      <vt:lpstr>楷体</vt:lpstr>
      <vt:lpstr>微软雅黑</vt:lpstr>
      <vt:lpstr>微软雅黑</vt:lpstr>
      <vt:lpstr>Arial</vt:lpstr>
      <vt:lpstr>Calibri</vt:lpstr>
      <vt:lpstr>Times New Roman</vt:lpstr>
      <vt:lpstr>Wingdings</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43</cp:revision>
  <dcterms:created xsi:type="dcterms:W3CDTF">2018-03-01T02:03:00Z</dcterms:created>
  <dcterms:modified xsi:type="dcterms:W3CDTF">2021-04-24T02:01:30Z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