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tags/tag8.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tags/tag16.xml" ContentType="application/vnd.openxmlformats-officedocument.presentationml.tags+xml"/>
  <Override PartName="/docProps/custom.xml" ContentType="application/vnd.openxmlformats-officedocument.custom-properties+xml"/>
  <Override PartName="/ppt/tags/tag12.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heme/theme6.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61.xml" ContentType="application/vnd.openxmlformats-officedocument.presentationml.slideLayout+xml"/>
  <Override PartName="/ppt/tags/tag19.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tags/tag17.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slideMasters/slideMaster5.xml" ContentType="application/vnd.openxmlformats-officedocument.presentationml.slideMaster+xml"/>
  <Override PartName="/ppt/slides/slide8.xml" ContentType="application/vnd.openxmlformats-officedocument.presentationml.slide+xml"/>
  <Override PartName="/ppt/tags/tag11.xml" ContentType="application/vnd.openxmlformats-officedocument.presentationml.tags+xml"/>
  <Override PartName="/ppt/slideLayouts/slideLayout59.xml" ContentType="application/vnd.openxmlformats-officedocument.presentationml.slideLayout+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tags/tag2.xml" ContentType="application/vnd.openxmlformats-officedocument.presentationml.tags+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tags/tag18.xml" ContentType="application/vnd.openxmlformats-officedocument.presentationml.tags+xml"/>
  <Override PartName="/ppt/commentAuthors.xml" ContentType="application/vnd.openxmlformats-officedocument.presentationml.commentAuthors+xml"/>
  <Override PartName="/ppt/tags/tag14.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tags/tag7.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tags/tag3.xml" ContentType="application/vnd.openxmlformats-officedocument.presentationml.tags+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2" r:id="rId2"/>
    <p:sldMasterId id="2147483676" r:id="rId3"/>
    <p:sldMasterId id="2147483690" r:id="rId4"/>
    <p:sldMasterId id="2147483704" r:id="rId5"/>
  </p:sldMasterIdLst>
  <p:notesMasterIdLst>
    <p:notesMasterId r:id="rId51"/>
  </p:notesMasterIdLst>
  <p:sldIdLst>
    <p:sldId id="463" r:id="rId6"/>
    <p:sldId id="464" r:id="rId7"/>
    <p:sldId id="481" r:id="rId8"/>
    <p:sldId id="482" r:id="rId9"/>
    <p:sldId id="524" r:id="rId10"/>
    <p:sldId id="483" r:id="rId11"/>
    <p:sldId id="503" r:id="rId12"/>
    <p:sldId id="670" r:id="rId13"/>
    <p:sldId id="671" r:id="rId14"/>
    <p:sldId id="694" r:id="rId15"/>
    <p:sldId id="695" r:id="rId16"/>
    <p:sldId id="673" r:id="rId17"/>
    <p:sldId id="674" r:id="rId18"/>
    <p:sldId id="675" r:id="rId19"/>
    <p:sldId id="696" r:id="rId20"/>
    <p:sldId id="677" r:id="rId21"/>
    <p:sldId id="678" r:id="rId22"/>
    <p:sldId id="680" r:id="rId23"/>
    <p:sldId id="697" r:id="rId24"/>
    <p:sldId id="698" r:id="rId25"/>
    <p:sldId id="706" r:id="rId26"/>
    <p:sldId id="554" r:id="rId27"/>
    <p:sldId id="681" r:id="rId28"/>
    <p:sldId id="699" r:id="rId29"/>
    <p:sldId id="682" r:id="rId30"/>
    <p:sldId id="683" r:id="rId31"/>
    <p:sldId id="679" r:id="rId32"/>
    <p:sldId id="676" r:id="rId33"/>
    <p:sldId id="700" r:id="rId34"/>
    <p:sldId id="701" r:id="rId35"/>
    <p:sldId id="702" r:id="rId36"/>
    <p:sldId id="684" r:id="rId37"/>
    <p:sldId id="703" r:id="rId38"/>
    <p:sldId id="685" r:id="rId39"/>
    <p:sldId id="686" r:id="rId40"/>
    <p:sldId id="688" r:id="rId41"/>
    <p:sldId id="690" r:id="rId42"/>
    <p:sldId id="691" r:id="rId43"/>
    <p:sldId id="692" r:id="rId44"/>
    <p:sldId id="704" r:id="rId45"/>
    <p:sldId id="693" r:id="rId46"/>
    <p:sldId id="689" r:id="rId47"/>
    <p:sldId id="705" r:id="rId48"/>
    <p:sldId id="522" r:id="rId49"/>
    <p:sldId id="518" r:id="rId5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作者" initials="A" lastIdx="2" clrIdx="7"/>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varScale="1">
        <p:scale>
          <a:sx n="89" d="100"/>
          <a:sy n="89" d="100"/>
        </p:scale>
        <p:origin x="-768" y="-9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notesMaster" Target="notesMasters/notesMaster1.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pPr/>
              <a:t>2021/4/25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2021/4/25</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pPr/>
              <a:t>2021/4/25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pPr/>
              <a:t>2021/4/25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SimSun" panose="02010600030101010101" pitchFamily="2" charset="-122"/>
                <a:cs typeface="+mn-cs"/>
              </a:rPr>
              <a:pPr lvl="0" eaLnBrk="1" fontAlgn="base" hangingPunct="1">
                <a:buChar char="•"/>
              </a:pPr>
              <a:t>‹#›</a:t>
            </a:fld>
            <a:endParaRPr lang="zh-CN" altLang="en-US" strike="noStrike" noProof="1">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过渡页">
    <p:bg>
      <p:bgPr>
        <a:gradFill rotWithShape="0">
          <a:gsLst>
            <a:gs pos="0">
              <a:schemeClr val="bg1"/>
            </a:gs>
            <a:gs pos="100000">
              <a:srgbClr val="FFFFFF"/>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transition spd="slow" advTm="0">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2021/4/25</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Rectangle 8"/>
          <p:cNvSpPr/>
          <p:nvPr userDrawn="1"/>
        </p:nvSpPr>
        <p:spPr>
          <a:xfrm>
            <a:off x="4445" y="3175"/>
            <a:ext cx="12187555" cy="62420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8" name="文本框 7"/>
          <p:cNvSpPr txBox="1"/>
          <p:nvPr userDrawn="1"/>
        </p:nvSpPr>
        <p:spPr>
          <a:xfrm>
            <a:off x="7945120" y="116205"/>
            <a:ext cx="4246880" cy="398780"/>
          </a:xfrm>
          <a:prstGeom prst="rect">
            <a:avLst/>
          </a:prstGeom>
          <a:noFill/>
        </p:spPr>
        <p:txBody>
          <a:bodyPr wrap="none" rtlCol="0">
            <a:spAutoFit/>
          </a:bodyPr>
          <a:lstStyle/>
          <a:p>
            <a:r>
              <a:rPr lang="zh-CN" altLang="en-US" sz="2000" b="1">
                <a:solidFill>
                  <a:schemeClr val="tx1"/>
                </a:solidFill>
              </a:rPr>
              <a:t>《新能源汽车电池及管理系统检修》</a:t>
            </a:r>
          </a:p>
        </p:txBody>
      </p:sp>
      <p:cxnSp>
        <p:nvCxnSpPr>
          <p:cNvPr id="7" name="直接连接符 6"/>
          <p:cNvCxnSpPr>
            <a:endCxn id="9" idx="1"/>
          </p:cNvCxnSpPr>
          <p:nvPr userDrawn="1"/>
        </p:nvCxnSpPr>
        <p:spPr>
          <a:xfrm flipV="1">
            <a:off x="-24765" y="6657340"/>
            <a:ext cx="10336530" cy="635"/>
          </a:xfrm>
          <a:prstGeom prst="line">
            <a:avLst/>
          </a:prstGeom>
        </p:spPr>
        <p:style>
          <a:lnRef idx="2">
            <a:schemeClr val="accent1"/>
          </a:lnRef>
          <a:fillRef idx="0">
            <a:schemeClr val="accent1"/>
          </a:fillRef>
          <a:effectRef idx="1">
            <a:schemeClr val="accent1"/>
          </a:effectRef>
          <a:fontRef idx="minor">
            <a:schemeClr val="tx1"/>
          </a:fontRef>
        </p:style>
      </p:cxnSp>
      <p:sp>
        <p:nvSpPr>
          <p:cNvPr id="9" name="文本框 8"/>
          <p:cNvSpPr txBox="1"/>
          <p:nvPr userDrawn="1"/>
        </p:nvSpPr>
        <p:spPr>
          <a:xfrm>
            <a:off x="10311765" y="6473190"/>
            <a:ext cx="2508885" cy="368300"/>
          </a:xfrm>
          <a:prstGeom prst="rect">
            <a:avLst/>
          </a:prstGeom>
          <a:noFill/>
        </p:spPr>
        <p:txBody>
          <a:bodyPr wrap="square" rtlCol="0" anchor="t">
            <a:spAutoFit/>
          </a:bodyPr>
          <a:lstStyle/>
          <a:p>
            <a:pPr algn="l"/>
            <a:r>
              <a:rPr lang="zh-CN" altLang="en-US" b="1" dirty="0">
                <a:solidFill>
                  <a:schemeClr val="accent5">
                    <a:lumMod val="60000"/>
                    <a:lumOff val="40000"/>
                  </a:schemeClr>
                </a:solidFill>
                <a:latin typeface="KaiTi" panose="02010609060101010101" charset="-122"/>
                <a:ea typeface="KaiTi" panose="02010609060101010101" charset="-122"/>
                <a:sym typeface="+mn-ea"/>
              </a:rPr>
              <a:t>动力电池的功能</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pPr/>
              <a:t>‹#›</a:t>
            </a:fld>
            <a:endParaRPr lang="zh-CN" altLang="en-US"/>
          </a:p>
        </p:txBody>
      </p:sp>
      <p:sp>
        <p:nvSpPr>
          <p:cNvPr id="5" name="标题 4"/>
          <p:cNvSpPr>
            <a:spLocks noGrp="1"/>
          </p:cNvSpPr>
          <p:nvPr>
            <p:ph type="title" hasCustomPrompt="1"/>
          </p:nvPr>
        </p:nvSpPr>
        <p:spPr>
          <a:xfrm>
            <a:off x="838200" y="1520058"/>
            <a:ext cx="10515600" cy="2483115"/>
          </a:xfrm>
        </p:spPr>
        <p:txBody>
          <a:bodyPr>
            <a:normAutofit/>
          </a:bodyPr>
          <a:lstStyle>
            <a:lvl1pPr algn="ctr">
              <a:defRPr kumimoji="0" lang="zh-CN" altLang="en-US" sz="4800" b="1" i="0" u="none" strike="noStrike" kern="1200" cap="none" spc="0" normalizeH="0" baseline="0" noProof="1" dirty="0">
                <a:solidFill>
                  <a:schemeClr val="tx1"/>
                </a:solidFill>
                <a:latin typeface="SimHei" panose="02010609060101010101" pitchFamily="49" charset="-122"/>
                <a:ea typeface="SimHei" panose="02010609060101010101" pitchFamily="49" charset="-122"/>
                <a:cs typeface="SimHei" panose="02010609060101010101" pitchFamily="49" charset="-122"/>
                <a:sym typeface="+mn-ea"/>
              </a:defRPr>
            </a:lvl1pPr>
          </a:lstStyle>
          <a:p>
            <a:r>
              <a:rPr lang="zh-CN" altLang="en-US" dirty="0"/>
              <a:t>学习情境1 汽车手动空调供暖通风</a:t>
            </a:r>
            <a:br>
              <a:rPr lang="zh-CN" altLang="en-US" dirty="0"/>
            </a:br>
            <a:r>
              <a:rPr lang="zh-CN" altLang="en-US" dirty="0"/>
              <a:t>  系统故障检修</a:t>
            </a:r>
            <a:r>
              <a:rPr lang="zh-CN" altLang="en-US" b="1" dirty="0">
                <a:solidFill>
                  <a:srgbClr val="C00000"/>
                </a:solidFill>
                <a:latin typeface="Arial" panose="020B0604020202020204" pitchFamily="34" charset="0"/>
                <a:ea typeface="SimHei" panose="02010609060101010101" pitchFamily="49" charset="-122"/>
              </a:rPr>
              <a:t/>
            </a:r>
            <a:br>
              <a:rPr lang="zh-CN" altLang="en-US" b="1" dirty="0">
                <a:solidFill>
                  <a:srgbClr val="C00000"/>
                </a:solidFill>
                <a:latin typeface="Arial" panose="020B0604020202020204" pitchFamily="34" charset="0"/>
                <a:ea typeface="SimHei" panose="02010609060101010101" pitchFamily="49" charset="-122"/>
              </a:rPr>
            </a:br>
            <a:r>
              <a:rPr lang="zh-CN" altLang="en-US" dirty="0"/>
              <a:t> </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6" name="文本框 5"/>
          <p:cNvSpPr txBox="1"/>
          <p:nvPr userDrawn="1"/>
        </p:nvSpPr>
        <p:spPr>
          <a:xfrm>
            <a:off x="8623300" y="289560"/>
            <a:ext cx="3484880" cy="398780"/>
          </a:xfrm>
          <a:prstGeom prst="rect">
            <a:avLst/>
          </a:prstGeom>
          <a:noFill/>
        </p:spPr>
        <p:txBody>
          <a:bodyPr wrap="none" rtlCol="0">
            <a:spAutoFit/>
          </a:bodyPr>
          <a:lstStyle/>
          <a:p>
            <a:r>
              <a:rPr lang="zh-CN" altLang="en-US" sz="2000"/>
              <a:t>《汽车安全与舒适系统检修》</a:t>
            </a:r>
          </a:p>
        </p:txBody>
      </p:sp>
      <p:sp>
        <p:nvSpPr>
          <p:cNvPr id="7" name="文本框 6"/>
          <p:cNvSpPr txBox="1"/>
          <p:nvPr userDrawn="1"/>
        </p:nvSpPr>
        <p:spPr>
          <a:xfrm>
            <a:off x="2011045" y="4003040"/>
            <a:ext cx="6011545" cy="1322070"/>
          </a:xfrm>
          <a:prstGeom prst="rect">
            <a:avLst/>
          </a:prstGeom>
          <a:noFill/>
        </p:spPr>
        <p:txBody>
          <a:bodyPr wrap="none" rtlCol="0">
            <a:spAutoFit/>
          </a:bodyPr>
          <a:lstStyle/>
          <a:p>
            <a:r>
              <a:rPr lang="zh-CN" altLang="en-US" sz="2800"/>
              <a:t>任务</a:t>
            </a:r>
            <a:r>
              <a:rPr lang="en-US" altLang="zh-CN" sz="2800"/>
              <a:t>1. </a:t>
            </a:r>
            <a:r>
              <a:rPr lang="zh-CN" altLang="en-US" sz="2800"/>
              <a:t>汽车手动空调不通风故障检修</a:t>
            </a:r>
            <a:r>
              <a:rPr lang="en-US" altLang="zh-CN" sz="2800"/>
              <a:t> </a:t>
            </a:r>
          </a:p>
          <a:p>
            <a:endParaRPr lang="en-US" altLang="zh-CN" sz="2800"/>
          </a:p>
          <a:p>
            <a:r>
              <a:rPr lang="zh-CN" altLang="en-US" sz="2400"/>
              <a:t>知识点</a:t>
            </a:r>
            <a:r>
              <a:rPr lang="en-US" altLang="zh-CN" sz="2400"/>
              <a:t>1. </a:t>
            </a:r>
            <a:r>
              <a:rPr lang="zh-CN" altLang="en-US" sz="2400"/>
              <a:t>汽车空调认知</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686800" y="6356350"/>
            <a:ext cx="3174365" cy="365125"/>
          </a:xfrm>
        </p:spPr>
        <p:txBody>
          <a:bodyPr>
            <a:noAutofit/>
          </a:bodyPr>
          <a:lstStyle>
            <a:lvl1pPr>
              <a:defRPr sz="1800">
                <a:solidFill>
                  <a:srgbClr val="00B0F0"/>
                </a:solidFill>
              </a:defRPr>
            </a:lvl1pPr>
          </a:lstStyle>
          <a:p>
            <a:r>
              <a:rPr lang="zh-CN" altLang="en-US"/>
              <a:t>《汽车安全与舒适系统检修》</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cxnSp>
        <p:nvCxnSpPr>
          <p:cNvPr id="8" name="直接连接符 7"/>
          <p:cNvCxnSpPr/>
          <p:nvPr/>
        </p:nvCxnSpPr>
        <p:spPr>
          <a:xfrm>
            <a:off x="22225" y="6530340"/>
            <a:ext cx="8670925" cy="2603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2021/4/25</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2021/4/25</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Rectangle 8"/>
          <p:cNvSpPr/>
          <p:nvPr userDrawn="1"/>
        </p:nvSpPr>
        <p:spPr>
          <a:xfrm>
            <a:off x="4445" y="3175"/>
            <a:ext cx="12187555" cy="62420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8" name="文本框 7"/>
          <p:cNvSpPr txBox="1"/>
          <p:nvPr userDrawn="1"/>
        </p:nvSpPr>
        <p:spPr>
          <a:xfrm>
            <a:off x="7945120" y="116205"/>
            <a:ext cx="4246880" cy="398780"/>
          </a:xfrm>
          <a:prstGeom prst="rect">
            <a:avLst/>
          </a:prstGeom>
          <a:noFill/>
        </p:spPr>
        <p:txBody>
          <a:bodyPr wrap="none" rtlCol="0">
            <a:spAutoFit/>
          </a:bodyPr>
          <a:lstStyle/>
          <a:p>
            <a:r>
              <a:rPr lang="zh-CN" altLang="en-US" sz="2000" b="1">
                <a:solidFill>
                  <a:schemeClr val="tx1"/>
                </a:solidFill>
              </a:rPr>
              <a:t>《新能源汽车电池及管理系统检修》</a:t>
            </a:r>
          </a:p>
        </p:txBody>
      </p:sp>
      <p:cxnSp>
        <p:nvCxnSpPr>
          <p:cNvPr id="7" name="直接连接符 6"/>
          <p:cNvCxnSpPr>
            <a:cxnSpLocks/>
            <a:endCxn id="9" idx="1"/>
          </p:cNvCxnSpPr>
          <p:nvPr userDrawn="1"/>
        </p:nvCxnSpPr>
        <p:spPr>
          <a:xfrm>
            <a:off x="0" y="6677720"/>
            <a:ext cx="8834911" cy="0"/>
          </a:xfrm>
          <a:prstGeom prst="line">
            <a:avLst/>
          </a:prstGeom>
        </p:spPr>
        <p:style>
          <a:lnRef idx="2">
            <a:schemeClr val="accent1"/>
          </a:lnRef>
          <a:fillRef idx="0">
            <a:schemeClr val="accent1"/>
          </a:fillRef>
          <a:effectRef idx="1">
            <a:schemeClr val="accent1"/>
          </a:effectRef>
          <a:fontRef idx="minor">
            <a:schemeClr val="tx1"/>
          </a:fontRef>
        </p:style>
      </p:cxnSp>
      <p:sp>
        <p:nvSpPr>
          <p:cNvPr id="9" name="文本框 8"/>
          <p:cNvSpPr txBox="1"/>
          <p:nvPr userDrawn="1"/>
        </p:nvSpPr>
        <p:spPr>
          <a:xfrm>
            <a:off x="8834911" y="6493054"/>
            <a:ext cx="3703751" cy="369332"/>
          </a:xfrm>
          <a:prstGeom prst="rect">
            <a:avLst/>
          </a:prstGeom>
          <a:noFill/>
        </p:spPr>
        <p:txBody>
          <a:bodyPr wrap="square" rtlCol="0" anchor="t">
            <a:spAutoFit/>
          </a:bodyPr>
          <a:lstStyle/>
          <a:p>
            <a:pPr algn="l"/>
            <a:r>
              <a:rPr lang="zh-CN" altLang="en-US" b="1" dirty="0">
                <a:solidFill>
                  <a:schemeClr val="accent5">
                    <a:lumMod val="60000"/>
                    <a:lumOff val="40000"/>
                  </a:schemeClr>
                </a:solidFill>
                <a:latin typeface="KaiTi" panose="02010609060101010101" charset="-122"/>
                <a:ea typeface="KaiTi" panose="02010609060101010101" charset="-122"/>
                <a:sym typeface="+mn-ea"/>
              </a:rPr>
              <a:t>新能源汽车动力电池质保与维护</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2021/4/25</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pPr/>
              <a:t>2021/4/25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pPr/>
              <a:t>2021/4/25</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pPr/>
              <a:t>2021/4/25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pPr/>
              <a:t>2021/4/25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SimSun" panose="02010600030101010101" pitchFamily="2" charset="-122"/>
                <a:cs typeface="+mn-cs"/>
              </a:rPr>
              <a:pPr lvl="0" eaLnBrk="1" fontAlgn="base" hangingPunct="1">
                <a:buChar char="•"/>
              </a:pPr>
              <a:t>‹#›</a:t>
            </a:fld>
            <a:endParaRPr lang="zh-CN" altLang="en-US" strike="noStrike" noProof="1">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过渡页">
    <p:bg>
      <p:bgPr>
        <a:gradFill rotWithShape="0">
          <a:gsLst>
            <a:gs pos="0">
              <a:schemeClr val="bg1"/>
            </a:gs>
            <a:gs pos="100000">
              <a:srgbClr val="FFFFFF"/>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transition spd="slow" advTm="0">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2021/4/25</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Rectangle 8"/>
          <p:cNvSpPr/>
          <p:nvPr userDrawn="1"/>
        </p:nvSpPr>
        <p:spPr>
          <a:xfrm>
            <a:off x="4445" y="3175"/>
            <a:ext cx="12187555" cy="62420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8" name="文本框 7"/>
          <p:cNvSpPr txBox="1"/>
          <p:nvPr userDrawn="1"/>
        </p:nvSpPr>
        <p:spPr>
          <a:xfrm>
            <a:off x="7945120" y="116205"/>
            <a:ext cx="4246880" cy="398780"/>
          </a:xfrm>
          <a:prstGeom prst="rect">
            <a:avLst/>
          </a:prstGeom>
          <a:noFill/>
        </p:spPr>
        <p:txBody>
          <a:bodyPr wrap="none" rtlCol="0">
            <a:spAutoFit/>
          </a:bodyPr>
          <a:lstStyle/>
          <a:p>
            <a:r>
              <a:rPr lang="zh-CN" altLang="en-US" sz="2000" b="1">
                <a:solidFill>
                  <a:schemeClr val="tx1"/>
                </a:solidFill>
              </a:rPr>
              <a:t>《新能源汽车电池及管理系统检修》</a:t>
            </a:r>
          </a:p>
        </p:txBody>
      </p:sp>
      <p:cxnSp>
        <p:nvCxnSpPr>
          <p:cNvPr id="7" name="直接连接符 6"/>
          <p:cNvCxnSpPr>
            <a:endCxn id="9" idx="1"/>
          </p:cNvCxnSpPr>
          <p:nvPr userDrawn="1"/>
        </p:nvCxnSpPr>
        <p:spPr>
          <a:xfrm flipV="1">
            <a:off x="-1270" y="6657340"/>
            <a:ext cx="9893935" cy="1270"/>
          </a:xfrm>
          <a:prstGeom prst="line">
            <a:avLst/>
          </a:prstGeom>
        </p:spPr>
        <p:style>
          <a:lnRef idx="2">
            <a:schemeClr val="accent1"/>
          </a:lnRef>
          <a:fillRef idx="0">
            <a:schemeClr val="accent1"/>
          </a:fillRef>
          <a:effectRef idx="1">
            <a:schemeClr val="accent1"/>
          </a:effectRef>
          <a:fontRef idx="minor">
            <a:schemeClr val="tx1"/>
          </a:fontRef>
        </p:style>
      </p:cxnSp>
      <p:sp>
        <p:nvSpPr>
          <p:cNvPr id="9" name="文本框 8"/>
          <p:cNvSpPr txBox="1"/>
          <p:nvPr userDrawn="1"/>
        </p:nvSpPr>
        <p:spPr>
          <a:xfrm>
            <a:off x="9892665" y="6473190"/>
            <a:ext cx="2508885" cy="368300"/>
          </a:xfrm>
          <a:prstGeom prst="rect">
            <a:avLst/>
          </a:prstGeom>
          <a:noFill/>
        </p:spPr>
        <p:txBody>
          <a:bodyPr wrap="square" rtlCol="0" anchor="t">
            <a:spAutoFit/>
          </a:bodyPr>
          <a:lstStyle/>
          <a:p>
            <a:pPr algn="l"/>
            <a:r>
              <a:rPr lang="zh-CN" altLang="en-US" b="1" dirty="0">
                <a:solidFill>
                  <a:schemeClr val="accent5">
                    <a:lumMod val="60000"/>
                    <a:lumOff val="40000"/>
                  </a:schemeClr>
                </a:solidFill>
                <a:latin typeface="KaiTi" panose="02010609060101010101" charset="-122"/>
                <a:ea typeface="KaiTi" panose="02010609060101010101" charset="-122"/>
                <a:sym typeface="+mn-ea"/>
              </a:rPr>
              <a:t>动力电池的性能要求</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pPr/>
              <a:t>‹#›</a:t>
            </a:fld>
            <a:endParaRPr lang="zh-CN" altLang="en-US"/>
          </a:p>
        </p:txBody>
      </p:sp>
      <p:sp>
        <p:nvSpPr>
          <p:cNvPr id="5" name="标题 4"/>
          <p:cNvSpPr>
            <a:spLocks noGrp="1"/>
          </p:cNvSpPr>
          <p:nvPr>
            <p:ph type="title" hasCustomPrompt="1"/>
          </p:nvPr>
        </p:nvSpPr>
        <p:spPr>
          <a:xfrm>
            <a:off x="838200" y="1520058"/>
            <a:ext cx="10515600" cy="2483115"/>
          </a:xfrm>
        </p:spPr>
        <p:txBody>
          <a:bodyPr>
            <a:normAutofit/>
          </a:bodyPr>
          <a:lstStyle>
            <a:lvl1pPr algn="ctr">
              <a:defRPr kumimoji="0" lang="zh-CN" altLang="en-US" sz="4800" b="1" i="0" u="none" strike="noStrike" kern="1200" cap="none" spc="0" normalizeH="0" baseline="0" noProof="1" dirty="0">
                <a:solidFill>
                  <a:schemeClr val="tx1"/>
                </a:solidFill>
                <a:latin typeface="SimHei" panose="02010609060101010101" pitchFamily="49" charset="-122"/>
                <a:ea typeface="SimHei" panose="02010609060101010101" pitchFamily="49" charset="-122"/>
                <a:cs typeface="SimHei" panose="02010609060101010101" pitchFamily="49" charset="-122"/>
                <a:sym typeface="+mn-ea"/>
              </a:defRPr>
            </a:lvl1pPr>
          </a:lstStyle>
          <a:p>
            <a:r>
              <a:rPr lang="zh-CN" altLang="en-US" dirty="0"/>
              <a:t>学习情境1 汽车手动空调供暖通风</a:t>
            </a:r>
            <a:br>
              <a:rPr lang="zh-CN" altLang="en-US" dirty="0"/>
            </a:br>
            <a:r>
              <a:rPr lang="zh-CN" altLang="en-US" dirty="0"/>
              <a:t>  系统故障检修</a:t>
            </a:r>
            <a:r>
              <a:rPr lang="zh-CN" altLang="en-US" b="1" dirty="0">
                <a:solidFill>
                  <a:srgbClr val="C00000"/>
                </a:solidFill>
                <a:latin typeface="Arial" panose="020B0604020202020204" pitchFamily="34" charset="0"/>
                <a:ea typeface="SimHei" panose="02010609060101010101" pitchFamily="49" charset="-122"/>
              </a:rPr>
              <a:t/>
            </a:r>
            <a:br>
              <a:rPr lang="zh-CN" altLang="en-US" b="1" dirty="0">
                <a:solidFill>
                  <a:srgbClr val="C00000"/>
                </a:solidFill>
                <a:latin typeface="Arial" panose="020B0604020202020204" pitchFamily="34" charset="0"/>
                <a:ea typeface="SimHei" panose="02010609060101010101" pitchFamily="49" charset="-122"/>
              </a:rPr>
            </a:br>
            <a:r>
              <a:rPr lang="zh-CN" altLang="en-US" dirty="0"/>
              <a:t> </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6" name="文本框 5"/>
          <p:cNvSpPr txBox="1"/>
          <p:nvPr userDrawn="1"/>
        </p:nvSpPr>
        <p:spPr>
          <a:xfrm>
            <a:off x="8623300" y="289560"/>
            <a:ext cx="3484880" cy="398780"/>
          </a:xfrm>
          <a:prstGeom prst="rect">
            <a:avLst/>
          </a:prstGeom>
          <a:noFill/>
        </p:spPr>
        <p:txBody>
          <a:bodyPr wrap="none" rtlCol="0">
            <a:spAutoFit/>
          </a:bodyPr>
          <a:lstStyle/>
          <a:p>
            <a:r>
              <a:rPr lang="zh-CN" altLang="en-US" sz="2000"/>
              <a:t>《汽车安全与舒适系统检修》</a:t>
            </a:r>
          </a:p>
        </p:txBody>
      </p:sp>
      <p:sp>
        <p:nvSpPr>
          <p:cNvPr id="7" name="文本框 6"/>
          <p:cNvSpPr txBox="1"/>
          <p:nvPr userDrawn="1"/>
        </p:nvSpPr>
        <p:spPr>
          <a:xfrm>
            <a:off x="2011045" y="4003040"/>
            <a:ext cx="6011545" cy="1322070"/>
          </a:xfrm>
          <a:prstGeom prst="rect">
            <a:avLst/>
          </a:prstGeom>
          <a:noFill/>
        </p:spPr>
        <p:txBody>
          <a:bodyPr wrap="none" rtlCol="0">
            <a:spAutoFit/>
          </a:bodyPr>
          <a:lstStyle/>
          <a:p>
            <a:r>
              <a:rPr lang="zh-CN" altLang="en-US" sz="2800"/>
              <a:t>任务</a:t>
            </a:r>
            <a:r>
              <a:rPr lang="en-US" altLang="zh-CN" sz="2800"/>
              <a:t>1. </a:t>
            </a:r>
            <a:r>
              <a:rPr lang="zh-CN" altLang="en-US" sz="2800"/>
              <a:t>汽车手动空调不通风故障检修</a:t>
            </a:r>
            <a:r>
              <a:rPr lang="en-US" altLang="zh-CN" sz="2800"/>
              <a:t> </a:t>
            </a:r>
          </a:p>
          <a:p>
            <a:endParaRPr lang="en-US" altLang="zh-CN" sz="2800"/>
          </a:p>
          <a:p>
            <a:r>
              <a:rPr lang="zh-CN" altLang="en-US" sz="2400"/>
              <a:t>知识点</a:t>
            </a:r>
            <a:r>
              <a:rPr lang="en-US" altLang="zh-CN" sz="2400"/>
              <a:t>1. </a:t>
            </a:r>
            <a:r>
              <a:rPr lang="zh-CN" altLang="en-US" sz="2400"/>
              <a:t>汽车空调认知</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pPr/>
              <a:t>‹#›</a:t>
            </a:fld>
            <a:endParaRPr lang="zh-CN" altLang="en-US"/>
          </a:p>
        </p:txBody>
      </p:sp>
      <p:sp>
        <p:nvSpPr>
          <p:cNvPr id="5" name="标题 4"/>
          <p:cNvSpPr>
            <a:spLocks noGrp="1"/>
          </p:cNvSpPr>
          <p:nvPr>
            <p:ph type="title" hasCustomPrompt="1"/>
          </p:nvPr>
        </p:nvSpPr>
        <p:spPr>
          <a:xfrm>
            <a:off x="838200" y="1520058"/>
            <a:ext cx="10515600" cy="2483115"/>
          </a:xfrm>
        </p:spPr>
        <p:txBody>
          <a:bodyPr>
            <a:normAutofit/>
          </a:bodyPr>
          <a:lstStyle>
            <a:lvl1pPr algn="ctr">
              <a:defRPr kumimoji="0" lang="zh-CN" altLang="en-US" sz="4800" b="1" i="0" u="none" strike="noStrike" kern="1200" cap="none" spc="0" normalizeH="0" baseline="0" noProof="1" dirty="0">
                <a:solidFill>
                  <a:schemeClr val="tx1"/>
                </a:solidFill>
                <a:latin typeface="SimHei" panose="02010609060101010101" pitchFamily="49" charset="-122"/>
                <a:ea typeface="SimHei" panose="02010609060101010101" pitchFamily="49" charset="-122"/>
                <a:cs typeface="SimHei" panose="02010609060101010101" pitchFamily="49" charset="-122"/>
                <a:sym typeface="+mn-ea"/>
              </a:defRPr>
            </a:lvl1pPr>
          </a:lstStyle>
          <a:p>
            <a:r>
              <a:rPr lang="zh-CN" altLang="en-US" dirty="0"/>
              <a:t>学习情境1 汽车手动空调供暖通风</a:t>
            </a:r>
            <a:br>
              <a:rPr lang="zh-CN" altLang="en-US" dirty="0"/>
            </a:br>
            <a:r>
              <a:rPr lang="zh-CN" altLang="en-US" dirty="0"/>
              <a:t>  系统故障检修</a:t>
            </a:r>
            <a:r>
              <a:rPr lang="zh-CN" altLang="en-US" b="1" dirty="0">
                <a:solidFill>
                  <a:srgbClr val="C00000"/>
                </a:solidFill>
                <a:latin typeface="Arial" panose="020B0604020202020204" pitchFamily="34" charset="0"/>
                <a:ea typeface="SimHei" panose="02010609060101010101" pitchFamily="49" charset="-122"/>
              </a:rPr>
              <a:t/>
            </a:r>
            <a:br>
              <a:rPr lang="zh-CN" altLang="en-US" b="1" dirty="0">
                <a:solidFill>
                  <a:srgbClr val="C00000"/>
                </a:solidFill>
                <a:latin typeface="Arial" panose="020B0604020202020204" pitchFamily="34" charset="0"/>
                <a:ea typeface="SimHei" panose="02010609060101010101" pitchFamily="49" charset="-122"/>
              </a:rPr>
            </a:br>
            <a:r>
              <a:rPr lang="zh-CN" altLang="en-US" dirty="0"/>
              <a:t> </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6" name="文本框 5"/>
          <p:cNvSpPr txBox="1"/>
          <p:nvPr userDrawn="1"/>
        </p:nvSpPr>
        <p:spPr>
          <a:xfrm>
            <a:off x="8623300" y="289560"/>
            <a:ext cx="3484880" cy="398780"/>
          </a:xfrm>
          <a:prstGeom prst="rect">
            <a:avLst/>
          </a:prstGeom>
          <a:noFill/>
        </p:spPr>
        <p:txBody>
          <a:bodyPr wrap="none" rtlCol="0">
            <a:spAutoFit/>
          </a:bodyPr>
          <a:lstStyle/>
          <a:p>
            <a:r>
              <a:rPr lang="zh-CN" altLang="en-US" sz="2000"/>
              <a:t>《汽车安全与舒适系统检修》</a:t>
            </a:r>
          </a:p>
        </p:txBody>
      </p:sp>
      <p:sp>
        <p:nvSpPr>
          <p:cNvPr id="7" name="文本框 6"/>
          <p:cNvSpPr txBox="1"/>
          <p:nvPr userDrawn="1"/>
        </p:nvSpPr>
        <p:spPr>
          <a:xfrm>
            <a:off x="2011045" y="4003040"/>
            <a:ext cx="6011545" cy="1322070"/>
          </a:xfrm>
          <a:prstGeom prst="rect">
            <a:avLst/>
          </a:prstGeom>
          <a:noFill/>
        </p:spPr>
        <p:txBody>
          <a:bodyPr wrap="none" rtlCol="0">
            <a:spAutoFit/>
          </a:bodyPr>
          <a:lstStyle/>
          <a:p>
            <a:r>
              <a:rPr lang="zh-CN" altLang="en-US" sz="2800"/>
              <a:t>任务</a:t>
            </a:r>
            <a:r>
              <a:rPr lang="en-US" altLang="zh-CN" sz="2800"/>
              <a:t>1. </a:t>
            </a:r>
            <a:r>
              <a:rPr lang="zh-CN" altLang="en-US" sz="2800"/>
              <a:t>汽车手动空调不通风故障检修</a:t>
            </a:r>
            <a:r>
              <a:rPr lang="en-US" altLang="zh-CN" sz="2800"/>
              <a:t> </a:t>
            </a:r>
          </a:p>
          <a:p>
            <a:endParaRPr lang="en-US" altLang="zh-CN" sz="2800"/>
          </a:p>
          <a:p>
            <a:r>
              <a:rPr lang="zh-CN" altLang="en-US" sz="2400"/>
              <a:t>知识点</a:t>
            </a:r>
            <a:r>
              <a:rPr lang="en-US" altLang="zh-CN" sz="2400"/>
              <a:t>1. </a:t>
            </a:r>
            <a:r>
              <a:rPr lang="zh-CN" altLang="en-US" sz="2400"/>
              <a:t>汽车空调认知</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686800" y="6356350"/>
            <a:ext cx="3174365" cy="365125"/>
          </a:xfrm>
        </p:spPr>
        <p:txBody>
          <a:bodyPr>
            <a:noAutofit/>
          </a:bodyPr>
          <a:lstStyle>
            <a:lvl1pPr>
              <a:defRPr sz="1800">
                <a:solidFill>
                  <a:srgbClr val="00B0F0"/>
                </a:solidFill>
              </a:defRPr>
            </a:lvl1pPr>
          </a:lstStyle>
          <a:p>
            <a:r>
              <a:rPr lang="zh-CN" altLang="en-US"/>
              <a:t>《汽车安全与舒适系统检修》</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cxnSp>
        <p:nvCxnSpPr>
          <p:cNvPr id="8" name="直接连接符 7"/>
          <p:cNvCxnSpPr/>
          <p:nvPr/>
        </p:nvCxnSpPr>
        <p:spPr>
          <a:xfrm>
            <a:off x="22225" y="6530340"/>
            <a:ext cx="8670925" cy="2603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2021/4/25</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2021/4/25</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2021/4/25</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pPr/>
              <a:t>2021/4/25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pPr/>
              <a:t>2021/4/25</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pPr/>
              <a:t>2021/4/25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pPr/>
              <a:t>2021/4/25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SimSun" panose="02010600030101010101" pitchFamily="2" charset="-122"/>
                <a:cs typeface="+mn-cs"/>
              </a:rPr>
              <a:pPr lvl="0" eaLnBrk="1" fontAlgn="base" hangingPunct="1">
                <a:buChar char="•"/>
              </a:pPr>
              <a:t>‹#›</a:t>
            </a:fld>
            <a:endParaRPr lang="zh-CN" altLang="en-US" strike="noStrike" noProof="1">
              <a:latin typeface="Arial" panose="020B060402020202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userDrawn="1">
  <p:cSld name="过渡页">
    <p:bg>
      <p:bgPr>
        <a:gradFill rotWithShape="0">
          <a:gsLst>
            <a:gs pos="0">
              <a:schemeClr val="bg1"/>
            </a:gs>
            <a:gs pos="100000">
              <a:srgbClr val="FFFFFF"/>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transition spd="slow" advTm="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686800" y="6356350"/>
            <a:ext cx="3174365" cy="365125"/>
          </a:xfrm>
        </p:spPr>
        <p:txBody>
          <a:bodyPr>
            <a:noAutofit/>
          </a:bodyPr>
          <a:lstStyle>
            <a:lvl1pPr>
              <a:defRPr sz="1800">
                <a:solidFill>
                  <a:srgbClr val="00B0F0"/>
                </a:solidFill>
              </a:defRPr>
            </a:lvl1pPr>
          </a:lstStyle>
          <a:p>
            <a:r>
              <a:rPr lang="zh-CN" altLang="en-US"/>
              <a:t>《汽车安全与舒适系统检修》</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cxnSp>
        <p:nvCxnSpPr>
          <p:cNvPr id="8" name="直接连接符 7"/>
          <p:cNvCxnSpPr/>
          <p:nvPr/>
        </p:nvCxnSpPr>
        <p:spPr>
          <a:xfrm>
            <a:off x="22225" y="6530340"/>
            <a:ext cx="8670925" cy="2603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2021/4/25</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Rectangle 8"/>
          <p:cNvSpPr/>
          <p:nvPr userDrawn="1"/>
        </p:nvSpPr>
        <p:spPr>
          <a:xfrm>
            <a:off x="4445" y="3175"/>
            <a:ext cx="12187555" cy="62420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8" name="文本框 7"/>
          <p:cNvSpPr txBox="1"/>
          <p:nvPr userDrawn="1"/>
        </p:nvSpPr>
        <p:spPr>
          <a:xfrm>
            <a:off x="7945120" y="116205"/>
            <a:ext cx="4246880" cy="398780"/>
          </a:xfrm>
          <a:prstGeom prst="rect">
            <a:avLst/>
          </a:prstGeom>
          <a:noFill/>
        </p:spPr>
        <p:txBody>
          <a:bodyPr wrap="none" rtlCol="0">
            <a:spAutoFit/>
          </a:bodyPr>
          <a:lstStyle/>
          <a:p>
            <a:r>
              <a:rPr lang="zh-CN" altLang="en-US" sz="2000" b="1">
                <a:solidFill>
                  <a:schemeClr val="tx1"/>
                </a:solidFill>
              </a:rPr>
              <a:t>《新能源汽车电池及管理系统检修》</a:t>
            </a:r>
          </a:p>
        </p:txBody>
      </p:sp>
      <p:cxnSp>
        <p:nvCxnSpPr>
          <p:cNvPr id="7" name="直接连接符 6"/>
          <p:cNvCxnSpPr>
            <a:endCxn id="9" idx="1"/>
          </p:cNvCxnSpPr>
          <p:nvPr userDrawn="1"/>
        </p:nvCxnSpPr>
        <p:spPr>
          <a:xfrm flipV="1">
            <a:off x="-7620" y="6657340"/>
            <a:ext cx="10370185" cy="14605"/>
          </a:xfrm>
          <a:prstGeom prst="line">
            <a:avLst/>
          </a:prstGeom>
        </p:spPr>
        <p:style>
          <a:lnRef idx="2">
            <a:schemeClr val="accent1"/>
          </a:lnRef>
          <a:fillRef idx="0">
            <a:schemeClr val="accent1"/>
          </a:fillRef>
          <a:effectRef idx="1">
            <a:schemeClr val="accent1"/>
          </a:effectRef>
          <a:fontRef idx="minor">
            <a:schemeClr val="tx1"/>
          </a:fontRef>
        </p:style>
      </p:cxnSp>
      <p:sp>
        <p:nvSpPr>
          <p:cNvPr id="9" name="文本框 8"/>
          <p:cNvSpPr txBox="1"/>
          <p:nvPr userDrawn="1"/>
        </p:nvSpPr>
        <p:spPr>
          <a:xfrm>
            <a:off x="10362565" y="6473190"/>
            <a:ext cx="2508885" cy="368300"/>
          </a:xfrm>
          <a:prstGeom prst="rect">
            <a:avLst/>
          </a:prstGeom>
          <a:noFill/>
        </p:spPr>
        <p:txBody>
          <a:bodyPr wrap="square" rtlCol="0" anchor="t">
            <a:spAutoFit/>
          </a:bodyPr>
          <a:lstStyle/>
          <a:p>
            <a:pPr algn="l"/>
            <a:r>
              <a:rPr lang="zh-CN" altLang="en-US" b="1" dirty="0">
                <a:solidFill>
                  <a:schemeClr val="accent5">
                    <a:lumMod val="60000"/>
                    <a:lumOff val="40000"/>
                  </a:schemeClr>
                </a:solidFill>
                <a:latin typeface="KaiTi" panose="02010609060101010101" charset="-122"/>
                <a:ea typeface="KaiTi" panose="02010609060101010101" charset="-122"/>
                <a:sym typeface="+mn-ea"/>
              </a:rPr>
              <a:t>动力电池的分类</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pPr/>
              <a:t>‹#›</a:t>
            </a:fld>
            <a:endParaRPr lang="zh-CN" altLang="en-US"/>
          </a:p>
        </p:txBody>
      </p:sp>
      <p:sp>
        <p:nvSpPr>
          <p:cNvPr id="5" name="标题 4"/>
          <p:cNvSpPr>
            <a:spLocks noGrp="1"/>
          </p:cNvSpPr>
          <p:nvPr>
            <p:ph type="title" hasCustomPrompt="1"/>
          </p:nvPr>
        </p:nvSpPr>
        <p:spPr>
          <a:xfrm>
            <a:off x="838200" y="1520058"/>
            <a:ext cx="10515600" cy="2483115"/>
          </a:xfrm>
        </p:spPr>
        <p:txBody>
          <a:bodyPr>
            <a:normAutofit/>
          </a:bodyPr>
          <a:lstStyle>
            <a:lvl1pPr algn="ctr">
              <a:defRPr kumimoji="0" lang="zh-CN" altLang="en-US" sz="4800" b="1" i="0" u="none" strike="noStrike" kern="1200" cap="none" spc="0" normalizeH="0" baseline="0" noProof="1" dirty="0">
                <a:solidFill>
                  <a:schemeClr val="tx1"/>
                </a:solidFill>
                <a:latin typeface="SimHei" panose="02010609060101010101" pitchFamily="49" charset="-122"/>
                <a:ea typeface="SimHei" panose="02010609060101010101" pitchFamily="49" charset="-122"/>
                <a:cs typeface="SimHei" panose="02010609060101010101" pitchFamily="49" charset="-122"/>
                <a:sym typeface="+mn-ea"/>
              </a:defRPr>
            </a:lvl1pPr>
          </a:lstStyle>
          <a:p>
            <a:r>
              <a:rPr lang="zh-CN" altLang="en-US" dirty="0"/>
              <a:t>学习情境1 汽车手动空调供暖通风</a:t>
            </a:r>
            <a:br>
              <a:rPr lang="zh-CN" altLang="en-US" dirty="0"/>
            </a:br>
            <a:r>
              <a:rPr lang="zh-CN" altLang="en-US" dirty="0"/>
              <a:t>  系统故障检修</a:t>
            </a:r>
            <a:r>
              <a:rPr lang="zh-CN" altLang="en-US" b="1" dirty="0">
                <a:solidFill>
                  <a:srgbClr val="C00000"/>
                </a:solidFill>
                <a:latin typeface="Arial" panose="020B0604020202020204" pitchFamily="34" charset="0"/>
                <a:ea typeface="SimHei" panose="02010609060101010101" pitchFamily="49" charset="-122"/>
              </a:rPr>
              <a:t/>
            </a:r>
            <a:br>
              <a:rPr lang="zh-CN" altLang="en-US" b="1" dirty="0">
                <a:solidFill>
                  <a:srgbClr val="C00000"/>
                </a:solidFill>
                <a:latin typeface="Arial" panose="020B0604020202020204" pitchFamily="34" charset="0"/>
                <a:ea typeface="SimHei" panose="02010609060101010101" pitchFamily="49" charset="-122"/>
              </a:rPr>
            </a:br>
            <a:r>
              <a:rPr lang="zh-CN" altLang="en-US" dirty="0"/>
              <a:t> </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6" name="文本框 5"/>
          <p:cNvSpPr txBox="1"/>
          <p:nvPr userDrawn="1"/>
        </p:nvSpPr>
        <p:spPr>
          <a:xfrm>
            <a:off x="8623300" y="289560"/>
            <a:ext cx="3484880" cy="398780"/>
          </a:xfrm>
          <a:prstGeom prst="rect">
            <a:avLst/>
          </a:prstGeom>
          <a:noFill/>
        </p:spPr>
        <p:txBody>
          <a:bodyPr wrap="none" rtlCol="0">
            <a:spAutoFit/>
          </a:bodyPr>
          <a:lstStyle/>
          <a:p>
            <a:r>
              <a:rPr lang="zh-CN" altLang="en-US" sz="2000"/>
              <a:t>《汽车安全与舒适系统检修》</a:t>
            </a:r>
          </a:p>
        </p:txBody>
      </p:sp>
      <p:sp>
        <p:nvSpPr>
          <p:cNvPr id="7" name="文本框 6"/>
          <p:cNvSpPr txBox="1"/>
          <p:nvPr userDrawn="1"/>
        </p:nvSpPr>
        <p:spPr>
          <a:xfrm>
            <a:off x="2011045" y="4003040"/>
            <a:ext cx="6011545" cy="1322070"/>
          </a:xfrm>
          <a:prstGeom prst="rect">
            <a:avLst/>
          </a:prstGeom>
          <a:noFill/>
        </p:spPr>
        <p:txBody>
          <a:bodyPr wrap="none" rtlCol="0">
            <a:spAutoFit/>
          </a:bodyPr>
          <a:lstStyle/>
          <a:p>
            <a:r>
              <a:rPr lang="zh-CN" altLang="en-US" sz="2800"/>
              <a:t>任务</a:t>
            </a:r>
            <a:r>
              <a:rPr lang="en-US" altLang="zh-CN" sz="2800"/>
              <a:t>1. </a:t>
            </a:r>
            <a:r>
              <a:rPr lang="zh-CN" altLang="en-US" sz="2800"/>
              <a:t>汽车手动空调不通风故障检修</a:t>
            </a:r>
            <a:r>
              <a:rPr lang="en-US" altLang="zh-CN" sz="2800"/>
              <a:t> </a:t>
            </a:r>
          </a:p>
          <a:p>
            <a:endParaRPr lang="en-US" altLang="zh-CN" sz="2800"/>
          </a:p>
          <a:p>
            <a:r>
              <a:rPr lang="zh-CN" altLang="en-US" sz="2400"/>
              <a:t>知识点</a:t>
            </a:r>
            <a:r>
              <a:rPr lang="en-US" altLang="zh-CN" sz="2400"/>
              <a:t>1. </a:t>
            </a:r>
            <a:r>
              <a:rPr lang="zh-CN" altLang="en-US" sz="2400"/>
              <a:t>汽车空调认知</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686800" y="6356350"/>
            <a:ext cx="3174365" cy="365125"/>
          </a:xfrm>
        </p:spPr>
        <p:txBody>
          <a:bodyPr>
            <a:noAutofit/>
          </a:bodyPr>
          <a:lstStyle>
            <a:lvl1pPr>
              <a:defRPr sz="1800">
                <a:solidFill>
                  <a:srgbClr val="00B0F0"/>
                </a:solidFill>
              </a:defRPr>
            </a:lvl1pPr>
          </a:lstStyle>
          <a:p>
            <a:r>
              <a:rPr lang="zh-CN" altLang="en-US"/>
              <a:t>《汽车安全与舒适系统检修》</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cxnSp>
        <p:nvCxnSpPr>
          <p:cNvPr id="8" name="直接连接符 7"/>
          <p:cNvCxnSpPr/>
          <p:nvPr/>
        </p:nvCxnSpPr>
        <p:spPr>
          <a:xfrm>
            <a:off x="22225" y="6530340"/>
            <a:ext cx="8670925" cy="2603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2021/4/25</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2021/4/25</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2021/4/25</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pPr/>
              <a:t>2021/4/25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pPr/>
              <a:t>2021/4/25</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pPr/>
              <a:t>2021/4/25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2021/4/25</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pPr/>
              <a:t>2021/4/25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SimSun" panose="02010600030101010101" pitchFamily="2" charset="-122"/>
                <a:cs typeface="+mn-cs"/>
              </a:rPr>
              <a:pPr lvl="0" eaLnBrk="1" fontAlgn="base" hangingPunct="1">
                <a:buChar char="•"/>
              </a:pPr>
              <a:t>‹#›</a:t>
            </a:fld>
            <a:endParaRPr lang="zh-CN" altLang="en-US" strike="noStrike" noProof="1">
              <a:latin typeface="Arial" panose="020B0604020202020204" pitchFamily="34" charset="0"/>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userDrawn="1">
  <p:cSld name="过渡页">
    <p:bg>
      <p:bgPr>
        <a:gradFill rotWithShape="0">
          <a:gsLst>
            <a:gs pos="0">
              <a:schemeClr val="bg1"/>
            </a:gs>
            <a:gs pos="100000">
              <a:srgbClr val="FFFFFF"/>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transition spd="slow" advTm="0">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2021/4/25</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Rectangle 8"/>
          <p:cNvSpPr/>
          <p:nvPr userDrawn="1"/>
        </p:nvSpPr>
        <p:spPr>
          <a:xfrm>
            <a:off x="4445" y="3175"/>
            <a:ext cx="12187555" cy="62420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8" name="文本框 7"/>
          <p:cNvSpPr txBox="1"/>
          <p:nvPr userDrawn="1"/>
        </p:nvSpPr>
        <p:spPr>
          <a:xfrm>
            <a:off x="7945120" y="116205"/>
            <a:ext cx="4246880" cy="398780"/>
          </a:xfrm>
          <a:prstGeom prst="rect">
            <a:avLst/>
          </a:prstGeom>
          <a:noFill/>
        </p:spPr>
        <p:txBody>
          <a:bodyPr wrap="none" rtlCol="0">
            <a:spAutoFit/>
          </a:bodyPr>
          <a:lstStyle/>
          <a:p>
            <a:r>
              <a:rPr lang="zh-CN" altLang="en-US" sz="2000" b="1">
                <a:solidFill>
                  <a:schemeClr val="tx1"/>
                </a:solidFill>
              </a:rPr>
              <a:t>《新能源汽车电池及管理系统检修》</a:t>
            </a:r>
          </a:p>
        </p:txBody>
      </p:sp>
      <p:cxnSp>
        <p:nvCxnSpPr>
          <p:cNvPr id="7" name="直接连接符 6"/>
          <p:cNvCxnSpPr>
            <a:endCxn id="9" idx="1"/>
          </p:cNvCxnSpPr>
          <p:nvPr userDrawn="1"/>
        </p:nvCxnSpPr>
        <p:spPr>
          <a:xfrm flipV="1">
            <a:off x="31115" y="6657340"/>
            <a:ext cx="10102850" cy="14605"/>
          </a:xfrm>
          <a:prstGeom prst="line">
            <a:avLst/>
          </a:prstGeom>
        </p:spPr>
        <p:style>
          <a:lnRef idx="2">
            <a:schemeClr val="accent1"/>
          </a:lnRef>
          <a:fillRef idx="0">
            <a:schemeClr val="accent1"/>
          </a:fillRef>
          <a:effectRef idx="1">
            <a:schemeClr val="accent1"/>
          </a:effectRef>
          <a:fontRef idx="minor">
            <a:schemeClr val="tx1"/>
          </a:fontRef>
        </p:style>
      </p:cxnSp>
      <p:sp>
        <p:nvSpPr>
          <p:cNvPr id="9" name="文本框 8"/>
          <p:cNvSpPr txBox="1"/>
          <p:nvPr userDrawn="1"/>
        </p:nvSpPr>
        <p:spPr>
          <a:xfrm>
            <a:off x="10133965" y="6473190"/>
            <a:ext cx="2508885" cy="368300"/>
          </a:xfrm>
          <a:prstGeom prst="rect">
            <a:avLst/>
          </a:prstGeom>
          <a:noFill/>
        </p:spPr>
        <p:txBody>
          <a:bodyPr wrap="square" rtlCol="0" anchor="t">
            <a:spAutoFit/>
          </a:bodyPr>
          <a:lstStyle/>
          <a:p>
            <a:pPr algn="l"/>
            <a:r>
              <a:rPr lang="zh-CN" altLang="en-US" b="1" dirty="0">
                <a:solidFill>
                  <a:schemeClr val="accent5">
                    <a:lumMod val="60000"/>
                    <a:lumOff val="40000"/>
                  </a:schemeClr>
                </a:solidFill>
                <a:latin typeface="KaiTi" panose="02010609060101010101" charset="-122"/>
                <a:ea typeface="KaiTi" panose="02010609060101010101" charset="-122"/>
                <a:sym typeface="+mn-ea"/>
              </a:rPr>
              <a:t>蓄电池的性能指标</a:t>
            </a: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pPr/>
              <a:t>‹#›</a:t>
            </a:fld>
            <a:endParaRPr lang="zh-CN" altLang="en-US"/>
          </a:p>
        </p:txBody>
      </p:sp>
      <p:sp>
        <p:nvSpPr>
          <p:cNvPr id="5" name="标题 4"/>
          <p:cNvSpPr>
            <a:spLocks noGrp="1"/>
          </p:cNvSpPr>
          <p:nvPr>
            <p:ph type="title" hasCustomPrompt="1"/>
          </p:nvPr>
        </p:nvSpPr>
        <p:spPr>
          <a:xfrm>
            <a:off x="838200" y="1520058"/>
            <a:ext cx="10515600" cy="2483115"/>
          </a:xfrm>
        </p:spPr>
        <p:txBody>
          <a:bodyPr>
            <a:normAutofit/>
          </a:bodyPr>
          <a:lstStyle>
            <a:lvl1pPr algn="ctr">
              <a:defRPr kumimoji="0" lang="zh-CN" altLang="en-US" sz="4800" b="1" i="0" u="none" strike="noStrike" kern="1200" cap="none" spc="0" normalizeH="0" baseline="0" noProof="1" dirty="0">
                <a:solidFill>
                  <a:schemeClr val="tx1"/>
                </a:solidFill>
                <a:latin typeface="SimHei" panose="02010609060101010101" pitchFamily="49" charset="-122"/>
                <a:ea typeface="SimHei" panose="02010609060101010101" pitchFamily="49" charset="-122"/>
                <a:cs typeface="SimHei" panose="02010609060101010101" pitchFamily="49" charset="-122"/>
                <a:sym typeface="+mn-ea"/>
              </a:defRPr>
            </a:lvl1pPr>
          </a:lstStyle>
          <a:p>
            <a:r>
              <a:rPr lang="zh-CN" altLang="en-US" dirty="0"/>
              <a:t>学习情境1 汽车手动空调供暖通风</a:t>
            </a:r>
            <a:br>
              <a:rPr lang="zh-CN" altLang="en-US" dirty="0"/>
            </a:br>
            <a:r>
              <a:rPr lang="zh-CN" altLang="en-US" dirty="0"/>
              <a:t>  系统故障检修</a:t>
            </a:r>
            <a:r>
              <a:rPr lang="zh-CN" altLang="en-US" b="1" dirty="0">
                <a:solidFill>
                  <a:srgbClr val="C00000"/>
                </a:solidFill>
                <a:latin typeface="Arial" panose="020B0604020202020204" pitchFamily="34" charset="0"/>
                <a:ea typeface="SimHei" panose="02010609060101010101" pitchFamily="49" charset="-122"/>
              </a:rPr>
              <a:t/>
            </a:r>
            <a:br>
              <a:rPr lang="zh-CN" altLang="en-US" b="1" dirty="0">
                <a:solidFill>
                  <a:srgbClr val="C00000"/>
                </a:solidFill>
                <a:latin typeface="Arial" panose="020B0604020202020204" pitchFamily="34" charset="0"/>
                <a:ea typeface="SimHei" panose="02010609060101010101" pitchFamily="49" charset="-122"/>
              </a:rPr>
            </a:br>
            <a:r>
              <a:rPr lang="zh-CN" altLang="en-US" dirty="0"/>
              <a:t> </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6" name="文本框 5"/>
          <p:cNvSpPr txBox="1"/>
          <p:nvPr userDrawn="1"/>
        </p:nvSpPr>
        <p:spPr>
          <a:xfrm>
            <a:off x="8623300" y="289560"/>
            <a:ext cx="3484880" cy="398780"/>
          </a:xfrm>
          <a:prstGeom prst="rect">
            <a:avLst/>
          </a:prstGeom>
          <a:noFill/>
        </p:spPr>
        <p:txBody>
          <a:bodyPr wrap="none" rtlCol="0">
            <a:spAutoFit/>
          </a:bodyPr>
          <a:lstStyle/>
          <a:p>
            <a:r>
              <a:rPr lang="zh-CN" altLang="en-US" sz="2000"/>
              <a:t>《汽车安全与舒适系统检修》</a:t>
            </a:r>
          </a:p>
        </p:txBody>
      </p:sp>
      <p:sp>
        <p:nvSpPr>
          <p:cNvPr id="7" name="文本框 6"/>
          <p:cNvSpPr txBox="1"/>
          <p:nvPr userDrawn="1"/>
        </p:nvSpPr>
        <p:spPr>
          <a:xfrm>
            <a:off x="2011045" y="4003040"/>
            <a:ext cx="6011545" cy="1322070"/>
          </a:xfrm>
          <a:prstGeom prst="rect">
            <a:avLst/>
          </a:prstGeom>
          <a:noFill/>
        </p:spPr>
        <p:txBody>
          <a:bodyPr wrap="none" rtlCol="0">
            <a:spAutoFit/>
          </a:bodyPr>
          <a:lstStyle/>
          <a:p>
            <a:r>
              <a:rPr lang="zh-CN" altLang="en-US" sz="2800"/>
              <a:t>任务</a:t>
            </a:r>
            <a:r>
              <a:rPr lang="en-US" altLang="zh-CN" sz="2800"/>
              <a:t>1. </a:t>
            </a:r>
            <a:r>
              <a:rPr lang="zh-CN" altLang="en-US" sz="2800"/>
              <a:t>汽车手动空调不通风故障检修</a:t>
            </a:r>
            <a:r>
              <a:rPr lang="en-US" altLang="zh-CN" sz="2800"/>
              <a:t> </a:t>
            </a:r>
          </a:p>
          <a:p>
            <a:endParaRPr lang="en-US" altLang="zh-CN" sz="2800"/>
          </a:p>
          <a:p>
            <a:r>
              <a:rPr lang="zh-CN" altLang="en-US" sz="2400"/>
              <a:t>知识点</a:t>
            </a:r>
            <a:r>
              <a:rPr lang="en-US" altLang="zh-CN" sz="2400"/>
              <a:t>1. </a:t>
            </a:r>
            <a:r>
              <a:rPr lang="zh-CN" altLang="en-US" sz="2400"/>
              <a:t>汽车空调认知</a:t>
            </a: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686800" y="6356350"/>
            <a:ext cx="3174365" cy="365125"/>
          </a:xfrm>
        </p:spPr>
        <p:txBody>
          <a:bodyPr>
            <a:noAutofit/>
          </a:bodyPr>
          <a:lstStyle>
            <a:lvl1pPr>
              <a:defRPr sz="1800">
                <a:solidFill>
                  <a:srgbClr val="00B0F0"/>
                </a:solidFill>
              </a:defRPr>
            </a:lvl1pPr>
          </a:lstStyle>
          <a:p>
            <a:r>
              <a:rPr lang="zh-CN" altLang="en-US"/>
              <a:t>《汽车安全与舒适系统检修》</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cxnSp>
        <p:nvCxnSpPr>
          <p:cNvPr id="8" name="直接连接符 7"/>
          <p:cNvCxnSpPr/>
          <p:nvPr/>
        </p:nvCxnSpPr>
        <p:spPr>
          <a:xfrm>
            <a:off x="22225" y="6530340"/>
            <a:ext cx="8670925" cy="2603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2021/4/25</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2021/4/25</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2021/4/25</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2021/4/25</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pPr/>
              <a:t>2021/4/25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pPr/>
              <a:t>2021/4/25</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pPr/>
              <a:t>‹#›</a:t>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pPr/>
              <a:t>2021/4/25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pPr/>
              <a:t>2021/4/25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SimSun" panose="02010600030101010101" pitchFamily="2" charset="-122"/>
                <a:cs typeface="+mn-cs"/>
              </a:rPr>
              <a:pPr lvl="0" eaLnBrk="1" fontAlgn="base" hangingPunct="1">
                <a:buChar char="•"/>
              </a:pPr>
              <a:t>‹#›</a:t>
            </a:fld>
            <a:endParaRPr lang="zh-CN" altLang="en-US" strike="noStrike" noProof="1">
              <a:latin typeface="Arial" panose="020B0604020202020204" pitchFamily="34" charset="0"/>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userDrawn="1">
  <p:cSld name="过渡页">
    <p:bg>
      <p:bgPr>
        <a:gradFill rotWithShape="0">
          <a:gsLst>
            <a:gs pos="0">
              <a:schemeClr val="bg1"/>
            </a:gs>
            <a:gs pos="100000">
              <a:srgbClr val="FFFFFF"/>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transition spd="slow" advTm="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2021/4/25</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pPr/>
              <a:t>2021/4/25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pPr/>
              <a:t>2021/4/25</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3.xml"/><Relationship Id="rId2" Type="http://schemas.openxmlformats.org/officeDocument/2006/relationships/slideLayout" Target="../slideLayouts/slideLayout2.xml"/><Relationship Id="rId16"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tags" Target="../tags/tag6.xml"/><Relationship Id="rId2" Type="http://schemas.openxmlformats.org/officeDocument/2006/relationships/slideLayout" Target="../slideLayouts/slideLayout15.xml"/><Relationship Id="rId16" Type="http://schemas.openxmlformats.org/officeDocument/2006/relationships/tags" Target="../tags/tag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tags" Target="../tags/tag4.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17" Type="http://schemas.openxmlformats.org/officeDocument/2006/relationships/tags" Target="../tags/tag9.xml"/><Relationship Id="rId2" Type="http://schemas.openxmlformats.org/officeDocument/2006/relationships/slideLayout" Target="../slideLayouts/slideLayout28.xml"/><Relationship Id="rId16" Type="http://schemas.openxmlformats.org/officeDocument/2006/relationships/tags" Target="../tags/tag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tags" Target="../tags/tag7.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17" Type="http://schemas.openxmlformats.org/officeDocument/2006/relationships/tags" Target="../tags/tag12.xml"/><Relationship Id="rId2" Type="http://schemas.openxmlformats.org/officeDocument/2006/relationships/slideLayout" Target="../slideLayouts/slideLayout41.xml"/><Relationship Id="rId16" Type="http://schemas.openxmlformats.org/officeDocument/2006/relationships/tags" Target="../tags/tag1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tags" Target="../tags/tag10.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slideLayout" Target="../slideLayouts/slideLayout65.xml"/><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17" Type="http://schemas.openxmlformats.org/officeDocument/2006/relationships/tags" Target="../tags/tag15.xml"/><Relationship Id="rId2" Type="http://schemas.openxmlformats.org/officeDocument/2006/relationships/slideLayout" Target="../slideLayouts/slideLayout54.xml"/><Relationship Id="rId16" Type="http://schemas.openxmlformats.org/officeDocument/2006/relationships/tags" Target="../tags/tag1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5" Type="http://schemas.openxmlformats.org/officeDocument/2006/relationships/tags" Target="../tags/tag13.xml"/><Relationship Id="rId10" Type="http://schemas.openxmlformats.org/officeDocument/2006/relationships/slideLayout" Target="../slideLayouts/slideLayout62.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5"/>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6"/>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D997B5FA-0921-464F-AAE1-844C04324D75}" type="datetimeFigureOut">
              <a:rPr lang="zh-CN" altLang="en-US" smtClean="0"/>
              <a:pPr/>
              <a:t>2021/4/25</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565CE74E-AB26-4998-AD42-012C4C1AD076}" type="slidenum">
              <a:rPr lang="zh-CN" altLang="en-US" smtClean="0"/>
              <a:pPr/>
              <a:t>‹#›</a:t>
            </a:fld>
            <a:endParaRPr lang="zh-CN" altLang="en-US"/>
          </a:p>
        </p:txBody>
      </p:sp>
      <p:sp>
        <p:nvSpPr>
          <p:cNvPr id="2" name="KSO_TEMPLATE" hidden="1"/>
          <p:cNvSpPr/>
          <p:nvPr userDrawn="1">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5"/>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6"/>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D997B5FA-0921-464F-AAE1-844C04324D75}" type="datetimeFigureOut">
              <a:rPr lang="zh-CN" altLang="en-US" smtClean="0"/>
              <a:pPr/>
              <a:t>2021/4/25</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565CE74E-AB26-4998-AD42-012C4C1AD076}" type="slidenum">
              <a:rPr lang="zh-CN" altLang="en-US" smtClean="0"/>
              <a:pPr/>
              <a:t>‹#›</a:t>
            </a:fld>
            <a:endParaRPr lang="zh-CN" altLang="en-US"/>
          </a:p>
        </p:txBody>
      </p:sp>
      <p:sp>
        <p:nvSpPr>
          <p:cNvPr id="2" name="KSO_TEMPLATE" hidden="1"/>
          <p:cNvSpPr/>
          <p:nvPr userDrawn="1">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5"/>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6"/>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D997B5FA-0921-464F-AAE1-844C04324D75}" type="datetimeFigureOut">
              <a:rPr lang="zh-CN" altLang="en-US" smtClean="0"/>
              <a:pPr/>
              <a:t>2021/4/25</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565CE74E-AB26-4998-AD42-012C4C1AD076}" type="slidenum">
              <a:rPr lang="zh-CN" altLang="en-US" smtClean="0"/>
              <a:pPr/>
              <a:t>‹#›</a:t>
            </a:fld>
            <a:endParaRPr lang="zh-CN" altLang="en-US"/>
          </a:p>
        </p:txBody>
      </p:sp>
      <p:sp>
        <p:nvSpPr>
          <p:cNvPr id="2" name="KSO_TEMPLATE" hidden="1"/>
          <p:cNvSpPr/>
          <p:nvPr userDrawn="1">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5"/>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6"/>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D997B5FA-0921-464F-AAE1-844C04324D75}" type="datetimeFigureOut">
              <a:rPr lang="zh-CN" altLang="en-US" smtClean="0"/>
              <a:pPr/>
              <a:t>2021/4/25</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565CE74E-AB26-4998-AD42-012C4C1AD076}" type="slidenum">
              <a:rPr lang="zh-CN" altLang="en-US" smtClean="0"/>
              <a:pPr/>
              <a:t>‹#›</a:t>
            </a:fld>
            <a:endParaRPr lang="zh-CN" altLang="en-US"/>
          </a:p>
        </p:txBody>
      </p:sp>
      <p:sp>
        <p:nvSpPr>
          <p:cNvPr id="2" name="KSO_TEMPLATE" hidden="1"/>
          <p:cNvSpPr/>
          <p:nvPr userDrawn="1">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5"/>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6"/>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D997B5FA-0921-464F-AAE1-844C04324D75}" type="datetimeFigureOut">
              <a:rPr lang="zh-CN" altLang="en-US" smtClean="0"/>
              <a:pPr/>
              <a:t>2021/4/25</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565CE74E-AB26-4998-AD42-012C4C1AD076}" type="slidenum">
              <a:rPr lang="zh-CN" altLang="en-US" smtClean="0"/>
              <a:pPr/>
              <a:t>‹#›</a:t>
            </a:fld>
            <a:endParaRPr lang="zh-CN" altLang="en-US"/>
          </a:p>
        </p:txBody>
      </p:sp>
      <p:sp>
        <p:nvSpPr>
          <p:cNvPr id="2" name="KSO_TEMPLATE" hidden="1"/>
          <p:cNvSpPr/>
          <p:nvPr userDrawn="1">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 id="2147483717"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tags" Target="../tags/tag18.xml"/><Relationship Id="rId7" Type="http://schemas.openxmlformats.org/officeDocument/2006/relationships/image" Target="../media/image4.pn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notesSlide" Target="../notesSlides/notesSlide1.xml"/><Relationship Id="rId5" Type="http://schemas.openxmlformats.org/officeDocument/2006/relationships/slideLayout" Target="../slideLayouts/slideLayout12.xml"/><Relationship Id="rId4" Type="http://schemas.openxmlformats.org/officeDocument/2006/relationships/tags" Target="../tags/tag1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a:cxnSpLocks noChangeAspect="1"/>
          </p:cNvCxnSpPr>
          <p:nvPr/>
        </p:nvCxnSpPr>
        <p:spPr>
          <a:xfrm rot="10800000" flipH="1">
            <a:off x="-2095051" y="2378132"/>
            <a:ext cx="2987511" cy="3222448"/>
          </a:xfrm>
          <a:prstGeom prst="line">
            <a:avLst/>
          </a:prstGeom>
          <a:ln w="6350">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cxnSpLocks noChangeAspect="1"/>
          </p:cNvCxnSpPr>
          <p:nvPr/>
        </p:nvCxnSpPr>
        <p:spPr>
          <a:xfrm rot="5400000">
            <a:off x="-1883924" y="2840070"/>
            <a:ext cx="3174826" cy="3035133"/>
          </a:xfrm>
          <a:prstGeom prst="line">
            <a:avLst/>
          </a:prstGeom>
          <a:ln w="6350">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sp>
        <p:nvSpPr>
          <p:cNvPr id="49" name="AutoShape 30"/>
          <p:cNvSpPr>
            <a:spLocks noChangeArrowheads="1"/>
          </p:cNvSpPr>
          <p:nvPr/>
        </p:nvSpPr>
        <p:spPr bwMode="auto">
          <a:xfrm>
            <a:off x="6200769" y="5251350"/>
            <a:ext cx="552420" cy="550832"/>
          </a:xfrm>
          <a:prstGeom prst="star16">
            <a:avLst>
              <a:gd name="adj" fmla="val 22046"/>
            </a:avLst>
          </a:prstGeom>
          <a:gradFill rotWithShape="1">
            <a:gsLst>
              <a:gs pos="0">
                <a:schemeClr val="bg1"/>
              </a:gs>
              <a:gs pos="100000">
                <a:schemeClr val="bg1">
                  <a:gamma/>
                  <a:tint val="0"/>
                  <a:invGamma/>
                  <a:alpha val="0"/>
                </a:schemeClr>
              </a:gs>
            </a:gsLst>
            <a:path path="shape">
              <a:fillToRect l="50000" t="50000" r="50000" b="50000"/>
            </a:path>
          </a:gradFill>
          <a:ln>
            <a:noFill/>
          </a:ln>
          <a:effectLst/>
          <a:extLst>
            <a:ext uri="{91240B29-F687-4F45-9708-019B960494DF}">
              <a14:hiddenLine xmlns:a14="http://schemas.microsoft.com/office/drawing/2010/main" xmlns="" w="9525">
                <a:solidFill>
                  <a:schemeClr val="bg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en-US"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0" name="AutoShape 31"/>
          <p:cNvSpPr>
            <a:spLocks noChangeArrowheads="1"/>
          </p:cNvSpPr>
          <p:nvPr/>
        </p:nvSpPr>
        <p:spPr bwMode="auto">
          <a:xfrm>
            <a:off x="6081714" y="5144994"/>
            <a:ext cx="792120" cy="763547"/>
          </a:xfrm>
          <a:prstGeom prst="star4">
            <a:avLst>
              <a:gd name="adj" fmla="val 5412"/>
            </a:avLst>
          </a:prstGeom>
          <a:gradFill rotWithShape="1">
            <a:gsLst>
              <a:gs pos="0">
                <a:schemeClr val="bg1"/>
              </a:gs>
              <a:gs pos="100000">
                <a:schemeClr val="bg1">
                  <a:gamma/>
                  <a:tint val="0"/>
                  <a:invGamma/>
                  <a:alpha val="0"/>
                </a:schemeClr>
              </a:gs>
            </a:gsLst>
            <a:path path="shape">
              <a:fillToRect l="50000" t="50000" r="50000" b="50000"/>
            </a:path>
          </a:gra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en-US"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1" name="AutoShape 32"/>
          <p:cNvSpPr>
            <a:spLocks noChangeArrowheads="1"/>
          </p:cNvSpPr>
          <p:nvPr/>
        </p:nvSpPr>
        <p:spPr bwMode="auto">
          <a:xfrm rot="-2690537">
            <a:off x="5986469" y="5071973"/>
            <a:ext cx="981021" cy="944511"/>
          </a:xfrm>
          <a:prstGeom prst="star4">
            <a:avLst>
              <a:gd name="adj" fmla="val 5412"/>
            </a:avLst>
          </a:prstGeom>
          <a:gradFill rotWithShape="1">
            <a:gsLst>
              <a:gs pos="0">
                <a:schemeClr val="bg1"/>
              </a:gs>
              <a:gs pos="100000">
                <a:schemeClr val="bg1">
                  <a:gamma/>
                  <a:tint val="0"/>
                  <a:invGamma/>
                  <a:alpha val="0"/>
                </a:schemeClr>
              </a:gs>
            </a:gsLst>
            <a:path path="shape">
              <a:fillToRect l="50000" t="50000" r="50000" b="50000"/>
            </a:path>
          </a:gra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en-US"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2" name="矩形 11"/>
          <p:cNvSpPr/>
          <p:nvPr/>
        </p:nvSpPr>
        <p:spPr>
          <a:xfrm>
            <a:off x="3386139" y="1672563"/>
            <a:ext cx="8041640" cy="768350"/>
          </a:xfrm>
          <a:prstGeom prst="rect">
            <a:avLst/>
          </a:prstGeom>
          <a:noFill/>
          <a:effectLst>
            <a:glow rad="63500">
              <a:schemeClr val="accent2">
                <a:satMod val="175000"/>
                <a:alpha val="40000"/>
              </a:schemeClr>
            </a:glow>
          </a:effectLst>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0" dirty="0">
                <a:solidFill>
                  <a:schemeClr val="accent1">
                    <a:lumMod val="75000"/>
                  </a:schemeClr>
                </a:solidFill>
                <a:effectLst>
                  <a:outerShdw blurRad="38100" dist="25400" dir="5400000" algn="ctr" rotWithShape="0">
                    <a:srgbClr val="6E747A">
                      <a:alpha val="43000"/>
                    </a:srgbClr>
                  </a:outerShdw>
                </a:effectLst>
                <a:uLnTx/>
                <a:uFillTx/>
                <a:latin typeface="黑体" panose="02010609060101010101" pitchFamily="49" charset="-122"/>
                <a:ea typeface="黑体" panose="02010609060101010101" pitchFamily="49" charset="-122"/>
                <a:cs typeface="+mn-cs"/>
              </a:rPr>
              <a:t>新能源汽车电池及管理系统检修</a:t>
            </a:r>
          </a:p>
        </p:txBody>
      </p:sp>
      <p:sp>
        <p:nvSpPr>
          <p:cNvPr id="13" name="矩形 12"/>
          <p:cNvSpPr/>
          <p:nvPr/>
        </p:nvSpPr>
        <p:spPr>
          <a:xfrm>
            <a:off x="3606418" y="2532035"/>
            <a:ext cx="3669641" cy="2715354"/>
          </a:xfrm>
          <a:prstGeom prst="rect">
            <a:avLst/>
          </a:prstGeom>
          <a:blipFill dpi="0" rotWithShape="1">
            <a:blip r:embed="rId2" cstate="print">
              <a:extLst>
                <a:ext uri="{28A0092B-C50C-407E-A947-70E740481C1C}">
                  <a14:useLocalDpi xmlns:a14="http://schemas.microsoft.com/office/drawing/2010/main" xmlns="" val="0"/>
                </a:ext>
              </a:extLst>
            </a:blip>
            <a:srcRect/>
            <a:stretch>
              <a:fillRect/>
            </a:stretch>
          </a:blipFill>
          <a:ln w="25400" cap="flat" cmpd="sng" algn="ctr">
            <a:solidFill>
              <a:schemeClr val="bg1"/>
            </a:solidFill>
            <a:prstDash val="solid"/>
          </a:ln>
          <a:effectLst>
            <a:reflection blurRad="6350" stA="52000" endA="300" endPos="35000" dir="5400000" sy="-100000" algn="bl" rotWithShape="0"/>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4" name="矩形 13"/>
          <p:cNvSpPr/>
          <p:nvPr/>
        </p:nvSpPr>
        <p:spPr>
          <a:xfrm>
            <a:off x="7645954" y="2563617"/>
            <a:ext cx="4092297" cy="2700302"/>
          </a:xfrm>
          <a:prstGeom prst="rect">
            <a:avLst/>
          </a:prstGeom>
          <a:blipFill dpi="0" rotWithShape="1">
            <a:blip r:embed="rId3" cstate="print">
              <a:extLst>
                <a:ext uri="{28A0092B-C50C-407E-A947-70E740481C1C}">
                  <a14:useLocalDpi xmlns:a14="http://schemas.microsoft.com/office/drawing/2010/main" xmlns="" val="0"/>
                </a:ext>
              </a:extLst>
            </a:blip>
            <a:srcRect/>
            <a:stretch>
              <a:fillRect/>
            </a:stretch>
          </a:blipFill>
          <a:ln w="25400" cap="flat" cmpd="sng" algn="ctr">
            <a:solidFill>
              <a:schemeClr val="bg1"/>
            </a:solidFill>
            <a:prstDash val="solid"/>
          </a:ln>
          <a:effectLst>
            <a:reflection blurRad="6350" stA="52000" endA="300" endPos="35000" dir="5400000" sy="-100000" algn="bl" rotWithShape="0"/>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b="0" i="0" u="none" strike="noStrike" kern="0" cap="none" spc="0" normalizeH="0" baseline="0" noProof="0" dirty="0">
              <a:ln>
                <a:noFill/>
              </a:ln>
              <a:solidFill>
                <a:sysClr val="window" lastClr="FFFFFF"/>
              </a:solidFill>
              <a:effectLst>
                <a:innerShdw blurRad="63500" dist="50800" dir="13500000">
                  <a:prstClr val="black">
                    <a:alpha val="50000"/>
                  </a:prstClr>
                </a:innerShdw>
              </a:effectLst>
              <a:uLnTx/>
              <a:uFillTx/>
              <a:latin typeface="Calibri" panose="020F0502020204030204"/>
              <a:ea typeface="宋体" panose="02010600030101010101" pitchFamily="2" charset="-122"/>
              <a:cs typeface="+mn-cs"/>
            </a:endParaRPr>
          </a:p>
        </p:txBody>
      </p:sp>
      <p:sp>
        <p:nvSpPr>
          <p:cNvPr id="2" name="Rectangle 8"/>
          <p:cNvSpPr/>
          <p:nvPr/>
        </p:nvSpPr>
        <p:spPr>
          <a:xfrm>
            <a:off x="4445" y="-1400"/>
            <a:ext cx="12187555" cy="105122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宋体" panose="02010600030101010101" pitchFamily="2" charset="-122"/>
            </a:endParaRPr>
          </a:p>
        </p:txBody>
      </p:sp>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509" y="257349"/>
            <a:ext cx="3811696" cy="793706"/>
          </a:xfrm>
          <a:prstGeom prst="rect">
            <a:avLst/>
          </a:prstGeom>
          <a:ln>
            <a:noFill/>
          </a:ln>
          <a:effectLst>
            <a:softEdge rad="112500"/>
          </a:effectLst>
        </p:spPr>
      </p:pic>
      <p:grpSp>
        <p:nvGrpSpPr>
          <p:cNvPr id="16" name="组合 1"/>
          <p:cNvGrpSpPr/>
          <p:nvPr/>
        </p:nvGrpSpPr>
        <p:grpSpPr bwMode="auto">
          <a:xfrm rot="10800000">
            <a:off x="154041" y="1049825"/>
            <a:ext cx="5543760" cy="5413806"/>
            <a:chOff x="3018972" y="1"/>
            <a:chExt cx="9204298" cy="6858000"/>
          </a:xfrm>
        </p:grpSpPr>
        <p:sp>
          <p:nvSpPr>
            <p:cNvPr id="17" name="任意形状 185"/>
            <p:cNvSpPr/>
            <p:nvPr/>
          </p:nvSpPr>
          <p:spPr>
            <a:xfrm>
              <a:off x="3052120" y="1"/>
              <a:ext cx="9171150" cy="6858000"/>
            </a:xfrm>
            <a:custGeom>
              <a:avLst/>
              <a:gdLst>
                <a:gd name="connsiteX0" fmla="*/ 9139995 w 9172085"/>
                <a:gd name="connsiteY0" fmla="*/ 6547684 h 6858000"/>
                <a:gd name="connsiteX1" fmla="*/ 9139995 w 9172085"/>
                <a:gd name="connsiteY1" fmla="*/ 6559712 h 6858000"/>
                <a:gd name="connsiteX2" fmla="*/ 8697455 w 9172085"/>
                <a:gd name="connsiteY2" fmla="*/ 6858000 h 6858000"/>
                <a:gd name="connsiteX3" fmla="*/ 8678034 w 9172085"/>
                <a:gd name="connsiteY3" fmla="*/ 6858000 h 6858000"/>
                <a:gd name="connsiteX4" fmla="*/ 9137989 w 9172085"/>
                <a:gd name="connsiteY4" fmla="*/ 6547685 h 6858000"/>
                <a:gd name="connsiteX5" fmla="*/ 9137736 w 9172085"/>
                <a:gd name="connsiteY5" fmla="*/ 6549205 h 6858000"/>
                <a:gd name="connsiteX6" fmla="*/ 1337804 w 9172085"/>
                <a:gd name="connsiteY6" fmla="*/ 5996427 h 6858000"/>
                <a:gd name="connsiteX7" fmla="*/ 30086 w 9172085"/>
                <a:gd name="connsiteY7" fmla="*/ 6762170 h 6858000"/>
                <a:gd name="connsiteX8" fmla="*/ 1608574 w 9172085"/>
                <a:gd name="connsiteY8" fmla="*/ 6477522 h 6858000"/>
                <a:gd name="connsiteX9" fmla="*/ 2151705 w 9172085"/>
                <a:gd name="connsiteY9" fmla="*/ 5832136 h 6858000"/>
                <a:gd name="connsiteX10" fmla="*/ 1347834 w 9172085"/>
                <a:gd name="connsiteY10" fmla="*/ 5992417 h 6858000"/>
                <a:gd name="connsiteX11" fmla="*/ 1616599 w 9172085"/>
                <a:gd name="connsiteY11" fmla="*/ 6471510 h 6858000"/>
                <a:gd name="connsiteX12" fmla="*/ 2015509 w 9172085"/>
                <a:gd name="connsiteY12" fmla="*/ 5995180 h 6858000"/>
                <a:gd name="connsiteX13" fmla="*/ 3213357 w 9172085"/>
                <a:gd name="connsiteY13" fmla="*/ 5828061 h 6858000"/>
                <a:gd name="connsiteX14" fmla="*/ 2168166 w 9172085"/>
                <a:gd name="connsiteY14" fmla="*/ 5830046 h 6858000"/>
                <a:gd name="connsiteX15" fmla="*/ 2168166 w 9172085"/>
                <a:gd name="connsiteY15" fmla="*/ 5830047 h 6858000"/>
                <a:gd name="connsiteX16" fmla="*/ 1639832 w 9172085"/>
                <a:gd name="connsiteY16" fmla="*/ 6462531 h 6858000"/>
                <a:gd name="connsiteX17" fmla="*/ 8133127 w 9172085"/>
                <a:gd name="connsiteY17" fmla="*/ 5577474 h 6858000"/>
                <a:gd name="connsiteX18" fmla="*/ 7013483 w 9172085"/>
                <a:gd name="connsiteY18" fmla="*/ 6151993 h 6858000"/>
                <a:gd name="connsiteX19" fmla="*/ 7312714 w 9172085"/>
                <a:gd name="connsiteY19" fmla="*/ 6062721 h 6858000"/>
                <a:gd name="connsiteX20" fmla="*/ 8558336 w 9172085"/>
                <a:gd name="connsiteY20" fmla="*/ 5689731 h 6858000"/>
                <a:gd name="connsiteX21" fmla="*/ 3510766 w 9172085"/>
                <a:gd name="connsiteY21" fmla="*/ 5333222 h 6858000"/>
                <a:gd name="connsiteX22" fmla="*/ 3384969 w 9172085"/>
                <a:gd name="connsiteY22" fmla="*/ 5571028 h 6858000"/>
                <a:gd name="connsiteX23" fmla="*/ 3253401 w 9172085"/>
                <a:gd name="connsiteY23" fmla="*/ 5819963 h 6858000"/>
                <a:gd name="connsiteX24" fmla="*/ 3357856 w 9172085"/>
                <a:gd name="connsiteY24" fmla="*/ 5868689 h 6858000"/>
                <a:gd name="connsiteX25" fmla="*/ 4818668 w 9172085"/>
                <a:gd name="connsiteY25" fmla="*/ 6548274 h 6858000"/>
                <a:gd name="connsiteX26" fmla="*/ 3499955 w 9172085"/>
                <a:gd name="connsiteY26" fmla="*/ 5332916 h 6858000"/>
                <a:gd name="connsiteX27" fmla="*/ 2190493 w 9172085"/>
                <a:gd name="connsiteY27" fmla="*/ 5819931 h 6858000"/>
                <a:gd name="connsiteX28" fmla="*/ 3170063 w 9172085"/>
                <a:gd name="connsiteY28" fmla="*/ 5816304 h 6858000"/>
                <a:gd name="connsiteX29" fmla="*/ 3243204 w 9172085"/>
                <a:gd name="connsiteY29" fmla="*/ 5816026 h 6858000"/>
                <a:gd name="connsiteX30" fmla="*/ 3243223 w 9172085"/>
                <a:gd name="connsiteY30" fmla="*/ 5816018 h 6858000"/>
                <a:gd name="connsiteX31" fmla="*/ 3245232 w 9172085"/>
                <a:gd name="connsiteY31" fmla="*/ 5816018 h 6858000"/>
                <a:gd name="connsiteX32" fmla="*/ 7517379 w 9172085"/>
                <a:gd name="connsiteY32" fmla="*/ 5104397 h 6858000"/>
                <a:gd name="connsiteX33" fmla="*/ 7036234 w 9172085"/>
                <a:gd name="connsiteY33" fmla="*/ 6042983 h 6858000"/>
                <a:gd name="connsiteX34" fmla="*/ 6976018 w 9172085"/>
                <a:gd name="connsiteY34" fmla="*/ 6160711 h 6858000"/>
                <a:gd name="connsiteX35" fmla="*/ 8123101 w 9172085"/>
                <a:gd name="connsiteY35" fmla="*/ 5571461 h 6858000"/>
                <a:gd name="connsiteX36" fmla="*/ 4921905 w 9172085"/>
                <a:gd name="connsiteY36" fmla="*/ 5090073 h 6858000"/>
                <a:gd name="connsiteX37" fmla="*/ 3520292 w 9172085"/>
                <a:gd name="connsiteY37" fmla="*/ 5327165 h 6858000"/>
                <a:gd name="connsiteX38" fmla="*/ 4841771 w 9172085"/>
                <a:gd name="connsiteY38" fmla="*/ 6555704 h 6858000"/>
                <a:gd name="connsiteX39" fmla="*/ 5255470 w 9172085"/>
                <a:gd name="connsiteY39" fmla="*/ 4997900 h 6858000"/>
                <a:gd name="connsiteX40" fmla="*/ 4853957 w 9172085"/>
                <a:gd name="connsiteY40" fmla="*/ 6561314 h 6858000"/>
                <a:gd name="connsiteX41" fmla="*/ 6951769 w 9172085"/>
                <a:gd name="connsiteY41" fmla="*/ 6170827 h 6858000"/>
                <a:gd name="connsiteX42" fmla="*/ 5242686 w 9172085"/>
                <a:gd name="connsiteY42" fmla="*/ 4996809 h 6858000"/>
                <a:gd name="connsiteX43" fmla="*/ 4932030 w 9172085"/>
                <a:gd name="connsiteY43" fmla="*/ 5088360 h 6858000"/>
                <a:gd name="connsiteX44" fmla="*/ 4932029 w 9172085"/>
                <a:gd name="connsiteY44" fmla="*/ 5088361 h 6858000"/>
                <a:gd name="connsiteX45" fmla="*/ 4932022 w 9172085"/>
                <a:gd name="connsiteY45" fmla="*/ 5088362 h 6858000"/>
                <a:gd name="connsiteX46" fmla="*/ 4854393 w 9172085"/>
                <a:gd name="connsiteY46" fmla="*/ 6508761 h 6858000"/>
                <a:gd name="connsiteX47" fmla="*/ 5266977 w 9172085"/>
                <a:gd name="connsiteY47" fmla="*/ 4994146 h 6858000"/>
                <a:gd name="connsiteX48" fmla="*/ 6963804 w 9172085"/>
                <a:gd name="connsiteY48" fmla="*/ 6164812 h 6858000"/>
                <a:gd name="connsiteX49" fmla="*/ 7139543 w 9172085"/>
                <a:gd name="connsiteY49" fmla="*/ 5821312 h 6858000"/>
                <a:gd name="connsiteX50" fmla="*/ 7507260 w 9172085"/>
                <a:gd name="connsiteY50" fmla="*/ 5102389 h 6858000"/>
                <a:gd name="connsiteX51" fmla="*/ 4415457 w 9172085"/>
                <a:gd name="connsiteY51" fmla="*/ 4690685 h 6858000"/>
                <a:gd name="connsiteX52" fmla="*/ 4932313 w 9172085"/>
                <a:gd name="connsiteY52" fmla="*/ 5079049 h 6858000"/>
                <a:gd name="connsiteX53" fmla="*/ 5234887 w 9172085"/>
                <a:gd name="connsiteY53" fmla="*/ 4988132 h 6858000"/>
                <a:gd name="connsiteX54" fmla="*/ 4378453 w 9172085"/>
                <a:gd name="connsiteY54" fmla="*/ 4677424 h 6858000"/>
                <a:gd name="connsiteX55" fmla="*/ 4033657 w 9172085"/>
                <a:gd name="connsiteY55" fmla="*/ 4936076 h 6858000"/>
                <a:gd name="connsiteX56" fmla="*/ 3530923 w 9172085"/>
                <a:gd name="connsiteY56" fmla="*/ 5314652 h 6858000"/>
                <a:gd name="connsiteX57" fmla="*/ 4911483 w 9172085"/>
                <a:gd name="connsiteY57" fmla="*/ 5080461 h 6858000"/>
                <a:gd name="connsiteX58" fmla="*/ 4328311 w 9172085"/>
                <a:gd name="connsiteY58" fmla="*/ 4448904 h 6858000"/>
                <a:gd name="connsiteX59" fmla="*/ 3548232 w 9172085"/>
                <a:gd name="connsiteY59" fmla="*/ 5290671 h 6858000"/>
                <a:gd name="connsiteX60" fmla="*/ 3584161 w 9172085"/>
                <a:gd name="connsiteY60" fmla="*/ 5263698 h 6858000"/>
                <a:gd name="connsiteX61" fmla="*/ 4374079 w 9172085"/>
                <a:gd name="connsiteY61" fmla="*/ 4669679 h 6858000"/>
                <a:gd name="connsiteX62" fmla="*/ 4334688 w 9172085"/>
                <a:gd name="connsiteY62" fmla="*/ 4479388 h 6858000"/>
                <a:gd name="connsiteX63" fmla="*/ 5479583 w 9172085"/>
                <a:gd name="connsiteY63" fmla="*/ 4310588 h 6858000"/>
                <a:gd name="connsiteX64" fmla="*/ 4337549 w 9172085"/>
                <a:gd name="connsiteY64" fmla="*/ 4442748 h 6858000"/>
                <a:gd name="connsiteX65" fmla="*/ 4383566 w 9172085"/>
                <a:gd name="connsiteY65" fmla="*/ 4665040 h 6858000"/>
                <a:gd name="connsiteX66" fmla="*/ 5519413 w 9172085"/>
                <a:gd name="connsiteY66" fmla="*/ 4307255 h 6858000"/>
                <a:gd name="connsiteX67" fmla="*/ 5144704 w 9172085"/>
                <a:gd name="connsiteY67" fmla="*/ 4428166 h 6858000"/>
                <a:gd name="connsiteX68" fmla="*/ 4394497 w 9172085"/>
                <a:gd name="connsiteY68" fmla="*/ 4671410 h 6858000"/>
                <a:gd name="connsiteX69" fmla="*/ 5248580 w 9172085"/>
                <a:gd name="connsiteY69" fmla="*/ 4981993 h 6858000"/>
                <a:gd name="connsiteX70" fmla="*/ 5528068 w 9172085"/>
                <a:gd name="connsiteY70" fmla="*/ 4306717 h 6858000"/>
                <a:gd name="connsiteX71" fmla="*/ 5258013 w 9172085"/>
                <a:gd name="connsiteY71" fmla="*/ 4982463 h 6858000"/>
                <a:gd name="connsiteX72" fmla="*/ 7483414 w 9172085"/>
                <a:gd name="connsiteY72" fmla="*/ 5090813 h 6858000"/>
                <a:gd name="connsiteX73" fmla="*/ 6532041 w 9172085"/>
                <a:gd name="connsiteY73" fmla="*/ 3478438 h 6858000"/>
                <a:gd name="connsiteX74" fmla="*/ 5537906 w 9172085"/>
                <a:gd name="connsiteY74" fmla="*/ 4297830 h 6858000"/>
                <a:gd name="connsiteX75" fmla="*/ 7502411 w 9172085"/>
                <a:gd name="connsiteY75" fmla="*/ 5085564 h 6858000"/>
                <a:gd name="connsiteX76" fmla="*/ 3955693 w 9172085"/>
                <a:gd name="connsiteY76" fmla="*/ 3185482 h 6858000"/>
                <a:gd name="connsiteX77" fmla="*/ 4334192 w 9172085"/>
                <a:gd name="connsiteY77" fmla="*/ 4432417 h 6858000"/>
                <a:gd name="connsiteX78" fmla="*/ 5511906 w 9172085"/>
                <a:gd name="connsiteY78" fmla="*/ 4296148 h 6858000"/>
                <a:gd name="connsiteX79" fmla="*/ 7339300 w 9172085"/>
                <a:gd name="connsiteY79" fmla="*/ 3117432 h 6858000"/>
                <a:gd name="connsiteX80" fmla="*/ 6840315 w 9172085"/>
                <a:gd name="connsiteY80" fmla="*/ 3338407 h 6858000"/>
                <a:gd name="connsiteX81" fmla="*/ 6541881 w 9172085"/>
                <a:gd name="connsiteY81" fmla="*/ 3472111 h 6858000"/>
                <a:gd name="connsiteX82" fmla="*/ 7509004 w 9172085"/>
                <a:gd name="connsiteY82" fmla="*/ 5073853 h 6858000"/>
                <a:gd name="connsiteX83" fmla="*/ 7356409 w 9172085"/>
                <a:gd name="connsiteY83" fmla="*/ 3126890 h 6858000"/>
                <a:gd name="connsiteX84" fmla="*/ 7340488 w 9172085"/>
                <a:gd name="connsiteY84" fmla="*/ 3120299 h 6858000"/>
                <a:gd name="connsiteX85" fmla="*/ 8038852 w 9172085"/>
                <a:gd name="connsiteY85" fmla="*/ 3099888 h 6858000"/>
                <a:gd name="connsiteX86" fmla="*/ 7649153 w 9172085"/>
                <a:gd name="connsiteY86" fmla="*/ 3103305 h 6858000"/>
                <a:gd name="connsiteX87" fmla="*/ 7383429 w 9172085"/>
                <a:gd name="connsiteY87" fmla="*/ 3105669 h 6858000"/>
                <a:gd name="connsiteX88" fmla="*/ 7377365 w 9172085"/>
                <a:gd name="connsiteY88" fmla="*/ 3120299 h 6858000"/>
                <a:gd name="connsiteX89" fmla="*/ 7364493 w 9172085"/>
                <a:gd name="connsiteY89" fmla="*/ 3125628 h 6858000"/>
                <a:gd name="connsiteX90" fmla="*/ 7517379 w 9172085"/>
                <a:gd name="connsiteY90" fmla="*/ 5070319 h 6858000"/>
                <a:gd name="connsiteX91" fmla="*/ 5301335 w 9172085"/>
                <a:gd name="connsiteY91" fmla="*/ 2516506 h 6858000"/>
                <a:gd name="connsiteX92" fmla="*/ 5531662 w 9172085"/>
                <a:gd name="connsiteY92" fmla="*/ 4289999 h 6858000"/>
                <a:gd name="connsiteX93" fmla="*/ 6525573 w 9172085"/>
                <a:gd name="connsiteY93" fmla="*/ 3470791 h 6858000"/>
                <a:gd name="connsiteX94" fmla="*/ 5290014 w 9172085"/>
                <a:gd name="connsiteY94" fmla="*/ 2511993 h 6858000"/>
                <a:gd name="connsiteX95" fmla="*/ 3959511 w 9172085"/>
                <a:gd name="connsiteY95" fmla="*/ 3173891 h 6858000"/>
                <a:gd name="connsiteX96" fmla="*/ 5520028 w 9172085"/>
                <a:gd name="connsiteY96" fmla="*/ 4287627 h 6858000"/>
                <a:gd name="connsiteX97" fmla="*/ 8038865 w 9172085"/>
                <a:gd name="connsiteY97" fmla="*/ 2458374 h 6858000"/>
                <a:gd name="connsiteX98" fmla="*/ 7700793 w 9172085"/>
                <a:gd name="connsiteY98" fmla="*/ 2781034 h 6858000"/>
                <a:gd name="connsiteX99" fmla="*/ 7379329 w 9172085"/>
                <a:gd name="connsiteY99" fmla="*/ 3088184 h 6858000"/>
                <a:gd name="connsiteX100" fmla="*/ 7382419 w 9172085"/>
                <a:gd name="connsiteY100" fmla="*/ 3095639 h 6858000"/>
                <a:gd name="connsiteX101" fmla="*/ 7744055 w 9172085"/>
                <a:gd name="connsiteY101" fmla="*/ 3092478 h 6858000"/>
                <a:gd name="connsiteX102" fmla="*/ 8040846 w 9172085"/>
                <a:gd name="connsiteY102" fmla="*/ 3089813 h 6858000"/>
                <a:gd name="connsiteX103" fmla="*/ 8039921 w 9172085"/>
                <a:gd name="connsiteY103" fmla="*/ 2790962 h 6858000"/>
                <a:gd name="connsiteX104" fmla="*/ 8046907 w 9172085"/>
                <a:gd name="connsiteY104" fmla="*/ 2454823 h 6858000"/>
                <a:gd name="connsiteX105" fmla="*/ 8047859 w 9172085"/>
                <a:gd name="connsiteY105" fmla="*/ 2762309 h 6858000"/>
                <a:gd name="connsiteX106" fmla="*/ 8048887 w 9172085"/>
                <a:gd name="connsiteY106" fmla="*/ 3087810 h 6858000"/>
                <a:gd name="connsiteX107" fmla="*/ 8929133 w 9172085"/>
                <a:gd name="connsiteY107" fmla="*/ 2554750 h 6858000"/>
                <a:gd name="connsiteX108" fmla="*/ 4210580 w 9172085"/>
                <a:gd name="connsiteY108" fmla="*/ 2183123 h 6858000"/>
                <a:gd name="connsiteX109" fmla="*/ 3955935 w 9172085"/>
                <a:gd name="connsiteY109" fmla="*/ 3163634 h 6858000"/>
                <a:gd name="connsiteX110" fmla="*/ 5281022 w 9172085"/>
                <a:gd name="connsiteY110" fmla="*/ 2504474 h 6858000"/>
                <a:gd name="connsiteX111" fmla="*/ 5126156 w 9172085"/>
                <a:gd name="connsiteY111" fmla="*/ 2457809 h 6858000"/>
                <a:gd name="connsiteX112" fmla="*/ 6380143 w 9172085"/>
                <a:gd name="connsiteY112" fmla="*/ 2033404 h 6858000"/>
                <a:gd name="connsiteX113" fmla="*/ 6536587 w 9172085"/>
                <a:gd name="connsiteY113" fmla="*/ 3462660 h 6858000"/>
                <a:gd name="connsiteX114" fmla="*/ 7334645 w 9172085"/>
                <a:gd name="connsiteY114" fmla="*/ 3106200 h 6858000"/>
                <a:gd name="connsiteX115" fmla="*/ 7332851 w 9172085"/>
                <a:gd name="connsiteY115" fmla="*/ 3101873 h 6858000"/>
                <a:gd name="connsiteX116" fmla="*/ 7338458 w 9172085"/>
                <a:gd name="connsiteY116" fmla="*/ 3088343 h 6858000"/>
                <a:gd name="connsiteX117" fmla="*/ 6368373 w 9172085"/>
                <a:gd name="connsiteY117" fmla="*/ 2027753 h 6858000"/>
                <a:gd name="connsiteX118" fmla="*/ 5303418 w 9172085"/>
                <a:gd name="connsiteY118" fmla="*/ 2504739 h 6858000"/>
                <a:gd name="connsiteX119" fmla="*/ 6526562 w 9172085"/>
                <a:gd name="connsiteY119" fmla="*/ 3458651 h 6858000"/>
                <a:gd name="connsiteX120" fmla="*/ 6388299 w 9172085"/>
                <a:gd name="connsiteY120" fmla="*/ 2027536 h 6858000"/>
                <a:gd name="connsiteX121" fmla="*/ 7347020 w 9172085"/>
                <a:gd name="connsiteY121" fmla="*/ 3080742 h 6858000"/>
                <a:gd name="connsiteX122" fmla="*/ 7358926 w 9172085"/>
                <a:gd name="connsiteY122" fmla="*/ 3075813 h 6858000"/>
                <a:gd name="connsiteX123" fmla="*/ 7372053 w 9172085"/>
                <a:gd name="connsiteY123" fmla="*/ 3081247 h 6858000"/>
                <a:gd name="connsiteX124" fmla="*/ 8031658 w 9172085"/>
                <a:gd name="connsiteY124" fmla="*/ 2449482 h 6858000"/>
                <a:gd name="connsiteX125" fmla="*/ 5297069 w 9172085"/>
                <a:gd name="connsiteY125" fmla="*/ 1458094 h 6858000"/>
                <a:gd name="connsiteX126" fmla="*/ 5297069 w 9172085"/>
                <a:gd name="connsiteY126" fmla="*/ 2496455 h 6858000"/>
                <a:gd name="connsiteX127" fmla="*/ 6362096 w 9172085"/>
                <a:gd name="connsiteY127" fmla="*/ 2019370 h 6858000"/>
                <a:gd name="connsiteX128" fmla="*/ 5291049 w 9172085"/>
                <a:gd name="connsiteY128" fmla="*/ 1458091 h 6858000"/>
                <a:gd name="connsiteX129" fmla="*/ 4217998 w 9172085"/>
                <a:gd name="connsiteY129" fmla="*/ 2173720 h 6858000"/>
                <a:gd name="connsiteX130" fmla="*/ 5291049 w 9172085"/>
                <a:gd name="connsiteY130" fmla="*/ 2496455 h 6858000"/>
                <a:gd name="connsiteX131" fmla="*/ 9028972 w 9172085"/>
                <a:gd name="connsiteY131" fmla="*/ 0 h 6858000"/>
                <a:gd name="connsiteX132" fmla="*/ 9047485 w 9172085"/>
                <a:gd name="connsiteY132" fmla="*/ 0 h 6858000"/>
                <a:gd name="connsiteX133" fmla="*/ 9168788 w 9172085"/>
                <a:gd name="connsiteY133" fmla="*/ 67112 h 6858000"/>
                <a:gd name="connsiteX134" fmla="*/ 9172085 w 9172085"/>
                <a:gd name="connsiteY134" fmla="*/ 68933 h 6858000"/>
                <a:gd name="connsiteX135" fmla="*/ 9172085 w 9172085"/>
                <a:gd name="connsiteY135" fmla="*/ 78956 h 6858000"/>
                <a:gd name="connsiteX136" fmla="*/ 9172084 w 9172085"/>
                <a:gd name="connsiteY136" fmla="*/ 78956 h 6858000"/>
                <a:gd name="connsiteX137" fmla="*/ 9172084 w 9172085"/>
                <a:gd name="connsiteY137" fmla="*/ 78957 h 6858000"/>
                <a:gd name="connsiteX138" fmla="*/ 8454152 w 9172085"/>
                <a:gd name="connsiteY138" fmla="*/ 0 h 6858000"/>
                <a:gd name="connsiteX139" fmla="*/ 8467584 w 9172085"/>
                <a:gd name="connsiteY139" fmla="*/ 0 h 6858000"/>
                <a:gd name="connsiteX140" fmla="*/ 9168073 w 9172085"/>
                <a:gd name="connsiteY140" fmla="*/ 918868 h 6858000"/>
                <a:gd name="connsiteX141" fmla="*/ 9168073 w 9172085"/>
                <a:gd name="connsiteY141" fmla="*/ 918869 h 6858000"/>
                <a:gd name="connsiteX142" fmla="*/ 9168073 w 9172085"/>
                <a:gd name="connsiteY142" fmla="*/ 934905 h 6858000"/>
                <a:gd name="connsiteX143" fmla="*/ 9168073 w 9172085"/>
                <a:gd name="connsiteY143" fmla="*/ 934906 h 6858000"/>
                <a:gd name="connsiteX144" fmla="*/ 9165957 w 9172085"/>
                <a:gd name="connsiteY144" fmla="*/ 932134 h 6858000"/>
                <a:gd name="connsiteX145" fmla="*/ 5810866 w 9172085"/>
                <a:gd name="connsiteY145" fmla="*/ 0 h 6858000"/>
                <a:gd name="connsiteX146" fmla="*/ 5819474 w 9172085"/>
                <a:gd name="connsiteY146" fmla="*/ 0 h 6858000"/>
                <a:gd name="connsiteX147" fmla="*/ 5299357 w 9172085"/>
                <a:gd name="connsiteY147" fmla="*/ 1447271 h 6858000"/>
                <a:gd name="connsiteX148" fmla="*/ 6365468 w 9172085"/>
                <a:gd name="connsiteY148" fmla="*/ 2008686 h 6858000"/>
                <a:gd name="connsiteX149" fmla="*/ 5881585 w 9172085"/>
                <a:gd name="connsiteY149" fmla="*/ 0 h 6858000"/>
                <a:gd name="connsiteX150" fmla="*/ 5892502 w 9172085"/>
                <a:gd name="connsiteY150" fmla="*/ 0 h 6858000"/>
                <a:gd name="connsiteX151" fmla="*/ 6375720 w 9172085"/>
                <a:gd name="connsiteY151" fmla="*/ 2005634 h 6858000"/>
                <a:gd name="connsiteX152" fmla="*/ 7676521 w 9172085"/>
                <a:gd name="connsiteY152" fmla="*/ 0 h 6858000"/>
                <a:gd name="connsiteX153" fmla="*/ 7688594 w 9172085"/>
                <a:gd name="connsiteY153" fmla="*/ 0 h 6858000"/>
                <a:gd name="connsiteX154" fmla="*/ 6496195 w 9172085"/>
                <a:gd name="connsiteY154" fmla="*/ 1839274 h 6858000"/>
                <a:gd name="connsiteX155" fmla="*/ 6382405 w 9172085"/>
                <a:gd name="connsiteY155" fmla="*/ 2014969 h 6858000"/>
                <a:gd name="connsiteX156" fmla="*/ 7215701 w 9172085"/>
                <a:gd name="connsiteY156" fmla="*/ 2229182 h 6858000"/>
                <a:gd name="connsiteX157" fmla="*/ 8038851 w 9172085"/>
                <a:gd name="connsiteY157" fmla="*/ 2440331 h 6858000"/>
                <a:gd name="connsiteX158" fmla="*/ 8037422 w 9172085"/>
                <a:gd name="connsiteY158" fmla="*/ 1372124 h 6858000"/>
                <a:gd name="connsiteX159" fmla="*/ 8035573 w 9172085"/>
                <a:gd name="connsiteY159" fmla="*/ 0 h 6858000"/>
                <a:gd name="connsiteX160" fmla="*/ 8045614 w 9172085"/>
                <a:gd name="connsiteY160" fmla="*/ 0 h 6858000"/>
                <a:gd name="connsiteX161" fmla="*/ 8048878 w 9172085"/>
                <a:gd name="connsiteY161" fmla="*/ 2439372 h 6858000"/>
                <a:gd name="connsiteX162" fmla="*/ 9156213 w 9172085"/>
                <a:gd name="connsiteY162" fmla="*/ 1903934 h 6858000"/>
                <a:gd name="connsiteX163" fmla="*/ 9162055 w 9172085"/>
                <a:gd name="connsiteY163" fmla="*/ 1901104 h 6858000"/>
                <a:gd name="connsiteX164" fmla="*/ 9162055 w 9172085"/>
                <a:gd name="connsiteY164" fmla="*/ 1901109 h 6858000"/>
                <a:gd name="connsiteX165" fmla="*/ 9162055 w 9172085"/>
                <a:gd name="connsiteY165" fmla="*/ 1909127 h 6858000"/>
                <a:gd name="connsiteX166" fmla="*/ 9162055 w 9172085"/>
                <a:gd name="connsiteY166" fmla="*/ 1911127 h 6858000"/>
                <a:gd name="connsiteX167" fmla="*/ 8059607 w 9172085"/>
                <a:gd name="connsiteY167" fmla="*/ 2444007 h 6858000"/>
                <a:gd name="connsiteX168" fmla="*/ 8943498 w 9172085"/>
                <a:gd name="connsiteY168" fmla="*/ 2544125 h 6858000"/>
                <a:gd name="connsiteX169" fmla="*/ 9160045 w 9172085"/>
                <a:gd name="connsiteY169" fmla="*/ 2287985 h 6858000"/>
                <a:gd name="connsiteX170" fmla="*/ 9160045 w 9172085"/>
                <a:gd name="connsiteY170" fmla="*/ 2287988 h 6858000"/>
                <a:gd name="connsiteX171" fmla="*/ 9160047 w 9172085"/>
                <a:gd name="connsiteY171" fmla="*/ 2287985 h 6858000"/>
                <a:gd name="connsiteX172" fmla="*/ 9160047 w 9172085"/>
                <a:gd name="connsiteY172" fmla="*/ 2304021 h 6858000"/>
                <a:gd name="connsiteX173" fmla="*/ 8954193 w 9172085"/>
                <a:gd name="connsiteY173" fmla="*/ 2548947 h 6858000"/>
                <a:gd name="connsiteX174" fmla="*/ 9157443 w 9172085"/>
                <a:gd name="connsiteY174" fmla="*/ 2650516 h 6858000"/>
                <a:gd name="connsiteX175" fmla="*/ 9158042 w 9172085"/>
                <a:gd name="connsiteY175" fmla="*/ 2650812 h 6858000"/>
                <a:gd name="connsiteX176" fmla="*/ 9158042 w 9172085"/>
                <a:gd name="connsiteY176" fmla="*/ 2660834 h 6858000"/>
                <a:gd name="connsiteX177" fmla="*/ 9156218 w 9172085"/>
                <a:gd name="connsiteY177" fmla="*/ 2659924 h 6858000"/>
                <a:gd name="connsiteX178" fmla="*/ 9156035 w 9172085"/>
                <a:gd name="connsiteY178" fmla="*/ 2660839 h 6858000"/>
                <a:gd name="connsiteX179" fmla="*/ 8991906 w 9172085"/>
                <a:gd name="connsiteY179" fmla="*/ 2579586 h 6858000"/>
                <a:gd name="connsiteX180" fmla="*/ 9158042 w 9172085"/>
                <a:gd name="connsiteY180" fmla="*/ 2708945 h 6858000"/>
                <a:gd name="connsiteX181" fmla="*/ 9158042 w 9172085"/>
                <a:gd name="connsiteY181" fmla="*/ 2720973 h 6858000"/>
                <a:gd name="connsiteX182" fmla="*/ 8945743 w 9172085"/>
                <a:gd name="connsiteY182" fmla="*/ 2556835 h 6858000"/>
                <a:gd name="connsiteX183" fmla="*/ 8063788 w 9172085"/>
                <a:gd name="connsiteY183" fmla="*/ 3090815 h 6858000"/>
                <a:gd name="connsiteX184" fmla="*/ 9156039 w 9172085"/>
                <a:gd name="connsiteY184" fmla="*/ 3155957 h 6858000"/>
                <a:gd name="connsiteX185" fmla="*/ 9156039 w 9172085"/>
                <a:gd name="connsiteY185" fmla="*/ 3165981 h 6858000"/>
                <a:gd name="connsiteX186" fmla="*/ 9156038 w 9172085"/>
                <a:gd name="connsiteY186" fmla="*/ 3165981 h 6858000"/>
                <a:gd name="connsiteX187" fmla="*/ 9156038 w 9172085"/>
                <a:gd name="connsiteY187" fmla="*/ 3167993 h 6858000"/>
                <a:gd name="connsiteX188" fmla="*/ 8077585 w 9172085"/>
                <a:gd name="connsiteY188" fmla="*/ 3103790 h 6858000"/>
                <a:gd name="connsiteX189" fmla="*/ 9154033 w 9172085"/>
                <a:gd name="connsiteY189" fmla="*/ 3558874 h 6858000"/>
                <a:gd name="connsiteX190" fmla="*/ 9154033 w 9172085"/>
                <a:gd name="connsiteY190" fmla="*/ 3568896 h 6858000"/>
                <a:gd name="connsiteX191" fmla="*/ 9154032 w 9172085"/>
                <a:gd name="connsiteY191" fmla="*/ 3568895 h 6858000"/>
                <a:gd name="connsiteX192" fmla="*/ 9154032 w 9172085"/>
                <a:gd name="connsiteY192" fmla="*/ 3570903 h 6858000"/>
                <a:gd name="connsiteX193" fmla="*/ 8050595 w 9172085"/>
                <a:gd name="connsiteY193" fmla="*/ 3104562 h 6858000"/>
                <a:gd name="connsiteX194" fmla="*/ 7527701 w 9172085"/>
                <a:gd name="connsiteY194" fmla="*/ 5082096 h 6858000"/>
                <a:gd name="connsiteX195" fmla="*/ 9150022 w 9172085"/>
                <a:gd name="connsiteY195" fmla="*/ 4062021 h 6858000"/>
                <a:gd name="connsiteX196" fmla="*/ 9150022 w 9172085"/>
                <a:gd name="connsiteY196" fmla="*/ 4065287 h 6858000"/>
                <a:gd name="connsiteX197" fmla="*/ 9152028 w 9172085"/>
                <a:gd name="connsiteY197" fmla="*/ 4064025 h 6858000"/>
                <a:gd name="connsiteX198" fmla="*/ 9150020 w 9172085"/>
                <a:gd name="connsiteY198" fmla="*/ 4076053 h 6858000"/>
                <a:gd name="connsiteX199" fmla="*/ 7545025 w 9172085"/>
                <a:gd name="connsiteY199" fmla="*/ 5086982 h 6858000"/>
                <a:gd name="connsiteX200" fmla="*/ 9146009 w 9172085"/>
                <a:gd name="connsiteY200" fmla="*/ 4915966 h 6858000"/>
                <a:gd name="connsiteX201" fmla="*/ 9146009 w 9172085"/>
                <a:gd name="connsiteY201" fmla="*/ 4917973 h 6858000"/>
                <a:gd name="connsiteX202" fmla="*/ 9146010 w 9172085"/>
                <a:gd name="connsiteY202" fmla="*/ 4917973 h 6858000"/>
                <a:gd name="connsiteX203" fmla="*/ 9146009 w 9172085"/>
                <a:gd name="connsiteY203" fmla="*/ 4917978 h 6858000"/>
                <a:gd name="connsiteX204" fmla="*/ 9146009 w 9172085"/>
                <a:gd name="connsiteY204" fmla="*/ 4925990 h 6858000"/>
                <a:gd name="connsiteX205" fmla="*/ 9144370 w 9172085"/>
                <a:gd name="connsiteY205" fmla="*/ 4926167 h 6858000"/>
                <a:gd name="connsiteX206" fmla="*/ 9144004 w 9172085"/>
                <a:gd name="connsiteY206" fmla="*/ 4927994 h 6858000"/>
                <a:gd name="connsiteX207" fmla="*/ 7530098 w 9172085"/>
                <a:gd name="connsiteY207" fmla="*/ 5100602 h 6858000"/>
                <a:gd name="connsiteX208" fmla="*/ 8134469 w 9172085"/>
                <a:gd name="connsiteY208" fmla="*/ 5564935 h 6858000"/>
                <a:gd name="connsiteX209" fmla="*/ 9144622 w 9172085"/>
                <a:gd name="connsiteY209" fmla="*/ 5179095 h 6858000"/>
                <a:gd name="connsiteX210" fmla="*/ 9146010 w 9172085"/>
                <a:gd name="connsiteY210" fmla="*/ 5178563 h 6858000"/>
                <a:gd name="connsiteX211" fmla="*/ 9146010 w 9172085"/>
                <a:gd name="connsiteY211" fmla="*/ 5188587 h 6858000"/>
                <a:gd name="connsiteX212" fmla="*/ 8147165 w 9172085"/>
                <a:gd name="connsiteY212" fmla="*/ 5571460 h 6858000"/>
                <a:gd name="connsiteX213" fmla="*/ 8574807 w 9172085"/>
                <a:gd name="connsiteY213" fmla="*/ 5685300 h 6858000"/>
                <a:gd name="connsiteX214" fmla="*/ 8576390 w 9172085"/>
                <a:gd name="connsiteY214" fmla="*/ 5683717 h 6858000"/>
                <a:gd name="connsiteX215" fmla="*/ 8577997 w 9172085"/>
                <a:gd name="connsiteY215" fmla="*/ 5684520 h 6858000"/>
                <a:gd name="connsiteX216" fmla="*/ 8579128 w 9172085"/>
                <a:gd name="connsiteY216" fmla="*/ 5684143 h 6858000"/>
                <a:gd name="connsiteX217" fmla="*/ 9144004 w 9172085"/>
                <a:gd name="connsiteY217" fmla="*/ 5358975 h 6858000"/>
                <a:gd name="connsiteX218" fmla="*/ 9146010 w 9172085"/>
                <a:gd name="connsiteY218" fmla="*/ 5368997 h 6858000"/>
                <a:gd name="connsiteX219" fmla="*/ 9144004 w 9172085"/>
                <a:gd name="connsiteY219" fmla="*/ 5370149 h 6858000"/>
                <a:gd name="connsiteX220" fmla="*/ 9144004 w 9172085"/>
                <a:gd name="connsiteY220" fmla="*/ 5371005 h 6858000"/>
                <a:gd name="connsiteX221" fmla="*/ 8591612 w 9172085"/>
                <a:gd name="connsiteY221" fmla="*/ 5687902 h 6858000"/>
                <a:gd name="connsiteX222" fmla="*/ 9144010 w 9172085"/>
                <a:gd name="connsiteY222" fmla="*/ 5894198 h 6858000"/>
                <a:gd name="connsiteX223" fmla="*/ 9144010 w 9172085"/>
                <a:gd name="connsiteY223" fmla="*/ 5904220 h 6858000"/>
                <a:gd name="connsiteX224" fmla="*/ 9141998 w 9172085"/>
                <a:gd name="connsiteY224" fmla="*/ 5903474 h 6858000"/>
                <a:gd name="connsiteX225" fmla="*/ 9141998 w 9172085"/>
                <a:gd name="connsiteY225" fmla="*/ 5906224 h 6858000"/>
                <a:gd name="connsiteX226" fmla="*/ 8594586 w 9172085"/>
                <a:gd name="connsiteY226" fmla="*/ 5702517 h 6858000"/>
                <a:gd name="connsiteX227" fmla="*/ 9139998 w 9172085"/>
                <a:gd name="connsiteY227" fmla="*/ 6405363 h 6858000"/>
                <a:gd name="connsiteX228" fmla="*/ 9139998 w 9172085"/>
                <a:gd name="connsiteY228" fmla="*/ 6419395 h 6858000"/>
                <a:gd name="connsiteX229" fmla="*/ 9137989 w 9172085"/>
                <a:gd name="connsiteY229" fmla="*/ 6416811 h 6858000"/>
                <a:gd name="connsiteX230" fmla="*/ 9137989 w 9172085"/>
                <a:gd name="connsiteY230" fmla="*/ 6419393 h 6858000"/>
                <a:gd name="connsiteX231" fmla="*/ 8579490 w 9172085"/>
                <a:gd name="connsiteY231" fmla="*/ 5701159 h 6858000"/>
                <a:gd name="connsiteX232" fmla="*/ 8221743 w 9172085"/>
                <a:gd name="connsiteY232" fmla="*/ 6858000 h 6858000"/>
                <a:gd name="connsiteX233" fmla="*/ 8210354 w 9172085"/>
                <a:gd name="connsiteY233" fmla="*/ 6858000 h 6858000"/>
                <a:gd name="connsiteX234" fmla="*/ 8567826 w 9172085"/>
                <a:gd name="connsiteY234" fmla="*/ 5699491 h 6858000"/>
                <a:gd name="connsiteX235" fmla="*/ 7284936 w 9172085"/>
                <a:gd name="connsiteY235" fmla="*/ 6081751 h 6858000"/>
                <a:gd name="connsiteX236" fmla="*/ 6973992 w 9172085"/>
                <a:gd name="connsiteY236" fmla="*/ 6174786 h 6858000"/>
                <a:gd name="connsiteX237" fmla="*/ 7531643 w 9172085"/>
                <a:gd name="connsiteY237" fmla="*/ 6713278 h 6858000"/>
                <a:gd name="connsiteX238" fmla="*/ 7681571 w 9172085"/>
                <a:gd name="connsiteY238" fmla="*/ 6858000 h 6858000"/>
                <a:gd name="connsiteX239" fmla="*/ 7670574 w 9172085"/>
                <a:gd name="connsiteY239" fmla="*/ 6858000 h 6858000"/>
                <a:gd name="connsiteX240" fmla="*/ 7525156 w 9172085"/>
                <a:gd name="connsiteY240" fmla="*/ 6717837 h 6858000"/>
                <a:gd name="connsiteX241" fmla="*/ 6969584 w 9172085"/>
                <a:gd name="connsiteY241" fmla="*/ 6182553 h 6858000"/>
                <a:gd name="connsiteX242" fmla="*/ 6814054 w 9172085"/>
                <a:gd name="connsiteY242" fmla="*/ 6858000 h 6858000"/>
                <a:gd name="connsiteX243" fmla="*/ 6801561 w 9172085"/>
                <a:gd name="connsiteY243" fmla="*/ 6858000 h 6858000"/>
                <a:gd name="connsiteX244" fmla="*/ 6954957 w 9172085"/>
                <a:gd name="connsiteY244" fmla="*/ 6191823 h 6858000"/>
                <a:gd name="connsiteX245" fmla="*/ 6379542 w 9172085"/>
                <a:gd name="connsiteY245" fmla="*/ 6858000 h 6858000"/>
                <a:gd name="connsiteX246" fmla="*/ 6367771 w 9172085"/>
                <a:gd name="connsiteY246" fmla="*/ 6858000 h 6858000"/>
                <a:gd name="connsiteX247" fmla="*/ 6953771 w 9172085"/>
                <a:gd name="connsiteY247" fmla="*/ 6178845 h 6858000"/>
                <a:gd name="connsiteX248" fmla="*/ 4861822 w 9172085"/>
                <a:gd name="connsiteY248" fmla="*/ 6569734 h 6858000"/>
                <a:gd name="connsiteX249" fmla="*/ 5457010 w 9172085"/>
                <a:gd name="connsiteY249" fmla="*/ 6858000 h 6858000"/>
                <a:gd name="connsiteX250" fmla="*/ 5433686 w 9172085"/>
                <a:gd name="connsiteY250" fmla="*/ 6858000 h 6858000"/>
                <a:gd name="connsiteX251" fmla="*/ 4849386 w 9172085"/>
                <a:gd name="connsiteY251" fmla="*/ 6574520 h 6858000"/>
                <a:gd name="connsiteX252" fmla="*/ 4748683 w 9172085"/>
                <a:gd name="connsiteY252" fmla="*/ 6858000 h 6858000"/>
                <a:gd name="connsiteX253" fmla="*/ 4737810 w 9172085"/>
                <a:gd name="connsiteY253" fmla="*/ 6858000 h 6858000"/>
                <a:gd name="connsiteX254" fmla="*/ 4837799 w 9172085"/>
                <a:gd name="connsiteY254" fmla="*/ 6576885 h 6858000"/>
                <a:gd name="connsiteX255" fmla="*/ 4291863 w 9172085"/>
                <a:gd name="connsiteY255" fmla="*/ 6858000 h 6858000"/>
                <a:gd name="connsiteX256" fmla="*/ 4268380 w 9172085"/>
                <a:gd name="connsiteY256" fmla="*/ 6858000 h 6858000"/>
                <a:gd name="connsiteX257" fmla="*/ 4834507 w 9172085"/>
                <a:gd name="connsiteY257" fmla="*/ 6566488 h 6858000"/>
                <a:gd name="connsiteX258" fmla="*/ 3251114 w 9172085"/>
                <a:gd name="connsiteY258" fmla="*/ 5828782 h 6858000"/>
                <a:gd name="connsiteX259" fmla="*/ 3065412 w 9172085"/>
                <a:gd name="connsiteY259" fmla="*/ 6858000 h 6858000"/>
                <a:gd name="connsiteX260" fmla="*/ 3055635 w 9172085"/>
                <a:gd name="connsiteY260" fmla="*/ 6858000 h 6858000"/>
                <a:gd name="connsiteX261" fmla="*/ 3086527 w 9172085"/>
                <a:gd name="connsiteY261" fmla="*/ 6687396 h 6858000"/>
                <a:gd name="connsiteX262" fmla="*/ 3241217 w 9172085"/>
                <a:gd name="connsiteY262" fmla="*/ 5830050 h 6858000"/>
                <a:gd name="connsiteX263" fmla="*/ 2434902 w 9172085"/>
                <a:gd name="connsiteY263" fmla="*/ 6154993 h 6858000"/>
                <a:gd name="connsiteX264" fmla="*/ 1626188 w 9172085"/>
                <a:gd name="connsiteY264" fmla="*/ 6481671 h 6858000"/>
                <a:gd name="connsiteX265" fmla="*/ 2090168 w 9172085"/>
                <a:gd name="connsiteY265" fmla="*/ 6858000 h 6858000"/>
                <a:gd name="connsiteX266" fmla="*/ 2073305 w 9172085"/>
                <a:gd name="connsiteY266" fmla="*/ 6858000 h 6858000"/>
                <a:gd name="connsiteX267" fmla="*/ 1618604 w 9172085"/>
                <a:gd name="connsiteY267" fmla="*/ 6489552 h 6858000"/>
                <a:gd name="connsiteX268" fmla="*/ 1530941 w 9172085"/>
                <a:gd name="connsiteY268" fmla="*/ 6716551 h 6858000"/>
                <a:gd name="connsiteX269" fmla="*/ 1476507 w 9172085"/>
                <a:gd name="connsiteY269" fmla="*/ 6858000 h 6858000"/>
                <a:gd name="connsiteX270" fmla="*/ 1464161 w 9172085"/>
                <a:gd name="connsiteY270" fmla="*/ 6858000 h 6858000"/>
                <a:gd name="connsiteX271" fmla="*/ 1603608 w 9172085"/>
                <a:gd name="connsiteY271" fmla="*/ 6495642 h 6858000"/>
                <a:gd name="connsiteX272" fmla="*/ 1087525 w 9172085"/>
                <a:gd name="connsiteY272" fmla="*/ 6858000 h 6858000"/>
                <a:gd name="connsiteX273" fmla="*/ 1070188 w 9172085"/>
                <a:gd name="connsiteY273" fmla="*/ 6858000 h 6858000"/>
                <a:gd name="connsiteX274" fmla="*/ 1600323 w 9172085"/>
                <a:gd name="connsiteY274" fmla="*/ 6486128 h 6858000"/>
                <a:gd name="connsiteX275" fmla="*/ 4012 w 9172085"/>
                <a:gd name="connsiteY275" fmla="*/ 6776204 h 6858000"/>
                <a:gd name="connsiteX276" fmla="*/ 0 w 9172085"/>
                <a:gd name="connsiteY276" fmla="*/ 6772194 h 6858000"/>
                <a:gd name="connsiteX277" fmla="*/ 2006 w 9172085"/>
                <a:gd name="connsiteY277" fmla="*/ 6766180 h 6858000"/>
                <a:gd name="connsiteX278" fmla="*/ 1335798 w 9172085"/>
                <a:gd name="connsiteY278" fmla="*/ 5984399 h 6858000"/>
                <a:gd name="connsiteX279" fmla="*/ 1339808 w 9172085"/>
                <a:gd name="connsiteY279" fmla="*/ 5984399 h 6858000"/>
                <a:gd name="connsiteX280" fmla="*/ 1341481 w 9172085"/>
                <a:gd name="connsiteY280" fmla="*/ 5986070 h 6858000"/>
                <a:gd name="connsiteX281" fmla="*/ 2159347 w 9172085"/>
                <a:gd name="connsiteY281" fmla="*/ 5822988 h 6858000"/>
                <a:gd name="connsiteX282" fmla="*/ 2160145 w 9172085"/>
                <a:gd name="connsiteY282" fmla="*/ 5822032 h 6858000"/>
                <a:gd name="connsiteX283" fmla="*/ 2161748 w 9172085"/>
                <a:gd name="connsiteY283" fmla="*/ 5821231 h 6858000"/>
                <a:gd name="connsiteX284" fmla="*/ 2162150 w 9172085"/>
                <a:gd name="connsiteY284" fmla="*/ 5820028 h 6858000"/>
                <a:gd name="connsiteX285" fmla="*/ 3504781 w 9172085"/>
                <a:gd name="connsiteY285" fmla="*/ 5320075 h 6858000"/>
                <a:gd name="connsiteX286" fmla="*/ 3505972 w 9172085"/>
                <a:gd name="connsiteY286" fmla="*/ 5318885 h 6858000"/>
                <a:gd name="connsiteX287" fmla="*/ 3508182 w 9172085"/>
                <a:gd name="connsiteY287" fmla="*/ 5318510 h 6858000"/>
                <a:gd name="connsiteX288" fmla="*/ 4325882 w 9172085"/>
                <a:gd name="connsiteY288" fmla="*/ 4437486 h 6858000"/>
                <a:gd name="connsiteX289" fmla="*/ 3943215 w 9172085"/>
                <a:gd name="connsiteY289" fmla="*/ 3173999 h 6858000"/>
                <a:gd name="connsiteX290" fmla="*/ 3943616 w 9172085"/>
                <a:gd name="connsiteY290" fmla="*/ 3172797 h 6858000"/>
                <a:gd name="connsiteX291" fmla="*/ 3943219 w 9172085"/>
                <a:gd name="connsiteY291" fmla="*/ 3172003 h 6858000"/>
                <a:gd name="connsiteX292" fmla="*/ 3943215 w 9172085"/>
                <a:gd name="connsiteY292" fmla="*/ 3171997 h 6858000"/>
                <a:gd name="connsiteX293" fmla="*/ 3943215 w 9172085"/>
                <a:gd name="connsiteY293" fmla="*/ 3171996 h 6858000"/>
                <a:gd name="connsiteX294" fmla="*/ 4201951 w 9172085"/>
                <a:gd name="connsiteY294" fmla="*/ 2175725 h 6858000"/>
                <a:gd name="connsiteX295" fmla="*/ 4202952 w 9172085"/>
                <a:gd name="connsiteY295" fmla="*/ 2174724 h 6858000"/>
                <a:gd name="connsiteX296" fmla="*/ 4203955 w 9172085"/>
                <a:gd name="connsiteY296" fmla="*/ 2171719 h 6858000"/>
                <a:gd name="connsiteX297" fmla="*/ 5289358 w 9172085"/>
                <a:gd name="connsiteY297" fmla="*/ 144719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9172085" h="6858000">
                  <a:moveTo>
                    <a:pt x="9139995" y="6547684"/>
                  </a:moveTo>
                  <a:lnTo>
                    <a:pt x="9139995" y="6559712"/>
                  </a:lnTo>
                  <a:lnTo>
                    <a:pt x="8697455" y="6858000"/>
                  </a:lnTo>
                  <a:lnTo>
                    <a:pt x="8678034" y="6858000"/>
                  </a:lnTo>
                  <a:lnTo>
                    <a:pt x="9137989" y="6547685"/>
                  </a:lnTo>
                  <a:lnTo>
                    <a:pt x="9137736" y="6549205"/>
                  </a:lnTo>
                  <a:close/>
                  <a:moveTo>
                    <a:pt x="1337804" y="5996427"/>
                  </a:moveTo>
                  <a:lnTo>
                    <a:pt x="30086" y="6762170"/>
                  </a:lnTo>
                  <a:lnTo>
                    <a:pt x="1608574" y="6477522"/>
                  </a:lnTo>
                  <a:close/>
                  <a:moveTo>
                    <a:pt x="2151705" y="5832136"/>
                  </a:moveTo>
                  <a:lnTo>
                    <a:pt x="1347834" y="5992417"/>
                  </a:lnTo>
                  <a:lnTo>
                    <a:pt x="1616599" y="6471510"/>
                  </a:lnTo>
                  <a:lnTo>
                    <a:pt x="2015509" y="5995180"/>
                  </a:lnTo>
                  <a:close/>
                  <a:moveTo>
                    <a:pt x="3213357" y="5828061"/>
                  </a:moveTo>
                  <a:lnTo>
                    <a:pt x="2168166" y="5830046"/>
                  </a:lnTo>
                  <a:lnTo>
                    <a:pt x="2168166" y="5830047"/>
                  </a:lnTo>
                  <a:lnTo>
                    <a:pt x="1639832" y="6462531"/>
                  </a:lnTo>
                  <a:close/>
                  <a:moveTo>
                    <a:pt x="8133127" y="5577474"/>
                  </a:moveTo>
                  <a:lnTo>
                    <a:pt x="7013483" y="6151993"/>
                  </a:lnTo>
                  <a:lnTo>
                    <a:pt x="7312714" y="6062721"/>
                  </a:lnTo>
                  <a:lnTo>
                    <a:pt x="8558336" y="5689731"/>
                  </a:lnTo>
                  <a:close/>
                  <a:moveTo>
                    <a:pt x="3510766" y="5333222"/>
                  </a:moveTo>
                  <a:lnTo>
                    <a:pt x="3384969" y="5571028"/>
                  </a:lnTo>
                  <a:lnTo>
                    <a:pt x="3253401" y="5819963"/>
                  </a:lnTo>
                  <a:lnTo>
                    <a:pt x="3357856" y="5868689"/>
                  </a:lnTo>
                  <a:lnTo>
                    <a:pt x="4818668" y="6548274"/>
                  </a:lnTo>
                  <a:close/>
                  <a:moveTo>
                    <a:pt x="3499955" y="5332916"/>
                  </a:moveTo>
                  <a:lnTo>
                    <a:pt x="2190493" y="5819931"/>
                  </a:lnTo>
                  <a:lnTo>
                    <a:pt x="3170063" y="5816304"/>
                  </a:lnTo>
                  <a:lnTo>
                    <a:pt x="3243204" y="5816026"/>
                  </a:lnTo>
                  <a:lnTo>
                    <a:pt x="3243223" y="5816018"/>
                  </a:lnTo>
                  <a:lnTo>
                    <a:pt x="3245232" y="5816018"/>
                  </a:lnTo>
                  <a:close/>
                  <a:moveTo>
                    <a:pt x="7517379" y="5104397"/>
                  </a:moveTo>
                  <a:lnTo>
                    <a:pt x="7036234" y="6042983"/>
                  </a:lnTo>
                  <a:lnTo>
                    <a:pt x="6976018" y="6160711"/>
                  </a:lnTo>
                  <a:lnTo>
                    <a:pt x="8123101" y="5571461"/>
                  </a:lnTo>
                  <a:close/>
                  <a:moveTo>
                    <a:pt x="4921905" y="5090073"/>
                  </a:moveTo>
                  <a:lnTo>
                    <a:pt x="3520292" y="5327165"/>
                  </a:lnTo>
                  <a:lnTo>
                    <a:pt x="4841771" y="6555704"/>
                  </a:lnTo>
                  <a:close/>
                  <a:moveTo>
                    <a:pt x="5255470" y="4997900"/>
                  </a:moveTo>
                  <a:lnTo>
                    <a:pt x="4853957" y="6561314"/>
                  </a:lnTo>
                  <a:lnTo>
                    <a:pt x="6951769" y="6170827"/>
                  </a:lnTo>
                  <a:close/>
                  <a:moveTo>
                    <a:pt x="5242686" y="4996809"/>
                  </a:moveTo>
                  <a:lnTo>
                    <a:pt x="4932030" y="5088360"/>
                  </a:lnTo>
                  <a:lnTo>
                    <a:pt x="4932029" y="5088361"/>
                  </a:lnTo>
                  <a:lnTo>
                    <a:pt x="4932022" y="5088362"/>
                  </a:lnTo>
                  <a:lnTo>
                    <a:pt x="4854393" y="6508761"/>
                  </a:lnTo>
                  <a:close/>
                  <a:moveTo>
                    <a:pt x="5266977" y="4994146"/>
                  </a:moveTo>
                  <a:lnTo>
                    <a:pt x="6963804" y="6164812"/>
                  </a:lnTo>
                  <a:lnTo>
                    <a:pt x="7139543" y="5821312"/>
                  </a:lnTo>
                  <a:lnTo>
                    <a:pt x="7507260" y="5102389"/>
                  </a:lnTo>
                  <a:close/>
                  <a:moveTo>
                    <a:pt x="4415457" y="4690685"/>
                  </a:moveTo>
                  <a:lnTo>
                    <a:pt x="4932313" y="5079049"/>
                  </a:lnTo>
                  <a:lnTo>
                    <a:pt x="5234887" y="4988132"/>
                  </a:lnTo>
                  <a:close/>
                  <a:moveTo>
                    <a:pt x="4378453" y="4677424"/>
                  </a:moveTo>
                  <a:lnTo>
                    <a:pt x="4033657" y="4936076"/>
                  </a:lnTo>
                  <a:lnTo>
                    <a:pt x="3530923" y="5314652"/>
                  </a:lnTo>
                  <a:lnTo>
                    <a:pt x="4911483" y="5080461"/>
                  </a:lnTo>
                  <a:close/>
                  <a:moveTo>
                    <a:pt x="4328311" y="4448904"/>
                  </a:moveTo>
                  <a:lnTo>
                    <a:pt x="3548232" y="5290671"/>
                  </a:lnTo>
                  <a:lnTo>
                    <a:pt x="3584161" y="5263698"/>
                  </a:lnTo>
                  <a:lnTo>
                    <a:pt x="4374079" y="4669679"/>
                  </a:lnTo>
                  <a:lnTo>
                    <a:pt x="4334688" y="4479388"/>
                  </a:lnTo>
                  <a:close/>
                  <a:moveTo>
                    <a:pt x="5479583" y="4310588"/>
                  </a:moveTo>
                  <a:lnTo>
                    <a:pt x="4337549" y="4442748"/>
                  </a:lnTo>
                  <a:lnTo>
                    <a:pt x="4383566" y="4665040"/>
                  </a:lnTo>
                  <a:close/>
                  <a:moveTo>
                    <a:pt x="5519413" y="4307255"/>
                  </a:moveTo>
                  <a:lnTo>
                    <a:pt x="5144704" y="4428166"/>
                  </a:lnTo>
                  <a:lnTo>
                    <a:pt x="4394497" y="4671410"/>
                  </a:lnTo>
                  <a:lnTo>
                    <a:pt x="5248580" y="4981993"/>
                  </a:lnTo>
                  <a:close/>
                  <a:moveTo>
                    <a:pt x="5528068" y="4306717"/>
                  </a:moveTo>
                  <a:lnTo>
                    <a:pt x="5258013" y="4982463"/>
                  </a:lnTo>
                  <a:lnTo>
                    <a:pt x="7483414" y="5090813"/>
                  </a:lnTo>
                  <a:close/>
                  <a:moveTo>
                    <a:pt x="6532041" y="3478438"/>
                  </a:moveTo>
                  <a:lnTo>
                    <a:pt x="5537906" y="4297830"/>
                  </a:lnTo>
                  <a:lnTo>
                    <a:pt x="7502411" y="5085564"/>
                  </a:lnTo>
                  <a:close/>
                  <a:moveTo>
                    <a:pt x="3955693" y="3185482"/>
                  </a:moveTo>
                  <a:lnTo>
                    <a:pt x="4334192" y="4432417"/>
                  </a:lnTo>
                  <a:lnTo>
                    <a:pt x="5511906" y="4296148"/>
                  </a:lnTo>
                  <a:close/>
                  <a:moveTo>
                    <a:pt x="7339300" y="3117432"/>
                  </a:moveTo>
                  <a:lnTo>
                    <a:pt x="6840315" y="3338407"/>
                  </a:lnTo>
                  <a:lnTo>
                    <a:pt x="6541881" y="3472111"/>
                  </a:lnTo>
                  <a:lnTo>
                    <a:pt x="7509004" y="5073853"/>
                  </a:lnTo>
                  <a:lnTo>
                    <a:pt x="7356409" y="3126890"/>
                  </a:lnTo>
                  <a:lnTo>
                    <a:pt x="7340488" y="3120299"/>
                  </a:lnTo>
                  <a:close/>
                  <a:moveTo>
                    <a:pt x="8038852" y="3099888"/>
                  </a:moveTo>
                  <a:lnTo>
                    <a:pt x="7649153" y="3103305"/>
                  </a:lnTo>
                  <a:lnTo>
                    <a:pt x="7383429" y="3105669"/>
                  </a:lnTo>
                  <a:lnTo>
                    <a:pt x="7377365" y="3120299"/>
                  </a:lnTo>
                  <a:lnTo>
                    <a:pt x="7364493" y="3125628"/>
                  </a:lnTo>
                  <a:lnTo>
                    <a:pt x="7517379" y="5070319"/>
                  </a:lnTo>
                  <a:close/>
                  <a:moveTo>
                    <a:pt x="5301335" y="2516506"/>
                  </a:moveTo>
                  <a:lnTo>
                    <a:pt x="5531662" y="4289999"/>
                  </a:lnTo>
                  <a:lnTo>
                    <a:pt x="6525573" y="3470791"/>
                  </a:lnTo>
                  <a:close/>
                  <a:moveTo>
                    <a:pt x="5290014" y="2511993"/>
                  </a:moveTo>
                  <a:lnTo>
                    <a:pt x="3959511" y="3173891"/>
                  </a:lnTo>
                  <a:lnTo>
                    <a:pt x="5520028" y="4287627"/>
                  </a:lnTo>
                  <a:close/>
                  <a:moveTo>
                    <a:pt x="8038865" y="2458374"/>
                  </a:moveTo>
                  <a:lnTo>
                    <a:pt x="7700793" y="2781034"/>
                  </a:lnTo>
                  <a:lnTo>
                    <a:pt x="7379329" y="3088184"/>
                  </a:lnTo>
                  <a:lnTo>
                    <a:pt x="7382419" y="3095639"/>
                  </a:lnTo>
                  <a:lnTo>
                    <a:pt x="7744055" y="3092478"/>
                  </a:lnTo>
                  <a:lnTo>
                    <a:pt x="8040846" y="3089813"/>
                  </a:lnTo>
                  <a:lnTo>
                    <a:pt x="8039921" y="2790962"/>
                  </a:lnTo>
                  <a:close/>
                  <a:moveTo>
                    <a:pt x="8046907" y="2454823"/>
                  </a:moveTo>
                  <a:lnTo>
                    <a:pt x="8047859" y="2762309"/>
                  </a:lnTo>
                  <a:lnTo>
                    <a:pt x="8048887" y="3087810"/>
                  </a:lnTo>
                  <a:lnTo>
                    <a:pt x="8929133" y="2554750"/>
                  </a:lnTo>
                  <a:close/>
                  <a:moveTo>
                    <a:pt x="4210580" y="2183123"/>
                  </a:moveTo>
                  <a:lnTo>
                    <a:pt x="3955935" y="3163634"/>
                  </a:lnTo>
                  <a:lnTo>
                    <a:pt x="5281022" y="2504474"/>
                  </a:lnTo>
                  <a:lnTo>
                    <a:pt x="5126156" y="2457809"/>
                  </a:lnTo>
                  <a:close/>
                  <a:moveTo>
                    <a:pt x="6380143" y="2033404"/>
                  </a:moveTo>
                  <a:lnTo>
                    <a:pt x="6536587" y="3462660"/>
                  </a:lnTo>
                  <a:lnTo>
                    <a:pt x="7334645" y="3106200"/>
                  </a:lnTo>
                  <a:lnTo>
                    <a:pt x="7332851" y="3101873"/>
                  </a:lnTo>
                  <a:lnTo>
                    <a:pt x="7338458" y="3088343"/>
                  </a:lnTo>
                  <a:close/>
                  <a:moveTo>
                    <a:pt x="6368373" y="2027753"/>
                  </a:moveTo>
                  <a:lnTo>
                    <a:pt x="5303418" y="2504739"/>
                  </a:lnTo>
                  <a:lnTo>
                    <a:pt x="6526562" y="3458651"/>
                  </a:lnTo>
                  <a:close/>
                  <a:moveTo>
                    <a:pt x="6388299" y="2027536"/>
                  </a:moveTo>
                  <a:lnTo>
                    <a:pt x="7347020" y="3080742"/>
                  </a:lnTo>
                  <a:lnTo>
                    <a:pt x="7358926" y="3075813"/>
                  </a:lnTo>
                  <a:lnTo>
                    <a:pt x="7372053" y="3081247"/>
                  </a:lnTo>
                  <a:lnTo>
                    <a:pt x="8031658" y="2449482"/>
                  </a:lnTo>
                  <a:close/>
                  <a:moveTo>
                    <a:pt x="5297069" y="1458094"/>
                  </a:moveTo>
                  <a:lnTo>
                    <a:pt x="5297069" y="2496455"/>
                  </a:lnTo>
                  <a:lnTo>
                    <a:pt x="6362096" y="2019370"/>
                  </a:lnTo>
                  <a:close/>
                  <a:moveTo>
                    <a:pt x="5291049" y="1458091"/>
                  </a:moveTo>
                  <a:lnTo>
                    <a:pt x="4217998" y="2173720"/>
                  </a:lnTo>
                  <a:lnTo>
                    <a:pt x="5291049" y="2496455"/>
                  </a:lnTo>
                  <a:close/>
                  <a:moveTo>
                    <a:pt x="9028972" y="0"/>
                  </a:moveTo>
                  <a:lnTo>
                    <a:pt x="9047485" y="0"/>
                  </a:lnTo>
                  <a:lnTo>
                    <a:pt x="9168788" y="67112"/>
                  </a:lnTo>
                  <a:lnTo>
                    <a:pt x="9172085" y="68933"/>
                  </a:lnTo>
                  <a:lnTo>
                    <a:pt x="9172085" y="78956"/>
                  </a:lnTo>
                  <a:lnTo>
                    <a:pt x="9172084" y="78956"/>
                  </a:lnTo>
                  <a:lnTo>
                    <a:pt x="9172084" y="78957"/>
                  </a:lnTo>
                  <a:close/>
                  <a:moveTo>
                    <a:pt x="8454152" y="0"/>
                  </a:moveTo>
                  <a:lnTo>
                    <a:pt x="8467584" y="0"/>
                  </a:lnTo>
                  <a:lnTo>
                    <a:pt x="9168073" y="918868"/>
                  </a:lnTo>
                  <a:lnTo>
                    <a:pt x="9168073" y="918869"/>
                  </a:lnTo>
                  <a:lnTo>
                    <a:pt x="9168073" y="934905"/>
                  </a:lnTo>
                  <a:lnTo>
                    <a:pt x="9168073" y="934906"/>
                  </a:lnTo>
                  <a:lnTo>
                    <a:pt x="9165957" y="932134"/>
                  </a:lnTo>
                  <a:close/>
                  <a:moveTo>
                    <a:pt x="5810866" y="0"/>
                  </a:moveTo>
                  <a:lnTo>
                    <a:pt x="5819474" y="0"/>
                  </a:lnTo>
                  <a:lnTo>
                    <a:pt x="5299357" y="1447271"/>
                  </a:lnTo>
                  <a:lnTo>
                    <a:pt x="6365468" y="2008686"/>
                  </a:lnTo>
                  <a:lnTo>
                    <a:pt x="5881585" y="0"/>
                  </a:lnTo>
                  <a:lnTo>
                    <a:pt x="5892502" y="0"/>
                  </a:lnTo>
                  <a:lnTo>
                    <a:pt x="6375720" y="2005634"/>
                  </a:lnTo>
                  <a:lnTo>
                    <a:pt x="7676521" y="0"/>
                  </a:lnTo>
                  <a:lnTo>
                    <a:pt x="7688594" y="0"/>
                  </a:lnTo>
                  <a:lnTo>
                    <a:pt x="6496195" y="1839274"/>
                  </a:lnTo>
                  <a:lnTo>
                    <a:pt x="6382405" y="2014969"/>
                  </a:lnTo>
                  <a:lnTo>
                    <a:pt x="7215701" y="2229182"/>
                  </a:lnTo>
                  <a:lnTo>
                    <a:pt x="8038851" y="2440331"/>
                  </a:lnTo>
                  <a:lnTo>
                    <a:pt x="8037422" y="1372124"/>
                  </a:lnTo>
                  <a:lnTo>
                    <a:pt x="8035573" y="0"/>
                  </a:lnTo>
                  <a:lnTo>
                    <a:pt x="8045614" y="0"/>
                  </a:lnTo>
                  <a:lnTo>
                    <a:pt x="8048878" y="2439372"/>
                  </a:lnTo>
                  <a:lnTo>
                    <a:pt x="9156213" y="1903934"/>
                  </a:lnTo>
                  <a:lnTo>
                    <a:pt x="9162055" y="1901104"/>
                  </a:lnTo>
                  <a:lnTo>
                    <a:pt x="9162055" y="1901109"/>
                  </a:lnTo>
                  <a:lnTo>
                    <a:pt x="9162055" y="1909127"/>
                  </a:lnTo>
                  <a:lnTo>
                    <a:pt x="9162055" y="1911127"/>
                  </a:lnTo>
                  <a:lnTo>
                    <a:pt x="8059607" y="2444007"/>
                  </a:lnTo>
                  <a:lnTo>
                    <a:pt x="8943498" y="2544125"/>
                  </a:lnTo>
                  <a:lnTo>
                    <a:pt x="9160045" y="2287985"/>
                  </a:lnTo>
                  <a:lnTo>
                    <a:pt x="9160045" y="2287988"/>
                  </a:lnTo>
                  <a:lnTo>
                    <a:pt x="9160047" y="2287985"/>
                  </a:lnTo>
                  <a:lnTo>
                    <a:pt x="9160047" y="2304021"/>
                  </a:lnTo>
                  <a:lnTo>
                    <a:pt x="8954193" y="2548947"/>
                  </a:lnTo>
                  <a:lnTo>
                    <a:pt x="9157443" y="2650516"/>
                  </a:lnTo>
                  <a:lnTo>
                    <a:pt x="9158042" y="2650812"/>
                  </a:lnTo>
                  <a:lnTo>
                    <a:pt x="9158042" y="2660834"/>
                  </a:lnTo>
                  <a:lnTo>
                    <a:pt x="9156218" y="2659924"/>
                  </a:lnTo>
                  <a:lnTo>
                    <a:pt x="9156035" y="2660839"/>
                  </a:lnTo>
                  <a:lnTo>
                    <a:pt x="8991906" y="2579586"/>
                  </a:lnTo>
                  <a:lnTo>
                    <a:pt x="9158042" y="2708945"/>
                  </a:lnTo>
                  <a:lnTo>
                    <a:pt x="9158042" y="2720973"/>
                  </a:lnTo>
                  <a:lnTo>
                    <a:pt x="8945743" y="2556835"/>
                  </a:lnTo>
                  <a:lnTo>
                    <a:pt x="8063788" y="3090815"/>
                  </a:lnTo>
                  <a:lnTo>
                    <a:pt x="9156039" y="3155957"/>
                  </a:lnTo>
                  <a:lnTo>
                    <a:pt x="9156039" y="3165981"/>
                  </a:lnTo>
                  <a:lnTo>
                    <a:pt x="9156038" y="3165981"/>
                  </a:lnTo>
                  <a:lnTo>
                    <a:pt x="9156038" y="3167993"/>
                  </a:lnTo>
                  <a:lnTo>
                    <a:pt x="8077585" y="3103790"/>
                  </a:lnTo>
                  <a:lnTo>
                    <a:pt x="9154033" y="3558874"/>
                  </a:lnTo>
                  <a:lnTo>
                    <a:pt x="9154033" y="3568896"/>
                  </a:lnTo>
                  <a:lnTo>
                    <a:pt x="9154032" y="3568895"/>
                  </a:lnTo>
                  <a:lnTo>
                    <a:pt x="9154032" y="3570903"/>
                  </a:lnTo>
                  <a:lnTo>
                    <a:pt x="8050595" y="3104562"/>
                  </a:lnTo>
                  <a:lnTo>
                    <a:pt x="7527701" y="5082096"/>
                  </a:lnTo>
                  <a:lnTo>
                    <a:pt x="9150022" y="4062021"/>
                  </a:lnTo>
                  <a:lnTo>
                    <a:pt x="9150022" y="4065287"/>
                  </a:lnTo>
                  <a:lnTo>
                    <a:pt x="9152028" y="4064025"/>
                  </a:lnTo>
                  <a:lnTo>
                    <a:pt x="9150020" y="4076053"/>
                  </a:lnTo>
                  <a:lnTo>
                    <a:pt x="7545025" y="5086982"/>
                  </a:lnTo>
                  <a:lnTo>
                    <a:pt x="9146009" y="4915966"/>
                  </a:lnTo>
                  <a:lnTo>
                    <a:pt x="9146009" y="4917973"/>
                  </a:lnTo>
                  <a:lnTo>
                    <a:pt x="9146010" y="4917973"/>
                  </a:lnTo>
                  <a:lnTo>
                    <a:pt x="9146009" y="4917978"/>
                  </a:lnTo>
                  <a:lnTo>
                    <a:pt x="9146009" y="4925990"/>
                  </a:lnTo>
                  <a:lnTo>
                    <a:pt x="9144370" y="4926167"/>
                  </a:lnTo>
                  <a:lnTo>
                    <a:pt x="9144004" y="4927994"/>
                  </a:lnTo>
                  <a:lnTo>
                    <a:pt x="7530098" y="5100602"/>
                  </a:lnTo>
                  <a:lnTo>
                    <a:pt x="8134469" y="5564935"/>
                  </a:lnTo>
                  <a:lnTo>
                    <a:pt x="9144622" y="5179095"/>
                  </a:lnTo>
                  <a:lnTo>
                    <a:pt x="9146010" y="5178563"/>
                  </a:lnTo>
                  <a:lnTo>
                    <a:pt x="9146010" y="5188587"/>
                  </a:lnTo>
                  <a:lnTo>
                    <a:pt x="8147165" y="5571460"/>
                  </a:lnTo>
                  <a:lnTo>
                    <a:pt x="8574807" y="5685300"/>
                  </a:lnTo>
                  <a:lnTo>
                    <a:pt x="8576390" y="5683717"/>
                  </a:lnTo>
                  <a:lnTo>
                    <a:pt x="8577997" y="5684520"/>
                  </a:lnTo>
                  <a:lnTo>
                    <a:pt x="8579128" y="5684143"/>
                  </a:lnTo>
                  <a:lnTo>
                    <a:pt x="9144004" y="5358975"/>
                  </a:lnTo>
                  <a:lnTo>
                    <a:pt x="9146010" y="5368997"/>
                  </a:lnTo>
                  <a:lnTo>
                    <a:pt x="9144004" y="5370149"/>
                  </a:lnTo>
                  <a:lnTo>
                    <a:pt x="9144004" y="5371005"/>
                  </a:lnTo>
                  <a:lnTo>
                    <a:pt x="8591612" y="5687902"/>
                  </a:lnTo>
                  <a:lnTo>
                    <a:pt x="9144010" y="5894198"/>
                  </a:lnTo>
                  <a:lnTo>
                    <a:pt x="9144010" y="5904220"/>
                  </a:lnTo>
                  <a:lnTo>
                    <a:pt x="9141998" y="5903474"/>
                  </a:lnTo>
                  <a:lnTo>
                    <a:pt x="9141998" y="5906224"/>
                  </a:lnTo>
                  <a:lnTo>
                    <a:pt x="8594586" y="5702517"/>
                  </a:lnTo>
                  <a:lnTo>
                    <a:pt x="9139998" y="6405363"/>
                  </a:lnTo>
                  <a:lnTo>
                    <a:pt x="9139998" y="6419395"/>
                  </a:lnTo>
                  <a:lnTo>
                    <a:pt x="9137989" y="6416811"/>
                  </a:lnTo>
                  <a:lnTo>
                    <a:pt x="9137989" y="6419393"/>
                  </a:lnTo>
                  <a:lnTo>
                    <a:pt x="8579490" y="5701159"/>
                  </a:lnTo>
                  <a:lnTo>
                    <a:pt x="8221743" y="6858000"/>
                  </a:lnTo>
                  <a:lnTo>
                    <a:pt x="8210354" y="6858000"/>
                  </a:lnTo>
                  <a:lnTo>
                    <a:pt x="8567826" y="5699491"/>
                  </a:lnTo>
                  <a:lnTo>
                    <a:pt x="7284936" y="6081751"/>
                  </a:lnTo>
                  <a:lnTo>
                    <a:pt x="6973992" y="6174786"/>
                  </a:lnTo>
                  <a:lnTo>
                    <a:pt x="7531643" y="6713278"/>
                  </a:lnTo>
                  <a:lnTo>
                    <a:pt x="7681571" y="6858000"/>
                  </a:lnTo>
                  <a:lnTo>
                    <a:pt x="7670574" y="6858000"/>
                  </a:lnTo>
                  <a:lnTo>
                    <a:pt x="7525156" y="6717837"/>
                  </a:lnTo>
                  <a:lnTo>
                    <a:pt x="6969584" y="6182553"/>
                  </a:lnTo>
                  <a:lnTo>
                    <a:pt x="6814054" y="6858000"/>
                  </a:lnTo>
                  <a:lnTo>
                    <a:pt x="6801561" y="6858000"/>
                  </a:lnTo>
                  <a:lnTo>
                    <a:pt x="6954957" y="6191823"/>
                  </a:lnTo>
                  <a:lnTo>
                    <a:pt x="6379542" y="6858000"/>
                  </a:lnTo>
                  <a:lnTo>
                    <a:pt x="6367771" y="6858000"/>
                  </a:lnTo>
                  <a:lnTo>
                    <a:pt x="6953771" y="6178845"/>
                  </a:lnTo>
                  <a:lnTo>
                    <a:pt x="4861822" y="6569734"/>
                  </a:lnTo>
                  <a:lnTo>
                    <a:pt x="5457010" y="6858000"/>
                  </a:lnTo>
                  <a:lnTo>
                    <a:pt x="5433686" y="6858000"/>
                  </a:lnTo>
                  <a:lnTo>
                    <a:pt x="4849386" y="6574520"/>
                  </a:lnTo>
                  <a:lnTo>
                    <a:pt x="4748683" y="6858000"/>
                  </a:lnTo>
                  <a:lnTo>
                    <a:pt x="4737810" y="6858000"/>
                  </a:lnTo>
                  <a:lnTo>
                    <a:pt x="4837799" y="6576885"/>
                  </a:lnTo>
                  <a:lnTo>
                    <a:pt x="4291863" y="6858000"/>
                  </a:lnTo>
                  <a:lnTo>
                    <a:pt x="4268380" y="6858000"/>
                  </a:lnTo>
                  <a:lnTo>
                    <a:pt x="4834507" y="6566488"/>
                  </a:lnTo>
                  <a:lnTo>
                    <a:pt x="3251114" y="5828782"/>
                  </a:lnTo>
                  <a:lnTo>
                    <a:pt x="3065412" y="6858000"/>
                  </a:lnTo>
                  <a:lnTo>
                    <a:pt x="3055635" y="6858000"/>
                  </a:lnTo>
                  <a:lnTo>
                    <a:pt x="3086527" y="6687396"/>
                  </a:lnTo>
                  <a:lnTo>
                    <a:pt x="3241217" y="5830050"/>
                  </a:lnTo>
                  <a:lnTo>
                    <a:pt x="2434902" y="6154993"/>
                  </a:lnTo>
                  <a:lnTo>
                    <a:pt x="1626188" y="6481671"/>
                  </a:lnTo>
                  <a:lnTo>
                    <a:pt x="2090168" y="6858000"/>
                  </a:lnTo>
                  <a:lnTo>
                    <a:pt x="2073305" y="6858000"/>
                  </a:lnTo>
                  <a:lnTo>
                    <a:pt x="1618604" y="6489552"/>
                  </a:lnTo>
                  <a:lnTo>
                    <a:pt x="1530941" y="6716551"/>
                  </a:lnTo>
                  <a:lnTo>
                    <a:pt x="1476507" y="6858000"/>
                  </a:lnTo>
                  <a:lnTo>
                    <a:pt x="1464161" y="6858000"/>
                  </a:lnTo>
                  <a:lnTo>
                    <a:pt x="1603608" y="6495642"/>
                  </a:lnTo>
                  <a:lnTo>
                    <a:pt x="1087525" y="6858000"/>
                  </a:lnTo>
                  <a:lnTo>
                    <a:pt x="1070188" y="6858000"/>
                  </a:lnTo>
                  <a:lnTo>
                    <a:pt x="1600323" y="6486128"/>
                  </a:lnTo>
                  <a:lnTo>
                    <a:pt x="4012" y="6776204"/>
                  </a:lnTo>
                  <a:cubicBezTo>
                    <a:pt x="2006" y="6776204"/>
                    <a:pt x="0" y="6774198"/>
                    <a:pt x="0" y="6772194"/>
                  </a:cubicBezTo>
                  <a:cubicBezTo>
                    <a:pt x="0" y="6770188"/>
                    <a:pt x="0" y="6768184"/>
                    <a:pt x="2006" y="6766180"/>
                  </a:cubicBezTo>
                  <a:lnTo>
                    <a:pt x="1335798" y="5984399"/>
                  </a:lnTo>
                  <a:cubicBezTo>
                    <a:pt x="1337804" y="5984399"/>
                    <a:pt x="1337804" y="5984399"/>
                    <a:pt x="1339808" y="5984399"/>
                  </a:cubicBezTo>
                  <a:lnTo>
                    <a:pt x="1341481" y="5986070"/>
                  </a:lnTo>
                  <a:lnTo>
                    <a:pt x="2159347" y="5822988"/>
                  </a:lnTo>
                  <a:lnTo>
                    <a:pt x="2160145" y="5822032"/>
                  </a:lnTo>
                  <a:lnTo>
                    <a:pt x="2161748" y="5821231"/>
                  </a:lnTo>
                  <a:lnTo>
                    <a:pt x="2162150" y="5820028"/>
                  </a:lnTo>
                  <a:lnTo>
                    <a:pt x="3504781" y="5320075"/>
                  </a:lnTo>
                  <a:lnTo>
                    <a:pt x="3505972" y="5318885"/>
                  </a:lnTo>
                  <a:lnTo>
                    <a:pt x="3508182" y="5318510"/>
                  </a:lnTo>
                  <a:lnTo>
                    <a:pt x="4325882" y="4437486"/>
                  </a:lnTo>
                  <a:lnTo>
                    <a:pt x="3943215" y="3173999"/>
                  </a:lnTo>
                  <a:lnTo>
                    <a:pt x="3943616" y="3172797"/>
                  </a:lnTo>
                  <a:lnTo>
                    <a:pt x="3943219" y="3172003"/>
                  </a:lnTo>
                  <a:lnTo>
                    <a:pt x="3943215" y="3171997"/>
                  </a:lnTo>
                  <a:lnTo>
                    <a:pt x="3943215" y="3171996"/>
                  </a:lnTo>
                  <a:lnTo>
                    <a:pt x="4201951" y="2175725"/>
                  </a:lnTo>
                  <a:lnTo>
                    <a:pt x="4202952" y="2174724"/>
                  </a:lnTo>
                  <a:lnTo>
                    <a:pt x="4203955" y="2171719"/>
                  </a:lnTo>
                  <a:lnTo>
                    <a:pt x="5289358" y="1447192"/>
                  </a:lnTo>
                  <a:close/>
                </a:path>
              </a:pathLst>
            </a:custGeom>
            <a:solidFill>
              <a:schemeClr val="bg1">
                <a:lumMod val="75000"/>
              </a:schemeClr>
            </a:solidFill>
            <a:ln w="9508" cap="flat">
              <a:noFill/>
              <a:prstDash val="solid"/>
              <a:miter/>
            </a:ln>
          </p:spPr>
          <p:txBody>
            <a:bodyPr anchor="ctr"/>
            <a:lstStyle/>
            <a:p>
              <a:pPr eaLnBrk="1" hangingPunct="1">
                <a:defRPr/>
              </a:pPr>
              <a:endParaRPr lang="zh-CN" altLang="en-US"/>
            </a:p>
          </p:txBody>
        </p:sp>
        <p:sp>
          <p:nvSpPr>
            <p:cNvPr id="18" name="任意形状 189"/>
            <p:cNvSpPr/>
            <p:nvPr/>
          </p:nvSpPr>
          <p:spPr>
            <a:xfrm>
              <a:off x="3025601" y="1364314"/>
              <a:ext cx="9023086" cy="5442684"/>
            </a:xfrm>
            <a:custGeom>
              <a:avLst/>
              <a:gdLst>
                <a:gd name="connsiteX0" fmla="*/ 39488 w 9022184"/>
                <a:gd name="connsiteY0" fmla="*/ 5364099 h 5443025"/>
                <a:gd name="connsiteX1" fmla="*/ 78976 w 9022184"/>
                <a:gd name="connsiteY1" fmla="*/ 5403560 h 5443025"/>
                <a:gd name="connsiteX2" fmla="*/ 39488 w 9022184"/>
                <a:gd name="connsiteY2" fmla="*/ 5443025 h 5443025"/>
                <a:gd name="connsiteX3" fmla="*/ 0 w 9022184"/>
                <a:gd name="connsiteY3" fmla="*/ 5403560 h 5443025"/>
                <a:gd name="connsiteX4" fmla="*/ 39488 w 9022184"/>
                <a:gd name="connsiteY4" fmla="*/ 5364099 h 5443025"/>
                <a:gd name="connsiteX5" fmla="*/ 4879599 w 9022184"/>
                <a:gd name="connsiteY5" fmla="*/ 5141713 h 5443025"/>
                <a:gd name="connsiteX6" fmla="*/ 4937369 w 9022184"/>
                <a:gd name="connsiteY6" fmla="*/ 5199447 h 5443025"/>
                <a:gd name="connsiteX7" fmla="*/ 4879599 w 9022184"/>
                <a:gd name="connsiteY7" fmla="*/ 5257179 h 5443025"/>
                <a:gd name="connsiteX8" fmla="*/ 4821833 w 9022184"/>
                <a:gd name="connsiteY8" fmla="*/ 5199447 h 5443025"/>
                <a:gd name="connsiteX9" fmla="*/ 4879599 w 9022184"/>
                <a:gd name="connsiteY9" fmla="*/ 5141713 h 5443025"/>
                <a:gd name="connsiteX10" fmla="*/ 1650416 w 9022184"/>
                <a:gd name="connsiteY10" fmla="*/ 5041486 h 5443025"/>
                <a:gd name="connsiteX11" fmla="*/ 1720216 w 9022184"/>
                <a:gd name="connsiteY11" fmla="*/ 5111248 h 5443025"/>
                <a:gd name="connsiteX12" fmla="*/ 1650416 w 9022184"/>
                <a:gd name="connsiteY12" fmla="*/ 5181009 h 5443025"/>
                <a:gd name="connsiteX13" fmla="*/ 1580614 w 9022184"/>
                <a:gd name="connsiteY13" fmla="*/ 5111248 h 5443025"/>
                <a:gd name="connsiteX14" fmla="*/ 1650416 w 9022184"/>
                <a:gd name="connsiteY14" fmla="*/ 5041486 h 5443025"/>
                <a:gd name="connsiteX15" fmla="*/ 6998824 w 9022184"/>
                <a:gd name="connsiteY15" fmla="*/ 4762851 h 5443025"/>
                <a:gd name="connsiteX16" fmla="*/ 7039744 w 9022184"/>
                <a:gd name="connsiteY16" fmla="*/ 4803744 h 5443025"/>
                <a:gd name="connsiteX17" fmla="*/ 6998824 w 9022184"/>
                <a:gd name="connsiteY17" fmla="*/ 4844639 h 5443025"/>
                <a:gd name="connsiteX18" fmla="*/ 6957907 w 9022184"/>
                <a:gd name="connsiteY18" fmla="*/ 4803744 h 5443025"/>
                <a:gd name="connsiteX19" fmla="*/ 6998824 w 9022184"/>
                <a:gd name="connsiteY19" fmla="*/ 4762851 h 5443025"/>
                <a:gd name="connsiteX20" fmla="*/ 1372828 w 9022184"/>
                <a:gd name="connsiteY20" fmla="*/ 4568406 h 5443025"/>
                <a:gd name="connsiteX21" fmla="*/ 1425780 w 9022184"/>
                <a:gd name="connsiteY21" fmla="*/ 4621328 h 5443025"/>
                <a:gd name="connsiteX22" fmla="*/ 1372828 w 9022184"/>
                <a:gd name="connsiteY22" fmla="*/ 4674250 h 5443025"/>
                <a:gd name="connsiteX23" fmla="*/ 1319874 w 9022184"/>
                <a:gd name="connsiteY23" fmla="*/ 4621328 h 5443025"/>
                <a:gd name="connsiteX24" fmla="*/ 1372828 w 9022184"/>
                <a:gd name="connsiteY24" fmla="*/ 4568406 h 5443025"/>
                <a:gd name="connsiteX25" fmla="*/ 2197169 w 9022184"/>
                <a:gd name="connsiteY25" fmla="*/ 4416060 h 5443025"/>
                <a:gd name="connsiteX26" fmla="*/ 2238089 w 9022184"/>
                <a:gd name="connsiteY26" fmla="*/ 4456952 h 5443025"/>
                <a:gd name="connsiteX27" fmla="*/ 2197169 w 9022184"/>
                <a:gd name="connsiteY27" fmla="*/ 4497845 h 5443025"/>
                <a:gd name="connsiteX28" fmla="*/ 2156252 w 9022184"/>
                <a:gd name="connsiteY28" fmla="*/ 4456952 h 5443025"/>
                <a:gd name="connsiteX29" fmla="*/ 2197169 w 9022184"/>
                <a:gd name="connsiteY29" fmla="*/ 4416060 h 5443025"/>
                <a:gd name="connsiteX30" fmla="*/ 3280654 w 9022184"/>
                <a:gd name="connsiteY30" fmla="*/ 4385991 h 5443025"/>
                <a:gd name="connsiteX31" fmla="*/ 3348049 w 9022184"/>
                <a:gd name="connsiteY31" fmla="*/ 4453347 h 5443025"/>
                <a:gd name="connsiteX32" fmla="*/ 3280654 w 9022184"/>
                <a:gd name="connsiteY32" fmla="*/ 4520702 h 5443025"/>
                <a:gd name="connsiteX33" fmla="*/ 3213259 w 9022184"/>
                <a:gd name="connsiteY33" fmla="*/ 4453347 h 5443025"/>
                <a:gd name="connsiteX34" fmla="*/ 3280654 w 9022184"/>
                <a:gd name="connsiteY34" fmla="*/ 4385991 h 5443025"/>
                <a:gd name="connsiteX35" fmla="*/ 8609406 w 9022184"/>
                <a:gd name="connsiteY35" fmla="*/ 4267698 h 5443025"/>
                <a:gd name="connsiteX36" fmla="*/ 8662357 w 9022184"/>
                <a:gd name="connsiteY36" fmla="*/ 4320620 h 5443025"/>
                <a:gd name="connsiteX37" fmla="*/ 8609406 w 9022184"/>
                <a:gd name="connsiteY37" fmla="*/ 4373542 h 5443025"/>
                <a:gd name="connsiteX38" fmla="*/ 8556451 w 9022184"/>
                <a:gd name="connsiteY38" fmla="*/ 4320620 h 5443025"/>
                <a:gd name="connsiteX39" fmla="*/ 8609406 w 9022184"/>
                <a:gd name="connsiteY39" fmla="*/ 4267698 h 5443025"/>
                <a:gd name="connsiteX40" fmla="*/ 8164541 w 9022184"/>
                <a:gd name="connsiteY40" fmla="*/ 4123393 h 5443025"/>
                <a:gd name="connsiteX41" fmla="*/ 8243971 w 9022184"/>
                <a:gd name="connsiteY41" fmla="*/ 4202776 h 5443025"/>
                <a:gd name="connsiteX42" fmla="*/ 8164541 w 9022184"/>
                <a:gd name="connsiteY42" fmla="*/ 4282161 h 5443025"/>
                <a:gd name="connsiteX43" fmla="*/ 8085110 w 9022184"/>
                <a:gd name="connsiteY43" fmla="*/ 4202776 h 5443025"/>
                <a:gd name="connsiteX44" fmla="*/ 8164541 w 9022184"/>
                <a:gd name="connsiteY44" fmla="*/ 4123393 h 5443025"/>
                <a:gd name="connsiteX45" fmla="*/ 3543402 w 9022184"/>
                <a:gd name="connsiteY45" fmla="*/ 3912916 h 5443025"/>
                <a:gd name="connsiteX46" fmla="*/ 3586727 w 9022184"/>
                <a:gd name="connsiteY46" fmla="*/ 3956216 h 5443025"/>
                <a:gd name="connsiteX47" fmla="*/ 3543402 w 9022184"/>
                <a:gd name="connsiteY47" fmla="*/ 3999513 h 5443025"/>
                <a:gd name="connsiteX48" fmla="*/ 3500075 w 9022184"/>
                <a:gd name="connsiteY48" fmla="*/ 3956216 h 5443025"/>
                <a:gd name="connsiteX49" fmla="*/ 3543402 w 9022184"/>
                <a:gd name="connsiteY49" fmla="*/ 3912916 h 5443025"/>
                <a:gd name="connsiteX50" fmla="*/ 4962675 w 9022184"/>
                <a:gd name="connsiteY50" fmla="*/ 3680263 h 5443025"/>
                <a:gd name="connsiteX51" fmla="*/ 4999342 w 9022184"/>
                <a:gd name="connsiteY51" fmla="*/ 3716906 h 5443025"/>
                <a:gd name="connsiteX52" fmla="*/ 4962675 w 9022184"/>
                <a:gd name="connsiteY52" fmla="*/ 3753550 h 5443025"/>
                <a:gd name="connsiteX53" fmla="*/ 4926008 w 9022184"/>
                <a:gd name="connsiteY53" fmla="*/ 3716906 h 5443025"/>
                <a:gd name="connsiteX54" fmla="*/ 4962675 w 9022184"/>
                <a:gd name="connsiteY54" fmla="*/ 3680263 h 5443025"/>
                <a:gd name="connsiteX55" fmla="*/ 7548790 w 9022184"/>
                <a:gd name="connsiteY55" fmla="*/ 3674370 h 5443025"/>
                <a:gd name="connsiteX56" fmla="*/ 7604149 w 9022184"/>
                <a:gd name="connsiteY56" fmla="*/ 3729697 h 5443025"/>
                <a:gd name="connsiteX57" fmla="*/ 7548790 w 9022184"/>
                <a:gd name="connsiteY57" fmla="*/ 3785023 h 5443025"/>
                <a:gd name="connsiteX58" fmla="*/ 7493428 w 9022184"/>
                <a:gd name="connsiteY58" fmla="*/ 3729697 h 5443025"/>
                <a:gd name="connsiteX59" fmla="*/ 7548790 w 9022184"/>
                <a:gd name="connsiteY59" fmla="*/ 3674370 h 5443025"/>
                <a:gd name="connsiteX60" fmla="*/ 5284351 w 9022184"/>
                <a:gd name="connsiteY60" fmla="*/ 3552091 h 5443025"/>
                <a:gd name="connsiteX61" fmla="*/ 5351746 w 9022184"/>
                <a:gd name="connsiteY61" fmla="*/ 3619447 h 5443025"/>
                <a:gd name="connsiteX62" fmla="*/ 5284351 w 9022184"/>
                <a:gd name="connsiteY62" fmla="*/ 3686802 h 5443025"/>
                <a:gd name="connsiteX63" fmla="*/ 5216956 w 9022184"/>
                <a:gd name="connsiteY63" fmla="*/ 3619447 h 5443025"/>
                <a:gd name="connsiteX64" fmla="*/ 5284351 w 9022184"/>
                <a:gd name="connsiteY64" fmla="*/ 3552091 h 5443025"/>
                <a:gd name="connsiteX65" fmla="*/ 4411466 w 9022184"/>
                <a:gd name="connsiteY65" fmla="*/ 3261431 h 5443025"/>
                <a:gd name="connsiteX66" fmla="*/ 4452386 w 9022184"/>
                <a:gd name="connsiteY66" fmla="*/ 3302323 h 5443025"/>
                <a:gd name="connsiteX67" fmla="*/ 4411466 w 9022184"/>
                <a:gd name="connsiteY67" fmla="*/ 3343219 h 5443025"/>
                <a:gd name="connsiteX68" fmla="*/ 4370549 w 9022184"/>
                <a:gd name="connsiteY68" fmla="*/ 3302323 h 5443025"/>
                <a:gd name="connsiteX69" fmla="*/ 4411466 w 9022184"/>
                <a:gd name="connsiteY69" fmla="*/ 3261431 h 5443025"/>
                <a:gd name="connsiteX70" fmla="*/ 4362528 w 9022184"/>
                <a:gd name="connsiteY70" fmla="*/ 3032911 h 5443025"/>
                <a:gd name="connsiteX71" fmla="*/ 4398631 w 9022184"/>
                <a:gd name="connsiteY71" fmla="*/ 3068994 h 5443025"/>
                <a:gd name="connsiteX72" fmla="*/ 4362528 w 9022184"/>
                <a:gd name="connsiteY72" fmla="*/ 3105075 h 5443025"/>
                <a:gd name="connsiteX73" fmla="*/ 4326423 w 9022184"/>
                <a:gd name="connsiteY73" fmla="*/ 3068994 h 5443025"/>
                <a:gd name="connsiteX74" fmla="*/ 4362528 w 9022184"/>
                <a:gd name="connsiteY74" fmla="*/ 3032911 h 5443025"/>
                <a:gd name="connsiteX75" fmla="*/ 5558331 w 9022184"/>
                <a:gd name="connsiteY75" fmla="*/ 2856506 h 5443025"/>
                <a:gd name="connsiteX76" fmla="*/ 5632949 w 9022184"/>
                <a:gd name="connsiteY76" fmla="*/ 2931079 h 5443025"/>
                <a:gd name="connsiteX77" fmla="*/ 5558331 w 9022184"/>
                <a:gd name="connsiteY77" fmla="*/ 3005650 h 5443025"/>
                <a:gd name="connsiteX78" fmla="*/ 5483715 w 9022184"/>
                <a:gd name="connsiteY78" fmla="*/ 2931079 h 5443025"/>
                <a:gd name="connsiteX79" fmla="*/ 5558331 w 9022184"/>
                <a:gd name="connsiteY79" fmla="*/ 2856506 h 5443025"/>
                <a:gd name="connsiteX80" fmla="*/ 6565191 w 9022184"/>
                <a:gd name="connsiteY80" fmla="*/ 2026614 h 5443025"/>
                <a:gd name="connsiteX81" fmla="*/ 6639809 w 9022184"/>
                <a:gd name="connsiteY81" fmla="*/ 2101187 h 5443025"/>
                <a:gd name="connsiteX82" fmla="*/ 6565191 w 9022184"/>
                <a:gd name="connsiteY82" fmla="*/ 2175758 h 5443025"/>
                <a:gd name="connsiteX83" fmla="*/ 6490575 w 9022184"/>
                <a:gd name="connsiteY83" fmla="*/ 2101187 h 5443025"/>
                <a:gd name="connsiteX84" fmla="*/ 6565191 w 9022184"/>
                <a:gd name="connsiteY84" fmla="*/ 2026614 h 5443025"/>
                <a:gd name="connsiteX85" fmla="*/ 3981885 w 9022184"/>
                <a:gd name="connsiteY85" fmla="*/ 1767910 h 5443025"/>
                <a:gd name="connsiteX86" fmla="*/ 4018552 w 9022184"/>
                <a:gd name="connsiteY86" fmla="*/ 1804553 h 5443025"/>
                <a:gd name="connsiteX87" fmla="*/ 3981885 w 9022184"/>
                <a:gd name="connsiteY87" fmla="*/ 1841196 h 5443025"/>
                <a:gd name="connsiteX88" fmla="*/ 3945218 w 9022184"/>
                <a:gd name="connsiteY88" fmla="*/ 1804553 h 5443025"/>
                <a:gd name="connsiteX89" fmla="*/ 3981885 w 9022184"/>
                <a:gd name="connsiteY89" fmla="*/ 1767910 h 5443025"/>
                <a:gd name="connsiteX90" fmla="*/ 8077895 w 9022184"/>
                <a:gd name="connsiteY90" fmla="*/ 1661789 h 5443025"/>
                <a:gd name="connsiteX91" fmla="*/ 8142882 w 9022184"/>
                <a:gd name="connsiteY91" fmla="*/ 1726738 h 5443025"/>
                <a:gd name="connsiteX92" fmla="*/ 8077895 w 9022184"/>
                <a:gd name="connsiteY92" fmla="*/ 1791690 h 5443025"/>
                <a:gd name="connsiteX93" fmla="*/ 8012907 w 9022184"/>
                <a:gd name="connsiteY93" fmla="*/ 1726738 h 5443025"/>
                <a:gd name="connsiteX94" fmla="*/ 8077895 w 9022184"/>
                <a:gd name="connsiteY94" fmla="*/ 1661789 h 5443025"/>
                <a:gd name="connsiteX95" fmla="*/ 8978859 w 9022184"/>
                <a:gd name="connsiteY95" fmla="*/ 1138597 h 5443025"/>
                <a:gd name="connsiteX96" fmla="*/ 9022184 w 9022184"/>
                <a:gd name="connsiteY96" fmla="*/ 1181898 h 5443025"/>
                <a:gd name="connsiteX97" fmla="*/ 8978859 w 9022184"/>
                <a:gd name="connsiteY97" fmla="*/ 1225195 h 5443025"/>
                <a:gd name="connsiteX98" fmla="*/ 8935532 w 9022184"/>
                <a:gd name="connsiteY98" fmla="*/ 1181898 h 5443025"/>
                <a:gd name="connsiteX99" fmla="*/ 8978859 w 9022184"/>
                <a:gd name="connsiteY99" fmla="*/ 1138597 h 5443025"/>
                <a:gd name="connsiteX100" fmla="*/ 5327674 w 9022184"/>
                <a:gd name="connsiteY100" fmla="*/ 1094496 h 5443025"/>
                <a:gd name="connsiteX101" fmla="*/ 5366184 w 9022184"/>
                <a:gd name="connsiteY101" fmla="*/ 1132984 h 5443025"/>
                <a:gd name="connsiteX102" fmla="*/ 5327674 w 9022184"/>
                <a:gd name="connsiteY102" fmla="*/ 1171471 h 5443025"/>
                <a:gd name="connsiteX103" fmla="*/ 5289162 w 9022184"/>
                <a:gd name="connsiteY103" fmla="*/ 1132984 h 5443025"/>
                <a:gd name="connsiteX104" fmla="*/ 5327674 w 9022184"/>
                <a:gd name="connsiteY104" fmla="*/ 1094496 h 5443025"/>
                <a:gd name="connsiteX105" fmla="*/ 8075489 w 9022184"/>
                <a:gd name="connsiteY105" fmla="*/ 1002286 h 5443025"/>
                <a:gd name="connsiteX106" fmla="*/ 8150105 w 9022184"/>
                <a:gd name="connsiteY106" fmla="*/ 1076859 h 5443025"/>
                <a:gd name="connsiteX107" fmla="*/ 8075489 w 9022184"/>
                <a:gd name="connsiteY107" fmla="*/ 1151429 h 5443025"/>
                <a:gd name="connsiteX108" fmla="*/ 8000871 w 9022184"/>
                <a:gd name="connsiteY108" fmla="*/ 1076859 h 5443025"/>
                <a:gd name="connsiteX109" fmla="*/ 8075489 w 9022184"/>
                <a:gd name="connsiteY109" fmla="*/ 1002286 h 5443025"/>
                <a:gd name="connsiteX110" fmla="*/ 4238579 w 9022184"/>
                <a:gd name="connsiteY110" fmla="*/ 755722 h 5443025"/>
                <a:gd name="connsiteX111" fmla="*/ 4289126 w 9022184"/>
                <a:gd name="connsiteY111" fmla="*/ 806239 h 5443025"/>
                <a:gd name="connsiteX112" fmla="*/ 4238579 w 9022184"/>
                <a:gd name="connsiteY112" fmla="*/ 856754 h 5443025"/>
                <a:gd name="connsiteX113" fmla="*/ 4188032 w 9022184"/>
                <a:gd name="connsiteY113" fmla="*/ 806239 h 5443025"/>
                <a:gd name="connsiteX114" fmla="*/ 4238579 w 9022184"/>
                <a:gd name="connsiteY114" fmla="*/ 755722 h 5443025"/>
                <a:gd name="connsiteX115" fmla="*/ 6407143 w 9022184"/>
                <a:gd name="connsiteY115" fmla="*/ 609389 h 5443025"/>
                <a:gd name="connsiteX116" fmla="*/ 6448063 w 9022184"/>
                <a:gd name="connsiteY116" fmla="*/ 650282 h 5443025"/>
                <a:gd name="connsiteX117" fmla="*/ 6407143 w 9022184"/>
                <a:gd name="connsiteY117" fmla="*/ 691177 h 5443025"/>
                <a:gd name="connsiteX118" fmla="*/ 6366226 w 9022184"/>
                <a:gd name="connsiteY118" fmla="*/ 650282 h 5443025"/>
                <a:gd name="connsiteX119" fmla="*/ 6407143 w 9022184"/>
                <a:gd name="connsiteY119" fmla="*/ 609389 h 5443025"/>
                <a:gd name="connsiteX120" fmla="*/ 5326876 w 9022184"/>
                <a:gd name="connsiteY120" fmla="*/ 0 h 5443025"/>
                <a:gd name="connsiteX121" fmla="*/ 5408714 w 9022184"/>
                <a:gd name="connsiteY121" fmla="*/ 81790 h 5443025"/>
                <a:gd name="connsiteX122" fmla="*/ 5326876 w 9022184"/>
                <a:gd name="connsiteY122" fmla="*/ 163577 h 5443025"/>
                <a:gd name="connsiteX123" fmla="*/ 5245038 w 9022184"/>
                <a:gd name="connsiteY123" fmla="*/ 81790 h 5443025"/>
                <a:gd name="connsiteX124" fmla="*/ 5326876 w 9022184"/>
                <a:gd name="connsiteY124" fmla="*/ 0 h 54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9022184" h="5443025">
                  <a:moveTo>
                    <a:pt x="39488" y="5364099"/>
                  </a:moveTo>
                  <a:cubicBezTo>
                    <a:pt x="61297" y="5364099"/>
                    <a:pt x="78976" y="5381765"/>
                    <a:pt x="78976" y="5403560"/>
                  </a:cubicBezTo>
                  <a:cubicBezTo>
                    <a:pt x="78976" y="5425355"/>
                    <a:pt x="61297" y="5443025"/>
                    <a:pt x="39488" y="5443025"/>
                  </a:cubicBezTo>
                  <a:cubicBezTo>
                    <a:pt x="17680" y="5443025"/>
                    <a:pt x="0" y="5425355"/>
                    <a:pt x="0" y="5403560"/>
                  </a:cubicBezTo>
                  <a:cubicBezTo>
                    <a:pt x="0" y="5381765"/>
                    <a:pt x="17680" y="5364099"/>
                    <a:pt x="39488" y="5364099"/>
                  </a:cubicBezTo>
                  <a:close/>
                  <a:moveTo>
                    <a:pt x="4879599" y="5141713"/>
                  </a:moveTo>
                  <a:cubicBezTo>
                    <a:pt x="4911505" y="5141713"/>
                    <a:pt x="4937369" y="5167560"/>
                    <a:pt x="4937369" y="5199447"/>
                  </a:cubicBezTo>
                  <a:cubicBezTo>
                    <a:pt x="4937369" y="5231332"/>
                    <a:pt x="4911505" y="5257179"/>
                    <a:pt x="4879599" y="5257179"/>
                  </a:cubicBezTo>
                  <a:cubicBezTo>
                    <a:pt x="4847696" y="5257179"/>
                    <a:pt x="4821833" y="5231332"/>
                    <a:pt x="4821833" y="5199447"/>
                  </a:cubicBezTo>
                  <a:cubicBezTo>
                    <a:pt x="4821833" y="5167560"/>
                    <a:pt x="4847696" y="5141713"/>
                    <a:pt x="4879599" y="5141713"/>
                  </a:cubicBezTo>
                  <a:close/>
                  <a:moveTo>
                    <a:pt x="1650416" y="5041486"/>
                  </a:moveTo>
                  <a:cubicBezTo>
                    <a:pt x="1688966" y="5041486"/>
                    <a:pt x="1720216" y="5072718"/>
                    <a:pt x="1720216" y="5111248"/>
                  </a:cubicBezTo>
                  <a:cubicBezTo>
                    <a:pt x="1720216" y="5149775"/>
                    <a:pt x="1688966" y="5181009"/>
                    <a:pt x="1650416" y="5181009"/>
                  </a:cubicBezTo>
                  <a:cubicBezTo>
                    <a:pt x="1611866" y="5181009"/>
                    <a:pt x="1580614" y="5149775"/>
                    <a:pt x="1580614" y="5111248"/>
                  </a:cubicBezTo>
                  <a:cubicBezTo>
                    <a:pt x="1580614" y="5072718"/>
                    <a:pt x="1611866" y="5041486"/>
                    <a:pt x="1650416" y="5041486"/>
                  </a:cubicBezTo>
                  <a:close/>
                  <a:moveTo>
                    <a:pt x="6998824" y="4762851"/>
                  </a:moveTo>
                  <a:cubicBezTo>
                    <a:pt x="7021425" y="4762851"/>
                    <a:pt x="7039744" y="4781160"/>
                    <a:pt x="7039744" y="4803744"/>
                  </a:cubicBezTo>
                  <a:cubicBezTo>
                    <a:pt x="7039744" y="4826330"/>
                    <a:pt x="7021425" y="4844639"/>
                    <a:pt x="6998824" y="4844639"/>
                  </a:cubicBezTo>
                  <a:cubicBezTo>
                    <a:pt x="6976227" y="4844639"/>
                    <a:pt x="6957907" y="4826330"/>
                    <a:pt x="6957907" y="4803744"/>
                  </a:cubicBezTo>
                  <a:cubicBezTo>
                    <a:pt x="6957907" y="4781160"/>
                    <a:pt x="6976227" y="4762851"/>
                    <a:pt x="6998824" y="4762851"/>
                  </a:cubicBezTo>
                  <a:close/>
                  <a:moveTo>
                    <a:pt x="1372828" y="4568406"/>
                  </a:moveTo>
                  <a:cubicBezTo>
                    <a:pt x="1402074" y="4568406"/>
                    <a:pt x="1425780" y="4592099"/>
                    <a:pt x="1425780" y="4621328"/>
                  </a:cubicBezTo>
                  <a:cubicBezTo>
                    <a:pt x="1425780" y="4650554"/>
                    <a:pt x="1402074" y="4674250"/>
                    <a:pt x="1372828" y="4674250"/>
                  </a:cubicBezTo>
                  <a:cubicBezTo>
                    <a:pt x="1343583" y="4674250"/>
                    <a:pt x="1319874" y="4650554"/>
                    <a:pt x="1319874" y="4621328"/>
                  </a:cubicBezTo>
                  <a:cubicBezTo>
                    <a:pt x="1319874" y="4592099"/>
                    <a:pt x="1343583" y="4568406"/>
                    <a:pt x="1372828" y="4568406"/>
                  </a:cubicBezTo>
                  <a:close/>
                  <a:moveTo>
                    <a:pt x="2197169" y="4416060"/>
                  </a:moveTo>
                  <a:cubicBezTo>
                    <a:pt x="2219769" y="4416060"/>
                    <a:pt x="2238089" y="4434368"/>
                    <a:pt x="2238089" y="4456952"/>
                  </a:cubicBezTo>
                  <a:cubicBezTo>
                    <a:pt x="2238089" y="4479539"/>
                    <a:pt x="2219769" y="4497845"/>
                    <a:pt x="2197169" y="4497845"/>
                  </a:cubicBezTo>
                  <a:cubicBezTo>
                    <a:pt x="2174571" y="4497845"/>
                    <a:pt x="2156252" y="4479539"/>
                    <a:pt x="2156252" y="4456952"/>
                  </a:cubicBezTo>
                  <a:cubicBezTo>
                    <a:pt x="2156252" y="4434368"/>
                    <a:pt x="2174571" y="4416060"/>
                    <a:pt x="2197169" y="4416060"/>
                  </a:cubicBezTo>
                  <a:close/>
                  <a:moveTo>
                    <a:pt x="3280654" y="4385991"/>
                  </a:moveTo>
                  <a:cubicBezTo>
                    <a:pt x="3317875" y="4385991"/>
                    <a:pt x="3348049" y="4416147"/>
                    <a:pt x="3348049" y="4453347"/>
                  </a:cubicBezTo>
                  <a:cubicBezTo>
                    <a:pt x="3348049" y="4490546"/>
                    <a:pt x="3317875" y="4520702"/>
                    <a:pt x="3280654" y="4520702"/>
                  </a:cubicBezTo>
                  <a:cubicBezTo>
                    <a:pt x="3243433" y="4520702"/>
                    <a:pt x="3213259" y="4490546"/>
                    <a:pt x="3213259" y="4453347"/>
                  </a:cubicBezTo>
                  <a:cubicBezTo>
                    <a:pt x="3213259" y="4416147"/>
                    <a:pt x="3243433" y="4385991"/>
                    <a:pt x="3280654" y="4385991"/>
                  </a:cubicBezTo>
                  <a:close/>
                  <a:moveTo>
                    <a:pt x="8609406" y="4267698"/>
                  </a:moveTo>
                  <a:cubicBezTo>
                    <a:pt x="8638651" y="4267698"/>
                    <a:pt x="8662357" y="4291391"/>
                    <a:pt x="8662357" y="4320620"/>
                  </a:cubicBezTo>
                  <a:cubicBezTo>
                    <a:pt x="8662357" y="4349846"/>
                    <a:pt x="8638651" y="4373542"/>
                    <a:pt x="8609406" y="4373542"/>
                  </a:cubicBezTo>
                  <a:cubicBezTo>
                    <a:pt x="8580160" y="4373542"/>
                    <a:pt x="8556451" y="4349846"/>
                    <a:pt x="8556451" y="4320620"/>
                  </a:cubicBezTo>
                  <a:cubicBezTo>
                    <a:pt x="8556451" y="4291391"/>
                    <a:pt x="8580160" y="4267698"/>
                    <a:pt x="8609406" y="4267698"/>
                  </a:cubicBezTo>
                  <a:close/>
                  <a:moveTo>
                    <a:pt x="8164541" y="4123393"/>
                  </a:moveTo>
                  <a:cubicBezTo>
                    <a:pt x="8208407" y="4123393"/>
                    <a:pt x="8243971" y="4158933"/>
                    <a:pt x="8243971" y="4202776"/>
                  </a:cubicBezTo>
                  <a:cubicBezTo>
                    <a:pt x="8243971" y="4246618"/>
                    <a:pt x="8208407" y="4282161"/>
                    <a:pt x="8164541" y="4282161"/>
                  </a:cubicBezTo>
                  <a:cubicBezTo>
                    <a:pt x="8120674" y="4282161"/>
                    <a:pt x="8085110" y="4246618"/>
                    <a:pt x="8085110" y="4202776"/>
                  </a:cubicBezTo>
                  <a:cubicBezTo>
                    <a:pt x="8085110" y="4158933"/>
                    <a:pt x="8120674" y="4123393"/>
                    <a:pt x="8164541" y="4123393"/>
                  </a:cubicBezTo>
                  <a:close/>
                  <a:moveTo>
                    <a:pt x="3543402" y="3912916"/>
                  </a:moveTo>
                  <a:cubicBezTo>
                    <a:pt x="3567329" y="3912916"/>
                    <a:pt x="3586727" y="3932300"/>
                    <a:pt x="3586727" y="3956216"/>
                  </a:cubicBezTo>
                  <a:cubicBezTo>
                    <a:pt x="3586727" y="3980129"/>
                    <a:pt x="3567329" y="3999513"/>
                    <a:pt x="3543402" y="3999513"/>
                  </a:cubicBezTo>
                  <a:cubicBezTo>
                    <a:pt x="3519473" y="3999513"/>
                    <a:pt x="3500075" y="3980129"/>
                    <a:pt x="3500075" y="3956216"/>
                  </a:cubicBezTo>
                  <a:cubicBezTo>
                    <a:pt x="3500075" y="3932300"/>
                    <a:pt x="3519473" y="3912916"/>
                    <a:pt x="3543402" y="3912916"/>
                  </a:cubicBezTo>
                  <a:close/>
                  <a:moveTo>
                    <a:pt x="4962675" y="3680263"/>
                  </a:moveTo>
                  <a:cubicBezTo>
                    <a:pt x="4982926" y="3680263"/>
                    <a:pt x="4999342" y="3696668"/>
                    <a:pt x="4999342" y="3716906"/>
                  </a:cubicBezTo>
                  <a:cubicBezTo>
                    <a:pt x="4999342" y="3737144"/>
                    <a:pt x="4982926" y="3753550"/>
                    <a:pt x="4962675" y="3753550"/>
                  </a:cubicBezTo>
                  <a:cubicBezTo>
                    <a:pt x="4942423" y="3753550"/>
                    <a:pt x="4926008" y="3737144"/>
                    <a:pt x="4926008" y="3716906"/>
                  </a:cubicBezTo>
                  <a:cubicBezTo>
                    <a:pt x="4926008" y="3696668"/>
                    <a:pt x="4942423" y="3680263"/>
                    <a:pt x="4962675" y="3680263"/>
                  </a:cubicBezTo>
                  <a:close/>
                  <a:moveTo>
                    <a:pt x="7548790" y="3674370"/>
                  </a:moveTo>
                  <a:cubicBezTo>
                    <a:pt x="7579364" y="3674370"/>
                    <a:pt x="7604149" y="3699141"/>
                    <a:pt x="7604149" y="3729697"/>
                  </a:cubicBezTo>
                  <a:cubicBezTo>
                    <a:pt x="7604149" y="3760252"/>
                    <a:pt x="7579364" y="3785023"/>
                    <a:pt x="7548790" y="3785023"/>
                  </a:cubicBezTo>
                  <a:cubicBezTo>
                    <a:pt x="7518216" y="3785023"/>
                    <a:pt x="7493428" y="3760254"/>
                    <a:pt x="7493428" y="3729697"/>
                  </a:cubicBezTo>
                  <a:cubicBezTo>
                    <a:pt x="7493428" y="3699141"/>
                    <a:pt x="7518216" y="3674370"/>
                    <a:pt x="7548790" y="3674370"/>
                  </a:cubicBezTo>
                  <a:close/>
                  <a:moveTo>
                    <a:pt x="5284351" y="3552091"/>
                  </a:moveTo>
                  <a:cubicBezTo>
                    <a:pt x="5321572" y="3552091"/>
                    <a:pt x="5351746" y="3582247"/>
                    <a:pt x="5351746" y="3619447"/>
                  </a:cubicBezTo>
                  <a:cubicBezTo>
                    <a:pt x="5351746" y="3656646"/>
                    <a:pt x="5321572" y="3686802"/>
                    <a:pt x="5284351" y="3686802"/>
                  </a:cubicBezTo>
                  <a:cubicBezTo>
                    <a:pt x="5247130" y="3686802"/>
                    <a:pt x="5216956" y="3656646"/>
                    <a:pt x="5216956" y="3619447"/>
                  </a:cubicBezTo>
                  <a:cubicBezTo>
                    <a:pt x="5216956" y="3582247"/>
                    <a:pt x="5247130" y="3552091"/>
                    <a:pt x="5284351" y="3552091"/>
                  </a:cubicBezTo>
                  <a:close/>
                  <a:moveTo>
                    <a:pt x="4411466" y="3261431"/>
                  </a:moveTo>
                  <a:cubicBezTo>
                    <a:pt x="4434066" y="3261431"/>
                    <a:pt x="4452386" y="3279739"/>
                    <a:pt x="4452386" y="3302323"/>
                  </a:cubicBezTo>
                  <a:cubicBezTo>
                    <a:pt x="4452386" y="3324910"/>
                    <a:pt x="4434066" y="3343219"/>
                    <a:pt x="4411466" y="3343219"/>
                  </a:cubicBezTo>
                  <a:cubicBezTo>
                    <a:pt x="4388868" y="3343219"/>
                    <a:pt x="4370549" y="3324910"/>
                    <a:pt x="4370549" y="3302323"/>
                  </a:cubicBezTo>
                  <a:cubicBezTo>
                    <a:pt x="4370549" y="3279739"/>
                    <a:pt x="4388868" y="3261431"/>
                    <a:pt x="4411466" y="3261431"/>
                  </a:cubicBezTo>
                  <a:close/>
                  <a:moveTo>
                    <a:pt x="4362528" y="3032911"/>
                  </a:moveTo>
                  <a:cubicBezTo>
                    <a:pt x="4382468" y="3032911"/>
                    <a:pt x="4398631" y="3049065"/>
                    <a:pt x="4398631" y="3068994"/>
                  </a:cubicBezTo>
                  <a:cubicBezTo>
                    <a:pt x="4398631" y="3088920"/>
                    <a:pt x="4382468" y="3105075"/>
                    <a:pt x="4362528" y="3105075"/>
                  </a:cubicBezTo>
                  <a:cubicBezTo>
                    <a:pt x="4342588" y="3105075"/>
                    <a:pt x="4326423" y="3088920"/>
                    <a:pt x="4326423" y="3068994"/>
                  </a:cubicBezTo>
                  <a:cubicBezTo>
                    <a:pt x="4326423" y="3049065"/>
                    <a:pt x="4342588" y="3032911"/>
                    <a:pt x="4362528" y="3032911"/>
                  </a:cubicBezTo>
                  <a:close/>
                  <a:moveTo>
                    <a:pt x="5558331" y="2856506"/>
                  </a:moveTo>
                  <a:cubicBezTo>
                    <a:pt x="5599542" y="2856506"/>
                    <a:pt x="5632949" y="2889894"/>
                    <a:pt x="5632949" y="2931079"/>
                  </a:cubicBezTo>
                  <a:cubicBezTo>
                    <a:pt x="5632949" y="2972264"/>
                    <a:pt x="5599542" y="3005650"/>
                    <a:pt x="5558331" y="3005650"/>
                  </a:cubicBezTo>
                  <a:cubicBezTo>
                    <a:pt x="5517122" y="3005650"/>
                    <a:pt x="5483715" y="2972264"/>
                    <a:pt x="5483715" y="2931079"/>
                  </a:cubicBezTo>
                  <a:cubicBezTo>
                    <a:pt x="5483715" y="2889894"/>
                    <a:pt x="5517122" y="2856506"/>
                    <a:pt x="5558331" y="2856506"/>
                  </a:cubicBezTo>
                  <a:close/>
                  <a:moveTo>
                    <a:pt x="6565191" y="2026614"/>
                  </a:moveTo>
                  <a:cubicBezTo>
                    <a:pt x="6606402" y="2026614"/>
                    <a:pt x="6639809" y="2060002"/>
                    <a:pt x="6639809" y="2101187"/>
                  </a:cubicBezTo>
                  <a:cubicBezTo>
                    <a:pt x="6639809" y="2142372"/>
                    <a:pt x="6606402" y="2175758"/>
                    <a:pt x="6565191" y="2175758"/>
                  </a:cubicBezTo>
                  <a:cubicBezTo>
                    <a:pt x="6523982" y="2175758"/>
                    <a:pt x="6490575" y="2142372"/>
                    <a:pt x="6490575" y="2101187"/>
                  </a:cubicBezTo>
                  <a:cubicBezTo>
                    <a:pt x="6490575" y="2060002"/>
                    <a:pt x="6523982" y="2026614"/>
                    <a:pt x="6565191" y="2026614"/>
                  </a:cubicBezTo>
                  <a:close/>
                  <a:moveTo>
                    <a:pt x="3981885" y="1767910"/>
                  </a:moveTo>
                  <a:cubicBezTo>
                    <a:pt x="4002136" y="1767910"/>
                    <a:pt x="4018552" y="1784316"/>
                    <a:pt x="4018552" y="1804553"/>
                  </a:cubicBezTo>
                  <a:cubicBezTo>
                    <a:pt x="4018552" y="1824790"/>
                    <a:pt x="4002136" y="1841196"/>
                    <a:pt x="3981885" y="1841196"/>
                  </a:cubicBezTo>
                  <a:cubicBezTo>
                    <a:pt x="3961633" y="1841196"/>
                    <a:pt x="3945218" y="1824790"/>
                    <a:pt x="3945218" y="1804553"/>
                  </a:cubicBezTo>
                  <a:cubicBezTo>
                    <a:pt x="3945218" y="1784316"/>
                    <a:pt x="3961633" y="1767910"/>
                    <a:pt x="3981885" y="1767910"/>
                  </a:cubicBezTo>
                  <a:close/>
                  <a:moveTo>
                    <a:pt x="8077895" y="1661789"/>
                  </a:moveTo>
                  <a:cubicBezTo>
                    <a:pt x="8113787" y="1661789"/>
                    <a:pt x="8142882" y="1690869"/>
                    <a:pt x="8142882" y="1726738"/>
                  </a:cubicBezTo>
                  <a:cubicBezTo>
                    <a:pt x="8142882" y="1762610"/>
                    <a:pt x="8113787" y="1791690"/>
                    <a:pt x="8077895" y="1791690"/>
                  </a:cubicBezTo>
                  <a:cubicBezTo>
                    <a:pt x="8042002" y="1791690"/>
                    <a:pt x="8012907" y="1762610"/>
                    <a:pt x="8012907" y="1726738"/>
                  </a:cubicBezTo>
                  <a:cubicBezTo>
                    <a:pt x="8012907" y="1690869"/>
                    <a:pt x="8042002" y="1661789"/>
                    <a:pt x="8077895" y="1661789"/>
                  </a:cubicBezTo>
                  <a:close/>
                  <a:moveTo>
                    <a:pt x="8978859" y="1138597"/>
                  </a:moveTo>
                  <a:cubicBezTo>
                    <a:pt x="9002786" y="1138597"/>
                    <a:pt x="9022184" y="1157983"/>
                    <a:pt x="9022184" y="1181898"/>
                  </a:cubicBezTo>
                  <a:cubicBezTo>
                    <a:pt x="9022184" y="1205810"/>
                    <a:pt x="9002786" y="1225195"/>
                    <a:pt x="8978859" y="1225195"/>
                  </a:cubicBezTo>
                  <a:cubicBezTo>
                    <a:pt x="8954930" y="1225195"/>
                    <a:pt x="8935532" y="1205810"/>
                    <a:pt x="8935532" y="1181898"/>
                  </a:cubicBezTo>
                  <a:cubicBezTo>
                    <a:pt x="8935532" y="1157983"/>
                    <a:pt x="8954930" y="1138597"/>
                    <a:pt x="8978859" y="1138597"/>
                  </a:cubicBezTo>
                  <a:close/>
                  <a:moveTo>
                    <a:pt x="5327674" y="1094496"/>
                  </a:moveTo>
                  <a:cubicBezTo>
                    <a:pt x="5348943" y="1094496"/>
                    <a:pt x="5366184" y="1111729"/>
                    <a:pt x="5366184" y="1132984"/>
                  </a:cubicBezTo>
                  <a:cubicBezTo>
                    <a:pt x="5366184" y="1154239"/>
                    <a:pt x="5348943" y="1171471"/>
                    <a:pt x="5327674" y="1171471"/>
                  </a:cubicBezTo>
                  <a:cubicBezTo>
                    <a:pt x="5306403" y="1171471"/>
                    <a:pt x="5289162" y="1154239"/>
                    <a:pt x="5289162" y="1132984"/>
                  </a:cubicBezTo>
                  <a:cubicBezTo>
                    <a:pt x="5289162" y="1111726"/>
                    <a:pt x="5306403" y="1094496"/>
                    <a:pt x="5327674" y="1094496"/>
                  </a:cubicBezTo>
                  <a:close/>
                  <a:moveTo>
                    <a:pt x="8075489" y="1002286"/>
                  </a:moveTo>
                  <a:cubicBezTo>
                    <a:pt x="8116698" y="1002286"/>
                    <a:pt x="8150105" y="1035674"/>
                    <a:pt x="8150105" y="1076859"/>
                  </a:cubicBezTo>
                  <a:cubicBezTo>
                    <a:pt x="8150105" y="1118044"/>
                    <a:pt x="8116696" y="1151429"/>
                    <a:pt x="8075489" y="1151429"/>
                  </a:cubicBezTo>
                  <a:cubicBezTo>
                    <a:pt x="8034278" y="1151429"/>
                    <a:pt x="8000871" y="1118044"/>
                    <a:pt x="8000871" y="1076859"/>
                  </a:cubicBezTo>
                  <a:cubicBezTo>
                    <a:pt x="8000871" y="1035674"/>
                    <a:pt x="8034281" y="1002286"/>
                    <a:pt x="8075489" y="1002286"/>
                  </a:cubicBezTo>
                  <a:close/>
                  <a:moveTo>
                    <a:pt x="4238579" y="755722"/>
                  </a:moveTo>
                  <a:cubicBezTo>
                    <a:pt x="4266495" y="755722"/>
                    <a:pt x="4289126" y="778339"/>
                    <a:pt x="4289126" y="806239"/>
                  </a:cubicBezTo>
                  <a:cubicBezTo>
                    <a:pt x="4289126" y="834137"/>
                    <a:pt x="4266495" y="856754"/>
                    <a:pt x="4238579" y="856754"/>
                  </a:cubicBezTo>
                  <a:cubicBezTo>
                    <a:pt x="4210663" y="856754"/>
                    <a:pt x="4188032" y="834137"/>
                    <a:pt x="4188032" y="806239"/>
                  </a:cubicBezTo>
                  <a:cubicBezTo>
                    <a:pt x="4188032" y="778339"/>
                    <a:pt x="4210663" y="755722"/>
                    <a:pt x="4238579" y="755722"/>
                  </a:cubicBezTo>
                  <a:close/>
                  <a:moveTo>
                    <a:pt x="6407143" y="609389"/>
                  </a:moveTo>
                  <a:cubicBezTo>
                    <a:pt x="6429744" y="609389"/>
                    <a:pt x="6448063" y="627698"/>
                    <a:pt x="6448063" y="650282"/>
                  </a:cubicBezTo>
                  <a:cubicBezTo>
                    <a:pt x="6448063" y="672869"/>
                    <a:pt x="6429744" y="691177"/>
                    <a:pt x="6407143" y="691177"/>
                  </a:cubicBezTo>
                  <a:cubicBezTo>
                    <a:pt x="6384546" y="691177"/>
                    <a:pt x="6366226" y="672869"/>
                    <a:pt x="6366226" y="650282"/>
                  </a:cubicBezTo>
                  <a:cubicBezTo>
                    <a:pt x="6366226" y="627698"/>
                    <a:pt x="6384546" y="609389"/>
                    <a:pt x="6407143" y="609389"/>
                  </a:cubicBezTo>
                  <a:close/>
                  <a:moveTo>
                    <a:pt x="5326876" y="0"/>
                  </a:moveTo>
                  <a:cubicBezTo>
                    <a:pt x="5372074" y="0"/>
                    <a:pt x="5408714" y="36618"/>
                    <a:pt x="5408714" y="81790"/>
                  </a:cubicBezTo>
                  <a:cubicBezTo>
                    <a:pt x="5408714" y="126959"/>
                    <a:pt x="5372074" y="163577"/>
                    <a:pt x="5326876" y="163577"/>
                  </a:cubicBezTo>
                  <a:cubicBezTo>
                    <a:pt x="5281677" y="163577"/>
                    <a:pt x="5245038" y="126959"/>
                    <a:pt x="5245038" y="81790"/>
                  </a:cubicBezTo>
                  <a:cubicBezTo>
                    <a:pt x="5245038" y="36618"/>
                    <a:pt x="5281677" y="0"/>
                    <a:pt x="5326876" y="0"/>
                  </a:cubicBezTo>
                  <a:close/>
                </a:path>
              </a:pathLst>
            </a:custGeom>
            <a:solidFill>
              <a:schemeClr val="accent1">
                <a:lumMod val="75000"/>
              </a:schemeClr>
            </a:solidFill>
            <a:ln w="9508" cap="flat">
              <a:noFill/>
              <a:prstDash val="solid"/>
              <a:miter/>
            </a:ln>
          </p:spPr>
          <p:txBody>
            <a:bodyPr anchor="ctr"/>
            <a:lstStyle/>
            <a:p>
              <a:pPr eaLnBrk="1" hangingPunct="1">
                <a:defRPr/>
              </a:pPr>
              <a:endParaRPr lang="zh-CN" altLang="en-US"/>
            </a:p>
          </p:txBody>
        </p:sp>
        <p:sp>
          <p:nvSpPr>
            <p:cNvPr id="19" name="椭圆 162"/>
            <p:cNvSpPr/>
            <p:nvPr/>
          </p:nvSpPr>
          <p:spPr>
            <a:xfrm>
              <a:off x="8185755" y="1295097"/>
              <a:ext cx="309388" cy="307836"/>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sp>
          <p:nvSpPr>
            <p:cNvPr id="20" name="椭圆 163"/>
            <p:cNvSpPr/>
            <p:nvPr/>
          </p:nvSpPr>
          <p:spPr>
            <a:xfrm>
              <a:off x="7301789" y="4353420"/>
              <a:ext cx="159114" cy="160293"/>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sp>
          <p:nvSpPr>
            <p:cNvPr id="21" name="椭圆 164"/>
            <p:cNvSpPr/>
            <p:nvPr/>
          </p:nvSpPr>
          <p:spPr>
            <a:xfrm>
              <a:off x="10954778" y="2947211"/>
              <a:ext cx="289500" cy="291442"/>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sp>
          <p:nvSpPr>
            <p:cNvPr id="22" name="椭圆 165"/>
            <p:cNvSpPr/>
            <p:nvPr/>
          </p:nvSpPr>
          <p:spPr>
            <a:xfrm>
              <a:off x="5140491" y="5741413"/>
              <a:ext cx="161323" cy="160293"/>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par>
                                <p:cTn id="11" presetID="53" presetClass="entr" presetSubtype="16" fill="hold" grpId="0" nodeType="with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p:cTn id="13" dur="1000" fill="hold"/>
                                        <p:tgtEl>
                                          <p:spTgt spid="49"/>
                                        </p:tgtEl>
                                        <p:attrNameLst>
                                          <p:attrName>ppt_w</p:attrName>
                                        </p:attrNameLst>
                                      </p:cBhvr>
                                      <p:tavLst>
                                        <p:tav tm="0">
                                          <p:val>
                                            <p:fltVal val="0"/>
                                          </p:val>
                                        </p:tav>
                                        <p:tav tm="100000">
                                          <p:val>
                                            <p:strVal val="#ppt_w"/>
                                          </p:val>
                                        </p:tav>
                                      </p:tavLst>
                                    </p:anim>
                                    <p:anim calcmode="lin" valueType="num">
                                      <p:cBhvr>
                                        <p:cTn id="14" dur="1000" fill="hold"/>
                                        <p:tgtEl>
                                          <p:spTgt spid="49"/>
                                        </p:tgtEl>
                                        <p:attrNameLst>
                                          <p:attrName>ppt_h</p:attrName>
                                        </p:attrNameLst>
                                      </p:cBhvr>
                                      <p:tavLst>
                                        <p:tav tm="0">
                                          <p:val>
                                            <p:fltVal val="0"/>
                                          </p:val>
                                        </p:tav>
                                        <p:tav tm="100000">
                                          <p:val>
                                            <p:strVal val="#ppt_h"/>
                                          </p:val>
                                        </p:tav>
                                      </p:tavLst>
                                    </p:anim>
                                    <p:animEffect transition="in" filter="fade">
                                      <p:cBhvr>
                                        <p:cTn id="15" dur="1000"/>
                                        <p:tgtEl>
                                          <p:spTgt spid="49"/>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50"/>
                                        </p:tgtEl>
                                        <p:attrNameLst>
                                          <p:attrName>style.visibility</p:attrName>
                                        </p:attrNameLst>
                                      </p:cBhvr>
                                      <p:to>
                                        <p:strVal val="visible"/>
                                      </p:to>
                                    </p:set>
                                    <p:anim calcmode="lin" valueType="num">
                                      <p:cBhvr>
                                        <p:cTn id="18" dur="1000" fill="hold"/>
                                        <p:tgtEl>
                                          <p:spTgt spid="50"/>
                                        </p:tgtEl>
                                        <p:attrNameLst>
                                          <p:attrName>ppt_w</p:attrName>
                                        </p:attrNameLst>
                                      </p:cBhvr>
                                      <p:tavLst>
                                        <p:tav tm="0">
                                          <p:val>
                                            <p:fltVal val="0"/>
                                          </p:val>
                                        </p:tav>
                                        <p:tav tm="100000">
                                          <p:val>
                                            <p:strVal val="#ppt_w"/>
                                          </p:val>
                                        </p:tav>
                                      </p:tavLst>
                                    </p:anim>
                                    <p:anim calcmode="lin" valueType="num">
                                      <p:cBhvr>
                                        <p:cTn id="19" dur="1000" fill="hold"/>
                                        <p:tgtEl>
                                          <p:spTgt spid="50"/>
                                        </p:tgtEl>
                                        <p:attrNameLst>
                                          <p:attrName>ppt_h</p:attrName>
                                        </p:attrNameLst>
                                      </p:cBhvr>
                                      <p:tavLst>
                                        <p:tav tm="0">
                                          <p:val>
                                            <p:fltVal val="0"/>
                                          </p:val>
                                        </p:tav>
                                        <p:tav tm="100000">
                                          <p:val>
                                            <p:strVal val="#ppt_h"/>
                                          </p:val>
                                        </p:tav>
                                      </p:tavLst>
                                    </p:anim>
                                    <p:animEffect transition="in" filter="fade">
                                      <p:cBhvr>
                                        <p:cTn id="20" dur="1000"/>
                                        <p:tgtEl>
                                          <p:spTgt spid="50"/>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cBhvr>
                                        <p:cTn id="23" dur="1000" fill="hold"/>
                                        <p:tgtEl>
                                          <p:spTgt spid="51"/>
                                        </p:tgtEl>
                                        <p:attrNameLst>
                                          <p:attrName>ppt_w</p:attrName>
                                        </p:attrNameLst>
                                      </p:cBhvr>
                                      <p:tavLst>
                                        <p:tav tm="0">
                                          <p:val>
                                            <p:fltVal val="0"/>
                                          </p:val>
                                        </p:tav>
                                        <p:tav tm="100000">
                                          <p:val>
                                            <p:strVal val="#ppt_w"/>
                                          </p:val>
                                        </p:tav>
                                      </p:tavLst>
                                    </p:anim>
                                    <p:anim calcmode="lin" valueType="num">
                                      <p:cBhvr>
                                        <p:cTn id="24" dur="1000" fill="hold"/>
                                        <p:tgtEl>
                                          <p:spTgt spid="51"/>
                                        </p:tgtEl>
                                        <p:attrNameLst>
                                          <p:attrName>ppt_h</p:attrName>
                                        </p:attrNameLst>
                                      </p:cBhvr>
                                      <p:tavLst>
                                        <p:tav tm="0">
                                          <p:val>
                                            <p:fltVal val="0"/>
                                          </p:val>
                                        </p:tav>
                                        <p:tav tm="100000">
                                          <p:val>
                                            <p:strVal val="#ppt_h"/>
                                          </p:val>
                                        </p:tav>
                                      </p:tavLst>
                                    </p:anim>
                                    <p:animEffect transition="in" filter="fade">
                                      <p:cBhvr>
                                        <p:cTn id="25" dur="1000"/>
                                        <p:tgtEl>
                                          <p:spTgt spid="51"/>
                                        </p:tgtEl>
                                      </p:cBhvr>
                                    </p:animEffect>
                                  </p:childTnLst>
                                </p:cTn>
                              </p:par>
                              <p:par>
                                <p:cTn id="26" presetID="0" presetClass="path" presetSubtype="0" accel="50000" decel="50000" fill="hold" grpId="1" nodeType="withEffect">
                                  <p:stCondLst>
                                    <p:cond delay="300"/>
                                  </p:stCondLst>
                                  <p:childTnLst>
                                    <p:animMotion origin="layout" path="M 0 2.96296E-6 L 0.38815 -0.00139 " pathEditMode="relative" rAng="0" ptsTypes="AA">
                                      <p:cBhvr>
                                        <p:cTn id="27" dur="2500" fill="hold"/>
                                        <p:tgtEl>
                                          <p:spTgt spid="49"/>
                                        </p:tgtEl>
                                        <p:attrNameLst>
                                          <p:attrName>ppt_x</p:attrName>
                                          <p:attrName>ppt_y</p:attrName>
                                        </p:attrNameLst>
                                      </p:cBhvr>
                                      <p:rCtr x="19400" y="-100"/>
                                    </p:animMotion>
                                  </p:childTnLst>
                                </p:cTn>
                              </p:par>
                              <p:par>
                                <p:cTn id="28" presetID="0" presetClass="path" presetSubtype="0" accel="50000" decel="50000" fill="hold" grpId="1" nodeType="withEffect">
                                  <p:stCondLst>
                                    <p:cond delay="300"/>
                                  </p:stCondLst>
                                  <p:childTnLst>
                                    <p:animMotion origin="layout" path="M 0 2.96296E-6 L 0.38815 -0.00139 " pathEditMode="relative" rAng="0" ptsTypes="AA">
                                      <p:cBhvr>
                                        <p:cTn id="29" dur="2500" fill="hold"/>
                                        <p:tgtEl>
                                          <p:spTgt spid="50"/>
                                        </p:tgtEl>
                                        <p:attrNameLst>
                                          <p:attrName>ppt_x</p:attrName>
                                          <p:attrName>ppt_y</p:attrName>
                                        </p:attrNameLst>
                                      </p:cBhvr>
                                      <p:rCtr x="19400" y="-100"/>
                                    </p:animMotion>
                                  </p:childTnLst>
                                </p:cTn>
                              </p:par>
                              <p:par>
                                <p:cTn id="30" presetID="0" presetClass="path" presetSubtype="0" accel="50000" decel="50000" fill="hold" grpId="1" nodeType="withEffect">
                                  <p:stCondLst>
                                    <p:cond delay="300"/>
                                  </p:stCondLst>
                                  <p:childTnLst>
                                    <p:animMotion origin="layout" path="M 0 -3.33333E-6 L 0.38815 -0.00393 " pathEditMode="relative" rAng="0" ptsTypes="AA">
                                      <p:cBhvr>
                                        <p:cTn id="31" dur="2500" fill="hold"/>
                                        <p:tgtEl>
                                          <p:spTgt spid="51"/>
                                        </p:tgtEl>
                                        <p:attrNameLst>
                                          <p:attrName>ppt_x</p:attrName>
                                          <p:attrName>ppt_y</p:attrName>
                                        </p:attrNameLst>
                                      </p:cBhvr>
                                      <p:rCtr x="19400" y="-200"/>
                                    </p:animMotion>
                                  </p:childTnLst>
                                </p:cTn>
                              </p:par>
                              <p:par>
                                <p:cTn id="32" presetID="8" presetClass="emph" presetSubtype="0" accel="50000" decel="50000" fill="hold" grpId="2" nodeType="withEffect">
                                  <p:stCondLst>
                                    <p:cond delay="500"/>
                                  </p:stCondLst>
                                  <p:childTnLst>
                                    <p:animRot by="-21600000">
                                      <p:cBhvr>
                                        <p:cTn id="33" dur="3500" fill="hold"/>
                                        <p:tgtEl>
                                          <p:spTgt spid="49"/>
                                        </p:tgtEl>
                                        <p:attrNameLst>
                                          <p:attrName>r</p:attrName>
                                        </p:attrNameLst>
                                      </p:cBhvr>
                                    </p:animRot>
                                  </p:childTnLst>
                                </p:cTn>
                              </p:par>
                              <p:par>
                                <p:cTn id="34" presetID="8" presetClass="emph" presetSubtype="0" accel="50000" decel="50000" fill="hold" grpId="2" nodeType="withEffect">
                                  <p:stCondLst>
                                    <p:cond delay="500"/>
                                  </p:stCondLst>
                                  <p:childTnLst>
                                    <p:animRot by="21600000">
                                      <p:cBhvr>
                                        <p:cTn id="35" dur="3500" fill="hold"/>
                                        <p:tgtEl>
                                          <p:spTgt spid="50"/>
                                        </p:tgtEl>
                                        <p:attrNameLst>
                                          <p:attrName>r</p:attrName>
                                        </p:attrNameLst>
                                      </p:cBhvr>
                                    </p:animRot>
                                  </p:childTnLst>
                                </p:cTn>
                              </p:par>
                              <p:par>
                                <p:cTn id="36" presetID="8" presetClass="emph" presetSubtype="0" accel="50000" decel="50000" fill="hold" grpId="2" nodeType="withEffect">
                                  <p:stCondLst>
                                    <p:cond delay="2000"/>
                                  </p:stCondLst>
                                  <p:childTnLst>
                                    <p:animRot by="-21600000">
                                      <p:cBhvr>
                                        <p:cTn id="37" dur="2000" fill="hold"/>
                                        <p:tgtEl>
                                          <p:spTgt spid="51"/>
                                        </p:tgtEl>
                                        <p:attrNameLst>
                                          <p:attrName>r</p:attrName>
                                        </p:attrNameLst>
                                      </p:cBhvr>
                                    </p:animRot>
                                  </p:childTnLst>
                                </p:cTn>
                              </p:par>
                              <p:par>
                                <p:cTn id="38" presetID="53" presetClass="exit" presetSubtype="16" fill="hold" grpId="3" nodeType="withEffect">
                                  <p:stCondLst>
                                    <p:cond delay="2000"/>
                                  </p:stCondLst>
                                  <p:childTnLst>
                                    <p:anim calcmode="lin" valueType="num">
                                      <p:cBhvr>
                                        <p:cTn id="39" dur="2000"/>
                                        <p:tgtEl>
                                          <p:spTgt spid="49"/>
                                        </p:tgtEl>
                                        <p:attrNameLst>
                                          <p:attrName>ppt_w</p:attrName>
                                        </p:attrNameLst>
                                      </p:cBhvr>
                                      <p:tavLst>
                                        <p:tav tm="0">
                                          <p:val>
                                            <p:strVal val="ppt_w"/>
                                          </p:val>
                                        </p:tav>
                                        <p:tav tm="100000">
                                          <p:val>
                                            <p:fltVal val="0"/>
                                          </p:val>
                                        </p:tav>
                                      </p:tavLst>
                                    </p:anim>
                                    <p:anim calcmode="lin" valueType="num">
                                      <p:cBhvr>
                                        <p:cTn id="40" dur="2000"/>
                                        <p:tgtEl>
                                          <p:spTgt spid="49"/>
                                        </p:tgtEl>
                                        <p:attrNameLst>
                                          <p:attrName>ppt_h</p:attrName>
                                        </p:attrNameLst>
                                      </p:cBhvr>
                                      <p:tavLst>
                                        <p:tav tm="0">
                                          <p:val>
                                            <p:strVal val="ppt_h"/>
                                          </p:val>
                                        </p:tav>
                                        <p:tav tm="100000">
                                          <p:val>
                                            <p:fltVal val="0"/>
                                          </p:val>
                                        </p:tav>
                                      </p:tavLst>
                                    </p:anim>
                                    <p:animEffect transition="out" filter="fade">
                                      <p:cBhvr>
                                        <p:cTn id="41" dur="2000"/>
                                        <p:tgtEl>
                                          <p:spTgt spid="49"/>
                                        </p:tgtEl>
                                      </p:cBhvr>
                                    </p:animEffect>
                                    <p:set>
                                      <p:cBhvr>
                                        <p:cTn id="42" dur="1" fill="hold">
                                          <p:stCondLst>
                                            <p:cond delay="1999"/>
                                          </p:stCondLst>
                                        </p:cTn>
                                        <p:tgtEl>
                                          <p:spTgt spid="49"/>
                                        </p:tgtEl>
                                        <p:attrNameLst>
                                          <p:attrName>style.visibility</p:attrName>
                                        </p:attrNameLst>
                                      </p:cBhvr>
                                      <p:to>
                                        <p:strVal val="hidden"/>
                                      </p:to>
                                    </p:set>
                                  </p:childTnLst>
                                </p:cTn>
                              </p:par>
                              <p:par>
                                <p:cTn id="43" presetID="53" presetClass="exit" presetSubtype="16" fill="hold" grpId="3" nodeType="withEffect">
                                  <p:stCondLst>
                                    <p:cond delay="2000"/>
                                  </p:stCondLst>
                                  <p:childTnLst>
                                    <p:anim calcmode="lin" valueType="num">
                                      <p:cBhvr>
                                        <p:cTn id="44" dur="2000"/>
                                        <p:tgtEl>
                                          <p:spTgt spid="50"/>
                                        </p:tgtEl>
                                        <p:attrNameLst>
                                          <p:attrName>ppt_w</p:attrName>
                                        </p:attrNameLst>
                                      </p:cBhvr>
                                      <p:tavLst>
                                        <p:tav tm="0">
                                          <p:val>
                                            <p:strVal val="ppt_w"/>
                                          </p:val>
                                        </p:tav>
                                        <p:tav tm="100000">
                                          <p:val>
                                            <p:fltVal val="0"/>
                                          </p:val>
                                        </p:tav>
                                      </p:tavLst>
                                    </p:anim>
                                    <p:anim calcmode="lin" valueType="num">
                                      <p:cBhvr>
                                        <p:cTn id="45" dur="2000"/>
                                        <p:tgtEl>
                                          <p:spTgt spid="50"/>
                                        </p:tgtEl>
                                        <p:attrNameLst>
                                          <p:attrName>ppt_h</p:attrName>
                                        </p:attrNameLst>
                                      </p:cBhvr>
                                      <p:tavLst>
                                        <p:tav tm="0">
                                          <p:val>
                                            <p:strVal val="ppt_h"/>
                                          </p:val>
                                        </p:tav>
                                        <p:tav tm="100000">
                                          <p:val>
                                            <p:fltVal val="0"/>
                                          </p:val>
                                        </p:tav>
                                      </p:tavLst>
                                    </p:anim>
                                    <p:animEffect transition="out" filter="fade">
                                      <p:cBhvr>
                                        <p:cTn id="46" dur="2000"/>
                                        <p:tgtEl>
                                          <p:spTgt spid="50"/>
                                        </p:tgtEl>
                                      </p:cBhvr>
                                    </p:animEffect>
                                    <p:set>
                                      <p:cBhvr>
                                        <p:cTn id="47" dur="1" fill="hold">
                                          <p:stCondLst>
                                            <p:cond delay="1999"/>
                                          </p:stCondLst>
                                        </p:cTn>
                                        <p:tgtEl>
                                          <p:spTgt spid="50"/>
                                        </p:tgtEl>
                                        <p:attrNameLst>
                                          <p:attrName>style.visibility</p:attrName>
                                        </p:attrNameLst>
                                      </p:cBhvr>
                                      <p:to>
                                        <p:strVal val="hidden"/>
                                      </p:to>
                                    </p:set>
                                  </p:childTnLst>
                                </p:cTn>
                              </p:par>
                              <p:par>
                                <p:cTn id="48" presetID="53" presetClass="exit" presetSubtype="16" fill="hold" grpId="3" nodeType="withEffect">
                                  <p:stCondLst>
                                    <p:cond delay="2000"/>
                                  </p:stCondLst>
                                  <p:childTnLst>
                                    <p:anim calcmode="lin" valueType="num">
                                      <p:cBhvr>
                                        <p:cTn id="49" dur="2000"/>
                                        <p:tgtEl>
                                          <p:spTgt spid="51"/>
                                        </p:tgtEl>
                                        <p:attrNameLst>
                                          <p:attrName>ppt_w</p:attrName>
                                        </p:attrNameLst>
                                      </p:cBhvr>
                                      <p:tavLst>
                                        <p:tav tm="0">
                                          <p:val>
                                            <p:strVal val="ppt_w"/>
                                          </p:val>
                                        </p:tav>
                                        <p:tav tm="100000">
                                          <p:val>
                                            <p:fltVal val="0"/>
                                          </p:val>
                                        </p:tav>
                                      </p:tavLst>
                                    </p:anim>
                                    <p:anim calcmode="lin" valueType="num">
                                      <p:cBhvr>
                                        <p:cTn id="50" dur="2000"/>
                                        <p:tgtEl>
                                          <p:spTgt spid="51"/>
                                        </p:tgtEl>
                                        <p:attrNameLst>
                                          <p:attrName>ppt_h</p:attrName>
                                        </p:attrNameLst>
                                      </p:cBhvr>
                                      <p:tavLst>
                                        <p:tav tm="0">
                                          <p:val>
                                            <p:strVal val="ppt_h"/>
                                          </p:val>
                                        </p:tav>
                                        <p:tav tm="100000">
                                          <p:val>
                                            <p:fltVal val="0"/>
                                          </p:val>
                                        </p:tav>
                                      </p:tavLst>
                                    </p:anim>
                                    <p:animEffect transition="out" filter="fade">
                                      <p:cBhvr>
                                        <p:cTn id="51" dur="2000"/>
                                        <p:tgtEl>
                                          <p:spTgt spid="51"/>
                                        </p:tgtEl>
                                      </p:cBhvr>
                                    </p:animEffect>
                                    <p:set>
                                      <p:cBhvr>
                                        <p:cTn id="52" dur="1" fill="hold">
                                          <p:stCondLst>
                                            <p:cond delay="1999"/>
                                          </p:stCondLst>
                                        </p:cTn>
                                        <p:tgtEl>
                                          <p:spTgt spid="51"/>
                                        </p:tgtEl>
                                        <p:attrNameLst>
                                          <p:attrName>style.visibility</p:attrName>
                                        </p:attrNameLst>
                                      </p:cBhvr>
                                      <p:to>
                                        <p:strVal val="hidden"/>
                                      </p:to>
                                    </p:set>
                                  </p:childTnLst>
                                </p:cTn>
                              </p:par>
                              <p:par>
                                <p:cTn id="53" presetID="10" presetClass="entr" presetSubtype="0" fill="hold"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250"/>
                                        <p:tgtEl>
                                          <p:spTgt spid="13"/>
                                        </p:tgtEl>
                                      </p:cBhvr>
                                    </p:animEffect>
                                  </p:childTnLst>
                                </p:cTn>
                              </p:par>
                              <p:par>
                                <p:cTn id="56" presetID="37" presetClass="path" presetSubtype="0" accel="50000" decel="50000" fill="hold" nodeType="withEffect">
                                  <p:stCondLst>
                                    <p:cond delay="0"/>
                                  </p:stCondLst>
                                  <p:childTnLst>
                                    <p:animMotion origin="layout" path="M 0.42201 0.36181 C 0.33685 0.4169 0.31368 -0.01713 -3.95833E-6 3.7037E-7 " pathEditMode="relative" rAng="0" ptsTypes="AA">
                                      <p:cBhvr>
                                        <p:cTn id="57" dur="1250" fill="hold"/>
                                        <p:tgtEl>
                                          <p:spTgt spid="13"/>
                                        </p:tgtEl>
                                        <p:attrNameLst>
                                          <p:attrName>ppt_x</p:attrName>
                                          <p:attrName>ppt_y</p:attrName>
                                        </p:attrNameLst>
                                      </p:cBhvr>
                                      <p:rCtr x="-21107" y="-17894"/>
                                    </p:animMotion>
                                  </p:childTnLst>
                                </p:cTn>
                              </p:par>
                              <p:par>
                                <p:cTn id="58" presetID="8" presetClass="emph" presetSubtype="0" fill="hold" nodeType="withEffect">
                                  <p:stCondLst>
                                    <p:cond delay="0"/>
                                  </p:stCondLst>
                                  <p:childTnLst>
                                    <p:animRot by="21600000">
                                      <p:cBhvr>
                                        <p:cTn id="59" dur="1250" fill="hold"/>
                                        <p:tgtEl>
                                          <p:spTgt spid="13"/>
                                        </p:tgtEl>
                                        <p:attrNameLst>
                                          <p:attrName>r</p:attrName>
                                        </p:attrNameLst>
                                      </p:cBhvr>
                                    </p:animRot>
                                  </p:childTnLst>
                                </p:cTn>
                              </p:par>
                              <p:par>
                                <p:cTn id="60" presetID="10" presetClass="entr" presetSubtype="0" fill="hold" nodeType="with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250"/>
                                        <p:tgtEl>
                                          <p:spTgt spid="14"/>
                                        </p:tgtEl>
                                      </p:cBhvr>
                                    </p:animEffect>
                                  </p:childTnLst>
                                </p:cTn>
                              </p:par>
                              <p:par>
                                <p:cTn id="63" presetID="37" presetClass="path" presetSubtype="0" accel="50000" decel="50000" fill="hold" nodeType="withEffect">
                                  <p:stCondLst>
                                    <p:cond delay="0"/>
                                  </p:stCondLst>
                                  <p:childTnLst>
                                    <p:animMotion origin="layout" path="M 0.42201 0.36181 C 0.33685 0.4169 0.31367 -0.01713 -1.875E-6 -1.85185E-6 " pathEditMode="relative" rAng="0" ptsTypes="AA">
                                      <p:cBhvr>
                                        <p:cTn id="64" dur="1250" fill="hold"/>
                                        <p:tgtEl>
                                          <p:spTgt spid="14"/>
                                        </p:tgtEl>
                                        <p:attrNameLst>
                                          <p:attrName>ppt_x</p:attrName>
                                          <p:attrName>ppt_y</p:attrName>
                                        </p:attrNameLst>
                                      </p:cBhvr>
                                      <p:rCtr x="-21107" y="-17894"/>
                                    </p:animMotion>
                                  </p:childTnLst>
                                </p:cTn>
                              </p:par>
                              <p:par>
                                <p:cTn id="65" presetID="8" presetClass="emph" presetSubtype="0" fill="hold" nodeType="withEffect">
                                  <p:stCondLst>
                                    <p:cond delay="0"/>
                                  </p:stCondLst>
                                  <p:childTnLst>
                                    <p:animRot by="21600000">
                                      <p:cBhvr>
                                        <p:cTn id="66" dur="1250" fill="hold"/>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bldLvl="0" animBg="1"/>
      <p:bldP spid="49" grpId="1" bldLvl="0" animBg="1"/>
      <p:bldP spid="49" grpId="2" bldLvl="0" animBg="1"/>
      <p:bldP spid="49" grpId="3" bldLvl="0" animBg="1"/>
      <p:bldP spid="50" grpId="0" bldLvl="0" animBg="1"/>
      <p:bldP spid="50" grpId="1" bldLvl="0" animBg="1"/>
      <p:bldP spid="50" grpId="2" bldLvl="0" animBg="1"/>
      <p:bldP spid="50" grpId="3" bldLvl="0" animBg="1"/>
      <p:bldP spid="51" grpId="0" bldLvl="0" animBg="1"/>
      <p:bldP spid="51" grpId="1" bldLvl="0" animBg="1"/>
      <p:bldP spid="51" grpId="2" bldLvl="0" animBg="1"/>
      <p:bldP spid="51" grpId="3"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3">
            <a:extLst>
              <a:ext uri="{FF2B5EF4-FFF2-40B4-BE49-F238E27FC236}">
                <a16:creationId xmlns:a16="http://schemas.microsoft.com/office/drawing/2014/main" xmlns="" id="{DA73AEA7-C9BF-4D09-ACC9-96AF356D53B5}"/>
              </a:ext>
            </a:extLst>
          </p:cNvPr>
          <p:cNvSpPr txBox="1"/>
          <p:nvPr/>
        </p:nvSpPr>
        <p:spPr>
          <a:xfrm>
            <a:off x="1749600" y="1959759"/>
            <a:ext cx="8692800" cy="2438488"/>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lnSpc>
                <a:spcPct val="150000"/>
              </a:lnSpc>
              <a:defRPr/>
            </a:pPr>
            <a:r>
              <a:rPr lang="en-US" altLang="zh-CN" sz="5400" kern="0" dirty="0">
                <a:solidFill>
                  <a:srgbClr val="FFFFFF"/>
                </a:solidFill>
                <a:latin typeface="微软雅黑" panose="020B0503020204020204" pitchFamily="34" charset="-122"/>
                <a:ea typeface="微软雅黑" panose="020B0503020204020204" pitchFamily="34" charset="-122"/>
              </a:rPr>
              <a:t>PART 2</a:t>
            </a:r>
          </a:p>
          <a:p>
            <a:pPr lvl="0">
              <a:lnSpc>
                <a:spcPct val="150000"/>
              </a:lnSpc>
              <a:defRPr/>
            </a:pPr>
            <a:r>
              <a:rPr lang="zh-CN" altLang="en-US" sz="5400" kern="0" dirty="0">
                <a:solidFill>
                  <a:srgbClr val="FFFFFF"/>
                </a:solidFill>
                <a:latin typeface="微软雅黑" panose="020B0503020204020204" pitchFamily="34" charset="-122"/>
                <a:ea typeface="微软雅黑" panose="020B0503020204020204" pitchFamily="34" charset="-122"/>
              </a:rPr>
              <a:t>动力蓄电池的相关要求</a:t>
            </a:r>
            <a:endParaRPr lang="en-US" altLang="zh-CN" sz="5400" kern="0" dirty="0">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265755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500"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
            <a:extLst>
              <a:ext uri="{FF2B5EF4-FFF2-40B4-BE49-F238E27FC236}">
                <a16:creationId xmlns:a16="http://schemas.microsoft.com/office/drawing/2014/main" xmlns="" id="{079B9148-7C6C-48AA-A087-3540CBD8D11B}"/>
              </a:ext>
            </a:extLst>
          </p:cNvPr>
          <p:cNvSpPr txBox="1"/>
          <p:nvPr/>
        </p:nvSpPr>
        <p:spPr>
          <a:xfrm>
            <a:off x="968295" y="767522"/>
            <a:ext cx="1826141" cy="584775"/>
          </a:xfrm>
          <a:prstGeom prst="rect">
            <a:avLst/>
          </a:prstGeom>
          <a:noFill/>
          <a:ln w="9525">
            <a:noFill/>
          </a:ln>
        </p:spPr>
        <p:txBody>
          <a:bodyPr wrap="none" anchor="t">
            <a:spAutoFit/>
          </a:bodyPr>
          <a:lstStyle/>
          <a:p>
            <a:pPr eaLnBrk="0" hangingPunct="0"/>
            <a:r>
              <a:rPr lang="zh-CN" altLang="en-US" sz="3200" b="1" dirty="0">
                <a:solidFill>
                  <a:srgbClr val="C00000"/>
                </a:solidFill>
                <a:latin typeface="+mn-ea"/>
                <a:cs typeface="+mn-ea"/>
              </a:rPr>
              <a:t>一、运输</a:t>
            </a:r>
          </a:p>
        </p:txBody>
      </p:sp>
      <p:sp>
        <p:nvSpPr>
          <p:cNvPr id="6" name="文本框 5">
            <a:extLst>
              <a:ext uri="{FF2B5EF4-FFF2-40B4-BE49-F238E27FC236}">
                <a16:creationId xmlns:a16="http://schemas.microsoft.com/office/drawing/2014/main" xmlns="" id="{CAF98A9A-26E2-437E-8BBC-88ECA5BB72B3}"/>
              </a:ext>
            </a:extLst>
          </p:cNvPr>
          <p:cNvSpPr txBox="1"/>
          <p:nvPr/>
        </p:nvSpPr>
        <p:spPr>
          <a:xfrm>
            <a:off x="1545464" y="1820858"/>
            <a:ext cx="10148553" cy="3904402"/>
          </a:xfrm>
          <a:prstGeom prst="rect">
            <a:avLst/>
          </a:prstGeom>
          <a:noFill/>
        </p:spPr>
        <p:txBody>
          <a:bodyPr wrap="square">
            <a:spAutoFit/>
          </a:bodyPr>
          <a:lstStyle/>
          <a:p>
            <a:pPr>
              <a:lnSpc>
                <a:spcPct val="150000"/>
              </a:lnSpc>
            </a:pPr>
            <a:r>
              <a:rPr lang="zh-CN" altLang="en-US" sz="2400" dirty="0"/>
              <a:t>（</a:t>
            </a:r>
            <a:r>
              <a:rPr lang="en-US" altLang="zh-CN" sz="2400" dirty="0"/>
              <a:t>1</a:t>
            </a:r>
            <a:r>
              <a:rPr lang="zh-CN" altLang="en-US" sz="2400" dirty="0"/>
              <a:t>）动力蓄电池报废后，要根据其种类，用符合国家标准的专门容</a:t>
            </a:r>
            <a:endParaRPr lang="en-US" altLang="zh-CN" sz="2400" dirty="0"/>
          </a:p>
          <a:p>
            <a:pPr>
              <a:lnSpc>
                <a:spcPct val="150000"/>
              </a:lnSpc>
            </a:pPr>
            <a:r>
              <a:rPr lang="en-US" altLang="zh-CN" sz="2400" dirty="0"/>
              <a:t>         </a:t>
            </a:r>
            <a:r>
              <a:rPr lang="zh-CN" altLang="en-US" sz="2400" dirty="0"/>
              <a:t>器</a:t>
            </a:r>
            <a:r>
              <a:rPr lang="zh-CN" altLang="en-US" sz="2400" b="1" dirty="0">
                <a:solidFill>
                  <a:srgbClr val="C00000"/>
                </a:solidFill>
              </a:rPr>
              <a:t>分类收集运输</a:t>
            </a:r>
            <a:r>
              <a:rPr lang="zh-CN" altLang="en-US" sz="2400" dirty="0"/>
              <a:t>。</a:t>
            </a:r>
            <a:endParaRPr lang="en-US" altLang="zh-CN" sz="2400" dirty="0"/>
          </a:p>
          <a:p>
            <a:pPr>
              <a:lnSpc>
                <a:spcPct val="150000"/>
              </a:lnSpc>
            </a:pPr>
            <a:r>
              <a:rPr lang="zh-CN" altLang="en-US" sz="2400" dirty="0"/>
              <a:t>（</a:t>
            </a:r>
            <a:r>
              <a:rPr lang="en-US" altLang="zh-CN" sz="2400" dirty="0"/>
              <a:t>2</a:t>
            </a:r>
            <a:r>
              <a:rPr lang="zh-CN" altLang="en-US" sz="2400" dirty="0"/>
              <a:t>）存储、装运动力蓄电池的容器应该根据动力蓄电池的特性而设计，</a:t>
            </a:r>
            <a:endParaRPr lang="en-US" altLang="zh-CN" sz="2400" dirty="0"/>
          </a:p>
          <a:p>
            <a:pPr>
              <a:lnSpc>
                <a:spcPct val="150000"/>
              </a:lnSpc>
            </a:pPr>
            <a:r>
              <a:rPr lang="en-US" altLang="zh-CN" sz="2400" dirty="0"/>
              <a:t>         </a:t>
            </a:r>
            <a:r>
              <a:rPr lang="zh-CN" altLang="en-US" sz="2400" dirty="0"/>
              <a:t>不易破损，变形，其所用材料能有效地防止渗漏、扩散。</a:t>
            </a:r>
            <a:endParaRPr lang="en-US" altLang="zh-CN" sz="2400" dirty="0"/>
          </a:p>
          <a:p>
            <a:pPr>
              <a:lnSpc>
                <a:spcPct val="150000"/>
              </a:lnSpc>
            </a:pPr>
            <a:r>
              <a:rPr lang="zh-CN" altLang="en-US" sz="2400" dirty="0"/>
              <a:t>（</a:t>
            </a:r>
            <a:r>
              <a:rPr lang="en-US" altLang="zh-CN" sz="2400" dirty="0"/>
              <a:t>3</a:t>
            </a:r>
            <a:r>
              <a:rPr lang="zh-CN" altLang="en-US" sz="2400" dirty="0"/>
              <a:t>）装有废旧动力电池的容器必须贴有国家标准所要求的</a:t>
            </a:r>
            <a:r>
              <a:rPr lang="zh-CN" altLang="en-US" sz="2400" b="1" dirty="0">
                <a:solidFill>
                  <a:srgbClr val="C00000"/>
                </a:solidFill>
              </a:rPr>
              <a:t>分类标识</a:t>
            </a:r>
            <a:r>
              <a:rPr lang="zh-CN" altLang="en-US" sz="2400" dirty="0"/>
              <a:t>。</a:t>
            </a:r>
            <a:endParaRPr lang="en-US" altLang="zh-CN" sz="2400" dirty="0"/>
          </a:p>
          <a:p>
            <a:pPr>
              <a:lnSpc>
                <a:spcPct val="150000"/>
              </a:lnSpc>
            </a:pPr>
            <a:r>
              <a:rPr lang="zh-CN" altLang="en-US" sz="2400" dirty="0"/>
              <a:t>（</a:t>
            </a:r>
            <a:r>
              <a:rPr lang="en-US" altLang="zh-CN" sz="2400" dirty="0"/>
              <a:t>4</a:t>
            </a:r>
            <a:r>
              <a:rPr lang="zh-CN" altLang="en-US" sz="2400" dirty="0"/>
              <a:t>）在废旧动力电池的包装运输前和运输过程中应</a:t>
            </a:r>
            <a:r>
              <a:rPr lang="zh-CN" altLang="en-US" sz="2400" b="1" dirty="0">
                <a:solidFill>
                  <a:srgbClr val="C00000"/>
                </a:solidFill>
              </a:rPr>
              <a:t>保证其结构完整</a:t>
            </a:r>
            <a:r>
              <a:rPr lang="zh-CN" altLang="en-US" sz="2400" dirty="0"/>
              <a:t>，</a:t>
            </a:r>
            <a:endParaRPr lang="en-US" altLang="zh-CN" sz="2400" dirty="0"/>
          </a:p>
          <a:p>
            <a:pPr>
              <a:lnSpc>
                <a:spcPct val="150000"/>
              </a:lnSpc>
            </a:pPr>
            <a:r>
              <a:rPr lang="en-US" altLang="zh-CN" sz="2400" dirty="0"/>
              <a:t>         </a:t>
            </a:r>
            <a:r>
              <a:rPr lang="zh-CN" altLang="en-US" sz="2400" dirty="0"/>
              <a:t>不得将废旧动力电池破碎、粉碎，以防止电池中有害成分的泄漏污染。</a:t>
            </a:r>
          </a:p>
        </p:txBody>
      </p:sp>
    </p:spTree>
    <p:extLst>
      <p:ext uri="{BB962C8B-B14F-4D97-AF65-F5344CB8AC3E}">
        <p14:creationId xmlns:p14="http://schemas.microsoft.com/office/powerpoint/2010/main" xmlns="" val="35233008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xmlns="" id="{757597E1-89F5-4F7A-87B9-82B389F0C400}"/>
              </a:ext>
            </a:extLst>
          </p:cNvPr>
          <p:cNvSpPr txBox="1"/>
          <p:nvPr/>
        </p:nvSpPr>
        <p:spPr>
          <a:xfrm>
            <a:off x="669701" y="739033"/>
            <a:ext cx="11050074" cy="5381730"/>
          </a:xfrm>
          <a:prstGeom prst="rect">
            <a:avLst/>
          </a:prstGeom>
          <a:noFill/>
        </p:spPr>
        <p:txBody>
          <a:bodyPr wrap="square">
            <a:spAutoFit/>
          </a:bodyPr>
          <a:lstStyle/>
          <a:p>
            <a:pPr>
              <a:lnSpc>
                <a:spcPct val="150000"/>
              </a:lnSpc>
            </a:pPr>
            <a:r>
              <a:rPr lang="zh-CN" altLang="en-US" sz="3200" b="1" dirty="0">
                <a:solidFill>
                  <a:srgbClr val="C00000"/>
                </a:solidFill>
                <a:latin typeface="+mn-ea"/>
                <a:cs typeface="+mn-ea"/>
              </a:rPr>
              <a:t>二、存储</a:t>
            </a:r>
            <a:endParaRPr lang="en-US" altLang="zh-CN" sz="3200" b="1" dirty="0">
              <a:solidFill>
                <a:srgbClr val="C00000"/>
              </a:solidFill>
              <a:latin typeface="+mn-ea"/>
              <a:cs typeface="+mn-ea"/>
            </a:endParaRPr>
          </a:p>
          <a:p>
            <a:pPr>
              <a:lnSpc>
                <a:spcPct val="150000"/>
              </a:lnSpc>
            </a:pPr>
            <a:endParaRPr lang="en-US" altLang="zh-CN" sz="3200" b="1" dirty="0">
              <a:solidFill>
                <a:srgbClr val="C00000"/>
              </a:solidFill>
              <a:latin typeface="+mn-ea"/>
              <a:cs typeface="+mn-ea"/>
            </a:endParaRPr>
          </a:p>
          <a:p>
            <a:pPr>
              <a:lnSpc>
                <a:spcPct val="150000"/>
              </a:lnSpc>
            </a:pPr>
            <a:r>
              <a:rPr lang="zh-CN" altLang="en-US" sz="2400" dirty="0"/>
              <a:t>（1）禁止将废旧动力蓄电池堆放在露天场地，避免废旧动力蓄电池遭受雨淋水浸。（2）批量废弃锂离子电池储存时，所使用的容器应确保满足储存要求，</a:t>
            </a:r>
            <a:endParaRPr lang="en-US" altLang="zh-CN" sz="2400" dirty="0"/>
          </a:p>
          <a:p>
            <a:pPr>
              <a:lnSpc>
                <a:spcPct val="150000"/>
              </a:lnSpc>
            </a:pPr>
            <a:r>
              <a:rPr lang="en-US" altLang="zh-CN" sz="2400" dirty="0"/>
              <a:t>         </a:t>
            </a:r>
            <a:r>
              <a:rPr lang="zh-CN" altLang="en-US" sz="2400" dirty="0"/>
              <a:t>保证废弃锂离子电池的外壳完整，排除对环境造成不利影响，</a:t>
            </a:r>
            <a:endParaRPr lang="en-US" altLang="zh-CN" sz="2400" dirty="0"/>
          </a:p>
          <a:p>
            <a:pPr>
              <a:lnSpc>
                <a:spcPct val="150000"/>
              </a:lnSpc>
            </a:pPr>
            <a:r>
              <a:rPr lang="en-US" altLang="zh-CN" sz="2400" dirty="0"/>
              <a:t>         </a:t>
            </a:r>
            <a:r>
              <a:rPr lang="zh-CN" altLang="en-US" sz="2400" dirty="0"/>
              <a:t>建立安全管理和出现危险时的应急机制。</a:t>
            </a:r>
            <a:endParaRPr lang="en-US" altLang="zh-CN" sz="2400" dirty="0"/>
          </a:p>
          <a:p>
            <a:pPr>
              <a:lnSpc>
                <a:spcPct val="150000"/>
              </a:lnSpc>
            </a:pPr>
            <a:r>
              <a:rPr lang="zh-CN" altLang="en-US" sz="2400" dirty="0"/>
              <a:t>（3）储存于</a:t>
            </a:r>
            <a:r>
              <a:rPr lang="zh-CN" altLang="en-US" sz="2400" dirty="0">
                <a:solidFill>
                  <a:srgbClr val="C00000"/>
                </a:solidFill>
              </a:rPr>
              <a:t>通风良好</a:t>
            </a:r>
            <a:r>
              <a:rPr lang="zh-CN" altLang="en-US" sz="2400" dirty="0"/>
              <a:t>的干净环境，不可放置于阳光直晒区域，</a:t>
            </a:r>
            <a:endParaRPr lang="en-US" altLang="zh-CN" sz="2400" dirty="0"/>
          </a:p>
          <a:p>
            <a:pPr>
              <a:lnSpc>
                <a:spcPct val="150000"/>
              </a:lnSpc>
            </a:pPr>
            <a:r>
              <a:rPr lang="en-US" altLang="zh-CN" sz="2400" dirty="0"/>
              <a:t>         </a:t>
            </a:r>
            <a:r>
              <a:rPr lang="zh-CN" altLang="en-US" sz="2400" dirty="0"/>
              <a:t>必须</a:t>
            </a:r>
            <a:r>
              <a:rPr lang="zh-CN" altLang="en-US" sz="2400" dirty="0">
                <a:solidFill>
                  <a:srgbClr val="C00000"/>
                </a:solidFill>
              </a:rPr>
              <a:t>远离</a:t>
            </a:r>
            <a:r>
              <a:rPr lang="zh-CN" altLang="en-US" sz="2400" dirty="0"/>
              <a:t>可使电池系统外部</a:t>
            </a:r>
            <a:r>
              <a:rPr lang="zh-CN" altLang="en-US" sz="2400" dirty="0">
                <a:solidFill>
                  <a:srgbClr val="C00000"/>
                </a:solidFill>
              </a:rPr>
              <a:t>升温超过60℃</a:t>
            </a:r>
            <a:r>
              <a:rPr lang="zh-CN" altLang="en-US" sz="2400" dirty="0"/>
              <a:t>的热源；</a:t>
            </a:r>
            <a:endParaRPr lang="en-US" altLang="zh-CN" sz="2400" dirty="0"/>
          </a:p>
          <a:p>
            <a:pPr>
              <a:lnSpc>
                <a:spcPct val="150000"/>
              </a:lnSpc>
            </a:pPr>
            <a:r>
              <a:rPr lang="en-US" altLang="zh-CN" sz="2400" dirty="0"/>
              <a:t>         </a:t>
            </a:r>
            <a:r>
              <a:rPr lang="zh-CN" altLang="en-US" sz="2400" dirty="0"/>
              <a:t>必须平放于包装箱内，勿摔落电池系统并避免表面撞击。</a:t>
            </a:r>
          </a:p>
        </p:txBody>
      </p:sp>
    </p:spTree>
    <p:extLst>
      <p:ext uri="{BB962C8B-B14F-4D97-AF65-F5344CB8AC3E}">
        <p14:creationId xmlns:p14="http://schemas.microsoft.com/office/powerpoint/2010/main" xmlns="" val="13678070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xmlns="" id="{962C6E1D-4B3F-4534-A175-61C90A6C3648}"/>
              </a:ext>
            </a:extLst>
          </p:cNvPr>
          <p:cNvSpPr txBox="1"/>
          <p:nvPr/>
        </p:nvSpPr>
        <p:spPr>
          <a:xfrm>
            <a:off x="770586" y="999983"/>
            <a:ext cx="10212946" cy="4273734"/>
          </a:xfrm>
          <a:prstGeom prst="rect">
            <a:avLst/>
          </a:prstGeom>
          <a:noFill/>
        </p:spPr>
        <p:txBody>
          <a:bodyPr wrap="square">
            <a:spAutoFit/>
          </a:bodyPr>
          <a:lstStyle/>
          <a:p>
            <a:pPr>
              <a:lnSpc>
                <a:spcPct val="150000"/>
              </a:lnSpc>
            </a:pPr>
            <a:r>
              <a:rPr lang="zh-CN" altLang="en-US" sz="3200" b="1" dirty="0">
                <a:solidFill>
                  <a:srgbClr val="C00000"/>
                </a:solidFill>
                <a:latin typeface="+mn-ea"/>
                <a:cs typeface="+mn-ea"/>
              </a:rPr>
              <a:t>三、污染防治</a:t>
            </a:r>
            <a:endParaRPr lang="en-US" altLang="zh-CN" sz="3200" b="1" dirty="0">
              <a:solidFill>
                <a:srgbClr val="C00000"/>
              </a:solidFill>
              <a:latin typeface="+mn-ea"/>
              <a:cs typeface="+mn-ea"/>
            </a:endParaRPr>
          </a:p>
          <a:p>
            <a:pPr>
              <a:lnSpc>
                <a:spcPct val="150000"/>
              </a:lnSpc>
            </a:pPr>
            <a:endParaRPr lang="en-US" altLang="zh-CN" sz="3200" b="1" dirty="0">
              <a:solidFill>
                <a:srgbClr val="C00000"/>
              </a:solidFill>
              <a:latin typeface="+mn-ea"/>
              <a:cs typeface="+mn-ea"/>
            </a:endParaRPr>
          </a:p>
          <a:p>
            <a:pPr>
              <a:lnSpc>
                <a:spcPct val="150000"/>
              </a:lnSpc>
            </a:pPr>
            <a:r>
              <a:rPr lang="zh-CN" altLang="en-US" sz="2400" dirty="0"/>
              <a:t>（1）锂电池的收集、运输、拆解、再生冶炼等行为要严格遵守国家规定。</a:t>
            </a:r>
            <a:endParaRPr lang="en-US" altLang="zh-CN" sz="2400" dirty="0"/>
          </a:p>
          <a:p>
            <a:pPr>
              <a:lnSpc>
                <a:spcPct val="150000"/>
              </a:lnSpc>
            </a:pPr>
            <a:r>
              <a:rPr lang="zh-CN" altLang="en-US" sz="2400" dirty="0"/>
              <a:t>（2）锂电池应当进行回收利用，禁止用其他方法处置。</a:t>
            </a:r>
            <a:endParaRPr lang="en-US" altLang="zh-CN" sz="2400" dirty="0"/>
          </a:p>
          <a:p>
            <a:pPr>
              <a:lnSpc>
                <a:spcPct val="150000"/>
              </a:lnSpc>
            </a:pPr>
            <a:r>
              <a:rPr lang="zh-CN" altLang="en-US" sz="2400" dirty="0"/>
              <a:t>（3）锂电池应当按照危险废物进行管理。</a:t>
            </a:r>
            <a:endParaRPr lang="en-US" altLang="zh-CN" sz="2400" dirty="0"/>
          </a:p>
          <a:p>
            <a:pPr>
              <a:lnSpc>
                <a:spcPct val="150000"/>
              </a:lnSpc>
            </a:pPr>
            <a:r>
              <a:rPr lang="zh-CN" altLang="en-US" sz="2400" dirty="0"/>
              <a:t>（4）锂电池在收集、运输过程中应当保持外壳的完整，</a:t>
            </a:r>
            <a:endParaRPr lang="en-US" altLang="zh-CN" sz="2400" dirty="0"/>
          </a:p>
          <a:p>
            <a:pPr>
              <a:lnSpc>
                <a:spcPct val="150000"/>
              </a:lnSpc>
            </a:pPr>
            <a:r>
              <a:rPr lang="en-US" altLang="zh-CN" sz="2400" dirty="0"/>
              <a:t>         </a:t>
            </a:r>
            <a:r>
              <a:rPr lang="zh-CN" altLang="en-US" sz="2400" dirty="0"/>
              <a:t>防止发生液体泄漏对环境的污染。</a:t>
            </a:r>
          </a:p>
        </p:txBody>
      </p:sp>
    </p:spTree>
    <p:extLst>
      <p:ext uri="{BB962C8B-B14F-4D97-AF65-F5344CB8AC3E}">
        <p14:creationId xmlns:p14="http://schemas.microsoft.com/office/powerpoint/2010/main" xmlns="" val="22486557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xmlns="" id="{D005C80D-41BF-47E8-9E17-C8EC3469F40F}"/>
              </a:ext>
            </a:extLst>
          </p:cNvPr>
          <p:cNvSpPr txBox="1"/>
          <p:nvPr/>
        </p:nvSpPr>
        <p:spPr>
          <a:xfrm>
            <a:off x="551645" y="830468"/>
            <a:ext cx="11088710" cy="4273734"/>
          </a:xfrm>
          <a:prstGeom prst="rect">
            <a:avLst/>
          </a:prstGeom>
          <a:noFill/>
        </p:spPr>
        <p:txBody>
          <a:bodyPr wrap="square">
            <a:spAutoFit/>
          </a:bodyPr>
          <a:lstStyle/>
          <a:p>
            <a:pPr>
              <a:lnSpc>
                <a:spcPct val="150000"/>
              </a:lnSpc>
            </a:pPr>
            <a:r>
              <a:rPr lang="zh-CN" altLang="en-US" sz="3200" b="1" dirty="0">
                <a:solidFill>
                  <a:srgbClr val="C00000"/>
                </a:solidFill>
                <a:latin typeface="+mn-ea"/>
                <a:cs typeface="+mn-ea"/>
              </a:rPr>
              <a:t>四、废旧动力蓄电池的处理</a:t>
            </a:r>
            <a:endParaRPr lang="en-US" altLang="zh-CN" sz="3200" b="1" dirty="0">
              <a:solidFill>
                <a:srgbClr val="C00000"/>
              </a:solidFill>
              <a:latin typeface="+mn-ea"/>
              <a:cs typeface="+mn-ea"/>
            </a:endParaRPr>
          </a:p>
          <a:p>
            <a:pPr>
              <a:lnSpc>
                <a:spcPct val="150000"/>
              </a:lnSpc>
            </a:pPr>
            <a:endParaRPr lang="en-US" altLang="zh-CN" sz="3200" b="1" dirty="0">
              <a:solidFill>
                <a:srgbClr val="C00000"/>
              </a:solidFill>
              <a:latin typeface="+mn-ea"/>
              <a:cs typeface="+mn-ea"/>
            </a:endParaRPr>
          </a:p>
          <a:p>
            <a:pPr>
              <a:lnSpc>
                <a:spcPct val="150000"/>
              </a:lnSpc>
            </a:pPr>
            <a:r>
              <a:rPr lang="zh-CN" altLang="en-US" sz="2400" b="1" dirty="0">
                <a:solidFill>
                  <a:schemeClr val="tx2"/>
                </a:solidFill>
              </a:rPr>
              <a:t>    1.  废旧动力蓄电池的回收处理（北汽新能源）</a:t>
            </a:r>
            <a:endParaRPr lang="en-US" altLang="zh-CN" sz="2400" b="1" dirty="0">
              <a:solidFill>
                <a:schemeClr val="tx2"/>
              </a:solidFill>
            </a:endParaRPr>
          </a:p>
          <a:p>
            <a:pPr>
              <a:lnSpc>
                <a:spcPct val="150000"/>
              </a:lnSpc>
            </a:pPr>
            <a:r>
              <a:rPr lang="zh-CN" altLang="en-US" sz="2400" dirty="0"/>
              <a:t>  （</a:t>
            </a:r>
            <a:r>
              <a:rPr lang="en-US" altLang="zh-CN" sz="2400" dirty="0"/>
              <a:t>1</a:t>
            </a:r>
            <a:r>
              <a:rPr lang="zh-CN" altLang="en-US" sz="2400" dirty="0"/>
              <a:t>）新能源汽车所有人在新能源汽车达到报废要求时，</a:t>
            </a:r>
            <a:endParaRPr lang="en-US" altLang="zh-CN" sz="2400" dirty="0"/>
          </a:p>
          <a:p>
            <a:pPr>
              <a:lnSpc>
                <a:spcPct val="150000"/>
              </a:lnSpc>
            </a:pPr>
            <a:r>
              <a:rPr lang="en-US" altLang="zh-CN" sz="2400" dirty="0"/>
              <a:t>           </a:t>
            </a:r>
            <a:r>
              <a:rPr lang="zh-CN" altLang="en-US" sz="2400" dirty="0"/>
              <a:t>应将待报废车辆送至具有</a:t>
            </a:r>
            <a:r>
              <a:rPr lang="zh-CN" altLang="en-US" sz="2400" b="1" dirty="0">
                <a:solidFill>
                  <a:srgbClr val="C00000"/>
                </a:solidFill>
              </a:rPr>
              <a:t>资质的</a:t>
            </a:r>
            <a:r>
              <a:rPr lang="zh-CN" altLang="en-US" sz="2400" dirty="0"/>
              <a:t>报废汽车回收拆解企业拆卸动力蓄电池。</a:t>
            </a:r>
            <a:endParaRPr lang="en-US" altLang="zh-CN" sz="2400" dirty="0"/>
          </a:p>
          <a:p>
            <a:pPr>
              <a:lnSpc>
                <a:spcPct val="150000"/>
              </a:lnSpc>
            </a:pPr>
            <a:r>
              <a:rPr lang="zh-CN" altLang="en-US" sz="2400" dirty="0"/>
              <a:t>          动力蓄电池所有人（车辆所有人、电池租赁企业、运营企业）应将废旧动力    </a:t>
            </a:r>
            <a:endParaRPr lang="en-US" altLang="zh-CN" sz="2400" dirty="0"/>
          </a:p>
          <a:p>
            <a:pPr>
              <a:lnSpc>
                <a:spcPct val="150000"/>
              </a:lnSpc>
            </a:pPr>
            <a:r>
              <a:rPr lang="en-US" altLang="zh-CN" sz="2400" dirty="0"/>
              <a:t>          </a:t>
            </a:r>
            <a:r>
              <a:rPr lang="zh-CN" altLang="en-US" sz="2400" dirty="0"/>
              <a:t>蓄电池移交至北汽新能源汽车生产单位</a:t>
            </a:r>
            <a:r>
              <a:rPr lang="zh-CN" altLang="en-US" sz="2400" b="1" dirty="0">
                <a:solidFill>
                  <a:srgbClr val="C00000"/>
                </a:solidFill>
              </a:rPr>
              <a:t>指定的回收服务网点</a:t>
            </a:r>
            <a:r>
              <a:rPr lang="zh-CN" altLang="en-US" sz="2400" dirty="0"/>
              <a:t>。</a:t>
            </a:r>
            <a:endParaRPr lang="en-US" altLang="zh-CN" sz="2400" dirty="0"/>
          </a:p>
        </p:txBody>
      </p:sp>
    </p:spTree>
    <p:extLst>
      <p:ext uri="{BB962C8B-B14F-4D97-AF65-F5344CB8AC3E}">
        <p14:creationId xmlns:p14="http://schemas.microsoft.com/office/powerpoint/2010/main" xmlns="" val="12901698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xmlns="" id="{D005C80D-41BF-47E8-9E17-C8EC3469F40F}"/>
              </a:ext>
            </a:extLst>
          </p:cNvPr>
          <p:cNvSpPr txBox="1"/>
          <p:nvPr/>
        </p:nvSpPr>
        <p:spPr>
          <a:xfrm>
            <a:off x="551645" y="1551685"/>
            <a:ext cx="11088710" cy="2796407"/>
          </a:xfrm>
          <a:prstGeom prst="rect">
            <a:avLst/>
          </a:prstGeom>
          <a:noFill/>
        </p:spPr>
        <p:txBody>
          <a:bodyPr wrap="square">
            <a:spAutoFit/>
          </a:bodyPr>
          <a:lstStyle/>
          <a:p>
            <a:pPr>
              <a:lnSpc>
                <a:spcPct val="150000"/>
              </a:lnSpc>
            </a:pPr>
            <a:r>
              <a:rPr lang="zh-CN" altLang="en-US" sz="2400" dirty="0"/>
              <a:t>          动力蓄电池所有人将废旧动力蓄电池</a:t>
            </a:r>
            <a:endParaRPr lang="en-US" altLang="zh-CN" sz="2400" dirty="0"/>
          </a:p>
          <a:p>
            <a:pPr>
              <a:lnSpc>
                <a:spcPct val="150000"/>
              </a:lnSpc>
            </a:pPr>
            <a:r>
              <a:rPr lang="en-US" altLang="zh-CN" sz="2400" dirty="0"/>
              <a:t>          </a:t>
            </a:r>
            <a:r>
              <a:rPr lang="zh-CN" altLang="en-US" sz="2400" dirty="0"/>
              <a:t>移交给其他无资质的单位或个人，</a:t>
            </a:r>
            <a:endParaRPr lang="en-US" altLang="zh-CN" sz="2400" dirty="0"/>
          </a:p>
          <a:p>
            <a:pPr>
              <a:lnSpc>
                <a:spcPct val="150000"/>
              </a:lnSpc>
            </a:pPr>
            <a:r>
              <a:rPr lang="en-US" altLang="zh-CN" sz="2400" dirty="0"/>
              <a:t>          </a:t>
            </a:r>
            <a:r>
              <a:rPr lang="zh-CN" altLang="en-US" sz="2400" dirty="0"/>
              <a:t>私自拆卸、拆解动力蓄电池，</a:t>
            </a:r>
            <a:endParaRPr lang="en-US" altLang="zh-CN" sz="2400" dirty="0"/>
          </a:p>
          <a:p>
            <a:pPr>
              <a:lnSpc>
                <a:spcPct val="150000"/>
              </a:lnSpc>
            </a:pPr>
            <a:r>
              <a:rPr lang="en-US" altLang="zh-CN" sz="2400" dirty="0"/>
              <a:t>          </a:t>
            </a:r>
            <a:r>
              <a:rPr lang="zh-CN" altLang="en-US" sz="2400" dirty="0"/>
              <a:t>以及由此导致环境污染或安全事故的，</a:t>
            </a:r>
            <a:endParaRPr lang="en-US" altLang="zh-CN" sz="2400" dirty="0"/>
          </a:p>
          <a:p>
            <a:pPr>
              <a:lnSpc>
                <a:spcPct val="150000"/>
              </a:lnSpc>
            </a:pPr>
            <a:r>
              <a:rPr lang="en-US" altLang="zh-CN" sz="2400" dirty="0"/>
              <a:t>          </a:t>
            </a:r>
            <a:r>
              <a:rPr lang="zh-CN" altLang="en-US" sz="2400" dirty="0"/>
              <a:t>应承担相应</a:t>
            </a:r>
            <a:r>
              <a:rPr lang="zh-CN" altLang="en-US" sz="2400" b="1" dirty="0">
                <a:solidFill>
                  <a:srgbClr val="C00000"/>
                </a:solidFill>
              </a:rPr>
              <a:t>法律责任。  </a:t>
            </a:r>
          </a:p>
        </p:txBody>
      </p:sp>
    </p:spTree>
    <p:extLst>
      <p:ext uri="{BB962C8B-B14F-4D97-AF65-F5344CB8AC3E}">
        <p14:creationId xmlns:p14="http://schemas.microsoft.com/office/powerpoint/2010/main" xmlns="" val="34589183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57B84A92-2817-45F3-A590-54AAF6B3DC1E}"/>
              </a:ext>
            </a:extLst>
          </p:cNvPr>
          <p:cNvSpPr txBox="1"/>
          <p:nvPr/>
        </p:nvSpPr>
        <p:spPr>
          <a:xfrm>
            <a:off x="901520" y="1312453"/>
            <a:ext cx="10225825" cy="2242409"/>
          </a:xfrm>
          <a:prstGeom prst="rect">
            <a:avLst/>
          </a:prstGeom>
          <a:noFill/>
        </p:spPr>
        <p:txBody>
          <a:bodyPr wrap="square">
            <a:spAutoFit/>
          </a:bodyPr>
          <a:lstStyle/>
          <a:p>
            <a:pPr>
              <a:lnSpc>
                <a:spcPct val="150000"/>
              </a:lnSpc>
            </a:pPr>
            <a:r>
              <a:rPr lang="zh-CN" altLang="en-US" sz="2400" dirty="0"/>
              <a:t>（2）北汽新能源废旧动力蓄电池实行有偿回收，</a:t>
            </a:r>
            <a:endParaRPr lang="en-US" altLang="zh-CN" sz="2400" dirty="0"/>
          </a:p>
          <a:p>
            <a:pPr>
              <a:lnSpc>
                <a:spcPct val="150000"/>
              </a:lnSpc>
            </a:pPr>
            <a:r>
              <a:rPr lang="en-US" altLang="zh-CN" sz="2400" dirty="0"/>
              <a:t>         </a:t>
            </a:r>
            <a:r>
              <a:rPr lang="zh-CN" altLang="en-US" sz="2400" dirty="0"/>
              <a:t>客户将废旧动力蓄电池送至北汽新能源指定回收服务网点后，</a:t>
            </a:r>
            <a:endParaRPr lang="en-US" altLang="zh-CN" sz="2400" dirty="0"/>
          </a:p>
          <a:p>
            <a:pPr>
              <a:lnSpc>
                <a:spcPct val="150000"/>
              </a:lnSpc>
            </a:pPr>
            <a:r>
              <a:rPr lang="en-US" altLang="zh-CN" sz="2400" dirty="0"/>
              <a:t>         </a:t>
            </a:r>
            <a:r>
              <a:rPr lang="zh-CN" altLang="en-US" sz="2400" dirty="0"/>
              <a:t>由回收服务网点对废旧动力蓄电池状态进行评估，</a:t>
            </a:r>
            <a:endParaRPr lang="en-US" altLang="zh-CN" sz="2400" dirty="0"/>
          </a:p>
          <a:p>
            <a:pPr>
              <a:lnSpc>
                <a:spcPct val="150000"/>
              </a:lnSpc>
            </a:pPr>
            <a:r>
              <a:rPr lang="en-US" altLang="zh-CN" sz="2400" dirty="0"/>
              <a:t>         </a:t>
            </a:r>
            <a:r>
              <a:rPr lang="zh-CN" altLang="en-US" sz="2400" dirty="0"/>
              <a:t>并现场作价回收。</a:t>
            </a:r>
          </a:p>
        </p:txBody>
      </p:sp>
    </p:spTree>
    <p:extLst>
      <p:ext uri="{BB962C8B-B14F-4D97-AF65-F5344CB8AC3E}">
        <p14:creationId xmlns:p14="http://schemas.microsoft.com/office/powerpoint/2010/main" xmlns="" val="17229982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61194B6E-9463-493E-9FCD-3CF775763582}"/>
              </a:ext>
            </a:extLst>
          </p:cNvPr>
          <p:cNvSpPr txBox="1"/>
          <p:nvPr/>
        </p:nvSpPr>
        <p:spPr>
          <a:xfrm>
            <a:off x="1163392" y="922480"/>
            <a:ext cx="9865216" cy="5013039"/>
          </a:xfrm>
          <a:prstGeom prst="rect">
            <a:avLst/>
          </a:prstGeom>
          <a:noFill/>
        </p:spPr>
        <p:txBody>
          <a:bodyPr wrap="square">
            <a:spAutoFit/>
          </a:bodyPr>
          <a:lstStyle/>
          <a:p>
            <a:pPr>
              <a:lnSpc>
                <a:spcPct val="150000"/>
              </a:lnSpc>
            </a:pPr>
            <a:r>
              <a:rPr lang="en-US" altLang="zh-CN" sz="2400" b="1" dirty="0">
                <a:solidFill>
                  <a:schemeClr val="tx2"/>
                </a:solidFill>
              </a:rPr>
              <a:t>2. </a:t>
            </a:r>
            <a:r>
              <a:rPr lang="zh-CN" altLang="en-US" sz="2400" b="1" dirty="0">
                <a:solidFill>
                  <a:schemeClr val="tx2"/>
                </a:solidFill>
              </a:rPr>
              <a:t>废弃锂离子电池的回收处理</a:t>
            </a:r>
            <a:endParaRPr lang="en-US" altLang="zh-CN" sz="2400" b="1" dirty="0">
              <a:solidFill>
                <a:schemeClr val="tx2"/>
              </a:solidFill>
            </a:endParaRPr>
          </a:p>
          <a:p>
            <a:pPr>
              <a:lnSpc>
                <a:spcPct val="150000"/>
              </a:lnSpc>
            </a:pPr>
            <a:r>
              <a:rPr lang="zh-CN" altLang="en-US" sz="2400" dirty="0"/>
              <a:t>    卸下的动力蓄电池后交给专门承包商处理。</a:t>
            </a:r>
            <a:endParaRPr lang="en-US" altLang="zh-CN" sz="2400" dirty="0"/>
          </a:p>
          <a:p>
            <a:pPr>
              <a:lnSpc>
                <a:spcPct val="150000"/>
              </a:lnSpc>
            </a:pPr>
            <a:r>
              <a:rPr lang="en-US" altLang="zh-CN" sz="2400" dirty="0"/>
              <a:t>    </a:t>
            </a:r>
            <a:r>
              <a:rPr lang="zh-CN" altLang="en-US" sz="2400" dirty="0"/>
              <a:t>禁止对收集的各种废弃锂离子电池进行直接焚烧及填埋处理。</a:t>
            </a:r>
            <a:endParaRPr lang="en-US" altLang="zh-CN" sz="2400" dirty="0"/>
          </a:p>
          <a:p>
            <a:pPr>
              <a:lnSpc>
                <a:spcPct val="150000"/>
              </a:lnSpc>
            </a:pPr>
            <a:r>
              <a:rPr lang="zh-CN" altLang="en-US" sz="2400" dirty="0"/>
              <a:t>  （</a:t>
            </a:r>
            <a:r>
              <a:rPr lang="en-US" altLang="zh-CN" sz="2400" dirty="0"/>
              <a:t>1</a:t>
            </a:r>
            <a:r>
              <a:rPr lang="zh-CN" altLang="en-US" sz="2400" dirty="0"/>
              <a:t>）在资源再生工艺之前的任何废弃锂离子电池拆解、破碎、分选</a:t>
            </a:r>
            <a:endParaRPr lang="en-US" altLang="zh-CN" sz="2400" dirty="0"/>
          </a:p>
          <a:p>
            <a:pPr>
              <a:lnSpc>
                <a:spcPct val="150000"/>
              </a:lnSpc>
            </a:pPr>
            <a:r>
              <a:rPr lang="en-US" altLang="zh-CN" sz="2400" dirty="0"/>
              <a:t>           </a:t>
            </a:r>
            <a:r>
              <a:rPr lang="zh-CN" altLang="en-US" sz="2400" dirty="0"/>
              <a:t>过程都应在</a:t>
            </a:r>
            <a:r>
              <a:rPr lang="zh-CN" altLang="en-US" sz="2400" b="1" dirty="0">
                <a:solidFill>
                  <a:srgbClr val="C00000"/>
                </a:solidFill>
              </a:rPr>
              <a:t>封闭式构筑物</a:t>
            </a:r>
            <a:r>
              <a:rPr lang="zh-CN" altLang="en-US" sz="2400" dirty="0"/>
              <a:t>中进行，排出气体须进行净化处理，</a:t>
            </a:r>
            <a:endParaRPr lang="en-US" altLang="zh-CN" sz="2400" dirty="0"/>
          </a:p>
          <a:p>
            <a:pPr>
              <a:lnSpc>
                <a:spcPct val="150000"/>
              </a:lnSpc>
            </a:pPr>
            <a:r>
              <a:rPr lang="en-US" altLang="zh-CN" sz="2400" dirty="0"/>
              <a:t>           </a:t>
            </a:r>
            <a:r>
              <a:rPr lang="zh-CN" altLang="en-US" sz="2400" dirty="0"/>
              <a:t>达标后排放。不应对废弃锂离子电池进行手工破碎。</a:t>
            </a:r>
            <a:endParaRPr lang="en-US" altLang="zh-CN" sz="2400" dirty="0"/>
          </a:p>
          <a:p>
            <a:pPr>
              <a:lnSpc>
                <a:spcPct val="150000"/>
              </a:lnSpc>
            </a:pPr>
            <a:r>
              <a:rPr lang="zh-CN" altLang="en-US" sz="2400" dirty="0"/>
              <a:t>  （</a:t>
            </a:r>
            <a:r>
              <a:rPr lang="en-US" altLang="zh-CN" sz="2400" dirty="0"/>
              <a:t>2</a:t>
            </a:r>
            <a:r>
              <a:rPr lang="zh-CN" altLang="en-US" sz="2400" dirty="0"/>
              <a:t>）利用火法冶金工艺进行废弃锂离子电池资源再生，</a:t>
            </a:r>
            <a:endParaRPr lang="en-US" altLang="zh-CN" sz="2400" dirty="0"/>
          </a:p>
          <a:p>
            <a:pPr>
              <a:lnSpc>
                <a:spcPct val="150000"/>
              </a:lnSpc>
            </a:pPr>
            <a:r>
              <a:rPr lang="en-US" altLang="zh-CN" sz="2400" dirty="0"/>
              <a:t>           </a:t>
            </a:r>
            <a:r>
              <a:rPr lang="zh-CN" altLang="en-US" sz="2400" dirty="0"/>
              <a:t>其冶炼过程应当在</a:t>
            </a:r>
            <a:r>
              <a:rPr lang="zh-CN" altLang="en-US" sz="2400" b="1" dirty="0">
                <a:solidFill>
                  <a:srgbClr val="C00000"/>
                </a:solidFill>
              </a:rPr>
              <a:t>密闭负压条件</a:t>
            </a:r>
            <a:r>
              <a:rPr lang="zh-CN" altLang="en-US" sz="2400" dirty="0"/>
              <a:t>下进行，</a:t>
            </a:r>
            <a:endParaRPr lang="en-US" altLang="zh-CN" sz="2400" dirty="0"/>
          </a:p>
          <a:p>
            <a:pPr>
              <a:lnSpc>
                <a:spcPct val="150000"/>
              </a:lnSpc>
            </a:pPr>
            <a:r>
              <a:rPr lang="en-US" altLang="zh-CN" sz="2400" dirty="0"/>
              <a:t>           </a:t>
            </a:r>
            <a:r>
              <a:rPr lang="zh-CN" altLang="en-US" sz="2400" dirty="0"/>
              <a:t>以免有害气体和粉尘逸出，收集的气体应进行处理，达标后排放</a:t>
            </a:r>
            <a:r>
              <a:rPr lang="zh-CN" altLang="en-US" dirty="0"/>
              <a:t>。</a:t>
            </a:r>
          </a:p>
        </p:txBody>
      </p:sp>
    </p:spTree>
    <p:extLst>
      <p:ext uri="{BB962C8B-B14F-4D97-AF65-F5344CB8AC3E}">
        <p14:creationId xmlns:p14="http://schemas.microsoft.com/office/powerpoint/2010/main" xmlns="" val="38657529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998E090D-11A5-4E00-98BE-E8B59AE5EDDE}"/>
              </a:ext>
            </a:extLst>
          </p:cNvPr>
          <p:cNvSpPr txBox="1"/>
          <p:nvPr/>
        </p:nvSpPr>
        <p:spPr>
          <a:xfrm>
            <a:off x="90153" y="1234972"/>
            <a:ext cx="11951594" cy="4458400"/>
          </a:xfrm>
          <a:prstGeom prst="rect">
            <a:avLst/>
          </a:prstGeom>
          <a:noFill/>
        </p:spPr>
        <p:txBody>
          <a:bodyPr wrap="square">
            <a:spAutoFit/>
          </a:bodyPr>
          <a:lstStyle/>
          <a:p>
            <a:pPr>
              <a:lnSpc>
                <a:spcPct val="150000"/>
              </a:lnSpc>
            </a:pPr>
            <a:r>
              <a:rPr lang="zh-CN" altLang="en-US" sz="2400" dirty="0"/>
              <a:t>     （</a:t>
            </a:r>
            <a:r>
              <a:rPr lang="en-US" altLang="zh-CN" sz="2400" dirty="0"/>
              <a:t>3</a:t>
            </a:r>
            <a:r>
              <a:rPr lang="zh-CN" altLang="en-US" sz="2400" dirty="0"/>
              <a:t>）利用湿法冶金工艺进行废弃锂离子电池资源再生，</a:t>
            </a:r>
            <a:endParaRPr lang="en-US" altLang="zh-CN" sz="2400" dirty="0"/>
          </a:p>
          <a:p>
            <a:pPr>
              <a:lnSpc>
                <a:spcPct val="150000"/>
              </a:lnSpc>
            </a:pPr>
            <a:r>
              <a:rPr lang="en-US" altLang="zh-CN" sz="2400" dirty="0"/>
              <a:t>              </a:t>
            </a:r>
            <a:r>
              <a:rPr lang="zh-CN" altLang="en-US" sz="2400" dirty="0"/>
              <a:t>其工艺过程应当在封闭式构筑物内进行，排出气体须进行除湿净化，</a:t>
            </a:r>
            <a:endParaRPr lang="en-US" altLang="zh-CN" sz="2400" dirty="0"/>
          </a:p>
          <a:p>
            <a:pPr>
              <a:lnSpc>
                <a:spcPct val="150000"/>
              </a:lnSpc>
            </a:pPr>
            <a:r>
              <a:rPr lang="en-US" altLang="zh-CN" sz="2400" dirty="0"/>
              <a:t>              </a:t>
            </a:r>
            <a:r>
              <a:rPr lang="zh-CN" altLang="en-US" sz="2400" dirty="0"/>
              <a:t>达标后排放。</a:t>
            </a:r>
            <a:endParaRPr lang="en-US" altLang="zh-CN" sz="2400" dirty="0"/>
          </a:p>
          <a:p>
            <a:pPr>
              <a:lnSpc>
                <a:spcPct val="150000"/>
              </a:lnSpc>
            </a:pPr>
            <a:r>
              <a:rPr lang="en-US" altLang="zh-CN" sz="2400" dirty="0"/>
              <a:t>              </a:t>
            </a:r>
            <a:r>
              <a:rPr lang="zh-CN" altLang="en-US" sz="2400" dirty="0"/>
              <a:t>废弃锂离子电池的资源再生装置应具备尾气净化系统、</a:t>
            </a:r>
            <a:endParaRPr lang="en-US" altLang="zh-CN" sz="2400" dirty="0"/>
          </a:p>
          <a:p>
            <a:pPr>
              <a:lnSpc>
                <a:spcPct val="150000"/>
              </a:lnSpc>
            </a:pPr>
            <a:r>
              <a:rPr lang="en-US" altLang="zh-CN" sz="2400" dirty="0"/>
              <a:t>              </a:t>
            </a:r>
            <a:r>
              <a:rPr lang="zh-CN" altLang="en-US" sz="2400" dirty="0"/>
              <a:t>报警系统和应急处理系统。  </a:t>
            </a:r>
            <a:endParaRPr lang="en-US" altLang="zh-CN" sz="2400" dirty="0"/>
          </a:p>
          <a:p>
            <a:pPr>
              <a:lnSpc>
                <a:spcPct val="150000"/>
              </a:lnSpc>
            </a:pPr>
            <a:r>
              <a:rPr lang="en-US" altLang="zh-CN" sz="2400" dirty="0"/>
              <a:t>              </a:t>
            </a:r>
            <a:r>
              <a:rPr lang="zh-CN" altLang="en-US" sz="2400" dirty="0"/>
              <a:t>部分废弃锂离子电池带有一定的电量，</a:t>
            </a:r>
            <a:endParaRPr lang="en-US" altLang="zh-CN" sz="2400" dirty="0"/>
          </a:p>
          <a:p>
            <a:pPr>
              <a:lnSpc>
                <a:spcPct val="150000"/>
              </a:lnSpc>
            </a:pPr>
            <a:r>
              <a:rPr lang="en-US" altLang="zh-CN" sz="2400" dirty="0"/>
              <a:t>              </a:t>
            </a:r>
            <a:r>
              <a:rPr lang="zh-CN" altLang="en-US" sz="2400" dirty="0"/>
              <a:t>应采取</a:t>
            </a:r>
            <a:r>
              <a:rPr lang="zh-CN" altLang="en-US" sz="2400" dirty="0">
                <a:solidFill>
                  <a:srgbClr val="C00000"/>
                </a:solidFill>
              </a:rPr>
              <a:t>防火、防爆、防腐蚀</a:t>
            </a:r>
            <a:r>
              <a:rPr lang="zh-CN" altLang="en-US" sz="2400" dirty="0"/>
              <a:t>等安全防护措施。</a:t>
            </a:r>
            <a:endParaRPr lang="en-US" altLang="zh-CN" sz="2400" dirty="0"/>
          </a:p>
          <a:p>
            <a:pPr>
              <a:lnSpc>
                <a:spcPct val="150000"/>
              </a:lnSpc>
            </a:pPr>
            <a:r>
              <a:rPr lang="en-US" altLang="zh-CN" sz="2400" dirty="0"/>
              <a:t>              </a:t>
            </a:r>
            <a:r>
              <a:rPr lang="zh-CN" altLang="en-US" sz="2400" dirty="0"/>
              <a:t>电解液分离时必须防止电解液渗漏和泄漏。</a:t>
            </a:r>
          </a:p>
        </p:txBody>
      </p:sp>
    </p:spTree>
    <p:extLst>
      <p:ext uri="{BB962C8B-B14F-4D97-AF65-F5344CB8AC3E}">
        <p14:creationId xmlns:p14="http://schemas.microsoft.com/office/powerpoint/2010/main" xmlns="" val="26646030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3">
            <a:extLst>
              <a:ext uri="{FF2B5EF4-FFF2-40B4-BE49-F238E27FC236}">
                <a16:creationId xmlns:a16="http://schemas.microsoft.com/office/drawing/2014/main" xmlns="" id="{DA73AEA7-C9BF-4D09-ACC9-96AF356D53B5}"/>
              </a:ext>
            </a:extLst>
          </p:cNvPr>
          <p:cNvSpPr txBox="1"/>
          <p:nvPr/>
        </p:nvSpPr>
        <p:spPr>
          <a:xfrm>
            <a:off x="1749600" y="1959759"/>
            <a:ext cx="8692800" cy="2438488"/>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lnSpc>
                <a:spcPct val="150000"/>
              </a:lnSpc>
              <a:defRPr/>
            </a:pPr>
            <a:r>
              <a:rPr lang="en-US" altLang="zh-CN" sz="5400" kern="0" dirty="0">
                <a:solidFill>
                  <a:srgbClr val="FFFFFF"/>
                </a:solidFill>
                <a:latin typeface="微软雅黑" panose="020B0503020204020204" pitchFamily="34" charset="-122"/>
                <a:ea typeface="微软雅黑" panose="020B0503020204020204" pitchFamily="34" charset="-122"/>
              </a:rPr>
              <a:t>PART 3</a:t>
            </a:r>
          </a:p>
          <a:p>
            <a:pPr lvl="0">
              <a:lnSpc>
                <a:spcPct val="150000"/>
              </a:lnSpc>
              <a:defRPr/>
            </a:pPr>
            <a:r>
              <a:rPr lang="zh-CN" altLang="en-US" sz="5400" kern="0" dirty="0">
                <a:solidFill>
                  <a:srgbClr val="FFFFFF"/>
                </a:solidFill>
                <a:latin typeface="微软雅黑" panose="020B0503020204020204" pitchFamily="34" charset="-122"/>
                <a:ea typeface="微软雅黑" panose="020B0503020204020204" pitchFamily="34" charset="-122"/>
              </a:rPr>
              <a:t>动力蓄电池维护</a:t>
            </a:r>
            <a:endParaRPr lang="en-US" altLang="zh-CN" sz="5400" kern="0" dirty="0">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173428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500"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custDataLst>
              <p:tags r:id="rId2"/>
            </p:custDataLst>
          </p:nvPr>
        </p:nvCxnSpPr>
        <p:spPr>
          <a:xfrm>
            <a:off x="0" y="4346458"/>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Rectangle 8"/>
          <p:cNvSpPr/>
          <p:nvPr/>
        </p:nvSpPr>
        <p:spPr>
          <a:xfrm>
            <a:off x="4215" y="-2220"/>
            <a:ext cx="12187183" cy="59183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85494" tIns="44553" rIns="85494" bIns="44553" anchor="ctr"/>
          <a:lstStyle/>
          <a:p>
            <a:pPr algn="ctr" eaLnBrk="0" hangingPunct="0"/>
            <a:endParaRPr lang="zh-CN" altLang="zh-CN" sz="1705" dirty="0">
              <a:solidFill>
                <a:srgbClr val="FFFFFF"/>
              </a:solidFill>
              <a:latin typeface="Arial" panose="020B0604020202020204" pitchFamily="34" charset="0"/>
              <a:ea typeface="宋体" panose="02010600030101010101" pitchFamily="2" charset="-122"/>
            </a:endParaRPr>
          </a:p>
        </p:txBody>
      </p:sp>
      <p:sp>
        <p:nvSpPr>
          <p:cNvPr id="3" name="文本框 2"/>
          <p:cNvSpPr txBox="1"/>
          <p:nvPr/>
        </p:nvSpPr>
        <p:spPr>
          <a:xfrm>
            <a:off x="8115300" y="133985"/>
            <a:ext cx="4246880" cy="398780"/>
          </a:xfrm>
          <a:prstGeom prst="rect">
            <a:avLst/>
          </a:prstGeom>
          <a:noFill/>
        </p:spPr>
        <p:txBody>
          <a:bodyPr wrap="none" rtlCol="0">
            <a:spAutoFit/>
          </a:bodyPr>
          <a:lstStyle/>
          <a:p>
            <a:r>
              <a:rPr lang="zh-CN" altLang="en-US" sz="2000" b="1">
                <a:solidFill>
                  <a:schemeClr val="tx1"/>
                </a:solidFill>
              </a:rPr>
              <a:t>《新能源汽车电池及管理系统检修》</a:t>
            </a:r>
          </a:p>
        </p:txBody>
      </p:sp>
      <p:grpSp>
        <p:nvGrpSpPr>
          <p:cNvPr id="10" name="组合 1"/>
          <p:cNvGrpSpPr/>
          <p:nvPr/>
        </p:nvGrpSpPr>
        <p:grpSpPr bwMode="auto">
          <a:xfrm rot="10800000">
            <a:off x="131763" y="115888"/>
            <a:ext cx="6611937" cy="5976937"/>
            <a:chOff x="3018972" y="1"/>
            <a:chExt cx="9204298" cy="6858000"/>
          </a:xfrm>
        </p:grpSpPr>
        <p:sp>
          <p:nvSpPr>
            <p:cNvPr id="11" name="任意形状 185"/>
            <p:cNvSpPr/>
            <p:nvPr/>
          </p:nvSpPr>
          <p:spPr>
            <a:xfrm>
              <a:off x="3052120" y="1"/>
              <a:ext cx="9171150" cy="6858000"/>
            </a:xfrm>
            <a:custGeom>
              <a:avLst/>
              <a:gdLst>
                <a:gd name="connsiteX0" fmla="*/ 9139995 w 9172085"/>
                <a:gd name="connsiteY0" fmla="*/ 6547684 h 6858000"/>
                <a:gd name="connsiteX1" fmla="*/ 9139995 w 9172085"/>
                <a:gd name="connsiteY1" fmla="*/ 6559712 h 6858000"/>
                <a:gd name="connsiteX2" fmla="*/ 8697455 w 9172085"/>
                <a:gd name="connsiteY2" fmla="*/ 6858000 h 6858000"/>
                <a:gd name="connsiteX3" fmla="*/ 8678034 w 9172085"/>
                <a:gd name="connsiteY3" fmla="*/ 6858000 h 6858000"/>
                <a:gd name="connsiteX4" fmla="*/ 9137989 w 9172085"/>
                <a:gd name="connsiteY4" fmla="*/ 6547685 h 6858000"/>
                <a:gd name="connsiteX5" fmla="*/ 9137736 w 9172085"/>
                <a:gd name="connsiteY5" fmla="*/ 6549205 h 6858000"/>
                <a:gd name="connsiteX6" fmla="*/ 1337804 w 9172085"/>
                <a:gd name="connsiteY6" fmla="*/ 5996427 h 6858000"/>
                <a:gd name="connsiteX7" fmla="*/ 30086 w 9172085"/>
                <a:gd name="connsiteY7" fmla="*/ 6762170 h 6858000"/>
                <a:gd name="connsiteX8" fmla="*/ 1608574 w 9172085"/>
                <a:gd name="connsiteY8" fmla="*/ 6477522 h 6858000"/>
                <a:gd name="connsiteX9" fmla="*/ 2151705 w 9172085"/>
                <a:gd name="connsiteY9" fmla="*/ 5832136 h 6858000"/>
                <a:gd name="connsiteX10" fmla="*/ 1347834 w 9172085"/>
                <a:gd name="connsiteY10" fmla="*/ 5992417 h 6858000"/>
                <a:gd name="connsiteX11" fmla="*/ 1616599 w 9172085"/>
                <a:gd name="connsiteY11" fmla="*/ 6471510 h 6858000"/>
                <a:gd name="connsiteX12" fmla="*/ 2015509 w 9172085"/>
                <a:gd name="connsiteY12" fmla="*/ 5995180 h 6858000"/>
                <a:gd name="connsiteX13" fmla="*/ 3213357 w 9172085"/>
                <a:gd name="connsiteY13" fmla="*/ 5828061 h 6858000"/>
                <a:gd name="connsiteX14" fmla="*/ 2168166 w 9172085"/>
                <a:gd name="connsiteY14" fmla="*/ 5830046 h 6858000"/>
                <a:gd name="connsiteX15" fmla="*/ 2168166 w 9172085"/>
                <a:gd name="connsiteY15" fmla="*/ 5830047 h 6858000"/>
                <a:gd name="connsiteX16" fmla="*/ 1639832 w 9172085"/>
                <a:gd name="connsiteY16" fmla="*/ 6462531 h 6858000"/>
                <a:gd name="connsiteX17" fmla="*/ 8133127 w 9172085"/>
                <a:gd name="connsiteY17" fmla="*/ 5577474 h 6858000"/>
                <a:gd name="connsiteX18" fmla="*/ 7013483 w 9172085"/>
                <a:gd name="connsiteY18" fmla="*/ 6151993 h 6858000"/>
                <a:gd name="connsiteX19" fmla="*/ 7312714 w 9172085"/>
                <a:gd name="connsiteY19" fmla="*/ 6062721 h 6858000"/>
                <a:gd name="connsiteX20" fmla="*/ 8558336 w 9172085"/>
                <a:gd name="connsiteY20" fmla="*/ 5689731 h 6858000"/>
                <a:gd name="connsiteX21" fmla="*/ 3510766 w 9172085"/>
                <a:gd name="connsiteY21" fmla="*/ 5333222 h 6858000"/>
                <a:gd name="connsiteX22" fmla="*/ 3384969 w 9172085"/>
                <a:gd name="connsiteY22" fmla="*/ 5571028 h 6858000"/>
                <a:gd name="connsiteX23" fmla="*/ 3253401 w 9172085"/>
                <a:gd name="connsiteY23" fmla="*/ 5819963 h 6858000"/>
                <a:gd name="connsiteX24" fmla="*/ 3357856 w 9172085"/>
                <a:gd name="connsiteY24" fmla="*/ 5868689 h 6858000"/>
                <a:gd name="connsiteX25" fmla="*/ 4818668 w 9172085"/>
                <a:gd name="connsiteY25" fmla="*/ 6548274 h 6858000"/>
                <a:gd name="connsiteX26" fmla="*/ 3499955 w 9172085"/>
                <a:gd name="connsiteY26" fmla="*/ 5332916 h 6858000"/>
                <a:gd name="connsiteX27" fmla="*/ 2190493 w 9172085"/>
                <a:gd name="connsiteY27" fmla="*/ 5819931 h 6858000"/>
                <a:gd name="connsiteX28" fmla="*/ 3170063 w 9172085"/>
                <a:gd name="connsiteY28" fmla="*/ 5816304 h 6858000"/>
                <a:gd name="connsiteX29" fmla="*/ 3243204 w 9172085"/>
                <a:gd name="connsiteY29" fmla="*/ 5816026 h 6858000"/>
                <a:gd name="connsiteX30" fmla="*/ 3243223 w 9172085"/>
                <a:gd name="connsiteY30" fmla="*/ 5816018 h 6858000"/>
                <a:gd name="connsiteX31" fmla="*/ 3245232 w 9172085"/>
                <a:gd name="connsiteY31" fmla="*/ 5816018 h 6858000"/>
                <a:gd name="connsiteX32" fmla="*/ 7517379 w 9172085"/>
                <a:gd name="connsiteY32" fmla="*/ 5104397 h 6858000"/>
                <a:gd name="connsiteX33" fmla="*/ 7036234 w 9172085"/>
                <a:gd name="connsiteY33" fmla="*/ 6042983 h 6858000"/>
                <a:gd name="connsiteX34" fmla="*/ 6976018 w 9172085"/>
                <a:gd name="connsiteY34" fmla="*/ 6160711 h 6858000"/>
                <a:gd name="connsiteX35" fmla="*/ 8123101 w 9172085"/>
                <a:gd name="connsiteY35" fmla="*/ 5571461 h 6858000"/>
                <a:gd name="connsiteX36" fmla="*/ 4921905 w 9172085"/>
                <a:gd name="connsiteY36" fmla="*/ 5090073 h 6858000"/>
                <a:gd name="connsiteX37" fmla="*/ 3520292 w 9172085"/>
                <a:gd name="connsiteY37" fmla="*/ 5327165 h 6858000"/>
                <a:gd name="connsiteX38" fmla="*/ 4841771 w 9172085"/>
                <a:gd name="connsiteY38" fmla="*/ 6555704 h 6858000"/>
                <a:gd name="connsiteX39" fmla="*/ 5255470 w 9172085"/>
                <a:gd name="connsiteY39" fmla="*/ 4997900 h 6858000"/>
                <a:gd name="connsiteX40" fmla="*/ 4853957 w 9172085"/>
                <a:gd name="connsiteY40" fmla="*/ 6561314 h 6858000"/>
                <a:gd name="connsiteX41" fmla="*/ 6951769 w 9172085"/>
                <a:gd name="connsiteY41" fmla="*/ 6170827 h 6858000"/>
                <a:gd name="connsiteX42" fmla="*/ 5242686 w 9172085"/>
                <a:gd name="connsiteY42" fmla="*/ 4996809 h 6858000"/>
                <a:gd name="connsiteX43" fmla="*/ 4932030 w 9172085"/>
                <a:gd name="connsiteY43" fmla="*/ 5088360 h 6858000"/>
                <a:gd name="connsiteX44" fmla="*/ 4932029 w 9172085"/>
                <a:gd name="connsiteY44" fmla="*/ 5088361 h 6858000"/>
                <a:gd name="connsiteX45" fmla="*/ 4932022 w 9172085"/>
                <a:gd name="connsiteY45" fmla="*/ 5088362 h 6858000"/>
                <a:gd name="connsiteX46" fmla="*/ 4854393 w 9172085"/>
                <a:gd name="connsiteY46" fmla="*/ 6508761 h 6858000"/>
                <a:gd name="connsiteX47" fmla="*/ 5266977 w 9172085"/>
                <a:gd name="connsiteY47" fmla="*/ 4994146 h 6858000"/>
                <a:gd name="connsiteX48" fmla="*/ 6963804 w 9172085"/>
                <a:gd name="connsiteY48" fmla="*/ 6164812 h 6858000"/>
                <a:gd name="connsiteX49" fmla="*/ 7139543 w 9172085"/>
                <a:gd name="connsiteY49" fmla="*/ 5821312 h 6858000"/>
                <a:gd name="connsiteX50" fmla="*/ 7507260 w 9172085"/>
                <a:gd name="connsiteY50" fmla="*/ 5102389 h 6858000"/>
                <a:gd name="connsiteX51" fmla="*/ 4415457 w 9172085"/>
                <a:gd name="connsiteY51" fmla="*/ 4690685 h 6858000"/>
                <a:gd name="connsiteX52" fmla="*/ 4932313 w 9172085"/>
                <a:gd name="connsiteY52" fmla="*/ 5079049 h 6858000"/>
                <a:gd name="connsiteX53" fmla="*/ 5234887 w 9172085"/>
                <a:gd name="connsiteY53" fmla="*/ 4988132 h 6858000"/>
                <a:gd name="connsiteX54" fmla="*/ 4378453 w 9172085"/>
                <a:gd name="connsiteY54" fmla="*/ 4677424 h 6858000"/>
                <a:gd name="connsiteX55" fmla="*/ 4033657 w 9172085"/>
                <a:gd name="connsiteY55" fmla="*/ 4936076 h 6858000"/>
                <a:gd name="connsiteX56" fmla="*/ 3530923 w 9172085"/>
                <a:gd name="connsiteY56" fmla="*/ 5314652 h 6858000"/>
                <a:gd name="connsiteX57" fmla="*/ 4911483 w 9172085"/>
                <a:gd name="connsiteY57" fmla="*/ 5080461 h 6858000"/>
                <a:gd name="connsiteX58" fmla="*/ 4328311 w 9172085"/>
                <a:gd name="connsiteY58" fmla="*/ 4448904 h 6858000"/>
                <a:gd name="connsiteX59" fmla="*/ 3548232 w 9172085"/>
                <a:gd name="connsiteY59" fmla="*/ 5290671 h 6858000"/>
                <a:gd name="connsiteX60" fmla="*/ 3584161 w 9172085"/>
                <a:gd name="connsiteY60" fmla="*/ 5263698 h 6858000"/>
                <a:gd name="connsiteX61" fmla="*/ 4374079 w 9172085"/>
                <a:gd name="connsiteY61" fmla="*/ 4669679 h 6858000"/>
                <a:gd name="connsiteX62" fmla="*/ 4334688 w 9172085"/>
                <a:gd name="connsiteY62" fmla="*/ 4479388 h 6858000"/>
                <a:gd name="connsiteX63" fmla="*/ 5479583 w 9172085"/>
                <a:gd name="connsiteY63" fmla="*/ 4310588 h 6858000"/>
                <a:gd name="connsiteX64" fmla="*/ 4337549 w 9172085"/>
                <a:gd name="connsiteY64" fmla="*/ 4442748 h 6858000"/>
                <a:gd name="connsiteX65" fmla="*/ 4383566 w 9172085"/>
                <a:gd name="connsiteY65" fmla="*/ 4665040 h 6858000"/>
                <a:gd name="connsiteX66" fmla="*/ 5519413 w 9172085"/>
                <a:gd name="connsiteY66" fmla="*/ 4307255 h 6858000"/>
                <a:gd name="connsiteX67" fmla="*/ 5144704 w 9172085"/>
                <a:gd name="connsiteY67" fmla="*/ 4428166 h 6858000"/>
                <a:gd name="connsiteX68" fmla="*/ 4394497 w 9172085"/>
                <a:gd name="connsiteY68" fmla="*/ 4671410 h 6858000"/>
                <a:gd name="connsiteX69" fmla="*/ 5248580 w 9172085"/>
                <a:gd name="connsiteY69" fmla="*/ 4981993 h 6858000"/>
                <a:gd name="connsiteX70" fmla="*/ 5528068 w 9172085"/>
                <a:gd name="connsiteY70" fmla="*/ 4306717 h 6858000"/>
                <a:gd name="connsiteX71" fmla="*/ 5258013 w 9172085"/>
                <a:gd name="connsiteY71" fmla="*/ 4982463 h 6858000"/>
                <a:gd name="connsiteX72" fmla="*/ 7483414 w 9172085"/>
                <a:gd name="connsiteY72" fmla="*/ 5090813 h 6858000"/>
                <a:gd name="connsiteX73" fmla="*/ 6532041 w 9172085"/>
                <a:gd name="connsiteY73" fmla="*/ 3478438 h 6858000"/>
                <a:gd name="connsiteX74" fmla="*/ 5537906 w 9172085"/>
                <a:gd name="connsiteY74" fmla="*/ 4297830 h 6858000"/>
                <a:gd name="connsiteX75" fmla="*/ 7502411 w 9172085"/>
                <a:gd name="connsiteY75" fmla="*/ 5085564 h 6858000"/>
                <a:gd name="connsiteX76" fmla="*/ 3955693 w 9172085"/>
                <a:gd name="connsiteY76" fmla="*/ 3185482 h 6858000"/>
                <a:gd name="connsiteX77" fmla="*/ 4334192 w 9172085"/>
                <a:gd name="connsiteY77" fmla="*/ 4432417 h 6858000"/>
                <a:gd name="connsiteX78" fmla="*/ 5511906 w 9172085"/>
                <a:gd name="connsiteY78" fmla="*/ 4296148 h 6858000"/>
                <a:gd name="connsiteX79" fmla="*/ 7339300 w 9172085"/>
                <a:gd name="connsiteY79" fmla="*/ 3117432 h 6858000"/>
                <a:gd name="connsiteX80" fmla="*/ 6840315 w 9172085"/>
                <a:gd name="connsiteY80" fmla="*/ 3338407 h 6858000"/>
                <a:gd name="connsiteX81" fmla="*/ 6541881 w 9172085"/>
                <a:gd name="connsiteY81" fmla="*/ 3472111 h 6858000"/>
                <a:gd name="connsiteX82" fmla="*/ 7509004 w 9172085"/>
                <a:gd name="connsiteY82" fmla="*/ 5073853 h 6858000"/>
                <a:gd name="connsiteX83" fmla="*/ 7356409 w 9172085"/>
                <a:gd name="connsiteY83" fmla="*/ 3126890 h 6858000"/>
                <a:gd name="connsiteX84" fmla="*/ 7340488 w 9172085"/>
                <a:gd name="connsiteY84" fmla="*/ 3120299 h 6858000"/>
                <a:gd name="connsiteX85" fmla="*/ 8038852 w 9172085"/>
                <a:gd name="connsiteY85" fmla="*/ 3099888 h 6858000"/>
                <a:gd name="connsiteX86" fmla="*/ 7649153 w 9172085"/>
                <a:gd name="connsiteY86" fmla="*/ 3103305 h 6858000"/>
                <a:gd name="connsiteX87" fmla="*/ 7383429 w 9172085"/>
                <a:gd name="connsiteY87" fmla="*/ 3105669 h 6858000"/>
                <a:gd name="connsiteX88" fmla="*/ 7377365 w 9172085"/>
                <a:gd name="connsiteY88" fmla="*/ 3120299 h 6858000"/>
                <a:gd name="connsiteX89" fmla="*/ 7364493 w 9172085"/>
                <a:gd name="connsiteY89" fmla="*/ 3125628 h 6858000"/>
                <a:gd name="connsiteX90" fmla="*/ 7517379 w 9172085"/>
                <a:gd name="connsiteY90" fmla="*/ 5070319 h 6858000"/>
                <a:gd name="connsiteX91" fmla="*/ 5301335 w 9172085"/>
                <a:gd name="connsiteY91" fmla="*/ 2516506 h 6858000"/>
                <a:gd name="connsiteX92" fmla="*/ 5531662 w 9172085"/>
                <a:gd name="connsiteY92" fmla="*/ 4289999 h 6858000"/>
                <a:gd name="connsiteX93" fmla="*/ 6525573 w 9172085"/>
                <a:gd name="connsiteY93" fmla="*/ 3470791 h 6858000"/>
                <a:gd name="connsiteX94" fmla="*/ 5290014 w 9172085"/>
                <a:gd name="connsiteY94" fmla="*/ 2511993 h 6858000"/>
                <a:gd name="connsiteX95" fmla="*/ 3959511 w 9172085"/>
                <a:gd name="connsiteY95" fmla="*/ 3173891 h 6858000"/>
                <a:gd name="connsiteX96" fmla="*/ 5520028 w 9172085"/>
                <a:gd name="connsiteY96" fmla="*/ 4287627 h 6858000"/>
                <a:gd name="connsiteX97" fmla="*/ 8038865 w 9172085"/>
                <a:gd name="connsiteY97" fmla="*/ 2458374 h 6858000"/>
                <a:gd name="connsiteX98" fmla="*/ 7700793 w 9172085"/>
                <a:gd name="connsiteY98" fmla="*/ 2781034 h 6858000"/>
                <a:gd name="connsiteX99" fmla="*/ 7379329 w 9172085"/>
                <a:gd name="connsiteY99" fmla="*/ 3088184 h 6858000"/>
                <a:gd name="connsiteX100" fmla="*/ 7382419 w 9172085"/>
                <a:gd name="connsiteY100" fmla="*/ 3095639 h 6858000"/>
                <a:gd name="connsiteX101" fmla="*/ 7744055 w 9172085"/>
                <a:gd name="connsiteY101" fmla="*/ 3092478 h 6858000"/>
                <a:gd name="connsiteX102" fmla="*/ 8040846 w 9172085"/>
                <a:gd name="connsiteY102" fmla="*/ 3089813 h 6858000"/>
                <a:gd name="connsiteX103" fmla="*/ 8039921 w 9172085"/>
                <a:gd name="connsiteY103" fmla="*/ 2790962 h 6858000"/>
                <a:gd name="connsiteX104" fmla="*/ 8046907 w 9172085"/>
                <a:gd name="connsiteY104" fmla="*/ 2454823 h 6858000"/>
                <a:gd name="connsiteX105" fmla="*/ 8047859 w 9172085"/>
                <a:gd name="connsiteY105" fmla="*/ 2762309 h 6858000"/>
                <a:gd name="connsiteX106" fmla="*/ 8048887 w 9172085"/>
                <a:gd name="connsiteY106" fmla="*/ 3087810 h 6858000"/>
                <a:gd name="connsiteX107" fmla="*/ 8929133 w 9172085"/>
                <a:gd name="connsiteY107" fmla="*/ 2554750 h 6858000"/>
                <a:gd name="connsiteX108" fmla="*/ 4210580 w 9172085"/>
                <a:gd name="connsiteY108" fmla="*/ 2183123 h 6858000"/>
                <a:gd name="connsiteX109" fmla="*/ 3955935 w 9172085"/>
                <a:gd name="connsiteY109" fmla="*/ 3163634 h 6858000"/>
                <a:gd name="connsiteX110" fmla="*/ 5281022 w 9172085"/>
                <a:gd name="connsiteY110" fmla="*/ 2504474 h 6858000"/>
                <a:gd name="connsiteX111" fmla="*/ 5126156 w 9172085"/>
                <a:gd name="connsiteY111" fmla="*/ 2457809 h 6858000"/>
                <a:gd name="connsiteX112" fmla="*/ 6380143 w 9172085"/>
                <a:gd name="connsiteY112" fmla="*/ 2033404 h 6858000"/>
                <a:gd name="connsiteX113" fmla="*/ 6536587 w 9172085"/>
                <a:gd name="connsiteY113" fmla="*/ 3462660 h 6858000"/>
                <a:gd name="connsiteX114" fmla="*/ 7334645 w 9172085"/>
                <a:gd name="connsiteY114" fmla="*/ 3106200 h 6858000"/>
                <a:gd name="connsiteX115" fmla="*/ 7332851 w 9172085"/>
                <a:gd name="connsiteY115" fmla="*/ 3101873 h 6858000"/>
                <a:gd name="connsiteX116" fmla="*/ 7338458 w 9172085"/>
                <a:gd name="connsiteY116" fmla="*/ 3088343 h 6858000"/>
                <a:gd name="connsiteX117" fmla="*/ 6368373 w 9172085"/>
                <a:gd name="connsiteY117" fmla="*/ 2027753 h 6858000"/>
                <a:gd name="connsiteX118" fmla="*/ 5303418 w 9172085"/>
                <a:gd name="connsiteY118" fmla="*/ 2504739 h 6858000"/>
                <a:gd name="connsiteX119" fmla="*/ 6526562 w 9172085"/>
                <a:gd name="connsiteY119" fmla="*/ 3458651 h 6858000"/>
                <a:gd name="connsiteX120" fmla="*/ 6388299 w 9172085"/>
                <a:gd name="connsiteY120" fmla="*/ 2027536 h 6858000"/>
                <a:gd name="connsiteX121" fmla="*/ 7347020 w 9172085"/>
                <a:gd name="connsiteY121" fmla="*/ 3080742 h 6858000"/>
                <a:gd name="connsiteX122" fmla="*/ 7358926 w 9172085"/>
                <a:gd name="connsiteY122" fmla="*/ 3075813 h 6858000"/>
                <a:gd name="connsiteX123" fmla="*/ 7372053 w 9172085"/>
                <a:gd name="connsiteY123" fmla="*/ 3081247 h 6858000"/>
                <a:gd name="connsiteX124" fmla="*/ 8031658 w 9172085"/>
                <a:gd name="connsiteY124" fmla="*/ 2449482 h 6858000"/>
                <a:gd name="connsiteX125" fmla="*/ 5297069 w 9172085"/>
                <a:gd name="connsiteY125" fmla="*/ 1458094 h 6858000"/>
                <a:gd name="connsiteX126" fmla="*/ 5297069 w 9172085"/>
                <a:gd name="connsiteY126" fmla="*/ 2496455 h 6858000"/>
                <a:gd name="connsiteX127" fmla="*/ 6362096 w 9172085"/>
                <a:gd name="connsiteY127" fmla="*/ 2019370 h 6858000"/>
                <a:gd name="connsiteX128" fmla="*/ 5291049 w 9172085"/>
                <a:gd name="connsiteY128" fmla="*/ 1458091 h 6858000"/>
                <a:gd name="connsiteX129" fmla="*/ 4217998 w 9172085"/>
                <a:gd name="connsiteY129" fmla="*/ 2173720 h 6858000"/>
                <a:gd name="connsiteX130" fmla="*/ 5291049 w 9172085"/>
                <a:gd name="connsiteY130" fmla="*/ 2496455 h 6858000"/>
                <a:gd name="connsiteX131" fmla="*/ 9028972 w 9172085"/>
                <a:gd name="connsiteY131" fmla="*/ 0 h 6858000"/>
                <a:gd name="connsiteX132" fmla="*/ 9047485 w 9172085"/>
                <a:gd name="connsiteY132" fmla="*/ 0 h 6858000"/>
                <a:gd name="connsiteX133" fmla="*/ 9168788 w 9172085"/>
                <a:gd name="connsiteY133" fmla="*/ 67112 h 6858000"/>
                <a:gd name="connsiteX134" fmla="*/ 9172085 w 9172085"/>
                <a:gd name="connsiteY134" fmla="*/ 68933 h 6858000"/>
                <a:gd name="connsiteX135" fmla="*/ 9172085 w 9172085"/>
                <a:gd name="connsiteY135" fmla="*/ 78956 h 6858000"/>
                <a:gd name="connsiteX136" fmla="*/ 9172084 w 9172085"/>
                <a:gd name="connsiteY136" fmla="*/ 78956 h 6858000"/>
                <a:gd name="connsiteX137" fmla="*/ 9172084 w 9172085"/>
                <a:gd name="connsiteY137" fmla="*/ 78957 h 6858000"/>
                <a:gd name="connsiteX138" fmla="*/ 8454152 w 9172085"/>
                <a:gd name="connsiteY138" fmla="*/ 0 h 6858000"/>
                <a:gd name="connsiteX139" fmla="*/ 8467584 w 9172085"/>
                <a:gd name="connsiteY139" fmla="*/ 0 h 6858000"/>
                <a:gd name="connsiteX140" fmla="*/ 9168073 w 9172085"/>
                <a:gd name="connsiteY140" fmla="*/ 918868 h 6858000"/>
                <a:gd name="connsiteX141" fmla="*/ 9168073 w 9172085"/>
                <a:gd name="connsiteY141" fmla="*/ 918869 h 6858000"/>
                <a:gd name="connsiteX142" fmla="*/ 9168073 w 9172085"/>
                <a:gd name="connsiteY142" fmla="*/ 934905 h 6858000"/>
                <a:gd name="connsiteX143" fmla="*/ 9168073 w 9172085"/>
                <a:gd name="connsiteY143" fmla="*/ 934906 h 6858000"/>
                <a:gd name="connsiteX144" fmla="*/ 9165957 w 9172085"/>
                <a:gd name="connsiteY144" fmla="*/ 932134 h 6858000"/>
                <a:gd name="connsiteX145" fmla="*/ 5810866 w 9172085"/>
                <a:gd name="connsiteY145" fmla="*/ 0 h 6858000"/>
                <a:gd name="connsiteX146" fmla="*/ 5819474 w 9172085"/>
                <a:gd name="connsiteY146" fmla="*/ 0 h 6858000"/>
                <a:gd name="connsiteX147" fmla="*/ 5299357 w 9172085"/>
                <a:gd name="connsiteY147" fmla="*/ 1447271 h 6858000"/>
                <a:gd name="connsiteX148" fmla="*/ 6365468 w 9172085"/>
                <a:gd name="connsiteY148" fmla="*/ 2008686 h 6858000"/>
                <a:gd name="connsiteX149" fmla="*/ 5881585 w 9172085"/>
                <a:gd name="connsiteY149" fmla="*/ 0 h 6858000"/>
                <a:gd name="connsiteX150" fmla="*/ 5892502 w 9172085"/>
                <a:gd name="connsiteY150" fmla="*/ 0 h 6858000"/>
                <a:gd name="connsiteX151" fmla="*/ 6375720 w 9172085"/>
                <a:gd name="connsiteY151" fmla="*/ 2005634 h 6858000"/>
                <a:gd name="connsiteX152" fmla="*/ 7676521 w 9172085"/>
                <a:gd name="connsiteY152" fmla="*/ 0 h 6858000"/>
                <a:gd name="connsiteX153" fmla="*/ 7688594 w 9172085"/>
                <a:gd name="connsiteY153" fmla="*/ 0 h 6858000"/>
                <a:gd name="connsiteX154" fmla="*/ 6496195 w 9172085"/>
                <a:gd name="connsiteY154" fmla="*/ 1839274 h 6858000"/>
                <a:gd name="connsiteX155" fmla="*/ 6382405 w 9172085"/>
                <a:gd name="connsiteY155" fmla="*/ 2014969 h 6858000"/>
                <a:gd name="connsiteX156" fmla="*/ 7215701 w 9172085"/>
                <a:gd name="connsiteY156" fmla="*/ 2229182 h 6858000"/>
                <a:gd name="connsiteX157" fmla="*/ 8038851 w 9172085"/>
                <a:gd name="connsiteY157" fmla="*/ 2440331 h 6858000"/>
                <a:gd name="connsiteX158" fmla="*/ 8037422 w 9172085"/>
                <a:gd name="connsiteY158" fmla="*/ 1372124 h 6858000"/>
                <a:gd name="connsiteX159" fmla="*/ 8035573 w 9172085"/>
                <a:gd name="connsiteY159" fmla="*/ 0 h 6858000"/>
                <a:gd name="connsiteX160" fmla="*/ 8045614 w 9172085"/>
                <a:gd name="connsiteY160" fmla="*/ 0 h 6858000"/>
                <a:gd name="connsiteX161" fmla="*/ 8048878 w 9172085"/>
                <a:gd name="connsiteY161" fmla="*/ 2439372 h 6858000"/>
                <a:gd name="connsiteX162" fmla="*/ 9156213 w 9172085"/>
                <a:gd name="connsiteY162" fmla="*/ 1903934 h 6858000"/>
                <a:gd name="connsiteX163" fmla="*/ 9162055 w 9172085"/>
                <a:gd name="connsiteY163" fmla="*/ 1901104 h 6858000"/>
                <a:gd name="connsiteX164" fmla="*/ 9162055 w 9172085"/>
                <a:gd name="connsiteY164" fmla="*/ 1901109 h 6858000"/>
                <a:gd name="connsiteX165" fmla="*/ 9162055 w 9172085"/>
                <a:gd name="connsiteY165" fmla="*/ 1909127 h 6858000"/>
                <a:gd name="connsiteX166" fmla="*/ 9162055 w 9172085"/>
                <a:gd name="connsiteY166" fmla="*/ 1911127 h 6858000"/>
                <a:gd name="connsiteX167" fmla="*/ 8059607 w 9172085"/>
                <a:gd name="connsiteY167" fmla="*/ 2444007 h 6858000"/>
                <a:gd name="connsiteX168" fmla="*/ 8943498 w 9172085"/>
                <a:gd name="connsiteY168" fmla="*/ 2544125 h 6858000"/>
                <a:gd name="connsiteX169" fmla="*/ 9160045 w 9172085"/>
                <a:gd name="connsiteY169" fmla="*/ 2287985 h 6858000"/>
                <a:gd name="connsiteX170" fmla="*/ 9160045 w 9172085"/>
                <a:gd name="connsiteY170" fmla="*/ 2287988 h 6858000"/>
                <a:gd name="connsiteX171" fmla="*/ 9160047 w 9172085"/>
                <a:gd name="connsiteY171" fmla="*/ 2287985 h 6858000"/>
                <a:gd name="connsiteX172" fmla="*/ 9160047 w 9172085"/>
                <a:gd name="connsiteY172" fmla="*/ 2304021 h 6858000"/>
                <a:gd name="connsiteX173" fmla="*/ 8954193 w 9172085"/>
                <a:gd name="connsiteY173" fmla="*/ 2548947 h 6858000"/>
                <a:gd name="connsiteX174" fmla="*/ 9157443 w 9172085"/>
                <a:gd name="connsiteY174" fmla="*/ 2650516 h 6858000"/>
                <a:gd name="connsiteX175" fmla="*/ 9158042 w 9172085"/>
                <a:gd name="connsiteY175" fmla="*/ 2650812 h 6858000"/>
                <a:gd name="connsiteX176" fmla="*/ 9158042 w 9172085"/>
                <a:gd name="connsiteY176" fmla="*/ 2660834 h 6858000"/>
                <a:gd name="connsiteX177" fmla="*/ 9156218 w 9172085"/>
                <a:gd name="connsiteY177" fmla="*/ 2659924 h 6858000"/>
                <a:gd name="connsiteX178" fmla="*/ 9156035 w 9172085"/>
                <a:gd name="connsiteY178" fmla="*/ 2660839 h 6858000"/>
                <a:gd name="connsiteX179" fmla="*/ 8991906 w 9172085"/>
                <a:gd name="connsiteY179" fmla="*/ 2579586 h 6858000"/>
                <a:gd name="connsiteX180" fmla="*/ 9158042 w 9172085"/>
                <a:gd name="connsiteY180" fmla="*/ 2708945 h 6858000"/>
                <a:gd name="connsiteX181" fmla="*/ 9158042 w 9172085"/>
                <a:gd name="connsiteY181" fmla="*/ 2720973 h 6858000"/>
                <a:gd name="connsiteX182" fmla="*/ 8945743 w 9172085"/>
                <a:gd name="connsiteY182" fmla="*/ 2556835 h 6858000"/>
                <a:gd name="connsiteX183" fmla="*/ 8063788 w 9172085"/>
                <a:gd name="connsiteY183" fmla="*/ 3090815 h 6858000"/>
                <a:gd name="connsiteX184" fmla="*/ 9156039 w 9172085"/>
                <a:gd name="connsiteY184" fmla="*/ 3155957 h 6858000"/>
                <a:gd name="connsiteX185" fmla="*/ 9156039 w 9172085"/>
                <a:gd name="connsiteY185" fmla="*/ 3165981 h 6858000"/>
                <a:gd name="connsiteX186" fmla="*/ 9156038 w 9172085"/>
                <a:gd name="connsiteY186" fmla="*/ 3165981 h 6858000"/>
                <a:gd name="connsiteX187" fmla="*/ 9156038 w 9172085"/>
                <a:gd name="connsiteY187" fmla="*/ 3167993 h 6858000"/>
                <a:gd name="connsiteX188" fmla="*/ 8077585 w 9172085"/>
                <a:gd name="connsiteY188" fmla="*/ 3103790 h 6858000"/>
                <a:gd name="connsiteX189" fmla="*/ 9154033 w 9172085"/>
                <a:gd name="connsiteY189" fmla="*/ 3558874 h 6858000"/>
                <a:gd name="connsiteX190" fmla="*/ 9154033 w 9172085"/>
                <a:gd name="connsiteY190" fmla="*/ 3568896 h 6858000"/>
                <a:gd name="connsiteX191" fmla="*/ 9154032 w 9172085"/>
                <a:gd name="connsiteY191" fmla="*/ 3568895 h 6858000"/>
                <a:gd name="connsiteX192" fmla="*/ 9154032 w 9172085"/>
                <a:gd name="connsiteY192" fmla="*/ 3570903 h 6858000"/>
                <a:gd name="connsiteX193" fmla="*/ 8050595 w 9172085"/>
                <a:gd name="connsiteY193" fmla="*/ 3104562 h 6858000"/>
                <a:gd name="connsiteX194" fmla="*/ 7527701 w 9172085"/>
                <a:gd name="connsiteY194" fmla="*/ 5082096 h 6858000"/>
                <a:gd name="connsiteX195" fmla="*/ 9150022 w 9172085"/>
                <a:gd name="connsiteY195" fmla="*/ 4062021 h 6858000"/>
                <a:gd name="connsiteX196" fmla="*/ 9150022 w 9172085"/>
                <a:gd name="connsiteY196" fmla="*/ 4065287 h 6858000"/>
                <a:gd name="connsiteX197" fmla="*/ 9152028 w 9172085"/>
                <a:gd name="connsiteY197" fmla="*/ 4064025 h 6858000"/>
                <a:gd name="connsiteX198" fmla="*/ 9150020 w 9172085"/>
                <a:gd name="connsiteY198" fmla="*/ 4076053 h 6858000"/>
                <a:gd name="connsiteX199" fmla="*/ 7545025 w 9172085"/>
                <a:gd name="connsiteY199" fmla="*/ 5086982 h 6858000"/>
                <a:gd name="connsiteX200" fmla="*/ 9146009 w 9172085"/>
                <a:gd name="connsiteY200" fmla="*/ 4915966 h 6858000"/>
                <a:gd name="connsiteX201" fmla="*/ 9146009 w 9172085"/>
                <a:gd name="connsiteY201" fmla="*/ 4917973 h 6858000"/>
                <a:gd name="connsiteX202" fmla="*/ 9146010 w 9172085"/>
                <a:gd name="connsiteY202" fmla="*/ 4917973 h 6858000"/>
                <a:gd name="connsiteX203" fmla="*/ 9146009 w 9172085"/>
                <a:gd name="connsiteY203" fmla="*/ 4917978 h 6858000"/>
                <a:gd name="connsiteX204" fmla="*/ 9146009 w 9172085"/>
                <a:gd name="connsiteY204" fmla="*/ 4925990 h 6858000"/>
                <a:gd name="connsiteX205" fmla="*/ 9144370 w 9172085"/>
                <a:gd name="connsiteY205" fmla="*/ 4926167 h 6858000"/>
                <a:gd name="connsiteX206" fmla="*/ 9144004 w 9172085"/>
                <a:gd name="connsiteY206" fmla="*/ 4927994 h 6858000"/>
                <a:gd name="connsiteX207" fmla="*/ 7530098 w 9172085"/>
                <a:gd name="connsiteY207" fmla="*/ 5100602 h 6858000"/>
                <a:gd name="connsiteX208" fmla="*/ 8134469 w 9172085"/>
                <a:gd name="connsiteY208" fmla="*/ 5564935 h 6858000"/>
                <a:gd name="connsiteX209" fmla="*/ 9144622 w 9172085"/>
                <a:gd name="connsiteY209" fmla="*/ 5179095 h 6858000"/>
                <a:gd name="connsiteX210" fmla="*/ 9146010 w 9172085"/>
                <a:gd name="connsiteY210" fmla="*/ 5178563 h 6858000"/>
                <a:gd name="connsiteX211" fmla="*/ 9146010 w 9172085"/>
                <a:gd name="connsiteY211" fmla="*/ 5188587 h 6858000"/>
                <a:gd name="connsiteX212" fmla="*/ 8147165 w 9172085"/>
                <a:gd name="connsiteY212" fmla="*/ 5571460 h 6858000"/>
                <a:gd name="connsiteX213" fmla="*/ 8574807 w 9172085"/>
                <a:gd name="connsiteY213" fmla="*/ 5685300 h 6858000"/>
                <a:gd name="connsiteX214" fmla="*/ 8576390 w 9172085"/>
                <a:gd name="connsiteY214" fmla="*/ 5683717 h 6858000"/>
                <a:gd name="connsiteX215" fmla="*/ 8577997 w 9172085"/>
                <a:gd name="connsiteY215" fmla="*/ 5684520 h 6858000"/>
                <a:gd name="connsiteX216" fmla="*/ 8579128 w 9172085"/>
                <a:gd name="connsiteY216" fmla="*/ 5684143 h 6858000"/>
                <a:gd name="connsiteX217" fmla="*/ 9144004 w 9172085"/>
                <a:gd name="connsiteY217" fmla="*/ 5358975 h 6858000"/>
                <a:gd name="connsiteX218" fmla="*/ 9146010 w 9172085"/>
                <a:gd name="connsiteY218" fmla="*/ 5368997 h 6858000"/>
                <a:gd name="connsiteX219" fmla="*/ 9144004 w 9172085"/>
                <a:gd name="connsiteY219" fmla="*/ 5370149 h 6858000"/>
                <a:gd name="connsiteX220" fmla="*/ 9144004 w 9172085"/>
                <a:gd name="connsiteY220" fmla="*/ 5371005 h 6858000"/>
                <a:gd name="connsiteX221" fmla="*/ 8591612 w 9172085"/>
                <a:gd name="connsiteY221" fmla="*/ 5687902 h 6858000"/>
                <a:gd name="connsiteX222" fmla="*/ 9144010 w 9172085"/>
                <a:gd name="connsiteY222" fmla="*/ 5894198 h 6858000"/>
                <a:gd name="connsiteX223" fmla="*/ 9144010 w 9172085"/>
                <a:gd name="connsiteY223" fmla="*/ 5904220 h 6858000"/>
                <a:gd name="connsiteX224" fmla="*/ 9141998 w 9172085"/>
                <a:gd name="connsiteY224" fmla="*/ 5903474 h 6858000"/>
                <a:gd name="connsiteX225" fmla="*/ 9141998 w 9172085"/>
                <a:gd name="connsiteY225" fmla="*/ 5906224 h 6858000"/>
                <a:gd name="connsiteX226" fmla="*/ 8594586 w 9172085"/>
                <a:gd name="connsiteY226" fmla="*/ 5702517 h 6858000"/>
                <a:gd name="connsiteX227" fmla="*/ 9139998 w 9172085"/>
                <a:gd name="connsiteY227" fmla="*/ 6405363 h 6858000"/>
                <a:gd name="connsiteX228" fmla="*/ 9139998 w 9172085"/>
                <a:gd name="connsiteY228" fmla="*/ 6419395 h 6858000"/>
                <a:gd name="connsiteX229" fmla="*/ 9137989 w 9172085"/>
                <a:gd name="connsiteY229" fmla="*/ 6416811 h 6858000"/>
                <a:gd name="connsiteX230" fmla="*/ 9137989 w 9172085"/>
                <a:gd name="connsiteY230" fmla="*/ 6419393 h 6858000"/>
                <a:gd name="connsiteX231" fmla="*/ 8579490 w 9172085"/>
                <a:gd name="connsiteY231" fmla="*/ 5701159 h 6858000"/>
                <a:gd name="connsiteX232" fmla="*/ 8221743 w 9172085"/>
                <a:gd name="connsiteY232" fmla="*/ 6858000 h 6858000"/>
                <a:gd name="connsiteX233" fmla="*/ 8210354 w 9172085"/>
                <a:gd name="connsiteY233" fmla="*/ 6858000 h 6858000"/>
                <a:gd name="connsiteX234" fmla="*/ 8567826 w 9172085"/>
                <a:gd name="connsiteY234" fmla="*/ 5699491 h 6858000"/>
                <a:gd name="connsiteX235" fmla="*/ 7284936 w 9172085"/>
                <a:gd name="connsiteY235" fmla="*/ 6081751 h 6858000"/>
                <a:gd name="connsiteX236" fmla="*/ 6973992 w 9172085"/>
                <a:gd name="connsiteY236" fmla="*/ 6174786 h 6858000"/>
                <a:gd name="connsiteX237" fmla="*/ 7531643 w 9172085"/>
                <a:gd name="connsiteY237" fmla="*/ 6713278 h 6858000"/>
                <a:gd name="connsiteX238" fmla="*/ 7681571 w 9172085"/>
                <a:gd name="connsiteY238" fmla="*/ 6858000 h 6858000"/>
                <a:gd name="connsiteX239" fmla="*/ 7670574 w 9172085"/>
                <a:gd name="connsiteY239" fmla="*/ 6858000 h 6858000"/>
                <a:gd name="connsiteX240" fmla="*/ 7525156 w 9172085"/>
                <a:gd name="connsiteY240" fmla="*/ 6717837 h 6858000"/>
                <a:gd name="connsiteX241" fmla="*/ 6969584 w 9172085"/>
                <a:gd name="connsiteY241" fmla="*/ 6182553 h 6858000"/>
                <a:gd name="connsiteX242" fmla="*/ 6814054 w 9172085"/>
                <a:gd name="connsiteY242" fmla="*/ 6858000 h 6858000"/>
                <a:gd name="connsiteX243" fmla="*/ 6801561 w 9172085"/>
                <a:gd name="connsiteY243" fmla="*/ 6858000 h 6858000"/>
                <a:gd name="connsiteX244" fmla="*/ 6954957 w 9172085"/>
                <a:gd name="connsiteY244" fmla="*/ 6191823 h 6858000"/>
                <a:gd name="connsiteX245" fmla="*/ 6379542 w 9172085"/>
                <a:gd name="connsiteY245" fmla="*/ 6858000 h 6858000"/>
                <a:gd name="connsiteX246" fmla="*/ 6367771 w 9172085"/>
                <a:gd name="connsiteY246" fmla="*/ 6858000 h 6858000"/>
                <a:gd name="connsiteX247" fmla="*/ 6953771 w 9172085"/>
                <a:gd name="connsiteY247" fmla="*/ 6178845 h 6858000"/>
                <a:gd name="connsiteX248" fmla="*/ 4861822 w 9172085"/>
                <a:gd name="connsiteY248" fmla="*/ 6569734 h 6858000"/>
                <a:gd name="connsiteX249" fmla="*/ 5457010 w 9172085"/>
                <a:gd name="connsiteY249" fmla="*/ 6858000 h 6858000"/>
                <a:gd name="connsiteX250" fmla="*/ 5433686 w 9172085"/>
                <a:gd name="connsiteY250" fmla="*/ 6858000 h 6858000"/>
                <a:gd name="connsiteX251" fmla="*/ 4849386 w 9172085"/>
                <a:gd name="connsiteY251" fmla="*/ 6574520 h 6858000"/>
                <a:gd name="connsiteX252" fmla="*/ 4748683 w 9172085"/>
                <a:gd name="connsiteY252" fmla="*/ 6858000 h 6858000"/>
                <a:gd name="connsiteX253" fmla="*/ 4737810 w 9172085"/>
                <a:gd name="connsiteY253" fmla="*/ 6858000 h 6858000"/>
                <a:gd name="connsiteX254" fmla="*/ 4837799 w 9172085"/>
                <a:gd name="connsiteY254" fmla="*/ 6576885 h 6858000"/>
                <a:gd name="connsiteX255" fmla="*/ 4291863 w 9172085"/>
                <a:gd name="connsiteY255" fmla="*/ 6858000 h 6858000"/>
                <a:gd name="connsiteX256" fmla="*/ 4268380 w 9172085"/>
                <a:gd name="connsiteY256" fmla="*/ 6858000 h 6858000"/>
                <a:gd name="connsiteX257" fmla="*/ 4834507 w 9172085"/>
                <a:gd name="connsiteY257" fmla="*/ 6566488 h 6858000"/>
                <a:gd name="connsiteX258" fmla="*/ 3251114 w 9172085"/>
                <a:gd name="connsiteY258" fmla="*/ 5828782 h 6858000"/>
                <a:gd name="connsiteX259" fmla="*/ 3065412 w 9172085"/>
                <a:gd name="connsiteY259" fmla="*/ 6858000 h 6858000"/>
                <a:gd name="connsiteX260" fmla="*/ 3055635 w 9172085"/>
                <a:gd name="connsiteY260" fmla="*/ 6858000 h 6858000"/>
                <a:gd name="connsiteX261" fmla="*/ 3086527 w 9172085"/>
                <a:gd name="connsiteY261" fmla="*/ 6687396 h 6858000"/>
                <a:gd name="connsiteX262" fmla="*/ 3241217 w 9172085"/>
                <a:gd name="connsiteY262" fmla="*/ 5830050 h 6858000"/>
                <a:gd name="connsiteX263" fmla="*/ 2434902 w 9172085"/>
                <a:gd name="connsiteY263" fmla="*/ 6154993 h 6858000"/>
                <a:gd name="connsiteX264" fmla="*/ 1626188 w 9172085"/>
                <a:gd name="connsiteY264" fmla="*/ 6481671 h 6858000"/>
                <a:gd name="connsiteX265" fmla="*/ 2090168 w 9172085"/>
                <a:gd name="connsiteY265" fmla="*/ 6858000 h 6858000"/>
                <a:gd name="connsiteX266" fmla="*/ 2073305 w 9172085"/>
                <a:gd name="connsiteY266" fmla="*/ 6858000 h 6858000"/>
                <a:gd name="connsiteX267" fmla="*/ 1618604 w 9172085"/>
                <a:gd name="connsiteY267" fmla="*/ 6489552 h 6858000"/>
                <a:gd name="connsiteX268" fmla="*/ 1530941 w 9172085"/>
                <a:gd name="connsiteY268" fmla="*/ 6716551 h 6858000"/>
                <a:gd name="connsiteX269" fmla="*/ 1476507 w 9172085"/>
                <a:gd name="connsiteY269" fmla="*/ 6858000 h 6858000"/>
                <a:gd name="connsiteX270" fmla="*/ 1464161 w 9172085"/>
                <a:gd name="connsiteY270" fmla="*/ 6858000 h 6858000"/>
                <a:gd name="connsiteX271" fmla="*/ 1603608 w 9172085"/>
                <a:gd name="connsiteY271" fmla="*/ 6495642 h 6858000"/>
                <a:gd name="connsiteX272" fmla="*/ 1087525 w 9172085"/>
                <a:gd name="connsiteY272" fmla="*/ 6858000 h 6858000"/>
                <a:gd name="connsiteX273" fmla="*/ 1070188 w 9172085"/>
                <a:gd name="connsiteY273" fmla="*/ 6858000 h 6858000"/>
                <a:gd name="connsiteX274" fmla="*/ 1600323 w 9172085"/>
                <a:gd name="connsiteY274" fmla="*/ 6486128 h 6858000"/>
                <a:gd name="connsiteX275" fmla="*/ 4012 w 9172085"/>
                <a:gd name="connsiteY275" fmla="*/ 6776204 h 6858000"/>
                <a:gd name="connsiteX276" fmla="*/ 0 w 9172085"/>
                <a:gd name="connsiteY276" fmla="*/ 6772194 h 6858000"/>
                <a:gd name="connsiteX277" fmla="*/ 2006 w 9172085"/>
                <a:gd name="connsiteY277" fmla="*/ 6766180 h 6858000"/>
                <a:gd name="connsiteX278" fmla="*/ 1335798 w 9172085"/>
                <a:gd name="connsiteY278" fmla="*/ 5984399 h 6858000"/>
                <a:gd name="connsiteX279" fmla="*/ 1339808 w 9172085"/>
                <a:gd name="connsiteY279" fmla="*/ 5984399 h 6858000"/>
                <a:gd name="connsiteX280" fmla="*/ 1341481 w 9172085"/>
                <a:gd name="connsiteY280" fmla="*/ 5986070 h 6858000"/>
                <a:gd name="connsiteX281" fmla="*/ 2159347 w 9172085"/>
                <a:gd name="connsiteY281" fmla="*/ 5822988 h 6858000"/>
                <a:gd name="connsiteX282" fmla="*/ 2160145 w 9172085"/>
                <a:gd name="connsiteY282" fmla="*/ 5822032 h 6858000"/>
                <a:gd name="connsiteX283" fmla="*/ 2161748 w 9172085"/>
                <a:gd name="connsiteY283" fmla="*/ 5821231 h 6858000"/>
                <a:gd name="connsiteX284" fmla="*/ 2162150 w 9172085"/>
                <a:gd name="connsiteY284" fmla="*/ 5820028 h 6858000"/>
                <a:gd name="connsiteX285" fmla="*/ 3504781 w 9172085"/>
                <a:gd name="connsiteY285" fmla="*/ 5320075 h 6858000"/>
                <a:gd name="connsiteX286" fmla="*/ 3505972 w 9172085"/>
                <a:gd name="connsiteY286" fmla="*/ 5318885 h 6858000"/>
                <a:gd name="connsiteX287" fmla="*/ 3508182 w 9172085"/>
                <a:gd name="connsiteY287" fmla="*/ 5318510 h 6858000"/>
                <a:gd name="connsiteX288" fmla="*/ 4325882 w 9172085"/>
                <a:gd name="connsiteY288" fmla="*/ 4437486 h 6858000"/>
                <a:gd name="connsiteX289" fmla="*/ 3943215 w 9172085"/>
                <a:gd name="connsiteY289" fmla="*/ 3173999 h 6858000"/>
                <a:gd name="connsiteX290" fmla="*/ 3943616 w 9172085"/>
                <a:gd name="connsiteY290" fmla="*/ 3172797 h 6858000"/>
                <a:gd name="connsiteX291" fmla="*/ 3943219 w 9172085"/>
                <a:gd name="connsiteY291" fmla="*/ 3172003 h 6858000"/>
                <a:gd name="connsiteX292" fmla="*/ 3943215 w 9172085"/>
                <a:gd name="connsiteY292" fmla="*/ 3171997 h 6858000"/>
                <a:gd name="connsiteX293" fmla="*/ 3943215 w 9172085"/>
                <a:gd name="connsiteY293" fmla="*/ 3171996 h 6858000"/>
                <a:gd name="connsiteX294" fmla="*/ 4201951 w 9172085"/>
                <a:gd name="connsiteY294" fmla="*/ 2175725 h 6858000"/>
                <a:gd name="connsiteX295" fmla="*/ 4202952 w 9172085"/>
                <a:gd name="connsiteY295" fmla="*/ 2174724 h 6858000"/>
                <a:gd name="connsiteX296" fmla="*/ 4203955 w 9172085"/>
                <a:gd name="connsiteY296" fmla="*/ 2171719 h 6858000"/>
                <a:gd name="connsiteX297" fmla="*/ 5289358 w 9172085"/>
                <a:gd name="connsiteY297" fmla="*/ 144719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9172085" h="6858000">
                  <a:moveTo>
                    <a:pt x="9139995" y="6547684"/>
                  </a:moveTo>
                  <a:lnTo>
                    <a:pt x="9139995" y="6559712"/>
                  </a:lnTo>
                  <a:lnTo>
                    <a:pt x="8697455" y="6858000"/>
                  </a:lnTo>
                  <a:lnTo>
                    <a:pt x="8678034" y="6858000"/>
                  </a:lnTo>
                  <a:lnTo>
                    <a:pt x="9137989" y="6547685"/>
                  </a:lnTo>
                  <a:lnTo>
                    <a:pt x="9137736" y="6549205"/>
                  </a:lnTo>
                  <a:close/>
                  <a:moveTo>
                    <a:pt x="1337804" y="5996427"/>
                  </a:moveTo>
                  <a:lnTo>
                    <a:pt x="30086" y="6762170"/>
                  </a:lnTo>
                  <a:lnTo>
                    <a:pt x="1608574" y="6477522"/>
                  </a:lnTo>
                  <a:close/>
                  <a:moveTo>
                    <a:pt x="2151705" y="5832136"/>
                  </a:moveTo>
                  <a:lnTo>
                    <a:pt x="1347834" y="5992417"/>
                  </a:lnTo>
                  <a:lnTo>
                    <a:pt x="1616599" y="6471510"/>
                  </a:lnTo>
                  <a:lnTo>
                    <a:pt x="2015509" y="5995180"/>
                  </a:lnTo>
                  <a:close/>
                  <a:moveTo>
                    <a:pt x="3213357" y="5828061"/>
                  </a:moveTo>
                  <a:lnTo>
                    <a:pt x="2168166" y="5830046"/>
                  </a:lnTo>
                  <a:lnTo>
                    <a:pt x="2168166" y="5830047"/>
                  </a:lnTo>
                  <a:lnTo>
                    <a:pt x="1639832" y="6462531"/>
                  </a:lnTo>
                  <a:close/>
                  <a:moveTo>
                    <a:pt x="8133127" y="5577474"/>
                  </a:moveTo>
                  <a:lnTo>
                    <a:pt x="7013483" y="6151993"/>
                  </a:lnTo>
                  <a:lnTo>
                    <a:pt x="7312714" y="6062721"/>
                  </a:lnTo>
                  <a:lnTo>
                    <a:pt x="8558336" y="5689731"/>
                  </a:lnTo>
                  <a:close/>
                  <a:moveTo>
                    <a:pt x="3510766" y="5333222"/>
                  </a:moveTo>
                  <a:lnTo>
                    <a:pt x="3384969" y="5571028"/>
                  </a:lnTo>
                  <a:lnTo>
                    <a:pt x="3253401" y="5819963"/>
                  </a:lnTo>
                  <a:lnTo>
                    <a:pt x="3357856" y="5868689"/>
                  </a:lnTo>
                  <a:lnTo>
                    <a:pt x="4818668" y="6548274"/>
                  </a:lnTo>
                  <a:close/>
                  <a:moveTo>
                    <a:pt x="3499955" y="5332916"/>
                  </a:moveTo>
                  <a:lnTo>
                    <a:pt x="2190493" y="5819931"/>
                  </a:lnTo>
                  <a:lnTo>
                    <a:pt x="3170063" y="5816304"/>
                  </a:lnTo>
                  <a:lnTo>
                    <a:pt x="3243204" y="5816026"/>
                  </a:lnTo>
                  <a:lnTo>
                    <a:pt x="3243223" y="5816018"/>
                  </a:lnTo>
                  <a:lnTo>
                    <a:pt x="3245232" y="5816018"/>
                  </a:lnTo>
                  <a:close/>
                  <a:moveTo>
                    <a:pt x="7517379" y="5104397"/>
                  </a:moveTo>
                  <a:lnTo>
                    <a:pt x="7036234" y="6042983"/>
                  </a:lnTo>
                  <a:lnTo>
                    <a:pt x="6976018" y="6160711"/>
                  </a:lnTo>
                  <a:lnTo>
                    <a:pt x="8123101" y="5571461"/>
                  </a:lnTo>
                  <a:close/>
                  <a:moveTo>
                    <a:pt x="4921905" y="5090073"/>
                  </a:moveTo>
                  <a:lnTo>
                    <a:pt x="3520292" y="5327165"/>
                  </a:lnTo>
                  <a:lnTo>
                    <a:pt x="4841771" y="6555704"/>
                  </a:lnTo>
                  <a:close/>
                  <a:moveTo>
                    <a:pt x="5255470" y="4997900"/>
                  </a:moveTo>
                  <a:lnTo>
                    <a:pt x="4853957" y="6561314"/>
                  </a:lnTo>
                  <a:lnTo>
                    <a:pt x="6951769" y="6170827"/>
                  </a:lnTo>
                  <a:close/>
                  <a:moveTo>
                    <a:pt x="5242686" y="4996809"/>
                  </a:moveTo>
                  <a:lnTo>
                    <a:pt x="4932030" y="5088360"/>
                  </a:lnTo>
                  <a:lnTo>
                    <a:pt x="4932029" y="5088361"/>
                  </a:lnTo>
                  <a:lnTo>
                    <a:pt x="4932022" y="5088362"/>
                  </a:lnTo>
                  <a:lnTo>
                    <a:pt x="4854393" y="6508761"/>
                  </a:lnTo>
                  <a:close/>
                  <a:moveTo>
                    <a:pt x="5266977" y="4994146"/>
                  </a:moveTo>
                  <a:lnTo>
                    <a:pt x="6963804" y="6164812"/>
                  </a:lnTo>
                  <a:lnTo>
                    <a:pt x="7139543" y="5821312"/>
                  </a:lnTo>
                  <a:lnTo>
                    <a:pt x="7507260" y="5102389"/>
                  </a:lnTo>
                  <a:close/>
                  <a:moveTo>
                    <a:pt x="4415457" y="4690685"/>
                  </a:moveTo>
                  <a:lnTo>
                    <a:pt x="4932313" y="5079049"/>
                  </a:lnTo>
                  <a:lnTo>
                    <a:pt x="5234887" y="4988132"/>
                  </a:lnTo>
                  <a:close/>
                  <a:moveTo>
                    <a:pt x="4378453" y="4677424"/>
                  </a:moveTo>
                  <a:lnTo>
                    <a:pt x="4033657" y="4936076"/>
                  </a:lnTo>
                  <a:lnTo>
                    <a:pt x="3530923" y="5314652"/>
                  </a:lnTo>
                  <a:lnTo>
                    <a:pt x="4911483" y="5080461"/>
                  </a:lnTo>
                  <a:close/>
                  <a:moveTo>
                    <a:pt x="4328311" y="4448904"/>
                  </a:moveTo>
                  <a:lnTo>
                    <a:pt x="3548232" y="5290671"/>
                  </a:lnTo>
                  <a:lnTo>
                    <a:pt x="3584161" y="5263698"/>
                  </a:lnTo>
                  <a:lnTo>
                    <a:pt x="4374079" y="4669679"/>
                  </a:lnTo>
                  <a:lnTo>
                    <a:pt x="4334688" y="4479388"/>
                  </a:lnTo>
                  <a:close/>
                  <a:moveTo>
                    <a:pt x="5479583" y="4310588"/>
                  </a:moveTo>
                  <a:lnTo>
                    <a:pt x="4337549" y="4442748"/>
                  </a:lnTo>
                  <a:lnTo>
                    <a:pt x="4383566" y="4665040"/>
                  </a:lnTo>
                  <a:close/>
                  <a:moveTo>
                    <a:pt x="5519413" y="4307255"/>
                  </a:moveTo>
                  <a:lnTo>
                    <a:pt x="5144704" y="4428166"/>
                  </a:lnTo>
                  <a:lnTo>
                    <a:pt x="4394497" y="4671410"/>
                  </a:lnTo>
                  <a:lnTo>
                    <a:pt x="5248580" y="4981993"/>
                  </a:lnTo>
                  <a:close/>
                  <a:moveTo>
                    <a:pt x="5528068" y="4306717"/>
                  </a:moveTo>
                  <a:lnTo>
                    <a:pt x="5258013" y="4982463"/>
                  </a:lnTo>
                  <a:lnTo>
                    <a:pt x="7483414" y="5090813"/>
                  </a:lnTo>
                  <a:close/>
                  <a:moveTo>
                    <a:pt x="6532041" y="3478438"/>
                  </a:moveTo>
                  <a:lnTo>
                    <a:pt x="5537906" y="4297830"/>
                  </a:lnTo>
                  <a:lnTo>
                    <a:pt x="7502411" y="5085564"/>
                  </a:lnTo>
                  <a:close/>
                  <a:moveTo>
                    <a:pt x="3955693" y="3185482"/>
                  </a:moveTo>
                  <a:lnTo>
                    <a:pt x="4334192" y="4432417"/>
                  </a:lnTo>
                  <a:lnTo>
                    <a:pt x="5511906" y="4296148"/>
                  </a:lnTo>
                  <a:close/>
                  <a:moveTo>
                    <a:pt x="7339300" y="3117432"/>
                  </a:moveTo>
                  <a:lnTo>
                    <a:pt x="6840315" y="3338407"/>
                  </a:lnTo>
                  <a:lnTo>
                    <a:pt x="6541881" y="3472111"/>
                  </a:lnTo>
                  <a:lnTo>
                    <a:pt x="7509004" y="5073853"/>
                  </a:lnTo>
                  <a:lnTo>
                    <a:pt x="7356409" y="3126890"/>
                  </a:lnTo>
                  <a:lnTo>
                    <a:pt x="7340488" y="3120299"/>
                  </a:lnTo>
                  <a:close/>
                  <a:moveTo>
                    <a:pt x="8038852" y="3099888"/>
                  </a:moveTo>
                  <a:lnTo>
                    <a:pt x="7649153" y="3103305"/>
                  </a:lnTo>
                  <a:lnTo>
                    <a:pt x="7383429" y="3105669"/>
                  </a:lnTo>
                  <a:lnTo>
                    <a:pt x="7377365" y="3120299"/>
                  </a:lnTo>
                  <a:lnTo>
                    <a:pt x="7364493" y="3125628"/>
                  </a:lnTo>
                  <a:lnTo>
                    <a:pt x="7517379" y="5070319"/>
                  </a:lnTo>
                  <a:close/>
                  <a:moveTo>
                    <a:pt x="5301335" y="2516506"/>
                  </a:moveTo>
                  <a:lnTo>
                    <a:pt x="5531662" y="4289999"/>
                  </a:lnTo>
                  <a:lnTo>
                    <a:pt x="6525573" y="3470791"/>
                  </a:lnTo>
                  <a:close/>
                  <a:moveTo>
                    <a:pt x="5290014" y="2511993"/>
                  </a:moveTo>
                  <a:lnTo>
                    <a:pt x="3959511" y="3173891"/>
                  </a:lnTo>
                  <a:lnTo>
                    <a:pt x="5520028" y="4287627"/>
                  </a:lnTo>
                  <a:close/>
                  <a:moveTo>
                    <a:pt x="8038865" y="2458374"/>
                  </a:moveTo>
                  <a:lnTo>
                    <a:pt x="7700793" y="2781034"/>
                  </a:lnTo>
                  <a:lnTo>
                    <a:pt x="7379329" y="3088184"/>
                  </a:lnTo>
                  <a:lnTo>
                    <a:pt x="7382419" y="3095639"/>
                  </a:lnTo>
                  <a:lnTo>
                    <a:pt x="7744055" y="3092478"/>
                  </a:lnTo>
                  <a:lnTo>
                    <a:pt x="8040846" y="3089813"/>
                  </a:lnTo>
                  <a:lnTo>
                    <a:pt x="8039921" y="2790962"/>
                  </a:lnTo>
                  <a:close/>
                  <a:moveTo>
                    <a:pt x="8046907" y="2454823"/>
                  </a:moveTo>
                  <a:lnTo>
                    <a:pt x="8047859" y="2762309"/>
                  </a:lnTo>
                  <a:lnTo>
                    <a:pt x="8048887" y="3087810"/>
                  </a:lnTo>
                  <a:lnTo>
                    <a:pt x="8929133" y="2554750"/>
                  </a:lnTo>
                  <a:close/>
                  <a:moveTo>
                    <a:pt x="4210580" y="2183123"/>
                  </a:moveTo>
                  <a:lnTo>
                    <a:pt x="3955935" y="3163634"/>
                  </a:lnTo>
                  <a:lnTo>
                    <a:pt x="5281022" y="2504474"/>
                  </a:lnTo>
                  <a:lnTo>
                    <a:pt x="5126156" y="2457809"/>
                  </a:lnTo>
                  <a:close/>
                  <a:moveTo>
                    <a:pt x="6380143" y="2033404"/>
                  </a:moveTo>
                  <a:lnTo>
                    <a:pt x="6536587" y="3462660"/>
                  </a:lnTo>
                  <a:lnTo>
                    <a:pt x="7334645" y="3106200"/>
                  </a:lnTo>
                  <a:lnTo>
                    <a:pt x="7332851" y="3101873"/>
                  </a:lnTo>
                  <a:lnTo>
                    <a:pt x="7338458" y="3088343"/>
                  </a:lnTo>
                  <a:close/>
                  <a:moveTo>
                    <a:pt x="6368373" y="2027753"/>
                  </a:moveTo>
                  <a:lnTo>
                    <a:pt x="5303418" y="2504739"/>
                  </a:lnTo>
                  <a:lnTo>
                    <a:pt x="6526562" y="3458651"/>
                  </a:lnTo>
                  <a:close/>
                  <a:moveTo>
                    <a:pt x="6388299" y="2027536"/>
                  </a:moveTo>
                  <a:lnTo>
                    <a:pt x="7347020" y="3080742"/>
                  </a:lnTo>
                  <a:lnTo>
                    <a:pt x="7358926" y="3075813"/>
                  </a:lnTo>
                  <a:lnTo>
                    <a:pt x="7372053" y="3081247"/>
                  </a:lnTo>
                  <a:lnTo>
                    <a:pt x="8031658" y="2449482"/>
                  </a:lnTo>
                  <a:close/>
                  <a:moveTo>
                    <a:pt x="5297069" y="1458094"/>
                  </a:moveTo>
                  <a:lnTo>
                    <a:pt x="5297069" y="2496455"/>
                  </a:lnTo>
                  <a:lnTo>
                    <a:pt x="6362096" y="2019370"/>
                  </a:lnTo>
                  <a:close/>
                  <a:moveTo>
                    <a:pt x="5291049" y="1458091"/>
                  </a:moveTo>
                  <a:lnTo>
                    <a:pt x="4217998" y="2173720"/>
                  </a:lnTo>
                  <a:lnTo>
                    <a:pt x="5291049" y="2496455"/>
                  </a:lnTo>
                  <a:close/>
                  <a:moveTo>
                    <a:pt x="9028972" y="0"/>
                  </a:moveTo>
                  <a:lnTo>
                    <a:pt x="9047485" y="0"/>
                  </a:lnTo>
                  <a:lnTo>
                    <a:pt x="9168788" y="67112"/>
                  </a:lnTo>
                  <a:lnTo>
                    <a:pt x="9172085" y="68933"/>
                  </a:lnTo>
                  <a:lnTo>
                    <a:pt x="9172085" y="78956"/>
                  </a:lnTo>
                  <a:lnTo>
                    <a:pt x="9172084" y="78956"/>
                  </a:lnTo>
                  <a:lnTo>
                    <a:pt x="9172084" y="78957"/>
                  </a:lnTo>
                  <a:close/>
                  <a:moveTo>
                    <a:pt x="8454152" y="0"/>
                  </a:moveTo>
                  <a:lnTo>
                    <a:pt x="8467584" y="0"/>
                  </a:lnTo>
                  <a:lnTo>
                    <a:pt x="9168073" y="918868"/>
                  </a:lnTo>
                  <a:lnTo>
                    <a:pt x="9168073" y="918869"/>
                  </a:lnTo>
                  <a:lnTo>
                    <a:pt x="9168073" y="934905"/>
                  </a:lnTo>
                  <a:lnTo>
                    <a:pt x="9168073" y="934906"/>
                  </a:lnTo>
                  <a:lnTo>
                    <a:pt x="9165957" y="932134"/>
                  </a:lnTo>
                  <a:close/>
                  <a:moveTo>
                    <a:pt x="5810866" y="0"/>
                  </a:moveTo>
                  <a:lnTo>
                    <a:pt x="5819474" y="0"/>
                  </a:lnTo>
                  <a:lnTo>
                    <a:pt x="5299357" y="1447271"/>
                  </a:lnTo>
                  <a:lnTo>
                    <a:pt x="6365468" y="2008686"/>
                  </a:lnTo>
                  <a:lnTo>
                    <a:pt x="5881585" y="0"/>
                  </a:lnTo>
                  <a:lnTo>
                    <a:pt x="5892502" y="0"/>
                  </a:lnTo>
                  <a:lnTo>
                    <a:pt x="6375720" y="2005634"/>
                  </a:lnTo>
                  <a:lnTo>
                    <a:pt x="7676521" y="0"/>
                  </a:lnTo>
                  <a:lnTo>
                    <a:pt x="7688594" y="0"/>
                  </a:lnTo>
                  <a:lnTo>
                    <a:pt x="6496195" y="1839274"/>
                  </a:lnTo>
                  <a:lnTo>
                    <a:pt x="6382405" y="2014969"/>
                  </a:lnTo>
                  <a:lnTo>
                    <a:pt x="7215701" y="2229182"/>
                  </a:lnTo>
                  <a:lnTo>
                    <a:pt x="8038851" y="2440331"/>
                  </a:lnTo>
                  <a:lnTo>
                    <a:pt x="8037422" y="1372124"/>
                  </a:lnTo>
                  <a:lnTo>
                    <a:pt x="8035573" y="0"/>
                  </a:lnTo>
                  <a:lnTo>
                    <a:pt x="8045614" y="0"/>
                  </a:lnTo>
                  <a:lnTo>
                    <a:pt x="8048878" y="2439372"/>
                  </a:lnTo>
                  <a:lnTo>
                    <a:pt x="9156213" y="1903934"/>
                  </a:lnTo>
                  <a:lnTo>
                    <a:pt x="9162055" y="1901104"/>
                  </a:lnTo>
                  <a:lnTo>
                    <a:pt x="9162055" y="1901109"/>
                  </a:lnTo>
                  <a:lnTo>
                    <a:pt x="9162055" y="1909127"/>
                  </a:lnTo>
                  <a:lnTo>
                    <a:pt x="9162055" y="1911127"/>
                  </a:lnTo>
                  <a:lnTo>
                    <a:pt x="8059607" y="2444007"/>
                  </a:lnTo>
                  <a:lnTo>
                    <a:pt x="8943498" y="2544125"/>
                  </a:lnTo>
                  <a:lnTo>
                    <a:pt x="9160045" y="2287985"/>
                  </a:lnTo>
                  <a:lnTo>
                    <a:pt x="9160045" y="2287988"/>
                  </a:lnTo>
                  <a:lnTo>
                    <a:pt x="9160047" y="2287985"/>
                  </a:lnTo>
                  <a:lnTo>
                    <a:pt x="9160047" y="2304021"/>
                  </a:lnTo>
                  <a:lnTo>
                    <a:pt x="8954193" y="2548947"/>
                  </a:lnTo>
                  <a:lnTo>
                    <a:pt x="9157443" y="2650516"/>
                  </a:lnTo>
                  <a:lnTo>
                    <a:pt x="9158042" y="2650812"/>
                  </a:lnTo>
                  <a:lnTo>
                    <a:pt x="9158042" y="2660834"/>
                  </a:lnTo>
                  <a:lnTo>
                    <a:pt x="9156218" y="2659924"/>
                  </a:lnTo>
                  <a:lnTo>
                    <a:pt x="9156035" y="2660839"/>
                  </a:lnTo>
                  <a:lnTo>
                    <a:pt x="8991906" y="2579586"/>
                  </a:lnTo>
                  <a:lnTo>
                    <a:pt x="9158042" y="2708945"/>
                  </a:lnTo>
                  <a:lnTo>
                    <a:pt x="9158042" y="2720973"/>
                  </a:lnTo>
                  <a:lnTo>
                    <a:pt x="8945743" y="2556835"/>
                  </a:lnTo>
                  <a:lnTo>
                    <a:pt x="8063788" y="3090815"/>
                  </a:lnTo>
                  <a:lnTo>
                    <a:pt x="9156039" y="3155957"/>
                  </a:lnTo>
                  <a:lnTo>
                    <a:pt x="9156039" y="3165981"/>
                  </a:lnTo>
                  <a:lnTo>
                    <a:pt x="9156038" y="3165981"/>
                  </a:lnTo>
                  <a:lnTo>
                    <a:pt x="9156038" y="3167993"/>
                  </a:lnTo>
                  <a:lnTo>
                    <a:pt x="8077585" y="3103790"/>
                  </a:lnTo>
                  <a:lnTo>
                    <a:pt x="9154033" y="3558874"/>
                  </a:lnTo>
                  <a:lnTo>
                    <a:pt x="9154033" y="3568896"/>
                  </a:lnTo>
                  <a:lnTo>
                    <a:pt x="9154032" y="3568895"/>
                  </a:lnTo>
                  <a:lnTo>
                    <a:pt x="9154032" y="3570903"/>
                  </a:lnTo>
                  <a:lnTo>
                    <a:pt x="8050595" y="3104562"/>
                  </a:lnTo>
                  <a:lnTo>
                    <a:pt x="7527701" y="5082096"/>
                  </a:lnTo>
                  <a:lnTo>
                    <a:pt x="9150022" y="4062021"/>
                  </a:lnTo>
                  <a:lnTo>
                    <a:pt x="9150022" y="4065287"/>
                  </a:lnTo>
                  <a:lnTo>
                    <a:pt x="9152028" y="4064025"/>
                  </a:lnTo>
                  <a:lnTo>
                    <a:pt x="9150020" y="4076053"/>
                  </a:lnTo>
                  <a:lnTo>
                    <a:pt x="7545025" y="5086982"/>
                  </a:lnTo>
                  <a:lnTo>
                    <a:pt x="9146009" y="4915966"/>
                  </a:lnTo>
                  <a:lnTo>
                    <a:pt x="9146009" y="4917973"/>
                  </a:lnTo>
                  <a:lnTo>
                    <a:pt x="9146010" y="4917973"/>
                  </a:lnTo>
                  <a:lnTo>
                    <a:pt x="9146009" y="4917978"/>
                  </a:lnTo>
                  <a:lnTo>
                    <a:pt x="9146009" y="4925990"/>
                  </a:lnTo>
                  <a:lnTo>
                    <a:pt x="9144370" y="4926167"/>
                  </a:lnTo>
                  <a:lnTo>
                    <a:pt x="9144004" y="4927994"/>
                  </a:lnTo>
                  <a:lnTo>
                    <a:pt x="7530098" y="5100602"/>
                  </a:lnTo>
                  <a:lnTo>
                    <a:pt x="8134469" y="5564935"/>
                  </a:lnTo>
                  <a:lnTo>
                    <a:pt x="9144622" y="5179095"/>
                  </a:lnTo>
                  <a:lnTo>
                    <a:pt x="9146010" y="5178563"/>
                  </a:lnTo>
                  <a:lnTo>
                    <a:pt x="9146010" y="5188587"/>
                  </a:lnTo>
                  <a:lnTo>
                    <a:pt x="8147165" y="5571460"/>
                  </a:lnTo>
                  <a:lnTo>
                    <a:pt x="8574807" y="5685300"/>
                  </a:lnTo>
                  <a:lnTo>
                    <a:pt x="8576390" y="5683717"/>
                  </a:lnTo>
                  <a:lnTo>
                    <a:pt x="8577997" y="5684520"/>
                  </a:lnTo>
                  <a:lnTo>
                    <a:pt x="8579128" y="5684143"/>
                  </a:lnTo>
                  <a:lnTo>
                    <a:pt x="9144004" y="5358975"/>
                  </a:lnTo>
                  <a:lnTo>
                    <a:pt x="9146010" y="5368997"/>
                  </a:lnTo>
                  <a:lnTo>
                    <a:pt x="9144004" y="5370149"/>
                  </a:lnTo>
                  <a:lnTo>
                    <a:pt x="9144004" y="5371005"/>
                  </a:lnTo>
                  <a:lnTo>
                    <a:pt x="8591612" y="5687902"/>
                  </a:lnTo>
                  <a:lnTo>
                    <a:pt x="9144010" y="5894198"/>
                  </a:lnTo>
                  <a:lnTo>
                    <a:pt x="9144010" y="5904220"/>
                  </a:lnTo>
                  <a:lnTo>
                    <a:pt x="9141998" y="5903474"/>
                  </a:lnTo>
                  <a:lnTo>
                    <a:pt x="9141998" y="5906224"/>
                  </a:lnTo>
                  <a:lnTo>
                    <a:pt x="8594586" y="5702517"/>
                  </a:lnTo>
                  <a:lnTo>
                    <a:pt x="9139998" y="6405363"/>
                  </a:lnTo>
                  <a:lnTo>
                    <a:pt x="9139998" y="6419395"/>
                  </a:lnTo>
                  <a:lnTo>
                    <a:pt x="9137989" y="6416811"/>
                  </a:lnTo>
                  <a:lnTo>
                    <a:pt x="9137989" y="6419393"/>
                  </a:lnTo>
                  <a:lnTo>
                    <a:pt x="8579490" y="5701159"/>
                  </a:lnTo>
                  <a:lnTo>
                    <a:pt x="8221743" y="6858000"/>
                  </a:lnTo>
                  <a:lnTo>
                    <a:pt x="8210354" y="6858000"/>
                  </a:lnTo>
                  <a:lnTo>
                    <a:pt x="8567826" y="5699491"/>
                  </a:lnTo>
                  <a:lnTo>
                    <a:pt x="7284936" y="6081751"/>
                  </a:lnTo>
                  <a:lnTo>
                    <a:pt x="6973992" y="6174786"/>
                  </a:lnTo>
                  <a:lnTo>
                    <a:pt x="7531643" y="6713278"/>
                  </a:lnTo>
                  <a:lnTo>
                    <a:pt x="7681571" y="6858000"/>
                  </a:lnTo>
                  <a:lnTo>
                    <a:pt x="7670574" y="6858000"/>
                  </a:lnTo>
                  <a:lnTo>
                    <a:pt x="7525156" y="6717837"/>
                  </a:lnTo>
                  <a:lnTo>
                    <a:pt x="6969584" y="6182553"/>
                  </a:lnTo>
                  <a:lnTo>
                    <a:pt x="6814054" y="6858000"/>
                  </a:lnTo>
                  <a:lnTo>
                    <a:pt x="6801561" y="6858000"/>
                  </a:lnTo>
                  <a:lnTo>
                    <a:pt x="6954957" y="6191823"/>
                  </a:lnTo>
                  <a:lnTo>
                    <a:pt x="6379542" y="6858000"/>
                  </a:lnTo>
                  <a:lnTo>
                    <a:pt x="6367771" y="6858000"/>
                  </a:lnTo>
                  <a:lnTo>
                    <a:pt x="6953771" y="6178845"/>
                  </a:lnTo>
                  <a:lnTo>
                    <a:pt x="4861822" y="6569734"/>
                  </a:lnTo>
                  <a:lnTo>
                    <a:pt x="5457010" y="6858000"/>
                  </a:lnTo>
                  <a:lnTo>
                    <a:pt x="5433686" y="6858000"/>
                  </a:lnTo>
                  <a:lnTo>
                    <a:pt x="4849386" y="6574520"/>
                  </a:lnTo>
                  <a:lnTo>
                    <a:pt x="4748683" y="6858000"/>
                  </a:lnTo>
                  <a:lnTo>
                    <a:pt x="4737810" y="6858000"/>
                  </a:lnTo>
                  <a:lnTo>
                    <a:pt x="4837799" y="6576885"/>
                  </a:lnTo>
                  <a:lnTo>
                    <a:pt x="4291863" y="6858000"/>
                  </a:lnTo>
                  <a:lnTo>
                    <a:pt x="4268380" y="6858000"/>
                  </a:lnTo>
                  <a:lnTo>
                    <a:pt x="4834507" y="6566488"/>
                  </a:lnTo>
                  <a:lnTo>
                    <a:pt x="3251114" y="5828782"/>
                  </a:lnTo>
                  <a:lnTo>
                    <a:pt x="3065412" y="6858000"/>
                  </a:lnTo>
                  <a:lnTo>
                    <a:pt x="3055635" y="6858000"/>
                  </a:lnTo>
                  <a:lnTo>
                    <a:pt x="3086527" y="6687396"/>
                  </a:lnTo>
                  <a:lnTo>
                    <a:pt x="3241217" y="5830050"/>
                  </a:lnTo>
                  <a:lnTo>
                    <a:pt x="2434902" y="6154993"/>
                  </a:lnTo>
                  <a:lnTo>
                    <a:pt x="1626188" y="6481671"/>
                  </a:lnTo>
                  <a:lnTo>
                    <a:pt x="2090168" y="6858000"/>
                  </a:lnTo>
                  <a:lnTo>
                    <a:pt x="2073305" y="6858000"/>
                  </a:lnTo>
                  <a:lnTo>
                    <a:pt x="1618604" y="6489552"/>
                  </a:lnTo>
                  <a:lnTo>
                    <a:pt x="1530941" y="6716551"/>
                  </a:lnTo>
                  <a:lnTo>
                    <a:pt x="1476507" y="6858000"/>
                  </a:lnTo>
                  <a:lnTo>
                    <a:pt x="1464161" y="6858000"/>
                  </a:lnTo>
                  <a:lnTo>
                    <a:pt x="1603608" y="6495642"/>
                  </a:lnTo>
                  <a:lnTo>
                    <a:pt x="1087525" y="6858000"/>
                  </a:lnTo>
                  <a:lnTo>
                    <a:pt x="1070188" y="6858000"/>
                  </a:lnTo>
                  <a:lnTo>
                    <a:pt x="1600323" y="6486128"/>
                  </a:lnTo>
                  <a:lnTo>
                    <a:pt x="4012" y="6776204"/>
                  </a:lnTo>
                  <a:cubicBezTo>
                    <a:pt x="2006" y="6776204"/>
                    <a:pt x="0" y="6774198"/>
                    <a:pt x="0" y="6772194"/>
                  </a:cubicBezTo>
                  <a:cubicBezTo>
                    <a:pt x="0" y="6770188"/>
                    <a:pt x="0" y="6768184"/>
                    <a:pt x="2006" y="6766180"/>
                  </a:cubicBezTo>
                  <a:lnTo>
                    <a:pt x="1335798" y="5984399"/>
                  </a:lnTo>
                  <a:cubicBezTo>
                    <a:pt x="1337804" y="5984399"/>
                    <a:pt x="1337804" y="5984399"/>
                    <a:pt x="1339808" y="5984399"/>
                  </a:cubicBezTo>
                  <a:lnTo>
                    <a:pt x="1341481" y="5986070"/>
                  </a:lnTo>
                  <a:lnTo>
                    <a:pt x="2159347" y="5822988"/>
                  </a:lnTo>
                  <a:lnTo>
                    <a:pt x="2160145" y="5822032"/>
                  </a:lnTo>
                  <a:lnTo>
                    <a:pt x="2161748" y="5821231"/>
                  </a:lnTo>
                  <a:lnTo>
                    <a:pt x="2162150" y="5820028"/>
                  </a:lnTo>
                  <a:lnTo>
                    <a:pt x="3504781" y="5320075"/>
                  </a:lnTo>
                  <a:lnTo>
                    <a:pt x="3505972" y="5318885"/>
                  </a:lnTo>
                  <a:lnTo>
                    <a:pt x="3508182" y="5318510"/>
                  </a:lnTo>
                  <a:lnTo>
                    <a:pt x="4325882" y="4437486"/>
                  </a:lnTo>
                  <a:lnTo>
                    <a:pt x="3943215" y="3173999"/>
                  </a:lnTo>
                  <a:lnTo>
                    <a:pt x="3943616" y="3172797"/>
                  </a:lnTo>
                  <a:lnTo>
                    <a:pt x="3943219" y="3172003"/>
                  </a:lnTo>
                  <a:lnTo>
                    <a:pt x="3943215" y="3171997"/>
                  </a:lnTo>
                  <a:lnTo>
                    <a:pt x="3943215" y="3171996"/>
                  </a:lnTo>
                  <a:lnTo>
                    <a:pt x="4201951" y="2175725"/>
                  </a:lnTo>
                  <a:lnTo>
                    <a:pt x="4202952" y="2174724"/>
                  </a:lnTo>
                  <a:lnTo>
                    <a:pt x="4203955" y="2171719"/>
                  </a:lnTo>
                  <a:lnTo>
                    <a:pt x="5289358" y="1447192"/>
                  </a:lnTo>
                  <a:close/>
                </a:path>
              </a:pathLst>
            </a:custGeom>
            <a:solidFill>
              <a:schemeClr val="bg1">
                <a:lumMod val="75000"/>
              </a:schemeClr>
            </a:solidFill>
            <a:ln w="9508" cap="flat">
              <a:noFill/>
              <a:prstDash val="solid"/>
              <a:miter/>
            </a:ln>
          </p:spPr>
          <p:txBody>
            <a:bodyPr anchor="ctr"/>
            <a:lstStyle/>
            <a:p>
              <a:pPr eaLnBrk="1" hangingPunct="1">
                <a:defRPr/>
              </a:pPr>
              <a:endParaRPr lang="zh-CN" altLang="en-US"/>
            </a:p>
          </p:txBody>
        </p:sp>
        <p:sp>
          <p:nvSpPr>
            <p:cNvPr id="12" name="任意形状 189"/>
            <p:cNvSpPr/>
            <p:nvPr/>
          </p:nvSpPr>
          <p:spPr>
            <a:xfrm>
              <a:off x="3025601" y="1364314"/>
              <a:ext cx="9023086" cy="5442684"/>
            </a:xfrm>
            <a:custGeom>
              <a:avLst/>
              <a:gdLst>
                <a:gd name="connsiteX0" fmla="*/ 39488 w 9022184"/>
                <a:gd name="connsiteY0" fmla="*/ 5364099 h 5443025"/>
                <a:gd name="connsiteX1" fmla="*/ 78976 w 9022184"/>
                <a:gd name="connsiteY1" fmla="*/ 5403560 h 5443025"/>
                <a:gd name="connsiteX2" fmla="*/ 39488 w 9022184"/>
                <a:gd name="connsiteY2" fmla="*/ 5443025 h 5443025"/>
                <a:gd name="connsiteX3" fmla="*/ 0 w 9022184"/>
                <a:gd name="connsiteY3" fmla="*/ 5403560 h 5443025"/>
                <a:gd name="connsiteX4" fmla="*/ 39488 w 9022184"/>
                <a:gd name="connsiteY4" fmla="*/ 5364099 h 5443025"/>
                <a:gd name="connsiteX5" fmla="*/ 4879599 w 9022184"/>
                <a:gd name="connsiteY5" fmla="*/ 5141713 h 5443025"/>
                <a:gd name="connsiteX6" fmla="*/ 4937369 w 9022184"/>
                <a:gd name="connsiteY6" fmla="*/ 5199447 h 5443025"/>
                <a:gd name="connsiteX7" fmla="*/ 4879599 w 9022184"/>
                <a:gd name="connsiteY7" fmla="*/ 5257179 h 5443025"/>
                <a:gd name="connsiteX8" fmla="*/ 4821833 w 9022184"/>
                <a:gd name="connsiteY8" fmla="*/ 5199447 h 5443025"/>
                <a:gd name="connsiteX9" fmla="*/ 4879599 w 9022184"/>
                <a:gd name="connsiteY9" fmla="*/ 5141713 h 5443025"/>
                <a:gd name="connsiteX10" fmla="*/ 1650416 w 9022184"/>
                <a:gd name="connsiteY10" fmla="*/ 5041486 h 5443025"/>
                <a:gd name="connsiteX11" fmla="*/ 1720216 w 9022184"/>
                <a:gd name="connsiteY11" fmla="*/ 5111248 h 5443025"/>
                <a:gd name="connsiteX12" fmla="*/ 1650416 w 9022184"/>
                <a:gd name="connsiteY12" fmla="*/ 5181009 h 5443025"/>
                <a:gd name="connsiteX13" fmla="*/ 1580614 w 9022184"/>
                <a:gd name="connsiteY13" fmla="*/ 5111248 h 5443025"/>
                <a:gd name="connsiteX14" fmla="*/ 1650416 w 9022184"/>
                <a:gd name="connsiteY14" fmla="*/ 5041486 h 5443025"/>
                <a:gd name="connsiteX15" fmla="*/ 6998824 w 9022184"/>
                <a:gd name="connsiteY15" fmla="*/ 4762851 h 5443025"/>
                <a:gd name="connsiteX16" fmla="*/ 7039744 w 9022184"/>
                <a:gd name="connsiteY16" fmla="*/ 4803744 h 5443025"/>
                <a:gd name="connsiteX17" fmla="*/ 6998824 w 9022184"/>
                <a:gd name="connsiteY17" fmla="*/ 4844639 h 5443025"/>
                <a:gd name="connsiteX18" fmla="*/ 6957907 w 9022184"/>
                <a:gd name="connsiteY18" fmla="*/ 4803744 h 5443025"/>
                <a:gd name="connsiteX19" fmla="*/ 6998824 w 9022184"/>
                <a:gd name="connsiteY19" fmla="*/ 4762851 h 5443025"/>
                <a:gd name="connsiteX20" fmla="*/ 1372828 w 9022184"/>
                <a:gd name="connsiteY20" fmla="*/ 4568406 h 5443025"/>
                <a:gd name="connsiteX21" fmla="*/ 1425780 w 9022184"/>
                <a:gd name="connsiteY21" fmla="*/ 4621328 h 5443025"/>
                <a:gd name="connsiteX22" fmla="*/ 1372828 w 9022184"/>
                <a:gd name="connsiteY22" fmla="*/ 4674250 h 5443025"/>
                <a:gd name="connsiteX23" fmla="*/ 1319874 w 9022184"/>
                <a:gd name="connsiteY23" fmla="*/ 4621328 h 5443025"/>
                <a:gd name="connsiteX24" fmla="*/ 1372828 w 9022184"/>
                <a:gd name="connsiteY24" fmla="*/ 4568406 h 5443025"/>
                <a:gd name="connsiteX25" fmla="*/ 2197169 w 9022184"/>
                <a:gd name="connsiteY25" fmla="*/ 4416060 h 5443025"/>
                <a:gd name="connsiteX26" fmla="*/ 2238089 w 9022184"/>
                <a:gd name="connsiteY26" fmla="*/ 4456952 h 5443025"/>
                <a:gd name="connsiteX27" fmla="*/ 2197169 w 9022184"/>
                <a:gd name="connsiteY27" fmla="*/ 4497845 h 5443025"/>
                <a:gd name="connsiteX28" fmla="*/ 2156252 w 9022184"/>
                <a:gd name="connsiteY28" fmla="*/ 4456952 h 5443025"/>
                <a:gd name="connsiteX29" fmla="*/ 2197169 w 9022184"/>
                <a:gd name="connsiteY29" fmla="*/ 4416060 h 5443025"/>
                <a:gd name="connsiteX30" fmla="*/ 3280654 w 9022184"/>
                <a:gd name="connsiteY30" fmla="*/ 4385991 h 5443025"/>
                <a:gd name="connsiteX31" fmla="*/ 3348049 w 9022184"/>
                <a:gd name="connsiteY31" fmla="*/ 4453347 h 5443025"/>
                <a:gd name="connsiteX32" fmla="*/ 3280654 w 9022184"/>
                <a:gd name="connsiteY32" fmla="*/ 4520702 h 5443025"/>
                <a:gd name="connsiteX33" fmla="*/ 3213259 w 9022184"/>
                <a:gd name="connsiteY33" fmla="*/ 4453347 h 5443025"/>
                <a:gd name="connsiteX34" fmla="*/ 3280654 w 9022184"/>
                <a:gd name="connsiteY34" fmla="*/ 4385991 h 5443025"/>
                <a:gd name="connsiteX35" fmla="*/ 8609406 w 9022184"/>
                <a:gd name="connsiteY35" fmla="*/ 4267698 h 5443025"/>
                <a:gd name="connsiteX36" fmla="*/ 8662357 w 9022184"/>
                <a:gd name="connsiteY36" fmla="*/ 4320620 h 5443025"/>
                <a:gd name="connsiteX37" fmla="*/ 8609406 w 9022184"/>
                <a:gd name="connsiteY37" fmla="*/ 4373542 h 5443025"/>
                <a:gd name="connsiteX38" fmla="*/ 8556451 w 9022184"/>
                <a:gd name="connsiteY38" fmla="*/ 4320620 h 5443025"/>
                <a:gd name="connsiteX39" fmla="*/ 8609406 w 9022184"/>
                <a:gd name="connsiteY39" fmla="*/ 4267698 h 5443025"/>
                <a:gd name="connsiteX40" fmla="*/ 8164541 w 9022184"/>
                <a:gd name="connsiteY40" fmla="*/ 4123393 h 5443025"/>
                <a:gd name="connsiteX41" fmla="*/ 8243971 w 9022184"/>
                <a:gd name="connsiteY41" fmla="*/ 4202776 h 5443025"/>
                <a:gd name="connsiteX42" fmla="*/ 8164541 w 9022184"/>
                <a:gd name="connsiteY42" fmla="*/ 4282161 h 5443025"/>
                <a:gd name="connsiteX43" fmla="*/ 8085110 w 9022184"/>
                <a:gd name="connsiteY43" fmla="*/ 4202776 h 5443025"/>
                <a:gd name="connsiteX44" fmla="*/ 8164541 w 9022184"/>
                <a:gd name="connsiteY44" fmla="*/ 4123393 h 5443025"/>
                <a:gd name="connsiteX45" fmla="*/ 3543402 w 9022184"/>
                <a:gd name="connsiteY45" fmla="*/ 3912916 h 5443025"/>
                <a:gd name="connsiteX46" fmla="*/ 3586727 w 9022184"/>
                <a:gd name="connsiteY46" fmla="*/ 3956216 h 5443025"/>
                <a:gd name="connsiteX47" fmla="*/ 3543402 w 9022184"/>
                <a:gd name="connsiteY47" fmla="*/ 3999513 h 5443025"/>
                <a:gd name="connsiteX48" fmla="*/ 3500075 w 9022184"/>
                <a:gd name="connsiteY48" fmla="*/ 3956216 h 5443025"/>
                <a:gd name="connsiteX49" fmla="*/ 3543402 w 9022184"/>
                <a:gd name="connsiteY49" fmla="*/ 3912916 h 5443025"/>
                <a:gd name="connsiteX50" fmla="*/ 4962675 w 9022184"/>
                <a:gd name="connsiteY50" fmla="*/ 3680263 h 5443025"/>
                <a:gd name="connsiteX51" fmla="*/ 4999342 w 9022184"/>
                <a:gd name="connsiteY51" fmla="*/ 3716906 h 5443025"/>
                <a:gd name="connsiteX52" fmla="*/ 4962675 w 9022184"/>
                <a:gd name="connsiteY52" fmla="*/ 3753550 h 5443025"/>
                <a:gd name="connsiteX53" fmla="*/ 4926008 w 9022184"/>
                <a:gd name="connsiteY53" fmla="*/ 3716906 h 5443025"/>
                <a:gd name="connsiteX54" fmla="*/ 4962675 w 9022184"/>
                <a:gd name="connsiteY54" fmla="*/ 3680263 h 5443025"/>
                <a:gd name="connsiteX55" fmla="*/ 7548790 w 9022184"/>
                <a:gd name="connsiteY55" fmla="*/ 3674370 h 5443025"/>
                <a:gd name="connsiteX56" fmla="*/ 7604149 w 9022184"/>
                <a:gd name="connsiteY56" fmla="*/ 3729697 h 5443025"/>
                <a:gd name="connsiteX57" fmla="*/ 7548790 w 9022184"/>
                <a:gd name="connsiteY57" fmla="*/ 3785023 h 5443025"/>
                <a:gd name="connsiteX58" fmla="*/ 7493428 w 9022184"/>
                <a:gd name="connsiteY58" fmla="*/ 3729697 h 5443025"/>
                <a:gd name="connsiteX59" fmla="*/ 7548790 w 9022184"/>
                <a:gd name="connsiteY59" fmla="*/ 3674370 h 5443025"/>
                <a:gd name="connsiteX60" fmla="*/ 5284351 w 9022184"/>
                <a:gd name="connsiteY60" fmla="*/ 3552091 h 5443025"/>
                <a:gd name="connsiteX61" fmla="*/ 5351746 w 9022184"/>
                <a:gd name="connsiteY61" fmla="*/ 3619447 h 5443025"/>
                <a:gd name="connsiteX62" fmla="*/ 5284351 w 9022184"/>
                <a:gd name="connsiteY62" fmla="*/ 3686802 h 5443025"/>
                <a:gd name="connsiteX63" fmla="*/ 5216956 w 9022184"/>
                <a:gd name="connsiteY63" fmla="*/ 3619447 h 5443025"/>
                <a:gd name="connsiteX64" fmla="*/ 5284351 w 9022184"/>
                <a:gd name="connsiteY64" fmla="*/ 3552091 h 5443025"/>
                <a:gd name="connsiteX65" fmla="*/ 4411466 w 9022184"/>
                <a:gd name="connsiteY65" fmla="*/ 3261431 h 5443025"/>
                <a:gd name="connsiteX66" fmla="*/ 4452386 w 9022184"/>
                <a:gd name="connsiteY66" fmla="*/ 3302323 h 5443025"/>
                <a:gd name="connsiteX67" fmla="*/ 4411466 w 9022184"/>
                <a:gd name="connsiteY67" fmla="*/ 3343219 h 5443025"/>
                <a:gd name="connsiteX68" fmla="*/ 4370549 w 9022184"/>
                <a:gd name="connsiteY68" fmla="*/ 3302323 h 5443025"/>
                <a:gd name="connsiteX69" fmla="*/ 4411466 w 9022184"/>
                <a:gd name="connsiteY69" fmla="*/ 3261431 h 5443025"/>
                <a:gd name="connsiteX70" fmla="*/ 4362528 w 9022184"/>
                <a:gd name="connsiteY70" fmla="*/ 3032911 h 5443025"/>
                <a:gd name="connsiteX71" fmla="*/ 4398631 w 9022184"/>
                <a:gd name="connsiteY71" fmla="*/ 3068994 h 5443025"/>
                <a:gd name="connsiteX72" fmla="*/ 4362528 w 9022184"/>
                <a:gd name="connsiteY72" fmla="*/ 3105075 h 5443025"/>
                <a:gd name="connsiteX73" fmla="*/ 4326423 w 9022184"/>
                <a:gd name="connsiteY73" fmla="*/ 3068994 h 5443025"/>
                <a:gd name="connsiteX74" fmla="*/ 4362528 w 9022184"/>
                <a:gd name="connsiteY74" fmla="*/ 3032911 h 5443025"/>
                <a:gd name="connsiteX75" fmla="*/ 5558331 w 9022184"/>
                <a:gd name="connsiteY75" fmla="*/ 2856506 h 5443025"/>
                <a:gd name="connsiteX76" fmla="*/ 5632949 w 9022184"/>
                <a:gd name="connsiteY76" fmla="*/ 2931079 h 5443025"/>
                <a:gd name="connsiteX77" fmla="*/ 5558331 w 9022184"/>
                <a:gd name="connsiteY77" fmla="*/ 3005650 h 5443025"/>
                <a:gd name="connsiteX78" fmla="*/ 5483715 w 9022184"/>
                <a:gd name="connsiteY78" fmla="*/ 2931079 h 5443025"/>
                <a:gd name="connsiteX79" fmla="*/ 5558331 w 9022184"/>
                <a:gd name="connsiteY79" fmla="*/ 2856506 h 5443025"/>
                <a:gd name="connsiteX80" fmla="*/ 6565191 w 9022184"/>
                <a:gd name="connsiteY80" fmla="*/ 2026614 h 5443025"/>
                <a:gd name="connsiteX81" fmla="*/ 6639809 w 9022184"/>
                <a:gd name="connsiteY81" fmla="*/ 2101187 h 5443025"/>
                <a:gd name="connsiteX82" fmla="*/ 6565191 w 9022184"/>
                <a:gd name="connsiteY82" fmla="*/ 2175758 h 5443025"/>
                <a:gd name="connsiteX83" fmla="*/ 6490575 w 9022184"/>
                <a:gd name="connsiteY83" fmla="*/ 2101187 h 5443025"/>
                <a:gd name="connsiteX84" fmla="*/ 6565191 w 9022184"/>
                <a:gd name="connsiteY84" fmla="*/ 2026614 h 5443025"/>
                <a:gd name="connsiteX85" fmla="*/ 3981885 w 9022184"/>
                <a:gd name="connsiteY85" fmla="*/ 1767910 h 5443025"/>
                <a:gd name="connsiteX86" fmla="*/ 4018552 w 9022184"/>
                <a:gd name="connsiteY86" fmla="*/ 1804553 h 5443025"/>
                <a:gd name="connsiteX87" fmla="*/ 3981885 w 9022184"/>
                <a:gd name="connsiteY87" fmla="*/ 1841196 h 5443025"/>
                <a:gd name="connsiteX88" fmla="*/ 3945218 w 9022184"/>
                <a:gd name="connsiteY88" fmla="*/ 1804553 h 5443025"/>
                <a:gd name="connsiteX89" fmla="*/ 3981885 w 9022184"/>
                <a:gd name="connsiteY89" fmla="*/ 1767910 h 5443025"/>
                <a:gd name="connsiteX90" fmla="*/ 8077895 w 9022184"/>
                <a:gd name="connsiteY90" fmla="*/ 1661789 h 5443025"/>
                <a:gd name="connsiteX91" fmla="*/ 8142882 w 9022184"/>
                <a:gd name="connsiteY91" fmla="*/ 1726738 h 5443025"/>
                <a:gd name="connsiteX92" fmla="*/ 8077895 w 9022184"/>
                <a:gd name="connsiteY92" fmla="*/ 1791690 h 5443025"/>
                <a:gd name="connsiteX93" fmla="*/ 8012907 w 9022184"/>
                <a:gd name="connsiteY93" fmla="*/ 1726738 h 5443025"/>
                <a:gd name="connsiteX94" fmla="*/ 8077895 w 9022184"/>
                <a:gd name="connsiteY94" fmla="*/ 1661789 h 5443025"/>
                <a:gd name="connsiteX95" fmla="*/ 8978859 w 9022184"/>
                <a:gd name="connsiteY95" fmla="*/ 1138597 h 5443025"/>
                <a:gd name="connsiteX96" fmla="*/ 9022184 w 9022184"/>
                <a:gd name="connsiteY96" fmla="*/ 1181898 h 5443025"/>
                <a:gd name="connsiteX97" fmla="*/ 8978859 w 9022184"/>
                <a:gd name="connsiteY97" fmla="*/ 1225195 h 5443025"/>
                <a:gd name="connsiteX98" fmla="*/ 8935532 w 9022184"/>
                <a:gd name="connsiteY98" fmla="*/ 1181898 h 5443025"/>
                <a:gd name="connsiteX99" fmla="*/ 8978859 w 9022184"/>
                <a:gd name="connsiteY99" fmla="*/ 1138597 h 5443025"/>
                <a:gd name="connsiteX100" fmla="*/ 5327674 w 9022184"/>
                <a:gd name="connsiteY100" fmla="*/ 1094496 h 5443025"/>
                <a:gd name="connsiteX101" fmla="*/ 5366184 w 9022184"/>
                <a:gd name="connsiteY101" fmla="*/ 1132984 h 5443025"/>
                <a:gd name="connsiteX102" fmla="*/ 5327674 w 9022184"/>
                <a:gd name="connsiteY102" fmla="*/ 1171471 h 5443025"/>
                <a:gd name="connsiteX103" fmla="*/ 5289162 w 9022184"/>
                <a:gd name="connsiteY103" fmla="*/ 1132984 h 5443025"/>
                <a:gd name="connsiteX104" fmla="*/ 5327674 w 9022184"/>
                <a:gd name="connsiteY104" fmla="*/ 1094496 h 5443025"/>
                <a:gd name="connsiteX105" fmla="*/ 8075489 w 9022184"/>
                <a:gd name="connsiteY105" fmla="*/ 1002286 h 5443025"/>
                <a:gd name="connsiteX106" fmla="*/ 8150105 w 9022184"/>
                <a:gd name="connsiteY106" fmla="*/ 1076859 h 5443025"/>
                <a:gd name="connsiteX107" fmla="*/ 8075489 w 9022184"/>
                <a:gd name="connsiteY107" fmla="*/ 1151429 h 5443025"/>
                <a:gd name="connsiteX108" fmla="*/ 8000871 w 9022184"/>
                <a:gd name="connsiteY108" fmla="*/ 1076859 h 5443025"/>
                <a:gd name="connsiteX109" fmla="*/ 8075489 w 9022184"/>
                <a:gd name="connsiteY109" fmla="*/ 1002286 h 5443025"/>
                <a:gd name="connsiteX110" fmla="*/ 4238579 w 9022184"/>
                <a:gd name="connsiteY110" fmla="*/ 755722 h 5443025"/>
                <a:gd name="connsiteX111" fmla="*/ 4289126 w 9022184"/>
                <a:gd name="connsiteY111" fmla="*/ 806239 h 5443025"/>
                <a:gd name="connsiteX112" fmla="*/ 4238579 w 9022184"/>
                <a:gd name="connsiteY112" fmla="*/ 856754 h 5443025"/>
                <a:gd name="connsiteX113" fmla="*/ 4188032 w 9022184"/>
                <a:gd name="connsiteY113" fmla="*/ 806239 h 5443025"/>
                <a:gd name="connsiteX114" fmla="*/ 4238579 w 9022184"/>
                <a:gd name="connsiteY114" fmla="*/ 755722 h 5443025"/>
                <a:gd name="connsiteX115" fmla="*/ 6407143 w 9022184"/>
                <a:gd name="connsiteY115" fmla="*/ 609389 h 5443025"/>
                <a:gd name="connsiteX116" fmla="*/ 6448063 w 9022184"/>
                <a:gd name="connsiteY116" fmla="*/ 650282 h 5443025"/>
                <a:gd name="connsiteX117" fmla="*/ 6407143 w 9022184"/>
                <a:gd name="connsiteY117" fmla="*/ 691177 h 5443025"/>
                <a:gd name="connsiteX118" fmla="*/ 6366226 w 9022184"/>
                <a:gd name="connsiteY118" fmla="*/ 650282 h 5443025"/>
                <a:gd name="connsiteX119" fmla="*/ 6407143 w 9022184"/>
                <a:gd name="connsiteY119" fmla="*/ 609389 h 5443025"/>
                <a:gd name="connsiteX120" fmla="*/ 5326876 w 9022184"/>
                <a:gd name="connsiteY120" fmla="*/ 0 h 5443025"/>
                <a:gd name="connsiteX121" fmla="*/ 5408714 w 9022184"/>
                <a:gd name="connsiteY121" fmla="*/ 81790 h 5443025"/>
                <a:gd name="connsiteX122" fmla="*/ 5326876 w 9022184"/>
                <a:gd name="connsiteY122" fmla="*/ 163577 h 5443025"/>
                <a:gd name="connsiteX123" fmla="*/ 5245038 w 9022184"/>
                <a:gd name="connsiteY123" fmla="*/ 81790 h 5443025"/>
                <a:gd name="connsiteX124" fmla="*/ 5326876 w 9022184"/>
                <a:gd name="connsiteY124" fmla="*/ 0 h 54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9022184" h="5443025">
                  <a:moveTo>
                    <a:pt x="39488" y="5364099"/>
                  </a:moveTo>
                  <a:cubicBezTo>
                    <a:pt x="61297" y="5364099"/>
                    <a:pt x="78976" y="5381765"/>
                    <a:pt x="78976" y="5403560"/>
                  </a:cubicBezTo>
                  <a:cubicBezTo>
                    <a:pt x="78976" y="5425355"/>
                    <a:pt x="61297" y="5443025"/>
                    <a:pt x="39488" y="5443025"/>
                  </a:cubicBezTo>
                  <a:cubicBezTo>
                    <a:pt x="17680" y="5443025"/>
                    <a:pt x="0" y="5425355"/>
                    <a:pt x="0" y="5403560"/>
                  </a:cubicBezTo>
                  <a:cubicBezTo>
                    <a:pt x="0" y="5381765"/>
                    <a:pt x="17680" y="5364099"/>
                    <a:pt x="39488" y="5364099"/>
                  </a:cubicBezTo>
                  <a:close/>
                  <a:moveTo>
                    <a:pt x="4879599" y="5141713"/>
                  </a:moveTo>
                  <a:cubicBezTo>
                    <a:pt x="4911505" y="5141713"/>
                    <a:pt x="4937369" y="5167560"/>
                    <a:pt x="4937369" y="5199447"/>
                  </a:cubicBezTo>
                  <a:cubicBezTo>
                    <a:pt x="4937369" y="5231332"/>
                    <a:pt x="4911505" y="5257179"/>
                    <a:pt x="4879599" y="5257179"/>
                  </a:cubicBezTo>
                  <a:cubicBezTo>
                    <a:pt x="4847696" y="5257179"/>
                    <a:pt x="4821833" y="5231332"/>
                    <a:pt x="4821833" y="5199447"/>
                  </a:cubicBezTo>
                  <a:cubicBezTo>
                    <a:pt x="4821833" y="5167560"/>
                    <a:pt x="4847696" y="5141713"/>
                    <a:pt x="4879599" y="5141713"/>
                  </a:cubicBezTo>
                  <a:close/>
                  <a:moveTo>
                    <a:pt x="1650416" y="5041486"/>
                  </a:moveTo>
                  <a:cubicBezTo>
                    <a:pt x="1688966" y="5041486"/>
                    <a:pt x="1720216" y="5072718"/>
                    <a:pt x="1720216" y="5111248"/>
                  </a:cubicBezTo>
                  <a:cubicBezTo>
                    <a:pt x="1720216" y="5149775"/>
                    <a:pt x="1688966" y="5181009"/>
                    <a:pt x="1650416" y="5181009"/>
                  </a:cubicBezTo>
                  <a:cubicBezTo>
                    <a:pt x="1611866" y="5181009"/>
                    <a:pt x="1580614" y="5149775"/>
                    <a:pt x="1580614" y="5111248"/>
                  </a:cubicBezTo>
                  <a:cubicBezTo>
                    <a:pt x="1580614" y="5072718"/>
                    <a:pt x="1611866" y="5041486"/>
                    <a:pt x="1650416" y="5041486"/>
                  </a:cubicBezTo>
                  <a:close/>
                  <a:moveTo>
                    <a:pt x="6998824" y="4762851"/>
                  </a:moveTo>
                  <a:cubicBezTo>
                    <a:pt x="7021425" y="4762851"/>
                    <a:pt x="7039744" y="4781160"/>
                    <a:pt x="7039744" y="4803744"/>
                  </a:cubicBezTo>
                  <a:cubicBezTo>
                    <a:pt x="7039744" y="4826330"/>
                    <a:pt x="7021425" y="4844639"/>
                    <a:pt x="6998824" y="4844639"/>
                  </a:cubicBezTo>
                  <a:cubicBezTo>
                    <a:pt x="6976227" y="4844639"/>
                    <a:pt x="6957907" y="4826330"/>
                    <a:pt x="6957907" y="4803744"/>
                  </a:cubicBezTo>
                  <a:cubicBezTo>
                    <a:pt x="6957907" y="4781160"/>
                    <a:pt x="6976227" y="4762851"/>
                    <a:pt x="6998824" y="4762851"/>
                  </a:cubicBezTo>
                  <a:close/>
                  <a:moveTo>
                    <a:pt x="1372828" y="4568406"/>
                  </a:moveTo>
                  <a:cubicBezTo>
                    <a:pt x="1402074" y="4568406"/>
                    <a:pt x="1425780" y="4592099"/>
                    <a:pt x="1425780" y="4621328"/>
                  </a:cubicBezTo>
                  <a:cubicBezTo>
                    <a:pt x="1425780" y="4650554"/>
                    <a:pt x="1402074" y="4674250"/>
                    <a:pt x="1372828" y="4674250"/>
                  </a:cubicBezTo>
                  <a:cubicBezTo>
                    <a:pt x="1343583" y="4674250"/>
                    <a:pt x="1319874" y="4650554"/>
                    <a:pt x="1319874" y="4621328"/>
                  </a:cubicBezTo>
                  <a:cubicBezTo>
                    <a:pt x="1319874" y="4592099"/>
                    <a:pt x="1343583" y="4568406"/>
                    <a:pt x="1372828" y="4568406"/>
                  </a:cubicBezTo>
                  <a:close/>
                  <a:moveTo>
                    <a:pt x="2197169" y="4416060"/>
                  </a:moveTo>
                  <a:cubicBezTo>
                    <a:pt x="2219769" y="4416060"/>
                    <a:pt x="2238089" y="4434368"/>
                    <a:pt x="2238089" y="4456952"/>
                  </a:cubicBezTo>
                  <a:cubicBezTo>
                    <a:pt x="2238089" y="4479539"/>
                    <a:pt x="2219769" y="4497845"/>
                    <a:pt x="2197169" y="4497845"/>
                  </a:cubicBezTo>
                  <a:cubicBezTo>
                    <a:pt x="2174571" y="4497845"/>
                    <a:pt x="2156252" y="4479539"/>
                    <a:pt x="2156252" y="4456952"/>
                  </a:cubicBezTo>
                  <a:cubicBezTo>
                    <a:pt x="2156252" y="4434368"/>
                    <a:pt x="2174571" y="4416060"/>
                    <a:pt x="2197169" y="4416060"/>
                  </a:cubicBezTo>
                  <a:close/>
                  <a:moveTo>
                    <a:pt x="3280654" y="4385991"/>
                  </a:moveTo>
                  <a:cubicBezTo>
                    <a:pt x="3317875" y="4385991"/>
                    <a:pt x="3348049" y="4416147"/>
                    <a:pt x="3348049" y="4453347"/>
                  </a:cubicBezTo>
                  <a:cubicBezTo>
                    <a:pt x="3348049" y="4490546"/>
                    <a:pt x="3317875" y="4520702"/>
                    <a:pt x="3280654" y="4520702"/>
                  </a:cubicBezTo>
                  <a:cubicBezTo>
                    <a:pt x="3243433" y="4520702"/>
                    <a:pt x="3213259" y="4490546"/>
                    <a:pt x="3213259" y="4453347"/>
                  </a:cubicBezTo>
                  <a:cubicBezTo>
                    <a:pt x="3213259" y="4416147"/>
                    <a:pt x="3243433" y="4385991"/>
                    <a:pt x="3280654" y="4385991"/>
                  </a:cubicBezTo>
                  <a:close/>
                  <a:moveTo>
                    <a:pt x="8609406" y="4267698"/>
                  </a:moveTo>
                  <a:cubicBezTo>
                    <a:pt x="8638651" y="4267698"/>
                    <a:pt x="8662357" y="4291391"/>
                    <a:pt x="8662357" y="4320620"/>
                  </a:cubicBezTo>
                  <a:cubicBezTo>
                    <a:pt x="8662357" y="4349846"/>
                    <a:pt x="8638651" y="4373542"/>
                    <a:pt x="8609406" y="4373542"/>
                  </a:cubicBezTo>
                  <a:cubicBezTo>
                    <a:pt x="8580160" y="4373542"/>
                    <a:pt x="8556451" y="4349846"/>
                    <a:pt x="8556451" y="4320620"/>
                  </a:cubicBezTo>
                  <a:cubicBezTo>
                    <a:pt x="8556451" y="4291391"/>
                    <a:pt x="8580160" y="4267698"/>
                    <a:pt x="8609406" y="4267698"/>
                  </a:cubicBezTo>
                  <a:close/>
                  <a:moveTo>
                    <a:pt x="8164541" y="4123393"/>
                  </a:moveTo>
                  <a:cubicBezTo>
                    <a:pt x="8208407" y="4123393"/>
                    <a:pt x="8243971" y="4158933"/>
                    <a:pt x="8243971" y="4202776"/>
                  </a:cubicBezTo>
                  <a:cubicBezTo>
                    <a:pt x="8243971" y="4246618"/>
                    <a:pt x="8208407" y="4282161"/>
                    <a:pt x="8164541" y="4282161"/>
                  </a:cubicBezTo>
                  <a:cubicBezTo>
                    <a:pt x="8120674" y="4282161"/>
                    <a:pt x="8085110" y="4246618"/>
                    <a:pt x="8085110" y="4202776"/>
                  </a:cubicBezTo>
                  <a:cubicBezTo>
                    <a:pt x="8085110" y="4158933"/>
                    <a:pt x="8120674" y="4123393"/>
                    <a:pt x="8164541" y="4123393"/>
                  </a:cubicBezTo>
                  <a:close/>
                  <a:moveTo>
                    <a:pt x="3543402" y="3912916"/>
                  </a:moveTo>
                  <a:cubicBezTo>
                    <a:pt x="3567329" y="3912916"/>
                    <a:pt x="3586727" y="3932300"/>
                    <a:pt x="3586727" y="3956216"/>
                  </a:cubicBezTo>
                  <a:cubicBezTo>
                    <a:pt x="3586727" y="3980129"/>
                    <a:pt x="3567329" y="3999513"/>
                    <a:pt x="3543402" y="3999513"/>
                  </a:cubicBezTo>
                  <a:cubicBezTo>
                    <a:pt x="3519473" y="3999513"/>
                    <a:pt x="3500075" y="3980129"/>
                    <a:pt x="3500075" y="3956216"/>
                  </a:cubicBezTo>
                  <a:cubicBezTo>
                    <a:pt x="3500075" y="3932300"/>
                    <a:pt x="3519473" y="3912916"/>
                    <a:pt x="3543402" y="3912916"/>
                  </a:cubicBezTo>
                  <a:close/>
                  <a:moveTo>
                    <a:pt x="4962675" y="3680263"/>
                  </a:moveTo>
                  <a:cubicBezTo>
                    <a:pt x="4982926" y="3680263"/>
                    <a:pt x="4999342" y="3696668"/>
                    <a:pt x="4999342" y="3716906"/>
                  </a:cubicBezTo>
                  <a:cubicBezTo>
                    <a:pt x="4999342" y="3737144"/>
                    <a:pt x="4982926" y="3753550"/>
                    <a:pt x="4962675" y="3753550"/>
                  </a:cubicBezTo>
                  <a:cubicBezTo>
                    <a:pt x="4942423" y="3753550"/>
                    <a:pt x="4926008" y="3737144"/>
                    <a:pt x="4926008" y="3716906"/>
                  </a:cubicBezTo>
                  <a:cubicBezTo>
                    <a:pt x="4926008" y="3696668"/>
                    <a:pt x="4942423" y="3680263"/>
                    <a:pt x="4962675" y="3680263"/>
                  </a:cubicBezTo>
                  <a:close/>
                  <a:moveTo>
                    <a:pt x="7548790" y="3674370"/>
                  </a:moveTo>
                  <a:cubicBezTo>
                    <a:pt x="7579364" y="3674370"/>
                    <a:pt x="7604149" y="3699141"/>
                    <a:pt x="7604149" y="3729697"/>
                  </a:cubicBezTo>
                  <a:cubicBezTo>
                    <a:pt x="7604149" y="3760252"/>
                    <a:pt x="7579364" y="3785023"/>
                    <a:pt x="7548790" y="3785023"/>
                  </a:cubicBezTo>
                  <a:cubicBezTo>
                    <a:pt x="7518216" y="3785023"/>
                    <a:pt x="7493428" y="3760254"/>
                    <a:pt x="7493428" y="3729697"/>
                  </a:cubicBezTo>
                  <a:cubicBezTo>
                    <a:pt x="7493428" y="3699141"/>
                    <a:pt x="7518216" y="3674370"/>
                    <a:pt x="7548790" y="3674370"/>
                  </a:cubicBezTo>
                  <a:close/>
                  <a:moveTo>
                    <a:pt x="5284351" y="3552091"/>
                  </a:moveTo>
                  <a:cubicBezTo>
                    <a:pt x="5321572" y="3552091"/>
                    <a:pt x="5351746" y="3582247"/>
                    <a:pt x="5351746" y="3619447"/>
                  </a:cubicBezTo>
                  <a:cubicBezTo>
                    <a:pt x="5351746" y="3656646"/>
                    <a:pt x="5321572" y="3686802"/>
                    <a:pt x="5284351" y="3686802"/>
                  </a:cubicBezTo>
                  <a:cubicBezTo>
                    <a:pt x="5247130" y="3686802"/>
                    <a:pt x="5216956" y="3656646"/>
                    <a:pt x="5216956" y="3619447"/>
                  </a:cubicBezTo>
                  <a:cubicBezTo>
                    <a:pt x="5216956" y="3582247"/>
                    <a:pt x="5247130" y="3552091"/>
                    <a:pt x="5284351" y="3552091"/>
                  </a:cubicBezTo>
                  <a:close/>
                  <a:moveTo>
                    <a:pt x="4411466" y="3261431"/>
                  </a:moveTo>
                  <a:cubicBezTo>
                    <a:pt x="4434066" y="3261431"/>
                    <a:pt x="4452386" y="3279739"/>
                    <a:pt x="4452386" y="3302323"/>
                  </a:cubicBezTo>
                  <a:cubicBezTo>
                    <a:pt x="4452386" y="3324910"/>
                    <a:pt x="4434066" y="3343219"/>
                    <a:pt x="4411466" y="3343219"/>
                  </a:cubicBezTo>
                  <a:cubicBezTo>
                    <a:pt x="4388868" y="3343219"/>
                    <a:pt x="4370549" y="3324910"/>
                    <a:pt x="4370549" y="3302323"/>
                  </a:cubicBezTo>
                  <a:cubicBezTo>
                    <a:pt x="4370549" y="3279739"/>
                    <a:pt x="4388868" y="3261431"/>
                    <a:pt x="4411466" y="3261431"/>
                  </a:cubicBezTo>
                  <a:close/>
                  <a:moveTo>
                    <a:pt x="4362528" y="3032911"/>
                  </a:moveTo>
                  <a:cubicBezTo>
                    <a:pt x="4382468" y="3032911"/>
                    <a:pt x="4398631" y="3049065"/>
                    <a:pt x="4398631" y="3068994"/>
                  </a:cubicBezTo>
                  <a:cubicBezTo>
                    <a:pt x="4398631" y="3088920"/>
                    <a:pt x="4382468" y="3105075"/>
                    <a:pt x="4362528" y="3105075"/>
                  </a:cubicBezTo>
                  <a:cubicBezTo>
                    <a:pt x="4342588" y="3105075"/>
                    <a:pt x="4326423" y="3088920"/>
                    <a:pt x="4326423" y="3068994"/>
                  </a:cubicBezTo>
                  <a:cubicBezTo>
                    <a:pt x="4326423" y="3049065"/>
                    <a:pt x="4342588" y="3032911"/>
                    <a:pt x="4362528" y="3032911"/>
                  </a:cubicBezTo>
                  <a:close/>
                  <a:moveTo>
                    <a:pt x="5558331" y="2856506"/>
                  </a:moveTo>
                  <a:cubicBezTo>
                    <a:pt x="5599542" y="2856506"/>
                    <a:pt x="5632949" y="2889894"/>
                    <a:pt x="5632949" y="2931079"/>
                  </a:cubicBezTo>
                  <a:cubicBezTo>
                    <a:pt x="5632949" y="2972264"/>
                    <a:pt x="5599542" y="3005650"/>
                    <a:pt x="5558331" y="3005650"/>
                  </a:cubicBezTo>
                  <a:cubicBezTo>
                    <a:pt x="5517122" y="3005650"/>
                    <a:pt x="5483715" y="2972264"/>
                    <a:pt x="5483715" y="2931079"/>
                  </a:cubicBezTo>
                  <a:cubicBezTo>
                    <a:pt x="5483715" y="2889894"/>
                    <a:pt x="5517122" y="2856506"/>
                    <a:pt x="5558331" y="2856506"/>
                  </a:cubicBezTo>
                  <a:close/>
                  <a:moveTo>
                    <a:pt x="6565191" y="2026614"/>
                  </a:moveTo>
                  <a:cubicBezTo>
                    <a:pt x="6606402" y="2026614"/>
                    <a:pt x="6639809" y="2060002"/>
                    <a:pt x="6639809" y="2101187"/>
                  </a:cubicBezTo>
                  <a:cubicBezTo>
                    <a:pt x="6639809" y="2142372"/>
                    <a:pt x="6606402" y="2175758"/>
                    <a:pt x="6565191" y="2175758"/>
                  </a:cubicBezTo>
                  <a:cubicBezTo>
                    <a:pt x="6523982" y="2175758"/>
                    <a:pt x="6490575" y="2142372"/>
                    <a:pt x="6490575" y="2101187"/>
                  </a:cubicBezTo>
                  <a:cubicBezTo>
                    <a:pt x="6490575" y="2060002"/>
                    <a:pt x="6523982" y="2026614"/>
                    <a:pt x="6565191" y="2026614"/>
                  </a:cubicBezTo>
                  <a:close/>
                  <a:moveTo>
                    <a:pt x="3981885" y="1767910"/>
                  </a:moveTo>
                  <a:cubicBezTo>
                    <a:pt x="4002136" y="1767910"/>
                    <a:pt x="4018552" y="1784316"/>
                    <a:pt x="4018552" y="1804553"/>
                  </a:cubicBezTo>
                  <a:cubicBezTo>
                    <a:pt x="4018552" y="1824790"/>
                    <a:pt x="4002136" y="1841196"/>
                    <a:pt x="3981885" y="1841196"/>
                  </a:cubicBezTo>
                  <a:cubicBezTo>
                    <a:pt x="3961633" y="1841196"/>
                    <a:pt x="3945218" y="1824790"/>
                    <a:pt x="3945218" y="1804553"/>
                  </a:cubicBezTo>
                  <a:cubicBezTo>
                    <a:pt x="3945218" y="1784316"/>
                    <a:pt x="3961633" y="1767910"/>
                    <a:pt x="3981885" y="1767910"/>
                  </a:cubicBezTo>
                  <a:close/>
                  <a:moveTo>
                    <a:pt x="8077895" y="1661789"/>
                  </a:moveTo>
                  <a:cubicBezTo>
                    <a:pt x="8113787" y="1661789"/>
                    <a:pt x="8142882" y="1690869"/>
                    <a:pt x="8142882" y="1726738"/>
                  </a:cubicBezTo>
                  <a:cubicBezTo>
                    <a:pt x="8142882" y="1762610"/>
                    <a:pt x="8113787" y="1791690"/>
                    <a:pt x="8077895" y="1791690"/>
                  </a:cubicBezTo>
                  <a:cubicBezTo>
                    <a:pt x="8042002" y="1791690"/>
                    <a:pt x="8012907" y="1762610"/>
                    <a:pt x="8012907" y="1726738"/>
                  </a:cubicBezTo>
                  <a:cubicBezTo>
                    <a:pt x="8012907" y="1690869"/>
                    <a:pt x="8042002" y="1661789"/>
                    <a:pt x="8077895" y="1661789"/>
                  </a:cubicBezTo>
                  <a:close/>
                  <a:moveTo>
                    <a:pt x="8978859" y="1138597"/>
                  </a:moveTo>
                  <a:cubicBezTo>
                    <a:pt x="9002786" y="1138597"/>
                    <a:pt x="9022184" y="1157983"/>
                    <a:pt x="9022184" y="1181898"/>
                  </a:cubicBezTo>
                  <a:cubicBezTo>
                    <a:pt x="9022184" y="1205810"/>
                    <a:pt x="9002786" y="1225195"/>
                    <a:pt x="8978859" y="1225195"/>
                  </a:cubicBezTo>
                  <a:cubicBezTo>
                    <a:pt x="8954930" y="1225195"/>
                    <a:pt x="8935532" y="1205810"/>
                    <a:pt x="8935532" y="1181898"/>
                  </a:cubicBezTo>
                  <a:cubicBezTo>
                    <a:pt x="8935532" y="1157983"/>
                    <a:pt x="8954930" y="1138597"/>
                    <a:pt x="8978859" y="1138597"/>
                  </a:cubicBezTo>
                  <a:close/>
                  <a:moveTo>
                    <a:pt x="5327674" y="1094496"/>
                  </a:moveTo>
                  <a:cubicBezTo>
                    <a:pt x="5348943" y="1094496"/>
                    <a:pt x="5366184" y="1111729"/>
                    <a:pt x="5366184" y="1132984"/>
                  </a:cubicBezTo>
                  <a:cubicBezTo>
                    <a:pt x="5366184" y="1154239"/>
                    <a:pt x="5348943" y="1171471"/>
                    <a:pt x="5327674" y="1171471"/>
                  </a:cubicBezTo>
                  <a:cubicBezTo>
                    <a:pt x="5306403" y="1171471"/>
                    <a:pt x="5289162" y="1154239"/>
                    <a:pt x="5289162" y="1132984"/>
                  </a:cubicBezTo>
                  <a:cubicBezTo>
                    <a:pt x="5289162" y="1111726"/>
                    <a:pt x="5306403" y="1094496"/>
                    <a:pt x="5327674" y="1094496"/>
                  </a:cubicBezTo>
                  <a:close/>
                  <a:moveTo>
                    <a:pt x="8075489" y="1002286"/>
                  </a:moveTo>
                  <a:cubicBezTo>
                    <a:pt x="8116698" y="1002286"/>
                    <a:pt x="8150105" y="1035674"/>
                    <a:pt x="8150105" y="1076859"/>
                  </a:cubicBezTo>
                  <a:cubicBezTo>
                    <a:pt x="8150105" y="1118044"/>
                    <a:pt x="8116696" y="1151429"/>
                    <a:pt x="8075489" y="1151429"/>
                  </a:cubicBezTo>
                  <a:cubicBezTo>
                    <a:pt x="8034278" y="1151429"/>
                    <a:pt x="8000871" y="1118044"/>
                    <a:pt x="8000871" y="1076859"/>
                  </a:cubicBezTo>
                  <a:cubicBezTo>
                    <a:pt x="8000871" y="1035674"/>
                    <a:pt x="8034281" y="1002286"/>
                    <a:pt x="8075489" y="1002286"/>
                  </a:cubicBezTo>
                  <a:close/>
                  <a:moveTo>
                    <a:pt x="4238579" y="755722"/>
                  </a:moveTo>
                  <a:cubicBezTo>
                    <a:pt x="4266495" y="755722"/>
                    <a:pt x="4289126" y="778339"/>
                    <a:pt x="4289126" y="806239"/>
                  </a:cubicBezTo>
                  <a:cubicBezTo>
                    <a:pt x="4289126" y="834137"/>
                    <a:pt x="4266495" y="856754"/>
                    <a:pt x="4238579" y="856754"/>
                  </a:cubicBezTo>
                  <a:cubicBezTo>
                    <a:pt x="4210663" y="856754"/>
                    <a:pt x="4188032" y="834137"/>
                    <a:pt x="4188032" y="806239"/>
                  </a:cubicBezTo>
                  <a:cubicBezTo>
                    <a:pt x="4188032" y="778339"/>
                    <a:pt x="4210663" y="755722"/>
                    <a:pt x="4238579" y="755722"/>
                  </a:cubicBezTo>
                  <a:close/>
                  <a:moveTo>
                    <a:pt x="6407143" y="609389"/>
                  </a:moveTo>
                  <a:cubicBezTo>
                    <a:pt x="6429744" y="609389"/>
                    <a:pt x="6448063" y="627698"/>
                    <a:pt x="6448063" y="650282"/>
                  </a:cubicBezTo>
                  <a:cubicBezTo>
                    <a:pt x="6448063" y="672869"/>
                    <a:pt x="6429744" y="691177"/>
                    <a:pt x="6407143" y="691177"/>
                  </a:cubicBezTo>
                  <a:cubicBezTo>
                    <a:pt x="6384546" y="691177"/>
                    <a:pt x="6366226" y="672869"/>
                    <a:pt x="6366226" y="650282"/>
                  </a:cubicBezTo>
                  <a:cubicBezTo>
                    <a:pt x="6366226" y="627698"/>
                    <a:pt x="6384546" y="609389"/>
                    <a:pt x="6407143" y="609389"/>
                  </a:cubicBezTo>
                  <a:close/>
                  <a:moveTo>
                    <a:pt x="5326876" y="0"/>
                  </a:moveTo>
                  <a:cubicBezTo>
                    <a:pt x="5372074" y="0"/>
                    <a:pt x="5408714" y="36618"/>
                    <a:pt x="5408714" y="81790"/>
                  </a:cubicBezTo>
                  <a:cubicBezTo>
                    <a:pt x="5408714" y="126959"/>
                    <a:pt x="5372074" y="163577"/>
                    <a:pt x="5326876" y="163577"/>
                  </a:cubicBezTo>
                  <a:cubicBezTo>
                    <a:pt x="5281677" y="163577"/>
                    <a:pt x="5245038" y="126959"/>
                    <a:pt x="5245038" y="81790"/>
                  </a:cubicBezTo>
                  <a:cubicBezTo>
                    <a:pt x="5245038" y="36618"/>
                    <a:pt x="5281677" y="0"/>
                    <a:pt x="5326876" y="0"/>
                  </a:cubicBezTo>
                  <a:close/>
                </a:path>
              </a:pathLst>
            </a:custGeom>
            <a:solidFill>
              <a:schemeClr val="accent1">
                <a:lumMod val="75000"/>
              </a:schemeClr>
            </a:solidFill>
            <a:ln w="9508" cap="flat">
              <a:noFill/>
              <a:prstDash val="solid"/>
              <a:miter/>
            </a:ln>
          </p:spPr>
          <p:txBody>
            <a:bodyPr anchor="ctr"/>
            <a:lstStyle/>
            <a:p>
              <a:pPr eaLnBrk="1" hangingPunct="1">
                <a:defRPr/>
              </a:pPr>
              <a:endParaRPr lang="zh-CN" altLang="en-US"/>
            </a:p>
          </p:txBody>
        </p:sp>
        <p:sp>
          <p:nvSpPr>
            <p:cNvPr id="13" name="椭圆 162"/>
            <p:cNvSpPr/>
            <p:nvPr/>
          </p:nvSpPr>
          <p:spPr>
            <a:xfrm>
              <a:off x="8185755" y="1295097"/>
              <a:ext cx="309388" cy="307836"/>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sp>
          <p:nvSpPr>
            <p:cNvPr id="14" name="椭圆 163"/>
            <p:cNvSpPr/>
            <p:nvPr/>
          </p:nvSpPr>
          <p:spPr>
            <a:xfrm>
              <a:off x="7301789" y="4353420"/>
              <a:ext cx="159114" cy="160293"/>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sp>
          <p:nvSpPr>
            <p:cNvPr id="15" name="椭圆 164"/>
            <p:cNvSpPr/>
            <p:nvPr/>
          </p:nvSpPr>
          <p:spPr>
            <a:xfrm>
              <a:off x="10954778" y="2947211"/>
              <a:ext cx="289500" cy="291442"/>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sp>
          <p:nvSpPr>
            <p:cNvPr id="16" name="椭圆 165"/>
            <p:cNvSpPr/>
            <p:nvPr/>
          </p:nvSpPr>
          <p:spPr>
            <a:xfrm>
              <a:off x="5140491" y="5741413"/>
              <a:ext cx="161323" cy="160293"/>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grpSp>
      <p:pic>
        <p:nvPicPr>
          <p:cNvPr id="6" name="图片 5"/>
          <p:cNvPicPr>
            <a:picLocks noChangeAspect="1"/>
          </p:cNvPicPr>
          <p:nvPr/>
        </p:nvPicPr>
        <p:blipFill>
          <a:blip r:embed="rId7" cstate="print"/>
          <a:srcRect l="73135" t="62724" r="17008" b="20659"/>
          <a:stretch>
            <a:fillRect/>
          </a:stretch>
        </p:blipFill>
        <p:spPr>
          <a:xfrm>
            <a:off x="9173845" y="4438015"/>
            <a:ext cx="2449830" cy="2322195"/>
          </a:xfrm>
          <a:prstGeom prst="rect">
            <a:avLst/>
          </a:prstGeom>
        </p:spPr>
      </p:pic>
      <p:sp>
        <p:nvSpPr>
          <p:cNvPr id="4" name="MH_Entry_1"/>
          <p:cNvSpPr/>
          <p:nvPr>
            <p:custDataLst>
              <p:tags r:id="rId3"/>
            </p:custDataLst>
          </p:nvPr>
        </p:nvSpPr>
        <p:spPr>
          <a:xfrm>
            <a:off x="3032125" y="1921583"/>
            <a:ext cx="9225751" cy="61555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lgn="ctr"/>
            <a:r>
              <a:rPr lang="zh-CN" altLang="en-US" sz="40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黑体" panose="02010609060101010101" pitchFamily="49" charset="-122"/>
                <a:cs typeface="+mj-cs"/>
                <a:sym typeface="Arial" panose="020B0604020202020204" pitchFamily="34" charset="0"/>
              </a:rPr>
              <a:t>学习情境</a:t>
            </a:r>
            <a:r>
              <a:rPr lang="en-US" altLang="zh-CN" sz="40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黑体" panose="02010609060101010101" pitchFamily="49" charset="-122"/>
                <a:cs typeface="+mj-cs"/>
                <a:sym typeface="Arial" panose="020B0604020202020204" pitchFamily="34" charset="0"/>
              </a:rPr>
              <a:t>4</a:t>
            </a:r>
            <a:r>
              <a:rPr lang="zh-CN" altLang="en-US" sz="40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黑体" panose="02010609060101010101" pitchFamily="49" charset="-122"/>
                <a:cs typeface="+mj-cs"/>
                <a:sym typeface="Arial" panose="020B0604020202020204" pitchFamily="34" charset="0"/>
              </a:rPr>
              <a:t> 新能源汽车动力电池检修</a:t>
            </a:r>
          </a:p>
        </p:txBody>
      </p:sp>
      <p:sp>
        <p:nvSpPr>
          <p:cNvPr id="8" name="副标题 4"/>
          <p:cNvSpPr txBox="1"/>
          <p:nvPr>
            <p:custDataLst>
              <p:tags r:id="rId4"/>
            </p:custDataLst>
          </p:nvPr>
        </p:nvSpPr>
        <p:spPr>
          <a:xfrm>
            <a:off x="3085465" y="2811780"/>
            <a:ext cx="9845040" cy="1655445"/>
          </a:xfrm>
          <a:prstGeom prst="rect">
            <a:avLst/>
          </a:prstGeom>
        </p:spPr>
        <p:txBody>
          <a:bodyPr>
            <a:normAutofit/>
          </a:bodyPr>
          <a:lstStyle>
            <a:lvl1pPr marL="401955" indent="-401955" algn="l" rtl="0" eaLnBrk="1" latinLnBrk="0" hangingPunct="1">
              <a:spcBef>
                <a:spcPts val="880"/>
              </a:spcBef>
              <a:buClr>
                <a:schemeClr val="accent2"/>
              </a:buClr>
              <a:buSzPct val="60000"/>
              <a:buFont typeface="Wingdings" panose="05000000000000000000"/>
              <a:buChar char=""/>
              <a:defRPr kumimoji="0" sz="3600" kern="1200">
                <a:solidFill>
                  <a:schemeClr val="tx1"/>
                </a:solidFill>
                <a:latin typeface="+mn-lt"/>
                <a:ea typeface="+mn-ea"/>
                <a:cs typeface="+mn-cs"/>
              </a:defRPr>
            </a:lvl1pPr>
            <a:lvl2pPr marL="803910" indent="-344170" algn="l" rtl="0" eaLnBrk="1" latinLnBrk="0" hangingPunct="1">
              <a:spcBef>
                <a:spcPts val="690"/>
              </a:spcBef>
              <a:buClr>
                <a:schemeClr val="accent1"/>
              </a:buClr>
              <a:buSzPct val="70000"/>
              <a:buFont typeface="Wingdings 2" panose="05020102010507070707"/>
              <a:buChar char=""/>
              <a:defRPr kumimoji="0" sz="3300" kern="1200">
                <a:solidFill>
                  <a:schemeClr val="tx1"/>
                </a:solidFill>
                <a:latin typeface="+mn-lt"/>
                <a:ea typeface="+mn-ea"/>
                <a:cs typeface="+mn-cs"/>
              </a:defRPr>
            </a:lvl2pPr>
            <a:lvl3pPr marL="1148080" indent="-287020" algn="l" rtl="0" eaLnBrk="1" latinLnBrk="0" hangingPunct="1">
              <a:spcBef>
                <a:spcPts val="630"/>
              </a:spcBef>
              <a:buClr>
                <a:schemeClr val="accent2"/>
              </a:buClr>
              <a:buSzPct val="75000"/>
              <a:buFont typeface="Wingdings" panose="05000000000000000000"/>
              <a:buChar char=""/>
              <a:defRPr kumimoji="0" sz="2900" kern="1200">
                <a:solidFill>
                  <a:schemeClr val="tx1"/>
                </a:solidFill>
                <a:latin typeface="+mn-lt"/>
                <a:ea typeface="+mn-ea"/>
                <a:cs typeface="+mn-cs"/>
              </a:defRPr>
            </a:lvl3pPr>
            <a:lvl4pPr marL="1722120" indent="-287020" algn="l" rtl="0" eaLnBrk="1" latinLnBrk="0" hangingPunct="1">
              <a:spcBef>
                <a:spcPts val="500"/>
              </a:spcBef>
              <a:buClr>
                <a:schemeClr val="accent3"/>
              </a:buClr>
              <a:buSzPct val="75000"/>
              <a:buFont typeface="Wingdings" panose="05000000000000000000"/>
              <a:buChar char=""/>
              <a:defRPr kumimoji="0" sz="2500" kern="1200">
                <a:solidFill>
                  <a:schemeClr val="tx1"/>
                </a:solidFill>
                <a:latin typeface="+mn-lt"/>
                <a:ea typeface="+mn-ea"/>
                <a:cs typeface="+mn-cs"/>
              </a:defRPr>
            </a:lvl4pPr>
            <a:lvl5pPr marL="2296160" indent="-287020" algn="l" rtl="0" eaLnBrk="1" latinLnBrk="0" hangingPunct="1">
              <a:spcBef>
                <a:spcPts val="500"/>
              </a:spcBef>
              <a:buClr>
                <a:schemeClr val="accent4"/>
              </a:buClr>
              <a:buSzPct val="65000"/>
              <a:buFont typeface="Wingdings" panose="05000000000000000000"/>
              <a:buChar char=""/>
              <a:defRPr kumimoji="0" sz="2500" kern="1200">
                <a:solidFill>
                  <a:schemeClr val="tx1"/>
                </a:solidFill>
                <a:latin typeface="+mn-lt"/>
                <a:ea typeface="+mn-ea"/>
                <a:cs typeface="+mn-cs"/>
              </a:defRPr>
            </a:lvl5pPr>
            <a:lvl6pPr marL="2640330" indent="-287020" algn="l" rtl="0" eaLnBrk="1" latinLnBrk="0" hangingPunct="1">
              <a:spcBef>
                <a:spcPct val="20000"/>
              </a:spcBef>
              <a:buClr>
                <a:schemeClr val="accent1"/>
              </a:buClr>
              <a:buFont typeface="Wingdings" panose="05000000000000000000"/>
              <a:buChar char="§"/>
              <a:defRPr kumimoji="0" sz="2300" kern="1200" baseline="0">
                <a:solidFill>
                  <a:schemeClr val="tx1"/>
                </a:solidFill>
                <a:latin typeface="+mn-lt"/>
                <a:ea typeface="+mn-ea"/>
                <a:cs typeface="+mn-cs"/>
              </a:defRPr>
            </a:lvl6pPr>
            <a:lvl7pPr marL="2985135" indent="-287020" algn="l" rtl="0" eaLnBrk="1" latinLnBrk="0" hangingPunct="1">
              <a:spcBef>
                <a:spcPct val="20000"/>
              </a:spcBef>
              <a:buClr>
                <a:schemeClr val="accent2"/>
              </a:buClr>
              <a:buFont typeface="Wingdings" panose="05000000000000000000"/>
              <a:buChar char="§"/>
              <a:defRPr kumimoji="0" sz="2300" kern="1200" baseline="0">
                <a:solidFill>
                  <a:schemeClr val="tx1"/>
                </a:solidFill>
                <a:latin typeface="+mn-lt"/>
                <a:ea typeface="+mn-ea"/>
                <a:cs typeface="+mn-cs"/>
              </a:defRPr>
            </a:lvl7pPr>
            <a:lvl8pPr marL="3329305" indent="-287020" algn="l" rtl="0" eaLnBrk="1" latinLnBrk="0" hangingPunct="1">
              <a:spcBef>
                <a:spcPct val="20000"/>
              </a:spcBef>
              <a:buClr>
                <a:schemeClr val="accent3"/>
              </a:buClr>
              <a:buFont typeface="Wingdings" panose="05000000000000000000"/>
              <a:buChar char="§"/>
              <a:defRPr kumimoji="0" sz="2300" kern="1200" baseline="0">
                <a:solidFill>
                  <a:schemeClr val="tx1"/>
                </a:solidFill>
                <a:latin typeface="+mn-lt"/>
                <a:ea typeface="+mn-ea"/>
                <a:cs typeface="+mn-cs"/>
              </a:defRPr>
            </a:lvl8pPr>
            <a:lvl9pPr marL="3673475" indent="-287020" algn="l" rtl="0" eaLnBrk="1" latinLnBrk="0" hangingPunct="1">
              <a:spcBef>
                <a:spcPct val="20000"/>
              </a:spcBef>
              <a:buClr>
                <a:schemeClr val="accent4"/>
              </a:buClr>
              <a:buFont typeface="Wingdings" panose="05000000000000000000"/>
              <a:buChar char="§"/>
              <a:defRPr kumimoji="0" sz="2300" kern="1200" baseline="0">
                <a:solidFill>
                  <a:schemeClr val="tx1"/>
                </a:solidFill>
                <a:latin typeface="+mn-lt"/>
                <a:ea typeface="+mn-ea"/>
                <a:cs typeface="+mn-cs"/>
              </a:defRPr>
            </a:lvl9pPr>
          </a:lstStyle>
          <a:p>
            <a:pPr marL="0" indent="0" fontAlgn="auto">
              <a:lnSpc>
                <a:spcPct val="150000"/>
              </a:lnSpc>
              <a:spcAft>
                <a:spcPts val="0"/>
              </a:spcAft>
              <a:buNone/>
            </a:pPr>
            <a:r>
              <a:rPr lang="en-US" altLang="zh-CN" sz="2800" b="1" dirty="0">
                <a:latin typeface="Arial" panose="020B0604020202020204" pitchFamily="34" charset="0"/>
                <a:ea typeface="宋体" panose="02010600030101010101" pitchFamily="2" charset="-122"/>
                <a:sym typeface="+mn-ea"/>
              </a:rPr>
              <a:t>               </a:t>
            </a:r>
            <a:r>
              <a:rPr lang="zh-CN" altLang="en-US" sz="3200" b="1" dirty="0">
                <a:solidFill>
                  <a:srgbClr val="C00000"/>
                </a:solidFill>
                <a:latin typeface="Arial" panose="020B0604020202020204" pitchFamily="34" charset="0"/>
                <a:ea typeface="SimHei" panose="02010609060101010101" pitchFamily="49" charset="-122"/>
                <a:sym typeface="+mn-ea"/>
              </a:rPr>
              <a:t>任务</a:t>
            </a:r>
            <a:r>
              <a:rPr lang="en-US" altLang="zh-CN" sz="3200" b="1" dirty="0">
                <a:solidFill>
                  <a:srgbClr val="C00000"/>
                </a:solidFill>
                <a:latin typeface="Arial" panose="020B0604020202020204" pitchFamily="34" charset="0"/>
                <a:ea typeface="SimHei" panose="02010609060101010101" pitchFamily="49" charset="-122"/>
                <a:sym typeface="+mn-ea"/>
              </a:rPr>
              <a:t>4.1 </a:t>
            </a:r>
            <a:r>
              <a:rPr lang="zh-CN" altLang="en-US" sz="3200" b="1" dirty="0">
                <a:solidFill>
                  <a:srgbClr val="C00000"/>
                </a:solidFill>
                <a:latin typeface="Arial" panose="020B0604020202020204" pitchFamily="34" charset="0"/>
                <a:ea typeface="SimHei" panose="02010609060101010101" pitchFamily="49" charset="-122"/>
                <a:sym typeface="+mn-ea"/>
              </a:rPr>
              <a:t>新能源汽车动力电池质保与维护</a:t>
            </a:r>
            <a:endParaRPr lang="en-US" altLang="zh-CN" dirty="0"/>
          </a:p>
        </p:txBody>
      </p:sp>
    </p:spTree>
    <p:custDataLst>
      <p:tags r:id="rId1"/>
    </p:custData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a:extLst>
              <a:ext uri="{FF2B5EF4-FFF2-40B4-BE49-F238E27FC236}">
                <a16:creationId xmlns:a16="http://schemas.microsoft.com/office/drawing/2014/main" xmlns="" id="{32D95242-5312-4A70-BEC5-CCBA7B9C2FBC}"/>
              </a:ext>
            </a:extLst>
          </p:cNvPr>
          <p:cNvSpPr txBox="1"/>
          <p:nvPr/>
        </p:nvSpPr>
        <p:spPr>
          <a:xfrm>
            <a:off x="1107582" y="1163268"/>
            <a:ext cx="8062175" cy="3350404"/>
          </a:xfrm>
          <a:prstGeom prst="rect">
            <a:avLst/>
          </a:prstGeom>
          <a:noFill/>
        </p:spPr>
        <p:txBody>
          <a:bodyPr wrap="square">
            <a:spAutoFit/>
          </a:bodyPr>
          <a:lstStyle/>
          <a:p>
            <a:pPr>
              <a:lnSpc>
                <a:spcPct val="150000"/>
              </a:lnSpc>
            </a:pPr>
            <a:r>
              <a:rPr lang="zh-CN" altLang="en-US" sz="2400" dirty="0"/>
              <a:t>日常采取正确的维护措施才能</a:t>
            </a:r>
            <a:r>
              <a:rPr lang="zh-CN" altLang="en-US" sz="2400" b="1" dirty="0">
                <a:solidFill>
                  <a:srgbClr val="C00000"/>
                </a:solidFill>
              </a:rPr>
              <a:t>保障动力蓄电池持久耐用</a:t>
            </a:r>
            <a:r>
              <a:rPr lang="zh-CN" altLang="en-US" sz="2400" dirty="0"/>
              <a:t>。</a:t>
            </a:r>
            <a:endParaRPr lang="en-US" altLang="zh-CN" sz="2400" dirty="0"/>
          </a:p>
          <a:p>
            <a:pPr>
              <a:lnSpc>
                <a:spcPct val="150000"/>
              </a:lnSpc>
            </a:pPr>
            <a:r>
              <a:rPr lang="zh-CN" altLang="en-US" sz="2400" dirty="0"/>
              <a:t>动力蓄电池在存放时</a:t>
            </a:r>
            <a:r>
              <a:rPr lang="zh-CN" altLang="en-US" sz="2400" b="1" dirty="0">
                <a:solidFill>
                  <a:srgbClr val="C00000"/>
                </a:solidFill>
              </a:rPr>
              <a:t>严禁处于亏电状态</a:t>
            </a:r>
            <a:r>
              <a:rPr lang="zh-CN" altLang="en-US" sz="2400" dirty="0"/>
              <a:t>，</a:t>
            </a:r>
            <a:endParaRPr lang="en-US" altLang="zh-CN" sz="2400" dirty="0"/>
          </a:p>
          <a:p>
            <a:pPr>
              <a:lnSpc>
                <a:spcPct val="150000"/>
              </a:lnSpc>
            </a:pPr>
            <a:r>
              <a:rPr lang="zh-CN" altLang="en-US" sz="2400" dirty="0"/>
              <a:t>否则很容易造成后续充电不足、电池容量下降等现象。</a:t>
            </a:r>
            <a:endParaRPr lang="en-US" altLang="zh-CN" sz="2400" dirty="0"/>
          </a:p>
          <a:p>
            <a:pPr>
              <a:lnSpc>
                <a:spcPct val="150000"/>
              </a:lnSpc>
            </a:pPr>
            <a:r>
              <a:rPr lang="zh-CN" altLang="en-US" sz="2400" dirty="0"/>
              <a:t>亏电状态闲置时间越长，动力蓄电池损坏越严重。</a:t>
            </a:r>
            <a:endParaRPr lang="en-US" altLang="zh-CN" sz="2400" dirty="0"/>
          </a:p>
          <a:p>
            <a:pPr>
              <a:lnSpc>
                <a:spcPct val="150000"/>
              </a:lnSpc>
            </a:pPr>
            <a:r>
              <a:rPr lang="zh-CN" altLang="en-US" sz="2400" dirty="0"/>
              <a:t>因此，动力蓄电池闲置不用时，应每月充电一次，</a:t>
            </a:r>
            <a:endParaRPr lang="en-US" altLang="zh-CN" sz="2400" dirty="0"/>
          </a:p>
          <a:p>
            <a:pPr>
              <a:lnSpc>
                <a:spcPct val="150000"/>
              </a:lnSpc>
            </a:pPr>
            <a:r>
              <a:rPr lang="zh-CN" altLang="en-US" sz="2400" dirty="0"/>
              <a:t>这样能较好地保持动力蓄电池的健康状态。</a:t>
            </a:r>
            <a:endParaRPr lang="en-US" altLang="zh-CN" sz="2400" dirty="0"/>
          </a:p>
        </p:txBody>
      </p:sp>
    </p:spTree>
    <p:extLst>
      <p:ext uri="{BB962C8B-B14F-4D97-AF65-F5344CB8AC3E}">
        <p14:creationId xmlns:p14="http://schemas.microsoft.com/office/powerpoint/2010/main" xmlns="" val="15498901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a:extLst>
              <a:ext uri="{FF2B5EF4-FFF2-40B4-BE49-F238E27FC236}">
                <a16:creationId xmlns:a16="http://schemas.microsoft.com/office/drawing/2014/main" xmlns="" id="{32D95242-5312-4A70-BEC5-CCBA7B9C2FBC}"/>
              </a:ext>
            </a:extLst>
          </p:cNvPr>
          <p:cNvSpPr txBox="1"/>
          <p:nvPr/>
        </p:nvSpPr>
        <p:spPr>
          <a:xfrm>
            <a:off x="1107582" y="1395086"/>
            <a:ext cx="8654604" cy="2242409"/>
          </a:xfrm>
          <a:prstGeom prst="rect">
            <a:avLst/>
          </a:prstGeom>
          <a:noFill/>
        </p:spPr>
        <p:txBody>
          <a:bodyPr wrap="square">
            <a:spAutoFit/>
          </a:bodyPr>
          <a:lstStyle/>
          <a:p>
            <a:pPr>
              <a:lnSpc>
                <a:spcPct val="150000"/>
              </a:lnSpc>
            </a:pPr>
            <a:r>
              <a:rPr lang="zh-CN" altLang="en-US" sz="2400" dirty="0"/>
              <a:t>在使用过程中，如果电动汽车的续驶里程在短时间突然下降，</a:t>
            </a:r>
            <a:endParaRPr lang="en-US" altLang="zh-CN" sz="2400" dirty="0"/>
          </a:p>
          <a:p>
            <a:pPr>
              <a:lnSpc>
                <a:spcPct val="150000"/>
              </a:lnSpc>
            </a:pPr>
            <a:r>
              <a:rPr lang="zh-CN" altLang="en-US" sz="2400" dirty="0"/>
              <a:t>则很有可能是动力蓄电池内部至少有一块电芯出现</a:t>
            </a:r>
            <a:endParaRPr lang="en-US" altLang="zh-CN" sz="2400" dirty="0"/>
          </a:p>
          <a:p>
            <a:pPr>
              <a:lnSpc>
                <a:spcPct val="150000"/>
              </a:lnSpc>
            </a:pPr>
            <a:r>
              <a:rPr lang="zh-CN" altLang="en-US" sz="2400" b="1" dirty="0">
                <a:solidFill>
                  <a:srgbClr val="C00000"/>
                </a:solidFill>
              </a:rPr>
              <a:t>断路、隔膜破损、电解质变质</a:t>
            </a:r>
            <a:r>
              <a:rPr lang="zh-CN" altLang="en-US" sz="2400" dirty="0"/>
              <a:t>等故障。</a:t>
            </a:r>
            <a:endParaRPr lang="en-US" altLang="zh-CN" sz="2400" dirty="0"/>
          </a:p>
          <a:p>
            <a:pPr>
              <a:lnSpc>
                <a:spcPct val="150000"/>
              </a:lnSpc>
            </a:pPr>
            <a:r>
              <a:rPr lang="zh-CN" altLang="en-US" sz="2400" dirty="0"/>
              <a:t>此时，应及时到专业维修店进行动力蓄电池检查、修复或配组。</a:t>
            </a:r>
          </a:p>
        </p:txBody>
      </p:sp>
    </p:spTree>
    <p:extLst>
      <p:ext uri="{BB962C8B-B14F-4D97-AF65-F5344CB8AC3E}">
        <p14:creationId xmlns:p14="http://schemas.microsoft.com/office/powerpoint/2010/main" xmlns="" val="31011891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800643E7-9FA3-4BCC-9754-763ED5B6BE3F}"/>
              </a:ext>
            </a:extLst>
          </p:cNvPr>
          <p:cNvGrpSpPr/>
          <p:nvPr/>
        </p:nvGrpSpPr>
        <p:grpSpPr>
          <a:xfrm flipH="1">
            <a:off x="1288068" y="2789297"/>
            <a:ext cx="4338475" cy="967058"/>
            <a:chOff x="5879462" y="287200"/>
            <a:chExt cx="3545784" cy="790365"/>
          </a:xfrm>
        </p:grpSpPr>
        <p:pic>
          <p:nvPicPr>
            <p:cNvPr id="8" name="图片 7">
              <a:extLst>
                <a:ext uri="{FF2B5EF4-FFF2-40B4-BE49-F238E27FC236}">
                  <a16:creationId xmlns:a16="http://schemas.microsoft.com/office/drawing/2014/main" xmlns="" id="{492033C5-4426-49A3-ACE0-B3FF099B24C4}"/>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flipH="1">
              <a:off x="6307485" y="296365"/>
              <a:ext cx="2680840" cy="781200"/>
            </a:xfrm>
            <a:prstGeom prst="rect">
              <a:avLst/>
            </a:prstGeom>
          </p:spPr>
        </p:pic>
        <p:grpSp>
          <p:nvGrpSpPr>
            <p:cNvPr id="9" name="组合 8">
              <a:extLst>
                <a:ext uri="{FF2B5EF4-FFF2-40B4-BE49-F238E27FC236}">
                  <a16:creationId xmlns:a16="http://schemas.microsoft.com/office/drawing/2014/main" xmlns="" id="{E37FAF0C-E51B-4538-B2D2-696660755A16}"/>
                </a:ext>
              </a:extLst>
            </p:cNvPr>
            <p:cNvGrpSpPr/>
            <p:nvPr/>
          </p:nvGrpSpPr>
          <p:grpSpPr>
            <a:xfrm flipH="1">
              <a:off x="5879462" y="287200"/>
              <a:ext cx="3545784" cy="558112"/>
              <a:chOff x="7995986" y="760883"/>
              <a:chExt cx="3436053" cy="540840"/>
            </a:xfrm>
          </p:grpSpPr>
          <p:sp>
            <p:nvSpPr>
              <p:cNvPr id="10" name="Freeform 56">
                <a:extLst>
                  <a:ext uri="{FF2B5EF4-FFF2-40B4-BE49-F238E27FC236}">
                    <a16:creationId xmlns:a16="http://schemas.microsoft.com/office/drawing/2014/main" xmlns="" id="{9D3C25EB-3AB5-407C-8F12-3A85D066C747}"/>
                  </a:ext>
                </a:extLst>
              </p:cNvPr>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1" name="Freeform 57">
                <a:extLst>
                  <a:ext uri="{FF2B5EF4-FFF2-40B4-BE49-F238E27FC236}">
                    <a16:creationId xmlns:a16="http://schemas.microsoft.com/office/drawing/2014/main" xmlns="" id="{A0F92F47-0F34-426A-8838-E7D62C1399FD}"/>
                  </a:ext>
                </a:extLst>
              </p:cNvPr>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2" name="Freeform 58">
                <a:extLst>
                  <a:ext uri="{FF2B5EF4-FFF2-40B4-BE49-F238E27FC236}">
                    <a16:creationId xmlns:a16="http://schemas.microsoft.com/office/drawing/2014/main" xmlns="" id="{A28AE9C9-F78C-456D-BAC2-BD91A81CC16A}"/>
                  </a:ext>
                </a:extLst>
              </p:cNvPr>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lumMod val="85000"/>
                </a:srgb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sp>
        <p:nvSpPr>
          <p:cNvPr id="13" name="文本框 50">
            <a:extLst>
              <a:ext uri="{FF2B5EF4-FFF2-40B4-BE49-F238E27FC236}">
                <a16:creationId xmlns:a16="http://schemas.microsoft.com/office/drawing/2014/main" xmlns="" id="{BD8E1F05-17B7-4104-89DC-7871CDE9F2DB}"/>
              </a:ext>
            </a:extLst>
          </p:cNvPr>
          <p:cNvSpPr txBox="1"/>
          <p:nvPr/>
        </p:nvSpPr>
        <p:spPr>
          <a:xfrm>
            <a:off x="1288181" y="2876603"/>
            <a:ext cx="128312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ea"/>
                <a:sym typeface="+mn-lt"/>
              </a:rPr>
              <a:t>1</a:t>
            </a:r>
          </a:p>
        </p:txBody>
      </p:sp>
      <p:sp>
        <p:nvSpPr>
          <p:cNvPr id="14" name="文本框 53">
            <a:extLst>
              <a:ext uri="{FF2B5EF4-FFF2-40B4-BE49-F238E27FC236}">
                <a16:creationId xmlns:a16="http://schemas.microsoft.com/office/drawing/2014/main" xmlns="" id="{36E0CD34-666A-4CDE-A5DA-50240117358F}"/>
              </a:ext>
            </a:extLst>
          </p:cNvPr>
          <p:cNvSpPr txBox="1"/>
          <p:nvPr/>
        </p:nvSpPr>
        <p:spPr>
          <a:xfrm>
            <a:off x="2571684" y="2798505"/>
            <a:ext cx="4318513" cy="52322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defRPr/>
            </a:pPr>
            <a:r>
              <a:rPr lang="zh-CN" altLang="en-US" dirty="0"/>
              <a:t>日常维护保养</a:t>
            </a:r>
            <a:endParaRPr kumimoji="0" lang="zh-CN" altLang="en-US"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mn-lt"/>
            </a:endParaRPr>
          </a:p>
        </p:txBody>
      </p:sp>
      <p:grpSp>
        <p:nvGrpSpPr>
          <p:cNvPr id="15" name="组合 14">
            <a:extLst>
              <a:ext uri="{FF2B5EF4-FFF2-40B4-BE49-F238E27FC236}">
                <a16:creationId xmlns:a16="http://schemas.microsoft.com/office/drawing/2014/main" xmlns="" id="{B69F6268-B550-4B99-9991-042790913C25}"/>
              </a:ext>
            </a:extLst>
          </p:cNvPr>
          <p:cNvGrpSpPr/>
          <p:nvPr/>
        </p:nvGrpSpPr>
        <p:grpSpPr>
          <a:xfrm flipH="1">
            <a:off x="1288068" y="3838317"/>
            <a:ext cx="4338475" cy="967058"/>
            <a:chOff x="5879462" y="287200"/>
            <a:chExt cx="3545784" cy="790365"/>
          </a:xfrm>
        </p:grpSpPr>
        <p:pic>
          <p:nvPicPr>
            <p:cNvPr id="16" name="图片 15">
              <a:extLst>
                <a:ext uri="{FF2B5EF4-FFF2-40B4-BE49-F238E27FC236}">
                  <a16:creationId xmlns:a16="http://schemas.microsoft.com/office/drawing/2014/main" xmlns="" id="{CC5FB430-6503-4FA4-AB6C-E33F9C8D7F51}"/>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flipH="1">
              <a:off x="6307485" y="296365"/>
              <a:ext cx="2680840" cy="781200"/>
            </a:xfrm>
            <a:prstGeom prst="rect">
              <a:avLst/>
            </a:prstGeom>
          </p:spPr>
        </p:pic>
        <p:grpSp>
          <p:nvGrpSpPr>
            <p:cNvPr id="17" name="组合 16">
              <a:extLst>
                <a:ext uri="{FF2B5EF4-FFF2-40B4-BE49-F238E27FC236}">
                  <a16:creationId xmlns:a16="http://schemas.microsoft.com/office/drawing/2014/main" xmlns="" id="{F03BE847-EDBB-4D6B-8B8D-1BBD9C96998C}"/>
                </a:ext>
              </a:extLst>
            </p:cNvPr>
            <p:cNvGrpSpPr/>
            <p:nvPr/>
          </p:nvGrpSpPr>
          <p:grpSpPr>
            <a:xfrm flipH="1">
              <a:off x="5879462" y="287200"/>
              <a:ext cx="3545784" cy="558112"/>
              <a:chOff x="7995986" y="760883"/>
              <a:chExt cx="3436053" cy="540840"/>
            </a:xfrm>
          </p:grpSpPr>
          <p:sp>
            <p:nvSpPr>
              <p:cNvPr id="18" name="Freeform 56">
                <a:extLst>
                  <a:ext uri="{FF2B5EF4-FFF2-40B4-BE49-F238E27FC236}">
                    <a16:creationId xmlns:a16="http://schemas.microsoft.com/office/drawing/2014/main" xmlns="" id="{34D4AA52-8E24-473E-B5AB-D66A557C76D8}"/>
                  </a:ext>
                </a:extLst>
              </p:cNvPr>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9" name="Freeform 57">
                <a:extLst>
                  <a:ext uri="{FF2B5EF4-FFF2-40B4-BE49-F238E27FC236}">
                    <a16:creationId xmlns:a16="http://schemas.microsoft.com/office/drawing/2014/main" xmlns="" id="{AEB4C162-A69B-4676-B633-26AE670F7BD7}"/>
                  </a:ext>
                </a:extLst>
              </p:cNvPr>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0" name="Freeform 58">
                <a:extLst>
                  <a:ext uri="{FF2B5EF4-FFF2-40B4-BE49-F238E27FC236}">
                    <a16:creationId xmlns:a16="http://schemas.microsoft.com/office/drawing/2014/main" xmlns="" id="{FC81C16E-BD10-4691-B676-C70A9B52EA0D}"/>
                  </a:ext>
                </a:extLst>
              </p:cNvPr>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lumMod val="85000"/>
                </a:srgbClr>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sp>
        <p:nvSpPr>
          <p:cNvPr id="21" name="文本框 50">
            <a:extLst>
              <a:ext uri="{FF2B5EF4-FFF2-40B4-BE49-F238E27FC236}">
                <a16:creationId xmlns:a16="http://schemas.microsoft.com/office/drawing/2014/main" xmlns="" id="{C763BE55-508C-48F0-A18B-A26996F9B927}"/>
              </a:ext>
            </a:extLst>
          </p:cNvPr>
          <p:cNvSpPr txBox="1"/>
          <p:nvPr/>
        </p:nvSpPr>
        <p:spPr>
          <a:xfrm>
            <a:off x="1295166" y="3924353"/>
            <a:ext cx="128312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0"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ea"/>
                <a:sym typeface="+mn-lt"/>
              </a:rPr>
              <a:t>2</a:t>
            </a:r>
          </a:p>
        </p:txBody>
      </p:sp>
      <p:sp>
        <p:nvSpPr>
          <p:cNvPr id="22" name="文本框 53">
            <a:extLst>
              <a:ext uri="{FF2B5EF4-FFF2-40B4-BE49-F238E27FC236}">
                <a16:creationId xmlns:a16="http://schemas.microsoft.com/office/drawing/2014/main" xmlns="" id="{D209AFF2-152B-4FE7-AD17-9E04C4A325F7}"/>
              </a:ext>
            </a:extLst>
          </p:cNvPr>
          <p:cNvSpPr txBox="1"/>
          <p:nvPr/>
        </p:nvSpPr>
        <p:spPr>
          <a:xfrm>
            <a:off x="2567875" y="3849430"/>
            <a:ext cx="4322322" cy="52322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defRPr/>
            </a:pPr>
            <a:r>
              <a:rPr lang="zh-CN" altLang="en-US" dirty="0"/>
              <a:t>定期维护保养</a:t>
            </a:r>
            <a:endParaRPr kumimoji="0" lang="zh-CN" altLang="en-US"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mn-lt"/>
            </a:endParaRPr>
          </a:p>
        </p:txBody>
      </p:sp>
      <p:sp>
        <p:nvSpPr>
          <p:cNvPr id="23" name="文本框 22">
            <a:extLst>
              <a:ext uri="{FF2B5EF4-FFF2-40B4-BE49-F238E27FC236}">
                <a16:creationId xmlns:a16="http://schemas.microsoft.com/office/drawing/2014/main" xmlns="" id="{32D95242-5312-4A70-BEC5-CCBA7B9C2FBC}"/>
              </a:ext>
            </a:extLst>
          </p:cNvPr>
          <p:cNvSpPr txBox="1"/>
          <p:nvPr/>
        </p:nvSpPr>
        <p:spPr>
          <a:xfrm>
            <a:off x="1208467" y="1169377"/>
            <a:ext cx="9775065" cy="1134413"/>
          </a:xfrm>
          <a:prstGeom prst="rect">
            <a:avLst/>
          </a:prstGeom>
          <a:noFill/>
        </p:spPr>
        <p:txBody>
          <a:bodyPr wrap="square">
            <a:spAutoFit/>
          </a:bodyPr>
          <a:lstStyle/>
          <a:p>
            <a:pPr>
              <a:lnSpc>
                <a:spcPct val="150000"/>
              </a:lnSpc>
            </a:pPr>
            <a:r>
              <a:rPr lang="zh-CN" altLang="en-US" sz="2400" dirty="0"/>
              <a:t>动力蓄电池的维护作业是为了保证其性能的可靠性而进行的工作，</a:t>
            </a:r>
            <a:endParaRPr lang="en-US" altLang="zh-CN" sz="2400" dirty="0"/>
          </a:p>
          <a:p>
            <a:pPr>
              <a:lnSpc>
                <a:spcPct val="150000"/>
              </a:lnSpc>
            </a:pPr>
            <a:r>
              <a:rPr lang="zh-CN" altLang="en-US" sz="2400" dirty="0"/>
              <a:t>通常分为</a:t>
            </a:r>
          </a:p>
        </p:txBody>
      </p:sp>
    </p:spTree>
    <p:extLst>
      <p:ext uri="{BB962C8B-B14F-4D97-AF65-F5344CB8AC3E}">
        <p14:creationId xmlns:p14="http://schemas.microsoft.com/office/powerpoint/2010/main" xmlns="" val="604668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dissolve">
                                      <p:cBhvr>
                                        <p:cTn id="10" dur="500"/>
                                        <p:tgtEl>
                                          <p:spTgt spid="13"/>
                                        </p:tgtEl>
                                      </p:cBhvr>
                                    </p:animEffect>
                                  </p:childTnLst>
                                </p:cTn>
                              </p:par>
                              <p:par>
                                <p:cTn id="11" presetID="9" presetClass="entr" presetSubtype="0" fill="hold" grpId="0" nodeType="withEffect">
                                  <p:stCondLst>
                                    <p:cond delay="0"/>
                                  </p:stCondLst>
                                  <p:childTnLst>
                                    <p:set>
                                      <p:cBhvr>
                                        <p:cTn id="12" dur="500" fill="hold">
                                          <p:stCondLst>
                                            <p:cond delay="0"/>
                                          </p:stCondLst>
                                        </p:cTn>
                                        <p:tgtEl>
                                          <p:spTgt spid="14"/>
                                        </p:tgtEl>
                                        <p:attrNameLst>
                                          <p:attrName>style.visibility</p:attrName>
                                        </p:attrNameLst>
                                      </p:cBhvr>
                                      <p:to>
                                        <p:strVal val="visible"/>
                                      </p:to>
                                    </p:set>
                                    <p:animEffect transition="in" filter="dissolve">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500"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par>
                                <p:cTn id="19" presetID="9" presetClass="entr" presetSubtype="0" fill="hold" grpId="0" nodeType="withEffect">
                                  <p:stCondLst>
                                    <p:cond delay="0"/>
                                  </p:stCondLst>
                                  <p:childTnLst>
                                    <p:set>
                                      <p:cBhvr>
                                        <p:cTn id="20" dur="500" fill="hold">
                                          <p:stCondLst>
                                            <p:cond delay="0"/>
                                          </p:stCondLst>
                                        </p:cTn>
                                        <p:tgtEl>
                                          <p:spTgt spid="22"/>
                                        </p:tgtEl>
                                        <p:attrNameLst>
                                          <p:attrName>style.visibility</p:attrName>
                                        </p:attrNameLst>
                                      </p:cBhvr>
                                      <p:to>
                                        <p:strVal val="visible"/>
                                      </p:to>
                                    </p:set>
                                    <p:animEffect transition="in" filter="dissolve">
                                      <p:cBhvr>
                                        <p:cTn id="21" dur="500"/>
                                        <p:tgtEl>
                                          <p:spTgt spid="22"/>
                                        </p:tgtEl>
                                      </p:cBhvr>
                                    </p:animEffect>
                                  </p:childTnLst>
                                </p:cTn>
                              </p:par>
                              <p:par>
                                <p:cTn id="22" presetID="9" presetClass="entr" presetSubtype="0" fill="hold" grpId="0" nodeType="withEffect">
                                  <p:stCondLst>
                                    <p:cond delay="0"/>
                                  </p:stCondLst>
                                  <p:childTnLst>
                                    <p:set>
                                      <p:cBhvr>
                                        <p:cTn id="23" dur="500" fill="hold">
                                          <p:stCondLst>
                                            <p:cond delay="0"/>
                                          </p:stCondLst>
                                        </p:cTn>
                                        <p:tgtEl>
                                          <p:spTgt spid="21"/>
                                        </p:tgtEl>
                                        <p:attrNameLst>
                                          <p:attrName>style.visibility</p:attrName>
                                        </p:attrNameLst>
                                      </p:cBhvr>
                                      <p:to>
                                        <p:strVal val="visible"/>
                                      </p:to>
                                    </p:set>
                                    <p:animEffect transition="in" filter="dissolve">
                                      <p:cBhvr>
                                        <p:cTn id="2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bldLvl="0" animBg="1"/>
      <p:bldP spid="21" grpId="0"/>
      <p:bldP spid="22"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A387FDCD-8D08-4402-9FED-F2356973FCD0}"/>
              </a:ext>
            </a:extLst>
          </p:cNvPr>
          <p:cNvSpPr txBox="1"/>
          <p:nvPr/>
        </p:nvSpPr>
        <p:spPr>
          <a:xfrm>
            <a:off x="927279" y="1022574"/>
            <a:ext cx="8976574" cy="4273734"/>
          </a:xfrm>
          <a:prstGeom prst="rect">
            <a:avLst/>
          </a:prstGeom>
          <a:noFill/>
        </p:spPr>
        <p:txBody>
          <a:bodyPr wrap="square">
            <a:spAutoFit/>
          </a:bodyPr>
          <a:lstStyle/>
          <a:p>
            <a:pPr>
              <a:lnSpc>
                <a:spcPct val="150000"/>
              </a:lnSpc>
            </a:pPr>
            <a:r>
              <a:rPr lang="zh-CN" altLang="en-US" sz="3200" b="1" dirty="0">
                <a:solidFill>
                  <a:srgbClr val="C00000"/>
                </a:solidFill>
                <a:latin typeface="+mn-ea"/>
                <a:cs typeface="+mn-ea"/>
              </a:rPr>
              <a:t>一、北汽EU5维护保养周期及维护保养项目</a:t>
            </a:r>
            <a:endParaRPr lang="en-US" altLang="zh-CN" sz="3200" b="1" dirty="0">
              <a:solidFill>
                <a:srgbClr val="C00000"/>
              </a:solidFill>
              <a:latin typeface="+mn-ea"/>
              <a:cs typeface="+mn-ea"/>
            </a:endParaRPr>
          </a:p>
          <a:p>
            <a:pPr>
              <a:lnSpc>
                <a:spcPct val="150000"/>
              </a:lnSpc>
            </a:pPr>
            <a:endParaRPr lang="en-US" altLang="zh-CN" sz="3200" b="1" dirty="0">
              <a:solidFill>
                <a:srgbClr val="C00000"/>
              </a:solidFill>
              <a:latin typeface="+mn-ea"/>
              <a:cs typeface="+mn-ea"/>
            </a:endParaRPr>
          </a:p>
          <a:p>
            <a:pPr>
              <a:lnSpc>
                <a:spcPct val="150000"/>
              </a:lnSpc>
            </a:pPr>
            <a:r>
              <a:rPr lang="zh-CN" altLang="en-US" sz="2400" b="1" dirty="0">
                <a:solidFill>
                  <a:schemeClr val="tx2"/>
                </a:solidFill>
              </a:rPr>
              <a:t>       1.  维护保养周期</a:t>
            </a:r>
            <a:endParaRPr lang="en-US" altLang="zh-CN" sz="2400" b="1" dirty="0">
              <a:solidFill>
                <a:schemeClr val="tx2"/>
              </a:solidFill>
            </a:endParaRPr>
          </a:p>
          <a:p>
            <a:pPr>
              <a:lnSpc>
                <a:spcPct val="150000"/>
              </a:lnSpc>
            </a:pPr>
            <a:r>
              <a:rPr lang="en-US" altLang="zh-CN" sz="2400" dirty="0"/>
              <a:t>            </a:t>
            </a:r>
            <a:r>
              <a:rPr lang="zh-CN" altLang="en-US" sz="2400" dirty="0"/>
              <a:t>日常维护保养1～2次/周。</a:t>
            </a:r>
            <a:endParaRPr lang="en-US" altLang="zh-CN" sz="2400" dirty="0"/>
          </a:p>
          <a:p>
            <a:pPr>
              <a:lnSpc>
                <a:spcPct val="150000"/>
              </a:lnSpc>
            </a:pPr>
            <a:r>
              <a:rPr lang="zh-CN" altLang="en-US" sz="2400" dirty="0"/>
              <a:t>            定期维护保养1次/12个月或1万公里。</a:t>
            </a:r>
            <a:endParaRPr lang="en-US" altLang="zh-CN" sz="2400" dirty="0"/>
          </a:p>
          <a:p>
            <a:pPr>
              <a:lnSpc>
                <a:spcPct val="150000"/>
              </a:lnSpc>
            </a:pPr>
            <a:r>
              <a:rPr lang="zh-CN" altLang="en-US" sz="2400" dirty="0"/>
              <a:t>            核心部件保修期8年或15万公里。</a:t>
            </a:r>
            <a:endParaRPr lang="en-US" altLang="zh-CN" sz="2400" dirty="0"/>
          </a:p>
          <a:p>
            <a:pPr>
              <a:lnSpc>
                <a:spcPct val="150000"/>
              </a:lnSpc>
            </a:pPr>
            <a:r>
              <a:rPr lang="zh-CN" altLang="en-US" sz="2400" dirty="0"/>
              <a:t>            以上保养项目按时间或续驶里程，以先到为准。</a:t>
            </a:r>
          </a:p>
        </p:txBody>
      </p:sp>
    </p:spTree>
    <p:extLst>
      <p:ext uri="{BB962C8B-B14F-4D97-AF65-F5344CB8AC3E}">
        <p14:creationId xmlns:p14="http://schemas.microsoft.com/office/powerpoint/2010/main" xmlns="" val="19202310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0C7A9FCE-A8AB-41CB-89DD-2A81FE3C4432}"/>
              </a:ext>
            </a:extLst>
          </p:cNvPr>
          <p:cNvSpPr txBox="1"/>
          <p:nvPr/>
        </p:nvSpPr>
        <p:spPr>
          <a:xfrm>
            <a:off x="772732" y="774707"/>
            <a:ext cx="10916992" cy="1873077"/>
          </a:xfrm>
          <a:prstGeom prst="rect">
            <a:avLst/>
          </a:prstGeom>
          <a:noFill/>
        </p:spPr>
        <p:txBody>
          <a:bodyPr wrap="square">
            <a:spAutoFit/>
          </a:bodyPr>
          <a:lstStyle/>
          <a:p>
            <a:r>
              <a:rPr lang="en-US" altLang="zh-CN" sz="2400" b="1" dirty="0">
                <a:solidFill>
                  <a:schemeClr val="tx2"/>
                </a:solidFill>
              </a:rPr>
              <a:t>2.</a:t>
            </a:r>
            <a:r>
              <a:rPr lang="zh-CN" altLang="en-US" sz="2400" b="1" dirty="0">
                <a:solidFill>
                  <a:schemeClr val="tx2"/>
                </a:solidFill>
              </a:rPr>
              <a:t> 维护保养方案</a:t>
            </a:r>
            <a:endParaRPr lang="en-US" altLang="zh-CN" sz="2400" b="1" dirty="0">
              <a:solidFill>
                <a:schemeClr val="tx2"/>
              </a:solidFill>
            </a:endParaRPr>
          </a:p>
          <a:p>
            <a:r>
              <a:rPr lang="zh-CN" altLang="en-US" sz="2400" dirty="0"/>
              <a:t>  </a:t>
            </a:r>
            <a:endParaRPr lang="en-US" altLang="zh-CN" sz="2400" dirty="0"/>
          </a:p>
          <a:p>
            <a:pPr>
              <a:lnSpc>
                <a:spcPct val="150000"/>
              </a:lnSpc>
            </a:pPr>
            <a:r>
              <a:rPr lang="en-US" altLang="zh-CN" sz="2400" dirty="0"/>
              <a:t>   </a:t>
            </a:r>
            <a:r>
              <a:rPr lang="zh-CN" altLang="en-US" sz="2400" dirty="0"/>
              <a:t>维护保养检查部件时，注意关闭点火开关，断开蓄电池负极电缆，</a:t>
            </a:r>
            <a:endParaRPr lang="en-US" altLang="zh-CN" sz="2400" dirty="0"/>
          </a:p>
          <a:p>
            <a:pPr>
              <a:lnSpc>
                <a:spcPct val="150000"/>
              </a:lnSpc>
            </a:pPr>
            <a:r>
              <a:rPr lang="en-US" altLang="zh-CN" sz="2400" dirty="0"/>
              <a:t>   </a:t>
            </a:r>
            <a:r>
              <a:rPr lang="zh-CN" altLang="en-US" sz="2400" dirty="0"/>
              <a:t>按如下要求进行操作：</a:t>
            </a:r>
          </a:p>
        </p:txBody>
      </p:sp>
      <p:sp>
        <p:nvSpPr>
          <p:cNvPr id="5" name="文本框 4">
            <a:extLst>
              <a:ext uri="{FF2B5EF4-FFF2-40B4-BE49-F238E27FC236}">
                <a16:creationId xmlns:a16="http://schemas.microsoft.com/office/drawing/2014/main" xmlns="" id="{0899781E-D73F-4D15-9E87-898E2BDA1C9C}"/>
              </a:ext>
            </a:extLst>
          </p:cNvPr>
          <p:cNvSpPr txBox="1"/>
          <p:nvPr/>
        </p:nvSpPr>
        <p:spPr>
          <a:xfrm>
            <a:off x="332576" y="2812013"/>
            <a:ext cx="7740202" cy="2796407"/>
          </a:xfrm>
          <a:prstGeom prst="rect">
            <a:avLst/>
          </a:prstGeom>
          <a:noFill/>
        </p:spPr>
        <p:txBody>
          <a:bodyPr wrap="square">
            <a:spAutoFit/>
          </a:bodyPr>
          <a:lstStyle/>
          <a:p>
            <a:pPr>
              <a:lnSpc>
                <a:spcPct val="150000"/>
              </a:lnSpc>
            </a:pPr>
            <a:r>
              <a:rPr lang="zh-CN" altLang="en-US" sz="2400" b="1" dirty="0">
                <a:solidFill>
                  <a:srgbClr val="C00000"/>
                </a:solidFill>
              </a:rPr>
              <a:t>（</a:t>
            </a:r>
            <a:r>
              <a:rPr lang="en-US" altLang="zh-CN" sz="2400" b="1" dirty="0">
                <a:solidFill>
                  <a:srgbClr val="C00000"/>
                </a:solidFill>
              </a:rPr>
              <a:t>1</a:t>
            </a:r>
            <a:r>
              <a:rPr lang="zh-CN" altLang="en-US" sz="2400" b="1" dirty="0">
                <a:solidFill>
                  <a:srgbClr val="C00000"/>
                </a:solidFill>
              </a:rPr>
              <a:t>）检查低压线束插件</a:t>
            </a:r>
            <a:r>
              <a:rPr lang="zh-CN" altLang="en-US" sz="2400" dirty="0"/>
              <a:t>（</a:t>
            </a:r>
            <a:r>
              <a:rPr lang="en-US" altLang="zh-CN" sz="2400" dirty="0"/>
              <a:t>C</a:t>
            </a:r>
            <a:r>
              <a:rPr lang="zh-CN" altLang="en-US" sz="2400" dirty="0"/>
              <a:t>）与</a:t>
            </a:r>
            <a:r>
              <a:rPr lang="zh-CN" altLang="en-US" sz="2400" b="1" dirty="0">
                <a:solidFill>
                  <a:srgbClr val="C00000"/>
                </a:solidFill>
              </a:rPr>
              <a:t>高压线束插件</a:t>
            </a:r>
            <a:r>
              <a:rPr lang="zh-CN" altLang="en-US" sz="2400" dirty="0"/>
              <a:t>（</a:t>
            </a:r>
            <a:r>
              <a:rPr lang="en-US" altLang="zh-CN" sz="2400" dirty="0"/>
              <a:t>B</a:t>
            </a:r>
            <a:r>
              <a:rPr lang="zh-CN" altLang="en-US" sz="2400" dirty="0"/>
              <a:t>）</a:t>
            </a:r>
            <a:endParaRPr lang="en-US" altLang="zh-CN" sz="2400" dirty="0"/>
          </a:p>
          <a:p>
            <a:pPr>
              <a:lnSpc>
                <a:spcPct val="150000"/>
              </a:lnSpc>
            </a:pPr>
            <a:r>
              <a:rPr lang="en-US" altLang="zh-CN" sz="2400" dirty="0"/>
              <a:t>         </a:t>
            </a:r>
            <a:r>
              <a:rPr lang="zh-CN" altLang="en-US" sz="2400" dirty="0"/>
              <a:t>是否插接牢靠，是否有退针情况，如是，及时修正。</a:t>
            </a:r>
            <a:endParaRPr lang="en-US" altLang="zh-CN" sz="2400" dirty="0"/>
          </a:p>
          <a:p>
            <a:pPr>
              <a:lnSpc>
                <a:spcPct val="150000"/>
              </a:lnSpc>
            </a:pPr>
            <a:r>
              <a:rPr lang="en-US" altLang="zh-CN" sz="2400" dirty="0"/>
              <a:t> </a:t>
            </a:r>
            <a:r>
              <a:rPr lang="zh-CN" altLang="en-US" sz="2400" dirty="0"/>
              <a:t>（</a:t>
            </a:r>
            <a:r>
              <a:rPr lang="en-US" altLang="zh-CN" sz="2400" dirty="0"/>
              <a:t>2</a:t>
            </a:r>
            <a:r>
              <a:rPr lang="zh-CN" altLang="en-US" sz="2400" dirty="0"/>
              <a:t>）检查低压接插座内针脚有无</a:t>
            </a:r>
            <a:r>
              <a:rPr lang="zh-CN" altLang="en-US" sz="2400" b="1" dirty="0">
                <a:solidFill>
                  <a:srgbClr val="C00000"/>
                </a:solidFill>
              </a:rPr>
              <a:t>歪针、退针、断针</a:t>
            </a:r>
            <a:r>
              <a:rPr lang="zh-CN" altLang="en-US" sz="2400" dirty="0"/>
              <a:t>，</a:t>
            </a:r>
            <a:endParaRPr lang="en-US" altLang="zh-CN" sz="2400" dirty="0"/>
          </a:p>
          <a:p>
            <a:pPr>
              <a:lnSpc>
                <a:spcPct val="150000"/>
              </a:lnSpc>
            </a:pPr>
            <a:r>
              <a:rPr lang="en-US" altLang="zh-CN" sz="2400" dirty="0"/>
              <a:t>          </a:t>
            </a:r>
            <a:r>
              <a:rPr lang="zh-CN" altLang="en-US" sz="2400" dirty="0"/>
              <a:t>若有歪针，使用插件维修工具轻轻扶正，</a:t>
            </a:r>
            <a:endParaRPr lang="en-US" altLang="zh-CN" sz="2400" dirty="0"/>
          </a:p>
          <a:p>
            <a:pPr>
              <a:lnSpc>
                <a:spcPct val="150000"/>
              </a:lnSpc>
            </a:pPr>
            <a:r>
              <a:rPr lang="en-US" altLang="zh-CN" sz="2400" dirty="0"/>
              <a:t>          </a:t>
            </a:r>
            <a:r>
              <a:rPr lang="zh-CN" altLang="en-US" sz="2400" dirty="0"/>
              <a:t>若有退针、断针，则更换相应部件。</a:t>
            </a:r>
            <a:endParaRPr lang="en-US" altLang="zh-CN" sz="2400" dirty="0"/>
          </a:p>
        </p:txBody>
      </p:sp>
      <p:pic>
        <p:nvPicPr>
          <p:cNvPr id="7" name="图片 6">
            <a:extLst>
              <a:ext uri="{FF2B5EF4-FFF2-40B4-BE49-F238E27FC236}">
                <a16:creationId xmlns:a16="http://schemas.microsoft.com/office/drawing/2014/main" xmlns="" id="{ABA5AC95-55BD-4E54-AA9D-F63E25F0DE01}"/>
              </a:ext>
            </a:extLst>
          </p:cNvPr>
          <p:cNvPicPr>
            <a:picLocks noChangeAspect="1"/>
          </p:cNvPicPr>
          <p:nvPr/>
        </p:nvPicPr>
        <p:blipFill rotWithShape="1">
          <a:blip r:embed="rId2" cstate="print"/>
          <a:srcRect l="39678" t="54270" r="43142" b="20376"/>
          <a:stretch/>
        </p:blipFill>
        <p:spPr>
          <a:xfrm>
            <a:off x="7989324" y="2647784"/>
            <a:ext cx="4202676" cy="3502641"/>
          </a:xfrm>
          <a:prstGeom prst="rect">
            <a:avLst/>
          </a:prstGeom>
        </p:spPr>
      </p:pic>
    </p:spTree>
    <p:extLst>
      <p:ext uri="{BB962C8B-B14F-4D97-AF65-F5344CB8AC3E}">
        <p14:creationId xmlns:p14="http://schemas.microsoft.com/office/powerpoint/2010/main" xmlns="" val="1250693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xmlns="" id="{0899781E-D73F-4D15-9E87-898E2BDA1C9C}"/>
              </a:ext>
            </a:extLst>
          </p:cNvPr>
          <p:cNvSpPr txBox="1"/>
          <p:nvPr/>
        </p:nvSpPr>
        <p:spPr>
          <a:xfrm>
            <a:off x="588134" y="1885150"/>
            <a:ext cx="6924670" cy="2242409"/>
          </a:xfrm>
          <a:prstGeom prst="rect">
            <a:avLst/>
          </a:prstGeom>
          <a:noFill/>
        </p:spPr>
        <p:txBody>
          <a:bodyPr wrap="square">
            <a:spAutoFit/>
          </a:bodyPr>
          <a:lstStyle/>
          <a:p>
            <a:pPr>
              <a:lnSpc>
                <a:spcPct val="150000"/>
              </a:lnSpc>
            </a:pPr>
            <a:r>
              <a:rPr lang="zh-CN" altLang="en-US" sz="2400" dirty="0"/>
              <a:t>（</a:t>
            </a:r>
            <a:r>
              <a:rPr lang="en-US" altLang="zh-CN" sz="2400" dirty="0"/>
              <a:t>3</a:t>
            </a:r>
            <a:r>
              <a:rPr lang="zh-CN" altLang="en-US" sz="2400" dirty="0"/>
              <a:t>）检查高压线束</a:t>
            </a:r>
            <a:r>
              <a:rPr lang="zh-CN" altLang="en-US" sz="2400" b="1" dirty="0">
                <a:solidFill>
                  <a:srgbClr val="C00000"/>
                </a:solidFill>
              </a:rPr>
              <a:t>固定螺栓</a:t>
            </a:r>
            <a:r>
              <a:rPr lang="zh-CN" altLang="en-US" sz="2400" dirty="0"/>
              <a:t>（</a:t>
            </a:r>
            <a:r>
              <a:rPr lang="en-US" altLang="zh-CN" sz="2400" dirty="0"/>
              <a:t>A</a:t>
            </a:r>
            <a:r>
              <a:rPr lang="zh-CN" altLang="en-US" sz="2400" dirty="0"/>
              <a:t>）是否松动。</a:t>
            </a:r>
            <a:endParaRPr lang="en-US" altLang="zh-CN" sz="2400" dirty="0"/>
          </a:p>
          <a:p>
            <a:pPr>
              <a:lnSpc>
                <a:spcPct val="150000"/>
              </a:lnSpc>
            </a:pPr>
            <a:r>
              <a:rPr lang="zh-CN" altLang="en-US" sz="2400" dirty="0"/>
              <a:t>（</a:t>
            </a:r>
            <a:r>
              <a:rPr lang="en-US" altLang="zh-CN" sz="2400" dirty="0"/>
              <a:t>4</a:t>
            </a:r>
            <a:r>
              <a:rPr lang="zh-CN" altLang="en-US" sz="2400" dirty="0"/>
              <a:t>）检查高压线束①与低压线束②</a:t>
            </a:r>
            <a:r>
              <a:rPr lang="zh-CN" altLang="en-US" sz="2400" b="1" dirty="0">
                <a:solidFill>
                  <a:srgbClr val="C00000"/>
                </a:solidFill>
              </a:rPr>
              <a:t>表层是否破损</a:t>
            </a:r>
            <a:r>
              <a:rPr lang="zh-CN" altLang="en-US" sz="2400" dirty="0"/>
              <a:t>，</a:t>
            </a:r>
            <a:endParaRPr lang="en-US" altLang="zh-CN" sz="2400" dirty="0"/>
          </a:p>
          <a:p>
            <a:pPr>
              <a:lnSpc>
                <a:spcPct val="150000"/>
              </a:lnSpc>
            </a:pPr>
            <a:r>
              <a:rPr lang="en-US" altLang="zh-CN" sz="2400" dirty="0"/>
              <a:t>          </a:t>
            </a:r>
            <a:r>
              <a:rPr lang="zh-CN" altLang="en-US" sz="2400" dirty="0"/>
              <a:t>是否存在</a:t>
            </a:r>
            <a:r>
              <a:rPr lang="zh-CN" altLang="en-US" sz="2400" b="1" dirty="0">
                <a:solidFill>
                  <a:srgbClr val="C00000"/>
                </a:solidFill>
              </a:rPr>
              <a:t>绝缘老化</a:t>
            </a:r>
            <a:r>
              <a:rPr lang="zh-CN" altLang="en-US" sz="2400" dirty="0"/>
              <a:t>问题，如是，及时更换。</a:t>
            </a:r>
            <a:endParaRPr lang="en-US" altLang="zh-CN" sz="2400" dirty="0"/>
          </a:p>
          <a:p>
            <a:pPr>
              <a:lnSpc>
                <a:spcPct val="150000"/>
              </a:lnSpc>
            </a:pPr>
            <a:r>
              <a:rPr lang="zh-CN" altLang="en-US" sz="2400" dirty="0"/>
              <a:t>（</a:t>
            </a:r>
            <a:r>
              <a:rPr lang="en-US" altLang="zh-CN" sz="2400" dirty="0"/>
              <a:t>5</a:t>
            </a:r>
            <a:r>
              <a:rPr lang="zh-CN" altLang="en-US" sz="2400" dirty="0"/>
              <a:t>）检查外观是否有</a:t>
            </a:r>
            <a:r>
              <a:rPr lang="zh-CN" altLang="en-US" sz="2400" b="1" dirty="0">
                <a:solidFill>
                  <a:srgbClr val="C00000"/>
                </a:solidFill>
              </a:rPr>
              <a:t>泥巴异物</a:t>
            </a:r>
            <a:r>
              <a:rPr lang="zh-CN" altLang="en-US" sz="2400" dirty="0"/>
              <a:t>，若有，及时清洁。</a:t>
            </a:r>
          </a:p>
        </p:txBody>
      </p:sp>
      <p:pic>
        <p:nvPicPr>
          <p:cNvPr id="7" name="图片 6">
            <a:extLst>
              <a:ext uri="{FF2B5EF4-FFF2-40B4-BE49-F238E27FC236}">
                <a16:creationId xmlns:a16="http://schemas.microsoft.com/office/drawing/2014/main" xmlns="" id="{ABA5AC95-55BD-4E54-AA9D-F63E25F0DE01}"/>
              </a:ext>
            </a:extLst>
          </p:cNvPr>
          <p:cNvPicPr>
            <a:picLocks noChangeAspect="1"/>
          </p:cNvPicPr>
          <p:nvPr/>
        </p:nvPicPr>
        <p:blipFill rotWithShape="1">
          <a:blip r:embed="rId2" cstate="print"/>
          <a:srcRect l="39678" t="54270" r="43142" b="20376"/>
          <a:stretch/>
        </p:blipFill>
        <p:spPr>
          <a:xfrm>
            <a:off x="7633009" y="1677679"/>
            <a:ext cx="4202676" cy="3502641"/>
          </a:xfrm>
          <a:prstGeom prst="rect">
            <a:avLst/>
          </a:prstGeom>
        </p:spPr>
      </p:pic>
    </p:spTree>
    <p:extLst>
      <p:ext uri="{BB962C8B-B14F-4D97-AF65-F5344CB8AC3E}">
        <p14:creationId xmlns:p14="http://schemas.microsoft.com/office/powerpoint/2010/main" xmlns="" val="14524070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3F633B99-66E3-4843-B868-4BDCBC5A72C2}"/>
              </a:ext>
            </a:extLst>
          </p:cNvPr>
          <p:cNvSpPr txBox="1"/>
          <p:nvPr/>
        </p:nvSpPr>
        <p:spPr>
          <a:xfrm>
            <a:off x="643943" y="761829"/>
            <a:ext cx="10457646" cy="1134413"/>
          </a:xfrm>
          <a:prstGeom prst="rect">
            <a:avLst/>
          </a:prstGeom>
          <a:noFill/>
        </p:spPr>
        <p:txBody>
          <a:bodyPr wrap="square">
            <a:spAutoFit/>
          </a:bodyPr>
          <a:lstStyle/>
          <a:p>
            <a:pPr>
              <a:lnSpc>
                <a:spcPct val="150000"/>
              </a:lnSpc>
            </a:pPr>
            <a:r>
              <a:rPr lang="zh-CN" altLang="en-US" sz="2400" dirty="0"/>
              <a:t>（6）检查电池</a:t>
            </a:r>
            <a:r>
              <a:rPr lang="zh-CN" altLang="en-US" sz="2400" b="1" dirty="0">
                <a:solidFill>
                  <a:srgbClr val="C00000"/>
                </a:solidFill>
              </a:rPr>
              <a:t>通风口是否堵塞</a:t>
            </a:r>
            <a:r>
              <a:rPr lang="zh-CN" altLang="en-US" sz="2400" dirty="0"/>
              <a:t>，若是，及时清理。</a:t>
            </a:r>
            <a:endParaRPr lang="en-US" altLang="zh-CN" sz="2400" dirty="0"/>
          </a:p>
          <a:p>
            <a:pPr>
              <a:lnSpc>
                <a:spcPct val="150000"/>
              </a:lnSpc>
            </a:pPr>
            <a:r>
              <a:rPr lang="zh-CN" altLang="en-US" sz="2400" dirty="0"/>
              <a:t>（7）检查动力电池安装是否牢靠，</a:t>
            </a:r>
            <a:r>
              <a:rPr lang="zh-CN" altLang="en-US" sz="2400" b="1" dirty="0">
                <a:solidFill>
                  <a:srgbClr val="C00000"/>
                </a:solidFill>
              </a:rPr>
              <a:t>紧固螺栓是否松动</a:t>
            </a:r>
            <a:r>
              <a:rPr lang="zh-CN" altLang="en-US" sz="2400" dirty="0"/>
              <a:t>，按照标准力矩拧紧。</a:t>
            </a:r>
          </a:p>
        </p:txBody>
      </p:sp>
      <p:pic>
        <p:nvPicPr>
          <p:cNvPr id="7" name="图片 6">
            <a:extLst>
              <a:ext uri="{FF2B5EF4-FFF2-40B4-BE49-F238E27FC236}">
                <a16:creationId xmlns:a16="http://schemas.microsoft.com/office/drawing/2014/main" xmlns="" id="{63884419-2D2B-49FD-B3AF-ED6BDB7B320F}"/>
              </a:ext>
            </a:extLst>
          </p:cNvPr>
          <p:cNvPicPr>
            <a:picLocks noChangeAspect="1"/>
          </p:cNvPicPr>
          <p:nvPr/>
        </p:nvPicPr>
        <p:blipFill rotWithShape="1">
          <a:blip r:embed="rId2" cstate="print"/>
          <a:srcRect l="34588" t="56338" r="15251" b="30141"/>
          <a:stretch/>
        </p:blipFill>
        <p:spPr>
          <a:xfrm>
            <a:off x="1342935" y="2313611"/>
            <a:ext cx="9506130" cy="1447022"/>
          </a:xfrm>
          <a:prstGeom prst="rect">
            <a:avLst/>
          </a:prstGeom>
        </p:spPr>
      </p:pic>
      <p:sp>
        <p:nvSpPr>
          <p:cNvPr id="9" name="文本框 8">
            <a:extLst>
              <a:ext uri="{FF2B5EF4-FFF2-40B4-BE49-F238E27FC236}">
                <a16:creationId xmlns:a16="http://schemas.microsoft.com/office/drawing/2014/main" xmlns="" id="{7AE96B3E-BA44-4C79-9907-FAB70E22D0CE}"/>
              </a:ext>
            </a:extLst>
          </p:cNvPr>
          <p:cNvSpPr txBox="1"/>
          <p:nvPr/>
        </p:nvSpPr>
        <p:spPr>
          <a:xfrm>
            <a:off x="643943" y="3968667"/>
            <a:ext cx="10341736" cy="1688411"/>
          </a:xfrm>
          <a:prstGeom prst="rect">
            <a:avLst/>
          </a:prstGeom>
          <a:noFill/>
        </p:spPr>
        <p:txBody>
          <a:bodyPr wrap="square">
            <a:spAutoFit/>
          </a:bodyPr>
          <a:lstStyle/>
          <a:p>
            <a:pPr>
              <a:lnSpc>
                <a:spcPct val="150000"/>
              </a:lnSpc>
            </a:pPr>
            <a:r>
              <a:rPr lang="zh-CN" altLang="en-US" sz="2400" dirty="0"/>
              <a:t>（8）检查</a:t>
            </a:r>
            <a:r>
              <a:rPr lang="zh-CN" altLang="en-US" sz="2400" b="1" dirty="0">
                <a:solidFill>
                  <a:srgbClr val="C00000"/>
                </a:solidFill>
              </a:rPr>
              <a:t>动力电池外观是否有裂痕</a:t>
            </a:r>
            <a:r>
              <a:rPr lang="zh-CN" altLang="en-US" sz="2400" dirty="0"/>
              <a:t>，若有，及时更换。</a:t>
            </a:r>
            <a:endParaRPr lang="en-US" altLang="zh-CN" sz="2400" dirty="0"/>
          </a:p>
          <a:p>
            <a:pPr>
              <a:lnSpc>
                <a:spcPct val="150000"/>
              </a:lnSpc>
            </a:pPr>
            <a:r>
              <a:rPr lang="en-US" altLang="zh-CN" sz="2400" dirty="0"/>
              <a:t>         </a:t>
            </a:r>
            <a:r>
              <a:rPr lang="zh-CN" altLang="en-US" sz="2400" dirty="0"/>
              <a:t>对车辆进行清洗时，尽量避免使用高压水流对电机高压、低压接插件</a:t>
            </a:r>
            <a:endParaRPr lang="en-US" altLang="zh-CN" sz="2400" dirty="0"/>
          </a:p>
          <a:p>
            <a:pPr>
              <a:lnSpc>
                <a:spcPct val="150000"/>
              </a:lnSpc>
            </a:pPr>
            <a:r>
              <a:rPr lang="en-US" altLang="zh-CN" sz="2400" dirty="0"/>
              <a:t>         </a:t>
            </a:r>
            <a:r>
              <a:rPr lang="zh-CN" altLang="en-US" sz="2400" dirty="0"/>
              <a:t>部位进行冲洗，以免造成电气故障。</a:t>
            </a:r>
          </a:p>
        </p:txBody>
      </p:sp>
    </p:spTree>
    <p:extLst>
      <p:ext uri="{BB962C8B-B14F-4D97-AF65-F5344CB8AC3E}">
        <p14:creationId xmlns:p14="http://schemas.microsoft.com/office/powerpoint/2010/main" xmlns="" val="27232683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3A3277AF-4408-4296-BA69-B549ADE71B6B}"/>
              </a:ext>
            </a:extLst>
          </p:cNvPr>
          <p:cNvSpPr txBox="1"/>
          <p:nvPr/>
        </p:nvSpPr>
        <p:spPr>
          <a:xfrm>
            <a:off x="528032" y="691098"/>
            <a:ext cx="8229601" cy="584775"/>
          </a:xfrm>
          <a:prstGeom prst="rect">
            <a:avLst/>
          </a:prstGeom>
          <a:noFill/>
        </p:spPr>
        <p:txBody>
          <a:bodyPr wrap="square">
            <a:spAutoFit/>
          </a:bodyPr>
          <a:lstStyle/>
          <a:p>
            <a:r>
              <a:rPr lang="zh-CN" altLang="en-US" sz="3200" b="1" dirty="0">
                <a:solidFill>
                  <a:srgbClr val="C00000"/>
                </a:solidFill>
                <a:latin typeface="+mn-ea"/>
                <a:cs typeface="+mn-ea"/>
              </a:rPr>
              <a:t>二、吉利</a:t>
            </a:r>
            <a:r>
              <a:rPr lang="en-US" altLang="zh-CN" sz="3200" b="1" dirty="0">
                <a:solidFill>
                  <a:srgbClr val="C00000"/>
                </a:solidFill>
                <a:latin typeface="+mn-ea"/>
                <a:cs typeface="+mn-ea"/>
              </a:rPr>
              <a:t>EV300</a:t>
            </a:r>
            <a:r>
              <a:rPr lang="zh-CN" altLang="en-US" sz="3200" b="1" dirty="0">
                <a:solidFill>
                  <a:srgbClr val="C00000"/>
                </a:solidFill>
                <a:latin typeface="+mn-ea"/>
                <a:cs typeface="+mn-ea"/>
              </a:rPr>
              <a:t>动力电池维护周期及项目</a:t>
            </a:r>
          </a:p>
        </p:txBody>
      </p:sp>
      <p:pic>
        <p:nvPicPr>
          <p:cNvPr id="5" name="图片 4">
            <a:extLst>
              <a:ext uri="{FF2B5EF4-FFF2-40B4-BE49-F238E27FC236}">
                <a16:creationId xmlns:a16="http://schemas.microsoft.com/office/drawing/2014/main" xmlns="" id="{C0D6D765-09E3-4D26-8260-813F0CD05E7A}"/>
              </a:ext>
            </a:extLst>
          </p:cNvPr>
          <p:cNvPicPr>
            <a:picLocks noChangeAspect="1"/>
          </p:cNvPicPr>
          <p:nvPr/>
        </p:nvPicPr>
        <p:blipFill rotWithShape="1">
          <a:blip r:embed="rId2" cstate="print"/>
          <a:srcRect l="34906" t="47512" r="14615" b="19061"/>
          <a:stretch/>
        </p:blipFill>
        <p:spPr>
          <a:xfrm>
            <a:off x="1109466" y="1642160"/>
            <a:ext cx="10211216" cy="3818482"/>
          </a:xfrm>
          <a:prstGeom prst="rect">
            <a:avLst/>
          </a:prstGeom>
        </p:spPr>
      </p:pic>
    </p:spTree>
    <p:extLst>
      <p:ext uri="{BB962C8B-B14F-4D97-AF65-F5344CB8AC3E}">
        <p14:creationId xmlns:p14="http://schemas.microsoft.com/office/powerpoint/2010/main" xmlns="" val="14974304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38C121B3-CBA5-49B2-9EA6-50B4942320CD}"/>
              </a:ext>
            </a:extLst>
          </p:cNvPr>
          <p:cNvPicPr>
            <a:picLocks noChangeAspect="1"/>
          </p:cNvPicPr>
          <p:nvPr/>
        </p:nvPicPr>
        <p:blipFill rotWithShape="1">
          <a:blip r:embed="rId2" cstate="print"/>
          <a:srcRect l="36921" t="42817" r="13766" b="24507"/>
          <a:stretch/>
        </p:blipFill>
        <p:spPr>
          <a:xfrm>
            <a:off x="1472485" y="1803041"/>
            <a:ext cx="9247030" cy="3460181"/>
          </a:xfrm>
          <a:prstGeom prst="rect">
            <a:avLst/>
          </a:prstGeom>
        </p:spPr>
      </p:pic>
    </p:spTree>
    <p:extLst>
      <p:ext uri="{BB962C8B-B14F-4D97-AF65-F5344CB8AC3E}">
        <p14:creationId xmlns:p14="http://schemas.microsoft.com/office/powerpoint/2010/main" xmlns="" val="40842729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3">
            <a:extLst>
              <a:ext uri="{FF2B5EF4-FFF2-40B4-BE49-F238E27FC236}">
                <a16:creationId xmlns:a16="http://schemas.microsoft.com/office/drawing/2014/main" xmlns="" id="{DA73AEA7-C9BF-4D09-ACC9-96AF356D53B5}"/>
              </a:ext>
            </a:extLst>
          </p:cNvPr>
          <p:cNvSpPr txBox="1"/>
          <p:nvPr/>
        </p:nvSpPr>
        <p:spPr>
          <a:xfrm>
            <a:off x="1749600" y="1959759"/>
            <a:ext cx="8692800" cy="2438488"/>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lnSpc>
                <a:spcPct val="150000"/>
              </a:lnSpc>
              <a:defRPr/>
            </a:pPr>
            <a:r>
              <a:rPr lang="en-US" altLang="zh-CN" sz="5400" kern="0" dirty="0">
                <a:solidFill>
                  <a:srgbClr val="FFFFFF"/>
                </a:solidFill>
                <a:latin typeface="微软雅黑" panose="020B0503020204020204" pitchFamily="34" charset="-122"/>
                <a:ea typeface="微软雅黑" panose="020B0503020204020204" pitchFamily="34" charset="-122"/>
              </a:rPr>
              <a:t>PART 4</a:t>
            </a:r>
          </a:p>
          <a:p>
            <a:pPr lvl="0">
              <a:lnSpc>
                <a:spcPct val="150000"/>
              </a:lnSpc>
              <a:defRPr/>
            </a:pPr>
            <a:r>
              <a:rPr lang="zh-CN" altLang="en-US" sz="5400" kern="0" dirty="0">
                <a:solidFill>
                  <a:srgbClr val="FFFFFF"/>
                </a:solidFill>
                <a:latin typeface="微软雅黑" panose="020B0503020204020204" pitchFamily="34" charset="-122"/>
                <a:ea typeface="微软雅黑" panose="020B0503020204020204" pitchFamily="34" charset="-122"/>
              </a:rPr>
              <a:t>高压绝缘检测</a:t>
            </a:r>
            <a:endParaRPr lang="en-US" altLang="zh-CN" sz="5400" kern="0" dirty="0">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85112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500"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63841DCB-72F8-4271-8267-1614FEE463B0}"/>
              </a:ext>
            </a:extLst>
          </p:cNvPr>
          <p:cNvSpPr>
            <a:spLocks noGrp="1"/>
          </p:cNvSpPr>
          <p:nvPr>
            <p:ph idx="1"/>
          </p:nvPr>
        </p:nvSpPr>
        <p:spPr>
          <a:xfrm>
            <a:off x="1469264" y="3429000"/>
            <a:ext cx="7790646" cy="2939559"/>
          </a:xfrm>
        </p:spPr>
        <p:txBody>
          <a:bodyPr>
            <a:normAutofit/>
          </a:bodyPr>
          <a:lstStyle/>
          <a:p>
            <a:pPr indent="0" algn="just">
              <a:lnSpc>
                <a:spcPct val="150000"/>
              </a:lnSpc>
              <a:buNone/>
            </a:pPr>
            <a:r>
              <a:rPr lang="zh-CN" altLang="en-US" sz="3200" kern="100" dirty="0">
                <a:solidFill>
                  <a:srgbClr val="000000"/>
                </a:solidFill>
                <a:latin typeface="楷体" panose="02010609060101010101" pitchFamily="49" charset="-122"/>
                <a:ea typeface="楷体" panose="02010609060101010101" pitchFamily="49" charset="-122"/>
              </a:rPr>
              <a:t>王先生驾驶一辆北汽</a:t>
            </a:r>
            <a:r>
              <a:rPr lang="en-US" altLang="zh-CN" sz="3200" kern="100" dirty="0">
                <a:solidFill>
                  <a:srgbClr val="000000"/>
                </a:solidFill>
                <a:latin typeface="楷体" panose="02010609060101010101" pitchFamily="49" charset="-122"/>
                <a:ea typeface="楷体" panose="02010609060101010101" pitchFamily="49" charset="-122"/>
              </a:rPr>
              <a:t>EV200</a:t>
            </a:r>
            <a:r>
              <a:rPr lang="zh-CN" altLang="en-US" sz="3200" kern="100" dirty="0">
                <a:solidFill>
                  <a:srgbClr val="000000"/>
                </a:solidFill>
                <a:latin typeface="楷体" panose="02010609060101010101" pitchFamily="49" charset="-122"/>
                <a:ea typeface="楷体" panose="02010609060101010101" pitchFamily="49" charset="-122"/>
              </a:rPr>
              <a:t>纯电动汽车，</a:t>
            </a:r>
            <a:endParaRPr lang="en-US" altLang="zh-CN" sz="3200" kern="100" dirty="0">
              <a:solidFill>
                <a:srgbClr val="000000"/>
              </a:solidFill>
              <a:latin typeface="楷体" panose="02010609060101010101" pitchFamily="49" charset="-122"/>
              <a:ea typeface="楷体" panose="02010609060101010101" pitchFamily="49" charset="-122"/>
            </a:endParaRPr>
          </a:p>
          <a:p>
            <a:pPr indent="0" algn="just">
              <a:lnSpc>
                <a:spcPct val="150000"/>
              </a:lnSpc>
              <a:buNone/>
            </a:pPr>
            <a:r>
              <a:rPr lang="zh-CN" altLang="en-US" sz="3200" kern="100" dirty="0">
                <a:solidFill>
                  <a:srgbClr val="000000"/>
                </a:solidFill>
                <a:latin typeface="楷体" panose="02010609060101010101" pitchFamily="49" charset="-122"/>
                <a:ea typeface="楷体" panose="02010609060101010101" pitchFamily="49" charset="-122"/>
              </a:rPr>
              <a:t>他反映该车的</a:t>
            </a:r>
            <a:r>
              <a:rPr lang="zh-CN" altLang="en-US" sz="3200" b="1" kern="100" dirty="0">
                <a:solidFill>
                  <a:srgbClr val="C00000"/>
                </a:solidFill>
                <a:latin typeface="楷体" panose="02010609060101010101" pitchFamily="49" charset="-122"/>
                <a:ea typeface="楷体" panose="02010609060101010101" pitchFamily="49" charset="-122"/>
              </a:rPr>
              <a:t>续驶里程比之前大大降低</a:t>
            </a:r>
            <a:r>
              <a:rPr lang="zh-CN" altLang="en-US" sz="3200" kern="100" dirty="0">
                <a:solidFill>
                  <a:srgbClr val="000000"/>
                </a:solidFill>
                <a:latin typeface="楷体" panose="02010609060101010101" pitchFamily="49" charset="-122"/>
                <a:ea typeface="楷体" panose="02010609060101010101" pitchFamily="49" charset="-122"/>
              </a:rPr>
              <a:t>，</a:t>
            </a:r>
            <a:endParaRPr lang="en-US" altLang="zh-CN" sz="3200" kern="100" dirty="0">
              <a:solidFill>
                <a:srgbClr val="000000"/>
              </a:solidFill>
              <a:latin typeface="楷体" panose="02010609060101010101" pitchFamily="49" charset="-122"/>
              <a:ea typeface="楷体" panose="02010609060101010101" pitchFamily="49" charset="-122"/>
            </a:endParaRPr>
          </a:p>
          <a:p>
            <a:pPr indent="0" algn="just">
              <a:lnSpc>
                <a:spcPct val="150000"/>
              </a:lnSpc>
              <a:buNone/>
            </a:pPr>
            <a:r>
              <a:rPr lang="zh-CN" altLang="en-US" sz="3200" kern="100" dirty="0">
                <a:solidFill>
                  <a:srgbClr val="000000"/>
                </a:solidFill>
                <a:latin typeface="楷体" panose="02010609060101010101" pitchFamily="49" charset="-122"/>
                <a:ea typeface="楷体" panose="02010609060101010101" pitchFamily="49" charset="-122"/>
              </a:rPr>
              <a:t>请你对该车的动力电池进行</a:t>
            </a:r>
            <a:r>
              <a:rPr lang="zh-CN" altLang="en-US" sz="3200" b="1" kern="100" dirty="0">
                <a:solidFill>
                  <a:srgbClr val="C00000"/>
                </a:solidFill>
                <a:latin typeface="楷体" panose="02010609060101010101" pitchFamily="49" charset="-122"/>
                <a:ea typeface="楷体" panose="02010609060101010101" pitchFamily="49" charset="-122"/>
              </a:rPr>
              <a:t>检查、维护</a:t>
            </a:r>
            <a:r>
              <a:rPr lang="zh-CN" altLang="en-US" sz="3200" kern="100" dirty="0">
                <a:solidFill>
                  <a:srgbClr val="000000"/>
                </a:solidFill>
                <a:latin typeface="楷体" panose="02010609060101010101" pitchFamily="49" charset="-122"/>
                <a:ea typeface="楷体" panose="02010609060101010101" pitchFamily="49" charset="-122"/>
              </a:rPr>
              <a:t>。</a:t>
            </a:r>
            <a:endParaRPr lang="zh-CN" altLang="zh-CN" sz="3200" kern="100" dirty="0">
              <a:solidFill>
                <a:srgbClr val="000000"/>
              </a:solidFill>
              <a:latin typeface="楷体" panose="02010609060101010101" pitchFamily="49" charset="-122"/>
              <a:ea typeface="楷体" panose="02010609060101010101" pitchFamily="49" charset="-122"/>
            </a:endParaRPr>
          </a:p>
        </p:txBody>
      </p:sp>
      <p:grpSp>
        <p:nvGrpSpPr>
          <p:cNvPr id="4" name="组合 3">
            <a:extLst>
              <a:ext uri="{FF2B5EF4-FFF2-40B4-BE49-F238E27FC236}">
                <a16:creationId xmlns:a16="http://schemas.microsoft.com/office/drawing/2014/main" xmlns="" id="{7F24C957-3A86-4A5B-BAD6-1F35253293AB}"/>
              </a:ext>
            </a:extLst>
          </p:cNvPr>
          <p:cNvGrpSpPr/>
          <p:nvPr/>
        </p:nvGrpSpPr>
        <p:grpSpPr>
          <a:xfrm>
            <a:off x="1826654" y="907962"/>
            <a:ext cx="2101402" cy="1226494"/>
            <a:chOff x="1278794" y="3334906"/>
            <a:chExt cx="914014" cy="914014"/>
          </a:xfrm>
        </p:grpSpPr>
        <p:grpSp>
          <p:nvGrpSpPr>
            <p:cNvPr id="5" name="组合 4">
              <a:extLst>
                <a:ext uri="{FF2B5EF4-FFF2-40B4-BE49-F238E27FC236}">
                  <a16:creationId xmlns:a16="http://schemas.microsoft.com/office/drawing/2014/main" xmlns="" id="{92C9ED11-5E61-4B9A-A01F-EB1BE666FDF5}"/>
                </a:ext>
              </a:extLst>
            </p:cNvPr>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7" name="同心圆 4">
                <a:extLst>
                  <a:ext uri="{FF2B5EF4-FFF2-40B4-BE49-F238E27FC236}">
                    <a16:creationId xmlns:a16="http://schemas.microsoft.com/office/drawing/2014/main" xmlns="" id="{5AFD2150-C8A4-42DF-B0AF-6865AB1160E2}"/>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8" name="椭圆 7">
                <a:extLst>
                  <a:ext uri="{FF2B5EF4-FFF2-40B4-BE49-F238E27FC236}">
                    <a16:creationId xmlns:a16="http://schemas.microsoft.com/office/drawing/2014/main" xmlns="" id="{82FCD0AD-053C-4A04-A6E7-CF242F93321A}"/>
                  </a:ext>
                </a:extLst>
              </p:cNvPr>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6" name="TextBox 3">
              <a:extLst>
                <a:ext uri="{FF2B5EF4-FFF2-40B4-BE49-F238E27FC236}">
                  <a16:creationId xmlns:a16="http://schemas.microsoft.com/office/drawing/2014/main" xmlns="" id="{C4079D48-3D5F-4E7D-AB97-15EF19CD8C57}"/>
                </a:ext>
              </a:extLst>
            </p:cNvPr>
            <p:cNvSpPr txBox="1"/>
            <p:nvPr/>
          </p:nvSpPr>
          <p:spPr>
            <a:xfrm>
              <a:off x="1307421" y="3585991"/>
              <a:ext cx="856758" cy="492906"/>
            </a:xfrm>
            <a:prstGeom prst="rect">
              <a:avLst/>
            </a:prstGeom>
            <a:noFill/>
          </p:spPr>
          <p:txBody>
            <a:bodyPr wrap="none" rtlCol="0">
              <a:spAutoFit/>
            </a:bodyPr>
            <a:lstStyle/>
            <a:p>
              <a:pPr algn="ctr"/>
              <a:r>
                <a:rPr lang="zh-CN" altLang="en-US" sz="2800" b="1" dirty="0">
                  <a:solidFill>
                    <a:srgbClr val="C00000"/>
                  </a:solidFill>
                  <a:latin typeface="微软雅黑" pitchFamily="34" charset="-122"/>
                  <a:ea typeface="微软雅黑" pitchFamily="34" charset="-122"/>
                </a:rPr>
                <a:t>任务描述</a:t>
              </a:r>
            </a:p>
          </p:txBody>
        </p:sp>
      </p:grpSp>
      <p:pic>
        <p:nvPicPr>
          <p:cNvPr id="2" name="图片 1">
            <a:extLst>
              <a:ext uri="{FF2B5EF4-FFF2-40B4-BE49-F238E27FC236}">
                <a16:creationId xmlns:a16="http://schemas.microsoft.com/office/drawing/2014/main" xmlns="" id="{DF492B33-9ECB-41AF-B418-B9987BE0F6D7}"/>
              </a:ext>
            </a:extLst>
          </p:cNvPr>
          <p:cNvPicPr>
            <a:picLocks noChangeAspect="1"/>
          </p:cNvPicPr>
          <p:nvPr/>
        </p:nvPicPr>
        <p:blipFill rotWithShape="1">
          <a:blip r:embed="rId2" cstate="print"/>
          <a:srcRect l="7752" t="16264" r="5712" b="11533"/>
          <a:stretch/>
        </p:blipFill>
        <p:spPr>
          <a:xfrm>
            <a:off x="7972022" y="702323"/>
            <a:ext cx="3368662" cy="2810727"/>
          </a:xfrm>
          <a:prstGeom prst="rect">
            <a:avLst/>
          </a:prstGeom>
        </p:spPr>
      </p:pic>
    </p:spTree>
    <p:extLst>
      <p:ext uri="{BB962C8B-B14F-4D97-AF65-F5344CB8AC3E}">
        <p14:creationId xmlns:p14="http://schemas.microsoft.com/office/powerpoint/2010/main" xmlns="" val="149937348"/>
      </p:ext>
    </p:extLst>
  </p:cSld>
  <p:clrMapOvr>
    <a:masterClrMapping/>
  </p:clrMapOvr>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4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xmlns="" id="{FC1296C2-446F-4A10-89C6-BFB0957331C9}"/>
              </a:ext>
            </a:extLst>
          </p:cNvPr>
          <p:cNvSpPr txBox="1"/>
          <p:nvPr/>
        </p:nvSpPr>
        <p:spPr>
          <a:xfrm>
            <a:off x="1816993" y="1898339"/>
            <a:ext cx="8833835" cy="2242409"/>
          </a:xfrm>
          <a:prstGeom prst="rect">
            <a:avLst/>
          </a:prstGeom>
          <a:noFill/>
        </p:spPr>
        <p:txBody>
          <a:bodyPr wrap="square">
            <a:spAutoFit/>
          </a:bodyPr>
          <a:lstStyle/>
          <a:p>
            <a:pPr>
              <a:lnSpc>
                <a:spcPct val="150000"/>
              </a:lnSpc>
            </a:pPr>
            <a:r>
              <a:rPr lang="zh-CN" altLang="en-US" sz="2400" dirty="0"/>
              <a:t>为解决电动汽车所面临的</a:t>
            </a:r>
            <a:r>
              <a:rPr lang="zh-CN" altLang="en-US" sz="2400" b="1" dirty="0">
                <a:solidFill>
                  <a:srgbClr val="C00000"/>
                </a:solidFill>
              </a:rPr>
              <a:t>高压电绝缘安全问题</a:t>
            </a:r>
            <a:r>
              <a:rPr lang="zh-CN" altLang="en-US" sz="2400" dirty="0"/>
              <a:t>，</a:t>
            </a:r>
            <a:endParaRPr lang="en-US" altLang="zh-CN" sz="2400" dirty="0"/>
          </a:p>
          <a:p>
            <a:pPr>
              <a:lnSpc>
                <a:spcPct val="150000"/>
              </a:lnSpc>
            </a:pPr>
            <a:r>
              <a:rPr lang="zh-CN" altLang="en-US" sz="2400" dirty="0"/>
              <a:t>确保电动汽车的</a:t>
            </a:r>
            <a:r>
              <a:rPr lang="zh-CN" altLang="en-US" sz="2400" b="1" dirty="0">
                <a:solidFill>
                  <a:srgbClr val="C00000"/>
                </a:solidFill>
              </a:rPr>
              <a:t>高压电用电安全</a:t>
            </a:r>
            <a:r>
              <a:rPr lang="zh-CN" altLang="en-US" sz="2400" dirty="0"/>
              <a:t>，</a:t>
            </a:r>
            <a:endParaRPr lang="en-US" altLang="zh-CN" sz="2400" dirty="0"/>
          </a:p>
          <a:p>
            <a:pPr>
              <a:lnSpc>
                <a:spcPct val="150000"/>
              </a:lnSpc>
            </a:pPr>
            <a:r>
              <a:rPr lang="zh-CN" altLang="en-US" sz="2400" dirty="0"/>
              <a:t>我国相关行业标准已经对电动汽车的高压电回路设计和检测提</a:t>
            </a:r>
            <a:endParaRPr lang="en-US" altLang="zh-CN" sz="2400" dirty="0"/>
          </a:p>
          <a:p>
            <a:pPr>
              <a:lnSpc>
                <a:spcPct val="150000"/>
              </a:lnSpc>
            </a:pPr>
            <a:r>
              <a:rPr lang="zh-CN" altLang="en-US" sz="2400" dirty="0"/>
              <a:t>出了明确的要求，给出了较为详细的实验检测规程。</a:t>
            </a:r>
          </a:p>
        </p:txBody>
      </p:sp>
      <p:sp>
        <p:nvSpPr>
          <p:cNvPr id="7" name="文本框 6">
            <a:extLst>
              <a:ext uri="{FF2B5EF4-FFF2-40B4-BE49-F238E27FC236}">
                <a16:creationId xmlns:a16="http://schemas.microsoft.com/office/drawing/2014/main" xmlns="" id="{FDF20067-A9D0-4BC7-8C50-C2C4D0A7489E}"/>
              </a:ext>
            </a:extLst>
          </p:cNvPr>
          <p:cNvSpPr txBox="1"/>
          <p:nvPr/>
        </p:nvSpPr>
        <p:spPr>
          <a:xfrm>
            <a:off x="1017432" y="961554"/>
            <a:ext cx="6130342" cy="584775"/>
          </a:xfrm>
          <a:prstGeom prst="rect">
            <a:avLst/>
          </a:prstGeom>
          <a:noFill/>
        </p:spPr>
        <p:txBody>
          <a:bodyPr wrap="square">
            <a:spAutoFit/>
          </a:bodyPr>
          <a:lstStyle/>
          <a:p>
            <a:r>
              <a:rPr lang="zh-CN" altLang="en-US" sz="3200" b="1" dirty="0">
                <a:solidFill>
                  <a:srgbClr val="C00000"/>
                </a:solidFill>
                <a:latin typeface="+mn-ea"/>
                <a:cs typeface="+mn-ea"/>
              </a:rPr>
              <a:t>一、高压绝缘检测功能</a:t>
            </a:r>
          </a:p>
        </p:txBody>
      </p:sp>
    </p:spTree>
    <p:extLst>
      <p:ext uri="{BB962C8B-B14F-4D97-AF65-F5344CB8AC3E}">
        <p14:creationId xmlns:p14="http://schemas.microsoft.com/office/powerpoint/2010/main" xmlns="" val="1101462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xmlns="" id="{95D1A440-B676-4BA5-AAB3-EC594495F8EF}"/>
              </a:ext>
            </a:extLst>
          </p:cNvPr>
          <p:cNvSpPr txBox="1"/>
          <p:nvPr/>
        </p:nvSpPr>
        <p:spPr>
          <a:xfrm>
            <a:off x="918693" y="935589"/>
            <a:ext cx="10560676" cy="2796407"/>
          </a:xfrm>
          <a:prstGeom prst="rect">
            <a:avLst/>
          </a:prstGeom>
          <a:noFill/>
        </p:spPr>
        <p:txBody>
          <a:bodyPr wrap="square">
            <a:spAutoFit/>
          </a:bodyPr>
          <a:lstStyle/>
          <a:p>
            <a:pPr>
              <a:lnSpc>
                <a:spcPct val="150000"/>
              </a:lnSpc>
            </a:pPr>
            <a:r>
              <a:rPr lang="zh-CN" altLang="en-US" sz="2400" dirty="0"/>
              <a:t>EV或HEV车辆高压电池管理系统一般会配置</a:t>
            </a:r>
            <a:r>
              <a:rPr lang="zh-CN" altLang="en-US" sz="2400" b="1" dirty="0">
                <a:solidFill>
                  <a:srgbClr val="C00000"/>
                </a:solidFill>
              </a:rPr>
              <a:t>检测漏电传感器</a:t>
            </a:r>
            <a:r>
              <a:rPr lang="zh-CN" altLang="en-US" sz="2400" dirty="0"/>
              <a:t>。</a:t>
            </a:r>
            <a:endParaRPr lang="en-US" altLang="zh-CN" sz="2400" dirty="0"/>
          </a:p>
          <a:p>
            <a:pPr>
              <a:lnSpc>
                <a:spcPct val="150000"/>
              </a:lnSpc>
            </a:pPr>
            <a:r>
              <a:rPr lang="zh-CN" altLang="en-US" sz="2400" dirty="0"/>
              <a:t>主要检测高压电池正负极输出母线相连接的高压线与底盘之间的绝缘电阻。</a:t>
            </a:r>
            <a:endParaRPr lang="en-US" altLang="zh-CN" sz="2400" dirty="0"/>
          </a:p>
          <a:p>
            <a:pPr>
              <a:lnSpc>
                <a:spcPct val="150000"/>
              </a:lnSpc>
            </a:pPr>
            <a:r>
              <a:rPr lang="zh-CN" altLang="en-US" sz="2400" dirty="0"/>
              <a:t>当高压系统漏电时，传感器会发出一个信号给BMS，</a:t>
            </a:r>
            <a:endParaRPr lang="en-US" altLang="zh-CN" sz="2400" dirty="0"/>
          </a:p>
          <a:p>
            <a:pPr>
              <a:lnSpc>
                <a:spcPct val="150000"/>
              </a:lnSpc>
            </a:pPr>
            <a:r>
              <a:rPr lang="zh-CN" altLang="en-US" sz="2400" dirty="0"/>
              <a:t>BMS接收到漏电信号后会根据漏电情况马上</a:t>
            </a:r>
            <a:r>
              <a:rPr lang="zh-CN" altLang="en-US" sz="2400" b="1" dirty="0">
                <a:solidFill>
                  <a:srgbClr val="C00000"/>
                </a:solidFill>
              </a:rPr>
              <a:t>报警或控制断开高压系统</a:t>
            </a:r>
            <a:r>
              <a:rPr lang="zh-CN" altLang="en-US" sz="2400" dirty="0"/>
              <a:t>，</a:t>
            </a:r>
            <a:endParaRPr lang="en-US" altLang="zh-CN" sz="2400" dirty="0"/>
          </a:p>
          <a:p>
            <a:pPr>
              <a:lnSpc>
                <a:spcPct val="150000"/>
              </a:lnSpc>
            </a:pPr>
            <a:r>
              <a:rPr lang="zh-CN" altLang="en-US" sz="2400" dirty="0"/>
              <a:t>防止高压漏电。</a:t>
            </a:r>
          </a:p>
        </p:txBody>
      </p:sp>
      <p:sp>
        <p:nvSpPr>
          <p:cNvPr id="6" name="文本框 5">
            <a:extLst>
              <a:ext uri="{FF2B5EF4-FFF2-40B4-BE49-F238E27FC236}">
                <a16:creationId xmlns:a16="http://schemas.microsoft.com/office/drawing/2014/main" xmlns="" id="{E3EE38F7-E2CF-4D3F-833D-6CDDA8FC743C}"/>
              </a:ext>
            </a:extLst>
          </p:cNvPr>
          <p:cNvSpPr txBox="1"/>
          <p:nvPr/>
        </p:nvSpPr>
        <p:spPr>
          <a:xfrm>
            <a:off x="918693" y="4130969"/>
            <a:ext cx="10208653" cy="2242409"/>
          </a:xfrm>
          <a:prstGeom prst="rect">
            <a:avLst/>
          </a:prstGeom>
          <a:noFill/>
        </p:spPr>
        <p:txBody>
          <a:bodyPr wrap="square">
            <a:spAutoFit/>
          </a:bodyPr>
          <a:lstStyle/>
          <a:p>
            <a:pPr>
              <a:lnSpc>
                <a:spcPct val="150000"/>
              </a:lnSpc>
            </a:pPr>
            <a:r>
              <a:rPr lang="zh-CN" altLang="en-US" sz="2400" dirty="0"/>
              <a:t>北汽新能源EV200 SK动力电池BMS内部集成绝缘检测电路。</a:t>
            </a:r>
            <a:endParaRPr lang="en-US" altLang="zh-CN" sz="2400" dirty="0"/>
          </a:p>
          <a:p>
            <a:pPr>
              <a:lnSpc>
                <a:spcPct val="150000"/>
              </a:lnSpc>
            </a:pPr>
            <a:r>
              <a:rPr lang="zh-CN" altLang="en-US" sz="2400" dirty="0"/>
              <a:t>在电动汽车的高压电气系统中，</a:t>
            </a:r>
            <a:endParaRPr lang="en-US" altLang="zh-CN" sz="2400" dirty="0"/>
          </a:p>
          <a:p>
            <a:pPr>
              <a:lnSpc>
                <a:spcPct val="150000"/>
              </a:lnSpc>
            </a:pPr>
            <a:r>
              <a:rPr lang="zh-CN" altLang="en-US" sz="2400" dirty="0"/>
              <a:t>利用电源的正极引线电缆和负极引线电缆对底盘的绝缘电阻来反映电气系统的绝缘性能。</a:t>
            </a:r>
          </a:p>
        </p:txBody>
      </p:sp>
    </p:spTree>
    <p:extLst>
      <p:ext uri="{BB962C8B-B14F-4D97-AF65-F5344CB8AC3E}">
        <p14:creationId xmlns:p14="http://schemas.microsoft.com/office/powerpoint/2010/main" xmlns="" val="66611894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xmlns="" id="{F993977A-1EB6-4ACD-98B3-D14E2CEF6EEC}"/>
              </a:ext>
            </a:extLst>
          </p:cNvPr>
          <p:cNvSpPr txBox="1"/>
          <p:nvPr/>
        </p:nvSpPr>
        <p:spPr>
          <a:xfrm>
            <a:off x="439906" y="751544"/>
            <a:ext cx="6130342" cy="584775"/>
          </a:xfrm>
          <a:prstGeom prst="rect">
            <a:avLst/>
          </a:prstGeom>
          <a:noFill/>
        </p:spPr>
        <p:txBody>
          <a:bodyPr wrap="square">
            <a:spAutoFit/>
          </a:bodyPr>
          <a:lstStyle/>
          <a:p>
            <a:r>
              <a:rPr lang="zh-CN" altLang="en-US" sz="3200" b="1" dirty="0">
                <a:solidFill>
                  <a:srgbClr val="C00000"/>
                </a:solidFill>
                <a:latin typeface="+mn-ea"/>
                <a:cs typeface="+mn-ea"/>
              </a:rPr>
              <a:t>二、高压绝缘检测原理</a:t>
            </a:r>
          </a:p>
        </p:txBody>
      </p:sp>
      <p:pic>
        <p:nvPicPr>
          <p:cNvPr id="7" name="图片 6">
            <a:extLst>
              <a:ext uri="{FF2B5EF4-FFF2-40B4-BE49-F238E27FC236}">
                <a16:creationId xmlns:a16="http://schemas.microsoft.com/office/drawing/2014/main" xmlns="" id="{CD38330D-8146-4E8E-89E5-1C4945018BF2}"/>
              </a:ext>
            </a:extLst>
          </p:cNvPr>
          <p:cNvPicPr>
            <a:picLocks noChangeAspect="1"/>
          </p:cNvPicPr>
          <p:nvPr/>
        </p:nvPicPr>
        <p:blipFill rotWithShape="1">
          <a:blip r:embed="rId2" cstate="print"/>
          <a:srcRect l="69371" t="48263" r="14510" b="23755"/>
          <a:stretch/>
        </p:blipFill>
        <p:spPr>
          <a:xfrm>
            <a:off x="8622163" y="1468934"/>
            <a:ext cx="3432464" cy="3364719"/>
          </a:xfrm>
          <a:prstGeom prst="rect">
            <a:avLst/>
          </a:prstGeom>
        </p:spPr>
      </p:pic>
      <p:sp>
        <p:nvSpPr>
          <p:cNvPr id="9" name="文本框 8">
            <a:extLst>
              <a:ext uri="{FF2B5EF4-FFF2-40B4-BE49-F238E27FC236}">
                <a16:creationId xmlns:a16="http://schemas.microsoft.com/office/drawing/2014/main" xmlns="" id="{63BB8851-F276-48EF-8D4A-01DF64E3C80F}"/>
              </a:ext>
            </a:extLst>
          </p:cNvPr>
          <p:cNvSpPr txBox="1"/>
          <p:nvPr/>
        </p:nvSpPr>
        <p:spPr>
          <a:xfrm>
            <a:off x="9130940" y="4890257"/>
            <a:ext cx="2414910" cy="369332"/>
          </a:xfrm>
          <a:prstGeom prst="rect">
            <a:avLst/>
          </a:prstGeom>
          <a:noFill/>
        </p:spPr>
        <p:txBody>
          <a:bodyPr wrap="square">
            <a:spAutoFit/>
          </a:bodyPr>
          <a:lstStyle/>
          <a:p>
            <a:r>
              <a:rPr lang="zh-CN" altLang="en-US" b="1" dirty="0">
                <a:solidFill>
                  <a:srgbClr val="C00000"/>
                </a:solidFill>
              </a:rPr>
              <a:t>图  电气绝缘监测原理</a:t>
            </a:r>
          </a:p>
        </p:txBody>
      </p:sp>
      <p:sp>
        <p:nvSpPr>
          <p:cNvPr id="11" name="文本框 10">
            <a:extLst>
              <a:ext uri="{FF2B5EF4-FFF2-40B4-BE49-F238E27FC236}">
                <a16:creationId xmlns:a16="http://schemas.microsoft.com/office/drawing/2014/main" xmlns="" id="{37FF46B6-FC47-40CF-8CFB-8DE76D941D0B}"/>
              </a:ext>
            </a:extLst>
          </p:cNvPr>
          <p:cNvSpPr txBox="1"/>
          <p:nvPr/>
        </p:nvSpPr>
        <p:spPr>
          <a:xfrm>
            <a:off x="1225517" y="1336319"/>
            <a:ext cx="8169500" cy="3904402"/>
          </a:xfrm>
          <a:prstGeom prst="rect">
            <a:avLst/>
          </a:prstGeom>
          <a:noFill/>
        </p:spPr>
        <p:txBody>
          <a:bodyPr wrap="square">
            <a:spAutoFit/>
          </a:bodyPr>
          <a:lstStyle/>
          <a:p>
            <a:pPr>
              <a:lnSpc>
                <a:spcPct val="150000"/>
              </a:lnSpc>
            </a:pPr>
            <a:r>
              <a:rPr lang="zh-CN" altLang="en-US" sz="2400" dirty="0"/>
              <a:t>为检测动力蓄电池内部总正、总负与底盘的绝缘电阻，</a:t>
            </a:r>
            <a:endParaRPr lang="en-US" altLang="zh-CN" sz="2400" dirty="0"/>
          </a:p>
          <a:p>
            <a:pPr>
              <a:lnSpc>
                <a:spcPct val="150000"/>
              </a:lnSpc>
            </a:pPr>
            <a:r>
              <a:rPr lang="zh-CN" altLang="en-US" sz="2400" dirty="0"/>
              <a:t>直接将</a:t>
            </a:r>
            <a:r>
              <a:rPr lang="zh-CN" altLang="en-US" sz="2400" b="1" dirty="0">
                <a:solidFill>
                  <a:srgbClr val="C00000"/>
                </a:solidFill>
              </a:rPr>
              <a:t>车载高压电源</a:t>
            </a:r>
            <a:r>
              <a:rPr lang="zh-CN" altLang="en-US" sz="2400" dirty="0"/>
              <a:t>作为检测电源，</a:t>
            </a:r>
            <a:endParaRPr lang="en-US" altLang="zh-CN" sz="2400" dirty="0"/>
          </a:p>
          <a:p>
            <a:pPr>
              <a:lnSpc>
                <a:spcPct val="150000"/>
              </a:lnSpc>
            </a:pPr>
            <a:r>
              <a:rPr lang="zh-CN" altLang="en-US" sz="2400" dirty="0"/>
              <a:t>在电源正极、负极和车辆底盘之间建立桥式阻抗网络，</a:t>
            </a:r>
            <a:endParaRPr lang="en-US" altLang="zh-CN" sz="2400" dirty="0"/>
          </a:p>
          <a:p>
            <a:pPr>
              <a:lnSpc>
                <a:spcPct val="150000"/>
              </a:lnSpc>
            </a:pPr>
            <a:r>
              <a:rPr lang="zh-CN" altLang="en-US" sz="2400" dirty="0"/>
              <a:t>其中绝缘监测电路</a:t>
            </a:r>
            <a:endParaRPr lang="en-US" altLang="zh-CN" sz="2400" dirty="0"/>
          </a:p>
          <a:p>
            <a:pPr>
              <a:lnSpc>
                <a:spcPct val="150000"/>
              </a:lnSpc>
            </a:pPr>
            <a:r>
              <a:rPr lang="zh-CN" altLang="en-US" sz="2400" b="1" dirty="0">
                <a:solidFill>
                  <a:srgbClr val="C00000"/>
                </a:solidFill>
              </a:rPr>
              <a:t>A点与电源正极相连</a:t>
            </a:r>
            <a:r>
              <a:rPr lang="zh-CN" altLang="en-US" sz="2400" dirty="0"/>
              <a:t>，</a:t>
            </a:r>
            <a:endParaRPr lang="en-US" altLang="zh-CN" sz="2400" dirty="0"/>
          </a:p>
          <a:p>
            <a:pPr>
              <a:lnSpc>
                <a:spcPct val="150000"/>
              </a:lnSpc>
            </a:pPr>
            <a:r>
              <a:rPr lang="zh-CN" altLang="en-US" sz="2400" b="1" dirty="0">
                <a:solidFill>
                  <a:srgbClr val="C00000"/>
                </a:solidFill>
              </a:rPr>
              <a:t>B点与电源负极相连</a:t>
            </a:r>
            <a:r>
              <a:rPr lang="zh-CN" altLang="en-US" sz="2400" dirty="0"/>
              <a:t>，</a:t>
            </a:r>
            <a:endParaRPr lang="en-US" altLang="zh-CN" sz="2400" dirty="0"/>
          </a:p>
          <a:p>
            <a:pPr>
              <a:lnSpc>
                <a:spcPct val="150000"/>
              </a:lnSpc>
            </a:pPr>
            <a:r>
              <a:rPr lang="zh-CN" altLang="en-US" sz="2400" b="1" dirty="0">
                <a:solidFill>
                  <a:srgbClr val="C00000"/>
                </a:solidFill>
              </a:rPr>
              <a:t>O点与车辆底盘相连</a:t>
            </a:r>
            <a:r>
              <a:rPr lang="zh-CN" altLang="en-US" sz="2400" dirty="0"/>
              <a:t>。</a:t>
            </a:r>
            <a:endParaRPr lang="en-US" altLang="zh-CN" sz="2400" dirty="0"/>
          </a:p>
        </p:txBody>
      </p:sp>
    </p:spTree>
    <p:extLst>
      <p:ext uri="{BB962C8B-B14F-4D97-AF65-F5344CB8AC3E}">
        <p14:creationId xmlns:p14="http://schemas.microsoft.com/office/powerpoint/2010/main" xmlns="" val="24857577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CD38330D-8146-4E8E-89E5-1C4945018BF2}"/>
              </a:ext>
            </a:extLst>
          </p:cNvPr>
          <p:cNvPicPr>
            <a:picLocks noChangeAspect="1"/>
          </p:cNvPicPr>
          <p:nvPr/>
        </p:nvPicPr>
        <p:blipFill rotWithShape="1">
          <a:blip r:embed="rId2" cstate="print"/>
          <a:srcRect l="69371" t="48263" r="14510" b="23755"/>
          <a:stretch/>
        </p:blipFill>
        <p:spPr>
          <a:xfrm>
            <a:off x="8570647" y="1546329"/>
            <a:ext cx="3432464" cy="3364719"/>
          </a:xfrm>
          <a:prstGeom prst="rect">
            <a:avLst/>
          </a:prstGeom>
        </p:spPr>
      </p:pic>
      <p:sp>
        <p:nvSpPr>
          <p:cNvPr id="9" name="文本框 8">
            <a:extLst>
              <a:ext uri="{FF2B5EF4-FFF2-40B4-BE49-F238E27FC236}">
                <a16:creationId xmlns:a16="http://schemas.microsoft.com/office/drawing/2014/main" xmlns="" id="{63BB8851-F276-48EF-8D4A-01DF64E3C80F}"/>
              </a:ext>
            </a:extLst>
          </p:cNvPr>
          <p:cNvSpPr txBox="1"/>
          <p:nvPr/>
        </p:nvSpPr>
        <p:spPr>
          <a:xfrm>
            <a:off x="9182516" y="5122467"/>
            <a:ext cx="2414910" cy="369332"/>
          </a:xfrm>
          <a:prstGeom prst="rect">
            <a:avLst/>
          </a:prstGeom>
          <a:noFill/>
        </p:spPr>
        <p:txBody>
          <a:bodyPr wrap="square">
            <a:spAutoFit/>
          </a:bodyPr>
          <a:lstStyle/>
          <a:p>
            <a:r>
              <a:rPr lang="zh-CN" altLang="en-US" b="1" dirty="0">
                <a:solidFill>
                  <a:srgbClr val="C00000"/>
                </a:solidFill>
              </a:rPr>
              <a:t>图  电气绝缘监测原理</a:t>
            </a:r>
          </a:p>
        </p:txBody>
      </p:sp>
      <mc:AlternateContent xmlns:mc="http://schemas.openxmlformats.org/markup-compatibility/2006">
        <mc:Choice xmlns:a14="http://schemas.microsoft.com/office/drawing/2010/main" xmlns="" Requires="a14">
          <p:sp>
            <p:nvSpPr>
              <p:cNvPr id="11" name="文本框 10">
                <a:extLst>
                  <a:ext uri="{FF2B5EF4-FFF2-40B4-BE49-F238E27FC236}">
                    <a16:creationId xmlns:a16="http://schemas.microsoft.com/office/drawing/2014/main" id="{37FF46B6-FC47-40CF-8CFB-8DE76D941D0B}"/>
                  </a:ext>
                </a:extLst>
              </p:cNvPr>
              <p:cNvSpPr txBox="1"/>
              <p:nvPr/>
            </p:nvSpPr>
            <p:spPr>
              <a:xfrm>
                <a:off x="594574" y="1276487"/>
                <a:ext cx="8169500" cy="4563301"/>
              </a:xfrm>
              <a:prstGeom prst="rect">
                <a:avLst/>
              </a:prstGeom>
              <a:noFill/>
            </p:spPr>
            <p:txBody>
              <a:bodyPr wrap="square">
                <a:spAutoFit/>
              </a:bodyPr>
              <a:lstStyle/>
              <a:p>
                <a:pPr>
                  <a:lnSpc>
                    <a:spcPct val="150000"/>
                  </a:lnSpc>
                </a:pPr>
                <a14:m>
                  <m:oMath xmlns:m="http://schemas.openxmlformats.org/officeDocument/2006/math">
                    <m:sSub>
                      <m:sSubPr>
                        <m:ctrlPr>
                          <a:rPr lang="en-US" altLang="zh-CN" sz="2400" b="1" i="1" smtClean="0">
                            <a:solidFill>
                              <a:srgbClr val="C00000"/>
                            </a:solidFill>
                            <a:latin typeface="Cambria Math" panose="02040503050406030204" pitchFamily="18" charset="0"/>
                          </a:rPr>
                        </m:ctrlPr>
                      </m:sSubPr>
                      <m:e>
                        <m:r>
                          <a:rPr lang="en-US" altLang="zh-CN" sz="2400" b="1" i="1">
                            <a:solidFill>
                              <a:srgbClr val="C00000"/>
                            </a:solidFill>
                            <a:latin typeface="Cambria Math" panose="02040503050406030204" pitchFamily="18" charset="0"/>
                          </a:rPr>
                          <m:t>𝑼</m:t>
                        </m:r>
                      </m:e>
                      <m:sub>
                        <m:r>
                          <a:rPr lang="en-US" altLang="zh-CN" sz="2400" b="1" i="1" smtClean="0">
                            <a:solidFill>
                              <a:srgbClr val="C00000"/>
                            </a:solidFill>
                            <a:latin typeface="Cambria Math" panose="02040503050406030204" pitchFamily="18" charset="0"/>
                          </a:rPr>
                          <m:t>𝟎</m:t>
                        </m:r>
                      </m:sub>
                    </m:sSub>
                  </m:oMath>
                </a14:m>
                <a:r>
                  <a:rPr lang="zh-CN" altLang="en-US" sz="2400" dirty="0"/>
                  <a:t>为高压电源的输出电压，</a:t>
                </a:r>
                <a:endParaRPr lang="en-US" altLang="zh-CN" sz="2400" dirty="0"/>
              </a:p>
              <a:p>
                <a:pPr>
                  <a:lnSpc>
                    <a:spcPct val="150000"/>
                  </a:lnSpc>
                </a:pPr>
                <a:r>
                  <a:rPr lang="zh-CN" altLang="en-US" sz="2400" b="1" dirty="0">
                    <a:solidFill>
                      <a:srgbClr val="C00000"/>
                    </a:solidFill>
                  </a:rPr>
                  <a:t>I</a:t>
                </a:r>
                <a:r>
                  <a:rPr lang="zh-CN" altLang="en-US" sz="2400" dirty="0"/>
                  <a:t>为绝缘检测电路内部电流。</a:t>
                </a:r>
                <a:endParaRPr lang="en-US" altLang="zh-CN" sz="2400" dirty="0"/>
              </a:p>
              <a:p>
                <a:pPr>
                  <a:lnSpc>
                    <a:spcPct val="150000"/>
                  </a:lnSpc>
                </a:pPr>
                <a14:m>
                  <m:oMath xmlns:m="http://schemas.openxmlformats.org/officeDocument/2006/math">
                    <m:sSub>
                      <m:sSubPr>
                        <m:ctrlPr>
                          <a:rPr lang="en-US" altLang="zh-CN" sz="2400" b="1" i="1" smtClean="0">
                            <a:solidFill>
                              <a:srgbClr val="C00000"/>
                            </a:solidFill>
                            <a:latin typeface="Cambria Math" panose="02040503050406030204" pitchFamily="18" charset="0"/>
                          </a:rPr>
                        </m:ctrlPr>
                      </m:sSubPr>
                      <m:e>
                        <m:r>
                          <m:rPr>
                            <m:sty m:val="p"/>
                          </m:rPr>
                          <a:rPr lang="en-US" altLang="zh-CN" sz="2400" b="1" i="1">
                            <a:solidFill>
                              <a:srgbClr val="C00000"/>
                            </a:solidFill>
                            <a:latin typeface="Cambria Math" panose="02040503050406030204" pitchFamily="18" charset="0"/>
                          </a:rPr>
                          <m:t>R</m:t>
                        </m:r>
                      </m:e>
                      <m:sub>
                        <m:r>
                          <a:rPr lang="en-US" altLang="zh-CN" sz="2400" b="1" i="1" smtClean="0">
                            <a:solidFill>
                              <a:srgbClr val="C00000"/>
                            </a:solidFill>
                            <a:latin typeface="Cambria Math" panose="02040503050406030204" pitchFamily="18" charset="0"/>
                          </a:rPr>
                          <m:t>𝒈</m:t>
                        </m:r>
                        <m:r>
                          <a:rPr lang="en-US" altLang="zh-CN" sz="2400" b="1" i="1" smtClean="0">
                            <a:solidFill>
                              <a:srgbClr val="C00000"/>
                            </a:solidFill>
                            <a:latin typeface="Cambria Math" panose="02040503050406030204" pitchFamily="18" charset="0"/>
                          </a:rPr>
                          <m:t>𝟏</m:t>
                        </m:r>
                      </m:sub>
                    </m:sSub>
                    <m:r>
                      <a:rPr lang="en-US" altLang="zh-CN" sz="2400" b="1" i="1" smtClean="0">
                        <a:solidFill>
                          <a:srgbClr val="C00000"/>
                        </a:solidFill>
                        <a:latin typeface="Cambria Math" panose="02040503050406030204" pitchFamily="18" charset="0"/>
                      </a:rPr>
                      <m:t> </m:t>
                    </m:r>
                    <m:r>
                      <a:rPr lang="en-US" altLang="zh-CN" sz="2400" b="0" i="0" smtClean="0">
                        <a:solidFill>
                          <a:srgbClr val="C00000"/>
                        </a:solidFill>
                        <a:latin typeface="Cambria Math" panose="02040503050406030204" pitchFamily="18" charset="0"/>
                      </a:rPr>
                      <m:t>:</m:t>
                    </m:r>
                  </m:oMath>
                </a14:m>
                <a:r>
                  <a:rPr lang="zh-CN" altLang="en-US" sz="2400" dirty="0"/>
                  <a:t>高压正极引线对底盘的绝缘电阻</a:t>
                </a:r>
                <a:r>
                  <a:rPr lang="zh-CN" altLang="en-US" dirty="0"/>
                  <a:t>（可以想象成一个实体电阻），</a:t>
                </a:r>
                <a:endParaRPr lang="en-US" altLang="zh-CN" dirty="0"/>
              </a:p>
              <a:p>
                <a:pPr>
                  <a:lnSpc>
                    <a:spcPct val="150000"/>
                  </a:lnSpc>
                </a:pPr>
                <a14:m>
                  <m:oMath xmlns:m="http://schemas.openxmlformats.org/officeDocument/2006/math">
                    <m:sSub>
                      <m:sSubPr>
                        <m:ctrlPr>
                          <a:rPr lang="en-US" altLang="zh-CN" sz="2400" b="1" i="1">
                            <a:solidFill>
                              <a:srgbClr val="C00000"/>
                            </a:solidFill>
                            <a:latin typeface="Cambria Math" panose="02040503050406030204" pitchFamily="18" charset="0"/>
                          </a:rPr>
                        </m:ctrlPr>
                      </m:sSubPr>
                      <m:e>
                        <m:r>
                          <m:rPr>
                            <m:sty m:val="p"/>
                          </m:rPr>
                          <a:rPr lang="en-US" altLang="zh-CN" sz="2400" b="1" i="1">
                            <a:solidFill>
                              <a:srgbClr val="C00000"/>
                            </a:solidFill>
                            <a:latin typeface="Cambria Math" panose="02040503050406030204" pitchFamily="18" charset="0"/>
                          </a:rPr>
                          <m:t>R</m:t>
                        </m:r>
                      </m:e>
                      <m:sub>
                        <m:r>
                          <a:rPr lang="en-US" altLang="zh-CN" sz="2400" b="1" i="1">
                            <a:solidFill>
                              <a:srgbClr val="C00000"/>
                            </a:solidFill>
                            <a:latin typeface="Cambria Math" panose="02040503050406030204" pitchFamily="18" charset="0"/>
                          </a:rPr>
                          <m:t>𝒈</m:t>
                        </m:r>
                        <m:r>
                          <a:rPr lang="en-US" altLang="zh-CN" sz="2400" b="1" i="1" smtClean="0">
                            <a:solidFill>
                              <a:srgbClr val="C00000"/>
                            </a:solidFill>
                            <a:latin typeface="Cambria Math" panose="02040503050406030204" pitchFamily="18" charset="0"/>
                          </a:rPr>
                          <m:t>𝟐</m:t>
                        </m:r>
                      </m:sub>
                    </m:sSub>
                    <m:r>
                      <a:rPr lang="en-US" altLang="zh-CN" sz="2400" b="1" i="1">
                        <a:solidFill>
                          <a:srgbClr val="C00000"/>
                        </a:solidFill>
                        <a:latin typeface="Cambria Math" panose="02040503050406030204" pitchFamily="18" charset="0"/>
                      </a:rPr>
                      <m:t> </m:t>
                    </m:r>
                  </m:oMath>
                </a14:m>
                <a:r>
                  <a:rPr lang="en-US" altLang="zh-CN" sz="2400" dirty="0"/>
                  <a:t>:</a:t>
                </a:r>
                <a:r>
                  <a:rPr lang="zh-CN" altLang="en-US" sz="2400" dirty="0"/>
                  <a:t>高压负极引线对底盘的绝缘电阻</a:t>
                </a:r>
                <a:r>
                  <a:rPr lang="zh-CN" altLang="en-US" dirty="0"/>
                  <a:t>（可以想象成一个实体电阻），</a:t>
                </a:r>
                <a:endParaRPr lang="en-US" altLang="zh-CN" dirty="0"/>
              </a:p>
              <a:p>
                <a:pPr>
                  <a:lnSpc>
                    <a:spcPct val="150000"/>
                  </a:lnSpc>
                </a:pPr>
                <a:r>
                  <a:rPr lang="zh-CN" altLang="en-US" sz="2400" dirty="0"/>
                  <a:t>         其阻值根据正负母线对地（电池包壳体对车身搭铁）  </a:t>
                </a:r>
                <a:endParaRPr lang="en-US" altLang="zh-CN" sz="2400" dirty="0"/>
              </a:p>
              <a:p>
                <a:pPr>
                  <a:lnSpc>
                    <a:spcPct val="150000"/>
                  </a:lnSpc>
                </a:pPr>
                <a:r>
                  <a:rPr lang="en-US" altLang="zh-CN" sz="2400" dirty="0"/>
                  <a:t>         </a:t>
                </a:r>
                <a:r>
                  <a:rPr lang="zh-CN" altLang="en-US" sz="2400" dirty="0"/>
                  <a:t>绝缘状况可能是变化的。</a:t>
                </a:r>
                <a:endParaRPr lang="en-US" altLang="zh-CN" sz="2400" dirty="0"/>
              </a:p>
              <a:p>
                <a:pPr>
                  <a:lnSpc>
                    <a:spcPct val="150000"/>
                  </a:lnSpc>
                </a:pPr>
                <a:r>
                  <a:rPr lang="zh-CN" altLang="en-US" sz="2400" dirty="0"/>
                  <a:t>         母线对车身地</a:t>
                </a:r>
                <a:r>
                  <a:rPr lang="zh-CN" altLang="en-US" sz="2400" b="1" dirty="0">
                    <a:solidFill>
                      <a:srgbClr val="C00000"/>
                    </a:solidFill>
                  </a:rPr>
                  <a:t>绝缘良好</a:t>
                </a:r>
                <a:r>
                  <a:rPr lang="zh-CN" altLang="en-US" sz="2400" dirty="0"/>
                  <a:t>，则</a:t>
                </a:r>
                <a:r>
                  <a:rPr lang="zh-CN" altLang="en-US" sz="2400" b="1" dirty="0">
                    <a:solidFill>
                      <a:srgbClr val="C00000"/>
                    </a:solidFill>
                  </a:rPr>
                  <a:t>Rg阻值无穷大</a:t>
                </a:r>
                <a:r>
                  <a:rPr lang="zh-CN" altLang="en-US" sz="2400" dirty="0"/>
                  <a:t>；</a:t>
                </a:r>
                <a:endParaRPr lang="en-US" altLang="zh-CN" sz="2400" dirty="0"/>
              </a:p>
              <a:p>
                <a:pPr>
                  <a:lnSpc>
                    <a:spcPct val="150000"/>
                  </a:lnSpc>
                </a:pPr>
                <a:r>
                  <a:rPr lang="en-US" altLang="zh-CN" sz="2400" dirty="0"/>
                  <a:t>         </a:t>
                </a:r>
                <a:r>
                  <a:rPr lang="zh-CN" altLang="en-US" sz="2400" dirty="0"/>
                  <a:t>母线</a:t>
                </a:r>
                <a:r>
                  <a:rPr lang="zh-CN" altLang="en-US" sz="2400" b="1" dirty="0">
                    <a:solidFill>
                      <a:srgbClr val="C00000"/>
                    </a:solidFill>
                  </a:rPr>
                  <a:t>绝缘层损坏</a:t>
                </a:r>
                <a:r>
                  <a:rPr lang="zh-CN" altLang="en-US" sz="2400" dirty="0"/>
                  <a:t>，</a:t>
                </a:r>
                <a:r>
                  <a:rPr lang="zh-CN" altLang="en-US" sz="2400" b="1" dirty="0">
                    <a:solidFill>
                      <a:srgbClr val="C00000"/>
                    </a:solidFill>
                  </a:rPr>
                  <a:t>Rg阻值会变小</a:t>
                </a:r>
                <a:r>
                  <a:rPr lang="zh-CN" altLang="en-US" sz="2400" dirty="0"/>
                  <a:t>。</a:t>
                </a:r>
              </a:p>
            </p:txBody>
          </p:sp>
        </mc:Choice>
        <mc:Fallback>
          <p:sp>
            <p:nvSpPr>
              <p:cNvPr id="11" name="文本框 10">
                <a:extLst>
                  <a:ext uri="{FF2B5EF4-FFF2-40B4-BE49-F238E27FC236}">
                    <a16:creationId xmlns:a16="http://schemas.microsoft.com/office/drawing/2014/main" xmlns="" xmlns:a14="http://schemas.microsoft.com/office/drawing/2010/main" id="{37FF46B6-FC47-40CF-8CFB-8DE76D941D0B}"/>
                  </a:ext>
                </a:extLst>
              </p:cNvPr>
              <p:cNvSpPr txBox="1">
                <a:spLocks noRot="1" noChangeAspect="1" noMove="1" noResize="1" noEditPoints="1" noAdjustHandles="1" noChangeArrowheads="1" noChangeShapeType="1" noTextEdit="1"/>
              </p:cNvSpPr>
              <p:nvPr/>
            </p:nvSpPr>
            <p:spPr>
              <a:xfrm>
                <a:off x="594574" y="1276487"/>
                <a:ext cx="8169500" cy="4563301"/>
              </a:xfrm>
              <a:prstGeom prst="rect">
                <a:avLst/>
              </a:prstGeom>
              <a:blipFill>
                <a:blip r:embed="rId3" cstate="print"/>
                <a:stretch>
                  <a:fillRect l="-1194" r="-3358" b="-2136"/>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27860573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CD38330D-8146-4E8E-89E5-1C4945018BF2}"/>
              </a:ext>
            </a:extLst>
          </p:cNvPr>
          <p:cNvPicPr>
            <a:picLocks noChangeAspect="1"/>
          </p:cNvPicPr>
          <p:nvPr/>
        </p:nvPicPr>
        <p:blipFill rotWithShape="1">
          <a:blip r:embed="rId2" cstate="print"/>
          <a:srcRect l="69371" t="48263" r="14510" b="23755"/>
          <a:stretch/>
        </p:blipFill>
        <p:spPr>
          <a:xfrm>
            <a:off x="8261554" y="1043932"/>
            <a:ext cx="3432464" cy="3364719"/>
          </a:xfrm>
          <a:prstGeom prst="rect">
            <a:avLst/>
          </a:prstGeom>
        </p:spPr>
      </p:pic>
      <p:sp>
        <p:nvSpPr>
          <p:cNvPr id="9" name="文本框 8">
            <a:extLst>
              <a:ext uri="{FF2B5EF4-FFF2-40B4-BE49-F238E27FC236}">
                <a16:creationId xmlns:a16="http://schemas.microsoft.com/office/drawing/2014/main" xmlns="" id="{63BB8851-F276-48EF-8D4A-01DF64E3C80F}"/>
              </a:ext>
            </a:extLst>
          </p:cNvPr>
          <p:cNvSpPr txBox="1"/>
          <p:nvPr/>
        </p:nvSpPr>
        <p:spPr>
          <a:xfrm>
            <a:off x="8892741" y="4526699"/>
            <a:ext cx="2170089" cy="369332"/>
          </a:xfrm>
          <a:prstGeom prst="rect">
            <a:avLst/>
          </a:prstGeom>
          <a:noFill/>
        </p:spPr>
        <p:txBody>
          <a:bodyPr wrap="square">
            <a:spAutoFit/>
          </a:bodyPr>
          <a:lstStyle/>
          <a:p>
            <a:r>
              <a:rPr lang="zh-CN" altLang="en-US" dirty="0"/>
              <a:t>电气绝缘监测原理</a:t>
            </a:r>
          </a:p>
        </p:txBody>
      </p:sp>
      <mc:AlternateContent xmlns:mc="http://schemas.openxmlformats.org/markup-compatibility/2006">
        <mc:Choice xmlns:a14="http://schemas.microsoft.com/office/drawing/2010/main" xmlns="" Requires="a14">
          <p:sp>
            <p:nvSpPr>
              <p:cNvPr id="11" name="文本框 10">
                <a:extLst>
                  <a:ext uri="{FF2B5EF4-FFF2-40B4-BE49-F238E27FC236}">
                    <a16:creationId xmlns:a16="http://schemas.microsoft.com/office/drawing/2014/main" id="{37FF46B6-FC47-40CF-8CFB-8DE76D941D0B}"/>
                  </a:ext>
                </a:extLst>
              </p:cNvPr>
              <p:cNvSpPr txBox="1"/>
              <p:nvPr/>
            </p:nvSpPr>
            <p:spPr>
              <a:xfrm>
                <a:off x="1077531" y="1346767"/>
                <a:ext cx="8208135" cy="2796407"/>
              </a:xfrm>
              <a:prstGeom prst="rect">
                <a:avLst/>
              </a:prstGeom>
              <a:noFill/>
            </p:spPr>
            <p:txBody>
              <a:bodyPr wrap="square">
                <a:spAutoFit/>
              </a:bodyPr>
              <a:lstStyle/>
              <a:p>
                <a:pPr>
                  <a:lnSpc>
                    <a:spcPct val="150000"/>
                  </a:lnSpc>
                </a:pPr>
                <a:r>
                  <a:rPr lang="zh-CN" altLang="en-US" sz="2400" dirty="0"/>
                  <a:t>限流电阻R有两个，阻值非常大，</a:t>
                </a:r>
                <a:endParaRPr lang="en-US" altLang="zh-CN" sz="2400" dirty="0"/>
              </a:p>
              <a:p>
                <a:pPr>
                  <a:lnSpc>
                    <a:spcPct val="150000"/>
                  </a:lnSpc>
                </a:pPr>
                <a:r>
                  <a:rPr lang="zh-CN" altLang="en-US" sz="2400" dirty="0"/>
                  <a:t>有的电动汽车R=20kΩ。</a:t>
                </a:r>
                <a:endParaRPr lang="en-US" altLang="zh-CN" sz="2400" dirty="0"/>
              </a:p>
              <a:p>
                <a:pPr>
                  <a:lnSpc>
                    <a:spcPct val="150000"/>
                  </a:lnSpc>
                </a:pPr>
                <a14:m>
                  <m:oMath xmlns:m="http://schemas.openxmlformats.org/officeDocument/2006/math">
                    <m:sSub>
                      <m:sSubPr>
                        <m:ctrlPr>
                          <a:rPr lang="en-US" altLang="zh-CN" sz="2400" i="1" smtClean="0">
                            <a:latin typeface="Cambria Math" panose="02040503050406030204" pitchFamily="18" charset="0"/>
                          </a:rPr>
                        </m:ctrlPr>
                      </m:sSubPr>
                      <m:e>
                        <m:r>
                          <a:rPr lang="en-US" altLang="zh-CN" sz="2400" b="0" i="1" smtClean="0">
                            <a:latin typeface="Cambria Math" panose="02040503050406030204" pitchFamily="18" charset="0"/>
                          </a:rPr>
                          <m:t>𝑉𝑇</m:t>
                        </m:r>
                      </m:e>
                      <m:sub>
                        <m:r>
                          <a:rPr lang="en-US" altLang="zh-CN" sz="2400" b="0" i="1" smtClean="0">
                            <a:latin typeface="Cambria Math" panose="02040503050406030204" pitchFamily="18" charset="0"/>
                          </a:rPr>
                          <m:t>1</m:t>
                        </m:r>
                      </m:sub>
                    </m:sSub>
                  </m:oMath>
                </a14:m>
                <a:r>
                  <a:rPr lang="zh-CN" altLang="en-US" sz="2400" dirty="0"/>
                  <a:t> 、</a:t>
                </a:r>
                <a:r>
                  <a:rPr lang="en-US" altLang="zh-CN" sz="2400" dirty="0"/>
                  <a:t> </a:t>
                </a:r>
                <a14:m>
                  <m:oMath xmlns:m="http://schemas.openxmlformats.org/officeDocument/2006/math">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𝑉𝑇</m:t>
                        </m:r>
                      </m:e>
                      <m:sub>
                        <m:r>
                          <a:rPr lang="en-US" altLang="zh-CN" sz="2400" b="0" i="1" smtClean="0">
                            <a:latin typeface="Cambria Math" panose="02040503050406030204" pitchFamily="18" charset="0"/>
                          </a:rPr>
                          <m:t>2</m:t>
                        </m:r>
                      </m:sub>
                    </m:sSub>
                  </m:oMath>
                </a14:m>
                <a:r>
                  <a:rPr lang="zh-CN" altLang="en-US" sz="2400" dirty="0"/>
                  <a:t> 为电子控制开关管，</a:t>
                </a:r>
                <a:endParaRPr lang="en-US" altLang="zh-CN" sz="2400" dirty="0"/>
              </a:p>
              <a:p>
                <a:pPr>
                  <a:lnSpc>
                    <a:spcPct val="150000"/>
                  </a:lnSpc>
                </a:pPr>
                <a:r>
                  <a:rPr lang="zh-CN" altLang="en-US" sz="2400" dirty="0"/>
                  <a:t>由BMS内部控制电路控制其导通与断开，</a:t>
                </a:r>
                <a:endParaRPr lang="en-US" altLang="zh-CN" sz="2400" dirty="0"/>
              </a:p>
              <a:p>
                <a:pPr>
                  <a:lnSpc>
                    <a:spcPct val="150000"/>
                  </a:lnSpc>
                </a:pPr>
                <a:r>
                  <a:rPr lang="zh-CN" altLang="en-US" sz="2400" dirty="0"/>
                  <a:t>改变点A和点B之间的等效电阻和电源的输出电流I。</a:t>
                </a:r>
              </a:p>
            </p:txBody>
          </p:sp>
        </mc:Choice>
        <mc:Fallback>
          <p:sp>
            <p:nvSpPr>
              <p:cNvPr id="11" name="文本框 10">
                <a:extLst>
                  <a:ext uri="{FF2B5EF4-FFF2-40B4-BE49-F238E27FC236}">
                    <a16:creationId xmlns:a16="http://schemas.microsoft.com/office/drawing/2014/main" xmlns="" xmlns:a14="http://schemas.microsoft.com/office/drawing/2010/main" id="{37FF46B6-FC47-40CF-8CFB-8DE76D941D0B}"/>
                  </a:ext>
                </a:extLst>
              </p:cNvPr>
              <p:cNvSpPr txBox="1">
                <a:spLocks noRot="1" noChangeAspect="1" noMove="1" noResize="1" noEditPoints="1" noAdjustHandles="1" noChangeArrowheads="1" noChangeShapeType="1" noTextEdit="1"/>
              </p:cNvSpPr>
              <p:nvPr/>
            </p:nvSpPr>
            <p:spPr>
              <a:xfrm>
                <a:off x="1077531" y="1346767"/>
                <a:ext cx="8208135" cy="2796407"/>
              </a:xfrm>
              <a:prstGeom prst="rect">
                <a:avLst/>
              </a:prstGeom>
              <a:blipFill>
                <a:blip r:embed="rId3" cstate="print"/>
                <a:stretch>
                  <a:fillRect l="-1189" b="-4139"/>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14039262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14273AB7-C4E3-4310-96D9-7F098B818E26}"/>
              </a:ext>
            </a:extLst>
          </p:cNvPr>
          <p:cNvPicPr>
            <a:picLocks noChangeAspect="1"/>
          </p:cNvPicPr>
          <p:nvPr/>
        </p:nvPicPr>
        <p:blipFill rotWithShape="1">
          <a:blip r:embed="rId2" cstate="print"/>
          <a:srcRect l="51979" t="55399" r="32114" b="16432"/>
          <a:stretch/>
        </p:blipFill>
        <p:spPr>
          <a:xfrm>
            <a:off x="8087933" y="991673"/>
            <a:ext cx="3309872" cy="3309872"/>
          </a:xfrm>
          <a:prstGeom prst="rect">
            <a:avLst/>
          </a:prstGeom>
        </p:spPr>
      </p:pic>
      <mc:AlternateContent xmlns:mc="http://schemas.openxmlformats.org/markup-compatibility/2006">
        <mc:Choice xmlns:a14="http://schemas.microsoft.com/office/drawing/2010/main" xmlns="" Requires="a14">
          <p:sp>
            <p:nvSpPr>
              <p:cNvPr id="7" name="文本框 6">
                <a:extLst>
                  <a:ext uri="{FF2B5EF4-FFF2-40B4-BE49-F238E27FC236}">
                    <a16:creationId xmlns:a16="http://schemas.microsoft.com/office/drawing/2014/main" id="{B2BA001C-D3D0-41B3-A7F1-9ABE72333433}"/>
                  </a:ext>
                </a:extLst>
              </p:cNvPr>
              <p:cNvSpPr txBox="1"/>
              <p:nvPr/>
            </p:nvSpPr>
            <p:spPr>
              <a:xfrm>
                <a:off x="965918" y="991673"/>
                <a:ext cx="6920247" cy="2766206"/>
              </a:xfrm>
              <a:prstGeom prst="rect">
                <a:avLst/>
              </a:prstGeom>
              <a:noFill/>
            </p:spPr>
            <p:txBody>
              <a:bodyPr wrap="square">
                <a:spAutoFit/>
              </a:bodyPr>
              <a:lstStyle/>
              <a:p>
                <a:pPr>
                  <a:lnSpc>
                    <a:spcPct val="150000"/>
                  </a:lnSpc>
                </a:pPr>
                <a:r>
                  <a:rPr lang="zh-CN" altLang="en-US" sz="2400" dirty="0"/>
                  <a:t>当</a:t>
                </a:r>
                <a14:m>
                  <m:oMath xmlns:m="http://schemas.openxmlformats.org/officeDocument/2006/math">
                    <m:sSub>
                      <m:sSubPr>
                        <m:ctrlPr>
                          <a:rPr lang="en-US" altLang="zh-CN" sz="2400" i="1" smtClean="0">
                            <a:latin typeface="Cambria Math" panose="02040503050406030204" pitchFamily="18" charset="0"/>
                          </a:rPr>
                        </m:ctrlPr>
                      </m:sSubPr>
                      <m:e>
                        <m:r>
                          <a:rPr lang="en-US" altLang="zh-CN" sz="2400" b="0" i="1" smtClean="0">
                            <a:latin typeface="Cambria Math" panose="02040503050406030204" pitchFamily="18" charset="0"/>
                          </a:rPr>
                          <m:t>𝑉𝑇</m:t>
                        </m:r>
                      </m:e>
                      <m:sub>
                        <m:r>
                          <a:rPr lang="en-US" altLang="zh-CN" sz="2400" b="0" i="1" smtClean="0">
                            <a:latin typeface="Cambria Math" panose="02040503050406030204" pitchFamily="18" charset="0"/>
                          </a:rPr>
                          <m:t>1</m:t>
                        </m:r>
                      </m:sub>
                    </m:sSub>
                  </m:oMath>
                </a14:m>
                <a:r>
                  <a:rPr lang="zh-CN" altLang="en-US" sz="2400" dirty="0"/>
                  <a:t>导通，</a:t>
                </a:r>
                <a:r>
                  <a:rPr lang="en-US" altLang="zh-CN" sz="2400" dirty="0"/>
                  <a:t> </a:t>
                </a:r>
                <a14:m>
                  <m:oMath xmlns:m="http://schemas.openxmlformats.org/officeDocument/2006/math">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𝑉𝑇</m:t>
                        </m:r>
                      </m:e>
                      <m:sub>
                        <m:r>
                          <a:rPr lang="en-US" altLang="zh-CN" sz="2400" b="0" i="1" smtClean="0">
                            <a:latin typeface="Cambria Math" panose="02040503050406030204" pitchFamily="18" charset="0"/>
                          </a:rPr>
                          <m:t>2</m:t>
                        </m:r>
                      </m:sub>
                    </m:sSub>
                  </m:oMath>
                </a14:m>
                <a:r>
                  <a:rPr lang="zh-CN" altLang="en-US" sz="2400" dirty="0"/>
                  <a:t> 断开时，</a:t>
                </a:r>
                <a:endParaRPr lang="en-US" altLang="zh-CN" sz="2400" dirty="0"/>
              </a:p>
              <a:p>
                <a:pPr>
                  <a:lnSpc>
                    <a:spcPct val="150000"/>
                  </a:lnSpc>
                </a:pPr>
                <a:r>
                  <a:rPr lang="zh-CN" altLang="en-US" sz="2400" dirty="0"/>
                  <a:t>桥式阻抗网络等效为</a:t>
                </a:r>
                <a14:m>
                  <m:oMath xmlns:m="http://schemas.openxmlformats.org/officeDocument/2006/math">
                    <m:sSub>
                      <m:sSubPr>
                        <m:ctrlPr>
                          <a:rPr lang="en-US" altLang="zh-CN" sz="2400" b="1" i="1" smtClean="0">
                            <a:solidFill>
                              <a:srgbClr val="C00000"/>
                            </a:solidFill>
                            <a:latin typeface="Cambria Math" panose="02040503050406030204" pitchFamily="18" charset="0"/>
                          </a:rPr>
                        </m:ctrlPr>
                      </m:sSubPr>
                      <m:e>
                        <m:r>
                          <m:rPr>
                            <m:sty m:val="p"/>
                          </m:rPr>
                          <a:rPr lang="en-US" altLang="zh-CN" sz="2400" b="1" i="1">
                            <a:solidFill>
                              <a:srgbClr val="C00000"/>
                            </a:solidFill>
                            <a:latin typeface="Cambria Math" panose="02040503050406030204" pitchFamily="18" charset="0"/>
                          </a:rPr>
                          <m:t>R</m:t>
                        </m:r>
                      </m:e>
                      <m:sub>
                        <m:r>
                          <a:rPr lang="en-US" altLang="zh-CN" sz="2400" b="1" i="1" smtClean="0">
                            <a:solidFill>
                              <a:srgbClr val="C00000"/>
                            </a:solidFill>
                            <a:latin typeface="Cambria Math" panose="02040503050406030204" pitchFamily="18" charset="0"/>
                          </a:rPr>
                          <m:t>𝒈</m:t>
                        </m:r>
                        <m:r>
                          <a:rPr lang="en-US" altLang="zh-CN" sz="2400" b="1" i="1" smtClean="0">
                            <a:solidFill>
                              <a:srgbClr val="C00000"/>
                            </a:solidFill>
                            <a:latin typeface="Cambria Math" panose="02040503050406030204" pitchFamily="18" charset="0"/>
                          </a:rPr>
                          <m:t>𝟏</m:t>
                        </m:r>
                      </m:sub>
                    </m:sSub>
                  </m:oMath>
                </a14:m>
                <a:r>
                  <a:rPr lang="zh-CN" altLang="en-US" sz="2400" dirty="0"/>
                  <a:t>与</a:t>
                </a:r>
                <a:r>
                  <a:rPr lang="en-US" altLang="zh-CN" sz="2400" dirty="0"/>
                  <a:t>R</a:t>
                </a:r>
                <a:r>
                  <a:rPr lang="zh-CN" altLang="en-US" sz="2400" dirty="0"/>
                  <a:t>并联后再与</a:t>
                </a:r>
                <a14:m>
                  <m:oMath xmlns:m="http://schemas.openxmlformats.org/officeDocument/2006/math">
                    <m:sSub>
                      <m:sSubPr>
                        <m:ctrlPr>
                          <a:rPr lang="en-US" altLang="zh-CN" sz="2400" b="1" i="1">
                            <a:solidFill>
                              <a:srgbClr val="C00000"/>
                            </a:solidFill>
                            <a:latin typeface="Cambria Math" panose="02040503050406030204" pitchFamily="18" charset="0"/>
                          </a:rPr>
                        </m:ctrlPr>
                      </m:sSubPr>
                      <m:e>
                        <m:r>
                          <m:rPr>
                            <m:sty m:val="p"/>
                          </m:rPr>
                          <a:rPr lang="en-US" altLang="zh-CN" sz="2400" b="1" i="1">
                            <a:solidFill>
                              <a:srgbClr val="C00000"/>
                            </a:solidFill>
                            <a:latin typeface="Cambria Math" panose="02040503050406030204" pitchFamily="18" charset="0"/>
                          </a:rPr>
                          <m:t>R</m:t>
                        </m:r>
                      </m:e>
                      <m:sub>
                        <m:r>
                          <a:rPr lang="en-US" altLang="zh-CN" sz="2400" b="1" i="1">
                            <a:solidFill>
                              <a:srgbClr val="C00000"/>
                            </a:solidFill>
                            <a:latin typeface="Cambria Math" panose="02040503050406030204" pitchFamily="18" charset="0"/>
                          </a:rPr>
                          <m:t>𝒈</m:t>
                        </m:r>
                        <m:r>
                          <a:rPr lang="en-US" altLang="zh-CN" sz="2400" b="1" i="1">
                            <a:solidFill>
                              <a:srgbClr val="C00000"/>
                            </a:solidFill>
                            <a:latin typeface="Cambria Math" panose="02040503050406030204" pitchFamily="18" charset="0"/>
                          </a:rPr>
                          <m:t>𝟐</m:t>
                        </m:r>
                      </m:sub>
                    </m:sSub>
                  </m:oMath>
                </a14:m>
                <a:r>
                  <a:rPr lang="zh-CN" altLang="en-US" sz="2400" dirty="0"/>
                  <a:t>串联，</a:t>
                </a:r>
                <a:endParaRPr lang="en-US" altLang="zh-CN" sz="2400" dirty="0"/>
              </a:p>
              <a:p>
                <a:pPr>
                  <a:lnSpc>
                    <a:spcPct val="150000"/>
                  </a:lnSpc>
                </a:pPr>
                <a:r>
                  <a:rPr lang="zh-CN" altLang="en-US" sz="2400" dirty="0"/>
                  <a:t>这时，电源电压为</a:t>
                </a:r>
                <a14:m>
                  <m:oMath xmlns:m="http://schemas.openxmlformats.org/officeDocument/2006/math">
                    <m:sSub>
                      <m:sSubPr>
                        <m:ctrlPr>
                          <a:rPr lang="en-US" altLang="zh-CN" sz="2400" b="1" i="1" smtClean="0">
                            <a:solidFill>
                              <a:srgbClr val="C00000"/>
                            </a:solidFill>
                            <a:latin typeface="Cambria Math" panose="02040503050406030204" pitchFamily="18" charset="0"/>
                          </a:rPr>
                        </m:ctrlPr>
                      </m:sSubPr>
                      <m:e>
                        <m:r>
                          <a:rPr lang="en-US" altLang="zh-CN" sz="2400" b="1" i="1">
                            <a:solidFill>
                              <a:srgbClr val="C00000"/>
                            </a:solidFill>
                            <a:latin typeface="Cambria Math" panose="02040503050406030204" pitchFamily="18" charset="0"/>
                          </a:rPr>
                          <m:t>𝑼</m:t>
                        </m:r>
                      </m:e>
                      <m:sub>
                        <m:r>
                          <a:rPr lang="en-US" altLang="zh-CN" sz="2400" b="1" i="1" smtClean="0">
                            <a:solidFill>
                              <a:srgbClr val="C00000"/>
                            </a:solidFill>
                            <a:latin typeface="Cambria Math" panose="02040503050406030204" pitchFamily="18" charset="0"/>
                          </a:rPr>
                          <m:t>𝟎𝟏</m:t>
                        </m:r>
                      </m:sub>
                    </m:sSub>
                    <m:r>
                      <a:rPr lang="en-US" altLang="zh-CN" sz="2400" b="1" i="1" smtClean="0">
                        <a:solidFill>
                          <a:srgbClr val="C00000"/>
                        </a:solidFill>
                        <a:latin typeface="Cambria Math" panose="02040503050406030204" pitchFamily="18" charset="0"/>
                      </a:rPr>
                      <m:t> </m:t>
                    </m:r>
                  </m:oMath>
                </a14:m>
                <a:r>
                  <a:rPr lang="zh-CN" altLang="en-US" sz="2400" dirty="0"/>
                  <a:t>，电流为</a:t>
                </a:r>
                <a14:m>
                  <m:oMath xmlns:m="http://schemas.openxmlformats.org/officeDocument/2006/math">
                    <m:sSub>
                      <m:sSubPr>
                        <m:ctrlPr>
                          <a:rPr lang="en-US" altLang="zh-CN" sz="2400" b="1" i="1">
                            <a:solidFill>
                              <a:srgbClr val="C00000"/>
                            </a:solidFill>
                            <a:latin typeface="Cambria Math" panose="02040503050406030204" pitchFamily="18" charset="0"/>
                          </a:rPr>
                        </m:ctrlPr>
                      </m:sSubPr>
                      <m:e>
                        <m:r>
                          <a:rPr lang="en-US" altLang="zh-CN" sz="2400" b="1" i="1" smtClean="0">
                            <a:solidFill>
                              <a:srgbClr val="C00000"/>
                            </a:solidFill>
                            <a:latin typeface="Cambria Math" panose="02040503050406030204" pitchFamily="18" charset="0"/>
                          </a:rPr>
                          <m:t>𝑰</m:t>
                        </m:r>
                      </m:e>
                      <m:sub>
                        <m:r>
                          <a:rPr lang="en-US" altLang="zh-CN" sz="2400" b="1" i="1" smtClean="0">
                            <a:solidFill>
                              <a:srgbClr val="C00000"/>
                            </a:solidFill>
                            <a:latin typeface="Cambria Math" panose="02040503050406030204" pitchFamily="18" charset="0"/>
                          </a:rPr>
                          <m:t>𝟏</m:t>
                        </m:r>
                      </m:sub>
                    </m:sSub>
                    <m:r>
                      <a:rPr lang="en-US" altLang="zh-CN" sz="2400" b="1" i="1">
                        <a:solidFill>
                          <a:srgbClr val="C00000"/>
                        </a:solidFill>
                        <a:latin typeface="Cambria Math" panose="02040503050406030204" pitchFamily="18" charset="0"/>
                      </a:rPr>
                      <m:t> </m:t>
                    </m:r>
                  </m:oMath>
                </a14:m>
                <a:r>
                  <a:rPr lang="zh-CN" altLang="en-US" sz="2400" dirty="0"/>
                  <a:t>，</a:t>
                </a:r>
                <a:endParaRPr lang="en-US" altLang="zh-CN" sz="2400" dirty="0"/>
              </a:p>
              <a:p>
                <a:pPr>
                  <a:lnSpc>
                    <a:spcPct val="150000"/>
                  </a:lnSpc>
                </a:pPr>
                <a:r>
                  <a:rPr lang="zh-CN" altLang="en-US" sz="2400" dirty="0"/>
                  <a:t>可得     </a:t>
                </a:r>
                <a14:m>
                  <m:oMath xmlns:m="http://schemas.openxmlformats.org/officeDocument/2006/math">
                    <m:sSub>
                      <m:sSubPr>
                        <m:ctrlPr>
                          <a:rPr lang="en-US" altLang="zh-CN" sz="2400" i="1" smtClean="0">
                            <a:latin typeface="Cambria Math" panose="02040503050406030204" pitchFamily="18" charset="0"/>
                          </a:rPr>
                        </m:ctrlPr>
                      </m:sSubPr>
                      <m:e>
                        <m:r>
                          <a:rPr lang="en-US" altLang="zh-CN" sz="2400" b="0" i="1" smtClean="0">
                            <a:latin typeface="Cambria Math" panose="02040503050406030204" pitchFamily="18" charset="0"/>
                          </a:rPr>
                          <m:t>𝑈</m:t>
                        </m:r>
                      </m:e>
                      <m:sub>
                        <m:r>
                          <a:rPr lang="en-US" altLang="zh-CN" sz="2400" b="0" i="1" smtClean="0">
                            <a:latin typeface="Cambria Math" panose="02040503050406030204" pitchFamily="18" charset="0"/>
                          </a:rPr>
                          <m:t>01</m:t>
                        </m:r>
                      </m:sub>
                    </m:sSub>
                    <m:r>
                      <a:rPr lang="en-US" altLang="zh-CN" sz="2400" b="0" i="1" smtClean="0">
                        <a:latin typeface="Cambria Math" panose="02040503050406030204" pitchFamily="18" charset="0"/>
                      </a:rPr>
                      <m:t>=</m:t>
                    </m:r>
                    <m:sSub>
                      <m:sSubPr>
                        <m:ctrlPr>
                          <a:rPr lang="en-US" altLang="zh-CN" sz="2400" b="0" i="1" smtClean="0">
                            <a:latin typeface="Cambria Math" panose="02040503050406030204" pitchFamily="18" charset="0"/>
                          </a:rPr>
                        </m:ctrlPr>
                      </m:sSubPr>
                      <m:e>
                        <m:r>
                          <a:rPr lang="en-US" altLang="zh-CN" sz="2400" b="0" i="1" smtClean="0">
                            <a:latin typeface="Cambria Math" panose="02040503050406030204" pitchFamily="18" charset="0"/>
                          </a:rPr>
                          <m:t>𝐼</m:t>
                        </m:r>
                      </m:e>
                      <m:sub>
                        <m:r>
                          <a:rPr lang="en-US" altLang="zh-CN" sz="2400" b="0" i="1" smtClean="0">
                            <a:latin typeface="Cambria Math" panose="02040503050406030204" pitchFamily="18" charset="0"/>
                          </a:rPr>
                          <m:t>1</m:t>
                        </m:r>
                      </m:sub>
                    </m:sSub>
                    <m:r>
                      <a:rPr lang="en-US" altLang="zh-CN" sz="2400" i="1">
                        <a:latin typeface="Cambria Math" panose="02040503050406030204" pitchFamily="18" charset="0"/>
                      </a:rPr>
                      <m:t>(</m:t>
                    </m:r>
                    <m:sSub>
                      <m:sSubPr>
                        <m:ctrlPr>
                          <a:rPr lang="en-US" altLang="zh-CN" sz="2400" b="1" i="1" smtClean="0">
                            <a:solidFill>
                              <a:schemeClr val="tx1"/>
                            </a:solidFill>
                            <a:latin typeface="Cambria Math" panose="02040503050406030204" pitchFamily="18" charset="0"/>
                          </a:rPr>
                        </m:ctrlPr>
                      </m:sSubPr>
                      <m:e>
                        <m:r>
                          <m:rPr>
                            <m:sty m:val="p"/>
                          </m:rPr>
                          <a:rPr lang="en-US" altLang="zh-CN" sz="2400" b="1" i="1">
                            <a:solidFill>
                              <a:schemeClr val="tx1"/>
                            </a:solidFill>
                            <a:latin typeface="Cambria Math" panose="02040503050406030204" pitchFamily="18" charset="0"/>
                          </a:rPr>
                          <m:t>R</m:t>
                        </m:r>
                      </m:e>
                      <m:sub>
                        <m:r>
                          <a:rPr lang="en-US" altLang="zh-CN" sz="2400" b="1" i="1">
                            <a:solidFill>
                              <a:schemeClr val="tx1"/>
                            </a:solidFill>
                            <a:latin typeface="Cambria Math" panose="02040503050406030204" pitchFamily="18" charset="0"/>
                          </a:rPr>
                          <m:t>𝒈</m:t>
                        </m:r>
                        <m:r>
                          <a:rPr lang="en-US" altLang="zh-CN" sz="2400" b="1" i="1">
                            <a:solidFill>
                              <a:schemeClr val="tx1"/>
                            </a:solidFill>
                            <a:latin typeface="Cambria Math" panose="02040503050406030204" pitchFamily="18" charset="0"/>
                          </a:rPr>
                          <m:t>𝟐</m:t>
                        </m:r>
                      </m:sub>
                    </m:sSub>
                    <m:r>
                      <a:rPr lang="en-US" altLang="zh-CN" sz="2400" b="0" i="1" smtClean="0">
                        <a:solidFill>
                          <a:schemeClr val="tx1"/>
                        </a:solidFill>
                        <a:latin typeface="Cambria Math" panose="02040503050406030204" pitchFamily="18" charset="0"/>
                      </a:rPr>
                      <m:t>+</m:t>
                    </m:r>
                    <m:f>
                      <m:fPr>
                        <m:ctrlPr>
                          <a:rPr lang="en-US" altLang="zh-CN" sz="2400" i="1" smtClean="0">
                            <a:solidFill>
                              <a:schemeClr val="tx1"/>
                            </a:solidFill>
                            <a:latin typeface="Cambria Math" panose="02040503050406030204" pitchFamily="18" charset="0"/>
                          </a:rPr>
                        </m:ctrlPr>
                      </m:fPr>
                      <m:num>
                        <m:r>
                          <a:rPr lang="en-US" altLang="zh-CN" sz="2400" b="0" i="1" smtClean="0">
                            <a:solidFill>
                              <a:schemeClr val="tx1"/>
                            </a:solidFill>
                            <a:latin typeface="Cambria Math" panose="02040503050406030204" pitchFamily="18" charset="0"/>
                          </a:rPr>
                          <m:t>𝑅</m:t>
                        </m:r>
                        <m:r>
                          <a:rPr lang="en-US" altLang="zh-CN" sz="2400" b="0" i="1" smtClean="0">
                            <a:solidFill>
                              <a:schemeClr val="tx1"/>
                            </a:solidFill>
                            <a:latin typeface="Cambria Math" panose="02040503050406030204" pitchFamily="18" charset="0"/>
                          </a:rPr>
                          <m:t>∗</m:t>
                        </m:r>
                        <m:sSub>
                          <m:sSubPr>
                            <m:ctrlPr>
                              <a:rPr lang="en-US" altLang="zh-CN" sz="2400" b="1" i="1">
                                <a:solidFill>
                                  <a:schemeClr val="tx1"/>
                                </a:solidFill>
                                <a:latin typeface="Cambria Math" panose="02040503050406030204" pitchFamily="18" charset="0"/>
                              </a:rPr>
                            </m:ctrlPr>
                          </m:sSubPr>
                          <m:e>
                            <m:r>
                              <m:rPr>
                                <m:sty m:val="p"/>
                              </m:rPr>
                              <a:rPr lang="en-US" altLang="zh-CN" sz="2400" b="1" i="1">
                                <a:solidFill>
                                  <a:schemeClr val="tx1"/>
                                </a:solidFill>
                                <a:latin typeface="Cambria Math" panose="02040503050406030204" pitchFamily="18" charset="0"/>
                              </a:rPr>
                              <m:t>R</m:t>
                            </m:r>
                          </m:e>
                          <m:sub>
                            <m:r>
                              <a:rPr lang="en-US" altLang="zh-CN" sz="2400" b="1" i="1">
                                <a:solidFill>
                                  <a:schemeClr val="tx1"/>
                                </a:solidFill>
                                <a:latin typeface="Cambria Math" panose="02040503050406030204" pitchFamily="18" charset="0"/>
                              </a:rPr>
                              <m:t>𝒈</m:t>
                            </m:r>
                            <m:r>
                              <a:rPr lang="en-US" altLang="zh-CN" sz="2400" b="1" i="1">
                                <a:solidFill>
                                  <a:schemeClr val="tx1"/>
                                </a:solidFill>
                                <a:latin typeface="Cambria Math" panose="02040503050406030204" pitchFamily="18" charset="0"/>
                              </a:rPr>
                              <m:t>𝟏</m:t>
                            </m:r>
                          </m:sub>
                        </m:sSub>
                      </m:num>
                      <m:den>
                        <m:r>
                          <a:rPr lang="en-US" altLang="zh-CN" sz="2400" b="0" i="1" smtClean="0">
                            <a:solidFill>
                              <a:schemeClr val="tx1"/>
                            </a:solidFill>
                            <a:latin typeface="Cambria Math" panose="02040503050406030204" pitchFamily="18" charset="0"/>
                          </a:rPr>
                          <m:t>𝑅</m:t>
                        </m:r>
                        <m:r>
                          <a:rPr lang="en-US" altLang="zh-CN" sz="2400" b="0" i="1" smtClean="0">
                            <a:solidFill>
                              <a:schemeClr val="tx1"/>
                            </a:solidFill>
                            <a:latin typeface="Cambria Math" panose="02040503050406030204" pitchFamily="18" charset="0"/>
                          </a:rPr>
                          <m:t>+</m:t>
                        </m:r>
                        <m:sSub>
                          <m:sSubPr>
                            <m:ctrlPr>
                              <a:rPr lang="en-US" altLang="zh-CN" sz="2400" b="1" i="1">
                                <a:solidFill>
                                  <a:schemeClr val="tx1"/>
                                </a:solidFill>
                                <a:latin typeface="Cambria Math" panose="02040503050406030204" pitchFamily="18" charset="0"/>
                              </a:rPr>
                            </m:ctrlPr>
                          </m:sSubPr>
                          <m:e>
                            <m:r>
                              <m:rPr>
                                <m:sty m:val="p"/>
                              </m:rPr>
                              <a:rPr lang="en-US" altLang="zh-CN" sz="2400" b="1" i="1">
                                <a:solidFill>
                                  <a:schemeClr val="tx1"/>
                                </a:solidFill>
                                <a:latin typeface="Cambria Math" panose="02040503050406030204" pitchFamily="18" charset="0"/>
                              </a:rPr>
                              <m:t>R</m:t>
                            </m:r>
                          </m:e>
                          <m:sub>
                            <m:r>
                              <a:rPr lang="en-US" altLang="zh-CN" sz="2400" b="1" i="1">
                                <a:solidFill>
                                  <a:schemeClr val="tx1"/>
                                </a:solidFill>
                                <a:latin typeface="Cambria Math" panose="02040503050406030204" pitchFamily="18" charset="0"/>
                              </a:rPr>
                              <m:t>𝒈</m:t>
                            </m:r>
                            <m:r>
                              <a:rPr lang="en-US" altLang="zh-CN" sz="2400" b="1" i="1">
                                <a:solidFill>
                                  <a:schemeClr val="tx1"/>
                                </a:solidFill>
                                <a:latin typeface="Cambria Math" panose="02040503050406030204" pitchFamily="18" charset="0"/>
                              </a:rPr>
                              <m:t>𝟏</m:t>
                            </m:r>
                          </m:sub>
                        </m:sSub>
                      </m:den>
                    </m:f>
                  </m:oMath>
                </a14:m>
                <a:r>
                  <a:rPr lang="en-US" altLang="zh-CN" sz="2400" dirty="0"/>
                  <a:t>)</a:t>
                </a:r>
                <a:endParaRPr lang="zh-CN" altLang="en-US" sz="2400" dirty="0"/>
              </a:p>
            </p:txBody>
          </p:sp>
        </mc:Choice>
        <mc:Fallback>
          <p:sp>
            <p:nvSpPr>
              <p:cNvPr id="7" name="文本框 6">
                <a:extLst>
                  <a:ext uri="{FF2B5EF4-FFF2-40B4-BE49-F238E27FC236}">
                    <a16:creationId xmlns:a16="http://schemas.microsoft.com/office/drawing/2014/main" xmlns="" xmlns:a14="http://schemas.microsoft.com/office/drawing/2010/main" id="{B2BA001C-D3D0-41B3-A7F1-9ABE72333433}"/>
                  </a:ext>
                </a:extLst>
              </p:cNvPr>
              <p:cNvSpPr txBox="1">
                <a:spLocks noRot="1" noChangeAspect="1" noMove="1" noResize="1" noEditPoints="1" noAdjustHandles="1" noChangeArrowheads="1" noChangeShapeType="1" noTextEdit="1"/>
              </p:cNvSpPr>
              <p:nvPr/>
            </p:nvSpPr>
            <p:spPr>
              <a:xfrm>
                <a:off x="965918" y="991673"/>
                <a:ext cx="6920247" cy="2766206"/>
              </a:xfrm>
              <a:prstGeom prst="rect">
                <a:avLst/>
              </a:prstGeom>
              <a:blipFill>
                <a:blip r:embed="rId3" cstate="print"/>
                <a:stretch>
                  <a:fillRect l="-1320" r="-880"/>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32705207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2009F0C9-2F8E-4E62-8A58-8BD27A2CD932}"/>
              </a:ext>
            </a:extLst>
          </p:cNvPr>
          <p:cNvPicPr>
            <a:picLocks noChangeAspect="1"/>
          </p:cNvPicPr>
          <p:nvPr/>
        </p:nvPicPr>
        <p:blipFill rotWithShape="1">
          <a:blip r:embed="rId2" cstate="print"/>
          <a:srcRect l="51449" t="53333" r="31795" b="17371"/>
          <a:stretch/>
        </p:blipFill>
        <p:spPr>
          <a:xfrm>
            <a:off x="8148034" y="1184530"/>
            <a:ext cx="4043966" cy="3992776"/>
          </a:xfrm>
          <a:prstGeom prst="rect">
            <a:avLst/>
          </a:prstGeom>
        </p:spPr>
      </p:pic>
      <mc:AlternateContent xmlns:mc="http://schemas.openxmlformats.org/markup-compatibility/2006">
        <mc:Choice xmlns:a14="http://schemas.microsoft.com/office/drawing/2010/main" xmlns="" Requires="a14">
          <p:sp>
            <p:nvSpPr>
              <p:cNvPr id="4" name="文本框 3">
                <a:extLst>
                  <a:ext uri="{FF2B5EF4-FFF2-40B4-BE49-F238E27FC236}">
                    <a16:creationId xmlns:a16="http://schemas.microsoft.com/office/drawing/2014/main" id="{56E154B2-9429-4EBA-972B-249A75D38782}"/>
                  </a:ext>
                </a:extLst>
              </p:cNvPr>
              <p:cNvSpPr txBox="1"/>
              <p:nvPr/>
            </p:nvSpPr>
            <p:spPr>
              <a:xfrm>
                <a:off x="850008" y="1609695"/>
                <a:ext cx="6920247" cy="2766206"/>
              </a:xfrm>
              <a:prstGeom prst="rect">
                <a:avLst/>
              </a:prstGeom>
              <a:noFill/>
            </p:spPr>
            <p:txBody>
              <a:bodyPr wrap="square">
                <a:spAutoFit/>
              </a:bodyPr>
              <a:lstStyle/>
              <a:p>
                <a:pPr>
                  <a:lnSpc>
                    <a:spcPct val="150000"/>
                  </a:lnSpc>
                </a:pPr>
                <a:r>
                  <a:rPr lang="zh-CN" altLang="en-US" sz="2400" dirty="0"/>
                  <a:t>当</a:t>
                </a:r>
                <a14:m>
                  <m:oMath xmlns:m="http://schemas.openxmlformats.org/officeDocument/2006/math">
                    <m:sSub>
                      <m:sSubPr>
                        <m:ctrlPr>
                          <a:rPr lang="en-US" altLang="zh-CN" sz="2400" i="1" smtClean="0">
                            <a:latin typeface="Cambria Math" panose="02040503050406030204" pitchFamily="18" charset="0"/>
                          </a:rPr>
                        </m:ctrlPr>
                      </m:sSubPr>
                      <m:e>
                        <m:r>
                          <a:rPr lang="en-US" altLang="zh-CN" sz="2400" b="0" i="1" smtClean="0">
                            <a:latin typeface="Cambria Math" panose="02040503050406030204" pitchFamily="18" charset="0"/>
                          </a:rPr>
                          <m:t>𝑉𝑇</m:t>
                        </m:r>
                      </m:e>
                      <m:sub>
                        <m:r>
                          <a:rPr lang="en-US" altLang="zh-CN" sz="2400" b="0" i="1" smtClean="0">
                            <a:latin typeface="Cambria Math" panose="02040503050406030204" pitchFamily="18" charset="0"/>
                          </a:rPr>
                          <m:t>1</m:t>
                        </m:r>
                      </m:sub>
                    </m:sSub>
                    <m:r>
                      <a:rPr lang="zh-CN" altLang="en-US" sz="2400" i="1">
                        <a:latin typeface="Cambria Math" panose="02040503050406030204" pitchFamily="18" charset="0"/>
                      </a:rPr>
                      <m:t>断开</m:t>
                    </m:r>
                  </m:oMath>
                </a14:m>
                <a:r>
                  <a:rPr lang="zh-CN" altLang="en-US" sz="2400" dirty="0"/>
                  <a:t>，</a:t>
                </a:r>
                <a:r>
                  <a:rPr lang="en-US" altLang="zh-CN" sz="2400" dirty="0"/>
                  <a:t> </a:t>
                </a:r>
                <a14:m>
                  <m:oMath xmlns:m="http://schemas.openxmlformats.org/officeDocument/2006/math">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𝑉𝑇</m:t>
                        </m:r>
                      </m:e>
                      <m:sub>
                        <m:r>
                          <a:rPr lang="en-US" altLang="zh-CN" sz="2400" b="0" i="1" smtClean="0">
                            <a:latin typeface="Cambria Math" panose="02040503050406030204" pitchFamily="18" charset="0"/>
                          </a:rPr>
                          <m:t>2</m:t>
                        </m:r>
                      </m:sub>
                    </m:sSub>
                  </m:oMath>
                </a14:m>
                <a:r>
                  <a:rPr lang="zh-CN" altLang="en-US" sz="2400" dirty="0"/>
                  <a:t> 导通时，</a:t>
                </a:r>
                <a:endParaRPr lang="en-US" altLang="zh-CN" sz="2400" dirty="0"/>
              </a:p>
              <a:p>
                <a:pPr>
                  <a:lnSpc>
                    <a:spcPct val="150000"/>
                  </a:lnSpc>
                </a:pPr>
                <a:r>
                  <a:rPr lang="zh-CN" altLang="en-US" sz="2400" dirty="0"/>
                  <a:t>桥式阻抗网络等效为</a:t>
                </a:r>
                <a14:m>
                  <m:oMath xmlns:m="http://schemas.openxmlformats.org/officeDocument/2006/math">
                    <m:sSub>
                      <m:sSubPr>
                        <m:ctrlPr>
                          <a:rPr lang="en-US" altLang="zh-CN" sz="2400" b="1" i="1">
                            <a:solidFill>
                              <a:srgbClr val="C00000"/>
                            </a:solidFill>
                            <a:latin typeface="Cambria Math" panose="02040503050406030204" pitchFamily="18" charset="0"/>
                          </a:rPr>
                        </m:ctrlPr>
                      </m:sSubPr>
                      <m:e>
                        <m:r>
                          <m:rPr>
                            <m:sty m:val="p"/>
                          </m:rPr>
                          <a:rPr lang="en-US" altLang="zh-CN" sz="2400" b="1" i="1">
                            <a:solidFill>
                              <a:srgbClr val="C00000"/>
                            </a:solidFill>
                            <a:latin typeface="Cambria Math" panose="02040503050406030204" pitchFamily="18" charset="0"/>
                          </a:rPr>
                          <m:t>R</m:t>
                        </m:r>
                      </m:e>
                      <m:sub>
                        <m:r>
                          <a:rPr lang="en-US" altLang="zh-CN" sz="2400" b="1" i="1">
                            <a:solidFill>
                              <a:srgbClr val="C00000"/>
                            </a:solidFill>
                            <a:latin typeface="Cambria Math" panose="02040503050406030204" pitchFamily="18" charset="0"/>
                          </a:rPr>
                          <m:t>𝒈</m:t>
                        </m:r>
                        <m:r>
                          <a:rPr lang="en-US" altLang="zh-CN" sz="2400" b="1" i="1">
                            <a:solidFill>
                              <a:srgbClr val="C00000"/>
                            </a:solidFill>
                            <a:latin typeface="Cambria Math" panose="02040503050406030204" pitchFamily="18" charset="0"/>
                          </a:rPr>
                          <m:t>𝟐</m:t>
                        </m:r>
                      </m:sub>
                    </m:sSub>
                  </m:oMath>
                </a14:m>
                <a:r>
                  <a:rPr lang="zh-CN" altLang="en-US" sz="2400" dirty="0"/>
                  <a:t>与</a:t>
                </a:r>
                <a:r>
                  <a:rPr lang="en-US" altLang="zh-CN" sz="2400" dirty="0"/>
                  <a:t>R</a:t>
                </a:r>
                <a:r>
                  <a:rPr lang="zh-CN" altLang="en-US" sz="2400" dirty="0"/>
                  <a:t>并联后再</a:t>
                </a:r>
                <a14:m>
                  <m:oMath xmlns:m="http://schemas.openxmlformats.org/officeDocument/2006/math">
                    <m:sSub>
                      <m:sSubPr>
                        <m:ctrlPr>
                          <a:rPr lang="en-US" altLang="zh-CN" sz="2400" b="1" i="1">
                            <a:solidFill>
                              <a:srgbClr val="C00000"/>
                            </a:solidFill>
                            <a:latin typeface="Cambria Math" panose="02040503050406030204" pitchFamily="18" charset="0"/>
                          </a:rPr>
                        </m:ctrlPr>
                      </m:sSubPr>
                      <m:e>
                        <m:r>
                          <m:rPr>
                            <m:sty m:val="p"/>
                          </m:rPr>
                          <a:rPr lang="en-US" altLang="zh-CN" sz="2400" b="1" i="1">
                            <a:solidFill>
                              <a:srgbClr val="C00000"/>
                            </a:solidFill>
                            <a:latin typeface="Cambria Math" panose="02040503050406030204" pitchFamily="18" charset="0"/>
                          </a:rPr>
                          <m:t>R</m:t>
                        </m:r>
                      </m:e>
                      <m:sub>
                        <m:r>
                          <a:rPr lang="en-US" altLang="zh-CN" sz="2400" b="1" i="1">
                            <a:solidFill>
                              <a:srgbClr val="C00000"/>
                            </a:solidFill>
                            <a:latin typeface="Cambria Math" panose="02040503050406030204" pitchFamily="18" charset="0"/>
                          </a:rPr>
                          <m:t>𝒈</m:t>
                        </m:r>
                        <m:r>
                          <a:rPr lang="en-US" altLang="zh-CN" sz="2400" b="1" i="1">
                            <a:solidFill>
                              <a:srgbClr val="C00000"/>
                            </a:solidFill>
                            <a:latin typeface="Cambria Math" panose="02040503050406030204" pitchFamily="18" charset="0"/>
                          </a:rPr>
                          <m:t>𝟏</m:t>
                        </m:r>
                      </m:sub>
                    </m:sSub>
                  </m:oMath>
                </a14:m>
                <a:r>
                  <a:rPr lang="zh-CN" altLang="en-US" sz="2400" dirty="0"/>
                  <a:t>与串联，</a:t>
                </a:r>
                <a:endParaRPr lang="en-US" altLang="zh-CN" sz="2400" dirty="0"/>
              </a:p>
              <a:p>
                <a:pPr>
                  <a:lnSpc>
                    <a:spcPct val="150000"/>
                  </a:lnSpc>
                </a:pPr>
                <a:r>
                  <a:rPr lang="zh-CN" altLang="en-US" sz="2400" dirty="0"/>
                  <a:t>这时，电源电压为</a:t>
                </a:r>
                <a14:m>
                  <m:oMath xmlns:m="http://schemas.openxmlformats.org/officeDocument/2006/math">
                    <m:sSub>
                      <m:sSubPr>
                        <m:ctrlPr>
                          <a:rPr lang="en-US" altLang="zh-CN" sz="2400" b="1" i="1" smtClean="0">
                            <a:solidFill>
                              <a:srgbClr val="C00000"/>
                            </a:solidFill>
                            <a:latin typeface="Cambria Math" panose="02040503050406030204" pitchFamily="18" charset="0"/>
                          </a:rPr>
                        </m:ctrlPr>
                      </m:sSubPr>
                      <m:e>
                        <m:r>
                          <a:rPr lang="en-US" altLang="zh-CN" sz="2400" b="1" i="1">
                            <a:solidFill>
                              <a:srgbClr val="C00000"/>
                            </a:solidFill>
                            <a:latin typeface="Cambria Math" panose="02040503050406030204" pitchFamily="18" charset="0"/>
                          </a:rPr>
                          <m:t>𝑼</m:t>
                        </m:r>
                      </m:e>
                      <m:sub>
                        <m:r>
                          <a:rPr lang="en-US" altLang="zh-CN" sz="2400" b="1" i="1" smtClean="0">
                            <a:solidFill>
                              <a:srgbClr val="C00000"/>
                            </a:solidFill>
                            <a:latin typeface="Cambria Math" panose="02040503050406030204" pitchFamily="18" charset="0"/>
                          </a:rPr>
                          <m:t>𝟎𝟐</m:t>
                        </m:r>
                      </m:sub>
                    </m:sSub>
                    <m:r>
                      <a:rPr lang="en-US" altLang="zh-CN" sz="2400" b="1" i="1" smtClean="0">
                        <a:solidFill>
                          <a:srgbClr val="C00000"/>
                        </a:solidFill>
                        <a:latin typeface="Cambria Math" panose="02040503050406030204" pitchFamily="18" charset="0"/>
                      </a:rPr>
                      <m:t> </m:t>
                    </m:r>
                  </m:oMath>
                </a14:m>
                <a:r>
                  <a:rPr lang="zh-CN" altLang="en-US" sz="2400" dirty="0"/>
                  <a:t>，电流为</a:t>
                </a:r>
                <a14:m>
                  <m:oMath xmlns:m="http://schemas.openxmlformats.org/officeDocument/2006/math">
                    <m:sSub>
                      <m:sSubPr>
                        <m:ctrlPr>
                          <a:rPr lang="en-US" altLang="zh-CN" sz="2400" b="1" i="1">
                            <a:solidFill>
                              <a:srgbClr val="C00000"/>
                            </a:solidFill>
                            <a:latin typeface="Cambria Math" panose="02040503050406030204" pitchFamily="18" charset="0"/>
                          </a:rPr>
                        </m:ctrlPr>
                      </m:sSubPr>
                      <m:e>
                        <m:r>
                          <a:rPr lang="en-US" altLang="zh-CN" sz="2400" b="1" i="1" smtClean="0">
                            <a:solidFill>
                              <a:srgbClr val="C00000"/>
                            </a:solidFill>
                            <a:latin typeface="Cambria Math" panose="02040503050406030204" pitchFamily="18" charset="0"/>
                          </a:rPr>
                          <m:t>𝑰</m:t>
                        </m:r>
                      </m:e>
                      <m:sub>
                        <m:r>
                          <a:rPr lang="en-US" altLang="zh-CN" sz="2400" b="1" i="1" smtClean="0">
                            <a:solidFill>
                              <a:srgbClr val="C00000"/>
                            </a:solidFill>
                            <a:latin typeface="Cambria Math" panose="02040503050406030204" pitchFamily="18" charset="0"/>
                          </a:rPr>
                          <m:t>𝟐</m:t>
                        </m:r>
                      </m:sub>
                    </m:sSub>
                    <m:r>
                      <a:rPr lang="en-US" altLang="zh-CN" sz="2400" b="1" i="1">
                        <a:solidFill>
                          <a:srgbClr val="C00000"/>
                        </a:solidFill>
                        <a:latin typeface="Cambria Math" panose="02040503050406030204" pitchFamily="18" charset="0"/>
                      </a:rPr>
                      <m:t> </m:t>
                    </m:r>
                  </m:oMath>
                </a14:m>
                <a:r>
                  <a:rPr lang="zh-CN" altLang="en-US" sz="2400" dirty="0"/>
                  <a:t>，</a:t>
                </a:r>
                <a:endParaRPr lang="en-US" altLang="zh-CN" sz="2400" dirty="0"/>
              </a:p>
              <a:p>
                <a:pPr>
                  <a:lnSpc>
                    <a:spcPct val="150000"/>
                  </a:lnSpc>
                </a:pPr>
                <a:r>
                  <a:rPr lang="zh-CN" altLang="en-US" sz="2400" dirty="0"/>
                  <a:t>可得     </a:t>
                </a:r>
                <a14:m>
                  <m:oMath xmlns:m="http://schemas.openxmlformats.org/officeDocument/2006/math">
                    <m:sSub>
                      <m:sSubPr>
                        <m:ctrlPr>
                          <a:rPr lang="en-US" altLang="zh-CN" sz="2400" i="1" smtClean="0">
                            <a:latin typeface="Cambria Math" panose="02040503050406030204" pitchFamily="18" charset="0"/>
                          </a:rPr>
                        </m:ctrlPr>
                      </m:sSubPr>
                      <m:e>
                        <m:r>
                          <a:rPr lang="en-US" altLang="zh-CN" sz="2400" b="0" i="1" smtClean="0">
                            <a:latin typeface="Cambria Math" panose="02040503050406030204" pitchFamily="18" charset="0"/>
                          </a:rPr>
                          <m:t>𝑈</m:t>
                        </m:r>
                      </m:e>
                      <m:sub>
                        <m:r>
                          <a:rPr lang="en-US" altLang="zh-CN" sz="2400" b="0" i="1" smtClean="0">
                            <a:latin typeface="Cambria Math" panose="02040503050406030204" pitchFamily="18" charset="0"/>
                          </a:rPr>
                          <m:t>02</m:t>
                        </m:r>
                      </m:sub>
                    </m:sSub>
                    <m:r>
                      <a:rPr lang="en-US" altLang="zh-CN" sz="2400" b="0" i="1" smtClean="0">
                        <a:latin typeface="Cambria Math" panose="02040503050406030204" pitchFamily="18" charset="0"/>
                      </a:rPr>
                      <m:t>=</m:t>
                    </m:r>
                    <m:sSub>
                      <m:sSubPr>
                        <m:ctrlPr>
                          <a:rPr lang="en-US" altLang="zh-CN" sz="2400" b="0" i="1" smtClean="0">
                            <a:latin typeface="Cambria Math" panose="02040503050406030204" pitchFamily="18" charset="0"/>
                          </a:rPr>
                        </m:ctrlPr>
                      </m:sSubPr>
                      <m:e>
                        <m:r>
                          <a:rPr lang="en-US" altLang="zh-CN" sz="2400" b="0" i="1" smtClean="0">
                            <a:latin typeface="Cambria Math" panose="02040503050406030204" pitchFamily="18" charset="0"/>
                          </a:rPr>
                          <m:t>𝐼</m:t>
                        </m:r>
                      </m:e>
                      <m:sub>
                        <m:r>
                          <a:rPr lang="en-US" altLang="zh-CN" sz="2400" b="0" i="1" smtClean="0">
                            <a:latin typeface="Cambria Math" panose="02040503050406030204" pitchFamily="18" charset="0"/>
                          </a:rPr>
                          <m:t>2</m:t>
                        </m:r>
                      </m:sub>
                    </m:sSub>
                    <m:r>
                      <a:rPr lang="en-US" altLang="zh-CN" sz="2400" i="1">
                        <a:latin typeface="Cambria Math" panose="02040503050406030204" pitchFamily="18" charset="0"/>
                      </a:rPr>
                      <m:t>(</m:t>
                    </m:r>
                    <m:sSub>
                      <m:sSubPr>
                        <m:ctrlPr>
                          <a:rPr lang="en-US" altLang="zh-CN" sz="2400" b="1" i="1" smtClean="0">
                            <a:solidFill>
                              <a:schemeClr val="tx1"/>
                            </a:solidFill>
                            <a:latin typeface="Cambria Math" panose="02040503050406030204" pitchFamily="18" charset="0"/>
                          </a:rPr>
                        </m:ctrlPr>
                      </m:sSubPr>
                      <m:e>
                        <m:r>
                          <m:rPr>
                            <m:sty m:val="p"/>
                          </m:rPr>
                          <a:rPr lang="en-US" altLang="zh-CN" sz="2400" b="1" i="1">
                            <a:solidFill>
                              <a:schemeClr val="tx1"/>
                            </a:solidFill>
                            <a:latin typeface="Cambria Math" panose="02040503050406030204" pitchFamily="18" charset="0"/>
                          </a:rPr>
                          <m:t>R</m:t>
                        </m:r>
                      </m:e>
                      <m:sub>
                        <m:r>
                          <a:rPr lang="en-US" altLang="zh-CN" sz="2400" b="1" i="1">
                            <a:solidFill>
                              <a:schemeClr val="tx1"/>
                            </a:solidFill>
                            <a:latin typeface="Cambria Math" panose="02040503050406030204" pitchFamily="18" charset="0"/>
                          </a:rPr>
                          <m:t>𝒈</m:t>
                        </m:r>
                        <m:r>
                          <a:rPr lang="en-US" altLang="zh-CN" sz="2400" b="1" i="1" smtClean="0">
                            <a:solidFill>
                              <a:schemeClr val="tx1"/>
                            </a:solidFill>
                            <a:latin typeface="Cambria Math" panose="02040503050406030204" pitchFamily="18" charset="0"/>
                          </a:rPr>
                          <m:t>𝟏</m:t>
                        </m:r>
                      </m:sub>
                    </m:sSub>
                    <m:r>
                      <a:rPr lang="en-US" altLang="zh-CN" sz="2400" b="0" i="1" smtClean="0">
                        <a:solidFill>
                          <a:schemeClr val="tx1"/>
                        </a:solidFill>
                        <a:latin typeface="Cambria Math" panose="02040503050406030204" pitchFamily="18" charset="0"/>
                      </a:rPr>
                      <m:t>+</m:t>
                    </m:r>
                    <m:f>
                      <m:fPr>
                        <m:ctrlPr>
                          <a:rPr lang="en-US" altLang="zh-CN" sz="2400" i="1" smtClean="0">
                            <a:solidFill>
                              <a:schemeClr val="tx1"/>
                            </a:solidFill>
                            <a:latin typeface="Cambria Math" panose="02040503050406030204" pitchFamily="18" charset="0"/>
                          </a:rPr>
                        </m:ctrlPr>
                      </m:fPr>
                      <m:num>
                        <m:r>
                          <a:rPr lang="en-US" altLang="zh-CN" sz="2400" b="0" i="1" smtClean="0">
                            <a:solidFill>
                              <a:schemeClr val="tx1"/>
                            </a:solidFill>
                            <a:latin typeface="Cambria Math" panose="02040503050406030204" pitchFamily="18" charset="0"/>
                          </a:rPr>
                          <m:t>𝑅</m:t>
                        </m:r>
                        <m:r>
                          <a:rPr lang="en-US" altLang="zh-CN" sz="2400" b="0" i="1" smtClean="0">
                            <a:solidFill>
                              <a:schemeClr val="tx1"/>
                            </a:solidFill>
                            <a:latin typeface="Cambria Math" panose="02040503050406030204" pitchFamily="18" charset="0"/>
                          </a:rPr>
                          <m:t>∗</m:t>
                        </m:r>
                        <m:sSub>
                          <m:sSubPr>
                            <m:ctrlPr>
                              <a:rPr lang="en-US" altLang="zh-CN" sz="2400" b="1" i="1">
                                <a:solidFill>
                                  <a:schemeClr val="tx1"/>
                                </a:solidFill>
                                <a:latin typeface="Cambria Math" panose="02040503050406030204" pitchFamily="18" charset="0"/>
                              </a:rPr>
                            </m:ctrlPr>
                          </m:sSubPr>
                          <m:e>
                            <m:r>
                              <m:rPr>
                                <m:sty m:val="p"/>
                              </m:rPr>
                              <a:rPr lang="en-US" altLang="zh-CN" sz="2400" b="1" i="1">
                                <a:solidFill>
                                  <a:schemeClr val="tx1"/>
                                </a:solidFill>
                                <a:latin typeface="Cambria Math" panose="02040503050406030204" pitchFamily="18" charset="0"/>
                              </a:rPr>
                              <m:t>R</m:t>
                            </m:r>
                          </m:e>
                          <m:sub>
                            <m:r>
                              <a:rPr lang="en-US" altLang="zh-CN" sz="2400" b="1" i="1">
                                <a:solidFill>
                                  <a:schemeClr val="tx1"/>
                                </a:solidFill>
                                <a:latin typeface="Cambria Math" panose="02040503050406030204" pitchFamily="18" charset="0"/>
                              </a:rPr>
                              <m:t>𝒈</m:t>
                            </m:r>
                            <m:r>
                              <a:rPr lang="en-US" altLang="zh-CN" sz="2400" b="1" i="1" smtClean="0">
                                <a:solidFill>
                                  <a:schemeClr val="tx1"/>
                                </a:solidFill>
                                <a:latin typeface="Cambria Math" panose="02040503050406030204" pitchFamily="18" charset="0"/>
                              </a:rPr>
                              <m:t>𝟐</m:t>
                            </m:r>
                          </m:sub>
                        </m:sSub>
                      </m:num>
                      <m:den>
                        <m:r>
                          <a:rPr lang="en-US" altLang="zh-CN" sz="2400" b="0" i="1" smtClean="0">
                            <a:solidFill>
                              <a:schemeClr val="tx1"/>
                            </a:solidFill>
                            <a:latin typeface="Cambria Math" panose="02040503050406030204" pitchFamily="18" charset="0"/>
                          </a:rPr>
                          <m:t>𝑅</m:t>
                        </m:r>
                        <m:r>
                          <a:rPr lang="en-US" altLang="zh-CN" sz="2400" b="0" i="1" smtClean="0">
                            <a:solidFill>
                              <a:schemeClr val="tx1"/>
                            </a:solidFill>
                            <a:latin typeface="Cambria Math" panose="02040503050406030204" pitchFamily="18" charset="0"/>
                          </a:rPr>
                          <m:t>+</m:t>
                        </m:r>
                        <m:sSub>
                          <m:sSubPr>
                            <m:ctrlPr>
                              <a:rPr lang="en-US" altLang="zh-CN" sz="2400" b="1" i="1">
                                <a:solidFill>
                                  <a:schemeClr val="tx1"/>
                                </a:solidFill>
                                <a:latin typeface="Cambria Math" panose="02040503050406030204" pitchFamily="18" charset="0"/>
                              </a:rPr>
                            </m:ctrlPr>
                          </m:sSubPr>
                          <m:e>
                            <m:r>
                              <m:rPr>
                                <m:sty m:val="p"/>
                              </m:rPr>
                              <a:rPr lang="en-US" altLang="zh-CN" sz="2400" b="1" i="1">
                                <a:solidFill>
                                  <a:schemeClr val="tx1"/>
                                </a:solidFill>
                                <a:latin typeface="Cambria Math" panose="02040503050406030204" pitchFamily="18" charset="0"/>
                              </a:rPr>
                              <m:t>R</m:t>
                            </m:r>
                          </m:e>
                          <m:sub>
                            <m:r>
                              <a:rPr lang="en-US" altLang="zh-CN" sz="2400" b="1" i="1">
                                <a:solidFill>
                                  <a:schemeClr val="tx1"/>
                                </a:solidFill>
                                <a:latin typeface="Cambria Math" panose="02040503050406030204" pitchFamily="18" charset="0"/>
                              </a:rPr>
                              <m:t>𝒈</m:t>
                            </m:r>
                            <m:r>
                              <a:rPr lang="en-US" altLang="zh-CN" sz="2400" b="1" i="1" smtClean="0">
                                <a:solidFill>
                                  <a:schemeClr val="tx1"/>
                                </a:solidFill>
                                <a:latin typeface="Cambria Math" panose="02040503050406030204" pitchFamily="18" charset="0"/>
                              </a:rPr>
                              <m:t>𝟐</m:t>
                            </m:r>
                          </m:sub>
                        </m:sSub>
                      </m:den>
                    </m:f>
                  </m:oMath>
                </a14:m>
                <a:r>
                  <a:rPr lang="en-US" altLang="zh-CN" sz="2400" dirty="0"/>
                  <a:t>)</a:t>
                </a:r>
                <a:endParaRPr lang="zh-CN" altLang="en-US" sz="2400" dirty="0"/>
              </a:p>
            </p:txBody>
          </p:sp>
        </mc:Choice>
        <mc:Fallback>
          <p:sp>
            <p:nvSpPr>
              <p:cNvPr id="4" name="文本框 3">
                <a:extLst>
                  <a:ext uri="{FF2B5EF4-FFF2-40B4-BE49-F238E27FC236}">
                    <a16:creationId xmlns:a16="http://schemas.microsoft.com/office/drawing/2014/main" xmlns="" xmlns:a14="http://schemas.microsoft.com/office/drawing/2010/main" id="{56E154B2-9429-4EBA-972B-249A75D38782}"/>
                  </a:ext>
                </a:extLst>
              </p:cNvPr>
              <p:cNvSpPr txBox="1">
                <a:spLocks noRot="1" noChangeAspect="1" noMove="1" noResize="1" noEditPoints="1" noAdjustHandles="1" noChangeArrowheads="1" noChangeShapeType="1" noTextEdit="1"/>
              </p:cNvSpPr>
              <p:nvPr/>
            </p:nvSpPr>
            <p:spPr>
              <a:xfrm>
                <a:off x="850008" y="1609695"/>
                <a:ext cx="6920247" cy="2766206"/>
              </a:xfrm>
              <a:prstGeom prst="rect">
                <a:avLst/>
              </a:prstGeom>
              <a:blipFill>
                <a:blip r:embed="rId3" cstate="print"/>
                <a:stretch>
                  <a:fillRect l="-1320" r="-880"/>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330390427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3" name="文本框 2">
                <a:extLst>
                  <a:ext uri="{FF2B5EF4-FFF2-40B4-BE49-F238E27FC236}">
                    <a16:creationId xmlns:a16="http://schemas.microsoft.com/office/drawing/2014/main" id="{2D8F003D-5DA5-4B62-917E-535D7D4C8D74}"/>
                  </a:ext>
                </a:extLst>
              </p:cNvPr>
              <p:cNvSpPr txBox="1"/>
              <p:nvPr/>
            </p:nvSpPr>
            <p:spPr>
              <a:xfrm>
                <a:off x="1596981" y="1134141"/>
                <a:ext cx="9272788" cy="2415148"/>
              </a:xfrm>
              <a:prstGeom prst="rect">
                <a:avLst/>
              </a:prstGeom>
              <a:noFill/>
            </p:spPr>
            <p:txBody>
              <a:bodyPr wrap="square">
                <a:spAutoFit/>
              </a:bodyPr>
              <a:lstStyle/>
              <a:p>
                <a:pPr>
                  <a:lnSpc>
                    <a:spcPct val="150000"/>
                  </a:lnSpc>
                </a:pPr>
                <a:r>
                  <a:rPr lang="zh-CN" altLang="en-US" sz="2400" dirty="0"/>
                  <a:t>当高压电源正极、负极引线对底盘绝缘性能较好，</a:t>
                </a:r>
                <a:endParaRPr lang="en-US" altLang="zh-CN" sz="2400" dirty="0"/>
              </a:p>
              <a:p>
                <a:pPr>
                  <a:lnSpc>
                    <a:spcPct val="150000"/>
                  </a:lnSpc>
                </a:pPr>
                <a:r>
                  <a:rPr lang="zh-CN" altLang="en-US" sz="2400" dirty="0"/>
                  <a:t>满足</a:t>
                </a:r>
                <a14:m>
                  <m:oMath xmlns:m="http://schemas.openxmlformats.org/officeDocument/2006/math">
                    <m:sSub>
                      <m:sSubPr>
                        <m:ctrlPr>
                          <a:rPr lang="en-US" altLang="zh-CN" sz="2400" b="1" i="1" smtClean="0">
                            <a:solidFill>
                              <a:srgbClr val="C00000"/>
                            </a:solidFill>
                            <a:latin typeface="Cambria Math" panose="02040503050406030204" pitchFamily="18" charset="0"/>
                          </a:rPr>
                        </m:ctrlPr>
                      </m:sSubPr>
                      <m:e>
                        <m:r>
                          <m:rPr>
                            <m:sty m:val="p"/>
                          </m:rPr>
                          <a:rPr lang="en-US" altLang="zh-CN" sz="2400" b="1" i="1">
                            <a:solidFill>
                              <a:srgbClr val="C00000"/>
                            </a:solidFill>
                            <a:latin typeface="Cambria Math" panose="02040503050406030204" pitchFamily="18" charset="0"/>
                          </a:rPr>
                          <m:t>R</m:t>
                        </m:r>
                      </m:e>
                      <m:sub>
                        <m:r>
                          <a:rPr lang="en-US" altLang="zh-CN" sz="2400" b="1" i="1">
                            <a:solidFill>
                              <a:srgbClr val="C00000"/>
                            </a:solidFill>
                            <a:latin typeface="Cambria Math" panose="02040503050406030204" pitchFamily="18" charset="0"/>
                          </a:rPr>
                          <m:t>𝒈</m:t>
                        </m:r>
                        <m:r>
                          <a:rPr lang="en-US" altLang="zh-CN" sz="2400" b="1" i="1">
                            <a:solidFill>
                              <a:srgbClr val="C00000"/>
                            </a:solidFill>
                            <a:latin typeface="Cambria Math" panose="02040503050406030204" pitchFamily="18" charset="0"/>
                          </a:rPr>
                          <m:t>𝟏</m:t>
                        </m:r>
                      </m:sub>
                    </m:sSub>
                  </m:oMath>
                </a14:m>
                <a:r>
                  <a:rPr lang="zh-CN" altLang="en-US" sz="2400" dirty="0"/>
                  <a:t>  ＞10R、</a:t>
                </a:r>
                <a:r>
                  <a:rPr lang="en-US" altLang="zh-CN" sz="2400" b="1" dirty="0">
                    <a:solidFill>
                      <a:srgbClr val="C00000"/>
                    </a:solidFill>
                  </a:rPr>
                  <a:t> </a:t>
                </a:r>
                <a14:m>
                  <m:oMath xmlns:m="http://schemas.openxmlformats.org/officeDocument/2006/math">
                    <m:sSub>
                      <m:sSubPr>
                        <m:ctrlPr>
                          <a:rPr lang="en-US" altLang="zh-CN" sz="2400" b="1" i="1">
                            <a:solidFill>
                              <a:srgbClr val="C00000"/>
                            </a:solidFill>
                            <a:latin typeface="Cambria Math" panose="02040503050406030204" pitchFamily="18" charset="0"/>
                          </a:rPr>
                        </m:ctrlPr>
                      </m:sSubPr>
                      <m:e>
                        <m:r>
                          <m:rPr>
                            <m:sty m:val="p"/>
                          </m:rPr>
                          <a:rPr lang="en-US" altLang="zh-CN" sz="2400" b="1" i="1">
                            <a:solidFill>
                              <a:srgbClr val="C00000"/>
                            </a:solidFill>
                            <a:latin typeface="Cambria Math" panose="02040503050406030204" pitchFamily="18" charset="0"/>
                          </a:rPr>
                          <m:t>R</m:t>
                        </m:r>
                      </m:e>
                      <m:sub>
                        <m:r>
                          <a:rPr lang="en-US" altLang="zh-CN" sz="2400" b="1" i="1">
                            <a:solidFill>
                              <a:srgbClr val="C00000"/>
                            </a:solidFill>
                            <a:latin typeface="Cambria Math" panose="02040503050406030204" pitchFamily="18" charset="0"/>
                          </a:rPr>
                          <m:t>𝒈</m:t>
                        </m:r>
                        <m:r>
                          <a:rPr lang="en-US" altLang="zh-CN" sz="2400" b="1" i="1" smtClean="0">
                            <a:solidFill>
                              <a:srgbClr val="C00000"/>
                            </a:solidFill>
                            <a:latin typeface="Cambria Math" panose="02040503050406030204" pitchFamily="18" charset="0"/>
                          </a:rPr>
                          <m:t>𝟐</m:t>
                        </m:r>
                      </m:sub>
                    </m:sSub>
                  </m:oMath>
                </a14:m>
                <a:r>
                  <a:rPr lang="zh-CN" altLang="en-US" sz="2400" dirty="0"/>
                  <a:t> ＞10R，可以作以下近似处理		</a:t>
                </a:r>
                <a:endParaRPr lang="en-US" altLang="zh-CN" sz="2400" dirty="0"/>
              </a:p>
              <a:p>
                <a:pPr>
                  <a:lnSpc>
                    <a:spcPct val="150000"/>
                  </a:lnSpc>
                </a:pPr>
                <a:r>
                  <a:rPr lang="zh-CN" altLang="en-US" sz="2400" dirty="0"/>
                  <a:t>　</a:t>
                </a:r>
                <a:r>
                  <a:rPr lang="en-US" altLang="zh-CN" sz="2400" b="1" dirty="0">
                    <a:solidFill>
                      <a:srgbClr val="C00000"/>
                    </a:solidFill>
                  </a:rPr>
                  <a:t> </a:t>
                </a:r>
                <a14:m>
                  <m:oMath xmlns:m="http://schemas.openxmlformats.org/officeDocument/2006/math">
                    <m:sSub>
                      <m:sSubPr>
                        <m:ctrlPr>
                          <a:rPr lang="en-US" altLang="zh-CN" sz="2400" b="1" i="1" smtClean="0">
                            <a:solidFill>
                              <a:srgbClr val="C00000"/>
                            </a:solidFill>
                            <a:latin typeface="Cambria Math" panose="02040503050406030204" pitchFamily="18" charset="0"/>
                          </a:rPr>
                        </m:ctrlPr>
                      </m:sSubPr>
                      <m:e>
                        <m:r>
                          <m:rPr>
                            <m:sty m:val="p"/>
                          </m:rPr>
                          <a:rPr lang="en-US" altLang="zh-CN" sz="2400" b="1" i="1">
                            <a:solidFill>
                              <a:srgbClr val="C00000"/>
                            </a:solidFill>
                            <a:latin typeface="Cambria Math" panose="02040503050406030204" pitchFamily="18" charset="0"/>
                          </a:rPr>
                          <m:t>R</m:t>
                        </m:r>
                      </m:e>
                      <m:sub>
                        <m:r>
                          <a:rPr lang="en-US" altLang="zh-CN" sz="2400" b="1" i="1">
                            <a:solidFill>
                              <a:srgbClr val="C00000"/>
                            </a:solidFill>
                            <a:latin typeface="Cambria Math" panose="02040503050406030204" pitchFamily="18" charset="0"/>
                          </a:rPr>
                          <m:t>𝒈</m:t>
                        </m:r>
                        <m:r>
                          <a:rPr lang="en-US" altLang="zh-CN" sz="2400" b="1" i="1">
                            <a:solidFill>
                              <a:srgbClr val="C00000"/>
                            </a:solidFill>
                            <a:latin typeface="Cambria Math" panose="02040503050406030204" pitchFamily="18" charset="0"/>
                          </a:rPr>
                          <m:t>𝟏</m:t>
                        </m:r>
                      </m:sub>
                    </m:sSub>
                  </m:oMath>
                </a14:m>
                <a:r>
                  <a:rPr lang="en-US" altLang="zh-CN" sz="2400" dirty="0"/>
                  <a:t>*</a:t>
                </a:r>
                <a:r>
                  <a:rPr lang="zh-CN" altLang="en-US" sz="2400" dirty="0"/>
                  <a:t> R /（</a:t>
                </a:r>
                <a:r>
                  <a:rPr lang="en-US" altLang="zh-CN" sz="2400" b="1" dirty="0">
                    <a:solidFill>
                      <a:srgbClr val="C00000"/>
                    </a:solidFill>
                  </a:rPr>
                  <a:t> </a:t>
                </a:r>
                <a14:m>
                  <m:oMath xmlns:m="http://schemas.openxmlformats.org/officeDocument/2006/math">
                    <m:sSub>
                      <m:sSubPr>
                        <m:ctrlPr>
                          <a:rPr lang="en-US" altLang="zh-CN" sz="2400" b="1" i="1">
                            <a:solidFill>
                              <a:srgbClr val="C00000"/>
                            </a:solidFill>
                            <a:latin typeface="Cambria Math" panose="02040503050406030204" pitchFamily="18" charset="0"/>
                          </a:rPr>
                        </m:ctrlPr>
                      </m:sSubPr>
                      <m:e>
                        <m:r>
                          <m:rPr>
                            <m:sty m:val="p"/>
                          </m:rPr>
                          <a:rPr lang="en-US" altLang="zh-CN" sz="2400" b="1" i="1">
                            <a:solidFill>
                              <a:srgbClr val="C00000"/>
                            </a:solidFill>
                            <a:latin typeface="Cambria Math" panose="02040503050406030204" pitchFamily="18" charset="0"/>
                          </a:rPr>
                          <m:t>R</m:t>
                        </m:r>
                      </m:e>
                      <m:sub>
                        <m:r>
                          <a:rPr lang="en-US" altLang="zh-CN" sz="2400" b="1" i="1">
                            <a:solidFill>
                              <a:srgbClr val="C00000"/>
                            </a:solidFill>
                            <a:latin typeface="Cambria Math" panose="02040503050406030204" pitchFamily="18" charset="0"/>
                          </a:rPr>
                          <m:t>𝒈</m:t>
                        </m:r>
                        <m:r>
                          <a:rPr lang="en-US" altLang="zh-CN" sz="2400" b="1" i="1">
                            <a:solidFill>
                              <a:srgbClr val="C00000"/>
                            </a:solidFill>
                            <a:latin typeface="Cambria Math" panose="02040503050406030204" pitchFamily="18" charset="0"/>
                          </a:rPr>
                          <m:t>𝟏</m:t>
                        </m:r>
                      </m:sub>
                    </m:sSub>
                    <m:r>
                      <a:rPr lang="en-US" altLang="zh-CN" sz="2400" b="1" i="1">
                        <a:solidFill>
                          <a:srgbClr val="C00000"/>
                        </a:solidFill>
                        <a:latin typeface="Cambria Math" panose="02040503050406030204" pitchFamily="18" charset="0"/>
                      </a:rPr>
                      <m:t> </m:t>
                    </m:r>
                  </m:oMath>
                </a14:m>
                <a:r>
                  <a:rPr lang="zh-CN" altLang="en-US" sz="2400" dirty="0"/>
                  <a:t>+R）≈R		</a:t>
                </a:r>
                <a:endParaRPr lang="en-US" altLang="zh-CN" sz="2400" dirty="0"/>
              </a:p>
              <a:p>
                <a:pPr>
                  <a:lnSpc>
                    <a:spcPct val="150000"/>
                  </a:lnSpc>
                </a:pPr>
                <a:r>
                  <a:rPr lang="zh-CN" altLang="en-US" sz="2400" dirty="0"/>
                  <a:t>　</a:t>
                </a:r>
                <a:r>
                  <a:rPr lang="en-US" altLang="zh-CN" sz="2400" b="1" dirty="0">
                    <a:solidFill>
                      <a:srgbClr val="C00000"/>
                    </a:solidFill>
                  </a:rPr>
                  <a:t> </a:t>
                </a:r>
                <a14:m>
                  <m:oMath xmlns:m="http://schemas.openxmlformats.org/officeDocument/2006/math">
                    <m:sSub>
                      <m:sSubPr>
                        <m:ctrlPr>
                          <a:rPr lang="en-US" altLang="zh-CN" sz="2400" b="1" i="1">
                            <a:solidFill>
                              <a:srgbClr val="C00000"/>
                            </a:solidFill>
                            <a:latin typeface="Cambria Math" panose="02040503050406030204" pitchFamily="18" charset="0"/>
                          </a:rPr>
                        </m:ctrlPr>
                      </m:sSubPr>
                      <m:e>
                        <m:r>
                          <m:rPr>
                            <m:sty m:val="p"/>
                          </m:rPr>
                          <a:rPr lang="en-US" altLang="zh-CN" sz="2400" b="1" i="1">
                            <a:solidFill>
                              <a:srgbClr val="C00000"/>
                            </a:solidFill>
                            <a:latin typeface="Cambria Math" panose="02040503050406030204" pitchFamily="18" charset="0"/>
                          </a:rPr>
                          <m:t>R</m:t>
                        </m:r>
                      </m:e>
                      <m:sub>
                        <m:r>
                          <a:rPr lang="en-US" altLang="zh-CN" sz="2400" b="1" i="1">
                            <a:solidFill>
                              <a:srgbClr val="C00000"/>
                            </a:solidFill>
                            <a:latin typeface="Cambria Math" panose="02040503050406030204" pitchFamily="18" charset="0"/>
                          </a:rPr>
                          <m:t>𝒈</m:t>
                        </m:r>
                        <m:r>
                          <a:rPr lang="en-US" altLang="zh-CN" sz="2400" b="1" i="1" smtClean="0">
                            <a:solidFill>
                              <a:srgbClr val="C00000"/>
                            </a:solidFill>
                            <a:latin typeface="Cambria Math" panose="02040503050406030204" pitchFamily="18" charset="0"/>
                          </a:rPr>
                          <m:t>𝟐</m:t>
                        </m:r>
                      </m:sub>
                    </m:sSub>
                  </m:oMath>
                </a14:m>
                <a:r>
                  <a:rPr lang="zh-CN" altLang="en-US" sz="2400" dirty="0"/>
                  <a:t> </a:t>
                </a:r>
                <a:r>
                  <a:rPr lang="en-US" altLang="zh-CN" sz="2400" dirty="0"/>
                  <a:t>*</a:t>
                </a:r>
                <a:r>
                  <a:rPr lang="zh-CN" altLang="en-US" sz="2400" dirty="0"/>
                  <a:t>R /（</a:t>
                </a:r>
                <a:r>
                  <a:rPr lang="en-US" altLang="zh-CN" sz="2400" b="1" dirty="0">
                    <a:solidFill>
                      <a:srgbClr val="C00000"/>
                    </a:solidFill>
                  </a:rPr>
                  <a:t> </a:t>
                </a:r>
                <a14:m>
                  <m:oMath xmlns:m="http://schemas.openxmlformats.org/officeDocument/2006/math">
                    <m:sSub>
                      <m:sSubPr>
                        <m:ctrlPr>
                          <a:rPr lang="en-US" altLang="zh-CN" sz="2400" b="1" i="1">
                            <a:solidFill>
                              <a:srgbClr val="C00000"/>
                            </a:solidFill>
                            <a:latin typeface="Cambria Math" panose="02040503050406030204" pitchFamily="18" charset="0"/>
                          </a:rPr>
                        </m:ctrlPr>
                      </m:sSubPr>
                      <m:e>
                        <m:r>
                          <m:rPr>
                            <m:sty m:val="p"/>
                          </m:rPr>
                          <a:rPr lang="en-US" altLang="zh-CN" sz="2400" b="1" i="1">
                            <a:solidFill>
                              <a:srgbClr val="C00000"/>
                            </a:solidFill>
                            <a:latin typeface="Cambria Math" panose="02040503050406030204" pitchFamily="18" charset="0"/>
                          </a:rPr>
                          <m:t>R</m:t>
                        </m:r>
                      </m:e>
                      <m:sub>
                        <m:r>
                          <a:rPr lang="en-US" altLang="zh-CN" sz="2400" b="1" i="1">
                            <a:solidFill>
                              <a:srgbClr val="C00000"/>
                            </a:solidFill>
                            <a:latin typeface="Cambria Math" panose="02040503050406030204" pitchFamily="18" charset="0"/>
                          </a:rPr>
                          <m:t>𝒈</m:t>
                        </m:r>
                        <m:r>
                          <a:rPr lang="en-US" altLang="zh-CN" sz="2400" b="1" i="1">
                            <a:solidFill>
                              <a:srgbClr val="C00000"/>
                            </a:solidFill>
                            <a:latin typeface="Cambria Math" panose="02040503050406030204" pitchFamily="18" charset="0"/>
                          </a:rPr>
                          <m:t>𝟐</m:t>
                        </m:r>
                      </m:sub>
                    </m:sSub>
                  </m:oMath>
                </a14:m>
                <a:r>
                  <a:rPr lang="zh-CN" altLang="en-US" sz="2400" dirty="0"/>
                  <a:t> +R）≈R</a:t>
                </a:r>
              </a:p>
            </p:txBody>
          </p:sp>
        </mc:Choice>
        <mc:Fallback>
          <p:sp>
            <p:nvSpPr>
              <p:cNvPr id="3" name="文本框 2">
                <a:extLst>
                  <a:ext uri="{FF2B5EF4-FFF2-40B4-BE49-F238E27FC236}">
                    <a16:creationId xmlns:a16="http://schemas.microsoft.com/office/drawing/2014/main" xmlns="" xmlns:a14="http://schemas.microsoft.com/office/drawing/2010/main" id="{2D8F003D-5DA5-4B62-917E-535D7D4C8D74}"/>
                  </a:ext>
                </a:extLst>
              </p:cNvPr>
              <p:cNvSpPr txBox="1">
                <a:spLocks noRot="1" noChangeAspect="1" noMove="1" noResize="1" noEditPoints="1" noAdjustHandles="1" noChangeArrowheads="1" noChangeShapeType="1" noTextEdit="1"/>
              </p:cNvSpPr>
              <p:nvPr/>
            </p:nvSpPr>
            <p:spPr>
              <a:xfrm>
                <a:off x="1596981" y="1134141"/>
                <a:ext cx="9272788" cy="2415148"/>
              </a:xfrm>
              <a:prstGeom prst="rect">
                <a:avLst/>
              </a:prstGeom>
              <a:blipFill>
                <a:blip r:embed="rId2" cstate="print"/>
                <a:stretch>
                  <a:fillRect l="-1052" b="-328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5" name="文本框 4">
                <a:extLst>
                  <a:ext uri="{FF2B5EF4-FFF2-40B4-BE49-F238E27FC236}">
                    <a16:creationId xmlns:a16="http://schemas.microsoft.com/office/drawing/2014/main" id="{24B2805E-8F57-43E0-A9F1-1CFAD263F85F}"/>
                  </a:ext>
                </a:extLst>
              </p:cNvPr>
              <p:cNvSpPr txBox="1"/>
              <p:nvPr/>
            </p:nvSpPr>
            <p:spPr>
              <a:xfrm>
                <a:off x="1970468" y="4017016"/>
                <a:ext cx="2859109" cy="1790747"/>
              </a:xfrm>
              <a:prstGeom prst="rect">
                <a:avLst/>
              </a:prstGeom>
              <a:noFill/>
            </p:spPr>
            <p:txBody>
              <a:bodyPr wrap="square">
                <a:spAutoFit/>
              </a:bodyPr>
              <a:lstStyle/>
              <a:p>
                <a:pPr>
                  <a:lnSpc>
                    <a:spcPct val="150000"/>
                  </a:lnSpc>
                </a:pPr>
                <a14:m>
                  <m:oMath xmlns:m="http://schemas.openxmlformats.org/officeDocument/2006/math">
                    <m:sSub>
                      <m:sSubPr>
                        <m:ctrlPr>
                          <a:rPr lang="en-US" altLang="zh-CN" sz="2400" b="1" i="1" smtClean="0">
                            <a:solidFill>
                              <a:srgbClr val="C00000"/>
                            </a:solidFill>
                            <a:latin typeface="Cambria Math" panose="02040503050406030204" pitchFamily="18" charset="0"/>
                          </a:rPr>
                        </m:ctrlPr>
                      </m:sSubPr>
                      <m:e>
                        <m:r>
                          <m:rPr>
                            <m:sty m:val="p"/>
                          </m:rPr>
                          <a:rPr lang="en-US" altLang="zh-CN" sz="2400" b="1" i="1">
                            <a:solidFill>
                              <a:srgbClr val="C00000"/>
                            </a:solidFill>
                            <a:latin typeface="Cambria Math" panose="02040503050406030204" pitchFamily="18" charset="0"/>
                          </a:rPr>
                          <m:t>R</m:t>
                        </m:r>
                      </m:e>
                      <m:sub>
                        <m:r>
                          <a:rPr lang="en-US" altLang="zh-CN" sz="2400" b="1" i="1">
                            <a:solidFill>
                              <a:srgbClr val="C00000"/>
                            </a:solidFill>
                            <a:latin typeface="Cambria Math" panose="02040503050406030204" pitchFamily="18" charset="0"/>
                          </a:rPr>
                          <m:t>𝒈</m:t>
                        </m:r>
                        <m:r>
                          <a:rPr lang="en-US" altLang="zh-CN" sz="2400" b="1" i="1" smtClean="0">
                            <a:solidFill>
                              <a:srgbClr val="C00000"/>
                            </a:solidFill>
                            <a:latin typeface="Cambria Math" panose="02040503050406030204" pitchFamily="18" charset="0"/>
                          </a:rPr>
                          <m:t>𝟐</m:t>
                        </m:r>
                      </m:sub>
                    </m:sSub>
                  </m:oMath>
                </a14:m>
                <a:r>
                  <a:rPr lang="zh-CN" altLang="en-US" sz="2400" dirty="0"/>
                  <a:t> </a:t>
                </a:r>
                <a:r>
                  <a:rPr lang="zh-CN" altLang="en-US" sz="2400" dirty="0">
                    <a:solidFill>
                      <a:srgbClr val="C00000"/>
                    </a:solidFill>
                  </a:rPr>
                  <a:t>=</a:t>
                </a:r>
                <a:r>
                  <a:rPr lang="en-US" altLang="zh-CN" sz="2400" b="1" dirty="0">
                    <a:solidFill>
                      <a:srgbClr val="C00000"/>
                    </a:solidFill>
                  </a:rPr>
                  <a:t> </a:t>
                </a:r>
                <a14:m>
                  <m:oMath xmlns:m="http://schemas.openxmlformats.org/officeDocument/2006/math">
                    <m:sSub>
                      <m:sSubPr>
                        <m:ctrlPr>
                          <a:rPr lang="en-US" altLang="zh-CN" sz="2400" b="1" i="1">
                            <a:solidFill>
                              <a:srgbClr val="C00000"/>
                            </a:solidFill>
                            <a:latin typeface="Cambria Math" panose="02040503050406030204" pitchFamily="18" charset="0"/>
                          </a:rPr>
                        </m:ctrlPr>
                      </m:sSubPr>
                      <m:e>
                        <m:r>
                          <a:rPr lang="en-US" altLang="zh-CN" sz="2400" b="1" i="1">
                            <a:solidFill>
                              <a:srgbClr val="C00000"/>
                            </a:solidFill>
                            <a:latin typeface="Cambria Math" panose="02040503050406030204" pitchFamily="18" charset="0"/>
                          </a:rPr>
                          <m:t>𝑼</m:t>
                        </m:r>
                      </m:e>
                      <m:sub>
                        <m:r>
                          <a:rPr lang="en-US" altLang="zh-CN" sz="2400" b="1" i="1">
                            <a:solidFill>
                              <a:srgbClr val="C00000"/>
                            </a:solidFill>
                            <a:latin typeface="Cambria Math" panose="02040503050406030204" pitchFamily="18" charset="0"/>
                          </a:rPr>
                          <m:t>𝟎𝟐</m:t>
                        </m:r>
                      </m:sub>
                    </m:sSub>
                    <m:r>
                      <a:rPr lang="en-US" altLang="zh-CN" sz="2400" b="1" i="1">
                        <a:solidFill>
                          <a:srgbClr val="C00000"/>
                        </a:solidFill>
                        <a:latin typeface="Cambria Math" panose="02040503050406030204" pitchFamily="18" charset="0"/>
                      </a:rPr>
                      <m:t> </m:t>
                    </m:r>
                  </m:oMath>
                </a14:m>
                <a:r>
                  <a:rPr lang="zh-CN" altLang="en-US" sz="2400" dirty="0">
                    <a:solidFill>
                      <a:srgbClr val="C00000"/>
                    </a:solidFill>
                  </a:rPr>
                  <a:t>/</a:t>
                </a:r>
                <a:r>
                  <a:rPr lang="en-US" altLang="zh-CN" sz="2400" b="1" dirty="0">
                    <a:solidFill>
                      <a:srgbClr val="C00000"/>
                    </a:solidFill>
                  </a:rPr>
                  <a:t> </a:t>
                </a:r>
                <a14:m>
                  <m:oMath xmlns:m="http://schemas.openxmlformats.org/officeDocument/2006/math">
                    <m:sSub>
                      <m:sSubPr>
                        <m:ctrlPr>
                          <a:rPr lang="en-US" altLang="zh-CN" sz="2400" b="1" i="1">
                            <a:solidFill>
                              <a:srgbClr val="C00000"/>
                            </a:solidFill>
                            <a:latin typeface="Cambria Math" panose="02040503050406030204" pitchFamily="18" charset="0"/>
                          </a:rPr>
                        </m:ctrlPr>
                      </m:sSubPr>
                      <m:e>
                        <m:r>
                          <a:rPr lang="en-US" altLang="zh-CN" sz="2400" b="1" i="1" smtClean="0">
                            <a:solidFill>
                              <a:srgbClr val="C00000"/>
                            </a:solidFill>
                            <a:latin typeface="Cambria Math" panose="02040503050406030204" pitchFamily="18" charset="0"/>
                          </a:rPr>
                          <m:t>𝑰</m:t>
                        </m:r>
                      </m:e>
                      <m:sub>
                        <m:r>
                          <a:rPr lang="en-US" altLang="zh-CN" sz="2400" b="1" i="1">
                            <a:solidFill>
                              <a:srgbClr val="C00000"/>
                            </a:solidFill>
                            <a:latin typeface="Cambria Math" panose="02040503050406030204" pitchFamily="18" charset="0"/>
                          </a:rPr>
                          <m:t>𝟐</m:t>
                        </m:r>
                      </m:sub>
                    </m:sSub>
                    <m:r>
                      <a:rPr lang="en-US" altLang="zh-CN" sz="2400" b="1" i="1">
                        <a:solidFill>
                          <a:srgbClr val="C00000"/>
                        </a:solidFill>
                        <a:latin typeface="Cambria Math" panose="02040503050406030204" pitchFamily="18" charset="0"/>
                      </a:rPr>
                      <m:t> </m:t>
                    </m:r>
                  </m:oMath>
                </a14:m>
                <a:r>
                  <a:rPr lang="zh-CN" altLang="en-US" sz="2400" dirty="0">
                    <a:solidFill>
                      <a:srgbClr val="C00000"/>
                    </a:solidFill>
                  </a:rPr>
                  <a:t>-R</a:t>
                </a:r>
                <a:endParaRPr lang="en-US" altLang="zh-CN" sz="2400" dirty="0">
                  <a:solidFill>
                    <a:srgbClr val="C00000"/>
                  </a:solidFill>
                </a:endParaRPr>
              </a:p>
              <a:p>
                <a:pPr>
                  <a:lnSpc>
                    <a:spcPct val="150000"/>
                  </a:lnSpc>
                </a:pPr>
                <a14:m>
                  <m:oMath xmlns:m="http://schemas.openxmlformats.org/officeDocument/2006/math">
                    <m:sSub>
                      <m:sSubPr>
                        <m:ctrlPr>
                          <a:rPr lang="en-US" altLang="zh-CN" sz="2400" b="1" i="1" smtClean="0">
                            <a:solidFill>
                              <a:srgbClr val="C00000"/>
                            </a:solidFill>
                            <a:latin typeface="Cambria Math" panose="02040503050406030204" pitchFamily="18" charset="0"/>
                          </a:rPr>
                        </m:ctrlPr>
                      </m:sSubPr>
                      <m:e>
                        <m:r>
                          <m:rPr>
                            <m:sty m:val="p"/>
                          </m:rPr>
                          <a:rPr lang="en-US" altLang="zh-CN" sz="2400" b="1" i="1">
                            <a:solidFill>
                              <a:srgbClr val="C00000"/>
                            </a:solidFill>
                            <a:latin typeface="Cambria Math" panose="02040503050406030204" pitchFamily="18" charset="0"/>
                          </a:rPr>
                          <m:t>R</m:t>
                        </m:r>
                      </m:e>
                      <m:sub>
                        <m:r>
                          <a:rPr lang="en-US" altLang="zh-CN" sz="2400" b="1" i="1">
                            <a:solidFill>
                              <a:srgbClr val="C00000"/>
                            </a:solidFill>
                            <a:latin typeface="Cambria Math" panose="02040503050406030204" pitchFamily="18" charset="0"/>
                          </a:rPr>
                          <m:t>𝒈</m:t>
                        </m:r>
                        <m:r>
                          <a:rPr lang="en-US" altLang="zh-CN" sz="2400" b="1" i="1">
                            <a:solidFill>
                              <a:srgbClr val="C00000"/>
                            </a:solidFill>
                            <a:latin typeface="Cambria Math" panose="02040503050406030204" pitchFamily="18" charset="0"/>
                          </a:rPr>
                          <m:t>𝟏</m:t>
                        </m:r>
                      </m:sub>
                    </m:sSub>
                  </m:oMath>
                </a14:m>
                <a:r>
                  <a:rPr lang="zh-CN" altLang="en-US" sz="2400" dirty="0">
                    <a:solidFill>
                      <a:srgbClr val="C00000"/>
                    </a:solidFill>
                  </a:rPr>
                  <a:t>=</a:t>
                </a:r>
                <a14:m>
                  <m:oMath xmlns:m="http://schemas.openxmlformats.org/officeDocument/2006/math">
                    <m:sSub>
                      <m:sSubPr>
                        <m:ctrlPr>
                          <a:rPr lang="en-US" altLang="zh-CN" sz="2400" b="1" i="1">
                            <a:solidFill>
                              <a:srgbClr val="C00000"/>
                            </a:solidFill>
                            <a:latin typeface="Cambria Math" panose="02040503050406030204" pitchFamily="18" charset="0"/>
                          </a:rPr>
                        </m:ctrlPr>
                      </m:sSubPr>
                      <m:e>
                        <m:r>
                          <a:rPr lang="en-US" altLang="zh-CN" sz="2400" b="1" i="1">
                            <a:solidFill>
                              <a:srgbClr val="C00000"/>
                            </a:solidFill>
                            <a:latin typeface="Cambria Math" panose="02040503050406030204" pitchFamily="18" charset="0"/>
                          </a:rPr>
                          <m:t>𝑼</m:t>
                        </m:r>
                      </m:e>
                      <m:sub>
                        <m:r>
                          <a:rPr lang="en-US" altLang="zh-CN" sz="2400" b="1" i="1">
                            <a:solidFill>
                              <a:srgbClr val="C00000"/>
                            </a:solidFill>
                            <a:latin typeface="Cambria Math" panose="02040503050406030204" pitchFamily="18" charset="0"/>
                          </a:rPr>
                          <m:t>𝟎</m:t>
                        </m:r>
                        <m:r>
                          <a:rPr lang="en-US" altLang="zh-CN" sz="2400" b="1" i="1" smtClean="0">
                            <a:solidFill>
                              <a:srgbClr val="C00000"/>
                            </a:solidFill>
                            <a:latin typeface="Cambria Math" panose="02040503050406030204" pitchFamily="18" charset="0"/>
                          </a:rPr>
                          <m:t>𝟏</m:t>
                        </m:r>
                      </m:sub>
                    </m:sSub>
                    <m:r>
                      <a:rPr lang="en-US" altLang="zh-CN" sz="2400" b="1" i="1">
                        <a:solidFill>
                          <a:srgbClr val="C00000"/>
                        </a:solidFill>
                        <a:latin typeface="Cambria Math" panose="02040503050406030204" pitchFamily="18" charset="0"/>
                      </a:rPr>
                      <m:t> </m:t>
                    </m:r>
                  </m:oMath>
                </a14:m>
                <a:r>
                  <a:rPr lang="zh-CN" altLang="en-US" sz="2400" dirty="0">
                    <a:solidFill>
                      <a:srgbClr val="C00000"/>
                    </a:solidFill>
                  </a:rPr>
                  <a:t>/</a:t>
                </a:r>
                <a:r>
                  <a:rPr lang="en-US" altLang="zh-CN" sz="2400" b="1" dirty="0">
                    <a:solidFill>
                      <a:srgbClr val="C00000"/>
                    </a:solidFill>
                  </a:rPr>
                  <a:t> </a:t>
                </a:r>
                <a14:m>
                  <m:oMath xmlns:m="http://schemas.openxmlformats.org/officeDocument/2006/math">
                    <m:sSub>
                      <m:sSubPr>
                        <m:ctrlPr>
                          <a:rPr lang="en-US" altLang="zh-CN" sz="2400" b="1" i="1">
                            <a:solidFill>
                              <a:srgbClr val="C00000"/>
                            </a:solidFill>
                            <a:latin typeface="Cambria Math" panose="02040503050406030204" pitchFamily="18" charset="0"/>
                          </a:rPr>
                        </m:ctrlPr>
                      </m:sSubPr>
                      <m:e>
                        <m:r>
                          <a:rPr lang="en-US" altLang="zh-CN" sz="2400" b="1" i="1">
                            <a:solidFill>
                              <a:srgbClr val="C00000"/>
                            </a:solidFill>
                            <a:latin typeface="Cambria Math" panose="02040503050406030204" pitchFamily="18" charset="0"/>
                          </a:rPr>
                          <m:t>𝑰</m:t>
                        </m:r>
                      </m:e>
                      <m:sub>
                        <m:r>
                          <a:rPr lang="en-US" altLang="zh-CN" sz="2400" b="1" i="1" smtClean="0">
                            <a:solidFill>
                              <a:srgbClr val="C00000"/>
                            </a:solidFill>
                            <a:latin typeface="Cambria Math" panose="02040503050406030204" pitchFamily="18" charset="0"/>
                          </a:rPr>
                          <m:t>𝟏</m:t>
                        </m:r>
                      </m:sub>
                    </m:sSub>
                    <m:r>
                      <a:rPr lang="en-US" altLang="zh-CN" sz="2400" b="1" i="1">
                        <a:solidFill>
                          <a:srgbClr val="C00000"/>
                        </a:solidFill>
                        <a:latin typeface="Cambria Math" panose="02040503050406030204" pitchFamily="18" charset="0"/>
                      </a:rPr>
                      <m:t> </m:t>
                    </m:r>
                  </m:oMath>
                </a14:m>
                <a:r>
                  <a:rPr lang="zh-CN" altLang="en-US" sz="2400" dirty="0">
                    <a:solidFill>
                      <a:srgbClr val="C00000"/>
                    </a:solidFill>
                  </a:rPr>
                  <a:t>-R</a:t>
                </a:r>
                <a:endParaRPr lang="en-US" altLang="zh-CN" sz="2400" dirty="0">
                  <a:solidFill>
                    <a:srgbClr val="C00000"/>
                  </a:solidFill>
                </a:endParaRPr>
              </a:p>
              <a:p>
                <a:pPr>
                  <a:lnSpc>
                    <a:spcPct val="150000"/>
                  </a:lnSpc>
                </a:pPr>
                <a:endParaRPr lang="zh-CN" altLang="en-US" sz="2400" dirty="0">
                  <a:solidFill>
                    <a:srgbClr val="C00000"/>
                  </a:solidFill>
                </a:endParaRPr>
              </a:p>
            </p:txBody>
          </p:sp>
        </mc:Choice>
        <mc:Fallback>
          <p:sp>
            <p:nvSpPr>
              <p:cNvPr id="5" name="文本框 4">
                <a:extLst>
                  <a:ext uri="{FF2B5EF4-FFF2-40B4-BE49-F238E27FC236}">
                    <a16:creationId xmlns:a16="http://schemas.microsoft.com/office/drawing/2014/main" xmlns="" xmlns:a14="http://schemas.microsoft.com/office/drawing/2010/main" id="{24B2805E-8F57-43E0-A9F1-1CFAD263F85F}"/>
                  </a:ext>
                </a:extLst>
              </p:cNvPr>
              <p:cNvSpPr txBox="1">
                <a:spLocks noRot="1" noChangeAspect="1" noMove="1" noResize="1" noEditPoints="1" noAdjustHandles="1" noChangeArrowheads="1" noChangeShapeType="1" noTextEdit="1"/>
              </p:cNvSpPr>
              <p:nvPr/>
            </p:nvSpPr>
            <p:spPr>
              <a:xfrm>
                <a:off x="1970468" y="4017016"/>
                <a:ext cx="2859109" cy="1790747"/>
              </a:xfrm>
              <a:prstGeom prst="rect">
                <a:avLst/>
              </a:prstGeom>
              <a:blipFill>
                <a:blip r:embed="rId3" cstate="print"/>
                <a:stretch>
                  <a:fillRect l="-426"/>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147917419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3" name="文本框 2">
                <a:extLst>
                  <a:ext uri="{FF2B5EF4-FFF2-40B4-BE49-F238E27FC236}">
                    <a16:creationId xmlns:a16="http://schemas.microsoft.com/office/drawing/2014/main" id="{CA6CC0DE-3C40-4FBF-AD4E-281FADBB77F7}"/>
                  </a:ext>
                </a:extLst>
              </p:cNvPr>
              <p:cNvSpPr txBox="1"/>
              <p:nvPr/>
            </p:nvSpPr>
            <p:spPr>
              <a:xfrm>
                <a:off x="669701" y="612321"/>
                <a:ext cx="9723549" cy="2362698"/>
              </a:xfrm>
              <a:prstGeom prst="rect">
                <a:avLst/>
              </a:prstGeom>
              <a:noFill/>
            </p:spPr>
            <p:txBody>
              <a:bodyPr wrap="square">
                <a:spAutoFit/>
              </a:bodyPr>
              <a:lstStyle/>
              <a:p>
                <a:pPr>
                  <a:lnSpc>
                    <a:spcPct val="150000"/>
                  </a:lnSpc>
                </a:pPr>
                <a:r>
                  <a:rPr lang="zh-CN" altLang="en-US" sz="2400" dirty="0"/>
                  <a:t>如果</a:t>
                </a:r>
                <a14:m>
                  <m:oMath xmlns:m="http://schemas.openxmlformats.org/officeDocument/2006/math">
                    <m:sSub>
                      <m:sSubPr>
                        <m:ctrlPr>
                          <a:rPr lang="en-US" altLang="zh-CN" sz="2400" i="1" smtClean="0">
                            <a:latin typeface="Cambria Math" panose="02040503050406030204" pitchFamily="18" charset="0"/>
                          </a:rPr>
                        </m:ctrlPr>
                      </m:sSubPr>
                      <m:e>
                        <m:r>
                          <a:rPr lang="en-US" altLang="zh-CN" sz="2400" b="0" i="1" smtClean="0">
                            <a:latin typeface="Cambria Math" panose="02040503050406030204" pitchFamily="18" charset="0"/>
                          </a:rPr>
                          <m:t>𝑉𝑇</m:t>
                        </m:r>
                      </m:e>
                      <m:sub>
                        <m:r>
                          <a:rPr lang="en-US" altLang="zh-CN" sz="2400" b="0" i="1" smtClean="0">
                            <a:latin typeface="Cambria Math" panose="02040503050406030204" pitchFamily="18" charset="0"/>
                          </a:rPr>
                          <m:t>1</m:t>
                        </m:r>
                      </m:sub>
                    </m:sSub>
                    <m:r>
                      <a:rPr lang="en-US" altLang="zh-CN" sz="2400" b="0" i="1" smtClean="0">
                        <a:latin typeface="Cambria Math" panose="02040503050406030204" pitchFamily="18" charset="0"/>
                      </a:rPr>
                      <m:t> </m:t>
                    </m:r>
                  </m:oMath>
                </a14:m>
                <a:r>
                  <a:rPr lang="zh-CN" altLang="en-US" sz="2400" dirty="0"/>
                  <a:t>和</a:t>
                </a:r>
                <a14:m>
                  <m:oMath xmlns:m="http://schemas.openxmlformats.org/officeDocument/2006/math">
                    <m:sSub>
                      <m:sSubPr>
                        <m:ctrlPr>
                          <a:rPr lang="en-US" altLang="zh-CN" sz="2400" i="1">
                            <a:latin typeface="Cambria Math" panose="02040503050406030204" pitchFamily="18" charset="0"/>
                          </a:rPr>
                        </m:ctrlPr>
                      </m:sSubPr>
                      <m:e>
                        <m:r>
                          <a:rPr lang="en-US" altLang="zh-CN" sz="2400" i="1">
                            <a:latin typeface="Cambria Math" panose="02040503050406030204" pitchFamily="18" charset="0"/>
                          </a:rPr>
                          <m:t>𝑉𝑇</m:t>
                        </m:r>
                      </m:e>
                      <m:sub>
                        <m:r>
                          <a:rPr lang="en-US" altLang="zh-CN" sz="2400" b="0" i="1" smtClean="0">
                            <a:latin typeface="Cambria Math" panose="02040503050406030204" pitchFamily="18" charset="0"/>
                          </a:rPr>
                          <m:t>2</m:t>
                        </m:r>
                      </m:sub>
                    </m:sSub>
                    <m:r>
                      <a:rPr lang="en-US" altLang="zh-CN" sz="2400" i="1">
                        <a:latin typeface="Cambria Math" panose="02040503050406030204" pitchFamily="18" charset="0"/>
                      </a:rPr>
                      <m:t> </m:t>
                    </m:r>
                  </m:oMath>
                </a14:m>
                <a:r>
                  <a:rPr lang="zh-CN" altLang="en-US" sz="2400" dirty="0"/>
                  <a:t>同时断开时，电流I大于2mA，</a:t>
                </a:r>
                <a:endParaRPr lang="en-US" altLang="zh-CN" sz="2400" dirty="0"/>
              </a:p>
              <a:p>
                <a:pPr>
                  <a:lnSpc>
                    <a:spcPct val="150000"/>
                  </a:lnSpc>
                </a:pPr>
                <a:r>
                  <a:rPr lang="zh-CN" altLang="en-US" sz="2400" dirty="0"/>
                  <a:t>说明绝缘电阻</a:t>
                </a:r>
                <a14:m>
                  <m:oMath xmlns:m="http://schemas.openxmlformats.org/officeDocument/2006/math">
                    <m:sSub>
                      <m:sSubPr>
                        <m:ctrlPr>
                          <a:rPr lang="en-US" altLang="zh-CN" sz="2400" b="1" i="1" smtClean="0">
                            <a:solidFill>
                              <a:srgbClr val="C00000"/>
                            </a:solidFill>
                            <a:latin typeface="Cambria Math" panose="02040503050406030204" pitchFamily="18" charset="0"/>
                          </a:rPr>
                        </m:ctrlPr>
                      </m:sSubPr>
                      <m:e>
                        <m:r>
                          <m:rPr>
                            <m:sty m:val="p"/>
                          </m:rPr>
                          <a:rPr lang="en-US" altLang="zh-CN" sz="2400" b="1" i="1">
                            <a:solidFill>
                              <a:srgbClr val="C00000"/>
                            </a:solidFill>
                            <a:latin typeface="Cambria Math" panose="02040503050406030204" pitchFamily="18" charset="0"/>
                          </a:rPr>
                          <m:t>R</m:t>
                        </m:r>
                      </m:e>
                      <m:sub>
                        <m:r>
                          <a:rPr lang="en-US" altLang="zh-CN" sz="2400" b="1" i="1">
                            <a:solidFill>
                              <a:srgbClr val="C00000"/>
                            </a:solidFill>
                            <a:latin typeface="Cambria Math" panose="02040503050406030204" pitchFamily="18" charset="0"/>
                          </a:rPr>
                          <m:t>𝒈</m:t>
                        </m:r>
                        <m:r>
                          <a:rPr lang="en-US" altLang="zh-CN" sz="2400" b="1" i="1">
                            <a:solidFill>
                              <a:srgbClr val="C00000"/>
                            </a:solidFill>
                            <a:latin typeface="Cambria Math" panose="02040503050406030204" pitchFamily="18" charset="0"/>
                          </a:rPr>
                          <m:t>𝟏</m:t>
                        </m:r>
                      </m:sub>
                    </m:sSub>
                  </m:oMath>
                </a14:m>
                <a:r>
                  <a:rPr lang="zh-CN" altLang="en-US" sz="2400" dirty="0"/>
                  <a:t>和</a:t>
                </a:r>
                <a14:m>
                  <m:oMath xmlns:m="http://schemas.openxmlformats.org/officeDocument/2006/math">
                    <m:sSub>
                      <m:sSubPr>
                        <m:ctrlPr>
                          <a:rPr lang="en-US" altLang="zh-CN" sz="2400" b="1" i="1">
                            <a:solidFill>
                              <a:srgbClr val="C00000"/>
                            </a:solidFill>
                            <a:latin typeface="Cambria Math" panose="02040503050406030204" pitchFamily="18" charset="0"/>
                          </a:rPr>
                        </m:ctrlPr>
                      </m:sSubPr>
                      <m:e>
                        <m:r>
                          <m:rPr>
                            <m:sty m:val="p"/>
                          </m:rPr>
                          <a:rPr lang="en-US" altLang="zh-CN" sz="2400" b="1" i="1">
                            <a:solidFill>
                              <a:srgbClr val="C00000"/>
                            </a:solidFill>
                            <a:latin typeface="Cambria Math" panose="02040503050406030204" pitchFamily="18" charset="0"/>
                          </a:rPr>
                          <m:t>R</m:t>
                        </m:r>
                      </m:e>
                      <m:sub>
                        <m:r>
                          <a:rPr lang="en-US" altLang="zh-CN" sz="2400" b="1" i="1">
                            <a:solidFill>
                              <a:srgbClr val="C00000"/>
                            </a:solidFill>
                            <a:latin typeface="Cambria Math" panose="02040503050406030204" pitchFamily="18" charset="0"/>
                          </a:rPr>
                          <m:t>𝒈</m:t>
                        </m:r>
                        <m:r>
                          <a:rPr lang="en-US" altLang="zh-CN" sz="2400" b="1" i="1">
                            <a:solidFill>
                              <a:srgbClr val="C00000"/>
                            </a:solidFill>
                            <a:latin typeface="Cambria Math" panose="02040503050406030204" pitchFamily="18" charset="0"/>
                          </a:rPr>
                          <m:t>𝟐</m:t>
                        </m:r>
                      </m:sub>
                    </m:sSub>
                  </m:oMath>
                </a14:m>
                <a:r>
                  <a:rPr lang="zh-CN" altLang="en-US" sz="2400" dirty="0"/>
                  <a:t>之和小于250kΩ，</a:t>
                </a:r>
                <a:endParaRPr lang="en-US" altLang="zh-CN" sz="2400" dirty="0"/>
              </a:p>
              <a:p>
                <a:pPr>
                  <a:lnSpc>
                    <a:spcPct val="150000"/>
                  </a:lnSpc>
                </a:pPr>
                <a:r>
                  <a:rPr lang="zh-CN" altLang="en-US" sz="2400" dirty="0"/>
                  <a:t>电源的正极、负极引线电缆对底盘的绝缘性能都不好，</a:t>
                </a:r>
                <a:endParaRPr lang="en-US" altLang="zh-CN" sz="2400" dirty="0"/>
              </a:p>
              <a:p>
                <a:pPr>
                  <a:lnSpc>
                    <a:spcPct val="150000"/>
                  </a:lnSpc>
                </a:pPr>
                <a:r>
                  <a:rPr lang="zh-CN" altLang="en-US" sz="2400" dirty="0"/>
                  <a:t>检测系统不再单独检测</a:t>
                </a:r>
                <a14:m>
                  <m:oMath xmlns:m="http://schemas.openxmlformats.org/officeDocument/2006/math">
                    <m:sSub>
                      <m:sSubPr>
                        <m:ctrlPr>
                          <a:rPr lang="en-US" altLang="zh-CN" sz="2400" b="1" i="1" smtClean="0">
                            <a:solidFill>
                              <a:srgbClr val="C00000"/>
                            </a:solidFill>
                            <a:latin typeface="Cambria Math" panose="02040503050406030204" pitchFamily="18" charset="0"/>
                          </a:rPr>
                        </m:ctrlPr>
                      </m:sSubPr>
                      <m:e>
                        <m:r>
                          <m:rPr>
                            <m:sty m:val="p"/>
                          </m:rPr>
                          <a:rPr lang="en-US" altLang="zh-CN" sz="2400" b="1" i="1">
                            <a:solidFill>
                              <a:srgbClr val="C00000"/>
                            </a:solidFill>
                            <a:latin typeface="Cambria Math" panose="02040503050406030204" pitchFamily="18" charset="0"/>
                          </a:rPr>
                          <m:t>R</m:t>
                        </m:r>
                      </m:e>
                      <m:sub>
                        <m:r>
                          <a:rPr lang="en-US" altLang="zh-CN" sz="2400" b="1" i="1">
                            <a:solidFill>
                              <a:srgbClr val="C00000"/>
                            </a:solidFill>
                            <a:latin typeface="Cambria Math" panose="02040503050406030204" pitchFamily="18" charset="0"/>
                          </a:rPr>
                          <m:t>𝒈</m:t>
                        </m:r>
                        <m:r>
                          <a:rPr lang="en-US" altLang="zh-CN" sz="2400" b="1" i="1">
                            <a:solidFill>
                              <a:srgbClr val="C00000"/>
                            </a:solidFill>
                            <a:latin typeface="Cambria Math" panose="02040503050406030204" pitchFamily="18" charset="0"/>
                          </a:rPr>
                          <m:t>𝟏</m:t>
                        </m:r>
                      </m:sub>
                    </m:sSub>
                  </m:oMath>
                </a14:m>
                <a:r>
                  <a:rPr lang="zh-CN" altLang="en-US" sz="2400" dirty="0"/>
                  <a:t>和</a:t>
                </a:r>
                <a14:m>
                  <m:oMath xmlns:m="http://schemas.openxmlformats.org/officeDocument/2006/math">
                    <m:sSub>
                      <m:sSubPr>
                        <m:ctrlPr>
                          <a:rPr lang="en-US" altLang="zh-CN" sz="2400" b="1" i="1">
                            <a:solidFill>
                              <a:srgbClr val="C00000"/>
                            </a:solidFill>
                            <a:latin typeface="Cambria Math" panose="02040503050406030204" pitchFamily="18" charset="0"/>
                          </a:rPr>
                        </m:ctrlPr>
                      </m:sSubPr>
                      <m:e>
                        <m:r>
                          <m:rPr>
                            <m:sty m:val="p"/>
                          </m:rPr>
                          <a:rPr lang="en-US" altLang="zh-CN" sz="2400" b="1" i="1">
                            <a:solidFill>
                              <a:srgbClr val="C00000"/>
                            </a:solidFill>
                            <a:latin typeface="Cambria Math" panose="02040503050406030204" pitchFamily="18" charset="0"/>
                          </a:rPr>
                          <m:t>R</m:t>
                        </m:r>
                      </m:e>
                      <m:sub>
                        <m:r>
                          <a:rPr lang="en-US" altLang="zh-CN" sz="2400" b="1" i="1">
                            <a:solidFill>
                              <a:srgbClr val="C00000"/>
                            </a:solidFill>
                            <a:latin typeface="Cambria Math" panose="02040503050406030204" pitchFamily="18" charset="0"/>
                          </a:rPr>
                          <m:t>𝒈</m:t>
                        </m:r>
                        <m:r>
                          <a:rPr lang="en-US" altLang="zh-CN" sz="2400" b="1" i="1">
                            <a:solidFill>
                              <a:srgbClr val="C00000"/>
                            </a:solidFill>
                            <a:latin typeface="Cambria Math" panose="02040503050406030204" pitchFamily="18" charset="0"/>
                          </a:rPr>
                          <m:t>𝟐</m:t>
                        </m:r>
                      </m:sub>
                    </m:sSub>
                    <m:r>
                      <a:rPr lang="en-US" altLang="zh-CN" sz="2400" b="1" i="1">
                        <a:solidFill>
                          <a:srgbClr val="C00000"/>
                        </a:solidFill>
                        <a:latin typeface="Cambria Math" panose="02040503050406030204" pitchFamily="18" charset="0"/>
                      </a:rPr>
                      <m:t> </m:t>
                    </m:r>
                  </m:oMath>
                </a14:m>
                <a:r>
                  <a:rPr lang="zh-CN" altLang="en-US" sz="2400" dirty="0"/>
                  <a:t>，立即发出报警信号。</a:t>
                </a:r>
              </a:p>
            </p:txBody>
          </p:sp>
        </mc:Choice>
        <mc:Fallback>
          <p:sp>
            <p:nvSpPr>
              <p:cNvPr id="3" name="文本框 2">
                <a:extLst>
                  <a:ext uri="{FF2B5EF4-FFF2-40B4-BE49-F238E27FC236}">
                    <a16:creationId xmlns:a16="http://schemas.microsoft.com/office/drawing/2014/main" xmlns="" xmlns:a14="http://schemas.microsoft.com/office/drawing/2010/main" id="{CA6CC0DE-3C40-4FBF-AD4E-281FADBB77F7}"/>
                  </a:ext>
                </a:extLst>
              </p:cNvPr>
              <p:cNvSpPr txBox="1">
                <a:spLocks noRot="1" noChangeAspect="1" noMove="1" noResize="1" noEditPoints="1" noAdjustHandles="1" noChangeArrowheads="1" noChangeShapeType="1" noTextEdit="1"/>
              </p:cNvSpPr>
              <p:nvPr/>
            </p:nvSpPr>
            <p:spPr>
              <a:xfrm>
                <a:off x="669701" y="612321"/>
                <a:ext cx="9723549" cy="2362698"/>
              </a:xfrm>
              <a:prstGeom prst="rect">
                <a:avLst/>
              </a:prstGeom>
              <a:blipFill>
                <a:blip r:embed="rId2" cstate="print"/>
                <a:stretch>
                  <a:fillRect l="-1003" b="-3351"/>
                </a:stretch>
              </a:blipFill>
            </p:spPr>
            <p:txBody>
              <a:bodyPr/>
              <a:lstStyle/>
              <a:p>
                <a:r>
                  <a:rPr lang="zh-CN" altLang="en-US">
                    <a:noFill/>
                  </a:rPr>
                  <a:t> </a:t>
                </a:r>
              </a:p>
            </p:txBody>
          </p:sp>
        </mc:Fallback>
      </mc:AlternateContent>
      <p:pic>
        <p:nvPicPr>
          <p:cNvPr id="4" name="图片 3">
            <a:extLst>
              <a:ext uri="{FF2B5EF4-FFF2-40B4-BE49-F238E27FC236}">
                <a16:creationId xmlns:a16="http://schemas.microsoft.com/office/drawing/2014/main" xmlns="" id="{7A0A7800-B767-471E-B52D-F916FC584524}"/>
              </a:ext>
            </a:extLst>
          </p:cNvPr>
          <p:cNvPicPr>
            <a:picLocks noChangeAspect="1"/>
          </p:cNvPicPr>
          <p:nvPr/>
        </p:nvPicPr>
        <p:blipFill rotWithShape="1">
          <a:blip r:embed="rId3" cstate="print"/>
          <a:srcRect l="32361" t="33802" r="32325" b="16057"/>
          <a:stretch/>
        </p:blipFill>
        <p:spPr>
          <a:xfrm>
            <a:off x="4915436" y="2991685"/>
            <a:ext cx="4288665" cy="3438660"/>
          </a:xfrm>
          <a:prstGeom prst="rect">
            <a:avLst/>
          </a:prstGeom>
        </p:spPr>
      </p:pic>
      <p:sp>
        <p:nvSpPr>
          <p:cNvPr id="6" name="文本框 5">
            <a:extLst>
              <a:ext uri="{FF2B5EF4-FFF2-40B4-BE49-F238E27FC236}">
                <a16:creationId xmlns:a16="http://schemas.microsoft.com/office/drawing/2014/main" xmlns="" id="{719E92D1-3757-4711-805D-AF716235DD08}"/>
              </a:ext>
            </a:extLst>
          </p:cNvPr>
          <p:cNvSpPr txBox="1"/>
          <p:nvPr/>
        </p:nvSpPr>
        <p:spPr>
          <a:xfrm>
            <a:off x="862884" y="6245679"/>
            <a:ext cx="4778062" cy="369332"/>
          </a:xfrm>
          <a:prstGeom prst="rect">
            <a:avLst/>
          </a:prstGeom>
          <a:noFill/>
        </p:spPr>
        <p:txBody>
          <a:bodyPr wrap="square">
            <a:spAutoFit/>
          </a:bodyPr>
          <a:lstStyle/>
          <a:p>
            <a:r>
              <a:rPr lang="zh-CN" altLang="en-US" b="1" dirty="0">
                <a:solidFill>
                  <a:srgbClr val="C00000"/>
                </a:solidFill>
              </a:rPr>
              <a:t>图</a:t>
            </a:r>
            <a:r>
              <a:rPr lang="en-US" altLang="zh-CN" b="1" dirty="0">
                <a:solidFill>
                  <a:srgbClr val="C00000"/>
                </a:solidFill>
              </a:rPr>
              <a:t> </a:t>
            </a:r>
            <a:r>
              <a:rPr lang="zh-CN" altLang="en-US" b="1" dirty="0">
                <a:solidFill>
                  <a:srgbClr val="C00000"/>
                </a:solidFill>
              </a:rPr>
              <a:t>北汽</a:t>
            </a:r>
            <a:r>
              <a:rPr lang="en-US" altLang="zh-CN" b="1" dirty="0">
                <a:solidFill>
                  <a:srgbClr val="C00000"/>
                </a:solidFill>
              </a:rPr>
              <a:t>EV200</a:t>
            </a:r>
            <a:r>
              <a:rPr lang="zh-CN" altLang="en-US" b="1" dirty="0">
                <a:solidFill>
                  <a:srgbClr val="C00000"/>
                </a:solidFill>
              </a:rPr>
              <a:t>动力蓄电池绝缘监测回路原理</a:t>
            </a:r>
          </a:p>
        </p:txBody>
      </p:sp>
    </p:spTree>
    <p:extLst>
      <p:ext uri="{BB962C8B-B14F-4D97-AF65-F5344CB8AC3E}">
        <p14:creationId xmlns:p14="http://schemas.microsoft.com/office/powerpoint/2010/main" xmlns="" val="354487494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46017633-62DD-4F20-A11F-447EE60DECD9}"/>
              </a:ext>
            </a:extLst>
          </p:cNvPr>
          <p:cNvSpPr txBox="1"/>
          <p:nvPr/>
        </p:nvSpPr>
        <p:spPr>
          <a:xfrm>
            <a:off x="978794" y="1093305"/>
            <a:ext cx="9998299" cy="3904402"/>
          </a:xfrm>
          <a:prstGeom prst="rect">
            <a:avLst/>
          </a:prstGeom>
          <a:noFill/>
        </p:spPr>
        <p:txBody>
          <a:bodyPr wrap="square">
            <a:spAutoFit/>
          </a:bodyPr>
          <a:lstStyle/>
          <a:p>
            <a:pPr>
              <a:lnSpc>
                <a:spcPct val="150000"/>
              </a:lnSpc>
            </a:pPr>
            <a:r>
              <a:rPr lang="zh-CN" altLang="en-US" sz="2400" dirty="0"/>
              <a:t>动力蓄电池系统的绝缘值分为正极与外壳的绝缘值和负极与外壳的绝缘值。</a:t>
            </a:r>
            <a:r>
              <a:rPr lang="zh-CN" altLang="en-US" sz="2400" b="1" dirty="0">
                <a:solidFill>
                  <a:srgbClr val="0070C0"/>
                </a:solidFill>
              </a:rPr>
              <a:t>（1）测量方法：</a:t>
            </a:r>
            <a:endParaRPr lang="en-US" altLang="zh-CN" sz="2400" b="1" dirty="0">
              <a:solidFill>
                <a:srgbClr val="0070C0"/>
              </a:solidFill>
            </a:endParaRPr>
          </a:p>
          <a:p>
            <a:pPr>
              <a:lnSpc>
                <a:spcPct val="150000"/>
              </a:lnSpc>
            </a:pPr>
            <a:r>
              <a:rPr lang="en-US" altLang="zh-CN" sz="2400" dirty="0"/>
              <a:t>        </a:t>
            </a:r>
            <a:r>
              <a:rPr lang="zh-CN" altLang="en-US" sz="2400" dirty="0"/>
              <a:t>在总正、总负接触器断开的条件下，采用绝缘电阻表测量总正对</a:t>
            </a:r>
            <a:endParaRPr lang="en-US" altLang="zh-CN" sz="2400" dirty="0"/>
          </a:p>
          <a:p>
            <a:pPr>
              <a:lnSpc>
                <a:spcPct val="150000"/>
              </a:lnSpc>
            </a:pPr>
            <a:r>
              <a:rPr lang="en-US" altLang="zh-CN" sz="2400" dirty="0"/>
              <a:t>        </a:t>
            </a:r>
            <a:r>
              <a:rPr lang="zh-CN" altLang="en-US" sz="2400" dirty="0"/>
              <a:t>地绝缘阻值以及总负对地绝缘阻值。</a:t>
            </a:r>
            <a:endParaRPr lang="en-US" altLang="zh-CN" sz="2400" dirty="0"/>
          </a:p>
          <a:p>
            <a:pPr>
              <a:lnSpc>
                <a:spcPct val="150000"/>
              </a:lnSpc>
            </a:pPr>
            <a:r>
              <a:rPr lang="zh-CN" altLang="en-US" sz="2400" b="1" dirty="0">
                <a:solidFill>
                  <a:srgbClr val="0070C0"/>
                </a:solidFill>
              </a:rPr>
              <a:t>（2）判断标准：</a:t>
            </a:r>
            <a:endParaRPr lang="en-US" altLang="zh-CN" sz="2400" b="1" dirty="0">
              <a:solidFill>
                <a:srgbClr val="0070C0"/>
              </a:solidFill>
            </a:endParaRPr>
          </a:p>
          <a:p>
            <a:pPr>
              <a:lnSpc>
                <a:spcPct val="150000"/>
              </a:lnSpc>
            </a:pPr>
            <a:r>
              <a:rPr lang="en-US" altLang="zh-CN" sz="2400" b="1" dirty="0">
                <a:solidFill>
                  <a:srgbClr val="0070C0"/>
                </a:solidFill>
              </a:rPr>
              <a:t>        </a:t>
            </a:r>
            <a:r>
              <a:rPr lang="zh-CN" altLang="en-US" sz="2400" dirty="0"/>
              <a:t>电源正极对地绝缘阻值及电源负极对地绝缘阻值均大于等于40MΩ</a:t>
            </a:r>
            <a:endParaRPr lang="en-US" altLang="zh-CN" sz="2400" dirty="0"/>
          </a:p>
          <a:p>
            <a:pPr>
              <a:lnSpc>
                <a:spcPct val="150000"/>
              </a:lnSpc>
            </a:pPr>
            <a:r>
              <a:rPr lang="en-US" altLang="zh-CN" sz="2400" dirty="0"/>
              <a:t>        </a:t>
            </a:r>
            <a:r>
              <a:rPr lang="zh-CN" altLang="en-US" sz="2400" dirty="0"/>
              <a:t>为合格，小于40MΩ为不合格。</a:t>
            </a:r>
          </a:p>
        </p:txBody>
      </p:sp>
    </p:spTree>
    <p:extLst>
      <p:ext uri="{BB962C8B-B14F-4D97-AF65-F5344CB8AC3E}">
        <p14:creationId xmlns:p14="http://schemas.microsoft.com/office/powerpoint/2010/main" xmlns="" val="30902459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4038275" y="921419"/>
            <a:ext cx="6444615" cy="1162051"/>
            <a:chOff x="3237789" y="1193772"/>
            <a:chExt cx="3636000" cy="967932"/>
          </a:xfrm>
        </p:grpSpPr>
        <p:grpSp>
          <p:nvGrpSpPr>
            <p:cNvPr id="5" name="组合 4"/>
            <p:cNvGrpSpPr/>
            <p:nvPr/>
          </p:nvGrpSpPr>
          <p:grpSpPr>
            <a:xfrm>
              <a:off x="3237789" y="1193772"/>
              <a:ext cx="3636000" cy="967932"/>
              <a:chOff x="4139952" y="1170041"/>
              <a:chExt cx="3559469" cy="536519"/>
            </a:xfrm>
          </p:grpSpPr>
          <p:sp>
            <p:nvSpPr>
              <p:cNvPr id="7" name="圆角矩形 6"/>
              <p:cNvSpPr/>
              <p:nvPr/>
            </p:nvSpPr>
            <p:spPr>
              <a:xfrm>
                <a:off x="4139952" y="1170041"/>
                <a:ext cx="3559469" cy="536519"/>
              </a:xfrm>
              <a:prstGeom prst="roundRect">
                <a:avLst>
                  <a:gd name="adj" fmla="val 5000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Microsoft YaHei" panose="020B0503020204020204" charset="-122"/>
                  <a:ea typeface="Microsoft YaHei" panose="020B0503020204020204" charset="-122"/>
                </a:endParaRPr>
              </a:p>
            </p:txBody>
          </p:sp>
          <p:sp>
            <p:nvSpPr>
              <p:cNvPr id="8" name="圆角矩形 113"/>
              <p:cNvSpPr/>
              <p:nvPr/>
            </p:nvSpPr>
            <p:spPr>
              <a:xfrm>
                <a:off x="4716017" y="1250029"/>
                <a:ext cx="2819381"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chemeClr val="accent2"/>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tx1">
                      <a:lumMod val="65000"/>
                      <a:lumOff val="35000"/>
                    </a:schemeClr>
                  </a:solidFill>
                  <a:latin typeface="Microsoft YaHei" panose="020B0503020204020204" charset="-122"/>
                  <a:ea typeface="Microsoft YaHei" panose="020B0503020204020204" charset="-122"/>
                </a:endParaRPr>
              </a:p>
            </p:txBody>
          </p:sp>
          <p:sp>
            <p:nvSpPr>
              <p:cNvPr id="9" name="TextBox 8"/>
              <p:cNvSpPr txBox="1"/>
              <p:nvPr/>
            </p:nvSpPr>
            <p:spPr>
              <a:xfrm>
                <a:off x="4225852" y="1325082"/>
                <a:ext cx="486118" cy="184117"/>
              </a:xfrm>
              <a:prstGeom prst="rect">
                <a:avLst/>
              </a:prstGeom>
              <a:noFill/>
            </p:spPr>
            <p:txBody>
              <a:bodyPr wrap="square" rtlCol="0">
                <a:spAutoFit/>
              </a:bodyPr>
              <a:lstStyle/>
              <a:p>
                <a:pPr algn="ctr"/>
                <a:r>
                  <a:rPr lang="en-US" altLang="zh-CN" sz="2000" b="1" dirty="0">
                    <a:solidFill>
                      <a:schemeClr val="accent2"/>
                    </a:solidFill>
                    <a:effectLst>
                      <a:innerShdw blurRad="63500" dist="50800" dir="10800000">
                        <a:prstClr val="black">
                          <a:alpha val="50000"/>
                        </a:prstClr>
                      </a:innerShdw>
                    </a:effectLst>
                    <a:latin typeface="Microsoft YaHei" panose="020B0503020204020204" charset="-122"/>
                    <a:ea typeface="Microsoft YaHei" panose="020B0503020204020204" charset="-122"/>
                  </a:rPr>
                  <a:t>01</a:t>
                </a:r>
                <a:endParaRPr lang="zh-CN" altLang="en-US" sz="2000" b="1" dirty="0">
                  <a:solidFill>
                    <a:schemeClr val="accent2"/>
                  </a:solidFill>
                  <a:effectLst>
                    <a:innerShdw blurRad="63500" dist="50800" dir="10800000">
                      <a:prstClr val="black">
                        <a:alpha val="50000"/>
                      </a:prstClr>
                    </a:innerShdw>
                  </a:effectLst>
                  <a:latin typeface="Microsoft YaHei" panose="020B0503020204020204" charset="-122"/>
                  <a:ea typeface="Microsoft YaHei" panose="020B0503020204020204" charset="-122"/>
                </a:endParaRPr>
              </a:p>
            </p:txBody>
          </p:sp>
        </p:grpSp>
        <p:sp>
          <p:nvSpPr>
            <p:cNvPr id="6" name="TextBox 5"/>
            <p:cNvSpPr txBox="1"/>
            <p:nvPr/>
          </p:nvSpPr>
          <p:spPr>
            <a:xfrm>
              <a:off x="3807179" y="1286422"/>
              <a:ext cx="2929429" cy="783402"/>
            </a:xfrm>
            <a:prstGeom prst="rect">
              <a:avLst/>
            </a:prstGeom>
            <a:noFill/>
          </p:spPr>
          <p:txBody>
            <a:bodyPr wrap="square" rtlCol="0">
              <a:spAutoFit/>
            </a:bodyPr>
            <a:lstStyle/>
            <a:p>
              <a:pPr>
                <a:lnSpc>
                  <a:spcPct val="120000"/>
                </a:lnSpc>
              </a:pPr>
              <a:r>
                <a:rPr lang="zh-CN" altLang="en-US" sz="2400" dirty="0"/>
                <a:t>能介绍不同的新能源汽车及动力电池的质保条款</a:t>
              </a:r>
            </a:p>
          </p:txBody>
        </p:sp>
      </p:grpSp>
      <p:sp>
        <p:nvSpPr>
          <p:cNvPr id="32" name="Freeform 5"/>
          <p:cNvSpPr/>
          <p:nvPr/>
        </p:nvSpPr>
        <p:spPr bwMode="auto">
          <a:xfrm>
            <a:off x="3560445" y="963964"/>
            <a:ext cx="626745" cy="4896485"/>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gradFill flip="none" rotWithShape="1">
            <a:gsLst>
              <a:gs pos="0">
                <a:schemeClr val="bg1"/>
              </a:gs>
              <a:gs pos="100000">
                <a:schemeClr val="bg1">
                  <a:lumMod val="85000"/>
                </a:schemeClr>
              </a:gs>
            </a:gsLst>
            <a:lin ang="0" scaled="1"/>
            <a:tileRect/>
          </a:gradFill>
          <a:ln w="12700">
            <a:gradFill>
              <a:gsLst>
                <a:gs pos="0">
                  <a:schemeClr val="bg1"/>
                </a:gs>
                <a:gs pos="100000">
                  <a:schemeClr val="bg1">
                    <a:lumMod val="8500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grpSp>
        <p:nvGrpSpPr>
          <p:cNvPr id="53" name="组合 52"/>
          <p:cNvGrpSpPr/>
          <p:nvPr/>
        </p:nvGrpSpPr>
        <p:grpSpPr>
          <a:xfrm>
            <a:off x="4038274" y="2375149"/>
            <a:ext cx="6588349" cy="1182369"/>
            <a:chOff x="3237789" y="2461817"/>
            <a:chExt cx="3636000" cy="967932"/>
          </a:xfrm>
        </p:grpSpPr>
        <p:grpSp>
          <p:nvGrpSpPr>
            <p:cNvPr id="23" name="组合 22"/>
            <p:cNvGrpSpPr/>
            <p:nvPr/>
          </p:nvGrpSpPr>
          <p:grpSpPr>
            <a:xfrm>
              <a:off x="3237789" y="2461817"/>
              <a:ext cx="3636000" cy="967932"/>
              <a:chOff x="4139952" y="1170041"/>
              <a:chExt cx="3559469" cy="536519"/>
            </a:xfrm>
          </p:grpSpPr>
          <p:sp>
            <p:nvSpPr>
              <p:cNvPr id="25" name="圆角矩形 24"/>
              <p:cNvSpPr/>
              <p:nvPr/>
            </p:nvSpPr>
            <p:spPr>
              <a:xfrm>
                <a:off x="4139952" y="1170041"/>
                <a:ext cx="3559469" cy="536519"/>
              </a:xfrm>
              <a:prstGeom prst="roundRect">
                <a:avLst>
                  <a:gd name="adj" fmla="val 5000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Microsoft YaHei" panose="020B0503020204020204" charset="-122"/>
                  <a:ea typeface="Microsoft YaHei" panose="020B0503020204020204" charset="-122"/>
                </a:endParaRPr>
              </a:p>
            </p:txBody>
          </p:sp>
          <p:sp>
            <p:nvSpPr>
              <p:cNvPr id="26" name="圆角矩形 113"/>
              <p:cNvSpPr/>
              <p:nvPr/>
            </p:nvSpPr>
            <p:spPr>
              <a:xfrm>
                <a:off x="4716016" y="1250029"/>
                <a:ext cx="2819382"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chemeClr val="accent6"/>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tx1">
                      <a:lumMod val="65000"/>
                      <a:lumOff val="35000"/>
                    </a:schemeClr>
                  </a:solidFill>
                  <a:latin typeface="Microsoft YaHei" panose="020B0503020204020204" charset="-122"/>
                  <a:ea typeface="Microsoft YaHei" panose="020B0503020204020204" charset="-122"/>
                </a:endParaRPr>
              </a:p>
            </p:txBody>
          </p:sp>
          <p:sp>
            <p:nvSpPr>
              <p:cNvPr id="27" name="TextBox 26"/>
              <p:cNvSpPr txBox="1"/>
              <p:nvPr/>
            </p:nvSpPr>
            <p:spPr>
              <a:xfrm>
                <a:off x="4237519" y="1333759"/>
                <a:ext cx="486118" cy="180953"/>
              </a:xfrm>
              <a:prstGeom prst="rect">
                <a:avLst/>
              </a:prstGeom>
              <a:noFill/>
            </p:spPr>
            <p:txBody>
              <a:bodyPr wrap="square" rtlCol="0">
                <a:spAutoFit/>
              </a:bodyPr>
              <a:lstStyle/>
              <a:p>
                <a:pPr algn="ctr"/>
                <a:r>
                  <a:rPr lang="en-US" altLang="zh-CN" sz="2000" b="1" dirty="0">
                    <a:solidFill>
                      <a:schemeClr val="accent6"/>
                    </a:solidFill>
                    <a:effectLst>
                      <a:innerShdw blurRad="63500" dist="50800" dir="10800000">
                        <a:prstClr val="black">
                          <a:alpha val="50000"/>
                        </a:prstClr>
                      </a:innerShdw>
                    </a:effectLst>
                    <a:latin typeface="Microsoft YaHei" panose="020B0503020204020204" charset="-122"/>
                    <a:ea typeface="Microsoft YaHei" panose="020B0503020204020204" charset="-122"/>
                  </a:rPr>
                  <a:t>02</a:t>
                </a:r>
                <a:endParaRPr lang="zh-CN" altLang="en-US" sz="2000" b="1" dirty="0">
                  <a:solidFill>
                    <a:schemeClr val="accent6"/>
                  </a:solidFill>
                  <a:effectLst>
                    <a:innerShdw blurRad="63500" dist="50800" dir="10800000">
                      <a:prstClr val="black">
                        <a:alpha val="50000"/>
                      </a:prstClr>
                    </a:innerShdw>
                  </a:effectLst>
                  <a:latin typeface="Microsoft YaHei" panose="020B0503020204020204" charset="-122"/>
                  <a:ea typeface="Microsoft YaHei" panose="020B0503020204020204" charset="-122"/>
                </a:endParaRPr>
              </a:p>
            </p:txBody>
          </p:sp>
        </p:grpSp>
        <p:sp>
          <p:nvSpPr>
            <p:cNvPr id="36" name="TextBox 35"/>
            <p:cNvSpPr txBox="1"/>
            <p:nvPr/>
          </p:nvSpPr>
          <p:spPr>
            <a:xfrm>
              <a:off x="3792967" y="2590367"/>
              <a:ext cx="2884725" cy="769940"/>
            </a:xfrm>
            <a:prstGeom prst="rect">
              <a:avLst/>
            </a:prstGeom>
            <a:noFill/>
          </p:spPr>
          <p:txBody>
            <a:bodyPr wrap="square" rtlCol="0">
              <a:spAutoFit/>
            </a:bodyPr>
            <a:lstStyle/>
            <a:p>
              <a:pPr algn="l">
                <a:lnSpc>
                  <a:spcPct val="120000"/>
                </a:lnSpc>
                <a:spcBef>
                  <a:spcPts val="0"/>
                </a:spcBef>
                <a:spcAft>
                  <a:spcPts val="0"/>
                </a:spcAft>
              </a:pPr>
              <a:r>
                <a:rPr lang="zh-CN" altLang="en-US" sz="2400" dirty="0"/>
                <a:t> 能按照相关要求对蓄电池进行正确的存储、运输等操作</a:t>
              </a:r>
            </a:p>
          </p:txBody>
        </p:sp>
      </p:grpSp>
      <p:grpSp>
        <p:nvGrpSpPr>
          <p:cNvPr id="54" name="组合 53"/>
          <p:cNvGrpSpPr/>
          <p:nvPr/>
        </p:nvGrpSpPr>
        <p:grpSpPr>
          <a:xfrm>
            <a:off x="4038275" y="3773203"/>
            <a:ext cx="6534785" cy="1167765"/>
            <a:chOff x="3249768" y="3729867"/>
            <a:chExt cx="3636000" cy="967932"/>
          </a:xfrm>
        </p:grpSpPr>
        <p:grpSp>
          <p:nvGrpSpPr>
            <p:cNvPr id="11" name="组合 10"/>
            <p:cNvGrpSpPr/>
            <p:nvPr/>
          </p:nvGrpSpPr>
          <p:grpSpPr>
            <a:xfrm>
              <a:off x="3249768" y="3729867"/>
              <a:ext cx="3636000" cy="967932"/>
              <a:chOff x="4139952" y="1170041"/>
              <a:chExt cx="3559469" cy="536519"/>
            </a:xfrm>
          </p:grpSpPr>
          <p:sp>
            <p:nvSpPr>
              <p:cNvPr id="13" name="圆角矩形 12"/>
              <p:cNvSpPr/>
              <p:nvPr/>
            </p:nvSpPr>
            <p:spPr>
              <a:xfrm>
                <a:off x="4139952" y="1170041"/>
                <a:ext cx="3559469" cy="536519"/>
              </a:xfrm>
              <a:prstGeom prst="roundRect">
                <a:avLst>
                  <a:gd name="adj" fmla="val 5000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Microsoft YaHei" panose="020B0503020204020204" charset="-122"/>
                  <a:ea typeface="Microsoft YaHei" panose="020B0503020204020204" charset="-122"/>
                </a:endParaRPr>
              </a:p>
            </p:txBody>
          </p:sp>
          <p:sp>
            <p:nvSpPr>
              <p:cNvPr id="14" name="圆角矩形 113"/>
              <p:cNvSpPr/>
              <p:nvPr/>
            </p:nvSpPr>
            <p:spPr>
              <a:xfrm>
                <a:off x="4733447" y="1260998"/>
                <a:ext cx="2819381"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chemeClr val="accent5"/>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Microsoft YaHei" panose="020B0503020204020204" charset="-122"/>
                  <a:ea typeface="Microsoft YaHei" panose="020B0503020204020204" charset="-122"/>
                </a:endParaRPr>
              </a:p>
            </p:txBody>
          </p:sp>
          <p:sp>
            <p:nvSpPr>
              <p:cNvPr id="15" name="TextBox 14"/>
              <p:cNvSpPr txBox="1"/>
              <p:nvPr/>
            </p:nvSpPr>
            <p:spPr>
              <a:xfrm>
                <a:off x="4203132" y="1364010"/>
                <a:ext cx="486118" cy="183216"/>
              </a:xfrm>
              <a:prstGeom prst="rect">
                <a:avLst/>
              </a:prstGeom>
              <a:noFill/>
            </p:spPr>
            <p:txBody>
              <a:bodyPr wrap="square" rtlCol="0">
                <a:spAutoFit/>
              </a:bodyPr>
              <a:lstStyle/>
              <a:p>
                <a:pPr algn="ctr"/>
                <a:r>
                  <a:rPr lang="en-US" altLang="zh-CN" sz="2000" b="1" dirty="0">
                    <a:solidFill>
                      <a:schemeClr val="accent5"/>
                    </a:solidFill>
                    <a:effectLst>
                      <a:innerShdw blurRad="63500" dist="50800" dir="10800000">
                        <a:prstClr val="black">
                          <a:alpha val="50000"/>
                        </a:prstClr>
                      </a:innerShdw>
                    </a:effectLst>
                    <a:latin typeface="Microsoft YaHei" panose="020B0503020204020204" charset="-122"/>
                    <a:ea typeface="Microsoft YaHei" panose="020B0503020204020204" charset="-122"/>
                  </a:rPr>
                  <a:t>03</a:t>
                </a:r>
                <a:endParaRPr lang="zh-CN" altLang="en-US" sz="2000" b="1" dirty="0">
                  <a:solidFill>
                    <a:schemeClr val="accent5"/>
                  </a:solidFill>
                  <a:effectLst>
                    <a:innerShdw blurRad="63500" dist="50800" dir="10800000">
                      <a:prstClr val="black">
                        <a:alpha val="50000"/>
                      </a:prstClr>
                    </a:innerShdw>
                  </a:effectLst>
                  <a:latin typeface="Microsoft YaHei" panose="020B0503020204020204" charset="-122"/>
                  <a:ea typeface="Microsoft YaHei" panose="020B0503020204020204" charset="-122"/>
                </a:endParaRPr>
              </a:p>
            </p:txBody>
          </p:sp>
        </p:grpSp>
        <p:sp>
          <p:nvSpPr>
            <p:cNvPr id="37" name="TextBox 36"/>
            <p:cNvSpPr txBox="1"/>
            <p:nvPr/>
          </p:nvSpPr>
          <p:spPr>
            <a:xfrm>
              <a:off x="3833450" y="4006024"/>
              <a:ext cx="2880000" cy="412213"/>
            </a:xfrm>
            <a:prstGeom prst="rect">
              <a:avLst/>
            </a:prstGeom>
            <a:noFill/>
          </p:spPr>
          <p:txBody>
            <a:bodyPr wrap="square" rtlCol="0">
              <a:spAutoFit/>
            </a:bodyPr>
            <a:lstStyle/>
            <a:p>
              <a:pPr algn="l">
                <a:lnSpc>
                  <a:spcPct val="120000"/>
                </a:lnSpc>
                <a:spcBef>
                  <a:spcPts val="0"/>
                </a:spcBef>
                <a:spcAft>
                  <a:spcPts val="0"/>
                </a:spcAft>
              </a:pPr>
              <a:r>
                <a:rPr lang="zh-CN" altLang="en-US" sz="2400" dirty="0">
                  <a:sym typeface="+mn-ea"/>
                </a:rPr>
                <a:t>能对动力蓄电池进行常规维护性保养</a:t>
              </a:r>
            </a:p>
          </p:txBody>
        </p:sp>
      </p:grpSp>
      <p:sp>
        <p:nvSpPr>
          <p:cNvPr id="107" name="椭圆 106"/>
          <p:cNvSpPr/>
          <p:nvPr/>
        </p:nvSpPr>
        <p:spPr>
          <a:xfrm>
            <a:off x="4406706" y="5676719"/>
            <a:ext cx="183161" cy="183185"/>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117" name="组合 116"/>
          <p:cNvGrpSpPr/>
          <p:nvPr/>
        </p:nvGrpSpPr>
        <p:grpSpPr>
          <a:xfrm>
            <a:off x="8225636" y="5576113"/>
            <a:ext cx="383842" cy="383892"/>
            <a:chOff x="304800" y="673100"/>
            <a:chExt cx="4000500" cy="4000500"/>
          </a:xfrm>
          <a:effectLst>
            <a:outerShdw blurRad="381000" dist="152400" dir="8100000" algn="tr" rotWithShape="0">
              <a:prstClr val="black">
                <a:alpha val="70000"/>
              </a:prstClr>
            </a:outerShdw>
          </a:effectLst>
        </p:grpSpPr>
        <p:sp>
          <p:nvSpPr>
            <p:cNvPr id="118" name="同心圆 1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9" name="椭圆 11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1796498" y="2695823"/>
            <a:ext cx="1645963" cy="1645963"/>
            <a:chOff x="391147" y="2871710"/>
            <a:chExt cx="1645963" cy="1645963"/>
          </a:xfrm>
        </p:grpSpPr>
        <p:grpSp>
          <p:nvGrpSpPr>
            <p:cNvPr id="28" name="组合 27"/>
            <p:cNvGrpSpPr/>
            <p:nvPr/>
          </p:nvGrpSpPr>
          <p:grpSpPr>
            <a:xfrm>
              <a:off x="391147" y="2871710"/>
              <a:ext cx="1645963" cy="1645963"/>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30"/>
            <p:cNvSpPr txBox="1"/>
            <p:nvPr/>
          </p:nvSpPr>
          <p:spPr>
            <a:xfrm>
              <a:off x="480998" y="3253364"/>
              <a:ext cx="1438320" cy="984885"/>
            </a:xfrm>
            <a:prstGeom prst="rect">
              <a:avLst/>
            </a:prstGeom>
            <a:noFill/>
          </p:spPr>
          <p:txBody>
            <a:bodyPr wrap="square" lIns="0" tIns="0" rIns="0" bIns="0" rtlCol="0">
              <a:spAutoFit/>
            </a:bodyPr>
            <a:lstStyle/>
            <a:p>
              <a:pPr algn="ctr"/>
              <a:r>
                <a:rPr lang="zh-CN" altLang="en-US" sz="3200" b="1" dirty="0">
                  <a:solidFill>
                    <a:schemeClr val="accent1"/>
                  </a:solidFill>
                  <a:latin typeface="Microsoft YaHei" panose="020B0503020204020204" charset="-122"/>
                  <a:ea typeface="Microsoft YaHei" panose="020B0503020204020204" charset="-122"/>
                </a:rPr>
                <a:t>学习</a:t>
              </a:r>
            </a:p>
            <a:p>
              <a:pPr algn="ctr"/>
              <a:r>
                <a:rPr lang="zh-CN" altLang="en-US" sz="3200" b="1" dirty="0">
                  <a:solidFill>
                    <a:schemeClr val="accent1"/>
                  </a:solidFill>
                  <a:latin typeface="Microsoft YaHei" panose="020B0503020204020204" charset="-122"/>
                  <a:ea typeface="Microsoft YaHei" panose="020B0503020204020204" charset="-122"/>
                </a:rPr>
                <a:t>目标</a:t>
              </a:r>
            </a:p>
          </p:txBody>
        </p:sp>
      </p:grpSp>
      <p:grpSp>
        <p:nvGrpSpPr>
          <p:cNvPr id="39" name="组合 38">
            <a:extLst>
              <a:ext uri="{FF2B5EF4-FFF2-40B4-BE49-F238E27FC236}">
                <a16:creationId xmlns:a16="http://schemas.microsoft.com/office/drawing/2014/main" xmlns="" id="{3C026A63-FC6F-4F7B-9B1B-D7AAF32E32EF}"/>
              </a:ext>
            </a:extLst>
          </p:cNvPr>
          <p:cNvGrpSpPr/>
          <p:nvPr/>
        </p:nvGrpSpPr>
        <p:grpSpPr>
          <a:xfrm>
            <a:off x="4038274" y="5134858"/>
            <a:ext cx="6444615" cy="1162050"/>
            <a:chOff x="3237789" y="1193772"/>
            <a:chExt cx="3636000" cy="967932"/>
          </a:xfrm>
        </p:grpSpPr>
        <p:grpSp>
          <p:nvGrpSpPr>
            <p:cNvPr id="40" name="组合 39">
              <a:extLst>
                <a:ext uri="{FF2B5EF4-FFF2-40B4-BE49-F238E27FC236}">
                  <a16:creationId xmlns:a16="http://schemas.microsoft.com/office/drawing/2014/main" xmlns="" id="{1C7DBC2D-E8AE-4D6F-AEF3-D87A4C995915}"/>
                </a:ext>
              </a:extLst>
            </p:cNvPr>
            <p:cNvGrpSpPr/>
            <p:nvPr/>
          </p:nvGrpSpPr>
          <p:grpSpPr>
            <a:xfrm>
              <a:off x="3237789" y="1193772"/>
              <a:ext cx="3636000" cy="967932"/>
              <a:chOff x="4139952" y="1170041"/>
              <a:chExt cx="3559469" cy="536519"/>
            </a:xfrm>
          </p:grpSpPr>
          <p:sp>
            <p:nvSpPr>
              <p:cNvPr id="42" name="圆角矩形 6">
                <a:extLst>
                  <a:ext uri="{FF2B5EF4-FFF2-40B4-BE49-F238E27FC236}">
                    <a16:creationId xmlns:a16="http://schemas.microsoft.com/office/drawing/2014/main" xmlns="" id="{01B9D01B-E224-40AC-A375-AFC0A79A373A}"/>
                  </a:ext>
                </a:extLst>
              </p:cNvPr>
              <p:cNvSpPr/>
              <p:nvPr/>
            </p:nvSpPr>
            <p:spPr>
              <a:xfrm>
                <a:off x="4139952" y="1170041"/>
                <a:ext cx="3559469" cy="536519"/>
              </a:xfrm>
              <a:prstGeom prst="roundRect">
                <a:avLst>
                  <a:gd name="adj" fmla="val 5000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Microsoft YaHei" panose="020B0503020204020204" charset="-122"/>
                  <a:ea typeface="Microsoft YaHei" panose="020B0503020204020204" charset="-122"/>
                </a:endParaRPr>
              </a:p>
            </p:txBody>
          </p:sp>
          <p:sp>
            <p:nvSpPr>
              <p:cNvPr id="43" name="圆角矩形 113">
                <a:extLst>
                  <a:ext uri="{FF2B5EF4-FFF2-40B4-BE49-F238E27FC236}">
                    <a16:creationId xmlns:a16="http://schemas.microsoft.com/office/drawing/2014/main" xmlns="" id="{0D0EC91B-3602-4715-83C2-2F1186A9DBC0}"/>
                  </a:ext>
                </a:extLst>
              </p:cNvPr>
              <p:cNvSpPr/>
              <p:nvPr/>
            </p:nvSpPr>
            <p:spPr>
              <a:xfrm>
                <a:off x="4716017" y="1250029"/>
                <a:ext cx="2819381"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rgbClr val="FFC000"/>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tx1">
                      <a:lumMod val="65000"/>
                      <a:lumOff val="35000"/>
                    </a:schemeClr>
                  </a:solidFill>
                  <a:latin typeface="Microsoft YaHei" panose="020B0503020204020204" charset="-122"/>
                  <a:ea typeface="Microsoft YaHei" panose="020B0503020204020204" charset="-122"/>
                </a:endParaRPr>
              </a:p>
            </p:txBody>
          </p:sp>
          <p:sp>
            <p:nvSpPr>
              <p:cNvPr id="44" name="TextBox 8">
                <a:extLst>
                  <a:ext uri="{FF2B5EF4-FFF2-40B4-BE49-F238E27FC236}">
                    <a16:creationId xmlns:a16="http://schemas.microsoft.com/office/drawing/2014/main" xmlns="" id="{6E1BE997-CEA0-496A-968A-0D562F0202B6}"/>
                  </a:ext>
                </a:extLst>
              </p:cNvPr>
              <p:cNvSpPr txBox="1"/>
              <p:nvPr/>
            </p:nvSpPr>
            <p:spPr>
              <a:xfrm>
                <a:off x="4225852" y="1325082"/>
                <a:ext cx="486118" cy="184117"/>
              </a:xfrm>
              <a:prstGeom prst="rect">
                <a:avLst/>
              </a:prstGeom>
              <a:noFill/>
            </p:spPr>
            <p:txBody>
              <a:bodyPr wrap="square" rtlCol="0">
                <a:spAutoFit/>
              </a:bodyPr>
              <a:lstStyle/>
              <a:p>
                <a:pPr algn="ctr"/>
                <a:r>
                  <a:rPr lang="en-US" altLang="zh-CN" sz="2000" b="1" dirty="0">
                    <a:solidFill>
                      <a:srgbClr val="FFC000"/>
                    </a:solidFill>
                    <a:effectLst>
                      <a:innerShdw blurRad="63500" dist="50800" dir="10800000">
                        <a:prstClr val="black">
                          <a:alpha val="50000"/>
                        </a:prstClr>
                      </a:innerShdw>
                    </a:effectLst>
                    <a:latin typeface="Microsoft YaHei" panose="020B0503020204020204" charset="-122"/>
                    <a:ea typeface="Microsoft YaHei" panose="020B0503020204020204" charset="-122"/>
                  </a:rPr>
                  <a:t>04</a:t>
                </a:r>
                <a:endParaRPr lang="zh-CN" altLang="en-US" sz="2000" b="1" dirty="0">
                  <a:solidFill>
                    <a:srgbClr val="FFC000"/>
                  </a:solidFill>
                  <a:effectLst>
                    <a:innerShdw blurRad="63500" dist="50800" dir="10800000">
                      <a:prstClr val="black">
                        <a:alpha val="50000"/>
                      </a:prstClr>
                    </a:innerShdw>
                  </a:effectLst>
                  <a:latin typeface="Microsoft YaHei" panose="020B0503020204020204" charset="-122"/>
                  <a:ea typeface="Microsoft YaHei" panose="020B0503020204020204" charset="-122"/>
                </a:endParaRPr>
              </a:p>
            </p:txBody>
          </p:sp>
        </p:grpSp>
        <p:sp>
          <p:nvSpPr>
            <p:cNvPr id="41" name="TextBox 5">
              <a:extLst>
                <a:ext uri="{FF2B5EF4-FFF2-40B4-BE49-F238E27FC236}">
                  <a16:creationId xmlns:a16="http://schemas.microsoft.com/office/drawing/2014/main" xmlns="" id="{C7E78D68-1296-41A7-A747-8B2851D035A6}"/>
                </a:ext>
              </a:extLst>
            </p:cNvPr>
            <p:cNvSpPr txBox="1"/>
            <p:nvPr/>
          </p:nvSpPr>
          <p:spPr>
            <a:xfrm>
              <a:off x="3792647" y="1458064"/>
              <a:ext cx="2929429" cy="414240"/>
            </a:xfrm>
            <a:prstGeom prst="rect">
              <a:avLst/>
            </a:prstGeom>
            <a:noFill/>
          </p:spPr>
          <p:txBody>
            <a:bodyPr wrap="square" rtlCol="0">
              <a:spAutoFit/>
            </a:bodyPr>
            <a:lstStyle/>
            <a:p>
              <a:pPr algn="l">
                <a:lnSpc>
                  <a:spcPct val="120000"/>
                </a:lnSpc>
                <a:spcBef>
                  <a:spcPts val="0"/>
                </a:spcBef>
                <a:spcAft>
                  <a:spcPts val="0"/>
                </a:spcAft>
              </a:pPr>
              <a:r>
                <a:rPr lang="zh-CN" altLang="en-US" sz="2400" dirty="0"/>
                <a:t>能对动力蓄电池进行周期性强制维护</a:t>
              </a:r>
            </a:p>
          </p:txBody>
        </p: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outHorizontal)">
                                      <p:cBhvr>
                                        <p:cTn id="7" dur="500"/>
                                        <p:tgtEl>
                                          <p:spTgt spid="3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wipe(left)">
                                      <p:cBhvr>
                                        <p:cTn id="11" dur="750"/>
                                        <p:tgtEl>
                                          <p:spTgt spid="52"/>
                                        </p:tgtEl>
                                      </p:cBhvr>
                                    </p:animEffect>
                                  </p:childTnLst>
                                </p:cTn>
                              </p:par>
                              <p:par>
                                <p:cTn id="12" presetID="22" presetClass="entr" presetSubtype="8" fill="hold" nodeType="withEffect">
                                  <p:stCondLst>
                                    <p:cond delay="0"/>
                                  </p:stCondLst>
                                  <p:childTnLst>
                                    <p:set>
                                      <p:cBhvr>
                                        <p:cTn id="13" dur="1" fill="hold">
                                          <p:stCondLst>
                                            <p:cond delay="0"/>
                                          </p:stCondLst>
                                        </p:cTn>
                                        <p:tgtEl>
                                          <p:spTgt spid="53"/>
                                        </p:tgtEl>
                                        <p:attrNameLst>
                                          <p:attrName>style.visibility</p:attrName>
                                        </p:attrNameLst>
                                      </p:cBhvr>
                                      <p:to>
                                        <p:strVal val="visible"/>
                                      </p:to>
                                    </p:set>
                                    <p:animEffect transition="in" filter="wipe(left)">
                                      <p:cBhvr>
                                        <p:cTn id="14" dur="750"/>
                                        <p:tgtEl>
                                          <p:spTgt spid="53"/>
                                        </p:tgtEl>
                                      </p:cBhvr>
                                    </p:animEffect>
                                  </p:childTnLst>
                                </p:cTn>
                              </p:par>
                              <p:par>
                                <p:cTn id="15" presetID="22" presetClass="entr" presetSubtype="8" fill="hold" nodeType="with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wipe(left)">
                                      <p:cBhvr>
                                        <p:cTn id="17" dur="750"/>
                                        <p:tgtEl>
                                          <p:spTgt spid="54"/>
                                        </p:tgtEl>
                                      </p:cBhvr>
                                    </p:animEffect>
                                  </p:childTnLst>
                                </p:cTn>
                              </p:par>
                              <p:par>
                                <p:cTn id="18" presetID="1" presetClass="entr" presetSubtype="0" fill="hold" grpId="0" nodeType="withEffect">
                                  <p:stCondLst>
                                    <p:cond delay="600"/>
                                  </p:stCondLst>
                                  <p:childTnLst>
                                    <p:set>
                                      <p:cBhvr>
                                        <p:cTn id="19" dur="1" fill="hold">
                                          <p:stCondLst>
                                            <p:cond delay="0"/>
                                          </p:stCondLst>
                                        </p:cTn>
                                        <p:tgtEl>
                                          <p:spTgt spid="107"/>
                                        </p:tgtEl>
                                        <p:attrNameLst>
                                          <p:attrName>style.visibility</p:attrName>
                                        </p:attrNameLst>
                                      </p:cBhvr>
                                      <p:to>
                                        <p:strVal val="visible"/>
                                      </p:to>
                                    </p:set>
                                  </p:childTnLst>
                                </p:cTn>
                              </p:par>
                              <p:par>
                                <p:cTn id="20" presetID="53" presetClass="entr" presetSubtype="16" fill="hold" grpId="1" nodeType="withEffect">
                                  <p:stCondLst>
                                    <p:cond delay="600"/>
                                  </p:stCondLst>
                                  <p:childTnLst>
                                    <p:set>
                                      <p:cBhvr>
                                        <p:cTn id="21" dur="1" fill="hold">
                                          <p:stCondLst>
                                            <p:cond delay="0"/>
                                          </p:stCondLst>
                                        </p:cTn>
                                        <p:tgtEl>
                                          <p:spTgt spid="107"/>
                                        </p:tgtEl>
                                        <p:attrNameLst>
                                          <p:attrName>style.visibility</p:attrName>
                                        </p:attrNameLst>
                                      </p:cBhvr>
                                      <p:to>
                                        <p:strVal val="visible"/>
                                      </p:to>
                                    </p:set>
                                    <p:anim calcmode="lin" valueType="num">
                                      <p:cBhvr>
                                        <p:cTn id="22" dur="500" fill="hold"/>
                                        <p:tgtEl>
                                          <p:spTgt spid="107"/>
                                        </p:tgtEl>
                                        <p:attrNameLst>
                                          <p:attrName>ppt_w</p:attrName>
                                        </p:attrNameLst>
                                      </p:cBhvr>
                                      <p:tavLst>
                                        <p:tav tm="0">
                                          <p:val>
                                            <p:fltVal val="0"/>
                                          </p:val>
                                        </p:tav>
                                        <p:tav tm="100000">
                                          <p:val>
                                            <p:strVal val="#ppt_w"/>
                                          </p:val>
                                        </p:tav>
                                      </p:tavLst>
                                    </p:anim>
                                    <p:anim calcmode="lin" valueType="num">
                                      <p:cBhvr>
                                        <p:cTn id="23" dur="500" fill="hold"/>
                                        <p:tgtEl>
                                          <p:spTgt spid="107"/>
                                        </p:tgtEl>
                                        <p:attrNameLst>
                                          <p:attrName>ppt_h</p:attrName>
                                        </p:attrNameLst>
                                      </p:cBhvr>
                                      <p:tavLst>
                                        <p:tav tm="0">
                                          <p:val>
                                            <p:fltVal val="0"/>
                                          </p:val>
                                        </p:tav>
                                        <p:tav tm="100000">
                                          <p:val>
                                            <p:strVal val="#ppt_h"/>
                                          </p:val>
                                        </p:tav>
                                      </p:tavLst>
                                    </p:anim>
                                    <p:animEffect transition="in" filter="fade">
                                      <p:cBhvr>
                                        <p:cTn id="24" dur="500"/>
                                        <p:tgtEl>
                                          <p:spTgt spid="107"/>
                                        </p:tgtEl>
                                      </p:cBhvr>
                                    </p:animEffect>
                                  </p:childTnLst>
                                </p:cTn>
                              </p:par>
                              <p:par>
                                <p:cTn id="25" presetID="64" presetClass="path" presetSubtype="0" fill="hold" grpId="2" nodeType="withEffect">
                                  <p:stCondLst>
                                    <p:cond delay="600"/>
                                  </p:stCondLst>
                                  <p:childTnLst>
                                    <p:animMotion origin="layout" path="M -4.44444E-6 -3.45679E-6 L -0.10381 -0.2787 " pathEditMode="relative" rAng="0" ptsTypes="AA">
                                      <p:cBhvr>
                                        <p:cTn id="26" dur="500" spd="-100000" fill="hold"/>
                                        <p:tgtEl>
                                          <p:spTgt spid="107"/>
                                        </p:tgtEl>
                                        <p:attrNameLst>
                                          <p:attrName>ppt_x</p:attrName>
                                          <p:attrName>ppt_y</p:attrName>
                                        </p:attrNameLst>
                                      </p:cBhvr>
                                      <p:rCtr x="-5191" y="-13951"/>
                                    </p:animMotion>
                                  </p:childTnLst>
                                </p:cTn>
                              </p:par>
                              <p:par>
                                <p:cTn id="27" presetID="1" presetClass="entr" presetSubtype="0" fill="hold" nodeType="withEffect">
                                  <p:stCondLst>
                                    <p:cond delay="600"/>
                                  </p:stCondLst>
                                  <p:childTnLst>
                                    <p:set>
                                      <p:cBhvr>
                                        <p:cTn id="28" dur="1" fill="hold">
                                          <p:stCondLst>
                                            <p:cond delay="0"/>
                                          </p:stCondLst>
                                        </p:cTn>
                                        <p:tgtEl>
                                          <p:spTgt spid="117"/>
                                        </p:tgtEl>
                                        <p:attrNameLst>
                                          <p:attrName>style.visibility</p:attrName>
                                        </p:attrNameLst>
                                      </p:cBhvr>
                                      <p:to>
                                        <p:strVal val="visible"/>
                                      </p:to>
                                    </p:set>
                                  </p:childTnLst>
                                </p:cTn>
                              </p:par>
                              <p:par>
                                <p:cTn id="29" presetID="53" presetClass="entr" presetSubtype="16" fill="hold" nodeType="withEffect">
                                  <p:stCondLst>
                                    <p:cond delay="600"/>
                                  </p:stCondLst>
                                  <p:childTnLst>
                                    <p:set>
                                      <p:cBhvr>
                                        <p:cTn id="30" dur="1" fill="hold">
                                          <p:stCondLst>
                                            <p:cond delay="0"/>
                                          </p:stCondLst>
                                        </p:cTn>
                                        <p:tgtEl>
                                          <p:spTgt spid="117"/>
                                        </p:tgtEl>
                                        <p:attrNameLst>
                                          <p:attrName>style.visibility</p:attrName>
                                        </p:attrNameLst>
                                      </p:cBhvr>
                                      <p:to>
                                        <p:strVal val="visible"/>
                                      </p:to>
                                    </p:set>
                                    <p:anim calcmode="lin" valueType="num">
                                      <p:cBhvr>
                                        <p:cTn id="31" dur="500" fill="hold"/>
                                        <p:tgtEl>
                                          <p:spTgt spid="117"/>
                                        </p:tgtEl>
                                        <p:attrNameLst>
                                          <p:attrName>ppt_w</p:attrName>
                                        </p:attrNameLst>
                                      </p:cBhvr>
                                      <p:tavLst>
                                        <p:tav tm="0">
                                          <p:val>
                                            <p:fltVal val="0"/>
                                          </p:val>
                                        </p:tav>
                                        <p:tav tm="100000">
                                          <p:val>
                                            <p:strVal val="#ppt_w"/>
                                          </p:val>
                                        </p:tav>
                                      </p:tavLst>
                                    </p:anim>
                                    <p:anim calcmode="lin" valueType="num">
                                      <p:cBhvr>
                                        <p:cTn id="32" dur="500" fill="hold"/>
                                        <p:tgtEl>
                                          <p:spTgt spid="117"/>
                                        </p:tgtEl>
                                        <p:attrNameLst>
                                          <p:attrName>ppt_h</p:attrName>
                                        </p:attrNameLst>
                                      </p:cBhvr>
                                      <p:tavLst>
                                        <p:tav tm="0">
                                          <p:val>
                                            <p:fltVal val="0"/>
                                          </p:val>
                                        </p:tav>
                                        <p:tav tm="100000">
                                          <p:val>
                                            <p:strVal val="#ppt_h"/>
                                          </p:val>
                                        </p:tav>
                                      </p:tavLst>
                                    </p:anim>
                                    <p:animEffect transition="in" filter="fade">
                                      <p:cBhvr>
                                        <p:cTn id="33" dur="500"/>
                                        <p:tgtEl>
                                          <p:spTgt spid="117"/>
                                        </p:tgtEl>
                                      </p:cBhvr>
                                    </p:animEffect>
                                  </p:childTnLst>
                                </p:cTn>
                              </p:par>
                              <p:par>
                                <p:cTn id="34" presetID="42" presetClass="path" presetSubtype="0" fill="hold" nodeType="withEffect">
                                  <p:stCondLst>
                                    <p:cond delay="600"/>
                                  </p:stCondLst>
                                  <p:childTnLst>
                                    <p:animMotion origin="layout" path="M 3.88889E-6 -4.81481E-6 L 0.13507 0.28334 " pathEditMode="relative" rAng="0" ptsTypes="AA">
                                      <p:cBhvr>
                                        <p:cTn id="35" dur="500" spd="-100000" fill="hold"/>
                                        <p:tgtEl>
                                          <p:spTgt spid="117"/>
                                        </p:tgtEl>
                                        <p:attrNameLst>
                                          <p:attrName>ppt_x</p:attrName>
                                          <p:attrName>ppt_y</p:attrName>
                                        </p:attrNameLst>
                                      </p:cBhvr>
                                      <p:rCtr x="6753" y="14167"/>
                                    </p:animMotion>
                                  </p:childTnLst>
                                </p:cTn>
                              </p:par>
                              <p:par>
                                <p:cTn id="36" presetID="53" presetClass="entr" presetSubtype="16" fill="hold" nodeType="withEffect">
                                  <p:stCondLst>
                                    <p:cond delay="0"/>
                                  </p:stCondLst>
                                  <p:childTnLst>
                                    <p:set>
                                      <p:cBhvr>
                                        <p:cTn id="37" dur="1" fill="hold">
                                          <p:stCondLst>
                                            <p:cond delay="0"/>
                                          </p:stCondLst>
                                        </p:cTn>
                                        <p:tgtEl>
                                          <p:spTgt spid="51"/>
                                        </p:tgtEl>
                                        <p:attrNameLst>
                                          <p:attrName>style.visibility</p:attrName>
                                        </p:attrNameLst>
                                      </p:cBhvr>
                                      <p:to>
                                        <p:strVal val="visible"/>
                                      </p:to>
                                    </p:set>
                                    <p:anim calcmode="lin" valueType="num">
                                      <p:cBhvr>
                                        <p:cTn id="38" dur="500" fill="hold"/>
                                        <p:tgtEl>
                                          <p:spTgt spid="51"/>
                                        </p:tgtEl>
                                        <p:attrNameLst>
                                          <p:attrName>ppt_w</p:attrName>
                                        </p:attrNameLst>
                                      </p:cBhvr>
                                      <p:tavLst>
                                        <p:tav tm="0">
                                          <p:val>
                                            <p:fltVal val="0"/>
                                          </p:val>
                                        </p:tav>
                                        <p:tav tm="100000">
                                          <p:val>
                                            <p:strVal val="#ppt_w"/>
                                          </p:val>
                                        </p:tav>
                                      </p:tavLst>
                                    </p:anim>
                                    <p:anim calcmode="lin" valueType="num">
                                      <p:cBhvr>
                                        <p:cTn id="39" dur="500" fill="hold"/>
                                        <p:tgtEl>
                                          <p:spTgt spid="51"/>
                                        </p:tgtEl>
                                        <p:attrNameLst>
                                          <p:attrName>ppt_h</p:attrName>
                                        </p:attrNameLst>
                                      </p:cBhvr>
                                      <p:tavLst>
                                        <p:tav tm="0">
                                          <p:val>
                                            <p:fltVal val="0"/>
                                          </p:val>
                                        </p:tav>
                                        <p:tav tm="100000">
                                          <p:val>
                                            <p:strVal val="#ppt_h"/>
                                          </p:val>
                                        </p:tav>
                                      </p:tavLst>
                                    </p:anim>
                                    <p:animEffect transition="in" filter="fade">
                                      <p:cBhvr>
                                        <p:cTn id="40" dur="500"/>
                                        <p:tgtEl>
                                          <p:spTgt spid="51"/>
                                        </p:tgtEl>
                                      </p:cBhvr>
                                    </p:animEffect>
                                  </p:childTnLst>
                                </p:cTn>
                              </p:par>
                            </p:childTnLst>
                          </p:cTn>
                        </p:par>
                        <p:par>
                          <p:cTn id="41" fill="hold">
                            <p:stCondLst>
                              <p:cond delay="1600"/>
                            </p:stCondLst>
                            <p:childTnLst>
                              <p:par>
                                <p:cTn id="42" presetID="22" presetClass="entr" presetSubtype="8" fill="hold" nodeType="after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wipe(left)">
                                      <p:cBhvr>
                                        <p:cTn id="44" dur="7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107" grpId="0" bldLvl="0" animBg="1"/>
      <p:bldP spid="107" grpId="1" bldLvl="0" animBg="1"/>
      <p:bldP spid="107" grpId="2"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3">
            <a:extLst>
              <a:ext uri="{FF2B5EF4-FFF2-40B4-BE49-F238E27FC236}">
                <a16:creationId xmlns:a16="http://schemas.microsoft.com/office/drawing/2014/main" xmlns="" id="{DA73AEA7-C9BF-4D09-ACC9-96AF356D53B5}"/>
              </a:ext>
            </a:extLst>
          </p:cNvPr>
          <p:cNvSpPr txBox="1"/>
          <p:nvPr/>
        </p:nvSpPr>
        <p:spPr>
          <a:xfrm>
            <a:off x="1749600" y="1959759"/>
            <a:ext cx="8692800" cy="2438488"/>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lnSpc>
                <a:spcPct val="150000"/>
              </a:lnSpc>
              <a:defRPr/>
            </a:pPr>
            <a:r>
              <a:rPr lang="en-US" altLang="zh-CN" sz="5400" kern="0" dirty="0">
                <a:solidFill>
                  <a:srgbClr val="FFFFFF"/>
                </a:solidFill>
                <a:latin typeface="微软雅黑" panose="020B0503020204020204" pitchFamily="34" charset="-122"/>
                <a:ea typeface="微软雅黑" panose="020B0503020204020204" pitchFamily="34" charset="-122"/>
              </a:rPr>
              <a:t>PART 5</a:t>
            </a:r>
          </a:p>
          <a:p>
            <a:pPr lvl="0">
              <a:lnSpc>
                <a:spcPct val="150000"/>
              </a:lnSpc>
              <a:defRPr/>
            </a:pPr>
            <a:r>
              <a:rPr lang="zh-CN" altLang="en-US" sz="5400" kern="0" dirty="0">
                <a:solidFill>
                  <a:srgbClr val="FFFFFF"/>
                </a:solidFill>
                <a:latin typeface="微软雅黑" panose="020B0503020204020204" pitchFamily="34" charset="-122"/>
                <a:ea typeface="微软雅黑" panose="020B0503020204020204" pitchFamily="34" charset="-122"/>
              </a:rPr>
              <a:t>动力蓄电池的检测</a:t>
            </a:r>
            <a:endParaRPr lang="en-US" altLang="zh-CN" sz="5400" kern="0" dirty="0">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603336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500"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6AF72CE7-FB84-475A-8A6B-2B69D1AF2977}"/>
              </a:ext>
            </a:extLst>
          </p:cNvPr>
          <p:cNvPicPr>
            <a:picLocks noChangeAspect="1"/>
          </p:cNvPicPr>
          <p:nvPr/>
        </p:nvPicPr>
        <p:blipFill rotWithShape="1">
          <a:blip r:embed="rId2" cstate="print"/>
          <a:srcRect l="36285" t="17089" r="13237" b="20751"/>
          <a:stretch/>
        </p:blipFill>
        <p:spPr>
          <a:xfrm>
            <a:off x="1207101" y="1210615"/>
            <a:ext cx="7730837" cy="5375857"/>
          </a:xfrm>
          <a:prstGeom prst="rect">
            <a:avLst/>
          </a:prstGeom>
        </p:spPr>
      </p:pic>
      <p:sp>
        <p:nvSpPr>
          <p:cNvPr id="6" name="文本框 5">
            <a:extLst>
              <a:ext uri="{FF2B5EF4-FFF2-40B4-BE49-F238E27FC236}">
                <a16:creationId xmlns:a16="http://schemas.microsoft.com/office/drawing/2014/main" xmlns="" id="{C942030F-6C27-4A1E-8087-852943953A10}"/>
              </a:ext>
            </a:extLst>
          </p:cNvPr>
          <p:cNvSpPr txBox="1"/>
          <p:nvPr/>
        </p:nvSpPr>
        <p:spPr>
          <a:xfrm>
            <a:off x="656823" y="716855"/>
            <a:ext cx="6130342" cy="584775"/>
          </a:xfrm>
          <a:prstGeom prst="rect">
            <a:avLst/>
          </a:prstGeom>
          <a:noFill/>
        </p:spPr>
        <p:txBody>
          <a:bodyPr wrap="square">
            <a:spAutoFit/>
          </a:bodyPr>
          <a:lstStyle/>
          <a:p>
            <a:r>
              <a:rPr lang="zh-CN" altLang="en-US" sz="3200" b="1" dirty="0">
                <a:solidFill>
                  <a:srgbClr val="C00000"/>
                </a:solidFill>
                <a:latin typeface="+mn-ea"/>
                <a:cs typeface="+mn-ea"/>
              </a:rPr>
              <a:t>动力蓄电池的检测</a:t>
            </a:r>
          </a:p>
        </p:txBody>
      </p:sp>
    </p:spTree>
    <p:extLst>
      <p:ext uri="{BB962C8B-B14F-4D97-AF65-F5344CB8AC3E}">
        <p14:creationId xmlns:p14="http://schemas.microsoft.com/office/powerpoint/2010/main" xmlns="" val="289868658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9EE411D8-372D-4772-99EF-4AAE97119370}"/>
              </a:ext>
            </a:extLst>
          </p:cNvPr>
          <p:cNvSpPr txBox="1"/>
          <p:nvPr/>
        </p:nvSpPr>
        <p:spPr>
          <a:xfrm>
            <a:off x="811369" y="698460"/>
            <a:ext cx="8551572" cy="584775"/>
          </a:xfrm>
          <a:prstGeom prst="rect">
            <a:avLst/>
          </a:prstGeom>
          <a:noFill/>
        </p:spPr>
        <p:txBody>
          <a:bodyPr wrap="square">
            <a:spAutoFit/>
          </a:bodyPr>
          <a:lstStyle/>
          <a:p>
            <a:r>
              <a:rPr lang="zh-CN" altLang="en-US" sz="3200" b="1" dirty="0">
                <a:solidFill>
                  <a:srgbClr val="C00000"/>
                </a:solidFill>
                <a:latin typeface="+mn-ea"/>
                <a:cs typeface="+mn-ea"/>
              </a:rPr>
              <a:t>拓展知识</a:t>
            </a:r>
            <a:r>
              <a:rPr lang="en-US" altLang="zh-CN" sz="3200" b="1" dirty="0">
                <a:solidFill>
                  <a:srgbClr val="C00000"/>
                </a:solidFill>
                <a:latin typeface="+mn-ea"/>
                <a:cs typeface="+mn-ea"/>
              </a:rPr>
              <a:t>——</a:t>
            </a:r>
            <a:r>
              <a:rPr lang="zh-CN" altLang="en-US" sz="3200" b="1" dirty="0">
                <a:solidFill>
                  <a:srgbClr val="C00000"/>
                </a:solidFill>
                <a:latin typeface="+mn-ea"/>
                <a:cs typeface="+mn-ea"/>
              </a:rPr>
              <a:t>动力蓄电池的回收再利用</a:t>
            </a:r>
          </a:p>
        </p:txBody>
      </p:sp>
      <p:sp>
        <p:nvSpPr>
          <p:cNvPr id="6" name="文本框 5">
            <a:extLst>
              <a:ext uri="{FF2B5EF4-FFF2-40B4-BE49-F238E27FC236}">
                <a16:creationId xmlns:a16="http://schemas.microsoft.com/office/drawing/2014/main" xmlns="" id="{2999310A-1FC2-4067-96A5-B803A3929F59}"/>
              </a:ext>
            </a:extLst>
          </p:cNvPr>
          <p:cNvSpPr txBox="1"/>
          <p:nvPr/>
        </p:nvSpPr>
        <p:spPr>
          <a:xfrm>
            <a:off x="811369" y="1440828"/>
            <a:ext cx="10195775" cy="5012398"/>
          </a:xfrm>
          <a:prstGeom prst="rect">
            <a:avLst/>
          </a:prstGeom>
          <a:noFill/>
        </p:spPr>
        <p:txBody>
          <a:bodyPr wrap="square">
            <a:spAutoFit/>
          </a:bodyPr>
          <a:lstStyle/>
          <a:p>
            <a:pPr>
              <a:lnSpc>
                <a:spcPct val="150000"/>
              </a:lnSpc>
            </a:pPr>
            <a:r>
              <a:rPr lang="zh-CN" altLang="en-US" sz="2400" dirty="0"/>
              <a:t>目前动力电池的回收利用主要采取两种方式：</a:t>
            </a:r>
            <a:endParaRPr lang="en-US" altLang="zh-CN" sz="2400" dirty="0"/>
          </a:p>
          <a:p>
            <a:pPr>
              <a:lnSpc>
                <a:spcPct val="150000"/>
              </a:lnSpc>
            </a:pPr>
            <a:r>
              <a:rPr lang="zh-CN" altLang="en-US" sz="2400" dirty="0"/>
              <a:t>一是动力电池的</a:t>
            </a:r>
            <a:r>
              <a:rPr lang="zh-CN" altLang="en-US" sz="2400" dirty="0">
                <a:solidFill>
                  <a:srgbClr val="0070C0"/>
                </a:solidFill>
              </a:rPr>
              <a:t>梯次利用</a:t>
            </a:r>
            <a:r>
              <a:rPr lang="zh-CN" altLang="en-US" sz="2400" dirty="0"/>
              <a:t>，二是废旧电池的资源</a:t>
            </a:r>
            <a:r>
              <a:rPr lang="zh-CN" altLang="en-US" sz="2400" dirty="0">
                <a:solidFill>
                  <a:srgbClr val="0070C0"/>
                </a:solidFill>
              </a:rPr>
              <a:t>回收再利用</a:t>
            </a:r>
            <a:r>
              <a:rPr lang="zh-CN" altLang="en-US" sz="2400" dirty="0"/>
              <a:t>。</a:t>
            </a:r>
            <a:endParaRPr lang="en-US" altLang="zh-CN" sz="2400" dirty="0"/>
          </a:p>
          <a:p>
            <a:pPr>
              <a:lnSpc>
                <a:spcPct val="150000"/>
              </a:lnSpc>
            </a:pPr>
            <a:r>
              <a:rPr lang="zh-CN" altLang="en-US" sz="2400" dirty="0"/>
              <a:t>电动汽车对动力电池的性能要求较高，一般情况下，电池存储量仅为出厂状态</a:t>
            </a:r>
            <a:r>
              <a:rPr lang="zh-CN" altLang="en-US" sz="2400" b="1" dirty="0">
                <a:solidFill>
                  <a:srgbClr val="C00000"/>
                </a:solidFill>
              </a:rPr>
              <a:t>80%</a:t>
            </a:r>
            <a:r>
              <a:rPr lang="zh-CN" altLang="en-US" sz="2400" dirty="0"/>
              <a:t>的时候，就不再适合高性能的纯电动汽车。</a:t>
            </a:r>
            <a:endParaRPr lang="en-US" altLang="zh-CN" sz="2400" dirty="0"/>
          </a:p>
          <a:p>
            <a:pPr>
              <a:lnSpc>
                <a:spcPct val="150000"/>
              </a:lnSpc>
            </a:pPr>
            <a:r>
              <a:rPr lang="zh-CN" altLang="en-US" sz="2400" dirty="0"/>
              <a:t>但是这些电池可以用于低速电动汽车，或用于发电厂的储能电池，尤其是可以应用于风力发电、太阳能发电等新能源领域，还可以用于家庭或其他建筑的储能电池，这就是动力电池的梯次利用。当电池彻底不能再进行利用时，就要报废。废旧的动力电池中的有色金属含量远高于原生矿工业品质，因此对废旧电池的资源回收具有很高的经济效益和社会意义。</a:t>
            </a:r>
          </a:p>
        </p:txBody>
      </p:sp>
    </p:spTree>
    <p:extLst>
      <p:ext uri="{BB962C8B-B14F-4D97-AF65-F5344CB8AC3E}">
        <p14:creationId xmlns:p14="http://schemas.microsoft.com/office/powerpoint/2010/main" xmlns="" val="339562801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9EE411D8-372D-4772-99EF-4AAE97119370}"/>
              </a:ext>
            </a:extLst>
          </p:cNvPr>
          <p:cNvSpPr txBox="1"/>
          <p:nvPr/>
        </p:nvSpPr>
        <p:spPr>
          <a:xfrm>
            <a:off x="811369" y="698460"/>
            <a:ext cx="8551572" cy="584775"/>
          </a:xfrm>
          <a:prstGeom prst="rect">
            <a:avLst/>
          </a:prstGeom>
          <a:noFill/>
        </p:spPr>
        <p:txBody>
          <a:bodyPr wrap="square">
            <a:spAutoFit/>
          </a:bodyPr>
          <a:lstStyle/>
          <a:p>
            <a:r>
              <a:rPr lang="zh-CN" altLang="en-US" sz="3200" b="1" dirty="0">
                <a:solidFill>
                  <a:srgbClr val="C00000"/>
                </a:solidFill>
                <a:latin typeface="+mn-ea"/>
                <a:cs typeface="+mn-ea"/>
              </a:rPr>
              <a:t>拓展知识</a:t>
            </a:r>
            <a:r>
              <a:rPr lang="en-US" altLang="zh-CN" sz="3200" b="1" dirty="0">
                <a:solidFill>
                  <a:srgbClr val="C00000"/>
                </a:solidFill>
                <a:latin typeface="+mn-ea"/>
                <a:cs typeface="+mn-ea"/>
              </a:rPr>
              <a:t>——</a:t>
            </a:r>
            <a:r>
              <a:rPr lang="zh-CN" altLang="en-US" sz="3200" b="1" dirty="0">
                <a:solidFill>
                  <a:srgbClr val="C00000"/>
                </a:solidFill>
                <a:latin typeface="+mn-ea"/>
                <a:cs typeface="+mn-ea"/>
              </a:rPr>
              <a:t>动力蓄电池的回收再利用</a:t>
            </a:r>
          </a:p>
        </p:txBody>
      </p:sp>
      <p:sp>
        <p:nvSpPr>
          <p:cNvPr id="6" name="文本框 5">
            <a:extLst>
              <a:ext uri="{FF2B5EF4-FFF2-40B4-BE49-F238E27FC236}">
                <a16:creationId xmlns:a16="http://schemas.microsoft.com/office/drawing/2014/main" xmlns="" id="{2999310A-1FC2-4067-96A5-B803A3929F59}"/>
              </a:ext>
            </a:extLst>
          </p:cNvPr>
          <p:cNvSpPr txBox="1"/>
          <p:nvPr/>
        </p:nvSpPr>
        <p:spPr>
          <a:xfrm>
            <a:off x="811369" y="1698405"/>
            <a:ext cx="10195775" cy="2242409"/>
          </a:xfrm>
          <a:prstGeom prst="rect">
            <a:avLst/>
          </a:prstGeom>
          <a:noFill/>
        </p:spPr>
        <p:txBody>
          <a:bodyPr wrap="square">
            <a:spAutoFit/>
          </a:bodyPr>
          <a:lstStyle/>
          <a:p>
            <a:pPr>
              <a:lnSpc>
                <a:spcPct val="150000"/>
              </a:lnSpc>
            </a:pPr>
            <a:r>
              <a:rPr lang="zh-CN" altLang="en-US" sz="2400" dirty="0">
                <a:solidFill>
                  <a:srgbClr val="0070C0"/>
                </a:solidFill>
              </a:rPr>
              <a:t>回收再利用</a:t>
            </a:r>
            <a:r>
              <a:rPr lang="zh-CN" altLang="en-US" sz="2400" dirty="0"/>
              <a:t>。</a:t>
            </a:r>
            <a:endParaRPr lang="en-US" altLang="zh-CN" sz="2400" dirty="0"/>
          </a:p>
          <a:p>
            <a:pPr>
              <a:lnSpc>
                <a:spcPct val="150000"/>
              </a:lnSpc>
            </a:pPr>
            <a:r>
              <a:rPr lang="zh-CN" altLang="en-US" sz="2400" dirty="0"/>
              <a:t>当电池彻底不能再进行利用时，就要</a:t>
            </a:r>
            <a:r>
              <a:rPr lang="zh-CN" altLang="en-US" sz="2400" b="1" dirty="0">
                <a:solidFill>
                  <a:srgbClr val="C00000"/>
                </a:solidFill>
              </a:rPr>
              <a:t>报废</a:t>
            </a:r>
            <a:r>
              <a:rPr lang="zh-CN" altLang="en-US" sz="2400" dirty="0"/>
              <a:t>。</a:t>
            </a:r>
            <a:endParaRPr lang="en-US" altLang="zh-CN" sz="2400" dirty="0"/>
          </a:p>
          <a:p>
            <a:pPr>
              <a:lnSpc>
                <a:spcPct val="150000"/>
              </a:lnSpc>
            </a:pPr>
            <a:r>
              <a:rPr lang="zh-CN" altLang="en-US" sz="2400" dirty="0"/>
              <a:t>废旧的动力电池中的有色金属含量远高于原生矿工业品质，</a:t>
            </a:r>
            <a:endParaRPr lang="en-US" altLang="zh-CN" sz="2400" dirty="0"/>
          </a:p>
          <a:p>
            <a:pPr>
              <a:lnSpc>
                <a:spcPct val="150000"/>
              </a:lnSpc>
            </a:pPr>
            <a:r>
              <a:rPr lang="zh-CN" altLang="en-US" sz="2400" dirty="0"/>
              <a:t>因此对废旧电池的资源回收具有很高的经济效益和社会意义。</a:t>
            </a:r>
          </a:p>
        </p:txBody>
      </p:sp>
    </p:spTree>
    <p:extLst>
      <p:ext uri="{BB962C8B-B14F-4D97-AF65-F5344CB8AC3E}">
        <p14:creationId xmlns:p14="http://schemas.microsoft.com/office/powerpoint/2010/main" xmlns="" val="207756657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xmlns="" id="{B026ED39-38BA-433D-A562-8A4DF5B79661}"/>
              </a:ext>
            </a:extLst>
          </p:cNvPr>
          <p:cNvCxnSpPr/>
          <p:nvPr/>
        </p:nvCxnSpPr>
        <p:spPr>
          <a:xfrm flipV="1">
            <a:off x="2104488" y="2644378"/>
            <a:ext cx="4940935" cy="20955"/>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xmlns="" id="{6DE13DEA-69B8-4D85-89F9-F5309097A7E9}"/>
              </a:ext>
            </a:extLst>
          </p:cNvPr>
          <p:cNvCxnSpPr/>
          <p:nvPr/>
        </p:nvCxnSpPr>
        <p:spPr>
          <a:xfrm>
            <a:off x="2092423" y="3440033"/>
            <a:ext cx="5010150" cy="15875"/>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6" name="Freeform 88">
            <a:extLst>
              <a:ext uri="{FF2B5EF4-FFF2-40B4-BE49-F238E27FC236}">
                <a16:creationId xmlns:a16="http://schemas.microsoft.com/office/drawing/2014/main" xmlns="" id="{56EC110B-0E98-4057-A2B0-69A337775378}"/>
              </a:ext>
            </a:extLst>
          </p:cNvPr>
          <p:cNvSpPr>
            <a:spLocks noEditPoints="1" noChangeArrowheads="1"/>
          </p:cNvSpPr>
          <p:nvPr/>
        </p:nvSpPr>
        <p:spPr bwMode="auto">
          <a:xfrm>
            <a:off x="1850488" y="2241788"/>
            <a:ext cx="288925" cy="330200"/>
          </a:xfrm>
          <a:custGeom>
            <a:avLst/>
            <a:gdLst>
              <a:gd name="T0" fmla="*/ 52 w 124"/>
              <a:gd name="T1" fmla="*/ 62 h 192"/>
              <a:gd name="T2" fmla="*/ 62 w 124"/>
              <a:gd name="T3" fmla="*/ 52 h 192"/>
              <a:gd name="T4" fmla="*/ 72 w 124"/>
              <a:gd name="T5" fmla="*/ 62 h 192"/>
              <a:gd name="T6" fmla="*/ 62 w 124"/>
              <a:gd name="T7" fmla="*/ 72 h 192"/>
              <a:gd name="T8" fmla="*/ 52 w 124"/>
              <a:gd name="T9" fmla="*/ 62 h 192"/>
              <a:gd name="T10" fmla="*/ 62 w 124"/>
              <a:gd name="T11" fmla="*/ 36 h 192"/>
              <a:gd name="T12" fmla="*/ 36 w 124"/>
              <a:gd name="T13" fmla="*/ 62 h 192"/>
              <a:gd name="T14" fmla="*/ 62 w 124"/>
              <a:gd name="T15" fmla="*/ 88 h 192"/>
              <a:gd name="T16" fmla="*/ 88 w 124"/>
              <a:gd name="T17" fmla="*/ 62 h 192"/>
              <a:gd name="T18" fmla="*/ 62 w 124"/>
              <a:gd name="T19" fmla="*/ 36 h 192"/>
              <a:gd name="T20" fmla="*/ 0 w 124"/>
              <a:gd name="T21" fmla="*/ 61 h 192"/>
              <a:gd name="T22" fmla="*/ 52 w 124"/>
              <a:gd name="T23" fmla="*/ 180 h 192"/>
              <a:gd name="T24" fmla="*/ 52 w 124"/>
              <a:gd name="T25" fmla="*/ 182 h 192"/>
              <a:gd name="T26" fmla="*/ 62 w 124"/>
              <a:gd name="T27" fmla="*/ 192 h 192"/>
              <a:gd name="T28" fmla="*/ 72 w 124"/>
              <a:gd name="T29" fmla="*/ 182 h 192"/>
              <a:gd name="T30" fmla="*/ 72 w 124"/>
              <a:gd name="T31" fmla="*/ 180 h 192"/>
              <a:gd name="T32" fmla="*/ 124 w 124"/>
              <a:gd name="T33" fmla="*/ 61 h 192"/>
              <a:gd name="T34" fmla="*/ 62 w 124"/>
              <a:gd name="T35" fmla="*/ 0 h 192"/>
              <a:gd name="T36" fmla="*/ 0 w 124"/>
              <a:gd name="T37" fmla="*/ 61 h 192"/>
              <a:gd name="T38" fmla="*/ 62 w 124"/>
              <a:gd name="T39" fmla="*/ 20 h 192"/>
              <a:gd name="T40" fmla="*/ 104 w 124"/>
              <a:gd name="T41" fmla="*/ 62 h 192"/>
              <a:gd name="T42" fmla="*/ 62 w 124"/>
              <a:gd name="T43" fmla="*/ 104 h 192"/>
              <a:gd name="T44" fmla="*/ 20 w 124"/>
              <a:gd name="T45" fmla="*/ 62 h 192"/>
              <a:gd name="T46" fmla="*/ 62 w 124"/>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92">
                <a:moveTo>
                  <a:pt x="52" y="62"/>
                </a:moveTo>
                <a:cubicBezTo>
                  <a:pt x="52" y="56"/>
                  <a:pt x="56" y="52"/>
                  <a:pt x="62" y="52"/>
                </a:cubicBezTo>
                <a:cubicBezTo>
                  <a:pt x="68" y="52"/>
                  <a:pt x="72" y="56"/>
                  <a:pt x="72" y="62"/>
                </a:cubicBezTo>
                <a:cubicBezTo>
                  <a:pt x="72" y="68"/>
                  <a:pt x="68" y="72"/>
                  <a:pt x="62" y="72"/>
                </a:cubicBezTo>
                <a:cubicBezTo>
                  <a:pt x="56" y="72"/>
                  <a:pt x="52" y="68"/>
                  <a:pt x="52" y="62"/>
                </a:cubicBezTo>
                <a:close/>
                <a:moveTo>
                  <a:pt x="62" y="36"/>
                </a:moveTo>
                <a:cubicBezTo>
                  <a:pt x="48" y="36"/>
                  <a:pt x="36" y="48"/>
                  <a:pt x="36" y="62"/>
                </a:cubicBezTo>
                <a:cubicBezTo>
                  <a:pt x="36" y="76"/>
                  <a:pt x="48" y="88"/>
                  <a:pt x="62" y="88"/>
                </a:cubicBezTo>
                <a:cubicBezTo>
                  <a:pt x="76" y="88"/>
                  <a:pt x="88" y="76"/>
                  <a:pt x="88" y="62"/>
                </a:cubicBezTo>
                <a:cubicBezTo>
                  <a:pt x="88" y="48"/>
                  <a:pt x="76" y="36"/>
                  <a:pt x="62" y="36"/>
                </a:cubicBezTo>
                <a:close/>
                <a:moveTo>
                  <a:pt x="0" y="61"/>
                </a:moveTo>
                <a:cubicBezTo>
                  <a:pt x="0" y="102"/>
                  <a:pt x="48" y="133"/>
                  <a:pt x="52" y="180"/>
                </a:cubicBezTo>
                <a:cubicBezTo>
                  <a:pt x="52" y="182"/>
                  <a:pt x="52" y="182"/>
                  <a:pt x="52" y="182"/>
                </a:cubicBezTo>
                <a:cubicBezTo>
                  <a:pt x="52" y="188"/>
                  <a:pt x="56" y="192"/>
                  <a:pt x="62" y="192"/>
                </a:cubicBezTo>
                <a:cubicBezTo>
                  <a:pt x="68" y="192"/>
                  <a:pt x="72" y="188"/>
                  <a:pt x="72" y="182"/>
                </a:cubicBezTo>
                <a:cubicBezTo>
                  <a:pt x="72" y="180"/>
                  <a:pt x="72" y="180"/>
                  <a:pt x="72" y="180"/>
                </a:cubicBezTo>
                <a:cubicBezTo>
                  <a:pt x="76" y="133"/>
                  <a:pt x="124" y="102"/>
                  <a:pt x="124" y="61"/>
                </a:cubicBezTo>
                <a:cubicBezTo>
                  <a:pt x="124" y="27"/>
                  <a:pt x="96" y="0"/>
                  <a:pt x="62" y="0"/>
                </a:cubicBezTo>
                <a:cubicBezTo>
                  <a:pt x="28" y="0"/>
                  <a:pt x="0" y="27"/>
                  <a:pt x="0" y="61"/>
                </a:cubicBezTo>
                <a:close/>
                <a:moveTo>
                  <a:pt x="62" y="20"/>
                </a:moveTo>
                <a:cubicBezTo>
                  <a:pt x="85" y="20"/>
                  <a:pt x="104" y="39"/>
                  <a:pt x="104" y="62"/>
                </a:cubicBezTo>
                <a:cubicBezTo>
                  <a:pt x="104" y="85"/>
                  <a:pt x="85" y="104"/>
                  <a:pt x="62" y="104"/>
                </a:cubicBezTo>
                <a:cubicBezTo>
                  <a:pt x="39" y="104"/>
                  <a:pt x="20" y="85"/>
                  <a:pt x="20" y="62"/>
                </a:cubicBezTo>
                <a:cubicBezTo>
                  <a:pt x="20" y="39"/>
                  <a:pt x="39" y="20"/>
                  <a:pt x="62" y="20"/>
                </a:cubicBezTo>
                <a:close/>
              </a:path>
            </a:pathLst>
          </a:custGeom>
          <a:solidFill>
            <a:srgbClr val="11B5B8"/>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sz="2800"/>
          </a:p>
        </p:txBody>
      </p:sp>
      <p:sp>
        <p:nvSpPr>
          <p:cNvPr id="7" name="Freeform 88">
            <a:extLst>
              <a:ext uri="{FF2B5EF4-FFF2-40B4-BE49-F238E27FC236}">
                <a16:creationId xmlns:a16="http://schemas.microsoft.com/office/drawing/2014/main" xmlns="" id="{62407F8D-BABA-4D2D-8614-BE53C78B8EC8}"/>
              </a:ext>
            </a:extLst>
          </p:cNvPr>
          <p:cNvSpPr>
            <a:spLocks noEditPoints="1" noChangeArrowheads="1"/>
          </p:cNvSpPr>
          <p:nvPr/>
        </p:nvSpPr>
        <p:spPr bwMode="auto">
          <a:xfrm>
            <a:off x="1848901" y="3121263"/>
            <a:ext cx="290512" cy="330200"/>
          </a:xfrm>
          <a:custGeom>
            <a:avLst/>
            <a:gdLst>
              <a:gd name="T0" fmla="*/ 52 w 124"/>
              <a:gd name="T1" fmla="*/ 62 h 192"/>
              <a:gd name="T2" fmla="*/ 62 w 124"/>
              <a:gd name="T3" fmla="*/ 52 h 192"/>
              <a:gd name="T4" fmla="*/ 72 w 124"/>
              <a:gd name="T5" fmla="*/ 62 h 192"/>
              <a:gd name="T6" fmla="*/ 62 w 124"/>
              <a:gd name="T7" fmla="*/ 72 h 192"/>
              <a:gd name="T8" fmla="*/ 52 w 124"/>
              <a:gd name="T9" fmla="*/ 62 h 192"/>
              <a:gd name="T10" fmla="*/ 62 w 124"/>
              <a:gd name="T11" fmla="*/ 36 h 192"/>
              <a:gd name="T12" fmla="*/ 36 w 124"/>
              <a:gd name="T13" fmla="*/ 62 h 192"/>
              <a:gd name="T14" fmla="*/ 62 w 124"/>
              <a:gd name="T15" fmla="*/ 88 h 192"/>
              <a:gd name="T16" fmla="*/ 88 w 124"/>
              <a:gd name="T17" fmla="*/ 62 h 192"/>
              <a:gd name="T18" fmla="*/ 62 w 124"/>
              <a:gd name="T19" fmla="*/ 36 h 192"/>
              <a:gd name="T20" fmla="*/ 0 w 124"/>
              <a:gd name="T21" fmla="*/ 61 h 192"/>
              <a:gd name="T22" fmla="*/ 52 w 124"/>
              <a:gd name="T23" fmla="*/ 180 h 192"/>
              <a:gd name="T24" fmla="*/ 52 w 124"/>
              <a:gd name="T25" fmla="*/ 182 h 192"/>
              <a:gd name="T26" fmla="*/ 62 w 124"/>
              <a:gd name="T27" fmla="*/ 192 h 192"/>
              <a:gd name="T28" fmla="*/ 72 w 124"/>
              <a:gd name="T29" fmla="*/ 182 h 192"/>
              <a:gd name="T30" fmla="*/ 72 w 124"/>
              <a:gd name="T31" fmla="*/ 180 h 192"/>
              <a:gd name="T32" fmla="*/ 124 w 124"/>
              <a:gd name="T33" fmla="*/ 61 h 192"/>
              <a:gd name="T34" fmla="*/ 62 w 124"/>
              <a:gd name="T35" fmla="*/ 0 h 192"/>
              <a:gd name="T36" fmla="*/ 0 w 124"/>
              <a:gd name="T37" fmla="*/ 61 h 192"/>
              <a:gd name="T38" fmla="*/ 62 w 124"/>
              <a:gd name="T39" fmla="*/ 20 h 192"/>
              <a:gd name="T40" fmla="*/ 104 w 124"/>
              <a:gd name="T41" fmla="*/ 62 h 192"/>
              <a:gd name="T42" fmla="*/ 62 w 124"/>
              <a:gd name="T43" fmla="*/ 104 h 192"/>
              <a:gd name="T44" fmla="*/ 20 w 124"/>
              <a:gd name="T45" fmla="*/ 62 h 192"/>
              <a:gd name="T46" fmla="*/ 62 w 124"/>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92">
                <a:moveTo>
                  <a:pt x="52" y="62"/>
                </a:moveTo>
                <a:cubicBezTo>
                  <a:pt x="52" y="56"/>
                  <a:pt x="56" y="52"/>
                  <a:pt x="62" y="52"/>
                </a:cubicBezTo>
                <a:cubicBezTo>
                  <a:pt x="68" y="52"/>
                  <a:pt x="72" y="56"/>
                  <a:pt x="72" y="62"/>
                </a:cubicBezTo>
                <a:cubicBezTo>
                  <a:pt x="72" y="68"/>
                  <a:pt x="68" y="72"/>
                  <a:pt x="62" y="72"/>
                </a:cubicBezTo>
                <a:cubicBezTo>
                  <a:pt x="56" y="72"/>
                  <a:pt x="52" y="68"/>
                  <a:pt x="52" y="62"/>
                </a:cubicBezTo>
                <a:close/>
                <a:moveTo>
                  <a:pt x="62" y="36"/>
                </a:moveTo>
                <a:cubicBezTo>
                  <a:pt x="48" y="36"/>
                  <a:pt x="36" y="48"/>
                  <a:pt x="36" y="62"/>
                </a:cubicBezTo>
                <a:cubicBezTo>
                  <a:pt x="36" y="76"/>
                  <a:pt x="48" y="88"/>
                  <a:pt x="62" y="88"/>
                </a:cubicBezTo>
                <a:cubicBezTo>
                  <a:pt x="76" y="88"/>
                  <a:pt x="88" y="76"/>
                  <a:pt x="88" y="62"/>
                </a:cubicBezTo>
                <a:cubicBezTo>
                  <a:pt x="88" y="48"/>
                  <a:pt x="76" y="36"/>
                  <a:pt x="62" y="36"/>
                </a:cubicBezTo>
                <a:close/>
                <a:moveTo>
                  <a:pt x="0" y="61"/>
                </a:moveTo>
                <a:cubicBezTo>
                  <a:pt x="0" y="102"/>
                  <a:pt x="48" y="133"/>
                  <a:pt x="52" y="180"/>
                </a:cubicBezTo>
                <a:cubicBezTo>
                  <a:pt x="52" y="182"/>
                  <a:pt x="52" y="182"/>
                  <a:pt x="52" y="182"/>
                </a:cubicBezTo>
                <a:cubicBezTo>
                  <a:pt x="52" y="188"/>
                  <a:pt x="56" y="192"/>
                  <a:pt x="62" y="192"/>
                </a:cubicBezTo>
                <a:cubicBezTo>
                  <a:pt x="68" y="192"/>
                  <a:pt x="72" y="188"/>
                  <a:pt x="72" y="182"/>
                </a:cubicBezTo>
                <a:cubicBezTo>
                  <a:pt x="72" y="180"/>
                  <a:pt x="72" y="180"/>
                  <a:pt x="72" y="180"/>
                </a:cubicBezTo>
                <a:cubicBezTo>
                  <a:pt x="76" y="133"/>
                  <a:pt x="124" y="102"/>
                  <a:pt x="124" y="61"/>
                </a:cubicBezTo>
                <a:cubicBezTo>
                  <a:pt x="124" y="27"/>
                  <a:pt x="96" y="0"/>
                  <a:pt x="62" y="0"/>
                </a:cubicBezTo>
                <a:cubicBezTo>
                  <a:pt x="28" y="0"/>
                  <a:pt x="0" y="27"/>
                  <a:pt x="0" y="61"/>
                </a:cubicBezTo>
                <a:close/>
                <a:moveTo>
                  <a:pt x="62" y="20"/>
                </a:moveTo>
                <a:cubicBezTo>
                  <a:pt x="85" y="20"/>
                  <a:pt x="104" y="39"/>
                  <a:pt x="104" y="62"/>
                </a:cubicBezTo>
                <a:cubicBezTo>
                  <a:pt x="104" y="85"/>
                  <a:pt x="85" y="104"/>
                  <a:pt x="62" y="104"/>
                </a:cubicBezTo>
                <a:cubicBezTo>
                  <a:pt x="39" y="104"/>
                  <a:pt x="20" y="85"/>
                  <a:pt x="20" y="62"/>
                </a:cubicBezTo>
                <a:cubicBezTo>
                  <a:pt x="20" y="39"/>
                  <a:pt x="39" y="20"/>
                  <a:pt x="62" y="20"/>
                </a:cubicBezTo>
                <a:close/>
              </a:path>
            </a:pathLst>
          </a:custGeom>
          <a:solidFill>
            <a:srgbClr val="FBC75D"/>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sz="2800"/>
          </a:p>
        </p:txBody>
      </p:sp>
      <p:sp>
        <p:nvSpPr>
          <p:cNvPr id="8" name="矩形 7">
            <a:extLst>
              <a:ext uri="{FF2B5EF4-FFF2-40B4-BE49-F238E27FC236}">
                <a16:creationId xmlns:a16="http://schemas.microsoft.com/office/drawing/2014/main" xmlns="" id="{00C7D269-40D5-4AB7-AC8B-FBB0244DCFC3}"/>
              </a:ext>
            </a:extLst>
          </p:cNvPr>
          <p:cNvSpPr>
            <a:spLocks noChangeArrowheads="1"/>
          </p:cNvSpPr>
          <p:nvPr/>
        </p:nvSpPr>
        <p:spPr bwMode="auto">
          <a:xfrm>
            <a:off x="2344518" y="2644378"/>
            <a:ext cx="4994910" cy="7334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80969" tIns="40485" rIns="80969" bIns="40485">
            <a:spAutoFit/>
          </a:bodyPr>
          <a:lstStyle/>
          <a:p>
            <a:pPr>
              <a:lnSpc>
                <a:spcPct val="150000"/>
              </a:lnSpc>
            </a:pPr>
            <a:r>
              <a:rPr lang="zh-CN" altLang="en-US" sz="3200" b="1" dirty="0">
                <a:solidFill>
                  <a:srgbClr val="000000"/>
                </a:solidFill>
                <a:latin typeface="+mn-ea"/>
                <a:cs typeface="+mn-ea"/>
              </a:rPr>
              <a:t>2. 动力电池相关要求</a:t>
            </a:r>
          </a:p>
        </p:txBody>
      </p:sp>
      <p:sp>
        <p:nvSpPr>
          <p:cNvPr id="9" name="矩形 8">
            <a:extLst>
              <a:ext uri="{FF2B5EF4-FFF2-40B4-BE49-F238E27FC236}">
                <a16:creationId xmlns:a16="http://schemas.microsoft.com/office/drawing/2014/main" xmlns="" id="{229CE74C-614D-46B0-9FB8-3C1385D676CE}"/>
              </a:ext>
            </a:extLst>
          </p:cNvPr>
          <p:cNvSpPr>
            <a:spLocks noChangeArrowheads="1"/>
          </p:cNvSpPr>
          <p:nvPr/>
        </p:nvSpPr>
        <p:spPr bwMode="auto">
          <a:xfrm>
            <a:off x="2304196" y="2089071"/>
            <a:ext cx="4759329" cy="5742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80969" tIns="40485" rIns="80969" bIns="40485">
            <a:spAutoFit/>
          </a:bodyPr>
          <a:lstStyle/>
          <a:p>
            <a:r>
              <a:rPr lang="en-US" altLang="zh-CN" sz="3200" b="1" dirty="0">
                <a:solidFill>
                  <a:srgbClr val="000000"/>
                </a:solidFill>
                <a:latin typeface="+mn-ea"/>
                <a:cs typeface="+mn-ea"/>
              </a:rPr>
              <a:t>1. </a:t>
            </a:r>
            <a:r>
              <a:rPr lang="zh-CN" altLang="en-US" sz="3200" b="1" dirty="0">
                <a:solidFill>
                  <a:srgbClr val="000000"/>
                </a:solidFill>
                <a:latin typeface="+mn-ea"/>
                <a:cs typeface="+mn-ea"/>
              </a:rPr>
              <a:t>动力电池的退化与质保</a:t>
            </a:r>
            <a:endParaRPr lang="zh-CN" altLang="en-US" sz="3200" b="1" dirty="0">
              <a:solidFill>
                <a:schemeClr val="tx1"/>
              </a:solidFill>
              <a:latin typeface="+mn-ea"/>
              <a:cs typeface="+mn-ea"/>
              <a:sym typeface="SimSun" panose="02010600030101010101" pitchFamily="2" charset="-122"/>
            </a:endParaRPr>
          </a:p>
        </p:txBody>
      </p:sp>
      <p:sp>
        <p:nvSpPr>
          <p:cNvPr id="10" name="文本框 9">
            <a:extLst>
              <a:ext uri="{FF2B5EF4-FFF2-40B4-BE49-F238E27FC236}">
                <a16:creationId xmlns:a16="http://schemas.microsoft.com/office/drawing/2014/main" xmlns="" id="{44EC3109-8EE0-4202-849E-1EDB91BCFDB4}"/>
              </a:ext>
            </a:extLst>
          </p:cNvPr>
          <p:cNvSpPr txBox="1"/>
          <p:nvPr/>
        </p:nvSpPr>
        <p:spPr>
          <a:xfrm>
            <a:off x="707708" y="731516"/>
            <a:ext cx="2359660" cy="706755"/>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fontAlgn="auto">
              <a:spcBef>
                <a:spcPts val="0"/>
              </a:spcBef>
              <a:spcAft>
                <a:spcPts val="0"/>
              </a:spcAft>
              <a:defRPr/>
            </a:pPr>
            <a:r>
              <a:rPr lang="zh-CN" altLang="en-US" sz="4000" b="1" dirty="0">
                <a:solidFill>
                  <a:srgbClr val="C00000"/>
                </a:solidFill>
                <a:cs typeface="+mn-ea"/>
              </a:rPr>
              <a:t>小 结</a:t>
            </a:r>
          </a:p>
        </p:txBody>
      </p:sp>
      <p:cxnSp>
        <p:nvCxnSpPr>
          <p:cNvPr id="11" name="直接连接符 10">
            <a:extLst>
              <a:ext uri="{FF2B5EF4-FFF2-40B4-BE49-F238E27FC236}">
                <a16:creationId xmlns:a16="http://schemas.microsoft.com/office/drawing/2014/main" xmlns="" id="{43DDF279-3B79-49FF-84F3-DA6F9885658B}"/>
              </a:ext>
            </a:extLst>
          </p:cNvPr>
          <p:cNvCxnSpPr/>
          <p:nvPr/>
        </p:nvCxnSpPr>
        <p:spPr>
          <a:xfrm flipV="1">
            <a:off x="2119728" y="4266168"/>
            <a:ext cx="4940935" cy="20955"/>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12" name="Freeform 88">
            <a:extLst>
              <a:ext uri="{FF2B5EF4-FFF2-40B4-BE49-F238E27FC236}">
                <a16:creationId xmlns:a16="http://schemas.microsoft.com/office/drawing/2014/main" xmlns="" id="{62E18E5A-EB36-4E43-8239-53EA1057CCFC}"/>
              </a:ext>
            </a:extLst>
          </p:cNvPr>
          <p:cNvSpPr>
            <a:spLocks noEditPoints="1" noChangeArrowheads="1"/>
          </p:cNvSpPr>
          <p:nvPr/>
        </p:nvSpPr>
        <p:spPr bwMode="auto">
          <a:xfrm>
            <a:off x="1865728" y="3863578"/>
            <a:ext cx="288925" cy="330200"/>
          </a:xfrm>
          <a:custGeom>
            <a:avLst/>
            <a:gdLst>
              <a:gd name="T0" fmla="*/ 52 w 124"/>
              <a:gd name="T1" fmla="*/ 62 h 192"/>
              <a:gd name="T2" fmla="*/ 62 w 124"/>
              <a:gd name="T3" fmla="*/ 52 h 192"/>
              <a:gd name="T4" fmla="*/ 72 w 124"/>
              <a:gd name="T5" fmla="*/ 62 h 192"/>
              <a:gd name="T6" fmla="*/ 62 w 124"/>
              <a:gd name="T7" fmla="*/ 72 h 192"/>
              <a:gd name="T8" fmla="*/ 52 w 124"/>
              <a:gd name="T9" fmla="*/ 62 h 192"/>
              <a:gd name="T10" fmla="*/ 62 w 124"/>
              <a:gd name="T11" fmla="*/ 36 h 192"/>
              <a:gd name="T12" fmla="*/ 36 w 124"/>
              <a:gd name="T13" fmla="*/ 62 h 192"/>
              <a:gd name="T14" fmla="*/ 62 w 124"/>
              <a:gd name="T15" fmla="*/ 88 h 192"/>
              <a:gd name="T16" fmla="*/ 88 w 124"/>
              <a:gd name="T17" fmla="*/ 62 h 192"/>
              <a:gd name="T18" fmla="*/ 62 w 124"/>
              <a:gd name="T19" fmla="*/ 36 h 192"/>
              <a:gd name="T20" fmla="*/ 0 w 124"/>
              <a:gd name="T21" fmla="*/ 61 h 192"/>
              <a:gd name="T22" fmla="*/ 52 w 124"/>
              <a:gd name="T23" fmla="*/ 180 h 192"/>
              <a:gd name="T24" fmla="*/ 52 w 124"/>
              <a:gd name="T25" fmla="*/ 182 h 192"/>
              <a:gd name="T26" fmla="*/ 62 w 124"/>
              <a:gd name="T27" fmla="*/ 192 h 192"/>
              <a:gd name="T28" fmla="*/ 72 w 124"/>
              <a:gd name="T29" fmla="*/ 182 h 192"/>
              <a:gd name="T30" fmla="*/ 72 w 124"/>
              <a:gd name="T31" fmla="*/ 180 h 192"/>
              <a:gd name="T32" fmla="*/ 124 w 124"/>
              <a:gd name="T33" fmla="*/ 61 h 192"/>
              <a:gd name="T34" fmla="*/ 62 w 124"/>
              <a:gd name="T35" fmla="*/ 0 h 192"/>
              <a:gd name="T36" fmla="*/ 0 w 124"/>
              <a:gd name="T37" fmla="*/ 61 h 192"/>
              <a:gd name="T38" fmla="*/ 62 w 124"/>
              <a:gd name="T39" fmla="*/ 20 h 192"/>
              <a:gd name="T40" fmla="*/ 104 w 124"/>
              <a:gd name="T41" fmla="*/ 62 h 192"/>
              <a:gd name="T42" fmla="*/ 62 w 124"/>
              <a:gd name="T43" fmla="*/ 104 h 192"/>
              <a:gd name="T44" fmla="*/ 20 w 124"/>
              <a:gd name="T45" fmla="*/ 62 h 192"/>
              <a:gd name="T46" fmla="*/ 62 w 124"/>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92">
                <a:moveTo>
                  <a:pt x="52" y="62"/>
                </a:moveTo>
                <a:cubicBezTo>
                  <a:pt x="52" y="56"/>
                  <a:pt x="56" y="52"/>
                  <a:pt x="62" y="52"/>
                </a:cubicBezTo>
                <a:cubicBezTo>
                  <a:pt x="68" y="52"/>
                  <a:pt x="72" y="56"/>
                  <a:pt x="72" y="62"/>
                </a:cubicBezTo>
                <a:cubicBezTo>
                  <a:pt x="72" y="68"/>
                  <a:pt x="68" y="72"/>
                  <a:pt x="62" y="72"/>
                </a:cubicBezTo>
                <a:cubicBezTo>
                  <a:pt x="56" y="72"/>
                  <a:pt x="52" y="68"/>
                  <a:pt x="52" y="62"/>
                </a:cubicBezTo>
                <a:close/>
                <a:moveTo>
                  <a:pt x="62" y="36"/>
                </a:moveTo>
                <a:cubicBezTo>
                  <a:pt x="48" y="36"/>
                  <a:pt x="36" y="48"/>
                  <a:pt x="36" y="62"/>
                </a:cubicBezTo>
                <a:cubicBezTo>
                  <a:pt x="36" y="76"/>
                  <a:pt x="48" y="88"/>
                  <a:pt x="62" y="88"/>
                </a:cubicBezTo>
                <a:cubicBezTo>
                  <a:pt x="76" y="88"/>
                  <a:pt x="88" y="76"/>
                  <a:pt x="88" y="62"/>
                </a:cubicBezTo>
                <a:cubicBezTo>
                  <a:pt x="88" y="48"/>
                  <a:pt x="76" y="36"/>
                  <a:pt x="62" y="36"/>
                </a:cubicBezTo>
                <a:close/>
                <a:moveTo>
                  <a:pt x="0" y="61"/>
                </a:moveTo>
                <a:cubicBezTo>
                  <a:pt x="0" y="102"/>
                  <a:pt x="48" y="133"/>
                  <a:pt x="52" y="180"/>
                </a:cubicBezTo>
                <a:cubicBezTo>
                  <a:pt x="52" y="182"/>
                  <a:pt x="52" y="182"/>
                  <a:pt x="52" y="182"/>
                </a:cubicBezTo>
                <a:cubicBezTo>
                  <a:pt x="52" y="188"/>
                  <a:pt x="56" y="192"/>
                  <a:pt x="62" y="192"/>
                </a:cubicBezTo>
                <a:cubicBezTo>
                  <a:pt x="68" y="192"/>
                  <a:pt x="72" y="188"/>
                  <a:pt x="72" y="182"/>
                </a:cubicBezTo>
                <a:cubicBezTo>
                  <a:pt x="72" y="180"/>
                  <a:pt x="72" y="180"/>
                  <a:pt x="72" y="180"/>
                </a:cubicBezTo>
                <a:cubicBezTo>
                  <a:pt x="76" y="133"/>
                  <a:pt x="124" y="102"/>
                  <a:pt x="124" y="61"/>
                </a:cubicBezTo>
                <a:cubicBezTo>
                  <a:pt x="124" y="27"/>
                  <a:pt x="96" y="0"/>
                  <a:pt x="62" y="0"/>
                </a:cubicBezTo>
                <a:cubicBezTo>
                  <a:pt x="28" y="0"/>
                  <a:pt x="0" y="27"/>
                  <a:pt x="0" y="61"/>
                </a:cubicBezTo>
                <a:close/>
                <a:moveTo>
                  <a:pt x="62" y="20"/>
                </a:moveTo>
                <a:cubicBezTo>
                  <a:pt x="85" y="20"/>
                  <a:pt x="104" y="39"/>
                  <a:pt x="104" y="62"/>
                </a:cubicBezTo>
                <a:cubicBezTo>
                  <a:pt x="104" y="85"/>
                  <a:pt x="85" y="104"/>
                  <a:pt x="62" y="104"/>
                </a:cubicBezTo>
                <a:cubicBezTo>
                  <a:pt x="39" y="104"/>
                  <a:pt x="20" y="85"/>
                  <a:pt x="20" y="62"/>
                </a:cubicBezTo>
                <a:cubicBezTo>
                  <a:pt x="20" y="39"/>
                  <a:pt x="39" y="20"/>
                  <a:pt x="62" y="20"/>
                </a:cubicBezTo>
                <a:close/>
              </a:path>
            </a:pathLst>
          </a:custGeom>
          <a:solidFill>
            <a:srgbClr val="11B5B8"/>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sz="2800"/>
          </a:p>
        </p:txBody>
      </p:sp>
      <p:sp>
        <p:nvSpPr>
          <p:cNvPr id="13" name="矩形 12">
            <a:extLst>
              <a:ext uri="{FF2B5EF4-FFF2-40B4-BE49-F238E27FC236}">
                <a16:creationId xmlns:a16="http://schemas.microsoft.com/office/drawing/2014/main" xmlns="" id="{3013576E-71A4-46AA-B12B-8D1ACB854309}"/>
              </a:ext>
            </a:extLst>
          </p:cNvPr>
          <p:cNvSpPr>
            <a:spLocks noChangeArrowheads="1"/>
          </p:cNvSpPr>
          <p:nvPr/>
        </p:nvSpPr>
        <p:spPr bwMode="auto">
          <a:xfrm>
            <a:off x="2319436" y="3710861"/>
            <a:ext cx="3528223" cy="5742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80969" tIns="40485" rIns="80969" bIns="40485">
            <a:spAutoFit/>
          </a:bodyPr>
          <a:lstStyle/>
          <a:p>
            <a:r>
              <a:rPr lang="en-US" altLang="zh-CN" sz="3200" b="1" dirty="0">
                <a:solidFill>
                  <a:srgbClr val="000000"/>
                </a:solidFill>
                <a:latin typeface="+mn-ea"/>
                <a:cs typeface="+mn-ea"/>
              </a:rPr>
              <a:t>3. </a:t>
            </a:r>
            <a:r>
              <a:rPr lang="zh-CN" altLang="en-US" sz="3200" b="1" dirty="0">
                <a:solidFill>
                  <a:srgbClr val="000000"/>
                </a:solidFill>
                <a:latin typeface="+mn-ea"/>
                <a:cs typeface="+mn-ea"/>
              </a:rPr>
              <a:t>动力电池的维护</a:t>
            </a:r>
            <a:endParaRPr lang="zh-CN" altLang="en-US" sz="3200" b="1" dirty="0">
              <a:solidFill>
                <a:schemeClr val="tx1"/>
              </a:solidFill>
              <a:latin typeface="+mn-ea"/>
              <a:cs typeface="+mn-ea"/>
              <a:sym typeface="SimSun" panose="02010600030101010101" pitchFamily="2" charset="-122"/>
            </a:endParaRPr>
          </a:p>
        </p:txBody>
      </p:sp>
      <p:cxnSp>
        <p:nvCxnSpPr>
          <p:cNvPr id="14" name="直接连接符 13">
            <a:extLst>
              <a:ext uri="{FF2B5EF4-FFF2-40B4-BE49-F238E27FC236}">
                <a16:creationId xmlns:a16="http://schemas.microsoft.com/office/drawing/2014/main" xmlns="" id="{E841F969-28B2-4393-BE28-FD9C3EC0B026}"/>
              </a:ext>
            </a:extLst>
          </p:cNvPr>
          <p:cNvCxnSpPr/>
          <p:nvPr/>
        </p:nvCxnSpPr>
        <p:spPr>
          <a:xfrm>
            <a:off x="2051783" y="5070551"/>
            <a:ext cx="5010150" cy="15875"/>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5" name="Freeform 88">
            <a:extLst>
              <a:ext uri="{FF2B5EF4-FFF2-40B4-BE49-F238E27FC236}">
                <a16:creationId xmlns:a16="http://schemas.microsoft.com/office/drawing/2014/main" xmlns="" id="{2A489457-C7FA-40C7-80DF-A00A34FDFA64}"/>
              </a:ext>
            </a:extLst>
          </p:cNvPr>
          <p:cNvSpPr>
            <a:spLocks noEditPoints="1" noChangeArrowheads="1"/>
          </p:cNvSpPr>
          <p:nvPr/>
        </p:nvSpPr>
        <p:spPr bwMode="auto">
          <a:xfrm>
            <a:off x="1808261" y="4751781"/>
            <a:ext cx="290512" cy="330200"/>
          </a:xfrm>
          <a:custGeom>
            <a:avLst/>
            <a:gdLst>
              <a:gd name="T0" fmla="*/ 52 w 124"/>
              <a:gd name="T1" fmla="*/ 62 h 192"/>
              <a:gd name="T2" fmla="*/ 62 w 124"/>
              <a:gd name="T3" fmla="*/ 52 h 192"/>
              <a:gd name="T4" fmla="*/ 72 w 124"/>
              <a:gd name="T5" fmla="*/ 62 h 192"/>
              <a:gd name="T6" fmla="*/ 62 w 124"/>
              <a:gd name="T7" fmla="*/ 72 h 192"/>
              <a:gd name="T8" fmla="*/ 52 w 124"/>
              <a:gd name="T9" fmla="*/ 62 h 192"/>
              <a:gd name="T10" fmla="*/ 62 w 124"/>
              <a:gd name="T11" fmla="*/ 36 h 192"/>
              <a:gd name="T12" fmla="*/ 36 w 124"/>
              <a:gd name="T13" fmla="*/ 62 h 192"/>
              <a:gd name="T14" fmla="*/ 62 w 124"/>
              <a:gd name="T15" fmla="*/ 88 h 192"/>
              <a:gd name="T16" fmla="*/ 88 w 124"/>
              <a:gd name="T17" fmla="*/ 62 h 192"/>
              <a:gd name="T18" fmla="*/ 62 w 124"/>
              <a:gd name="T19" fmla="*/ 36 h 192"/>
              <a:gd name="T20" fmla="*/ 0 w 124"/>
              <a:gd name="T21" fmla="*/ 61 h 192"/>
              <a:gd name="T22" fmla="*/ 52 w 124"/>
              <a:gd name="T23" fmla="*/ 180 h 192"/>
              <a:gd name="T24" fmla="*/ 52 w 124"/>
              <a:gd name="T25" fmla="*/ 182 h 192"/>
              <a:gd name="T26" fmla="*/ 62 w 124"/>
              <a:gd name="T27" fmla="*/ 192 h 192"/>
              <a:gd name="T28" fmla="*/ 72 w 124"/>
              <a:gd name="T29" fmla="*/ 182 h 192"/>
              <a:gd name="T30" fmla="*/ 72 w 124"/>
              <a:gd name="T31" fmla="*/ 180 h 192"/>
              <a:gd name="T32" fmla="*/ 124 w 124"/>
              <a:gd name="T33" fmla="*/ 61 h 192"/>
              <a:gd name="T34" fmla="*/ 62 w 124"/>
              <a:gd name="T35" fmla="*/ 0 h 192"/>
              <a:gd name="T36" fmla="*/ 0 w 124"/>
              <a:gd name="T37" fmla="*/ 61 h 192"/>
              <a:gd name="T38" fmla="*/ 62 w 124"/>
              <a:gd name="T39" fmla="*/ 20 h 192"/>
              <a:gd name="T40" fmla="*/ 104 w 124"/>
              <a:gd name="T41" fmla="*/ 62 h 192"/>
              <a:gd name="T42" fmla="*/ 62 w 124"/>
              <a:gd name="T43" fmla="*/ 104 h 192"/>
              <a:gd name="T44" fmla="*/ 20 w 124"/>
              <a:gd name="T45" fmla="*/ 62 h 192"/>
              <a:gd name="T46" fmla="*/ 62 w 124"/>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92">
                <a:moveTo>
                  <a:pt x="52" y="62"/>
                </a:moveTo>
                <a:cubicBezTo>
                  <a:pt x="52" y="56"/>
                  <a:pt x="56" y="52"/>
                  <a:pt x="62" y="52"/>
                </a:cubicBezTo>
                <a:cubicBezTo>
                  <a:pt x="68" y="52"/>
                  <a:pt x="72" y="56"/>
                  <a:pt x="72" y="62"/>
                </a:cubicBezTo>
                <a:cubicBezTo>
                  <a:pt x="72" y="68"/>
                  <a:pt x="68" y="72"/>
                  <a:pt x="62" y="72"/>
                </a:cubicBezTo>
                <a:cubicBezTo>
                  <a:pt x="56" y="72"/>
                  <a:pt x="52" y="68"/>
                  <a:pt x="52" y="62"/>
                </a:cubicBezTo>
                <a:close/>
                <a:moveTo>
                  <a:pt x="62" y="36"/>
                </a:moveTo>
                <a:cubicBezTo>
                  <a:pt x="48" y="36"/>
                  <a:pt x="36" y="48"/>
                  <a:pt x="36" y="62"/>
                </a:cubicBezTo>
                <a:cubicBezTo>
                  <a:pt x="36" y="76"/>
                  <a:pt x="48" y="88"/>
                  <a:pt x="62" y="88"/>
                </a:cubicBezTo>
                <a:cubicBezTo>
                  <a:pt x="76" y="88"/>
                  <a:pt x="88" y="76"/>
                  <a:pt x="88" y="62"/>
                </a:cubicBezTo>
                <a:cubicBezTo>
                  <a:pt x="88" y="48"/>
                  <a:pt x="76" y="36"/>
                  <a:pt x="62" y="36"/>
                </a:cubicBezTo>
                <a:close/>
                <a:moveTo>
                  <a:pt x="0" y="61"/>
                </a:moveTo>
                <a:cubicBezTo>
                  <a:pt x="0" y="102"/>
                  <a:pt x="48" y="133"/>
                  <a:pt x="52" y="180"/>
                </a:cubicBezTo>
                <a:cubicBezTo>
                  <a:pt x="52" y="182"/>
                  <a:pt x="52" y="182"/>
                  <a:pt x="52" y="182"/>
                </a:cubicBezTo>
                <a:cubicBezTo>
                  <a:pt x="52" y="188"/>
                  <a:pt x="56" y="192"/>
                  <a:pt x="62" y="192"/>
                </a:cubicBezTo>
                <a:cubicBezTo>
                  <a:pt x="68" y="192"/>
                  <a:pt x="72" y="188"/>
                  <a:pt x="72" y="182"/>
                </a:cubicBezTo>
                <a:cubicBezTo>
                  <a:pt x="72" y="180"/>
                  <a:pt x="72" y="180"/>
                  <a:pt x="72" y="180"/>
                </a:cubicBezTo>
                <a:cubicBezTo>
                  <a:pt x="76" y="133"/>
                  <a:pt x="124" y="102"/>
                  <a:pt x="124" y="61"/>
                </a:cubicBezTo>
                <a:cubicBezTo>
                  <a:pt x="124" y="27"/>
                  <a:pt x="96" y="0"/>
                  <a:pt x="62" y="0"/>
                </a:cubicBezTo>
                <a:cubicBezTo>
                  <a:pt x="28" y="0"/>
                  <a:pt x="0" y="27"/>
                  <a:pt x="0" y="61"/>
                </a:cubicBezTo>
                <a:close/>
                <a:moveTo>
                  <a:pt x="62" y="20"/>
                </a:moveTo>
                <a:cubicBezTo>
                  <a:pt x="85" y="20"/>
                  <a:pt x="104" y="39"/>
                  <a:pt x="104" y="62"/>
                </a:cubicBezTo>
                <a:cubicBezTo>
                  <a:pt x="104" y="85"/>
                  <a:pt x="85" y="104"/>
                  <a:pt x="62" y="104"/>
                </a:cubicBezTo>
                <a:cubicBezTo>
                  <a:pt x="39" y="104"/>
                  <a:pt x="20" y="85"/>
                  <a:pt x="20" y="62"/>
                </a:cubicBezTo>
                <a:cubicBezTo>
                  <a:pt x="20" y="39"/>
                  <a:pt x="39" y="20"/>
                  <a:pt x="62" y="20"/>
                </a:cubicBezTo>
                <a:close/>
              </a:path>
            </a:pathLst>
          </a:custGeom>
          <a:solidFill>
            <a:srgbClr val="FBC75D"/>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sz="2800"/>
          </a:p>
        </p:txBody>
      </p:sp>
      <p:sp>
        <p:nvSpPr>
          <p:cNvPr id="16" name="矩形 15">
            <a:extLst>
              <a:ext uri="{FF2B5EF4-FFF2-40B4-BE49-F238E27FC236}">
                <a16:creationId xmlns:a16="http://schemas.microsoft.com/office/drawing/2014/main" xmlns="" id="{BAF53D37-4F8A-4EF8-84B7-45F6CC8EEE11}"/>
              </a:ext>
            </a:extLst>
          </p:cNvPr>
          <p:cNvSpPr>
            <a:spLocks noChangeArrowheads="1"/>
          </p:cNvSpPr>
          <p:nvPr/>
        </p:nvSpPr>
        <p:spPr bwMode="auto">
          <a:xfrm>
            <a:off x="2303878" y="4313533"/>
            <a:ext cx="4994910" cy="7334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80969" tIns="40485" rIns="80969" bIns="40485">
            <a:spAutoFit/>
          </a:bodyPr>
          <a:lstStyle/>
          <a:p>
            <a:pPr>
              <a:lnSpc>
                <a:spcPct val="150000"/>
              </a:lnSpc>
            </a:pPr>
            <a:r>
              <a:rPr lang="en-US" altLang="zh-CN" sz="3200" b="1" dirty="0">
                <a:solidFill>
                  <a:srgbClr val="000000"/>
                </a:solidFill>
                <a:latin typeface="+mn-ea"/>
                <a:cs typeface="+mn-ea"/>
              </a:rPr>
              <a:t>4</a:t>
            </a:r>
            <a:r>
              <a:rPr lang="zh-CN" altLang="en-US" sz="3200" b="1" dirty="0">
                <a:solidFill>
                  <a:srgbClr val="000000"/>
                </a:solidFill>
                <a:latin typeface="+mn-ea"/>
                <a:cs typeface="+mn-ea"/>
              </a:rPr>
              <a:t>. 高压绝缘检测</a:t>
            </a:r>
          </a:p>
        </p:txBody>
      </p:sp>
      <p:cxnSp>
        <p:nvCxnSpPr>
          <p:cNvPr id="17" name="直接连接符 16">
            <a:extLst>
              <a:ext uri="{FF2B5EF4-FFF2-40B4-BE49-F238E27FC236}">
                <a16:creationId xmlns:a16="http://schemas.microsoft.com/office/drawing/2014/main" xmlns="" id="{AED29391-3ACC-489F-A736-CF1666820790}"/>
              </a:ext>
            </a:extLst>
          </p:cNvPr>
          <p:cNvCxnSpPr/>
          <p:nvPr/>
        </p:nvCxnSpPr>
        <p:spPr>
          <a:xfrm flipV="1">
            <a:off x="2032219" y="5825790"/>
            <a:ext cx="4940935" cy="20955"/>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18" name="Freeform 88">
            <a:extLst>
              <a:ext uri="{FF2B5EF4-FFF2-40B4-BE49-F238E27FC236}">
                <a16:creationId xmlns:a16="http://schemas.microsoft.com/office/drawing/2014/main" xmlns="" id="{C32BA890-2741-4D4C-8D56-2776FEAE1AA6}"/>
              </a:ext>
            </a:extLst>
          </p:cNvPr>
          <p:cNvSpPr>
            <a:spLocks noEditPoints="1" noChangeArrowheads="1"/>
          </p:cNvSpPr>
          <p:nvPr/>
        </p:nvSpPr>
        <p:spPr bwMode="auto">
          <a:xfrm>
            <a:off x="1778219" y="5423200"/>
            <a:ext cx="288925" cy="330200"/>
          </a:xfrm>
          <a:custGeom>
            <a:avLst/>
            <a:gdLst>
              <a:gd name="T0" fmla="*/ 52 w 124"/>
              <a:gd name="T1" fmla="*/ 62 h 192"/>
              <a:gd name="T2" fmla="*/ 62 w 124"/>
              <a:gd name="T3" fmla="*/ 52 h 192"/>
              <a:gd name="T4" fmla="*/ 72 w 124"/>
              <a:gd name="T5" fmla="*/ 62 h 192"/>
              <a:gd name="T6" fmla="*/ 62 w 124"/>
              <a:gd name="T7" fmla="*/ 72 h 192"/>
              <a:gd name="T8" fmla="*/ 52 w 124"/>
              <a:gd name="T9" fmla="*/ 62 h 192"/>
              <a:gd name="T10" fmla="*/ 62 w 124"/>
              <a:gd name="T11" fmla="*/ 36 h 192"/>
              <a:gd name="T12" fmla="*/ 36 w 124"/>
              <a:gd name="T13" fmla="*/ 62 h 192"/>
              <a:gd name="T14" fmla="*/ 62 w 124"/>
              <a:gd name="T15" fmla="*/ 88 h 192"/>
              <a:gd name="T16" fmla="*/ 88 w 124"/>
              <a:gd name="T17" fmla="*/ 62 h 192"/>
              <a:gd name="T18" fmla="*/ 62 w 124"/>
              <a:gd name="T19" fmla="*/ 36 h 192"/>
              <a:gd name="T20" fmla="*/ 0 w 124"/>
              <a:gd name="T21" fmla="*/ 61 h 192"/>
              <a:gd name="T22" fmla="*/ 52 w 124"/>
              <a:gd name="T23" fmla="*/ 180 h 192"/>
              <a:gd name="T24" fmla="*/ 52 w 124"/>
              <a:gd name="T25" fmla="*/ 182 h 192"/>
              <a:gd name="T26" fmla="*/ 62 w 124"/>
              <a:gd name="T27" fmla="*/ 192 h 192"/>
              <a:gd name="T28" fmla="*/ 72 w 124"/>
              <a:gd name="T29" fmla="*/ 182 h 192"/>
              <a:gd name="T30" fmla="*/ 72 w 124"/>
              <a:gd name="T31" fmla="*/ 180 h 192"/>
              <a:gd name="T32" fmla="*/ 124 w 124"/>
              <a:gd name="T33" fmla="*/ 61 h 192"/>
              <a:gd name="T34" fmla="*/ 62 w 124"/>
              <a:gd name="T35" fmla="*/ 0 h 192"/>
              <a:gd name="T36" fmla="*/ 0 w 124"/>
              <a:gd name="T37" fmla="*/ 61 h 192"/>
              <a:gd name="T38" fmla="*/ 62 w 124"/>
              <a:gd name="T39" fmla="*/ 20 h 192"/>
              <a:gd name="T40" fmla="*/ 104 w 124"/>
              <a:gd name="T41" fmla="*/ 62 h 192"/>
              <a:gd name="T42" fmla="*/ 62 w 124"/>
              <a:gd name="T43" fmla="*/ 104 h 192"/>
              <a:gd name="T44" fmla="*/ 20 w 124"/>
              <a:gd name="T45" fmla="*/ 62 h 192"/>
              <a:gd name="T46" fmla="*/ 62 w 124"/>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92">
                <a:moveTo>
                  <a:pt x="52" y="62"/>
                </a:moveTo>
                <a:cubicBezTo>
                  <a:pt x="52" y="56"/>
                  <a:pt x="56" y="52"/>
                  <a:pt x="62" y="52"/>
                </a:cubicBezTo>
                <a:cubicBezTo>
                  <a:pt x="68" y="52"/>
                  <a:pt x="72" y="56"/>
                  <a:pt x="72" y="62"/>
                </a:cubicBezTo>
                <a:cubicBezTo>
                  <a:pt x="72" y="68"/>
                  <a:pt x="68" y="72"/>
                  <a:pt x="62" y="72"/>
                </a:cubicBezTo>
                <a:cubicBezTo>
                  <a:pt x="56" y="72"/>
                  <a:pt x="52" y="68"/>
                  <a:pt x="52" y="62"/>
                </a:cubicBezTo>
                <a:close/>
                <a:moveTo>
                  <a:pt x="62" y="36"/>
                </a:moveTo>
                <a:cubicBezTo>
                  <a:pt x="48" y="36"/>
                  <a:pt x="36" y="48"/>
                  <a:pt x="36" y="62"/>
                </a:cubicBezTo>
                <a:cubicBezTo>
                  <a:pt x="36" y="76"/>
                  <a:pt x="48" y="88"/>
                  <a:pt x="62" y="88"/>
                </a:cubicBezTo>
                <a:cubicBezTo>
                  <a:pt x="76" y="88"/>
                  <a:pt x="88" y="76"/>
                  <a:pt x="88" y="62"/>
                </a:cubicBezTo>
                <a:cubicBezTo>
                  <a:pt x="88" y="48"/>
                  <a:pt x="76" y="36"/>
                  <a:pt x="62" y="36"/>
                </a:cubicBezTo>
                <a:close/>
                <a:moveTo>
                  <a:pt x="0" y="61"/>
                </a:moveTo>
                <a:cubicBezTo>
                  <a:pt x="0" y="102"/>
                  <a:pt x="48" y="133"/>
                  <a:pt x="52" y="180"/>
                </a:cubicBezTo>
                <a:cubicBezTo>
                  <a:pt x="52" y="182"/>
                  <a:pt x="52" y="182"/>
                  <a:pt x="52" y="182"/>
                </a:cubicBezTo>
                <a:cubicBezTo>
                  <a:pt x="52" y="188"/>
                  <a:pt x="56" y="192"/>
                  <a:pt x="62" y="192"/>
                </a:cubicBezTo>
                <a:cubicBezTo>
                  <a:pt x="68" y="192"/>
                  <a:pt x="72" y="188"/>
                  <a:pt x="72" y="182"/>
                </a:cubicBezTo>
                <a:cubicBezTo>
                  <a:pt x="72" y="180"/>
                  <a:pt x="72" y="180"/>
                  <a:pt x="72" y="180"/>
                </a:cubicBezTo>
                <a:cubicBezTo>
                  <a:pt x="76" y="133"/>
                  <a:pt x="124" y="102"/>
                  <a:pt x="124" y="61"/>
                </a:cubicBezTo>
                <a:cubicBezTo>
                  <a:pt x="124" y="27"/>
                  <a:pt x="96" y="0"/>
                  <a:pt x="62" y="0"/>
                </a:cubicBezTo>
                <a:cubicBezTo>
                  <a:pt x="28" y="0"/>
                  <a:pt x="0" y="27"/>
                  <a:pt x="0" y="61"/>
                </a:cubicBezTo>
                <a:close/>
                <a:moveTo>
                  <a:pt x="62" y="20"/>
                </a:moveTo>
                <a:cubicBezTo>
                  <a:pt x="85" y="20"/>
                  <a:pt x="104" y="39"/>
                  <a:pt x="104" y="62"/>
                </a:cubicBezTo>
                <a:cubicBezTo>
                  <a:pt x="104" y="85"/>
                  <a:pt x="85" y="104"/>
                  <a:pt x="62" y="104"/>
                </a:cubicBezTo>
                <a:cubicBezTo>
                  <a:pt x="39" y="104"/>
                  <a:pt x="20" y="85"/>
                  <a:pt x="20" y="62"/>
                </a:cubicBezTo>
                <a:cubicBezTo>
                  <a:pt x="20" y="39"/>
                  <a:pt x="39" y="20"/>
                  <a:pt x="62" y="20"/>
                </a:cubicBezTo>
                <a:close/>
              </a:path>
            </a:pathLst>
          </a:custGeom>
          <a:solidFill>
            <a:srgbClr val="11B5B8"/>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sz="2800"/>
          </a:p>
        </p:txBody>
      </p:sp>
      <p:sp>
        <p:nvSpPr>
          <p:cNvPr id="19" name="矩形 18">
            <a:extLst>
              <a:ext uri="{FF2B5EF4-FFF2-40B4-BE49-F238E27FC236}">
                <a16:creationId xmlns:a16="http://schemas.microsoft.com/office/drawing/2014/main" xmlns="" id="{14151B69-30EF-4CFB-9912-42236424575F}"/>
              </a:ext>
            </a:extLst>
          </p:cNvPr>
          <p:cNvSpPr>
            <a:spLocks noChangeArrowheads="1"/>
          </p:cNvSpPr>
          <p:nvPr/>
        </p:nvSpPr>
        <p:spPr bwMode="auto">
          <a:xfrm>
            <a:off x="2231927" y="5270483"/>
            <a:ext cx="3528223" cy="5742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80969" tIns="40485" rIns="80969" bIns="40485">
            <a:spAutoFit/>
          </a:bodyPr>
          <a:lstStyle/>
          <a:p>
            <a:r>
              <a:rPr lang="en-US" altLang="zh-CN" sz="3200" b="1" dirty="0">
                <a:solidFill>
                  <a:srgbClr val="000000"/>
                </a:solidFill>
                <a:latin typeface="+mn-ea"/>
                <a:cs typeface="+mn-ea"/>
              </a:rPr>
              <a:t>5. </a:t>
            </a:r>
            <a:r>
              <a:rPr lang="zh-CN" altLang="en-US" sz="3200" b="1" dirty="0">
                <a:solidFill>
                  <a:srgbClr val="000000"/>
                </a:solidFill>
                <a:latin typeface="+mn-ea"/>
                <a:cs typeface="+mn-ea"/>
              </a:rPr>
              <a:t>动力电池的检测</a:t>
            </a:r>
            <a:endParaRPr lang="zh-CN" altLang="en-US" sz="3200" b="1" dirty="0">
              <a:solidFill>
                <a:schemeClr val="tx1"/>
              </a:solidFill>
              <a:latin typeface="+mn-ea"/>
              <a:cs typeface="+mn-ea"/>
              <a:sym typeface="SimSun" panose="02010600030101010101" pitchFamily="2" charset="-122"/>
            </a:endParaRPr>
          </a:p>
        </p:txBody>
      </p:sp>
    </p:spTree>
    <p:extLst>
      <p:ext uri="{BB962C8B-B14F-4D97-AF65-F5344CB8AC3E}">
        <p14:creationId xmlns:p14="http://schemas.microsoft.com/office/powerpoint/2010/main" xmlns="" val="1727154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iterate type="wd">
                                    <p:tmAbs val="0"/>
                                  </p:iterate>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6" presetClass="emph" presetSubtype="0" fill="hold" nodeType="afterEffect">
                                  <p:stCondLst>
                                    <p:cond delay="0"/>
                                  </p:stCondLst>
                                  <p:iterate type="wd">
                                    <p:tmAbs val="0"/>
                                  </p:iterate>
                                  <p:childTnLst>
                                    <p:animEffect transition="out" filter="fade">
                                      <p:cBhvr>
                                        <p:cTn id="12" dur="500" tmFilter="0, 0; .2, .5; .8, .5; 1, 0"/>
                                        <p:tgtEl>
                                          <p:spTgt spid="6"/>
                                        </p:tgtEl>
                                      </p:cBhvr>
                                    </p:animEffect>
                                    <p:animScale>
                                      <p:cBhvr>
                                        <p:cTn id="13" dur="250" autoRev="1" fill="hold"/>
                                        <p:tgtEl>
                                          <p:spTgt spid="6"/>
                                        </p:tgtEl>
                                      </p:cBhvr>
                                      <p:by x="105000" y="105000"/>
                                    </p:animScale>
                                  </p:childTnLst>
                                </p:cTn>
                              </p:par>
                            </p:childTnLst>
                          </p:cTn>
                        </p:par>
                        <p:par>
                          <p:cTn id="14" fill="hold">
                            <p:stCondLst>
                              <p:cond delay="1000"/>
                            </p:stCondLst>
                            <p:childTnLst>
                              <p:par>
                                <p:cTn id="15" presetID="22" presetClass="entr" presetSubtype="8" fill="hold" nodeType="afterEffect">
                                  <p:stCondLst>
                                    <p:cond delay="0"/>
                                  </p:stCondLst>
                                  <p:iterate type="wd">
                                    <p:tmAbs val="0"/>
                                  </p:iterate>
                                  <p:childTnLst>
                                    <p:set>
                                      <p:cBhvr>
                                        <p:cTn id="16" dur="1" fill="hold">
                                          <p:stCondLst>
                                            <p:cond delay="0"/>
                                          </p:stCondLst>
                                        </p:cTn>
                                        <p:tgtEl>
                                          <p:spTgt spid="4"/>
                                        </p:tgtEl>
                                        <p:attrNameLst>
                                          <p:attrName>style.visibility</p:attrName>
                                        </p:attrNameLst>
                                      </p:cBhvr>
                                      <p:to>
                                        <p:strVal val="visible"/>
                                      </p:to>
                                    </p:set>
                                    <p:animEffect transition="in" filter="wipe(left)">
                                      <p:cBhvr>
                                        <p:cTn id="17" dur="250"/>
                                        <p:tgtEl>
                                          <p:spTgt spid="4"/>
                                        </p:tgtEl>
                                      </p:cBhvr>
                                    </p:animEffect>
                                  </p:childTnLst>
                                </p:cTn>
                              </p:par>
                            </p:childTnLst>
                          </p:cTn>
                        </p:par>
                        <p:par>
                          <p:cTn id="18" fill="hold">
                            <p:stCondLst>
                              <p:cond delay="1250"/>
                            </p:stCondLst>
                            <p:childTnLst>
                              <p:par>
                                <p:cTn id="19" presetID="42" presetClass="entr" presetSubtype="0" fill="hold" grpId="0" nodeType="afterEffect">
                                  <p:stCondLst>
                                    <p:cond delay="0"/>
                                  </p:stCondLst>
                                  <p:iterate type="wd">
                                    <p:tmAbs val="0"/>
                                  </p:iterate>
                                  <p:childTnLst>
                                    <p:set>
                                      <p:cBhvr>
                                        <p:cTn id="20" dur="1" fill="hold">
                                          <p:stCondLst>
                                            <p:cond delay="0"/>
                                          </p:stCondLst>
                                        </p:cTn>
                                        <p:tgtEl>
                                          <p:spTgt spid="9"/>
                                        </p:tgtEl>
                                        <p:attrNameLst>
                                          <p:attrName>style.visibility</p:attrName>
                                        </p:attrNameLst>
                                      </p:cBhvr>
                                      <p:to>
                                        <p:strVal val="visible"/>
                                      </p:to>
                                    </p:set>
                                    <p:animEffect transition="in" filter="fade">
                                      <p:cBhvr>
                                        <p:cTn id="21" dur="750"/>
                                        <p:tgtEl>
                                          <p:spTgt spid="9"/>
                                        </p:tgtEl>
                                      </p:cBhvr>
                                    </p:animEffect>
                                    <p:anim calcmode="lin" valueType="num">
                                      <p:cBhvr>
                                        <p:cTn id="22" dur="750" fill="hold"/>
                                        <p:tgtEl>
                                          <p:spTgt spid="9"/>
                                        </p:tgtEl>
                                        <p:attrNameLst>
                                          <p:attrName>ppt_x</p:attrName>
                                        </p:attrNameLst>
                                      </p:cBhvr>
                                      <p:tavLst>
                                        <p:tav tm="0">
                                          <p:val>
                                            <p:strVal val="#ppt_x"/>
                                          </p:val>
                                        </p:tav>
                                        <p:tav tm="100000">
                                          <p:val>
                                            <p:strVal val="#ppt_x"/>
                                          </p:val>
                                        </p:tav>
                                      </p:tavLst>
                                    </p:anim>
                                    <p:anim calcmode="lin" valueType="num">
                                      <p:cBhvr>
                                        <p:cTn id="23" dur="75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iterate type="wd">
                                    <p:tmAbs val="0"/>
                                  </p:iterate>
                                  <p:childTnLst>
                                    <p:set>
                                      <p:cBhvr>
                                        <p:cTn id="27" dur="1" fill="hold">
                                          <p:stCondLst>
                                            <p:cond delay="0"/>
                                          </p:stCondLst>
                                        </p:cTn>
                                        <p:tgtEl>
                                          <p:spTgt spid="8"/>
                                        </p:tgtEl>
                                        <p:attrNameLst>
                                          <p:attrName>style.visibility</p:attrName>
                                        </p:attrNameLst>
                                      </p:cBhvr>
                                      <p:to>
                                        <p:strVal val="visible"/>
                                      </p:to>
                                    </p:set>
                                    <p:animEffect transition="in" filter="fade">
                                      <p:cBhvr>
                                        <p:cTn id="28" dur="750"/>
                                        <p:tgtEl>
                                          <p:spTgt spid="8"/>
                                        </p:tgtEl>
                                      </p:cBhvr>
                                    </p:animEffect>
                                    <p:anim calcmode="lin" valueType="num">
                                      <p:cBhvr>
                                        <p:cTn id="29" dur="750" fill="hold"/>
                                        <p:tgtEl>
                                          <p:spTgt spid="8"/>
                                        </p:tgtEl>
                                        <p:attrNameLst>
                                          <p:attrName>ppt_x</p:attrName>
                                        </p:attrNameLst>
                                      </p:cBhvr>
                                      <p:tavLst>
                                        <p:tav tm="0">
                                          <p:val>
                                            <p:strVal val="#ppt_x"/>
                                          </p:val>
                                        </p:tav>
                                        <p:tav tm="100000">
                                          <p:val>
                                            <p:strVal val="#ppt_x"/>
                                          </p:val>
                                        </p:tav>
                                      </p:tavLst>
                                    </p:anim>
                                    <p:anim calcmode="lin" valueType="num">
                                      <p:cBhvr>
                                        <p:cTn id="30" dur="750" fill="hold"/>
                                        <p:tgtEl>
                                          <p:spTgt spid="8"/>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iterate type="wd">
                                    <p:tmAbs val="0"/>
                                  </p:iterate>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anim calcmode="lin" valueType="num">
                                      <p:cBhvr>
                                        <p:cTn id="34" dur="500" fill="hold"/>
                                        <p:tgtEl>
                                          <p:spTgt spid="7"/>
                                        </p:tgtEl>
                                        <p:attrNameLst>
                                          <p:attrName>ppt_x</p:attrName>
                                        </p:attrNameLst>
                                      </p:cBhvr>
                                      <p:tavLst>
                                        <p:tav tm="0">
                                          <p:val>
                                            <p:strVal val="#ppt_x"/>
                                          </p:val>
                                        </p:tav>
                                        <p:tav tm="100000">
                                          <p:val>
                                            <p:strVal val="#ppt_x"/>
                                          </p:val>
                                        </p:tav>
                                      </p:tavLst>
                                    </p:anim>
                                    <p:anim calcmode="lin" valueType="num">
                                      <p:cBhvr>
                                        <p:cTn id="35" dur="500" fill="hold"/>
                                        <p:tgtEl>
                                          <p:spTgt spid="7"/>
                                        </p:tgtEl>
                                        <p:attrNameLst>
                                          <p:attrName>ppt_y</p:attrName>
                                        </p:attrNameLst>
                                      </p:cBhvr>
                                      <p:tavLst>
                                        <p:tav tm="0">
                                          <p:val>
                                            <p:strVal val="#ppt_y-.1"/>
                                          </p:val>
                                        </p:tav>
                                        <p:tav tm="100000">
                                          <p:val>
                                            <p:strVal val="#ppt_y"/>
                                          </p:val>
                                        </p:tav>
                                      </p:tavLst>
                                    </p:anim>
                                  </p:childTnLst>
                                </p:cTn>
                              </p:par>
                              <p:par>
                                <p:cTn id="36" presetID="26" presetClass="emph" presetSubtype="0" fill="hold" nodeType="withEffect">
                                  <p:stCondLst>
                                    <p:cond delay="0"/>
                                  </p:stCondLst>
                                  <p:iterate type="wd">
                                    <p:tmAbs val="0"/>
                                  </p:iterate>
                                  <p:childTnLst>
                                    <p:animEffect transition="out" filter="fade">
                                      <p:cBhvr>
                                        <p:cTn id="37" dur="500" tmFilter="0, 0; .2, .5; .8, .5; 1, 0"/>
                                        <p:tgtEl>
                                          <p:spTgt spid="7"/>
                                        </p:tgtEl>
                                      </p:cBhvr>
                                    </p:animEffect>
                                    <p:animScale>
                                      <p:cBhvr>
                                        <p:cTn id="38" dur="250" autoRev="1" fill="hold"/>
                                        <p:tgtEl>
                                          <p:spTgt spid="7"/>
                                        </p:tgtEl>
                                      </p:cBhvr>
                                      <p:by x="105000" y="105000"/>
                                    </p:animScale>
                                  </p:childTnLst>
                                </p:cTn>
                              </p:par>
                              <p:par>
                                <p:cTn id="39" presetID="22" presetClass="entr" presetSubtype="8" fill="hold" nodeType="withEffect">
                                  <p:stCondLst>
                                    <p:cond delay="0"/>
                                  </p:stCondLst>
                                  <p:iterate type="wd">
                                    <p:tmAbs val="0"/>
                                  </p:iterate>
                                  <p:childTnLst>
                                    <p:set>
                                      <p:cBhvr>
                                        <p:cTn id="40" dur="1" fill="hold">
                                          <p:stCondLst>
                                            <p:cond delay="0"/>
                                          </p:stCondLst>
                                        </p:cTn>
                                        <p:tgtEl>
                                          <p:spTgt spid="5"/>
                                        </p:tgtEl>
                                        <p:attrNameLst>
                                          <p:attrName>style.visibility</p:attrName>
                                        </p:attrNameLst>
                                      </p:cBhvr>
                                      <p:to>
                                        <p:strVal val="visible"/>
                                      </p:to>
                                    </p:set>
                                    <p:animEffect transition="in" filter="wipe(left)">
                                      <p:cBhvr>
                                        <p:cTn id="41" dur="500"/>
                                        <p:tgtEl>
                                          <p:spTgt spid="5"/>
                                        </p:tgtEl>
                                      </p:cBhvr>
                                    </p:animEffect>
                                  </p:childTnLst>
                                </p:cTn>
                              </p:par>
                            </p:childTnLst>
                          </p:cTn>
                        </p:par>
                        <p:par>
                          <p:cTn id="42" fill="hold">
                            <p:stCondLst>
                              <p:cond delay="750"/>
                            </p:stCondLst>
                            <p:childTnLst>
                              <p:par>
                                <p:cTn id="43" presetID="47" presetClass="entr" presetSubtype="0" fill="hold" nodeType="afterEffect">
                                  <p:stCondLst>
                                    <p:cond delay="0"/>
                                  </p:stCondLst>
                                  <p:iterate type="wd">
                                    <p:tmAbs val="0"/>
                                  </p:iterate>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anim calcmode="lin" valueType="num">
                                      <p:cBhvr>
                                        <p:cTn id="46" dur="500" fill="hold"/>
                                        <p:tgtEl>
                                          <p:spTgt spid="12"/>
                                        </p:tgtEl>
                                        <p:attrNameLst>
                                          <p:attrName>ppt_x</p:attrName>
                                        </p:attrNameLst>
                                      </p:cBhvr>
                                      <p:tavLst>
                                        <p:tav tm="0">
                                          <p:val>
                                            <p:strVal val="#ppt_x"/>
                                          </p:val>
                                        </p:tav>
                                        <p:tav tm="100000">
                                          <p:val>
                                            <p:strVal val="#ppt_x"/>
                                          </p:val>
                                        </p:tav>
                                      </p:tavLst>
                                    </p:anim>
                                    <p:anim calcmode="lin" valueType="num">
                                      <p:cBhvr>
                                        <p:cTn id="47" dur="500" fill="hold"/>
                                        <p:tgtEl>
                                          <p:spTgt spid="12"/>
                                        </p:tgtEl>
                                        <p:attrNameLst>
                                          <p:attrName>ppt_y</p:attrName>
                                        </p:attrNameLst>
                                      </p:cBhvr>
                                      <p:tavLst>
                                        <p:tav tm="0">
                                          <p:val>
                                            <p:strVal val="#ppt_y-.1"/>
                                          </p:val>
                                        </p:tav>
                                        <p:tav tm="100000">
                                          <p:val>
                                            <p:strVal val="#ppt_y"/>
                                          </p:val>
                                        </p:tav>
                                      </p:tavLst>
                                    </p:anim>
                                  </p:childTnLst>
                                </p:cTn>
                              </p:par>
                            </p:childTnLst>
                          </p:cTn>
                        </p:par>
                        <p:par>
                          <p:cTn id="48" fill="hold">
                            <p:stCondLst>
                              <p:cond delay="1250"/>
                            </p:stCondLst>
                            <p:childTnLst>
                              <p:par>
                                <p:cTn id="49" presetID="26" presetClass="emph" presetSubtype="0" fill="hold" nodeType="afterEffect">
                                  <p:stCondLst>
                                    <p:cond delay="0"/>
                                  </p:stCondLst>
                                  <p:iterate type="wd">
                                    <p:tmAbs val="0"/>
                                  </p:iterate>
                                  <p:childTnLst>
                                    <p:animEffect transition="out" filter="fade">
                                      <p:cBhvr>
                                        <p:cTn id="50" dur="500" tmFilter="0, 0; .2, .5; .8, .5; 1, 0"/>
                                        <p:tgtEl>
                                          <p:spTgt spid="12"/>
                                        </p:tgtEl>
                                      </p:cBhvr>
                                    </p:animEffect>
                                    <p:animScale>
                                      <p:cBhvr>
                                        <p:cTn id="51" dur="250" autoRev="1" fill="hold"/>
                                        <p:tgtEl>
                                          <p:spTgt spid="12"/>
                                        </p:tgtEl>
                                      </p:cBhvr>
                                      <p:by x="105000" y="105000"/>
                                    </p:animScale>
                                  </p:childTnLst>
                                </p:cTn>
                              </p:par>
                            </p:childTnLst>
                          </p:cTn>
                        </p:par>
                        <p:par>
                          <p:cTn id="52" fill="hold">
                            <p:stCondLst>
                              <p:cond delay="1750"/>
                            </p:stCondLst>
                            <p:childTnLst>
                              <p:par>
                                <p:cTn id="53" presetID="22" presetClass="entr" presetSubtype="8" fill="hold" nodeType="afterEffect">
                                  <p:stCondLst>
                                    <p:cond delay="0"/>
                                  </p:stCondLst>
                                  <p:iterate type="wd">
                                    <p:tmAbs val="0"/>
                                  </p:iterate>
                                  <p:childTnLst>
                                    <p:set>
                                      <p:cBhvr>
                                        <p:cTn id="54" dur="1" fill="hold">
                                          <p:stCondLst>
                                            <p:cond delay="0"/>
                                          </p:stCondLst>
                                        </p:cTn>
                                        <p:tgtEl>
                                          <p:spTgt spid="11"/>
                                        </p:tgtEl>
                                        <p:attrNameLst>
                                          <p:attrName>style.visibility</p:attrName>
                                        </p:attrNameLst>
                                      </p:cBhvr>
                                      <p:to>
                                        <p:strVal val="visible"/>
                                      </p:to>
                                    </p:set>
                                    <p:animEffect transition="in" filter="wipe(left)">
                                      <p:cBhvr>
                                        <p:cTn id="55" dur="250"/>
                                        <p:tgtEl>
                                          <p:spTgt spid="11"/>
                                        </p:tgtEl>
                                      </p:cBhvr>
                                    </p:animEffect>
                                  </p:childTnLst>
                                </p:cTn>
                              </p:par>
                            </p:childTnLst>
                          </p:cTn>
                        </p:par>
                        <p:par>
                          <p:cTn id="56" fill="hold">
                            <p:stCondLst>
                              <p:cond delay="2000"/>
                            </p:stCondLst>
                            <p:childTnLst>
                              <p:par>
                                <p:cTn id="57" presetID="42" presetClass="entr" presetSubtype="0" fill="hold" grpId="0" nodeType="afterEffect">
                                  <p:stCondLst>
                                    <p:cond delay="0"/>
                                  </p:stCondLst>
                                  <p:iterate type="wd">
                                    <p:tmAbs val="0"/>
                                  </p:iterate>
                                  <p:childTnLst>
                                    <p:set>
                                      <p:cBhvr>
                                        <p:cTn id="58" dur="1" fill="hold">
                                          <p:stCondLst>
                                            <p:cond delay="0"/>
                                          </p:stCondLst>
                                        </p:cTn>
                                        <p:tgtEl>
                                          <p:spTgt spid="13"/>
                                        </p:tgtEl>
                                        <p:attrNameLst>
                                          <p:attrName>style.visibility</p:attrName>
                                        </p:attrNameLst>
                                      </p:cBhvr>
                                      <p:to>
                                        <p:strVal val="visible"/>
                                      </p:to>
                                    </p:set>
                                    <p:animEffect transition="in" filter="fade">
                                      <p:cBhvr>
                                        <p:cTn id="59" dur="750"/>
                                        <p:tgtEl>
                                          <p:spTgt spid="13"/>
                                        </p:tgtEl>
                                      </p:cBhvr>
                                    </p:animEffect>
                                    <p:anim calcmode="lin" valueType="num">
                                      <p:cBhvr>
                                        <p:cTn id="60" dur="750" fill="hold"/>
                                        <p:tgtEl>
                                          <p:spTgt spid="13"/>
                                        </p:tgtEl>
                                        <p:attrNameLst>
                                          <p:attrName>ppt_x</p:attrName>
                                        </p:attrNameLst>
                                      </p:cBhvr>
                                      <p:tavLst>
                                        <p:tav tm="0">
                                          <p:val>
                                            <p:strVal val="#ppt_x"/>
                                          </p:val>
                                        </p:tav>
                                        <p:tav tm="100000">
                                          <p:val>
                                            <p:strVal val="#ppt_x"/>
                                          </p:val>
                                        </p:tav>
                                      </p:tavLst>
                                    </p:anim>
                                    <p:anim calcmode="lin" valueType="num">
                                      <p:cBhvr>
                                        <p:cTn id="61" dur="75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iterate type="wd">
                                    <p:tmAbs val="0"/>
                                  </p:iterate>
                                  <p:childTnLst>
                                    <p:set>
                                      <p:cBhvr>
                                        <p:cTn id="65" dur="1" fill="hold">
                                          <p:stCondLst>
                                            <p:cond delay="0"/>
                                          </p:stCondLst>
                                        </p:cTn>
                                        <p:tgtEl>
                                          <p:spTgt spid="16"/>
                                        </p:tgtEl>
                                        <p:attrNameLst>
                                          <p:attrName>style.visibility</p:attrName>
                                        </p:attrNameLst>
                                      </p:cBhvr>
                                      <p:to>
                                        <p:strVal val="visible"/>
                                      </p:to>
                                    </p:set>
                                    <p:animEffect transition="in" filter="fade">
                                      <p:cBhvr>
                                        <p:cTn id="66" dur="750"/>
                                        <p:tgtEl>
                                          <p:spTgt spid="16"/>
                                        </p:tgtEl>
                                      </p:cBhvr>
                                    </p:animEffect>
                                    <p:anim calcmode="lin" valueType="num">
                                      <p:cBhvr>
                                        <p:cTn id="67" dur="750" fill="hold"/>
                                        <p:tgtEl>
                                          <p:spTgt spid="16"/>
                                        </p:tgtEl>
                                        <p:attrNameLst>
                                          <p:attrName>ppt_x</p:attrName>
                                        </p:attrNameLst>
                                      </p:cBhvr>
                                      <p:tavLst>
                                        <p:tav tm="0">
                                          <p:val>
                                            <p:strVal val="#ppt_x"/>
                                          </p:val>
                                        </p:tav>
                                        <p:tav tm="100000">
                                          <p:val>
                                            <p:strVal val="#ppt_x"/>
                                          </p:val>
                                        </p:tav>
                                      </p:tavLst>
                                    </p:anim>
                                    <p:anim calcmode="lin" valueType="num">
                                      <p:cBhvr>
                                        <p:cTn id="68" dur="750" fill="hold"/>
                                        <p:tgtEl>
                                          <p:spTgt spid="16"/>
                                        </p:tgtEl>
                                        <p:attrNameLst>
                                          <p:attrName>ppt_y</p:attrName>
                                        </p:attrNameLst>
                                      </p:cBhvr>
                                      <p:tavLst>
                                        <p:tav tm="0">
                                          <p:val>
                                            <p:strVal val="#ppt_y+.1"/>
                                          </p:val>
                                        </p:tav>
                                        <p:tav tm="100000">
                                          <p:val>
                                            <p:strVal val="#ppt_y"/>
                                          </p:val>
                                        </p:tav>
                                      </p:tavLst>
                                    </p:anim>
                                  </p:childTnLst>
                                </p:cTn>
                              </p:par>
                              <p:par>
                                <p:cTn id="69" presetID="47" presetClass="entr" presetSubtype="0" fill="hold" nodeType="withEffect">
                                  <p:stCondLst>
                                    <p:cond delay="0"/>
                                  </p:stCondLst>
                                  <p:iterate type="wd">
                                    <p:tmAbs val="0"/>
                                  </p:iterate>
                                  <p:childTnLst>
                                    <p:set>
                                      <p:cBhvr>
                                        <p:cTn id="70" dur="1" fill="hold">
                                          <p:stCondLst>
                                            <p:cond delay="0"/>
                                          </p:stCondLst>
                                        </p:cTn>
                                        <p:tgtEl>
                                          <p:spTgt spid="15"/>
                                        </p:tgtEl>
                                        <p:attrNameLst>
                                          <p:attrName>style.visibility</p:attrName>
                                        </p:attrNameLst>
                                      </p:cBhvr>
                                      <p:to>
                                        <p:strVal val="visible"/>
                                      </p:to>
                                    </p:set>
                                    <p:animEffect transition="in" filter="fade">
                                      <p:cBhvr>
                                        <p:cTn id="71" dur="500"/>
                                        <p:tgtEl>
                                          <p:spTgt spid="15"/>
                                        </p:tgtEl>
                                      </p:cBhvr>
                                    </p:animEffect>
                                    <p:anim calcmode="lin" valueType="num">
                                      <p:cBhvr>
                                        <p:cTn id="72" dur="500" fill="hold"/>
                                        <p:tgtEl>
                                          <p:spTgt spid="15"/>
                                        </p:tgtEl>
                                        <p:attrNameLst>
                                          <p:attrName>ppt_x</p:attrName>
                                        </p:attrNameLst>
                                      </p:cBhvr>
                                      <p:tavLst>
                                        <p:tav tm="0">
                                          <p:val>
                                            <p:strVal val="#ppt_x"/>
                                          </p:val>
                                        </p:tav>
                                        <p:tav tm="100000">
                                          <p:val>
                                            <p:strVal val="#ppt_x"/>
                                          </p:val>
                                        </p:tav>
                                      </p:tavLst>
                                    </p:anim>
                                    <p:anim calcmode="lin" valueType="num">
                                      <p:cBhvr>
                                        <p:cTn id="73" dur="500" fill="hold"/>
                                        <p:tgtEl>
                                          <p:spTgt spid="15"/>
                                        </p:tgtEl>
                                        <p:attrNameLst>
                                          <p:attrName>ppt_y</p:attrName>
                                        </p:attrNameLst>
                                      </p:cBhvr>
                                      <p:tavLst>
                                        <p:tav tm="0">
                                          <p:val>
                                            <p:strVal val="#ppt_y-.1"/>
                                          </p:val>
                                        </p:tav>
                                        <p:tav tm="100000">
                                          <p:val>
                                            <p:strVal val="#ppt_y"/>
                                          </p:val>
                                        </p:tav>
                                      </p:tavLst>
                                    </p:anim>
                                  </p:childTnLst>
                                </p:cTn>
                              </p:par>
                              <p:par>
                                <p:cTn id="74" presetID="26" presetClass="emph" presetSubtype="0" fill="hold" nodeType="withEffect">
                                  <p:stCondLst>
                                    <p:cond delay="0"/>
                                  </p:stCondLst>
                                  <p:iterate type="wd">
                                    <p:tmAbs val="0"/>
                                  </p:iterate>
                                  <p:childTnLst>
                                    <p:animEffect transition="out" filter="fade">
                                      <p:cBhvr>
                                        <p:cTn id="75" dur="500" tmFilter="0, 0; .2, .5; .8, .5; 1, 0"/>
                                        <p:tgtEl>
                                          <p:spTgt spid="15"/>
                                        </p:tgtEl>
                                      </p:cBhvr>
                                    </p:animEffect>
                                    <p:animScale>
                                      <p:cBhvr>
                                        <p:cTn id="76" dur="250" autoRev="1" fill="hold"/>
                                        <p:tgtEl>
                                          <p:spTgt spid="15"/>
                                        </p:tgtEl>
                                      </p:cBhvr>
                                      <p:by x="105000" y="105000"/>
                                    </p:animScale>
                                  </p:childTnLst>
                                </p:cTn>
                              </p:par>
                              <p:par>
                                <p:cTn id="77" presetID="22" presetClass="entr" presetSubtype="8" fill="hold" nodeType="withEffect">
                                  <p:stCondLst>
                                    <p:cond delay="0"/>
                                  </p:stCondLst>
                                  <p:iterate type="wd">
                                    <p:tmAbs val="0"/>
                                  </p:iterate>
                                  <p:childTnLst>
                                    <p:set>
                                      <p:cBhvr>
                                        <p:cTn id="78" dur="1" fill="hold">
                                          <p:stCondLst>
                                            <p:cond delay="0"/>
                                          </p:stCondLst>
                                        </p:cTn>
                                        <p:tgtEl>
                                          <p:spTgt spid="14"/>
                                        </p:tgtEl>
                                        <p:attrNameLst>
                                          <p:attrName>style.visibility</p:attrName>
                                        </p:attrNameLst>
                                      </p:cBhvr>
                                      <p:to>
                                        <p:strVal val="visible"/>
                                      </p:to>
                                    </p:set>
                                    <p:animEffect transition="in" filter="wipe(left)">
                                      <p:cBhvr>
                                        <p:cTn id="79" dur="500"/>
                                        <p:tgtEl>
                                          <p:spTgt spid="14"/>
                                        </p:tgtEl>
                                      </p:cBhvr>
                                    </p:animEffect>
                                  </p:childTnLst>
                                </p:cTn>
                              </p:par>
                            </p:childTnLst>
                          </p:cTn>
                        </p:par>
                        <p:par>
                          <p:cTn id="80" fill="hold">
                            <p:stCondLst>
                              <p:cond delay="750"/>
                            </p:stCondLst>
                            <p:childTnLst>
                              <p:par>
                                <p:cTn id="81" presetID="47" presetClass="entr" presetSubtype="0" fill="hold" nodeType="afterEffect">
                                  <p:stCondLst>
                                    <p:cond delay="0"/>
                                  </p:stCondLst>
                                  <p:iterate type="wd">
                                    <p:tmAbs val="0"/>
                                  </p:iterate>
                                  <p:childTnLst>
                                    <p:set>
                                      <p:cBhvr>
                                        <p:cTn id="82" dur="1" fill="hold">
                                          <p:stCondLst>
                                            <p:cond delay="0"/>
                                          </p:stCondLst>
                                        </p:cTn>
                                        <p:tgtEl>
                                          <p:spTgt spid="18"/>
                                        </p:tgtEl>
                                        <p:attrNameLst>
                                          <p:attrName>style.visibility</p:attrName>
                                        </p:attrNameLst>
                                      </p:cBhvr>
                                      <p:to>
                                        <p:strVal val="visible"/>
                                      </p:to>
                                    </p:set>
                                    <p:animEffect transition="in" filter="fade">
                                      <p:cBhvr>
                                        <p:cTn id="83" dur="500"/>
                                        <p:tgtEl>
                                          <p:spTgt spid="18"/>
                                        </p:tgtEl>
                                      </p:cBhvr>
                                    </p:animEffect>
                                    <p:anim calcmode="lin" valueType="num">
                                      <p:cBhvr>
                                        <p:cTn id="84" dur="500" fill="hold"/>
                                        <p:tgtEl>
                                          <p:spTgt spid="18"/>
                                        </p:tgtEl>
                                        <p:attrNameLst>
                                          <p:attrName>ppt_x</p:attrName>
                                        </p:attrNameLst>
                                      </p:cBhvr>
                                      <p:tavLst>
                                        <p:tav tm="0">
                                          <p:val>
                                            <p:strVal val="#ppt_x"/>
                                          </p:val>
                                        </p:tav>
                                        <p:tav tm="100000">
                                          <p:val>
                                            <p:strVal val="#ppt_x"/>
                                          </p:val>
                                        </p:tav>
                                      </p:tavLst>
                                    </p:anim>
                                    <p:anim calcmode="lin" valueType="num">
                                      <p:cBhvr>
                                        <p:cTn id="85" dur="500" fill="hold"/>
                                        <p:tgtEl>
                                          <p:spTgt spid="18"/>
                                        </p:tgtEl>
                                        <p:attrNameLst>
                                          <p:attrName>ppt_y</p:attrName>
                                        </p:attrNameLst>
                                      </p:cBhvr>
                                      <p:tavLst>
                                        <p:tav tm="0">
                                          <p:val>
                                            <p:strVal val="#ppt_y-.1"/>
                                          </p:val>
                                        </p:tav>
                                        <p:tav tm="100000">
                                          <p:val>
                                            <p:strVal val="#ppt_y"/>
                                          </p:val>
                                        </p:tav>
                                      </p:tavLst>
                                    </p:anim>
                                  </p:childTnLst>
                                </p:cTn>
                              </p:par>
                            </p:childTnLst>
                          </p:cTn>
                        </p:par>
                        <p:par>
                          <p:cTn id="86" fill="hold">
                            <p:stCondLst>
                              <p:cond delay="1250"/>
                            </p:stCondLst>
                            <p:childTnLst>
                              <p:par>
                                <p:cTn id="87" presetID="26" presetClass="emph" presetSubtype="0" fill="hold" nodeType="afterEffect">
                                  <p:stCondLst>
                                    <p:cond delay="0"/>
                                  </p:stCondLst>
                                  <p:iterate type="wd">
                                    <p:tmAbs val="0"/>
                                  </p:iterate>
                                  <p:childTnLst>
                                    <p:animEffect transition="out" filter="fade">
                                      <p:cBhvr>
                                        <p:cTn id="88" dur="500" tmFilter="0, 0; .2, .5; .8, .5; 1, 0"/>
                                        <p:tgtEl>
                                          <p:spTgt spid="18"/>
                                        </p:tgtEl>
                                      </p:cBhvr>
                                    </p:animEffect>
                                    <p:animScale>
                                      <p:cBhvr>
                                        <p:cTn id="89" dur="250" autoRev="1" fill="hold"/>
                                        <p:tgtEl>
                                          <p:spTgt spid="18"/>
                                        </p:tgtEl>
                                      </p:cBhvr>
                                      <p:by x="105000" y="105000"/>
                                    </p:animScale>
                                  </p:childTnLst>
                                </p:cTn>
                              </p:par>
                            </p:childTnLst>
                          </p:cTn>
                        </p:par>
                        <p:par>
                          <p:cTn id="90" fill="hold">
                            <p:stCondLst>
                              <p:cond delay="1750"/>
                            </p:stCondLst>
                            <p:childTnLst>
                              <p:par>
                                <p:cTn id="91" presetID="22" presetClass="entr" presetSubtype="8" fill="hold" nodeType="afterEffect">
                                  <p:stCondLst>
                                    <p:cond delay="0"/>
                                  </p:stCondLst>
                                  <p:iterate type="wd">
                                    <p:tmAbs val="0"/>
                                  </p:iterate>
                                  <p:childTnLst>
                                    <p:set>
                                      <p:cBhvr>
                                        <p:cTn id="92" dur="1" fill="hold">
                                          <p:stCondLst>
                                            <p:cond delay="0"/>
                                          </p:stCondLst>
                                        </p:cTn>
                                        <p:tgtEl>
                                          <p:spTgt spid="17"/>
                                        </p:tgtEl>
                                        <p:attrNameLst>
                                          <p:attrName>style.visibility</p:attrName>
                                        </p:attrNameLst>
                                      </p:cBhvr>
                                      <p:to>
                                        <p:strVal val="visible"/>
                                      </p:to>
                                    </p:set>
                                    <p:animEffect transition="in" filter="wipe(left)">
                                      <p:cBhvr>
                                        <p:cTn id="93" dur="250"/>
                                        <p:tgtEl>
                                          <p:spTgt spid="17"/>
                                        </p:tgtEl>
                                      </p:cBhvr>
                                    </p:animEffect>
                                  </p:childTnLst>
                                </p:cTn>
                              </p:par>
                            </p:childTnLst>
                          </p:cTn>
                        </p:par>
                        <p:par>
                          <p:cTn id="94" fill="hold">
                            <p:stCondLst>
                              <p:cond delay="2000"/>
                            </p:stCondLst>
                            <p:childTnLst>
                              <p:par>
                                <p:cTn id="95" presetID="42" presetClass="entr" presetSubtype="0" fill="hold" grpId="0" nodeType="afterEffect">
                                  <p:stCondLst>
                                    <p:cond delay="0"/>
                                  </p:stCondLst>
                                  <p:iterate type="wd">
                                    <p:tmAbs val="0"/>
                                  </p:iterate>
                                  <p:childTnLst>
                                    <p:set>
                                      <p:cBhvr>
                                        <p:cTn id="96" dur="1" fill="hold">
                                          <p:stCondLst>
                                            <p:cond delay="0"/>
                                          </p:stCondLst>
                                        </p:cTn>
                                        <p:tgtEl>
                                          <p:spTgt spid="19"/>
                                        </p:tgtEl>
                                        <p:attrNameLst>
                                          <p:attrName>style.visibility</p:attrName>
                                        </p:attrNameLst>
                                      </p:cBhvr>
                                      <p:to>
                                        <p:strVal val="visible"/>
                                      </p:to>
                                    </p:set>
                                    <p:animEffect transition="in" filter="fade">
                                      <p:cBhvr>
                                        <p:cTn id="97" dur="750"/>
                                        <p:tgtEl>
                                          <p:spTgt spid="19"/>
                                        </p:tgtEl>
                                      </p:cBhvr>
                                    </p:animEffect>
                                    <p:anim calcmode="lin" valueType="num">
                                      <p:cBhvr>
                                        <p:cTn id="98" dur="750" fill="hold"/>
                                        <p:tgtEl>
                                          <p:spTgt spid="19"/>
                                        </p:tgtEl>
                                        <p:attrNameLst>
                                          <p:attrName>ppt_x</p:attrName>
                                        </p:attrNameLst>
                                      </p:cBhvr>
                                      <p:tavLst>
                                        <p:tav tm="0">
                                          <p:val>
                                            <p:strVal val="#ppt_x"/>
                                          </p:val>
                                        </p:tav>
                                        <p:tav tm="100000">
                                          <p:val>
                                            <p:strVal val="#ppt_x"/>
                                          </p:val>
                                        </p:tav>
                                      </p:tavLst>
                                    </p:anim>
                                    <p:anim calcmode="lin" valueType="num">
                                      <p:cBhvr>
                                        <p:cTn id="99" dur="75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p:bldP spid="16" grpId="0"/>
      <p:bldP spid="1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等腰三角形 8"/>
          <p:cNvSpPr/>
          <p:nvPr/>
        </p:nvSpPr>
        <p:spPr>
          <a:xfrm rot="1650064">
            <a:off x="9090779" y="897637"/>
            <a:ext cx="445079" cy="764486"/>
          </a:xfrm>
          <a:prstGeom prst="triangle">
            <a:avLst/>
          </a:prstGeom>
          <a:solidFill>
            <a:srgbClr val="66BFBC"/>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 name="等腰三角形 9"/>
          <p:cNvSpPr/>
          <p:nvPr/>
        </p:nvSpPr>
        <p:spPr>
          <a:xfrm rot="12132218">
            <a:off x="6808861" y="764309"/>
            <a:ext cx="390284" cy="787294"/>
          </a:xfrm>
          <a:prstGeom prst="triangle">
            <a:avLst/>
          </a:prstGeom>
          <a:solidFill>
            <a:srgbClr val="FC6E5B">
              <a:alpha val="31000"/>
            </a:srgb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81" name="任意多边形 80"/>
          <p:cNvSpPr/>
          <p:nvPr/>
        </p:nvSpPr>
        <p:spPr>
          <a:xfrm rot="8289040">
            <a:off x="10104452" y="914982"/>
            <a:ext cx="2481763" cy="195316"/>
          </a:xfrm>
          <a:custGeom>
            <a:avLst/>
            <a:gdLst>
              <a:gd name="connsiteX0" fmla="*/ 0 w 2481081"/>
              <a:gd name="connsiteY0" fmla="*/ 194529 h 194529"/>
              <a:gd name="connsiteX1" fmla="*/ 174230 w 2481081"/>
              <a:gd name="connsiteY1" fmla="*/ 0 h 194529"/>
              <a:gd name="connsiteX2" fmla="*/ 2263889 w 2481081"/>
              <a:gd name="connsiteY2" fmla="*/ 0 h 194529"/>
              <a:gd name="connsiteX3" fmla="*/ 2481081 w 2481081"/>
              <a:gd name="connsiteY3" fmla="*/ 194529 h 194529"/>
            </a:gdLst>
            <a:ahLst/>
            <a:cxnLst>
              <a:cxn ang="0">
                <a:pos x="connsiteX0" y="connsiteY0"/>
              </a:cxn>
              <a:cxn ang="0">
                <a:pos x="connsiteX1" y="connsiteY1"/>
              </a:cxn>
              <a:cxn ang="0">
                <a:pos x="connsiteX2" y="connsiteY2"/>
              </a:cxn>
              <a:cxn ang="0">
                <a:pos x="connsiteX3" y="connsiteY3"/>
              </a:cxn>
            </a:cxnLst>
            <a:rect l="l" t="t" r="r" b="b"/>
            <a:pathLst>
              <a:path w="2481081" h="194529">
                <a:moveTo>
                  <a:pt x="0" y="194529"/>
                </a:moveTo>
                <a:lnTo>
                  <a:pt x="174230" y="0"/>
                </a:lnTo>
                <a:lnTo>
                  <a:pt x="2263889" y="0"/>
                </a:lnTo>
                <a:lnTo>
                  <a:pt x="2481081" y="194529"/>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73" name="任意多边形 72"/>
          <p:cNvSpPr/>
          <p:nvPr/>
        </p:nvSpPr>
        <p:spPr>
          <a:xfrm rot="8289040">
            <a:off x="10183295" y="674869"/>
            <a:ext cx="2153848" cy="44798"/>
          </a:xfrm>
          <a:custGeom>
            <a:avLst/>
            <a:gdLst>
              <a:gd name="connsiteX0" fmla="*/ 51045 w 2151533"/>
              <a:gd name="connsiteY0" fmla="*/ 45719 h 45719"/>
              <a:gd name="connsiteX1" fmla="*/ 0 w 2151533"/>
              <a:gd name="connsiteY1" fmla="*/ 0 h 45719"/>
              <a:gd name="connsiteX2" fmla="*/ 2151533 w 2151533"/>
              <a:gd name="connsiteY2" fmla="*/ 0 h 45719"/>
              <a:gd name="connsiteX3" fmla="*/ 2151533 w 2151533"/>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151533" h="45719">
                <a:moveTo>
                  <a:pt x="51045" y="45719"/>
                </a:moveTo>
                <a:lnTo>
                  <a:pt x="0" y="0"/>
                </a:lnTo>
                <a:lnTo>
                  <a:pt x="2151533" y="0"/>
                </a:lnTo>
                <a:lnTo>
                  <a:pt x="2151533" y="45719"/>
                </a:lnTo>
                <a:close/>
              </a:path>
            </a:pathLst>
          </a:custGeom>
          <a:solidFill>
            <a:srgbClr val="79C7C5">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47" name="任意多边形 46"/>
          <p:cNvSpPr/>
          <p:nvPr/>
        </p:nvSpPr>
        <p:spPr>
          <a:xfrm rot="8289040">
            <a:off x="10595429" y="1898729"/>
            <a:ext cx="1872521" cy="46589"/>
          </a:xfrm>
          <a:custGeom>
            <a:avLst/>
            <a:gdLst>
              <a:gd name="connsiteX0" fmla="*/ 0 w 1873652"/>
              <a:gd name="connsiteY0" fmla="*/ 45719 h 45719"/>
              <a:gd name="connsiteX1" fmla="*/ 40948 w 1873652"/>
              <a:gd name="connsiteY1" fmla="*/ 0 h 45719"/>
              <a:gd name="connsiteX2" fmla="*/ 1873652 w 1873652"/>
              <a:gd name="connsiteY2" fmla="*/ 0 h 45719"/>
              <a:gd name="connsiteX3" fmla="*/ 1873652 w 187365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873652" h="45719">
                <a:moveTo>
                  <a:pt x="0" y="45719"/>
                </a:moveTo>
                <a:lnTo>
                  <a:pt x="40948" y="0"/>
                </a:lnTo>
                <a:lnTo>
                  <a:pt x="1873652" y="0"/>
                </a:lnTo>
                <a:lnTo>
                  <a:pt x="1873652" y="45719"/>
                </a:lnTo>
                <a:close/>
              </a:path>
            </a:pathLst>
          </a:custGeom>
          <a:solidFill>
            <a:srgbClr val="FC6E5B">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76" name="任意多边形 75"/>
          <p:cNvSpPr/>
          <p:nvPr/>
        </p:nvSpPr>
        <p:spPr>
          <a:xfrm rot="8289040">
            <a:off x="10333814" y="2348492"/>
            <a:ext cx="2189686" cy="152311"/>
          </a:xfrm>
          <a:custGeom>
            <a:avLst/>
            <a:gdLst>
              <a:gd name="connsiteX0" fmla="*/ 0 w 2190050"/>
              <a:gd name="connsiteY0" fmla="*/ 155058 h 155058"/>
              <a:gd name="connsiteX1" fmla="*/ 138878 w 2190050"/>
              <a:gd name="connsiteY1" fmla="*/ 0 h 155058"/>
              <a:gd name="connsiteX2" fmla="*/ 2016928 w 2190050"/>
              <a:gd name="connsiteY2" fmla="*/ 0 h 155058"/>
              <a:gd name="connsiteX3" fmla="*/ 2190050 w 2190050"/>
              <a:gd name="connsiteY3" fmla="*/ 155058 h 155058"/>
            </a:gdLst>
            <a:ahLst/>
            <a:cxnLst>
              <a:cxn ang="0">
                <a:pos x="connsiteX0" y="connsiteY0"/>
              </a:cxn>
              <a:cxn ang="0">
                <a:pos x="connsiteX1" y="connsiteY1"/>
              </a:cxn>
              <a:cxn ang="0">
                <a:pos x="connsiteX2" y="connsiteY2"/>
              </a:cxn>
              <a:cxn ang="0">
                <a:pos x="connsiteX3" y="connsiteY3"/>
              </a:cxn>
            </a:cxnLst>
            <a:rect l="l" t="t" r="r" b="b"/>
            <a:pathLst>
              <a:path w="2190050" h="155058">
                <a:moveTo>
                  <a:pt x="0" y="155058"/>
                </a:moveTo>
                <a:lnTo>
                  <a:pt x="138878" y="0"/>
                </a:lnTo>
                <a:lnTo>
                  <a:pt x="2016928" y="0"/>
                </a:lnTo>
                <a:lnTo>
                  <a:pt x="2190050" y="155058"/>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45" name="任意多边形 44"/>
          <p:cNvSpPr/>
          <p:nvPr/>
        </p:nvSpPr>
        <p:spPr>
          <a:xfrm rot="8289040">
            <a:off x="11362357" y="2468549"/>
            <a:ext cx="990913" cy="46589"/>
          </a:xfrm>
          <a:custGeom>
            <a:avLst/>
            <a:gdLst>
              <a:gd name="connsiteX0" fmla="*/ 0 w 991862"/>
              <a:gd name="connsiteY0" fmla="*/ 45719 h 45719"/>
              <a:gd name="connsiteX1" fmla="*/ 40948 w 991862"/>
              <a:gd name="connsiteY1" fmla="*/ 0 h 45719"/>
              <a:gd name="connsiteX2" fmla="*/ 991862 w 991862"/>
              <a:gd name="connsiteY2" fmla="*/ 0 h 45719"/>
              <a:gd name="connsiteX3" fmla="*/ 991862 w 99186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991862" h="45719">
                <a:moveTo>
                  <a:pt x="0" y="45719"/>
                </a:moveTo>
                <a:lnTo>
                  <a:pt x="40948" y="0"/>
                </a:lnTo>
                <a:lnTo>
                  <a:pt x="991862" y="0"/>
                </a:lnTo>
                <a:lnTo>
                  <a:pt x="991862"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grpSp>
        <p:nvGrpSpPr>
          <p:cNvPr id="2" name="组合 163"/>
          <p:cNvGrpSpPr/>
          <p:nvPr/>
        </p:nvGrpSpPr>
        <p:grpSpPr>
          <a:xfrm>
            <a:off x="10670688" y="3242639"/>
            <a:ext cx="962243" cy="1114559"/>
            <a:chOff x="10670736" y="3241053"/>
            <a:chExt cx="962659" cy="1118718"/>
          </a:xfrm>
        </p:grpSpPr>
        <p:sp>
          <p:nvSpPr>
            <p:cNvPr id="16" name="等腰三角形 15"/>
            <p:cNvSpPr/>
            <p:nvPr/>
          </p:nvSpPr>
          <p:spPr>
            <a:xfrm rot="2928219">
              <a:off x="10597584" y="3314205"/>
              <a:ext cx="1060704" cy="914400"/>
            </a:xfrm>
            <a:prstGeom prst="triangle">
              <a:avLst/>
            </a:prstGeom>
            <a:solidFill>
              <a:srgbClr val="66BFBC">
                <a:alpha val="76000"/>
              </a:srgb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30">
                <a:solidFill>
                  <a:prstClr val="white"/>
                </a:solidFill>
              </a:endParaRPr>
            </a:p>
          </p:txBody>
        </p:sp>
        <p:sp>
          <p:nvSpPr>
            <p:cNvPr id="17" name="等腰三角形 16"/>
            <p:cNvSpPr/>
            <p:nvPr/>
          </p:nvSpPr>
          <p:spPr>
            <a:xfrm rot="20901646">
              <a:off x="10936527" y="3445371"/>
              <a:ext cx="696868" cy="914400"/>
            </a:xfrm>
            <a:custGeom>
              <a:avLst/>
              <a:gdLst>
                <a:gd name="connsiteX0" fmla="*/ 0 w 1060704"/>
                <a:gd name="connsiteY0" fmla="*/ 914400 h 914400"/>
                <a:gd name="connsiteX1" fmla="*/ 530352 w 1060704"/>
                <a:gd name="connsiteY1" fmla="*/ 0 h 914400"/>
                <a:gd name="connsiteX2" fmla="*/ 1060704 w 1060704"/>
                <a:gd name="connsiteY2" fmla="*/ 914400 h 914400"/>
                <a:gd name="connsiteX3" fmla="*/ 0 w 1060704"/>
                <a:gd name="connsiteY3" fmla="*/ 914400 h 914400"/>
                <a:gd name="connsiteX0-1" fmla="*/ 0 w 696868"/>
                <a:gd name="connsiteY0-2" fmla="*/ 914400 h 914400"/>
                <a:gd name="connsiteX1-3" fmla="*/ 530352 w 696868"/>
                <a:gd name="connsiteY1-4" fmla="*/ 0 h 914400"/>
                <a:gd name="connsiteX2-5" fmla="*/ 696868 w 696868"/>
                <a:gd name="connsiteY2-6" fmla="*/ 839454 h 914400"/>
                <a:gd name="connsiteX3-7" fmla="*/ 0 w 696868"/>
                <a:gd name="connsiteY3-8" fmla="*/ 914400 h 914400"/>
              </a:gdLst>
              <a:ahLst/>
              <a:cxnLst>
                <a:cxn ang="0">
                  <a:pos x="connsiteX0-1" y="connsiteY0-2"/>
                </a:cxn>
                <a:cxn ang="0">
                  <a:pos x="connsiteX1-3" y="connsiteY1-4"/>
                </a:cxn>
                <a:cxn ang="0">
                  <a:pos x="connsiteX2-5" y="connsiteY2-6"/>
                </a:cxn>
                <a:cxn ang="0">
                  <a:pos x="connsiteX3-7" y="connsiteY3-8"/>
                </a:cxn>
              </a:cxnLst>
              <a:rect l="l" t="t" r="r" b="b"/>
              <a:pathLst>
                <a:path w="696868" h="914400">
                  <a:moveTo>
                    <a:pt x="0" y="914400"/>
                  </a:moveTo>
                  <a:lnTo>
                    <a:pt x="530352" y="0"/>
                  </a:lnTo>
                  <a:lnTo>
                    <a:pt x="696868" y="839454"/>
                  </a:lnTo>
                  <a:lnTo>
                    <a:pt x="0" y="914400"/>
                  </a:lnTo>
                  <a:close/>
                </a:path>
              </a:pathLst>
            </a:custGeom>
            <a:solidFill>
              <a:srgbClr val="66BFBC"/>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30">
                <a:solidFill>
                  <a:prstClr val="white"/>
                </a:solidFill>
              </a:endParaRPr>
            </a:p>
          </p:txBody>
        </p:sp>
      </p:grpSp>
      <p:sp>
        <p:nvSpPr>
          <p:cNvPr id="24" name="等腰三角形 23"/>
          <p:cNvSpPr/>
          <p:nvPr/>
        </p:nvSpPr>
        <p:spPr>
          <a:xfrm rot="14549936" flipH="1">
            <a:off x="6822414" y="4571887"/>
            <a:ext cx="444468" cy="765529"/>
          </a:xfrm>
          <a:prstGeom prst="triangle">
            <a:avLst/>
          </a:prstGeom>
          <a:solidFill>
            <a:srgbClr val="66BFBC"/>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30" name="等腰三角形 29"/>
          <p:cNvSpPr/>
          <p:nvPr/>
        </p:nvSpPr>
        <p:spPr>
          <a:xfrm rot="14549936" flipH="1">
            <a:off x="5530703" y="4748413"/>
            <a:ext cx="444468" cy="765529"/>
          </a:xfrm>
          <a:prstGeom prst="triangle">
            <a:avLst/>
          </a:prstGeom>
          <a:solidFill>
            <a:srgbClr val="66BFBC"/>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31" name="等腰三角形 30"/>
          <p:cNvSpPr/>
          <p:nvPr/>
        </p:nvSpPr>
        <p:spPr>
          <a:xfrm rot="14549936" flipH="1">
            <a:off x="7402623" y="4771981"/>
            <a:ext cx="444468" cy="765543"/>
          </a:xfrm>
          <a:prstGeom prst="triangle">
            <a:avLst/>
          </a:prstGeom>
          <a:solidFill>
            <a:srgbClr val="FC6E5B"/>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grpSp>
        <p:nvGrpSpPr>
          <p:cNvPr id="3" name="组合 10"/>
          <p:cNvGrpSpPr/>
          <p:nvPr/>
        </p:nvGrpSpPr>
        <p:grpSpPr bwMode="auto">
          <a:xfrm>
            <a:off x="960451" y="2316238"/>
            <a:ext cx="827852" cy="922822"/>
            <a:chOff x="1354861" y="2750116"/>
            <a:chExt cx="828164" cy="924005"/>
          </a:xfrm>
        </p:grpSpPr>
        <p:sp>
          <p:nvSpPr>
            <p:cNvPr id="33" name="直角三角形 32"/>
            <p:cNvSpPr/>
            <p:nvPr/>
          </p:nvSpPr>
          <p:spPr>
            <a:xfrm rot="3161904">
              <a:off x="1666534" y="3157630"/>
              <a:ext cx="516725" cy="516258"/>
            </a:xfrm>
            <a:prstGeom prst="rtTriangle">
              <a:avLst/>
            </a:prstGeom>
            <a:solidFill>
              <a:srgbClr val="66BFB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30">
                <a:solidFill>
                  <a:prstClr val="white"/>
                </a:solidFill>
              </a:endParaRPr>
            </a:p>
          </p:txBody>
        </p:sp>
        <p:sp>
          <p:nvSpPr>
            <p:cNvPr id="34" name="直角三角形 33"/>
            <p:cNvSpPr/>
            <p:nvPr/>
          </p:nvSpPr>
          <p:spPr>
            <a:xfrm rot="3161904" flipH="1">
              <a:off x="1354628" y="2750349"/>
              <a:ext cx="516725" cy="516258"/>
            </a:xfrm>
            <a:prstGeom prst="rtTriangle">
              <a:avLst/>
            </a:prstGeom>
            <a:solidFill>
              <a:srgbClr val="66BFBC">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30">
                <a:solidFill>
                  <a:prstClr val="white"/>
                </a:solidFill>
              </a:endParaRPr>
            </a:p>
          </p:txBody>
        </p:sp>
      </p:grpSp>
      <p:sp>
        <p:nvSpPr>
          <p:cNvPr id="39" name="直角三角形 38"/>
          <p:cNvSpPr/>
          <p:nvPr/>
        </p:nvSpPr>
        <p:spPr>
          <a:xfrm rot="3176496">
            <a:off x="3555840" y="5261093"/>
            <a:ext cx="306804" cy="307224"/>
          </a:xfrm>
          <a:prstGeom prst="rtTriangle">
            <a:avLst/>
          </a:prstGeom>
          <a:solidFill>
            <a:srgbClr val="66BFBC">
              <a:alpha val="60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40" name="直角三角形 39"/>
          <p:cNvSpPr/>
          <p:nvPr/>
        </p:nvSpPr>
        <p:spPr>
          <a:xfrm rot="3176496" flipH="1">
            <a:off x="3393834" y="5045957"/>
            <a:ext cx="306804" cy="307224"/>
          </a:xfrm>
          <a:prstGeom prst="rtTriangle">
            <a:avLst/>
          </a:prstGeom>
          <a:solidFill>
            <a:srgbClr val="66BFBC">
              <a:alpha val="90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82" name="等腰三角形 81"/>
          <p:cNvSpPr/>
          <p:nvPr/>
        </p:nvSpPr>
        <p:spPr>
          <a:xfrm rot="8943941">
            <a:off x="3278006" y="1287787"/>
            <a:ext cx="861663" cy="1078367"/>
          </a:xfrm>
          <a:prstGeom prst="triangle">
            <a:avLst/>
          </a:prstGeom>
          <a:solidFill>
            <a:srgbClr val="FC6E5B">
              <a:alpha val="62000"/>
            </a:srgbClr>
          </a:soli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83" name="椭圆 82"/>
          <p:cNvSpPr/>
          <p:nvPr/>
        </p:nvSpPr>
        <p:spPr>
          <a:xfrm>
            <a:off x="2612913" y="1670390"/>
            <a:ext cx="776939" cy="858338"/>
          </a:xfrm>
          <a:prstGeom prst="ellipse">
            <a:avLst/>
          </a:prstGeom>
          <a:solidFill>
            <a:srgbClr val="FBC75D">
              <a:alpha val="56000"/>
            </a:srgbClr>
          </a:soli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88" name="等腰三角形 87"/>
          <p:cNvSpPr/>
          <p:nvPr/>
        </p:nvSpPr>
        <p:spPr>
          <a:xfrm rot="7669978">
            <a:off x="1687382" y="2095562"/>
            <a:ext cx="302829" cy="288288"/>
          </a:xfrm>
          <a:prstGeom prst="triangle">
            <a:avLst/>
          </a:prstGeom>
          <a:solidFill>
            <a:srgbClr val="8CC066">
              <a:alpha val="62000"/>
            </a:srgb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78" name="任意多边形 77"/>
          <p:cNvSpPr/>
          <p:nvPr/>
        </p:nvSpPr>
        <p:spPr>
          <a:xfrm rot="8289040">
            <a:off x="7520551" y="5944810"/>
            <a:ext cx="2687831" cy="193524"/>
          </a:xfrm>
          <a:custGeom>
            <a:avLst/>
            <a:gdLst>
              <a:gd name="connsiteX0" fmla="*/ 217193 w 2688632"/>
              <a:gd name="connsiteY0" fmla="*/ 194530 h 194530"/>
              <a:gd name="connsiteX1" fmla="*/ 0 w 2688632"/>
              <a:gd name="connsiteY1" fmla="*/ 0 h 194530"/>
              <a:gd name="connsiteX2" fmla="*/ 2471440 w 2688632"/>
              <a:gd name="connsiteY2" fmla="*/ 0 h 194530"/>
              <a:gd name="connsiteX3" fmla="*/ 2688632 w 2688632"/>
              <a:gd name="connsiteY3" fmla="*/ 194529 h 194530"/>
            </a:gdLst>
            <a:ahLst/>
            <a:cxnLst>
              <a:cxn ang="0">
                <a:pos x="connsiteX0" y="connsiteY0"/>
              </a:cxn>
              <a:cxn ang="0">
                <a:pos x="connsiteX1" y="connsiteY1"/>
              </a:cxn>
              <a:cxn ang="0">
                <a:pos x="connsiteX2" y="connsiteY2"/>
              </a:cxn>
              <a:cxn ang="0">
                <a:pos x="connsiteX3" y="connsiteY3"/>
              </a:cxn>
            </a:cxnLst>
            <a:rect l="l" t="t" r="r" b="b"/>
            <a:pathLst>
              <a:path w="2688632" h="194530">
                <a:moveTo>
                  <a:pt x="217193" y="194530"/>
                </a:moveTo>
                <a:lnTo>
                  <a:pt x="0" y="0"/>
                </a:lnTo>
                <a:lnTo>
                  <a:pt x="2471440" y="0"/>
                </a:lnTo>
                <a:lnTo>
                  <a:pt x="2688632" y="194529"/>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66" name="任意多边形 65"/>
          <p:cNvSpPr/>
          <p:nvPr/>
        </p:nvSpPr>
        <p:spPr>
          <a:xfrm rot="8289040">
            <a:off x="8269560" y="6376654"/>
            <a:ext cx="1449636" cy="43005"/>
          </a:xfrm>
          <a:custGeom>
            <a:avLst/>
            <a:gdLst>
              <a:gd name="connsiteX0" fmla="*/ 0 w 1448568"/>
              <a:gd name="connsiteY0" fmla="*/ 45719 h 45719"/>
              <a:gd name="connsiteX1" fmla="*/ 0 w 1448568"/>
              <a:gd name="connsiteY1" fmla="*/ 0 h 45719"/>
              <a:gd name="connsiteX2" fmla="*/ 1397523 w 1448568"/>
              <a:gd name="connsiteY2" fmla="*/ 0 h 45719"/>
              <a:gd name="connsiteX3" fmla="*/ 1448568 w 1448568"/>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448568" h="45719">
                <a:moveTo>
                  <a:pt x="0" y="45719"/>
                </a:moveTo>
                <a:lnTo>
                  <a:pt x="0" y="0"/>
                </a:lnTo>
                <a:lnTo>
                  <a:pt x="1397523" y="0"/>
                </a:lnTo>
                <a:lnTo>
                  <a:pt x="1448568" y="45719"/>
                </a:lnTo>
                <a:close/>
              </a:path>
            </a:pathLst>
          </a:custGeom>
          <a:solidFill>
            <a:srgbClr val="FC6E5B">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64" name="任意多边形 63"/>
          <p:cNvSpPr/>
          <p:nvPr/>
        </p:nvSpPr>
        <p:spPr>
          <a:xfrm rot="8289040">
            <a:off x="8715739" y="6265557"/>
            <a:ext cx="1775761" cy="44798"/>
          </a:xfrm>
          <a:custGeom>
            <a:avLst/>
            <a:gdLst>
              <a:gd name="connsiteX0" fmla="*/ 0 w 1776912"/>
              <a:gd name="connsiteY0" fmla="*/ 45719 h 45719"/>
              <a:gd name="connsiteX1" fmla="*/ 0 w 1776912"/>
              <a:gd name="connsiteY1" fmla="*/ 0 h 45719"/>
              <a:gd name="connsiteX2" fmla="*/ 1725868 w 1776912"/>
              <a:gd name="connsiteY2" fmla="*/ 1 h 45719"/>
              <a:gd name="connsiteX3" fmla="*/ 1776912 w 177691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776912" h="45719">
                <a:moveTo>
                  <a:pt x="0" y="45719"/>
                </a:moveTo>
                <a:lnTo>
                  <a:pt x="0" y="0"/>
                </a:lnTo>
                <a:lnTo>
                  <a:pt x="1725868" y="1"/>
                </a:lnTo>
                <a:lnTo>
                  <a:pt x="1776912"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70" name="任意多边形 69"/>
          <p:cNvSpPr/>
          <p:nvPr/>
        </p:nvSpPr>
        <p:spPr>
          <a:xfrm rot="8289040">
            <a:off x="6977608" y="6116831"/>
            <a:ext cx="2230900" cy="44797"/>
          </a:xfrm>
          <a:custGeom>
            <a:avLst/>
            <a:gdLst>
              <a:gd name="connsiteX0" fmla="*/ 0 w 2230870"/>
              <a:gd name="connsiteY0" fmla="*/ 45719 h 45719"/>
              <a:gd name="connsiteX1" fmla="*/ 0 w 2230870"/>
              <a:gd name="connsiteY1" fmla="*/ 0 h 45719"/>
              <a:gd name="connsiteX2" fmla="*/ 2179825 w 2230870"/>
              <a:gd name="connsiteY2" fmla="*/ 0 h 45719"/>
              <a:gd name="connsiteX3" fmla="*/ 2230870 w 223087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230870" h="45719">
                <a:moveTo>
                  <a:pt x="0" y="45719"/>
                </a:moveTo>
                <a:lnTo>
                  <a:pt x="0" y="0"/>
                </a:lnTo>
                <a:lnTo>
                  <a:pt x="2179825" y="0"/>
                </a:lnTo>
                <a:lnTo>
                  <a:pt x="2230870"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72" name="任意多边形 71"/>
          <p:cNvSpPr/>
          <p:nvPr/>
        </p:nvSpPr>
        <p:spPr>
          <a:xfrm rot="8289040">
            <a:off x="6330738" y="6502086"/>
            <a:ext cx="1075132" cy="43005"/>
          </a:xfrm>
          <a:custGeom>
            <a:avLst/>
            <a:gdLst>
              <a:gd name="connsiteX0" fmla="*/ 0 w 1075142"/>
              <a:gd name="connsiteY0" fmla="*/ 45719 h 45719"/>
              <a:gd name="connsiteX1" fmla="*/ 0 w 1075142"/>
              <a:gd name="connsiteY1" fmla="*/ 0 h 45719"/>
              <a:gd name="connsiteX2" fmla="*/ 1024097 w 1075142"/>
              <a:gd name="connsiteY2" fmla="*/ 0 h 45719"/>
              <a:gd name="connsiteX3" fmla="*/ 1075142 w 107514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075142" h="45719">
                <a:moveTo>
                  <a:pt x="0" y="45719"/>
                </a:moveTo>
                <a:lnTo>
                  <a:pt x="0" y="0"/>
                </a:lnTo>
                <a:lnTo>
                  <a:pt x="1024097" y="0"/>
                </a:lnTo>
                <a:lnTo>
                  <a:pt x="1075142"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80" name="任意多边形 79"/>
          <p:cNvSpPr/>
          <p:nvPr/>
        </p:nvSpPr>
        <p:spPr>
          <a:xfrm rot="8289040">
            <a:off x="-541150" y="5462792"/>
            <a:ext cx="3977989" cy="125432"/>
          </a:xfrm>
          <a:custGeom>
            <a:avLst/>
            <a:gdLst>
              <a:gd name="connsiteX0" fmla="*/ 139966 w 3978903"/>
              <a:gd name="connsiteY0" fmla="*/ 125361 h 125361"/>
              <a:gd name="connsiteX1" fmla="*/ 0 w 3978903"/>
              <a:gd name="connsiteY1" fmla="*/ 0 h 125361"/>
              <a:gd name="connsiteX2" fmla="*/ 3939559 w 3978903"/>
              <a:gd name="connsiteY2" fmla="*/ 0 h 125361"/>
              <a:gd name="connsiteX3" fmla="*/ 3978903 w 3978903"/>
              <a:gd name="connsiteY3" fmla="*/ 35238 h 125361"/>
              <a:gd name="connsiteX4" fmla="*/ 3898184 w 3978903"/>
              <a:gd name="connsiteY4" fmla="*/ 125361 h 1253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8903" h="125361">
                <a:moveTo>
                  <a:pt x="139966" y="125361"/>
                </a:moveTo>
                <a:lnTo>
                  <a:pt x="0" y="0"/>
                </a:lnTo>
                <a:lnTo>
                  <a:pt x="3939559" y="0"/>
                </a:lnTo>
                <a:lnTo>
                  <a:pt x="3978903" y="35238"/>
                </a:lnTo>
                <a:lnTo>
                  <a:pt x="3898184" y="125361"/>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56" name="任意多边形 55"/>
          <p:cNvSpPr/>
          <p:nvPr/>
        </p:nvSpPr>
        <p:spPr>
          <a:xfrm rot="8289040">
            <a:off x="-568029" y="4959272"/>
            <a:ext cx="4214520" cy="44797"/>
          </a:xfrm>
          <a:custGeom>
            <a:avLst/>
            <a:gdLst>
              <a:gd name="connsiteX0" fmla="*/ 0 w 4213929"/>
              <a:gd name="connsiteY0" fmla="*/ 45719 h 45719"/>
              <a:gd name="connsiteX1" fmla="*/ 0 w 4213929"/>
              <a:gd name="connsiteY1" fmla="*/ 0 h 45719"/>
              <a:gd name="connsiteX2" fmla="*/ 4213929 w 4213929"/>
              <a:gd name="connsiteY2" fmla="*/ 0 h 45719"/>
              <a:gd name="connsiteX3" fmla="*/ 4172980 w 4213929"/>
              <a:gd name="connsiteY3" fmla="*/ 45719 h 45719"/>
            </a:gdLst>
            <a:ahLst/>
            <a:cxnLst>
              <a:cxn ang="0">
                <a:pos x="connsiteX0" y="connsiteY0"/>
              </a:cxn>
              <a:cxn ang="0">
                <a:pos x="connsiteX1" y="connsiteY1"/>
              </a:cxn>
              <a:cxn ang="0">
                <a:pos x="connsiteX2" y="connsiteY2"/>
              </a:cxn>
              <a:cxn ang="0">
                <a:pos x="connsiteX3" y="connsiteY3"/>
              </a:cxn>
            </a:cxnLst>
            <a:rect l="l" t="t" r="r" b="b"/>
            <a:pathLst>
              <a:path w="4213929" h="45719">
                <a:moveTo>
                  <a:pt x="0" y="45719"/>
                </a:moveTo>
                <a:lnTo>
                  <a:pt x="0" y="0"/>
                </a:lnTo>
                <a:lnTo>
                  <a:pt x="4213929" y="0"/>
                </a:lnTo>
                <a:lnTo>
                  <a:pt x="4172980" y="45719"/>
                </a:lnTo>
                <a:close/>
              </a:path>
            </a:pathLst>
          </a:custGeom>
          <a:solidFill>
            <a:srgbClr val="FC6E5B">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54" name="任意多边形 53"/>
          <p:cNvSpPr/>
          <p:nvPr/>
        </p:nvSpPr>
        <p:spPr>
          <a:xfrm rot="8289040">
            <a:off x="-266992" y="4701240"/>
            <a:ext cx="1847436" cy="46589"/>
          </a:xfrm>
          <a:custGeom>
            <a:avLst/>
            <a:gdLst>
              <a:gd name="connsiteX0" fmla="*/ 0 w 1847733"/>
              <a:gd name="connsiteY0" fmla="*/ 45719 h 45719"/>
              <a:gd name="connsiteX1" fmla="*/ 0 w 1847733"/>
              <a:gd name="connsiteY1" fmla="*/ 0 h 45719"/>
              <a:gd name="connsiteX2" fmla="*/ 1847733 w 1847733"/>
              <a:gd name="connsiteY2" fmla="*/ 0 h 45719"/>
              <a:gd name="connsiteX3" fmla="*/ 1806784 w 1847733"/>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847733" h="45719">
                <a:moveTo>
                  <a:pt x="0" y="45719"/>
                </a:moveTo>
                <a:lnTo>
                  <a:pt x="0" y="0"/>
                </a:lnTo>
                <a:lnTo>
                  <a:pt x="1847733" y="0"/>
                </a:lnTo>
                <a:lnTo>
                  <a:pt x="1806784"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52" name="任意多边形 51"/>
          <p:cNvSpPr/>
          <p:nvPr/>
        </p:nvSpPr>
        <p:spPr>
          <a:xfrm rot="8289040">
            <a:off x="-295662" y="4260436"/>
            <a:ext cx="2076798" cy="46589"/>
          </a:xfrm>
          <a:custGeom>
            <a:avLst/>
            <a:gdLst>
              <a:gd name="connsiteX0" fmla="*/ 0 w 2076814"/>
              <a:gd name="connsiteY0" fmla="*/ 45719 h 45719"/>
              <a:gd name="connsiteX1" fmla="*/ 0 w 2076814"/>
              <a:gd name="connsiteY1" fmla="*/ 0 h 45719"/>
              <a:gd name="connsiteX2" fmla="*/ 2076814 w 2076814"/>
              <a:gd name="connsiteY2" fmla="*/ 0 h 45719"/>
              <a:gd name="connsiteX3" fmla="*/ 2035866 w 2076814"/>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076814" h="45719">
                <a:moveTo>
                  <a:pt x="0" y="45719"/>
                </a:moveTo>
                <a:lnTo>
                  <a:pt x="0" y="0"/>
                </a:lnTo>
                <a:lnTo>
                  <a:pt x="2076814" y="0"/>
                </a:lnTo>
                <a:lnTo>
                  <a:pt x="2035866"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60" name="任意多边形 59"/>
          <p:cNvSpPr/>
          <p:nvPr/>
        </p:nvSpPr>
        <p:spPr>
          <a:xfrm rot="8289040">
            <a:off x="283118" y="6036196"/>
            <a:ext cx="2431591" cy="46589"/>
          </a:xfrm>
          <a:custGeom>
            <a:avLst/>
            <a:gdLst>
              <a:gd name="connsiteX0" fmla="*/ 0 w 2432620"/>
              <a:gd name="connsiteY0" fmla="*/ 45719 h 45719"/>
              <a:gd name="connsiteX1" fmla="*/ 0 w 2432620"/>
              <a:gd name="connsiteY1" fmla="*/ 0 h 45719"/>
              <a:gd name="connsiteX2" fmla="*/ 2381575 w 2432620"/>
              <a:gd name="connsiteY2" fmla="*/ 0 h 45719"/>
              <a:gd name="connsiteX3" fmla="*/ 2432620 w 243262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432620" h="45719">
                <a:moveTo>
                  <a:pt x="0" y="45719"/>
                </a:moveTo>
                <a:lnTo>
                  <a:pt x="0" y="0"/>
                </a:lnTo>
                <a:lnTo>
                  <a:pt x="2381575" y="0"/>
                </a:lnTo>
                <a:lnTo>
                  <a:pt x="2432620"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90" name="任意多边形 89"/>
          <p:cNvSpPr/>
          <p:nvPr/>
        </p:nvSpPr>
        <p:spPr>
          <a:xfrm rot="8289040">
            <a:off x="2886731" y="6421452"/>
            <a:ext cx="1318829" cy="94969"/>
          </a:xfrm>
          <a:custGeom>
            <a:avLst/>
            <a:gdLst>
              <a:gd name="connsiteX0" fmla="*/ 217193 w 2688632"/>
              <a:gd name="connsiteY0" fmla="*/ 194530 h 194530"/>
              <a:gd name="connsiteX1" fmla="*/ 0 w 2688632"/>
              <a:gd name="connsiteY1" fmla="*/ 0 h 194530"/>
              <a:gd name="connsiteX2" fmla="*/ 2471440 w 2688632"/>
              <a:gd name="connsiteY2" fmla="*/ 0 h 194530"/>
              <a:gd name="connsiteX3" fmla="*/ 2688632 w 2688632"/>
              <a:gd name="connsiteY3" fmla="*/ 194529 h 194530"/>
            </a:gdLst>
            <a:ahLst/>
            <a:cxnLst>
              <a:cxn ang="0">
                <a:pos x="connsiteX0" y="connsiteY0"/>
              </a:cxn>
              <a:cxn ang="0">
                <a:pos x="connsiteX1" y="connsiteY1"/>
              </a:cxn>
              <a:cxn ang="0">
                <a:pos x="connsiteX2" y="connsiteY2"/>
              </a:cxn>
              <a:cxn ang="0">
                <a:pos x="connsiteX3" y="connsiteY3"/>
              </a:cxn>
            </a:cxnLst>
            <a:rect l="l" t="t" r="r" b="b"/>
            <a:pathLst>
              <a:path w="2688632" h="194530">
                <a:moveTo>
                  <a:pt x="217193" y="194530"/>
                </a:moveTo>
                <a:lnTo>
                  <a:pt x="0" y="0"/>
                </a:lnTo>
                <a:lnTo>
                  <a:pt x="2471440" y="0"/>
                </a:lnTo>
                <a:lnTo>
                  <a:pt x="2688632" y="194529"/>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91" name="任意多边形 90"/>
          <p:cNvSpPr/>
          <p:nvPr/>
        </p:nvSpPr>
        <p:spPr>
          <a:xfrm rot="8289040">
            <a:off x="3252276" y="6634686"/>
            <a:ext cx="711379" cy="21503"/>
          </a:xfrm>
          <a:custGeom>
            <a:avLst/>
            <a:gdLst>
              <a:gd name="connsiteX0" fmla="*/ 0 w 1448568"/>
              <a:gd name="connsiteY0" fmla="*/ 45719 h 45719"/>
              <a:gd name="connsiteX1" fmla="*/ 0 w 1448568"/>
              <a:gd name="connsiteY1" fmla="*/ 0 h 45719"/>
              <a:gd name="connsiteX2" fmla="*/ 1397523 w 1448568"/>
              <a:gd name="connsiteY2" fmla="*/ 0 h 45719"/>
              <a:gd name="connsiteX3" fmla="*/ 1448568 w 1448568"/>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448568" h="45719">
                <a:moveTo>
                  <a:pt x="0" y="45719"/>
                </a:moveTo>
                <a:lnTo>
                  <a:pt x="0" y="0"/>
                </a:lnTo>
                <a:lnTo>
                  <a:pt x="1397523" y="0"/>
                </a:lnTo>
                <a:lnTo>
                  <a:pt x="1448568" y="45719"/>
                </a:lnTo>
                <a:close/>
              </a:path>
            </a:pathLst>
          </a:custGeom>
          <a:solidFill>
            <a:srgbClr val="FC6E5B">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92" name="任意多边形 91"/>
          <p:cNvSpPr/>
          <p:nvPr/>
        </p:nvSpPr>
        <p:spPr>
          <a:xfrm rot="8289040">
            <a:off x="3472677" y="6579138"/>
            <a:ext cx="870857" cy="21503"/>
          </a:xfrm>
          <a:custGeom>
            <a:avLst/>
            <a:gdLst>
              <a:gd name="connsiteX0" fmla="*/ 0 w 1776912"/>
              <a:gd name="connsiteY0" fmla="*/ 45719 h 45719"/>
              <a:gd name="connsiteX1" fmla="*/ 0 w 1776912"/>
              <a:gd name="connsiteY1" fmla="*/ 0 h 45719"/>
              <a:gd name="connsiteX2" fmla="*/ 1725868 w 1776912"/>
              <a:gd name="connsiteY2" fmla="*/ 1 h 45719"/>
              <a:gd name="connsiteX3" fmla="*/ 1776912 w 177691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776912" h="45719">
                <a:moveTo>
                  <a:pt x="0" y="45719"/>
                </a:moveTo>
                <a:lnTo>
                  <a:pt x="0" y="0"/>
                </a:lnTo>
                <a:lnTo>
                  <a:pt x="1725868" y="1"/>
                </a:lnTo>
                <a:lnTo>
                  <a:pt x="1776912"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93" name="任意多边形 92"/>
          <p:cNvSpPr/>
          <p:nvPr/>
        </p:nvSpPr>
        <p:spPr>
          <a:xfrm rot="8289040">
            <a:off x="2619739" y="6505670"/>
            <a:ext cx="1093051" cy="23295"/>
          </a:xfrm>
          <a:custGeom>
            <a:avLst/>
            <a:gdLst>
              <a:gd name="connsiteX0" fmla="*/ 0 w 2230870"/>
              <a:gd name="connsiteY0" fmla="*/ 45719 h 45719"/>
              <a:gd name="connsiteX1" fmla="*/ 0 w 2230870"/>
              <a:gd name="connsiteY1" fmla="*/ 0 h 45719"/>
              <a:gd name="connsiteX2" fmla="*/ 2179825 w 2230870"/>
              <a:gd name="connsiteY2" fmla="*/ 0 h 45719"/>
              <a:gd name="connsiteX3" fmla="*/ 2230870 w 223087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230870" h="45719">
                <a:moveTo>
                  <a:pt x="0" y="45719"/>
                </a:moveTo>
                <a:lnTo>
                  <a:pt x="0" y="0"/>
                </a:lnTo>
                <a:lnTo>
                  <a:pt x="2179825" y="0"/>
                </a:lnTo>
                <a:lnTo>
                  <a:pt x="2230870"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94" name="任意多边形 93"/>
          <p:cNvSpPr/>
          <p:nvPr/>
        </p:nvSpPr>
        <p:spPr>
          <a:xfrm rot="8289040">
            <a:off x="2302576" y="6695610"/>
            <a:ext cx="526815" cy="21503"/>
          </a:xfrm>
          <a:custGeom>
            <a:avLst/>
            <a:gdLst>
              <a:gd name="connsiteX0" fmla="*/ 0 w 1075142"/>
              <a:gd name="connsiteY0" fmla="*/ 45719 h 45719"/>
              <a:gd name="connsiteX1" fmla="*/ 0 w 1075142"/>
              <a:gd name="connsiteY1" fmla="*/ 0 h 45719"/>
              <a:gd name="connsiteX2" fmla="*/ 1024097 w 1075142"/>
              <a:gd name="connsiteY2" fmla="*/ 0 h 45719"/>
              <a:gd name="connsiteX3" fmla="*/ 1075142 w 107514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075142" h="45719">
                <a:moveTo>
                  <a:pt x="0" y="45719"/>
                </a:moveTo>
                <a:lnTo>
                  <a:pt x="0" y="0"/>
                </a:lnTo>
                <a:lnTo>
                  <a:pt x="1024097" y="0"/>
                </a:lnTo>
                <a:lnTo>
                  <a:pt x="1075142"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4" name="等腰三角形 103"/>
          <p:cNvSpPr/>
          <p:nvPr/>
        </p:nvSpPr>
        <p:spPr>
          <a:xfrm rot="8791815">
            <a:off x="4906187" y="947236"/>
            <a:ext cx="275951" cy="130808"/>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5" name="等腰三角形 104"/>
          <p:cNvSpPr/>
          <p:nvPr/>
        </p:nvSpPr>
        <p:spPr>
          <a:xfrm rot="10800000">
            <a:off x="4980602" y="728975"/>
            <a:ext cx="1374250" cy="1380945"/>
          </a:xfrm>
          <a:prstGeom prst="triangle">
            <a:avLst/>
          </a:prstGeom>
          <a:solidFill>
            <a:srgbClr val="66BFBC"/>
          </a:solidFill>
          <a:ln>
            <a:noFill/>
          </a:ln>
          <a:effectLst>
            <a:softEdge rad="3683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6" name="等腰三角形 105"/>
          <p:cNvSpPr/>
          <p:nvPr/>
        </p:nvSpPr>
        <p:spPr>
          <a:xfrm rot="8791815">
            <a:off x="8011528" y="1101339"/>
            <a:ext cx="275951" cy="134392"/>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7" name="等腰三角形 106"/>
          <p:cNvSpPr/>
          <p:nvPr/>
        </p:nvSpPr>
        <p:spPr>
          <a:xfrm rot="8791815">
            <a:off x="8758744" y="4701240"/>
            <a:ext cx="274159" cy="130807"/>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8" name="等腰三角形 107"/>
          <p:cNvSpPr/>
          <p:nvPr/>
        </p:nvSpPr>
        <p:spPr>
          <a:xfrm rot="8791815">
            <a:off x="7586850" y="6039780"/>
            <a:ext cx="274159" cy="132600"/>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9" name="等腰三角形 108"/>
          <p:cNvSpPr/>
          <p:nvPr/>
        </p:nvSpPr>
        <p:spPr>
          <a:xfrm rot="8791815">
            <a:off x="5599648" y="5484295"/>
            <a:ext cx="274158" cy="132600"/>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10" name="等腰三角形 109"/>
          <p:cNvSpPr/>
          <p:nvPr/>
        </p:nvSpPr>
        <p:spPr>
          <a:xfrm rot="8791815">
            <a:off x="4612317" y="5113374"/>
            <a:ext cx="274159" cy="132600"/>
          </a:xfrm>
          <a:prstGeom prst="triangle">
            <a:avLst/>
          </a:prstGeom>
          <a:solidFill>
            <a:srgbClr val="FC6E5B">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11" name="等腰三角形 110"/>
          <p:cNvSpPr/>
          <p:nvPr/>
        </p:nvSpPr>
        <p:spPr>
          <a:xfrm rot="8791815">
            <a:off x="6568704" y="5197293"/>
            <a:ext cx="689880" cy="772281"/>
          </a:xfrm>
          <a:prstGeom prst="triangle">
            <a:avLst/>
          </a:prstGeom>
          <a:solidFill>
            <a:srgbClr val="8CC066"/>
          </a:soli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12" name="等腰三角形 111"/>
          <p:cNvSpPr/>
          <p:nvPr/>
        </p:nvSpPr>
        <p:spPr>
          <a:xfrm rot="12808185" flipH="1">
            <a:off x="5859471" y="5964520"/>
            <a:ext cx="274159" cy="130808"/>
          </a:xfrm>
          <a:prstGeom prst="triangle">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13" name="等腰三角形 112"/>
          <p:cNvSpPr/>
          <p:nvPr/>
        </p:nvSpPr>
        <p:spPr>
          <a:xfrm rot="8791815">
            <a:off x="2447718" y="5760245"/>
            <a:ext cx="274159" cy="132600"/>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15" name="等腰三角形 114"/>
          <p:cNvSpPr/>
          <p:nvPr/>
        </p:nvSpPr>
        <p:spPr>
          <a:xfrm rot="9746558" flipV="1">
            <a:off x="9937849" y="4525392"/>
            <a:ext cx="240071" cy="484718"/>
          </a:xfrm>
          <a:prstGeom prst="triangle">
            <a:avLst>
              <a:gd name="adj" fmla="val 41342"/>
            </a:avLst>
          </a:prstGeom>
          <a:solidFill>
            <a:srgbClr val="66BFBC"/>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17" name="直角三角形 116"/>
          <p:cNvSpPr/>
          <p:nvPr/>
        </p:nvSpPr>
        <p:spPr>
          <a:xfrm rot="11669251" flipH="1">
            <a:off x="11279930" y="6272725"/>
            <a:ext cx="215026" cy="215026"/>
          </a:xfrm>
          <a:prstGeom prst="rtTriangle">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1" name="直角三角形 120"/>
          <p:cNvSpPr/>
          <p:nvPr/>
        </p:nvSpPr>
        <p:spPr>
          <a:xfrm rot="8729171" flipH="1">
            <a:off x="4853506" y="5646484"/>
            <a:ext cx="1736647" cy="714633"/>
          </a:xfrm>
          <a:prstGeom prst="rtTriangle">
            <a:avLst/>
          </a:prstGeom>
          <a:solidFill>
            <a:srgbClr val="FBC75D"/>
          </a:soli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2" name="直角三角形 121"/>
          <p:cNvSpPr/>
          <p:nvPr/>
        </p:nvSpPr>
        <p:spPr>
          <a:xfrm rot="1054849">
            <a:off x="9946766" y="1830637"/>
            <a:ext cx="157686" cy="193524"/>
          </a:xfrm>
          <a:prstGeom prst="rtTriangle">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5" name="直角三角形 124"/>
          <p:cNvSpPr/>
          <p:nvPr/>
        </p:nvSpPr>
        <p:spPr>
          <a:xfrm rot="11669251" flipH="1">
            <a:off x="11620389" y="5663483"/>
            <a:ext cx="215026" cy="211443"/>
          </a:xfrm>
          <a:prstGeom prst="rtTriangle">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6" name="直角三角形 125"/>
          <p:cNvSpPr/>
          <p:nvPr/>
        </p:nvSpPr>
        <p:spPr>
          <a:xfrm rot="9930749">
            <a:off x="10744155" y="5618687"/>
            <a:ext cx="215026" cy="211443"/>
          </a:xfrm>
          <a:prstGeom prst="r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7" name="直角三角形 126"/>
          <p:cNvSpPr/>
          <p:nvPr/>
        </p:nvSpPr>
        <p:spPr>
          <a:xfrm rot="11669251" flipH="1">
            <a:off x="10375026" y="6365903"/>
            <a:ext cx="215026" cy="213235"/>
          </a:xfrm>
          <a:prstGeom prst="rtTriangle">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8" name="直角三角形 127"/>
          <p:cNvSpPr/>
          <p:nvPr/>
        </p:nvSpPr>
        <p:spPr>
          <a:xfrm rot="9930749">
            <a:off x="11713567" y="4595519"/>
            <a:ext cx="215026" cy="215026"/>
          </a:xfrm>
          <a:prstGeom prst="rtTriangle">
            <a:avLst/>
          </a:prstGeom>
          <a:solidFill>
            <a:srgbClr val="FC6E5B">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9" name="直角三角形 128"/>
          <p:cNvSpPr/>
          <p:nvPr/>
        </p:nvSpPr>
        <p:spPr>
          <a:xfrm rot="11669251" flipH="1">
            <a:off x="11116868" y="4871469"/>
            <a:ext cx="215026" cy="215026"/>
          </a:xfrm>
          <a:prstGeom prst="rtTriangle">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45" name="任意多边形 144"/>
          <p:cNvSpPr/>
          <p:nvPr/>
        </p:nvSpPr>
        <p:spPr>
          <a:xfrm rot="10011152">
            <a:off x="3945735" y="1226771"/>
            <a:ext cx="245489" cy="204275"/>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53" name="任意多边形 152"/>
          <p:cNvSpPr/>
          <p:nvPr/>
        </p:nvSpPr>
        <p:spPr>
          <a:xfrm rot="17730414">
            <a:off x="7956427" y="883502"/>
            <a:ext cx="1129194" cy="942213"/>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8CC066"/>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54" name="任意多边形 153"/>
          <p:cNvSpPr/>
          <p:nvPr/>
        </p:nvSpPr>
        <p:spPr>
          <a:xfrm rot="10011152">
            <a:off x="8914639" y="863018"/>
            <a:ext cx="245488" cy="204275"/>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56" name="任意多边形 155"/>
          <p:cNvSpPr/>
          <p:nvPr/>
        </p:nvSpPr>
        <p:spPr>
          <a:xfrm rot="10011152">
            <a:off x="9875091" y="1017120"/>
            <a:ext cx="245488" cy="204275"/>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57" name="任意多边形 156"/>
          <p:cNvSpPr/>
          <p:nvPr/>
        </p:nvSpPr>
        <p:spPr>
          <a:xfrm rot="10011152">
            <a:off x="6183803" y="846891"/>
            <a:ext cx="245488" cy="204275"/>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58" name="任意多边形 157"/>
          <p:cNvSpPr/>
          <p:nvPr/>
        </p:nvSpPr>
        <p:spPr>
          <a:xfrm rot="10011152">
            <a:off x="4048058" y="1103751"/>
            <a:ext cx="943692" cy="1268863"/>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FBC75D"/>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61" name="任意多边形 160"/>
          <p:cNvSpPr/>
          <p:nvPr/>
        </p:nvSpPr>
        <p:spPr>
          <a:xfrm rot="17840340">
            <a:off x="3586982" y="4005642"/>
            <a:ext cx="1076868" cy="898553"/>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66BFBC"/>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63" name="任意多边形 162"/>
          <p:cNvSpPr/>
          <p:nvPr/>
        </p:nvSpPr>
        <p:spPr>
          <a:xfrm rot="10011152">
            <a:off x="4429545" y="5860591"/>
            <a:ext cx="243697" cy="204275"/>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grpSp>
        <p:nvGrpSpPr>
          <p:cNvPr id="4" name="组合 164"/>
          <p:cNvGrpSpPr/>
          <p:nvPr/>
        </p:nvGrpSpPr>
        <p:grpSpPr>
          <a:xfrm rot="-9642712">
            <a:off x="2121594" y="1567229"/>
            <a:ext cx="575196" cy="664791"/>
            <a:chOff x="10670736" y="3241053"/>
            <a:chExt cx="917923" cy="1060882"/>
          </a:xfrm>
        </p:grpSpPr>
        <p:sp>
          <p:nvSpPr>
            <p:cNvPr id="166" name="等腰三角形 165"/>
            <p:cNvSpPr/>
            <p:nvPr/>
          </p:nvSpPr>
          <p:spPr>
            <a:xfrm rot="2928219">
              <a:off x="10597584" y="3314205"/>
              <a:ext cx="1060704" cy="914400"/>
            </a:xfrm>
            <a:prstGeom prst="triangle">
              <a:avLst/>
            </a:prstGeom>
            <a:solidFill>
              <a:srgbClr val="66BFBC">
                <a:alpha val="76000"/>
              </a:srgb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30">
                <a:solidFill>
                  <a:prstClr val="white"/>
                </a:solidFill>
              </a:endParaRPr>
            </a:p>
          </p:txBody>
        </p:sp>
        <p:sp>
          <p:nvSpPr>
            <p:cNvPr id="167" name="等腰三角形 16"/>
            <p:cNvSpPr/>
            <p:nvPr/>
          </p:nvSpPr>
          <p:spPr>
            <a:xfrm rot="20901646">
              <a:off x="10891792" y="3387535"/>
              <a:ext cx="696867" cy="914400"/>
            </a:xfrm>
            <a:custGeom>
              <a:avLst/>
              <a:gdLst>
                <a:gd name="connsiteX0" fmla="*/ 0 w 1060704"/>
                <a:gd name="connsiteY0" fmla="*/ 914400 h 914400"/>
                <a:gd name="connsiteX1" fmla="*/ 530352 w 1060704"/>
                <a:gd name="connsiteY1" fmla="*/ 0 h 914400"/>
                <a:gd name="connsiteX2" fmla="*/ 1060704 w 1060704"/>
                <a:gd name="connsiteY2" fmla="*/ 914400 h 914400"/>
                <a:gd name="connsiteX3" fmla="*/ 0 w 1060704"/>
                <a:gd name="connsiteY3" fmla="*/ 914400 h 914400"/>
                <a:gd name="connsiteX0-1" fmla="*/ 0 w 696868"/>
                <a:gd name="connsiteY0-2" fmla="*/ 914400 h 914400"/>
                <a:gd name="connsiteX1-3" fmla="*/ 530352 w 696868"/>
                <a:gd name="connsiteY1-4" fmla="*/ 0 h 914400"/>
                <a:gd name="connsiteX2-5" fmla="*/ 696868 w 696868"/>
                <a:gd name="connsiteY2-6" fmla="*/ 839454 h 914400"/>
                <a:gd name="connsiteX3-7" fmla="*/ 0 w 696868"/>
                <a:gd name="connsiteY3-8" fmla="*/ 914400 h 914400"/>
              </a:gdLst>
              <a:ahLst/>
              <a:cxnLst>
                <a:cxn ang="0">
                  <a:pos x="connsiteX0-1" y="connsiteY0-2"/>
                </a:cxn>
                <a:cxn ang="0">
                  <a:pos x="connsiteX1-3" y="connsiteY1-4"/>
                </a:cxn>
                <a:cxn ang="0">
                  <a:pos x="connsiteX2-5" y="connsiteY2-6"/>
                </a:cxn>
                <a:cxn ang="0">
                  <a:pos x="connsiteX3-7" y="connsiteY3-8"/>
                </a:cxn>
              </a:cxnLst>
              <a:rect l="l" t="t" r="r" b="b"/>
              <a:pathLst>
                <a:path w="696868" h="914400">
                  <a:moveTo>
                    <a:pt x="0" y="914400"/>
                  </a:moveTo>
                  <a:lnTo>
                    <a:pt x="530352" y="0"/>
                  </a:lnTo>
                  <a:lnTo>
                    <a:pt x="696868" y="839454"/>
                  </a:lnTo>
                  <a:lnTo>
                    <a:pt x="0" y="914400"/>
                  </a:lnTo>
                  <a:close/>
                </a:path>
              </a:pathLst>
            </a:custGeom>
            <a:solidFill>
              <a:srgbClr val="66BFBC"/>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30">
                <a:solidFill>
                  <a:prstClr val="white"/>
                </a:solidFill>
              </a:endParaRPr>
            </a:p>
          </p:txBody>
        </p:sp>
      </p:grpSp>
      <p:sp>
        <p:nvSpPr>
          <p:cNvPr id="162" name="等腰三角形 161"/>
          <p:cNvSpPr/>
          <p:nvPr/>
        </p:nvSpPr>
        <p:spPr>
          <a:xfrm rot="1650064">
            <a:off x="9674216" y="3595394"/>
            <a:ext cx="445075" cy="764486"/>
          </a:xfrm>
          <a:prstGeom prst="triangle">
            <a:avLst/>
          </a:prstGeom>
          <a:solidFill>
            <a:srgbClr val="66BFBC"/>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71" name="文本框 70">
            <a:extLst>
              <a:ext uri="{FF2B5EF4-FFF2-40B4-BE49-F238E27FC236}">
                <a16:creationId xmlns:a16="http://schemas.microsoft.com/office/drawing/2014/main" xmlns="" id="{641DB525-FF7E-495F-9864-BF18FD4BA793}"/>
              </a:ext>
            </a:extLst>
          </p:cNvPr>
          <p:cNvSpPr txBox="1"/>
          <p:nvPr/>
        </p:nvSpPr>
        <p:spPr>
          <a:xfrm>
            <a:off x="3453503" y="2749870"/>
            <a:ext cx="6880386" cy="1107996"/>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fontAlgn="auto">
              <a:spcBef>
                <a:spcPts val="0"/>
              </a:spcBef>
              <a:spcAft>
                <a:spcPts val="0"/>
              </a:spcAft>
              <a:defRPr/>
            </a:pPr>
            <a:r>
              <a:rPr lang="zh-CN" altLang="zh-CN" sz="6600" b="1" dirty="0">
                <a:solidFill>
                  <a:schemeClr val="tx1">
                    <a:alpha val="85000"/>
                  </a:schemeClr>
                </a:solidFill>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rPr>
              <a:t>感 谢 您 的 聆 听</a:t>
            </a:r>
            <a:endParaRPr lang="en-US" altLang="zh-CN" sz="6600" b="1" dirty="0">
              <a:solidFill>
                <a:schemeClr val="tx1">
                  <a:alpha val="85000"/>
                </a:schemeClr>
              </a:solidFill>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10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D3529E00-697F-4179-AE2D-24CB3519C7B9}"/>
              </a:ext>
            </a:extLst>
          </p:cNvPr>
          <p:cNvGrpSpPr/>
          <p:nvPr/>
        </p:nvGrpSpPr>
        <p:grpSpPr>
          <a:xfrm>
            <a:off x="1170939" y="602936"/>
            <a:ext cx="3169065" cy="3698607"/>
            <a:chOff x="1249092" y="1220655"/>
            <a:chExt cx="2827683" cy="3548678"/>
          </a:xfrm>
        </p:grpSpPr>
        <p:sp>
          <p:nvSpPr>
            <p:cNvPr id="9" name="圆角矩形 34">
              <a:extLst>
                <a:ext uri="{FF2B5EF4-FFF2-40B4-BE49-F238E27FC236}">
                  <a16:creationId xmlns:a16="http://schemas.microsoft.com/office/drawing/2014/main" xmlns="" id="{A9D2AA7D-BA32-4771-8A26-09F545D9FD94}"/>
                </a:ext>
              </a:extLst>
            </p:cNvPr>
            <p:cNvSpPr/>
            <p:nvPr/>
          </p:nvSpPr>
          <p:spPr>
            <a:xfrm>
              <a:off x="1249092" y="1276910"/>
              <a:ext cx="2827683" cy="3492423"/>
            </a:xfrm>
            <a:prstGeom prst="roundRect">
              <a:avLst>
                <a:gd name="adj" fmla="val 4670"/>
              </a:avLst>
            </a:prstGeom>
            <a:gradFill flip="none" rotWithShape="1">
              <a:gsLst>
                <a:gs pos="0">
                  <a:schemeClr val="bg1">
                    <a:lumMod val="50000"/>
                  </a:schemeClr>
                </a:gs>
                <a:gs pos="100000">
                  <a:schemeClr val="tx1">
                    <a:lumMod val="75000"/>
                    <a:lumOff val="25000"/>
                  </a:schemeClr>
                </a:gs>
              </a:gsLst>
              <a:lin ang="2700000" scaled="1"/>
              <a:tileRect/>
            </a:gradFill>
            <a:ln w="22225">
              <a:gradFill flip="none" rotWithShape="1">
                <a:gsLst>
                  <a:gs pos="0">
                    <a:schemeClr val="bg1">
                      <a:lumMod val="65000"/>
                    </a:schemeClr>
                  </a:gs>
                  <a:gs pos="100000">
                    <a:schemeClr val="tx1">
                      <a:lumMod val="85000"/>
                      <a:lumOff val="1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圆角矩形 35">
              <a:extLst>
                <a:ext uri="{FF2B5EF4-FFF2-40B4-BE49-F238E27FC236}">
                  <a16:creationId xmlns:a16="http://schemas.microsoft.com/office/drawing/2014/main" xmlns="" id="{4BC46228-807B-4B5C-A4AE-725977F69534}"/>
                </a:ext>
              </a:extLst>
            </p:cNvPr>
            <p:cNvSpPr/>
            <p:nvPr/>
          </p:nvSpPr>
          <p:spPr>
            <a:xfrm>
              <a:off x="1413534" y="1404609"/>
              <a:ext cx="2498799" cy="3118235"/>
            </a:xfrm>
            <a:prstGeom prst="roundRect">
              <a:avLst>
                <a:gd name="adj" fmla="val 0"/>
              </a:avLst>
            </a:prstGeom>
            <a:gradFill>
              <a:gsLst>
                <a:gs pos="52000">
                  <a:srgbClr val="F4F4F4"/>
                </a:gs>
                <a:gs pos="0">
                  <a:schemeClr val="bg1"/>
                </a:gs>
                <a:gs pos="100000">
                  <a:srgbClr val="E2E2E2"/>
                </a:gs>
              </a:gsLst>
              <a:lin ang="0" scaled="0"/>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1" name="组合 10">
              <a:extLst>
                <a:ext uri="{FF2B5EF4-FFF2-40B4-BE49-F238E27FC236}">
                  <a16:creationId xmlns:a16="http://schemas.microsoft.com/office/drawing/2014/main" xmlns="" id="{308CEF1E-0DC9-40EB-9ABC-786A095120EC}"/>
                </a:ext>
              </a:extLst>
            </p:cNvPr>
            <p:cNvGrpSpPr/>
            <p:nvPr/>
          </p:nvGrpSpPr>
          <p:grpSpPr>
            <a:xfrm>
              <a:off x="1474375" y="1466277"/>
              <a:ext cx="2377116" cy="160026"/>
              <a:chOff x="2149634" y="1165384"/>
              <a:chExt cx="3485832" cy="234632"/>
            </a:xfrm>
          </p:grpSpPr>
          <p:grpSp>
            <p:nvGrpSpPr>
              <p:cNvPr id="42" name="组合 41">
                <a:extLst>
                  <a:ext uri="{FF2B5EF4-FFF2-40B4-BE49-F238E27FC236}">
                    <a16:creationId xmlns:a16="http://schemas.microsoft.com/office/drawing/2014/main" xmlns="" id="{2561F612-76F6-43B6-A932-7330BDF0C8FC}"/>
                  </a:ext>
                </a:extLst>
              </p:cNvPr>
              <p:cNvGrpSpPr/>
              <p:nvPr/>
            </p:nvGrpSpPr>
            <p:grpSpPr>
              <a:xfrm>
                <a:off x="2149634" y="1165384"/>
                <a:ext cx="234632" cy="234632"/>
                <a:chOff x="2483009" y="1114425"/>
                <a:chExt cx="209550" cy="209550"/>
              </a:xfrm>
            </p:grpSpPr>
            <p:sp>
              <p:nvSpPr>
                <p:cNvPr id="70" name="椭圆 69">
                  <a:extLst>
                    <a:ext uri="{FF2B5EF4-FFF2-40B4-BE49-F238E27FC236}">
                      <a16:creationId xmlns:a16="http://schemas.microsoft.com/office/drawing/2014/main" xmlns="" id="{D16DC9E7-3249-451E-A51C-0A46331D13F9}"/>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1" name="椭圆 70">
                  <a:extLst>
                    <a:ext uri="{FF2B5EF4-FFF2-40B4-BE49-F238E27FC236}">
                      <a16:creationId xmlns:a16="http://schemas.microsoft.com/office/drawing/2014/main" xmlns="" id="{71F48562-EDF9-41E6-AE2E-524F2FF403A9}"/>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3" name="组合 42">
                <a:extLst>
                  <a:ext uri="{FF2B5EF4-FFF2-40B4-BE49-F238E27FC236}">
                    <a16:creationId xmlns:a16="http://schemas.microsoft.com/office/drawing/2014/main" xmlns="" id="{24AC544D-0505-4450-958E-58E0FF96B2FA}"/>
                  </a:ext>
                </a:extLst>
              </p:cNvPr>
              <p:cNvGrpSpPr/>
              <p:nvPr/>
            </p:nvGrpSpPr>
            <p:grpSpPr>
              <a:xfrm>
                <a:off x="2510879" y="1165384"/>
                <a:ext cx="234632" cy="234632"/>
                <a:chOff x="2483009" y="1114425"/>
                <a:chExt cx="209550" cy="209550"/>
              </a:xfrm>
            </p:grpSpPr>
            <p:sp>
              <p:nvSpPr>
                <p:cNvPr id="68" name="椭圆 67">
                  <a:extLst>
                    <a:ext uri="{FF2B5EF4-FFF2-40B4-BE49-F238E27FC236}">
                      <a16:creationId xmlns:a16="http://schemas.microsoft.com/office/drawing/2014/main" xmlns="" id="{DDE1837B-3CCE-4CF6-A55C-E792470FDB6A}"/>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9" name="椭圆 68">
                  <a:extLst>
                    <a:ext uri="{FF2B5EF4-FFF2-40B4-BE49-F238E27FC236}">
                      <a16:creationId xmlns:a16="http://schemas.microsoft.com/office/drawing/2014/main" xmlns="" id="{5CC4486C-0801-4CE7-8DDC-407E7B466F5B}"/>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4" name="组合 43">
                <a:extLst>
                  <a:ext uri="{FF2B5EF4-FFF2-40B4-BE49-F238E27FC236}">
                    <a16:creationId xmlns:a16="http://schemas.microsoft.com/office/drawing/2014/main" xmlns="" id="{BE2AEC90-FCF4-4A41-960E-C50652171745}"/>
                  </a:ext>
                </a:extLst>
              </p:cNvPr>
              <p:cNvGrpSpPr/>
              <p:nvPr/>
            </p:nvGrpSpPr>
            <p:grpSpPr>
              <a:xfrm>
                <a:off x="2872123" y="1165384"/>
                <a:ext cx="234632" cy="234632"/>
                <a:chOff x="2483009" y="1114425"/>
                <a:chExt cx="209550" cy="209550"/>
              </a:xfrm>
            </p:grpSpPr>
            <p:sp>
              <p:nvSpPr>
                <p:cNvPr id="66" name="椭圆 65">
                  <a:extLst>
                    <a:ext uri="{FF2B5EF4-FFF2-40B4-BE49-F238E27FC236}">
                      <a16:creationId xmlns:a16="http://schemas.microsoft.com/office/drawing/2014/main" xmlns="" id="{F446D710-842E-4077-AD78-ECC3E51E4CA4}"/>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7" name="椭圆 66">
                  <a:extLst>
                    <a:ext uri="{FF2B5EF4-FFF2-40B4-BE49-F238E27FC236}">
                      <a16:creationId xmlns:a16="http://schemas.microsoft.com/office/drawing/2014/main" xmlns="" id="{3011C4F2-CDBE-4A2D-B949-61C0AA17C16C}"/>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5" name="组合 44">
                <a:extLst>
                  <a:ext uri="{FF2B5EF4-FFF2-40B4-BE49-F238E27FC236}">
                    <a16:creationId xmlns:a16="http://schemas.microsoft.com/office/drawing/2014/main" xmlns="" id="{6F201F76-7AC7-40DE-81DC-FAF61324428A}"/>
                  </a:ext>
                </a:extLst>
              </p:cNvPr>
              <p:cNvGrpSpPr/>
              <p:nvPr/>
            </p:nvGrpSpPr>
            <p:grpSpPr>
              <a:xfrm>
                <a:off x="3233367" y="1165384"/>
                <a:ext cx="234632" cy="234632"/>
                <a:chOff x="2483009" y="1114425"/>
                <a:chExt cx="209550" cy="209550"/>
              </a:xfrm>
            </p:grpSpPr>
            <p:sp>
              <p:nvSpPr>
                <p:cNvPr id="64" name="椭圆 63">
                  <a:extLst>
                    <a:ext uri="{FF2B5EF4-FFF2-40B4-BE49-F238E27FC236}">
                      <a16:creationId xmlns:a16="http://schemas.microsoft.com/office/drawing/2014/main" xmlns="" id="{86D94754-A7CA-450B-965E-F8FA5B184833}"/>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5" name="椭圆 64">
                  <a:extLst>
                    <a:ext uri="{FF2B5EF4-FFF2-40B4-BE49-F238E27FC236}">
                      <a16:creationId xmlns:a16="http://schemas.microsoft.com/office/drawing/2014/main" xmlns="" id="{264A6D19-9006-4C2C-B127-289AC7EEDEC5}"/>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6" name="组合 45">
                <a:extLst>
                  <a:ext uri="{FF2B5EF4-FFF2-40B4-BE49-F238E27FC236}">
                    <a16:creationId xmlns:a16="http://schemas.microsoft.com/office/drawing/2014/main" xmlns="" id="{B4C5606A-72DF-4852-AF62-47D8140DFAB3}"/>
                  </a:ext>
                </a:extLst>
              </p:cNvPr>
              <p:cNvGrpSpPr/>
              <p:nvPr/>
            </p:nvGrpSpPr>
            <p:grpSpPr>
              <a:xfrm>
                <a:off x="3594612" y="1165384"/>
                <a:ext cx="234632" cy="234632"/>
                <a:chOff x="2483009" y="1114425"/>
                <a:chExt cx="209550" cy="209550"/>
              </a:xfrm>
            </p:grpSpPr>
            <p:sp>
              <p:nvSpPr>
                <p:cNvPr id="62" name="椭圆 61">
                  <a:extLst>
                    <a:ext uri="{FF2B5EF4-FFF2-40B4-BE49-F238E27FC236}">
                      <a16:creationId xmlns:a16="http://schemas.microsoft.com/office/drawing/2014/main" xmlns="" id="{AB85B3C6-CE37-4F28-A5A1-058DBEE7DB1B}"/>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3" name="椭圆 62">
                  <a:extLst>
                    <a:ext uri="{FF2B5EF4-FFF2-40B4-BE49-F238E27FC236}">
                      <a16:creationId xmlns:a16="http://schemas.microsoft.com/office/drawing/2014/main" xmlns="" id="{CC685356-E4C0-428D-9941-D953F9867A90}"/>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7" name="组合 46">
                <a:extLst>
                  <a:ext uri="{FF2B5EF4-FFF2-40B4-BE49-F238E27FC236}">
                    <a16:creationId xmlns:a16="http://schemas.microsoft.com/office/drawing/2014/main" xmlns="" id="{043EE9CD-528C-44C1-97F4-26BDF2DE5B03}"/>
                  </a:ext>
                </a:extLst>
              </p:cNvPr>
              <p:cNvGrpSpPr/>
              <p:nvPr/>
            </p:nvGrpSpPr>
            <p:grpSpPr>
              <a:xfrm>
                <a:off x="3955856" y="1165384"/>
                <a:ext cx="234632" cy="234632"/>
                <a:chOff x="2483009" y="1114425"/>
                <a:chExt cx="209550" cy="209550"/>
              </a:xfrm>
            </p:grpSpPr>
            <p:sp>
              <p:nvSpPr>
                <p:cNvPr id="60" name="椭圆 59">
                  <a:extLst>
                    <a:ext uri="{FF2B5EF4-FFF2-40B4-BE49-F238E27FC236}">
                      <a16:creationId xmlns:a16="http://schemas.microsoft.com/office/drawing/2014/main" xmlns="" id="{C4CBD8F1-0CCD-4C7C-912E-B7ADBC47E3BD}"/>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1" name="椭圆 60">
                  <a:extLst>
                    <a:ext uri="{FF2B5EF4-FFF2-40B4-BE49-F238E27FC236}">
                      <a16:creationId xmlns:a16="http://schemas.microsoft.com/office/drawing/2014/main" xmlns="" id="{A193659A-73AA-47FD-A829-C2FA07947712}"/>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8" name="组合 47">
                <a:extLst>
                  <a:ext uri="{FF2B5EF4-FFF2-40B4-BE49-F238E27FC236}">
                    <a16:creationId xmlns:a16="http://schemas.microsoft.com/office/drawing/2014/main" xmlns="" id="{4B091E6B-33E6-42AD-A505-BF3F967635D4}"/>
                  </a:ext>
                </a:extLst>
              </p:cNvPr>
              <p:cNvGrpSpPr/>
              <p:nvPr/>
            </p:nvGrpSpPr>
            <p:grpSpPr>
              <a:xfrm>
                <a:off x="4317101" y="1165384"/>
                <a:ext cx="234632" cy="234632"/>
                <a:chOff x="2483009" y="1114425"/>
                <a:chExt cx="209550" cy="209550"/>
              </a:xfrm>
            </p:grpSpPr>
            <p:sp>
              <p:nvSpPr>
                <p:cNvPr id="58" name="椭圆 57">
                  <a:extLst>
                    <a:ext uri="{FF2B5EF4-FFF2-40B4-BE49-F238E27FC236}">
                      <a16:creationId xmlns:a16="http://schemas.microsoft.com/office/drawing/2014/main" xmlns="" id="{C6F70482-7F99-4F4E-935B-FAD0A4F7E7B7}"/>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9" name="椭圆 58">
                  <a:extLst>
                    <a:ext uri="{FF2B5EF4-FFF2-40B4-BE49-F238E27FC236}">
                      <a16:creationId xmlns:a16="http://schemas.microsoft.com/office/drawing/2014/main" xmlns="" id="{2CF0A91C-0449-4E48-9DE1-4BFF509F520C}"/>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9" name="组合 48">
                <a:extLst>
                  <a:ext uri="{FF2B5EF4-FFF2-40B4-BE49-F238E27FC236}">
                    <a16:creationId xmlns:a16="http://schemas.microsoft.com/office/drawing/2014/main" xmlns="" id="{D4C30D93-E04A-495E-BBCA-33D3550E08CB}"/>
                  </a:ext>
                </a:extLst>
              </p:cNvPr>
              <p:cNvGrpSpPr/>
              <p:nvPr/>
            </p:nvGrpSpPr>
            <p:grpSpPr>
              <a:xfrm>
                <a:off x="4678345" y="1165384"/>
                <a:ext cx="234632" cy="234632"/>
                <a:chOff x="2483009" y="1114425"/>
                <a:chExt cx="209550" cy="209550"/>
              </a:xfrm>
            </p:grpSpPr>
            <p:sp>
              <p:nvSpPr>
                <p:cNvPr id="56" name="椭圆 55">
                  <a:extLst>
                    <a:ext uri="{FF2B5EF4-FFF2-40B4-BE49-F238E27FC236}">
                      <a16:creationId xmlns:a16="http://schemas.microsoft.com/office/drawing/2014/main" xmlns="" id="{B45B5E64-2B3D-4E0D-84B3-E0CD9DB886F8}"/>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椭圆 56">
                  <a:extLst>
                    <a:ext uri="{FF2B5EF4-FFF2-40B4-BE49-F238E27FC236}">
                      <a16:creationId xmlns:a16="http://schemas.microsoft.com/office/drawing/2014/main" xmlns="" id="{6AB68B57-FA72-4083-8143-733A1C781881}"/>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0" name="组合 49">
                <a:extLst>
                  <a:ext uri="{FF2B5EF4-FFF2-40B4-BE49-F238E27FC236}">
                    <a16:creationId xmlns:a16="http://schemas.microsoft.com/office/drawing/2014/main" xmlns="" id="{9BFCA40B-C59C-4C9D-B435-4325FEAD696A}"/>
                  </a:ext>
                </a:extLst>
              </p:cNvPr>
              <p:cNvGrpSpPr/>
              <p:nvPr/>
            </p:nvGrpSpPr>
            <p:grpSpPr>
              <a:xfrm>
                <a:off x="5039590" y="1165384"/>
                <a:ext cx="234632" cy="234632"/>
                <a:chOff x="2483009" y="1114425"/>
                <a:chExt cx="209550" cy="209550"/>
              </a:xfrm>
            </p:grpSpPr>
            <p:sp>
              <p:nvSpPr>
                <p:cNvPr id="54" name="椭圆 53">
                  <a:extLst>
                    <a:ext uri="{FF2B5EF4-FFF2-40B4-BE49-F238E27FC236}">
                      <a16:creationId xmlns:a16="http://schemas.microsoft.com/office/drawing/2014/main" xmlns="" id="{C9ECE4D0-486B-451A-8F8B-0A8CB4D6857F}"/>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5" name="椭圆 54">
                  <a:extLst>
                    <a:ext uri="{FF2B5EF4-FFF2-40B4-BE49-F238E27FC236}">
                      <a16:creationId xmlns:a16="http://schemas.microsoft.com/office/drawing/2014/main" xmlns="" id="{259CEFD2-C03F-432E-830D-A35F00A7770D}"/>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1" name="组合 50">
                <a:extLst>
                  <a:ext uri="{FF2B5EF4-FFF2-40B4-BE49-F238E27FC236}">
                    <a16:creationId xmlns:a16="http://schemas.microsoft.com/office/drawing/2014/main" xmlns="" id="{D7630BD0-5E93-4A4A-B167-58B2A1D49E87}"/>
                  </a:ext>
                </a:extLst>
              </p:cNvPr>
              <p:cNvGrpSpPr/>
              <p:nvPr/>
            </p:nvGrpSpPr>
            <p:grpSpPr>
              <a:xfrm>
                <a:off x="5400834" y="1165384"/>
                <a:ext cx="234632" cy="234632"/>
                <a:chOff x="2483009" y="1114425"/>
                <a:chExt cx="209550" cy="209550"/>
              </a:xfrm>
            </p:grpSpPr>
            <p:sp>
              <p:nvSpPr>
                <p:cNvPr id="52" name="椭圆 51">
                  <a:extLst>
                    <a:ext uri="{FF2B5EF4-FFF2-40B4-BE49-F238E27FC236}">
                      <a16:creationId xmlns:a16="http://schemas.microsoft.com/office/drawing/2014/main" xmlns="" id="{8B57EF79-20E5-4B24-BDE0-28F6F8D69630}"/>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3" name="椭圆 52">
                  <a:extLst>
                    <a:ext uri="{FF2B5EF4-FFF2-40B4-BE49-F238E27FC236}">
                      <a16:creationId xmlns:a16="http://schemas.microsoft.com/office/drawing/2014/main" xmlns="" id="{1769A221-8EE7-46D8-962A-4770D0126A88}"/>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2" name="组合 11">
              <a:extLst>
                <a:ext uri="{FF2B5EF4-FFF2-40B4-BE49-F238E27FC236}">
                  <a16:creationId xmlns:a16="http://schemas.microsoft.com/office/drawing/2014/main" xmlns="" id="{7CF1CED1-FEE8-43C0-9CAF-39D1A1A35196}"/>
                </a:ext>
              </a:extLst>
            </p:cNvPr>
            <p:cNvGrpSpPr/>
            <p:nvPr/>
          </p:nvGrpSpPr>
          <p:grpSpPr>
            <a:xfrm>
              <a:off x="1515603" y="1220655"/>
              <a:ext cx="64560" cy="330785"/>
              <a:chOff x="2244442" y="772895"/>
              <a:chExt cx="94671" cy="485002"/>
            </a:xfrm>
          </p:grpSpPr>
          <p:sp>
            <p:nvSpPr>
              <p:cNvPr id="40" name="圆角矩形 65">
                <a:extLst>
                  <a:ext uri="{FF2B5EF4-FFF2-40B4-BE49-F238E27FC236}">
                    <a16:creationId xmlns:a16="http://schemas.microsoft.com/office/drawing/2014/main" xmlns="" id="{4875DF3F-E2BC-4138-82CA-70FB32CBC8D5}"/>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1" name="圆角矩形 66">
                <a:extLst>
                  <a:ext uri="{FF2B5EF4-FFF2-40B4-BE49-F238E27FC236}">
                    <a16:creationId xmlns:a16="http://schemas.microsoft.com/office/drawing/2014/main" xmlns="" id="{537919A8-0FB6-48DA-85E0-63F5BF9763DE}"/>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12">
              <a:extLst>
                <a:ext uri="{FF2B5EF4-FFF2-40B4-BE49-F238E27FC236}">
                  <a16:creationId xmlns:a16="http://schemas.microsoft.com/office/drawing/2014/main" xmlns="" id="{6B4DF7E8-734D-49A4-8748-781502BDDC0D}"/>
                </a:ext>
              </a:extLst>
            </p:cNvPr>
            <p:cNvGrpSpPr/>
            <p:nvPr/>
          </p:nvGrpSpPr>
          <p:grpSpPr>
            <a:xfrm>
              <a:off x="1762911" y="1220655"/>
              <a:ext cx="64560" cy="330785"/>
              <a:chOff x="2244442" y="772895"/>
              <a:chExt cx="94671" cy="485002"/>
            </a:xfrm>
          </p:grpSpPr>
          <p:sp>
            <p:nvSpPr>
              <p:cNvPr id="38" name="圆角矩形 63">
                <a:extLst>
                  <a:ext uri="{FF2B5EF4-FFF2-40B4-BE49-F238E27FC236}">
                    <a16:creationId xmlns:a16="http://schemas.microsoft.com/office/drawing/2014/main" xmlns="" id="{C6599638-2558-482E-B6E9-EDAFF96057AC}"/>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9" name="圆角矩形 64">
                <a:extLst>
                  <a:ext uri="{FF2B5EF4-FFF2-40B4-BE49-F238E27FC236}">
                    <a16:creationId xmlns:a16="http://schemas.microsoft.com/office/drawing/2014/main" xmlns="" id="{EFFFAE39-4A2F-4014-BA74-CFB8B2B5A7FE}"/>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组合 13">
              <a:extLst>
                <a:ext uri="{FF2B5EF4-FFF2-40B4-BE49-F238E27FC236}">
                  <a16:creationId xmlns:a16="http://schemas.microsoft.com/office/drawing/2014/main" xmlns="" id="{5B43EA41-EF6D-47ED-94A3-4C0CBA253A75}"/>
                </a:ext>
              </a:extLst>
            </p:cNvPr>
            <p:cNvGrpSpPr/>
            <p:nvPr/>
          </p:nvGrpSpPr>
          <p:grpSpPr>
            <a:xfrm>
              <a:off x="2010219" y="1220655"/>
              <a:ext cx="64560" cy="330785"/>
              <a:chOff x="2244442" y="772895"/>
              <a:chExt cx="94671" cy="485002"/>
            </a:xfrm>
          </p:grpSpPr>
          <p:sp>
            <p:nvSpPr>
              <p:cNvPr id="36" name="圆角矩形 61">
                <a:extLst>
                  <a:ext uri="{FF2B5EF4-FFF2-40B4-BE49-F238E27FC236}">
                    <a16:creationId xmlns:a16="http://schemas.microsoft.com/office/drawing/2014/main" xmlns="" id="{7DB8FE97-41D6-4164-938F-B6943AC984A5}"/>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7" name="圆角矩形 62">
                <a:extLst>
                  <a:ext uri="{FF2B5EF4-FFF2-40B4-BE49-F238E27FC236}">
                    <a16:creationId xmlns:a16="http://schemas.microsoft.com/office/drawing/2014/main" xmlns="" id="{3F16972A-269F-4C39-8DD8-ACBA38D47699}"/>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组合 14">
              <a:extLst>
                <a:ext uri="{FF2B5EF4-FFF2-40B4-BE49-F238E27FC236}">
                  <a16:creationId xmlns:a16="http://schemas.microsoft.com/office/drawing/2014/main" xmlns="" id="{0C2D0829-E6DC-41BC-B468-77E30C06AFFD}"/>
                </a:ext>
              </a:extLst>
            </p:cNvPr>
            <p:cNvGrpSpPr/>
            <p:nvPr/>
          </p:nvGrpSpPr>
          <p:grpSpPr>
            <a:xfrm>
              <a:off x="2257526" y="1220655"/>
              <a:ext cx="64560" cy="330785"/>
              <a:chOff x="2244442" y="772895"/>
              <a:chExt cx="94671" cy="485002"/>
            </a:xfrm>
          </p:grpSpPr>
          <p:sp>
            <p:nvSpPr>
              <p:cNvPr id="34" name="圆角矩形 59">
                <a:extLst>
                  <a:ext uri="{FF2B5EF4-FFF2-40B4-BE49-F238E27FC236}">
                    <a16:creationId xmlns:a16="http://schemas.microsoft.com/office/drawing/2014/main" xmlns="" id="{61B21430-211F-4BF8-B3AE-289FB168100A}"/>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圆角矩形 60">
                <a:extLst>
                  <a:ext uri="{FF2B5EF4-FFF2-40B4-BE49-F238E27FC236}">
                    <a16:creationId xmlns:a16="http://schemas.microsoft.com/office/drawing/2014/main" xmlns="" id="{741BF833-F59A-48DB-B007-2D868CBC2583}"/>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组合 15">
              <a:extLst>
                <a:ext uri="{FF2B5EF4-FFF2-40B4-BE49-F238E27FC236}">
                  <a16:creationId xmlns:a16="http://schemas.microsoft.com/office/drawing/2014/main" xmlns="" id="{9C922518-4571-47C5-8916-147A2E22B2CC}"/>
                </a:ext>
              </a:extLst>
            </p:cNvPr>
            <p:cNvGrpSpPr/>
            <p:nvPr/>
          </p:nvGrpSpPr>
          <p:grpSpPr>
            <a:xfrm>
              <a:off x="2504835" y="1220655"/>
              <a:ext cx="64560" cy="330785"/>
              <a:chOff x="2244442" y="772895"/>
              <a:chExt cx="94671" cy="485002"/>
            </a:xfrm>
          </p:grpSpPr>
          <p:sp>
            <p:nvSpPr>
              <p:cNvPr id="32" name="圆角矩形 57">
                <a:extLst>
                  <a:ext uri="{FF2B5EF4-FFF2-40B4-BE49-F238E27FC236}">
                    <a16:creationId xmlns:a16="http://schemas.microsoft.com/office/drawing/2014/main" xmlns="" id="{12F075A4-EF94-44DE-823B-9DCC8FB4B20A}"/>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3" name="圆角矩形 58">
                <a:extLst>
                  <a:ext uri="{FF2B5EF4-FFF2-40B4-BE49-F238E27FC236}">
                    <a16:creationId xmlns:a16="http://schemas.microsoft.com/office/drawing/2014/main" xmlns="" id="{38F29AEC-628B-4C9C-8A6E-6A40A3EB5893}"/>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 name="组合 16">
              <a:extLst>
                <a:ext uri="{FF2B5EF4-FFF2-40B4-BE49-F238E27FC236}">
                  <a16:creationId xmlns:a16="http://schemas.microsoft.com/office/drawing/2014/main" xmlns="" id="{2E6B19C5-D965-46CA-B0A3-7614E840EA9C}"/>
                </a:ext>
              </a:extLst>
            </p:cNvPr>
            <p:cNvGrpSpPr/>
            <p:nvPr/>
          </p:nvGrpSpPr>
          <p:grpSpPr>
            <a:xfrm>
              <a:off x="2752143" y="1220655"/>
              <a:ext cx="64560" cy="330785"/>
              <a:chOff x="2244442" y="772895"/>
              <a:chExt cx="94671" cy="485002"/>
            </a:xfrm>
          </p:grpSpPr>
          <p:sp>
            <p:nvSpPr>
              <p:cNvPr id="30" name="圆角矩形 55">
                <a:extLst>
                  <a:ext uri="{FF2B5EF4-FFF2-40B4-BE49-F238E27FC236}">
                    <a16:creationId xmlns:a16="http://schemas.microsoft.com/office/drawing/2014/main" xmlns="" id="{F15351CF-45AA-403D-B79B-77F993C37874}"/>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圆角矩形 56">
                <a:extLst>
                  <a:ext uri="{FF2B5EF4-FFF2-40B4-BE49-F238E27FC236}">
                    <a16:creationId xmlns:a16="http://schemas.microsoft.com/office/drawing/2014/main" xmlns="" id="{46605ED5-D686-4C26-BDEB-195E4137B90A}"/>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组合 17">
              <a:extLst>
                <a:ext uri="{FF2B5EF4-FFF2-40B4-BE49-F238E27FC236}">
                  <a16:creationId xmlns:a16="http://schemas.microsoft.com/office/drawing/2014/main" xmlns="" id="{934FDB53-5AFA-4B73-9308-DE39D60DEFA1}"/>
                </a:ext>
              </a:extLst>
            </p:cNvPr>
            <p:cNvGrpSpPr/>
            <p:nvPr/>
          </p:nvGrpSpPr>
          <p:grpSpPr>
            <a:xfrm>
              <a:off x="2999451" y="1220655"/>
              <a:ext cx="64560" cy="330785"/>
              <a:chOff x="2244442" y="772895"/>
              <a:chExt cx="94671" cy="485002"/>
            </a:xfrm>
          </p:grpSpPr>
          <p:sp>
            <p:nvSpPr>
              <p:cNvPr id="28" name="圆角矩形 53">
                <a:extLst>
                  <a:ext uri="{FF2B5EF4-FFF2-40B4-BE49-F238E27FC236}">
                    <a16:creationId xmlns:a16="http://schemas.microsoft.com/office/drawing/2014/main" xmlns="" id="{4735E2EE-7202-4BE5-BC9C-FAE4AC4586EE}"/>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圆角矩形 54">
                <a:extLst>
                  <a:ext uri="{FF2B5EF4-FFF2-40B4-BE49-F238E27FC236}">
                    <a16:creationId xmlns:a16="http://schemas.microsoft.com/office/drawing/2014/main" xmlns="" id="{A4222F73-D137-4885-AD9B-3486B9207F5F}"/>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组合 18">
              <a:extLst>
                <a:ext uri="{FF2B5EF4-FFF2-40B4-BE49-F238E27FC236}">
                  <a16:creationId xmlns:a16="http://schemas.microsoft.com/office/drawing/2014/main" xmlns="" id="{D4612C05-7947-49BE-9281-D69D7568FCD1}"/>
                </a:ext>
              </a:extLst>
            </p:cNvPr>
            <p:cNvGrpSpPr/>
            <p:nvPr/>
          </p:nvGrpSpPr>
          <p:grpSpPr>
            <a:xfrm>
              <a:off x="3246759" y="1220655"/>
              <a:ext cx="64560" cy="330785"/>
              <a:chOff x="2244442" y="772895"/>
              <a:chExt cx="94671" cy="485002"/>
            </a:xfrm>
          </p:grpSpPr>
          <p:sp>
            <p:nvSpPr>
              <p:cNvPr id="26" name="圆角矩形 51">
                <a:extLst>
                  <a:ext uri="{FF2B5EF4-FFF2-40B4-BE49-F238E27FC236}">
                    <a16:creationId xmlns:a16="http://schemas.microsoft.com/office/drawing/2014/main" xmlns="" id="{C028F620-F3F9-4DBB-A3E0-46DB77B0B77D}"/>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圆角矩形 52">
                <a:extLst>
                  <a:ext uri="{FF2B5EF4-FFF2-40B4-BE49-F238E27FC236}">
                    <a16:creationId xmlns:a16="http://schemas.microsoft.com/office/drawing/2014/main" xmlns="" id="{3AADCACA-8824-48A3-9188-205340A322FD}"/>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 name="组合 19">
              <a:extLst>
                <a:ext uri="{FF2B5EF4-FFF2-40B4-BE49-F238E27FC236}">
                  <a16:creationId xmlns:a16="http://schemas.microsoft.com/office/drawing/2014/main" xmlns="" id="{BFD6C455-2B3F-45A5-9649-8857825FE142}"/>
                </a:ext>
              </a:extLst>
            </p:cNvPr>
            <p:cNvGrpSpPr/>
            <p:nvPr/>
          </p:nvGrpSpPr>
          <p:grpSpPr>
            <a:xfrm>
              <a:off x="3494067" y="1220655"/>
              <a:ext cx="64560" cy="330785"/>
              <a:chOff x="2244442" y="772895"/>
              <a:chExt cx="94671" cy="485002"/>
            </a:xfrm>
          </p:grpSpPr>
          <p:sp>
            <p:nvSpPr>
              <p:cNvPr id="24" name="圆角矩形 49">
                <a:extLst>
                  <a:ext uri="{FF2B5EF4-FFF2-40B4-BE49-F238E27FC236}">
                    <a16:creationId xmlns:a16="http://schemas.microsoft.com/office/drawing/2014/main" xmlns="" id="{98586C75-A88D-4979-8746-0D94040352DA}"/>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5" name="圆角矩形 50">
                <a:extLst>
                  <a:ext uri="{FF2B5EF4-FFF2-40B4-BE49-F238E27FC236}">
                    <a16:creationId xmlns:a16="http://schemas.microsoft.com/office/drawing/2014/main" xmlns="" id="{C8A17F81-392A-4858-9405-2184D1B0FA09}"/>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组合 20">
              <a:extLst>
                <a:ext uri="{FF2B5EF4-FFF2-40B4-BE49-F238E27FC236}">
                  <a16:creationId xmlns:a16="http://schemas.microsoft.com/office/drawing/2014/main" xmlns="" id="{F1BBE17F-1976-4D6A-88E3-1F797D1C57FB}"/>
                </a:ext>
              </a:extLst>
            </p:cNvPr>
            <p:cNvGrpSpPr/>
            <p:nvPr/>
          </p:nvGrpSpPr>
          <p:grpSpPr>
            <a:xfrm>
              <a:off x="3741375" y="1220655"/>
              <a:ext cx="64560" cy="330785"/>
              <a:chOff x="2244442" y="772895"/>
              <a:chExt cx="94671" cy="485002"/>
            </a:xfrm>
          </p:grpSpPr>
          <p:sp>
            <p:nvSpPr>
              <p:cNvPr id="22" name="圆角矩形 47">
                <a:extLst>
                  <a:ext uri="{FF2B5EF4-FFF2-40B4-BE49-F238E27FC236}">
                    <a16:creationId xmlns:a16="http://schemas.microsoft.com/office/drawing/2014/main" xmlns="" id="{03CFF535-0B1E-4F8F-A9D7-3F5D5165F4BC}"/>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3" name="圆角矩形 48">
                <a:extLst>
                  <a:ext uri="{FF2B5EF4-FFF2-40B4-BE49-F238E27FC236}">
                    <a16:creationId xmlns:a16="http://schemas.microsoft.com/office/drawing/2014/main" xmlns="" id="{BD6D7167-DA98-4095-8F4B-8F4C70355A1B}"/>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72" name="文本框 49">
            <a:extLst>
              <a:ext uri="{FF2B5EF4-FFF2-40B4-BE49-F238E27FC236}">
                <a16:creationId xmlns:a16="http://schemas.microsoft.com/office/drawing/2014/main" xmlns="" id="{B6CC266E-CACA-4F30-B2E1-D77C2F504BB2}"/>
              </a:ext>
            </a:extLst>
          </p:cNvPr>
          <p:cNvSpPr txBox="1"/>
          <p:nvPr/>
        </p:nvSpPr>
        <p:spPr>
          <a:xfrm>
            <a:off x="-74557" y="987048"/>
            <a:ext cx="6048672" cy="769441"/>
          </a:xfrm>
          <a:prstGeom prst="rect">
            <a:avLst/>
          </a:prstGeom>
          <a:noFill/>
          <a:effectLst/>
        </p:spPr>
        <p:txBody>
          <a:bodyPr wrap="square" rtlCol="0">
            <a:spAutoFit/>
          </a:bodyPr>
          <a:lstStyle/>
          <a:p>
            <a:pPr algn="ctr"/>
            <a:r>
              <a:rPr lang="zh-CN" altLang="en-US" sz="4400" b="1" dirty="0">
                <a:solidFill>
                  <a:srgbClr val="EA5E66"/>
                </a:solidFill>
                <a:latin typeface="微软雅黑" pitchFamily="34" charset="-122"/>
                <a:ea typeface="微软雅黑" pitchFamily="34" charset="-122"/>
                <a:cs typeface="Arial" panose="020B0604020202020204" pitchFamily="34" charset="0"/>
              </a:rPr>
              <a:t>思</a:t>
            </a:r>
            <a:r>
              <a:rPr lang="zh-CN" altLang="en-US" sz="4400" b="1" dirty="0">
                <a:solidFill>
                  <a:srgbClr val="EA6103"/>
                </a:solidFill>
                <a:latin typeface="微软雅黑" pitchFamily="34" charset="-122"/>
                <a:ea typeface="微软雅黑" pitchFamily="34" charset="-122"/>
                <a:cs typeface="Arial" panose="020B0604020202020204" pitchFamily="34" charset="0"/>
              </a:rPr>
              <a:t>政</a:t>
            </a:r>
            <a:r>
              <a:rPr lang="zh-CN" altLang="en-US" sz="4400" b="1" dirty="0">
                <a:solidFill>
                  <a:srgbClr val="F69F1E"/>
                </a:solidFill>
                <a:latin typeface="微软雅黑" pitchFamily="34" charset="-122"/>
                <a:ea typeface="微软雅黑" pitchFamily="34" charset="-122"/>
                <a:cs typeface="Arial" panose="020B0604020202020204" pitchFamily="34" charset="0"/>
              </a:rPr>
              <a:t>目</a:t>
            </a:r>
            <a:r>
              <a:rPr lang="zh-CN" altLang="en-US" sz="4400" b="1" dirty="0">
                <a:solidFill>
                  <a:srgbClr val="0099A9"/>
                </a:solidFill>
                <a:latin typeface="微软雅黑" pitchFamily="34" charset="-122"/>
                <a:ea typeface="微软雅黑" pitchFamily="34" charset="-122"/>
                <a:cs typeface="Arial" panose="020B0604020202020204" pitchFamily="34" charset="0"/>
              </a:rPr>
              <a:t>标</a:t>
            </a:r>
            <a:r>
              <a:rPr lang="zh-CN" altLang="en-US" sz="4400" b="1" dirty="0">
                <a:solidFill>
                  <a:srgbClr val="0070C0"/>
                </a:solidFill>
                <a:latin typeface="微软雅黑" pitchFamily="34" charset="-122"/>
                <a:ea typeface="微软雅黑" pitchFamily="34" charset="-122"/>
                <a:cs typeface="Arial" panose="020B0604020202020204" pitchFamily="34" charset="0"/>
              </a:rPr>
              <a:t>！</a:t>
            </a:r>
          </a:p>
        </p:txBody>
      </p:sp>
      <p:sp>
        <p:nvSpPr>
          <p:cNvPr id="4" name="矩形 3">
            <a:extLst>
              <a:ext uri="{FF2B5EF4-FFF2-40B4-BE49-F238E27FC236}">
                <a16:creationId xmlns:a16="http://schemas.microsoft.com/office/drawing/2014/main" xmlns="" id="{F5684913-0AE5-4808-BDD8-2716BF539B9D}"/>
              </a:ext>
            </a:extLst>
          </p:cNvPr>
          <p:cNvSpPr/>
          <p:nvPr/>
        </p:nvSpPr>
        <p:spPr>
          <a:xfrm>
            <a:off x="1545464" y="1900783"/>
            <a:ext cx="2420017" cy="1955207"/>
          </a:xfrm>
          <a:prstGeom prst="rect">
            <a:avLst/>
          </a:prstGeom>
        </p:spPr>
        <p:txBody>
          <a:bodyPr wrap="square" lIns="91431" tIns="45716" rIns="91431" bIns="45716">
            <a:spAutoFit/>
          </a:bodyPr>
          <a:lstStyle/>
          <a:p>
            <a:pPr>
              <a:lnSpc>
                <a:spcPct val="150000"/>
              </a:lnSpc>
            </a:pPr>
            <a:r>
              <a:rPr lang="zh-CN" altLang="en-US" sz="2800" b="1" dirty="0">
                <a:solidFill>
                  <a:srgbClr val="C00000"/>
                </a:solidFill>
                <a:latin typeface="Microsoft YaHei" panose="020B0503020204020204" pitchFamily="34" charset="-122"/>
                <a:ea typeface="Microsoft YaHei" panose="020B0503020204020204" pitchFamily="34" charset="-122"/>
              </a:rPr>
              <a:t>能规范作业</a:t>
            </a:r>
            <a:endParaRPr lang="en-US" altLang="zh-CN" sz="2800" b="1" dirty="0">
              <a:solidFill>
                <a:srgbClr val="C00000"/>
              </a:solidFill>
              <a:latin typeface="Microsoft YaHei" panose="020B0503020204020204" pitchFamily="34" charset="-122"/>
              <a:ea typeface="Microsoft YaHei" panose="020B0503020204020204" pitchFamily="34" charset="-122"/>
            </a:endParaRPr>
          </a:p>
          <a:p>
            <a:pPr>
              <a:lnSpc>
                <a:spcPct val="150000"/>
              </a:lnSpc>
            </a:pPr>
            <a:r>
              <a:rPr lang="zh-CN" altLang="en-US" sz="2800" b="1" dirty="0">
                <a:solidFill>
                  <a:srgbClr val="C00000"/>
                </a:solidFill>
                <a:latin typeface="Microsoft YaHei" panose="020B0503020204020204" pitchFamily="34" charset="-122"/>
                <a:ea typeface="Microsoft YaHei" panose="020B0503020204020204" pitchFamily="34" charset="-122"/>
              </a:rPr>
              <a:t>培养安全意识提高职业素养</a:t>
            </a:r>
            <a:endParaRPr lang="en-US" altLang="zh-CN" sz="2800" b="1" dirty="0">
              <a:solidFill>
                <a:schemeClr val="tx1">
                  <a:lumMod val="75000"/>
                  <a:lumOff val="25000"/>
                </a:schemeClr>
              </a:solidFill>
              <a:latin typeface="Microsoft YaHei" panose="020B0503020204020204" pitchFamily="34" charset="-122"/>
              <a:ea typeface="Microsoft YaHei" panose="020B0503020204020204" pitchFamily="34" charset="-122"/>
            </a:endParaRPr>
          </a:p>
        </p:txBody>
      </p:sp>
      <p:pic>
        <p:nvPicPr>
          <p:cNvPr id="2" name="图片 1">
            <a:extLst>
              <a:ext uri="{FF2B5EF4-FFF2-40B4-BE49-F238E27FC236}">
                <a16:creationId xmlns:a16="http://schemas.microsoft.com/office/drawing/2014/main" xmlns="" id="{A2DCC386-B76D-45D7-A0FA-2FF879FB1837}"/>
              </a:ext>
            </a:extLst>
          </p:cNvPr>
          <p:cNvPicPr>
            <a:picLocks noChangeAspect="1"/>
          </p:cNvPicPr>
          <p:nvPr/>
        </p:nvPicPr>
        <p:blipFill>
          <a:blip r:embed="rId2" cstate="print"/>
          <a:stretch>
            <a:fillRect/>
          </a:stretch>
        </p:blipFill>
        <p:spPr>
          <a:xfrm>
            <a:off x="6456591" y="602936"/>
            <a:ext cx="4035902" cy="4133446"/>
          </a:xfrm>
          <a:prstGeom prst="rect">
            <a:avLst/>
          </a:prstGeom>
        </p:spPr>
      </p:pic>
    </p:spTree>
    <p:extLst>
      <p:ext uri="{BB962C8B-B14F-4D97-AF65-F5344CB8AC3E}">
        <p14:creationId xmlns:p14="http://schemas.microsoft.com/office/powerpoint/2010/main" xmlns="" val="902675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31"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1000" fill="hold"/>
                                        <p:tgtEl>
                                          <p:spTgt spid="8"/>
                                        </p:tgtEl>
                                        <p:attrNameLst>
                                          <p:attrName>ppt_w</p:attrName>
                                        </p:attrNameLst>
                                      </p:cBhvr>
                                      <p:tavLst>
                                        <p:tav tm="0">
                                          <p:val>
                                            <p:fltVal val="0"/>
                                          </p:val>
                                        </p:tav>
                                        <p:tav tm="100000">
                                          <p:val>
                                            <p:strVal val="#ppt_w"/>
                                          </p:val>
                                        </p:tav>
                                      </p:tavLst>
                                    </p:anim>
                                    <p:anim calcmode="lin" valueType="num">
                                      <p:cBhvr>
                                        <p:cTn id="13" dur="1000" fill="hold"/>
                                        <p:tgtEl>
                                          <p:spTgt spid="8"/>
                                        </p:tgtEl>
                                        <p:attrNameLst>
                                          <p:attrName>ppt_h</p:attrName>
                                        </p:attrNameLst>
                                      </p:cBhvr>
                                      <p:tavLst>
                                        <p:tav tm="0">
                                          <p:val>
                                            <p:fltVal val="0"/>
                                          </p:val>
                                        </p:tav>
                                        <p:tav tm="100000">
                                          <p:val>
                                            <p:strVal val="#ppt_h"/>
                                          </p:val>
                                        </p:tav>
                                      </p:tavLst>
                                    </p:anim>
                                    <p:anim calcmode="lin" valueType="num">
                                      <p:cBhvr>
                                        <p:cTn id="14" dur="1000" fill="hold"/>
                                        <p:tgtEl>
                                          <p:spTgt spid="8"/>
                                        </p:tgtEl>
                                        <p:attrNameLst>
                                          <p:attrName>style.rotation</p:attrName>
                                        </p:attrNameLst>
                                      </p:cBhvr>
                                      <p:tavLst>
                                        <p:tav tm="0">
                                          <p:val>
                                            <p:fltVal val="90"/>
                                          </p:val>
                                        </p:tav>
                                        <p:tav tm="100000">
                                          <p:val>
                                            <p:fltVal val="0"/>
                                          </p:val>
                                        </p:tav>
                                      </p:tavLst>
                                    </p:anim>
                                    <p:animEffect transition="in" filter="fade">
                                      <p:cBhvr>
                                        <p:cTn id="15" dur="1000"/>
                                        <p:tgtEl>
                                          <p:spTgt spid="8"/>
                                        </p:tgtEl>
                                      </p:cBhvr>
                                    </p:animEffect>
                                  </p:childTnLst>
                                </p:cTn>
                              </p:par>
                            </p:childTnLst>
                          </p:cTn>
                        </p:par>
                        <p:par>
                          <p:cTn id="16" fill="hold">
                            <p:stCondLst>
                              <p:cond delay="1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72"/>
                                        </p:tgtEl>
                                        <p:attrNameLst>
                                          <p:attrName>style.visibility</p:attrName>
                                        </p:attrNameLst>
                                      </p:cBhvr>
                                      <p:to>
                                        <p:strVal val="visible"/>
                                      </p:to>
                                    </p:set>
                                    <p:anim calcmode="lin" valueType="num">
                                      <p:cBhvr>
                                        <p:cTn id="19"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72"/>
                                        </p:tgtEl>
                                        <p:attrNameLst>
                                          <p:attrName>ppt_y</p:attrName>
                                        </p:attrNameLst>
                                      </p:cBhvr>
                                      <p:tavLst>
                                        <p:tav tm="0">
                                          <p:val>
                                            <p:strVal val="#ppt_y"/>
                                          </p:val>
                                        </p:tav>
                                        <p:tav tm="100000">
                                          <p:val>
                                            <p:strVal val="#ppt_y"/>
                                          </p:val>
                                        </p:tav>
                                      </p:tavLst>
                                    </p:anim>
                                    <p:anim calcmode="lin" valueType="num">
                                      <p:cBhvr>
                                        <p:cTn id="21"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3">
            <a:extLst>
              <a:ext uri="{FF2B5EF4-FFF2-40B4-BE49-F238E27FC236}">
                <a16:creationId xmlns:a16="http://schemas.microsoft.com/office/drawing/2014/main" xmlns="" id="{DA73AEA7-C9BF-4D09-ACC9-96AF356D53B5}"/>
              </a:ext>
            </a:extLst>
          </p:cNvPr>
          <p:cNvSpPr txBox="1"/>
          <p:nvPr/>
        </p:nvSpPr>
        <p:spPr>
          <a:xfrm>
            <a:off x="1749600" y="1959759"/>
            <a:ext cx="8692800" cy="2438488"/>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lnSpc>
                <a:spcPct val="150000"/>
              </a:lnSpc>
              <a:defRPr/>
            </a:pPr>
            <a:r>
              <a:rPr lang="en-US" altLang="zh-CN" sz="5400" kern="0" dirty="0">
                <a:solidFill>
                  <a:srgbClr val="FFFFFF"/>
                </a:solidFill>
                <a:latin typeface="微软雅黑" panose="020B0503020204020204" pitchFamily="34" charset="-122"/>
                <a:ea typeface="微软雅黑" panose="020B0503020204020204" pitchFamily="34" charset="-122"/>
              </a:rPr>
              <a:t>PART 1</a:t>
            </a:r>
          </a:p>
          <a:p>
            <a:pPr lvl="0">
              <a:lnSpc>
                <a:spcPct val="150000"/>
              </a:lnSpc>
              <a:defRPr/>
            </a:pPr>
            <a:r>
              <a:rPr lang="zh-CN" altLang="en-US" sz="5400" kern="0" dirty="0">
                <a:solidFill>
                  <a:srgbClr val="FFFFFF"/>
                </a:solidFill>
                <a:latin typeface="微软雅黑" panose="020B0503020204020204" pitchFamily="34" charset="-122"/>
                <a:ea typeface="微软雅黑" panose="020B0503020204020204" pitchFamily="34" charset="-122"/>
              </a:rPr>
              <a:t>动力蓄电池的退化与质保</a:t>
            </a:r>
            <a:endParaRPr lang="en-US" altLang="zh-CN" sz="5400" kern="0" dirty="0">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041877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500"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
          <p:cNvSpPr txBox="1"/>
          <p:nvPr/>
        </p:nvSpPr>
        <p:spPr>
          <a:xfrm>
            <a:off x="968295" y="767522"/>
            <a:ext cx="3877985" cy="584775"/>
          </a:xfrm>
          <a:prstGeom prst="rect">
            <a:avLst/>
          </a:prstGeom>
          <a:noFill/>
          <a:ln w="9525">
            <a:noFill/>
          </a:ln>
        </p:spPr>
        <p:txBody>
          <a:bodyPr wrap="none" anchor="t">
            <a:spAutoFit/>
          </a:bodyPr>
          <a:lstStyle/>
          <a:p>
            <a:pPr eaLnBrk="0" hangingPunct="0"/>
            <a:r>
              <a:rPr lang="zh-CN" altLang="en-US" sz="3200" b="1" dirty="0">
                <a:solidFill>
                  <a:srgbClr val="C00000"/>
                </a:solidFill>
                <a:latin typeface="+mn-ea"/>
                <a:cs typeface="+mn-ea"/>
              </a:rPr>
              <a:t>一、动力电池的退化</a:t>
            </a:r>
          </a:p>
        </p:txBody>
      </p:sp>
      <p:sp>
        <p:nvSpPr>
          <p:cNvPr id="9" name="文本框 8">
            <a:extLst>
              <a:ext uri="{FF2B5EF4-FFF2-40B4-BE49-F238E27FC236}">
                <a16:creationId xmlns:a16="http://schemas.microsoft.com/office/drawing/2014/main" xmlns="" id="{C0172975-9532-4D59-9C69-EA1C367D07E5}"/>
              </a:ext>
            </a:extLst>
          </p:cNvPr>
          <p:cNvSpPr txBox="1"/>
          <p:nvPr/>
        </p:nvSpPr>
        <p:spPr>
          <a:xfrm>
            <a:off x="1725769" y="1635632"/>
            <a:ext cx="10019763" cy="3904402"/>
          </a:xfrm>
          <a:prstGeom prst="rect">
            <a:avLst/>
          </a:prstGeom>
          <a:noFill/>
        </p:spPr>
        <p:txBody>
          <a:bodyPr wrap="square">
            <a:spAutoFit/>
          </a:bodyPr>
          <a:lstStyle/>
          <a:p>
            <a:pPr>
              <a:lnSpc>
                <a:spcPct val="150000"/>
              </a:lnSpc>
            </a:pPr>
            <a:r>
              <a:rPr lang="zh-CN" altLang="en-US" sz="2400" dirty="0"/>
              <a:t>动力蓄电池是电动汽车的核心部件，是纯电动汽车驱动能量的唯一来源，直接关系到电动汽车的</a:t>
            </a:r>
            <a:r>
              <a:rPr lang="zh-CN" altLang="en-US" sz="2400" b="1" dirty="0">
                <a:solidFill>
                  <a:srgbClr val="C00000"/>
                </a:solidFill>
              </a:rPr>
              <a:t>动力性能、续驶里程和安全性能</a:t>
            </a:r>
            <a:r>
              <a:rPr lang="zh-CN" altLang="en-US" sz="2400" dirty="0"/>
              <a:t>。</a:t>
            </a:r>
            <a:endParaRPr lang="en-US" altLang="zh-CN" sz="2400" dirty="0"/>
          </a:p>
          <a:p>
            <a:pPr>
              <a:lnSpc>
                <a:spcPct val="150000"/>
              </a:lnSpc>
            </a:pPr>
            <a:r>
              <a:rPr lang="zh-CN" altLang="en-US" sz="2400" dirty="0"/>
              <a:t>对于蓄电池的寿命，各大电动汽车厂家均表示使用的动力蓄电池并不会有快速衰退的问题，也制订了相应的保修原则。</a:t>
            </a:r>
            <a:endParaRPr lang="en-US" altLang="zh-CN" sz="2400" dirty="0"/>
          </a:p>
          <a:p>
            <a:pPr>
              <a:lnSpc>
                <a:spcPct val="150000"/>
              </a:lnSpc>
            </a:pPr>
            <a:r>
              <a:rPr lang="zh-CN" altLang="en-US" sz="2400" dirty="0"/>
              <a:t>一般情况下，随着电动汽车使用时间的增加，其动力蓄电池容量会逐渐衰减，如果动力</a:t>
            </a:r>
            <a:r>
              <a:rPr lang="zh-CN" altLang="en-US" sz="2400" b="1" dirty="0">
                <a:solidFill>
                  <a:srgbClr val="C00000"/>
                </a:solidFill>
              </a:rPr>
              <a:t>蓄电池容量衰减超过20%</a:t>
            </a:r>
            <a:r>
              <a:rPr lang="zh-CN" altLang="en-US" sz="2400" dirty="0"/>
              <a:t>，需要对动力蓄电池进行维修或更换。</a:t>
            </a: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
            <a:extLst>
              <a:ext uri="{FF2B5EF4-FFF2-40B4-BE49-F238E27FC236}">
                <a16:creationId xmlns:a16="http://schemas.microsoft.com/office/drawing/2014/main" xmlns="" id="{A3311188-354E-4CFD-B23A-DCE7493CD8AC}"/>
              </a:ext>
            </a:extLst>
          </p:cNvPr>
          <p:cNvSpPr txBox="1"/>
          <p:nvPr/>
        </p:nvSpPr>
        <p:spPr>
          <a:xfrm>
            <a:off x="968295" y="767522"/>
            <a:ext cx="4288353" cy="584775"/>
          </a:xfrm>
          <a:prstGeom prst="rect">
            <a:avLst/>
          </a:prstGeom>
          <a:noFill/>
          <a:ln w="9525">
            <a:noFill/>
          </a:ln>
        </p:spPr>
        <p:txBody>
          <a:bodyPr wrap="none" anchor="t">
            <a:spAutoFit/>
          </a:bodyPr>
          <a:lstStyle/>
          <a:p>
            <a:pPr eaLnBrk="0" hangingPunct="0"/>
            <a:r>
              <a:rPr lang="zh-CN" altLang="en-US" sz="3200" b="1" dirty="0">
                <a:solidFill>
                  <a:srgbClr val="C00000"/>
                </a:solidFill>
                <a:latin typeface="+mn-ea"/>
                <a:cs typeface="+mn-ea"/>
              </a:rPr>
              <a:t>二、动力蓄电池的质保</a:t>
            </a:r>
          </a:p>
        </p:txBody>
      </p:sp>
      <p:sp>
        <p:nvSpPr>
          <p:cNvPr id="6" name="文本框 5">
            <a:extLst>
              <a:ext uri="{FF2B5EF4-FFF2-40B4-BE49-F238E27FC236}">
                <a16:creationId xmlns:a16="http://schemas.microsoft.com/office/drawing/2014/main" xmlns="" id="{547A22C7-FC45-40F8-9CD2-649F2D26C6FF}"/>
              </a:ext>
            </a:extLst>
          </p:cNvPr>
          <p:cNvSpPr txBox="1"/>
          <p:nvPr/>
        </p:nvSpPr>
        <p:spPr>
          <a:xfrm>
            <a:off x="1880316" y="2084978"/>
            <a:ext cx="9684912" cy="3350404"/>
          </a:xfrm>
          <a:prstGeom prst="rect">
            <a:avLst/>
          </a:prstGeom>
          <a:noFill/>
        </p:spPr>
        <p:txBody>
          <a:bodyPr wrap="square">
            <a:spAutoFit/>
          </a:bodyPr>
          <a:lstStyle/>
          <a:p>
            <a:pPr>
              <a:lnSpc>
                <a:spcPct val="150000"/>
              </a:lnSpc>
            </a:pPr>
            <a:r>
              <a:rPr lang="zh-CN" altLang="en-US" sz="2400" dirty="0"/>
              <a:t>汽车生产企业对动力蓄电池的可靠性要求十分严格。</a:t>
            </a:r>
            <a:endParaRPr lang="en-US" altLang="zh-CN" sz="2400" dirty="0"/>
          </a:p>
          <a:p>
            <a:pPr>
              <a:lnSpc>
                <a:spcPct val="150000"/>
              </a:lnSpc>
            </a:pPr>
            <a:r>
              <a:rPr lang="zh-CN" altLang="en-US" sz="2400" dirty="0"/>
              <a:t>在美国、日本，混合动力汽车是主流新能源车型，这些国家法规要求，混合动力汽车的核心零部件质保期是</a:t>
            </a:r>
            <a:r>
              <a:rPr lang="zh-CN" altLang="en-US" sz="2400" dirty="0">
                <a:solidFill>
                  <a:srgbClr val="C00000"/>
                </a:solidFill>
              </a:rPr>
              <a:t>10万英里</a:t>
            </a:r>
            <a:r>
              <a:rPr lang="zh-CN" altLang="en-US" sz="2400" dirty="0"/>
              <a:t>，</a:t>
            </a:r>
            <a:endParaRPr lang="en-US" altLang="zh-CN" sz="2400" dirty="0"/>
          </a:p>
          <a:p>
            <a:pPr>
              <a:lnSpc>
                <a:spcPct val="150000"/>
              </a:lnSpc>
            </a:pPr>
            <a:r>
              <a:rPr lang="zh-CN" altLang="en-US" sz="2400" dirty="0"/>
              <a:t>在美国加利福尼亚州要求更加严格，质保期达</a:t>
            </a:r>
            <a:r>
              <a:rPr lang="zh-CN" altLang="en-US" sz="2400" dirty="0">
                <a:solidFill>
                  <a:srgbClr val="C00000"/>
                </a:solidFill>
              </a:rPr>
              <a:t>15万英里</a:t>
            </a:r>
            <a:r>
              <a:rPr lang="zh-CN" altLang="en-US" sz="2400" dirty="0"/>
              <a:t>。</a:t>
            </a:r>
            <a:endParaRPr lang="en-US" altLang="zh-CN" sz="2400" dirty="0"/>
          </a:p>
          <a:p>
            <a:pPr>
              <a:lnSpc>
                <a:spcPct val="150000"/>
              </a:lnSpc>
            </a:pPr>
            <a:r>
              <a:rPr lang="zh-CN" altLang="en-US" sz="2400" dirty="0"/>
              <a:t>我国新能源汽车的质保期虽然比燃油车长，但与国际通行的质保期还存在不小的差距。</a:t>
            </a:r>
          </a:p>
        </p:txBody>
      </p:sp>
    </p:spTree>
    <p:extLst>
      <p:ext uri="{BB962C8B-B14F-4D97-AF65-F5344CB8AC3E}">
        <p14:creationId xmlns:p14="http://schemas.microsoft.com/office/powerpoint/2010/main" xmlns="" val="19915818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a:extLst>
              <a:ext uri="{FF2B5EF4-FFF2-40B4-BE49-F238E27FC236}">
                <a16:creationId xmlns:a16="http://schemas.microsoft.com/office/drawing/2014/main" xmlns="" id="{01F80016-DD44-463C-B8F7-290443FEC40D}"/>
              </a:ext>
            </a:extLst>
          </p:cNvPr>
          <p:cNvGraphicFramePr>
            <a:graphicFrameLocks noGrp="1"/>
          </p:cNvGraphicFramePr>
          <p:nvPr>
            <p:ph idx="1"/>
            <p:extLst>
              <p:ext uri="{D42A27DB-BD31-4B8C-83A1-F6EECF244321}">
                <p14:modId xmlns:p14="http://schemas.microsoft.com/office/powerpoint/2010/main" xmlns="" val="4222264133"/>
              </p:ext>
            </p:extLst>
          </p:nvPr>
        </p:nvGraphicFramePr>
        <p:xfrm>
          <a:off x="710002" y="978945"/>
          <a:ext cx="9197792" cy="5325032"/>
        </p:xfrm>
        <a:graphic>
          <a:graphicData uri="http://schemas.openxmlformats.org/drawingml/2006/table">
            <a:tbl>
              <a:tblPr>
                <a:tableStyleId>{5C22544A-7EE6-4342-B048-85BDC9FD1C3A}</a:tableStyleId>
              </a:tblPr>
              <a:tblGrid>
                <a:gridCol w="2299448">
                  <a:extLst>
                    <a:ext uri="{9D8B030D-6E8A-4147-A177-3AD203B41FA5}">
                      <a16:colId xmlns:a16="http://schemas.microsoft.com/office/drawing/2014/main" xmlns="" val="2069086980"/>
                    </a:ext>
                  </a:extLst>
                </a:gridCol>
                <a:gridCol w="2299448">
                  <a:extLst>
                    <a:ext uri="{9D8B030D-6E8A-4147-A177-3AD203B41FA5}">
                      <a16:colId xmlns:a16="http://schemas.microsoft.com/office/drawing/2014/main" xmlns="" val="970293894"/>
                    </a:ext>
                  </a:extLst>
                </a:gridCol>
                <a:gridCol w="2299448">
                  <a:extLst>
                    <a:ext uri="{9D8B030D-6E8A-4147-A177-3AD203B41FA5}">
                      <a16:colId xmlns:a16="http://schemas.microsoft.com/office/drawing/2014/main" xmlns="" val="3794082424"/>
                    </a:ext>
                  </a:extLst>
                </a:gridCol>
                <a:gridCol w="2299448">
                  <a:extLst>
                    <a:ext uri="{9D8B030D-6E8A-4147-A177-3AD203B41FA5}">
                      <a16:colId xmlns:a16="http://schemas.microsoft.com/office/drawing/2014/main" xmlns="" val="2932534029"/>
                    </a:ext>
                  </a:extLst>
                </a:gridCol>
              </a:tblGrid>
              <a:tr h="665629">
                <a:tc>
                  <a:txBody>
                    <a:bodyPr/>
                    <a:lstStyle/>
                    <a:p>
                      <a:pPr algn="just">
                        <a:lnSpc>
                          <a:spcPct val="200000"/>
                        </a:lnSpc>
                        <a:tabLst>
                          <a:tab pos="1828800" algn="l"/>
                        </a:tabLst>
                      </a:pPr>
                      <a:r>
                        <a:rPr lang="zh-CN" sz="2400" b="1" kern="100" dirty="0">
                          <a:solidFill>
                            <a:schemeClr val="accent1"/>
                          </a:solidFill>
                          <a:effectLst/>
                        </a:rPr>
                        <a:t>汽车制造商</a:t>
                      </a:r>
                      <a:endParaRPr lang="zh-CN" sz="2400" b="1" kern="100" dirty="0">
                        <a:solidFill>
                          <a:schemeClr val="accent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200000"/>
                        </a:lnSpc>
                        <a:tabLst>
                          <a:tab pos="1828800" algn="l"/>
                        </a:tabLst>
                      </a:pPr>
                      <a:r>
                        <a:rPr lang="zh-CN" sz="2400" b="1" kern="100">
                          <a:solidFill>
                            <a:schemeClr val="accent1"/>
                          </a:solidFill>
                          <a:effectLst/>
                        </a:rPr>
                        <a:t>车型</a:t>
                      </a:r>
                      <a:endParaRPr lang="zh-CN" sz="2400" b="1" kern="100">
                        <a:solidFill>
                          <a:schemeClr val="accent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200000"/>
                        </a:lnSpc>
                        <a:tabLst>
                          <a:tab pos="1828800" algn="l"/>
                        </a:tabLst>
                      </a:pPr>
                      <a:r>
                        <a:rPr lang="zh-CN" sz="2400" b="1" kern="100" dirty="0">
                          <a:solidFill>
                            <a:schemeClr val="accent1"/>
                          </a:solidFill>
                          <a:effectLst/>
                        </a:rPr>
                        <a:t>整车质保</a:t>
                      </a:r>
                      <a:endParaRPr lang="zh-CN" sz="2400" b="1" kern="100" dirty="0">
                        <a:solidFill>
                          <a:schemeClr val="accent1"/>
                        </a:solidFill>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200000"/>
                        </a:lnSpc>
                        <a:tabLst>
                          <a:tab pos="1828800" algn="l"/>
                        </a:tabLst>
                      </a:pPr>
                      <a:r>
                        <a:rPr lang="zh-CN" sz="2400" b="1" kern="100" dirty="0">
                          <a:solidFill>
                            <a:schemeClr val="accent1"/>
                          </a:solidFill>
                          <a:effectLst/>
                        </a:rPr>
                        <a:t>电池质保</a:t>
                      </a:r>
                      <a:endParaRPr lang="zh-CN" sz="2400" b="1" kern="100" dirty="0">
                        <a:solidFill>
                          <a:schemeClr val="accent1"/>
                        </a:solidFill>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xmlns="" val="261853428"/>
                  </a:ext>
                </a:extLst>
              </a:tr>
              <a:tr h="665629">
                <a:tc>
                  <a:txBody>
                    <a:bodyPr/>
                    <a:lstStyle/>
                    <a:p>
                      <a:pPr algn="just">
                        <a:lnSpc>
                          <a:spcPct val="200000"/>
                        </a:lnSpc>
                        <a:tabLst>
                          <a:tab pos="1828800" algn="l"/>
                        </a:tabLst>
                      </a:pPr>
                      <a:r>
                        <a:rPr lang="zh-CN" sz="2400" kern="100" dirty="0">
                          <a:effectLst/>
                        </a:rPr>
                        <a:t>特斯拉</a:t>
                      </a:r>
                      <a:endParaRPr lang="zh-CN" sz="240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200000"/>
                        </a:lnSpc>
                        <a:tabLst>
                          <a:tab pos="1828800" algn="l"/>
                        </a:tabLst>
                      </a:pPr>
                      <a:r>
                        <a:rPr lang="en-US" sz="2400" kern="100" dirty="0">
                          <a:effectLst/>
                        </a:rPr>
                        <a:t>MODEL S</a:t>
                      </a:r>
                      <a:endParaRPr lang="zh-CN" sz="240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200000"/>
                        </a:lnSpc>
                        <a:tabLst>
                          <a:tab pos="1828800" algn="l"/>
                        </a:tabLst>
                      </a:pPr>
                      <a:r>
                        <a:rPr lang="en-US" sz="2400" kern="100">
                          <a:effectLst/>
                        </a:rPr>
                        <a:t>4</a:t>
                      </a:r>
                      <a:r>
                        <a:rPr lang="zh-CN" sz="2400" kern="100">
                          <a:effectLst/>
                        </a:rPr>
                        <a:t>年或</a:t>
                      </a:r>
                      <a:r>
                        <a:rPr lang="en-US" sz="2400" kern="100">
                          <a:effectLst/>
                        </a:rPr>
                        <a:t>8</a:t>
                      </a:r>
                      <a:r>
                        <a:rPr lang="zh-CN" sz="2400" kern="100">
                          <a:effectLst/>
                        </a:rPr>
                        <a:t>万公里</a:t>
                      </a:r>
                      <a:endParaRPr lang="zh-CN" sz="24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200000"/>
                        </a:lnSpc>
                        <a:tabLst>
                          <a:tab pos="1828800" algn="l"/>
                        </a:tabLst>
                      </a:pPr>
                      <a:r>
                        <a:rPr lang="en-US" sz="2400" kern="100">
                          <a:effectLst/>
                        </a:rPr>
                        <a:t>8</a:t>
                      </a:r>
                      <a:r>
                        <a:rPr lang="zh-CN" sz="2400" kern="100">
                          <a:effectLst/>
                        </a:rPr>
                        <a:t>年不限公里</a:t>
                      </a:r>
                      <a:endParaRPr lang="zh-CN" sz="2400" kern="10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xmlns="" val="4238150377"/>
                  </a:ext>
                </a:extLst>
              </a:tr>
              <a:tr h="665629">
                <a:tc>
                  <a:txBody>
                    <a:bodyPr/>
                    <a:lstStyle/>
                    <a:p>
                      <a:pPr algn="just">
                        <a:lnSpc>
                          <a:spcPct val="200000"/>
                        </a:lnSpc>
                        <a:tabLst>
                          <a:tab pos="1828800" algn="l"/>
                        </a:tabLst>
                      </a:pPr>
                      <a:r>
                        <a:rPr lang="zh-CN" sz="2400" kern="100">
                          <a:effectLst/>
                        </a:rPr>
                        <a:t>宝马</a:t>
                      </a:r>
                      <a:endParaRPr lang="zh-CN" sz="240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114300" algn="just">
                        <a:lnSpc>
                          <a:spcPct val="200000"/>
                        </a:lnSpc>
                        <a:tabLst>
                          <a:tab pos="1828800" algn="l"/>
                        </a:tabLst>
                      </a:pPr>
                      <a:r>
                        <a:rPr lang="en-US" sz="2400" kern="100" dirty="0">
                          <a:effectLst/>
                        </a:rPr>
                        <a:t>i3</a:t>
                      </a:r>
                      <a:endParaRPr lang="zh-CN" sz="240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200000"/>
                        </a:lnSpc>
                        <a:tabLst>
                          <a:tab pos="1828800" algn="l"/>
                        </a:tabLst>
                      </a:pPr>
                      <a:r>
                        <a:rPr lang="en-US" sz="2400" kern="100">
                          <a:effectLst/>
                        </a:rPr>
                        <a:t>3</a:t>
                      </a:r>
                      <a:r>
                        <a:rPr lang="zh-CN" sz="2400" kern="100">
                          <a:effectLst/>
                        </a:rPr>
                        <a:t>年或</a:t>
                      </a:r>
                      <a:r>
                        <a:rPr lang="en-US" sz="2400" kern="100">
                          <a:effectLst/>
                        </a:rPr>
                        <a:t>10</a:t>
                      </a:r>
                      <a:r>
                        <a:rPr lang="zh-CN" sz="2400" kern="100">
                          <a:effectLst/>
                        </a:rPr>
                        <a:t>万公里</a:t>
                      </a:r>
                      <a:endParaRPr lang="zh-CN" sz="24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200000"/>
                        </a:lnSpc>
                        <a:tabLst>
                          <a:tab pos="1828800" algn="l"/>
                        </a:tabLst>
                      </a:pPr>
                      <a:r>
                        <a:rPr lang="en-US" sz="2400" kern="100">
                          <a:effectLst/>
                        </a:rPr>
                        <a:t>8</a:t>
                      </a:r>
                      <a:r>
                        <a:rPr lang="zh-CN" sz="2400" kern="100">
                          <a:effectLst/>
                        </a:rPr>
                        <a:t>年或</a:t>
                      </a:r>
                      <a:r>
                        <a:rPr lang="en-US" sz="2400" kern="100">
                          <a:effectLst/>
                        </a:rPr>
                        <a:t>10</a:t>
                      </a:r>
                      <a:r>
                        <a:rPr lang="zh-CN" sz="2400" kern="100">
                          <a:effectLst/>
                        </a:rPr>
                        <a:t>万公里</a:t>
                      </a:r>
                      <a:endParaRPr lang="zh-CN" sz="2400" kern="10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xmlns="" val="727811234"/>
                  </a:ext>
                </a:extLst>
              </a:tr>
              <a:tr h="665629">
                <a:tc>
                  <a:txBody>
                    <a:bodyPr/>
                    <a:lstStyle/>
                    <a:p>
                      <a:pPr algn="just">
                        <a:lnSpc>
                          <a:spcPct val="200000"/>
                        </a:lnSpc>
                        <a:tabLst>
                          <a:tab pos="1828800" algn="l"/>
                        </a:tabLst>
                      </a:pPr>
                      <a:r>
                        <a:rPr lang="zh-CN" sz="2400" kern="100">
                          <a:effectLst/>
                        </a:rPr>
                        <a:t>比亚迪</a:t>
                      </a:r>
                      <a:endParaRPr lang="zh-CN" sz="24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200000"/>
                        </a:lnSpc>
                        <a:tabLst>
                          <a:tab pos="1828800" algn="l"/>
                        </a:tabLst>
                      </a:pPr>
                      <a:r>
                        <a:rPr lang="zh-CN" sz="2400" kern="100" dirty="0">
                          <a:effectLst/>
                        </a:rPr>
                        <a:t>腾势</a:t>
                      </a:r>
                      <a:endParaRPr lang="zh-CN" sz="240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200000"/>
                        </a:lnSpc>
                        <a:tabLst>
                          <a:tab pos="1828800" algn="l"/>
                        </a:tabLst>
                      </a:pPr>
                      <a:r>
                        <a:rPr lang="en-US" sz="2400" kern="100" dirty="0">
                          <a:effectLst/>
                        </a:rPr>
                        <a:t>3</a:t>
                      </a:r>
                      <a:r>
                        <a:rPr lang="zh-CN" sz="2400" kern="100" dirty="0">
                          <a:effectLst/>
                        </a:rPr>
                        <a:t>年或</a:t>
                      </a:r>
                      <a:r>
                        <a:rPr lang="en-US" sz="2400" kern="100" dirty="0">
                          <a:effectLst/>
                        </a:rPr>
                        <a:t>8</a:t>
                      </a:r>
                      <a:r>
                        <a:rPr lang="zh-CN" sz="2400" kern="100" dirty="0">
                          <a:effectLst/>
                        </a:rPr>
                        <a:t>万公里</a:t>
                      </a:r>
                      <a:endParaRPr lang="zh-CN" sz="240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200000"/>
                        </a:lnSpc>
                        <a:tabLst>
                          <a:tab pos="1828800" algn="l"/>
                        </a:tabLst>
                      </a:pPr>
                      <a:r>
                        <a:rPr lang="en-US" sz="2400" kern="100" dirty="0">
                          <a:effectLst/>
                        </a:rPr>
                        <a:t>6</a:t>
                      </a:r>
                      <a:r>
                        <a:rPr lang="zh-CN" sz="2400" kern="100" dirty="0">
                          <a:effectLst/>
                        </a:rPr>
                        <a:t>年或</a:t>
                      </a:r>
                      <a:r>
                        <a:rPr lang="en-US" sz="2400" kern="100" dirty="0">
                          <a:effectLst/>
                        </a:rPr>
                        <a:t>15</a:t>
                      </a:r>
                      <a:r>
                        <a:rPr lang="zh-CN" sz="2400" kern="100" dirty="0">
                          <a:effectLst/>
                        </a:rPr>
                        <a:t>万公里</a:t>
                      </a:r>
                      <a:endParaRPr lang="zh-CN" sz="2400" kern="10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xmlns="" val="2945628217"/>
                  </a:ext>
                </a:extLst>
              </a:tr>
              <a:tr h="665629">
                <a:tc>
                  <a:txBody>
                    <a:bodyPr/>
                    <a:lstStyle/>
                    <a:p>
                      <a:pPr algn="just">
                        <a:lnSpc>
                          <a:spcPct val="200000"/>
                        </a:lnSpc>
                        <a:tabLst>
                          <a:tab pos="1828800" algn="l"/>
                        </a:tabLst>
                      </a:pPr>
                      <a:r>
                        <a:rPr lang="zh-CN" sz="2400" kern="100">
                          <a:effectLst/>
                        </a:rPr>
                        <a:t>东风日产</a:t>
                      </a:r>
                      <a:endParaRPr lang="zh-CN" sz="24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200000"/>
                        </a:lnSpc>
                        <a:tabLst>
                          <a:tab pos="1828800" algn="l"/>
                        </a:tabLst>
                      </a:pPr>
                      <a:r>
                        <a:rPr lang="zh-CN" sz="2400" kern="100">
                          <a:effectLst/>
                        </a:rPr>
                        <a:t>晨风</a:t>
                      </a:r>
                      <a:endParaRPr lang="zh-CN" sz="24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200000"/>
                        </a:lnSpc>
                        <a:tabLst>
                          <a:tab pos="1828800" algn="l"/>
                        </a:tabLst>
                      </a:pPr>
                      <a:r>
                        <a:rPr lang="en-US" sz="2400" kern="100" dirty="0">
                          <a:effectLst/>
                        </a:rPr>
                        <a:t>5</a:t>
                      </a:r>
                      <a:r>
                        <a:rPr lang="zh-CN" sz="2400" kern="100" dirty="0">
                          <a:effectLst/>
                        </a:rPr>
                        <a:t>年或</a:t>
                      </a:r>
                      <a:r>
                        <a:rPr lang="en-US" sz="2400" kern="100" dirty="0">
                          <a:effectLst/>
                        </a:rPr>
                        <a:t>10</a:t>
                      </a:r>
                      <a:r>
                        <a:rPr lang="zh-CN" sz="2400" kern="100" dirty="0">
                          <a:effectLst/>
                        </a:rPr>
                        <a:t>万公里</a:t>
                      </a:r>
                      <a:endParaRPr lang="zh-CN" sz="240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200000"/>
                        </a:lnSpc>
                        <a:tabLst>
                          <a:tab pos="1828800" algn="l"/>
                        </a:tabLst>
                      </a:pPr>
                      <a:r>
                        <a:rPr lang="en-US" sz="2400" kern="100">
                          <a:effectLst/>
                        </a:rPr>
                        <a:t>5</a:t>
                      </a:r>
                      <a:r>
                        <a:rPr lang="zh-CN" sz="2400" kern="100">
                          <a:effectLst/>
                        </a:rPr>
                        <a:t>年或</a:t>
                      </a:r>
                      <a:r>
                        <a:rPr lang="en-US" sz="2400" kern="100">
                          <a:effectLst/>
                        </a:rPr>
                        <a:t>10</a:t>
                      </a:r>
                      <a:r>
                        <a:rPr lang="zh-CN" sz="2400" kern="100">
                          <a:effectLst/>
                        </a:rPr>
                        <a:t>万公里</a:t>
                      </a:r>
                      <a:endParaRPr lang="zh-CN" sz="2400" kern="10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xmlns="" val="650832699"/>
                  </a:ext>
                </a:extLst>
              </a:tr>
              <a:tr h="665629">
                <a:tc>
                  <a:txBody>
                    <a:bodyPr/>
                    <a:lstStyle/>
                    <a:p>
                      <a:pPr algn="just">
                        <a:lnSpc>
                          <a:spcPct val="200000"/>
                        </a:lnSpc>
                        <a:tabLst>
                          <a:tab pos="1828800" algn="l"/>
                        </a:tabLst>
                      </a:pPr>
                      <a:r>
                        <a:rPr lang="zh-CN" sz="2400" kern="100">
                          <a:effectLst/>
                        </a:rPr>
                        <a:t>北汽新能源</a:t>
                      </a:r>
                      <a:endParaRPr lang="zh-CN" sz="24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200000"/>
                        </a:lnSpc>
                        <a:tabLst>
                          <a:tab pos="1828800" algn="l"/>
                        </a:tabLst>
                      </a:pPr>
                      <a:r>
                        <a:rPr lang="en-US" sz="2400" kern="100">
                          <a:effectLst/>
                        </a:rPr>
                        <a:t>EV200</a:t>
                      </a:r>
                      <a:endParaRPr lang="zh-CN" sz="24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200000"/>
                        </a:lnSpc>
                        <a:tabLst>
                          <a:tab pos="1828800" algn="l"/>
                        </a:tabLst>
                      </a:pPr>
                      <a:r>
                        <a:rPr lang="en-US" sz="2400" kern="100" dirty="0">
                          <a:effectLst/>
                        </a:rPr>
                        <a:t>3</a:t>
                      </a:r>
                      <a:r>
                        <a:rPr lang="zh-CN" sz="2400" kern="100" dirty="0">
                          <a:effectLst/>
                        </a:rPr>
                        <a:t>年或</a:t>
                      </a:r>
                      <a:r>
                        <a:rPr lang="en-US" sz="2400" kern="100" dirty="0">
                          <a:effectLst/>
                        </a:rPr>
                        <a:t>12</a:t>
                      </a:r>
                      <a:r>
                        <a:rPr lang="zh-CN" sz="2400" kern="100" dirty="0">
                          <a:effectLst/>
                        </a:rPr>
                        <a:t>万公里</a:t>
                      </a:r>
                      <a:endParaRPr lang="zh-CN" sz="240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200000"/>
                        </a:lnSpc>
                        <a:tabLst>
                          <a:tab pos="1828800" algn="l"/>
                        </a:tabLst>
                      </a:pPr>
                      <a:r>
                        <a:rPr lang="en-US" sz="2400" kern="100" dirty="0">
                          <a:effectLst/>
                        </a:rPr>
                        <a:t>8</a:t>
                      </a:r>
                      <a:r>
                        <a:rPr lang="zh-CN" sz="2400" kern="100" dirty="0">
                          <a:effectLst/>
                        </a:rPr>
                        <a:t>年或</a:t>
                      </a:r>
                      <a:r>
                        <a:rPr lang="en-US" sz="2400" kern="100" dirty="0">
                          <a:effectLst/>
                        </a:rPr>
                        <a:t>15</a:t>
                      </a:r>
                      <a:r>
                        <a:rPr lang="zh-CN" sz="2400" kern="100" dirty="0">
                          <a:effectLst/>
                        </a:rPr>
                        <a:t>万公里</a:t>
                      </a:r>
                      <a:endParaRPr lang="zh-CN" sz="2400" kern="10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xmlns="" val="3587256449"/>
                  </a:ext>
                </a:extLst>
              </a:tr>
              <a:tr h="665629">
                <a:tc>
                  <a:txBody>
                    <a:bodyPr/>
                    <a:lstStyle/>
                    <a:p>
                      <a:pPr algn="just">
                        <a:lnSpc>
                          <a:spcPct val="200000"/>
                        </a:lnSpc>
                        <a:tabLst>
                          <a:tab pos="1828800" algn="l"/>
                        </a:tabLst>
                      </a:pPr>
                      <a:r>
                        <a:rPr lang="zh-CN" sz="2400" kern="100">
                          <a:effectLst/>
                        </a:rPr>
                        <a:t>江淮汽车</a:t>
                      </a:r>
                      <a:endParaRPr lang="zh-CN" sz="24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200000"/>
                        </a:lnSpc>
                        <a:tabLst>
                          <a:tab pos="1828800" algn="l"/>
                        </a:tabLst>
                      </a:pPr>
                      <a:r>
                        <a:rPr lang="en-US" sz="2400" kern="100">
                          <a:effectLst/>
                        </a:rPr>
                        <a:t>Iev5</a:t>
                      </a:r>
                      <a:r>
                        <a:rPr lang="zh-CN" sz="2400" kern="100">
                          <a:effectLst/>
                        </a:rPr>
                        <a:t>和</a:t>
                      </a:r>
                      <a:r>
                        <a:rPr lang="en-US" sz="2400" kern="100">
                          <a:effectLst/>
                        </a:rPr>
                        <a:t>Iev4</a:t>
                      </a:r>
                      <a:endParaRPr lang="zh-CN" sz="24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200000"/>
                        </a:lnSpc>
                        <a:tabLst>
                          <a:tab pos="1828800" algn="l"/>
                        </a:tabLst>
                      </a:pPr>
                      <a:r>
                        <a:rPr lang="en-US" sz="2400" kern="100">
                          <a:effectLst/>
                        </a:rPr>
                        <a:t>---</a:t>
                      </a:r>
                      <a:endParaRPr lang="zh-CN" sz="24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200000"/>
                        </a:lnSpc>
                        <a:tabLst>
                          <a:tab pos="1828800" algn="l"/>
                        </a:tabLst>
                      </a:pPr>
                      <a:r>
                        <a:rPr lang="en-US" sz="2400" kern="100" dirty="0">
                          <a:effectLst/>
                        </a:rPr>
                        <a:t>8</a:t>
                      </a:r>
                      <a:r>
                        <a:rPr lang="zh-CN" sz="2400" kern="100" dirty="0">
                          <a:effectLst/>
                        </a:rPr>
                        <a:t>年或</a:t>
                      </a:r>
                      <a:r>
                        <a:rPr lang="en-US" sz="2400" kern="100" dirty="0">
                          <a:effectLst/>
                        </a:rPr>
                        <a:t>15</a:t>
                      </a:r>
                      <a:r>
                        <a:rPr lang="zh-CN" sz="2400" kern="100" dirty="0">
                          <a:effectLst/>
                        </a:rPr>
                        <a:t>万公里</a:t>
                      </a:r>
                      <a:endParaRPr lang="zh-CN" sz="2400" kern="10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xmlns="" val="783584151"/>
                  </a:ext>
                </a:extLst>
              </a:tr>
              <a:tr h="665629">
                <a:tc>
                  <a:txBody>
                    <a:bodyPr/>
                    <a:lstStyle/>
                    <a:p>
                      <a:pPr algn="just">
                        <a:lnSpc>
                          <a:spcPct val="200000"/>
                        </a:lnSpc>
                        <a:tabLst>
                          <a:tab pos="1828800" algn="l"/>
                        </a:tabLst>
                      </a:pPr>
                      <a:r>
                        <a:rPr lang="zh-CN" sz="2400" kern="100">
                          <a:effectLst/>
                        </a:rPr>
                        <a:t>长安汽车</a:t>
                      </a:r>
                      <a:endParaRPr lang="zh-CN" sz="24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200000"/>
                        </a:lnSpc>
                        <a:tabLst>
                          <a:tab pos="1828800" algn="l"/>
                        </a:tabLst>
                      </a:pPr>
                      <a:r>
                        <a:rPr lang="zh-CN" sz="2400" kern="100">
                          <a:effectLst/>
                        </a:rPr>
                        <a:t>逸动</a:t>
                      </a:r>
                      <a:r>
                        <a:rPr lang="en-US" sz="2400" kern="100">
                          <a:effectLst/>
                        </a:rPr>
                        <a:t>EV</a:t>
                      </a:r>
                      <a:endParaRPr lang="zh-CN" sz="24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200000"/>
                        </a:lnSpc>
                        <a:tabLst>
                          <a:tab pos="1828800" algn="l"/>
                        </a:tabLst>
                      </a:pPr>
                      <a:r>
                        <a:rPr lang="en-US" sz="2400" kern="100">
                          <a:effectLst/>
                        </a:rPr>
                        <a:t>3</a:t>
                      </a:r>
                      <a:r>
                        <a:rPr lang="zh-CN" sz="2400" kern="100">
                          <a:effectLst/>
                        </a:rPr>
                        <a:t>年或</a:t>
                      </a:r>
                      <a:r>
                        <a:rPr lang="en-US" sz="2400" kern="100">
                          <a:effectLst/>
                        </a:rPr>
                        <a:t>6</a:t>
                      </a:r>
                      <a:r>
                        <a:rPr lang="zh-CN" sz="2400" kern="100">
                          <a:effectLst/>
                        </a:rPr>
                        <a:t>万公里</a:t>
                      </a:r>
                      <a:endParaRPr lang="zh-CN" sz="240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200000"/>
                        </a:lnSpc>
                        <a:tabLst>
                          <a:tab pos="1828800" algn="l"/>
                        </a:tabLst>
                      </a:pPr>
                      <a:r>
                        <a:rPr lang="en-US" sz="2400" kern="100" dirty="0">
                          <a:effectLst/>
                        </a:rPr>
                        <a:t>5</a:t>
                      </a:r>
                      <a:r>
                        <a:rPr lang="zh-CN" sz="2400" kern="100" dirty="0">
                          <a:effectLst/>
                        </a:rPr>
                        <a:t>年或</a:t>
                      </a:r>
                      <a:r>
                        <a:rPr lang="en-US" sz="2400" kern="100" dirty="0">
                          <a:effectLst/>
                        </a:rPr>
                        <a:t>10</a:t>
                      </a:r>
                      <a:r>
                        <a:rPr lang="zh-CN" sz="2400" kern="100" dirty="0">
                          <a:effectLst/>
                        </a:rPr>
                        <a:t>万公里</a:t>
                      </a:r>
                      <a:endParaRPr lang="zh-CN" sz="2400" kern="10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xmlns="" val="491037114"/>
                  </a:ext>
                </a:extLst>
              </a:tr>
            </a:tbl>
          </a:graphicData>
        </a:graphic>
      </p:graphicFrame>
      <p:sp>
        <p:nvSpPr>
          <p:cNvPr id="5" name="文本框 4">
            <a:extLst>
              <a:ext uri="{FF2B5EF4-FFF2-40B4-BE49-F238E27FC236}">
                <a16:creationId xmlns:a16="http://schemas.microsoft.com/office/drawing/2014/main" xmlns="" id="{DD57382B-51E7-423C-9F0F-B02293D4DF89}"/>
              </a:ext>
            </a:extLst>
          </p:cNvPr>
          <p:cNvSpPr txBox="1"/>
          <p:nvPr/>
        </p:nvSpPr>
        <p:spPr>
          <a:xfrm>
            <a:off x="2365318" y="580945"/>
            <a:ext cx="6130342" cy="369332"/>
          </a:xfrm>
          <a:prstGeom prst="rect">
            <a:avLst/>
          </a:prstGeom>
          <a:noFill/>
        </p:spPr>
        <p:txBody>
          <a:bodyPr wrap="square">
            <a:spAutoFit/>
          </a:bodyPr>
          <a:lstStyle/>
          <a:p>
            <a:r>
              <a:rPr lang="zh-CN" altLang="en-US" b="1" dirty="0">
                <a:solidFill>
                  <a:srgbClr val="C00000"/>
                </a:solidFill>
              </a:rPr>
              <a:t>表　</a:t>
            </a:r>
            <a:r>
              <a:rPr lang="en-US" altLang="zh-CN" b="1" dirty="0">
                <a:solidFill>
                  <a:srgbClr val="C00000"/>
                </a:solidFill>
              </a:rPr>
              <a:t>2016</a:t>
            </a:r>
            <a:r>
              <a:rPr lang="zh-CN" altLang="en-US" b="1" dirty="0">
                <a:solidFill>
                  <a:srgbClr val="C00000"/>
                </a:solidFill>
              </a:rPr>
              <a:t>年国产新能源汽车整车和电池质保期</a:t>
            </a:r>
          </a:p>
        </p:txBody>
      </p:sp>
    </p:spTree>
    <p:extLst>
      <p:ext uri="{BB962C8B-B14F-4D97-AF65-F5344CB8AC3E}">
        <p14:creationId xmlns:p14="http://schemas.microsoft.com/office/powerpoint/2010/main" xmlns="" val="64229887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10.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1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12.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14.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15.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6.xml><?xml version="1.0" encoding="utf-8"?>
<p:tagLst xmlns:a="http://schemas.openxmlformats.org/drawingml/2006/main" xmlns:r="http://schemas.openxmlformats.org/officeDocument/2006/relationships" xmlns:p="http://schemas.openxmlformats.org/presentationml/2006/main">
  <p:tag name="MH" val="20161022204519"/>
  <p:tag name="MH_LIBRARY" val="GRAPHIC"/>
</p:tagLst>
</file>

<file path=ppt/tags/tag17.xml><?xml version="1.0" encoding="utf-8"?>
<p:tagLst xmlns:a="http://schemas.openxmlformats.org/drawingml/2006/main" xmlns:r="http://schemas.openxmlformats.org/officeDocument/2006/relationships" xmlns:p="http://schemas.openxmlformats.org/presentationml/2006/main">
  <p:tag name="MH" val="20161022204519"/>
  <p:tag name="MH_LIBRARY" val="GRAPHIC"/>
  <p:tag name="MH_ORDER" val="Straight Connector 6"/>
</p:tagLst>
</file>

<file path=ppt/tags/tag18.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4553"/>
  <p:tag name="KSO_WM_UNIT_CLEAR" val="0"/>
  <p:tag name="KSO_WM_UNIT_COMPATIBLE" val="0"/>
  <p:tag name="KSO_WM_UNIT_HIGHLIGHT" val="0"/>
  <p:tag name="KSO_WM_UNIT_ISCONTENTSTITLE" val="0"/>
  <p:tag name="KSO_WM_UNIT_VALUE" val="234"/>
  <p:tag name="KSO_WM_UNIT_LAYERLEVEL" val="1"/>
  <p:tag name="KSO_WM_UNIT_INDEX" val="1"/>
  <p:tag name="KSO_WM_UNIT_ID" val="custom20184553_1*b*1"/>
  <p:tag name="KSO_WM_UNIT_TYPE" val="b"/>
  <p:tag name="KSO_WM_BEAUTIFY_FLAG" val="#wm#"/>
  <p:tag name="KSO_WM_TAG_VERSION" val="1.0"/>
  <p:tag name="KSO_WM_UNIT_PRESET_TEXT" val="Lorem ipsum dolor sit amet, consectetur adipisicing elit."/>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3.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4.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5.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6.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7.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8.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9.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heme/theme1.xml><?xml version="1.0" encoding="utf-8"?>
<a:theme xmlns:a="http://schemas.openxmlformats.org/drawingml/2006/main" name="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2_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3_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4_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2313</Words>
  <Application>Microsoft Office PowerPoint</Application>
  <PresentationFormat>自定义</PresentationFormat>
  <Paragraphs>228</Paragraphs>
  <Slides>45</Slides>
  <Notes>1</Notes>
  <HiddenSlides>0</HiddenSlides>
  <MMClips>0</MMClips>
  <ScaleCrop>false</ScaleCrop>
  <HeadingPairs>
    <vt:vector size="4" baseType="variant">
      <vt:variant>
        <vt:lpstr>主题</vt:lpstr>
      </vt:variant>
      <vt:variant>
        <vt:i4>5</vt:i4>
      </vt:variant>
      <vt:variant>
        <vt:lpstr>幻灯片标题</vt:lpstr>
      </vt:variant>
      <vt:variant>
        <vt:i4>45</vt:i4>
      </vt:variant>
    </vt:vector>
  </HeadingPairs>
  <TitlesOfParts>
    <vt:vector size="50" baseType="lpstr">
      <vt:lpstr>Office 主题</vt:lpstr>
      <vt:lpstr>1_Office 主题</vt:lpstr>
      <vt:lpstr>2_Office 主题</vt:lpstr>
      <vt:lpstr>3_Office 主题</vt:lpstr>
      <vt:lpstr>4_Office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45</cp:revision>
  <dcterms:created xsi:type="dcterms:W3CDTF">2018-03-01T02:03:00Z</dcterms:created>
  <dcterms:modified xsi:type="dcterms:W3CDTF">2021-04-25T03:35:27Z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2052-11.1.0.9513</vt:lpwstr>
  </property>
</Properties>
</file>