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Lst>
  <p:notesMasterIdLst>
    <p:notesMasterId r:id="rId70"/>
  </p:notesMasterIdLst>
  <p:sldIdLst>
    <p:sldId id="463" r:id="rId4"/>
    <p:sldId id="464" r:id="rId5"/>
    <p:sldId id="481" r:id="rId6"/>
    <p:sldId id="482" r:id="rId7"/>
    <p:sldId id="495" r:id="rId8"/>
    <p:sldId id="483" r:id="rId9"/>
    <p:sldId id="427" r:id="rId10"/>
    <p:sldId id="448" r:id="rId11"/>
    <p:sldId id="449" r:id="rId12"/>
    <p:sldId id="450" r:id="rId13"/>
    <p:sldId id="451" r:id="rId14"/>
    <p:sldId id="445" r:id="rId15"/>
    <p:sldId id="446" r:id="rId16"/>
    <p:sldId id="447" r:id="rId17"/>
    <p:sldId id="452" r:id="rId18"/>
    <p:sldId id="453" r:id="rId19"/>
    <p:sldId id="454" r:id="rId20"/>
    <p:sldId id="455" r:id="rId21"/>
    <p:sldId id="456" r:id="rId22"/>
    <p:sldId id="457" r:id="rId23"/>
    <p:sldId id="458" r:id="rId24"/>
    <p:sldId id="460" r:id="rId25"/>
    <p:sldId id="484" r:id="rId26"/>
    <p:sldId id="469" r:id="rId27"/>
    <p:sldId id="470" r:id="rId28"/>
    <p:sldId id="471" r:id="rId29"/>
    <p:sldId id="472" r:id="rId30"/>
    <p:sldId id="466" r:id="rId31"/>
    <p:sldId id="467" r:id="rId32"/>
    <p:sldId id="496" r:id="rId33"/>
    <p:sldId id="497" r:id="rId34"/>
    <p:sldId id="498" r:id="rId35"/>
    <p:sldId id="499" r:id="rId36"/>
    <p:sldId id="500" r:id="rId37"/>
    <p:sldId id="468" r:id="rId38"/>
    <p:sldId id="486" r:id="rId39"/>
    <p:sldId id="501" r:id="rId40"/>
    <p:sldId id="487" r:id="rId41"/>
    <p:sldId id="488" r:id="rId42"/>
    <p:sldId id="502" r:id="rId43"/>
    <p:sldId id="477" r:id="rId44"/>
    <p:sldId id="491" r:id="rId45"/>
    <p:sldId id="492" r:id="rId46"/>
    <p:sldId id="494" r:id="rId47"/>
    <p:sldId id="503" r:id="rId48"/>
    <p:sldId id="461" r:id="rId49"/>
    <p:sldId id="506" r:id="rId50"/>
    <p:sldId id="505" r:id="rId51"/>
    <p:sldId id="507" r:id="rId52"/>
    <p:sldId id="508" r:id="rId53"/>
    <p:sldId id="509" r:id="rId54"/>
    <p:sldId id="510" r:id="rId55"/>
    <p:sldId id="511" r:id="rId56"/>
    <p:sldId id="512" r:id="rId57"/>
    <p:sldId id="515" r:id="rId58"/>
    <p:sldId id="514" r:id="rId59"/>
    <p:sldId id="516" r:id="rId60"/>
    <p:sldId id="517" r:id="rId61"/>
    <p:sldId id="518" r:id="rId62"/>
    <p:sldId id="519" r:id="rId63"/>
    <p:sldId id="520" r:id="rId64"/>
    <p:sldId id="521" r:id="rId65"/>
    <p:sldId id="522" r:id="rId66"/>
    <p:sldId id="523" r:id="rId67"/>
    <p:sldId id="524" r:id="rId68"/>
    <p:sldId id="301"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74" d="100"/>
          <a:sy n="74" d="100"/>
        </p:scale>
        <p:origin x="69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2021/4/22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noTextEdit="1"/>
          </p:cNvSpPr>
          <p:nvPr>
            <p:ph type="sldImg" idx="4294967295"/>
          </p:nvPr>
        </p:nvSpPr>
        <p:spPr>
          <a:ln>
            <a:solidFill>
              <a:srgbClr val="000000"/>
            </a:solidFill>
            <a:miter lim="800000"/>
          </a:ln>
        </p:spPr>
      </p:sp>
      <p:sp>
        <p:nvSpPr>
          <p:cNvPr id="46082" name="备注占位符 2"/>
          <p:cNvSpPr>
            <a:spLocks noGrp="1" noChangeArrowheads="1"/>
          </p:cNvSpPr>
          <p:nvPr>
            <p:ph type="body" idx="4294967295"/>
          </p:nvPr>
        </p:nvSpPr>
        <p:spPr/>
        <p:txBody>
          <a:bodyPr/>
          <a:lstStyle/>
          <a:p>
            <a:pPr>
              <a:spcBef>
                <a:spcPct val="0"/>
              </a:spcBef>
            </a:pPr>
            <a:endParaRPr lang="zh-CN" altLang="en-US"/>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a:defRPr>
                <a:solidFill>
                  <a:schemeClr val="tx1"/>
                </a:solidFill>
                <a:latin typeface="Arial" panose="020B0604020202020204" pitchFamily="34" charset="0"/>
                <a:ea typeface="SimSun" panose="02010600030101010101" pitchFamily="2" charset="-122"/>
              </a:defRPr>
            </a:lvl2pPr>
            <a:lvl3pPr>
              <a:defRPr>
                <a:solidFill>
                  <a:schemeClr val="tx1"/>
                </a:solidFill>
                <a:latin typeface="Arial" panose="020B0604020202020204" pitchFamily="34" charset="0"/>
                <a:ea typeface="SimSun" panose="02010600030101010101" pitchFamily="2" charset="-122"/>
              </a:defRPr>
            </a:lvl3pPr>
            <a:lvl4pPr>
              <a:defRPr>
                <a:solidFill>
                  <a:schemeClr val="tx1"/>
                </a:solidFill>
                <a:latin typeface="Arial" panose="020B0604020202020204" pitchFamily="34" charset="0"/>
                <a:ea typeface="SimSun" panose="02010600030101010101" pitchFamily="2" charset="-122"/>
              </a:defRPr>
            </a:lvl4pPr>
            <a:lvl5pPr>
              <a:defRPr>
                <a:solidFill>
                  <a:schemeClr val="tx1"/>
                </a:solidFill>
                <a:latin typeface="Arial" panose="020B0604020202020204" pitchFamily="34" charset="0"/>
                <a:ea typeface="SimSun"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fld id="{07353953-2F24-4853-94B6-6188C90BE669}" type="slidenum">
              <a:rPr lang="zh-CN" altLang="en-US">
                <a:solidFill>
                  <a:srgbClr val="000000"/>
                </a:solidFill>
                <a:latin typeface="Calibri" panose="020F0502020204030204" pitchFamily="34" charset="0"/>
              </a:rPr>
              <a:t>66</a:t>
            </a:fld>
            <a:endParaRPr lang="zh-CN"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a:off x="38100" y="6650990"/>
            <a:ext cx="9887585" cy="635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92568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动力电池控制器认知</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142581" y="6650990"/>
            <a:ext cx="9674860" cy="6866"/>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532279" y="6473190"/>
            <a:ext cx="2810510"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新能源汽车高压系统检测</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2021/4/22</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a:off x="-102870" y="6650990"/>
            <a:ext cx="9718040" cy="317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615170" y="6470015"/>
            <a:ext cx="260921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吉利</a:t>
            </a:r>
            <a:r>
              <a:rPr lang="en-US" altLang="zh-CN" b="1" dirty="0">
                <a:solidFill>
                  <a:schemeClr val="accent5">
                    <a:lumMod val="60000"/>
                    <a:lumOff val="40000"/>
                  </a:schemeClr>
                </a:solidFill>
                <a:latin typeface="KaiTi" panose="02010609060101010101" charset="-122"/>
                <a:ea typeface="KaiTi" panose="02010609060101010101" charset="-122"/>
                <a:sym typeface="+mn-ea"/>
              </a:rPr>
              <a:t>EV300</a:t>
            </a:r>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动力电池认知</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2021/4/22</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2021/4/22</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2021/4/22</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2021/4/22</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2021/4/22</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2021/4/22</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16.wmf"/><Relationship Id="rId5" Type="http://schemas.openxmlformats.org/officeDocument/2006/relationships/oleObject" Target="../embeddings/oleObject1.bin"/><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24.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9.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9.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5.png"/><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27.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4.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image" Target="../media/image46.wmf"/><Relationship Id="rId4" Type="http://schemas.openxmlformats.org/officeDocument/2006/relationships/oleObject" Target="../embeddings/oleObject2.bin"/></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image" Target="../media/image48.wmf"/><Relationship Id="rId4" Type="http://schemas.openxmlformats.org/officeDocument/2006/relationships/oleObject" Target="../embeddings/oleObject3.bin"/></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tags" Target="../tags/tag43.xml"/><Relationship Id="rId5" Type="http://schemas.openxmlformats.org/officeDocument/2006/relationships/image" Target="../media/image50.wmf"/><Relationship Id="rId4" Type="http://schemas.openxmlformats.org/officeDocument/2006/relationships/oleObject" Target="../embeddings/oleObject4.bin"/></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sp>
        <p:nvSpPr>
          <p:cNvPr id="13326" name="文本框 1"/>
          <p:cNvSpPr txBox="1"/>
          <p:nvPr/>
        </p:nvSpPr>
        <p:spPr>
          <a:xfrm>
            <a:off x="7826280" y="343070"/>
            <a:ext cx="4246880" cy="706755"/>
          </a:xfrm>
          <a:prstGeom prst="rect">
            <a:avLst/>
          </a:prstGeom>
          <a:noFill/>
          <a:ln w="9525">
            <a:noFill/>
          </a:ln>
        </p:spPr>
        <p:txBody>
          <a:bodyPr wrap="none">
            <a:spAutoFit/>
          </a:bodyPr>
          <a:lstStyle/>
          <a:p>
            <a:r>
              <a:rPr lang="zh-CN" altLang="en-US" sz="4000" dirty="0">
                <a:solidFill>
                  <a:srgbClr val="000000"/>
                </a:solidFill>
                <a:latin typeface="STXingkai" panose="02010800040101010101" pitchFamily="2" charset="-122"/>
                <a:ea typeface="STXingkai" panose="02010800040101010101" pitchFamily="2" charset="-122"/>
              </a:rPr>
              <a:t>精品资源共享课程</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2147482576" descr="图片3 第一代leaf 动力电池"/>
          <p:cNvPicPr>
            <a:picLocks noChangeAspect="1"/>
          </p:cNvPicPr>
          <p:nvPr/>
        </p:nvPicPr>
        <p:blipFill>
          <a:blip r:embed="rId3"/>
          <a:stretch>
            <a:fillRect/>
          </a:stretch>
        </p:blipFill>
        <p:spPr>
          <a:xfrm>
            <a:off x="1810870" y="4176241"/>
            <a:ext cx="3662680" cy="2044700"/>
          </a:xfrm>
          <a:prstGeom prst="rect">
            <a:avLst/>
          </a:prstGeom>
          <a:noFill/>
          <a:ln w="9525">
            <a:noFill/>
          </a:ln>
        </p:spPr>
      </p:pic>
      <p:sp>
        <p:nvSpPr>
          <p:cNvPr id="12" name="圆角矩形 11"/>
          <p:cNvSpPr/>
          <p:nvPr/>
        </p:nvSpPr>
        <p:spPr>
          <a:xfrm>
            <a:off x="1810870" y="835506"/>
            <a:ext cx="53975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1</a:t>
            </a:r>
            <a:r>
              <a:rPr lang="zh-CN" altLang="en-US" sz="3200" b="1" dirty="0"/>
              <a:t>：驱动电流路径</a:t>
            </a:r>
          </a:p>
        </p:txBody>
      </p:sp>
      <p:grpSp>
        <p:nvGrpSpPr>
          <p:cNvPr id="13" name="组合 12"/>
          <p:cNvGrpSpPr/>
          <p:nvPr/>
        </p:nvGrpSpPr>
        <p:grpSpPr>
          <a:xfrm>
            <a:off x="1810870" y="1503526"/>
            <a:ext cx="1395730" cy="2581275"/>
            <a:chOff x="814328" y="3219334"/>
            <a:chExt cx="1356392" cy="432536"/>
          </a:xfrm>
        </p:grpSpPr>
        <p:grpSp>
          <p:nvGrpSpPr>
            <p:cNvPr id="14" name="组合 1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圆角矩形 1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pic>
        <p:nvPicPr>
          <p:cNvPr id="18" name="图片 52"/>
          <p:cNvPicPr>
            <a:picLocks noChangeAspect="1"/>
          </p:cNvPicPr>
          <p:nvPr/>
        </p:nvPicPr>
        <p:blipFill>
          <a:blip r:embed="rId4"/>
          <a:srcRect l="9590" t="25391" r="29523" b="18802"/>
          <a:stretch>
            <a:fillRect/>
          </a:stretch>
        </p:blipFill>
        <p:spPr>
          <a:xfrm>
            <a:off x="8141820" y="4421351"/>
            <a:ext cx="3014345" cy="1554480"/>
          </a:xfrm>
          <a:prstGeom prst="rect">
            <a:avLst/>
          </a:prstGeom>
          <a:noFill/>
          <a:ln w="9525">
            <a:noFill/>
          </a:ln>
        </p:spPr>
      </p:pic>
      <p:grpSp>
        <p:nvGrpSpPr>
          <p:cNvPr id="19" name="组合 18"/>
          <p:cNvGrpSpPr/>
          <p:nvPr/>
        </p:nvGrpSpPr>
        <p:grpSpPr>
          <a:xfrm>
            <a:off x="8724750" y="1622906"/>
            <a:ext cx="1395730" cy="2581275"/>
            <a:chOff x="814328" y="3219334"/>
            <a:chExt cx="1356392" cy="432536"/>
          </a:xfrm>
        </p:grpSpPr>
        <p:grpSp>
          <p:nvGrpSpPr>
            <p:cNvPr id="20" name="组合 1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2" name="圆角矩形 2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圆角矩形 2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TextBox 73"/>
            <p:cNvSpPr txBox="1"/>
            <p:nvPr/>
          </p:nvSpPr>
          <p:spPr>
            <a:xfrm>
              <a:off x="1047901" y="327837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交</a:t>
              </a:r>
            </a:p>
            <a:p>
              <a:pPr lvl="0"/>
              <a:r>
                <a:rPr lang="zh-CN" altLang="en-US" sz="2400" dirty="0">
                  <a:solidFill>
                    <a:schemeClr val="accent2"/>
                  </a:solidFill>
                  <a:cs typeface="SimSun" panose="02010600030101010101" pitchFamily="2" charset="-122"/>
                </a:rPr>
                <a:t>流</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机</a:t>
              </a:r>
              <a:endParaRPr lang="en-US" altLang="zh-CN" sz="2400" dirty="0">
                <a:solidFill>
                  <a:schemeClr val="accent2"/>
                </a:solidFill>
                <a:cs typeface="SimSun" panose="02010600030101010101" pitchFamily="2" charset="-122"/>
              </a:endParaRPr>
            </a:p>
          </p:txBody>
        </p:sp>
      </p:grpSp>
      <p:pic>
        <p:nvPicPr>
          <p:cNvPr id="24" name="图片 23"/>
          <p:cNvPicPr>
            <a:picLocks noChangeAspect="1"/>
          </p:cNvPicPr>
          <p:nvPr/>
        </p:nvPicPr>
        <p:blipFill>
          <a:blip r:embed="rId5"/>
          <a:srcRect l="25583" t="25493" r="44077" b="35910"/>
          <a:stretch>
            <a:fillRect/>
          </a:stretch>
        </p:blipFill>
        <p:spPr>
          <a:xfrm>
            <a:off x="5473550" y="4257521"/>
            <a:ext cx="2625725" cy="1878330"/>
          </a:xfrm>
          <a:prstGeom prst="rect">
            <a:avLst/>
          </a:prstGeom>
          <a:noFill/>
          <a:ln w="9525">
            <a:noFill/>
          </a:ln>
        </p:spPr>
      </p:pic>
      <p:grpSp>
        <p:nvGrpSpPr>
          <p:cNvPr id="25" name="组合 24"/>
          <p:cNvGrpSpPr/>
          <p:nvPr/>
        </p:nvGrpSpPr>
        <p:grpSpPr>
          <a:xfrm>
            <a:off x="5351630" y="1545436"/>
            <a:ext cx="1473200" cy="2581275"/>
            <a:chOff x="795815" y="3219334"/>
            <a:chExt cx="1431679" cy="432536"/>
          </a:xfrm>
        </p:grpSpPr>
        <p:grpSp>
          <p:nvGrpSpPr>
            <p:cNvPr id="26" name="组合 2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 name="圆角矩形 2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7" name="TextBox 73"/>
            <p:cNvSpPr txBox="1"/>
            <p:nvPr/>
          </p:nvSpPr>
          <p:spPr>
            <a:xfrm>
              <a:off x="795815" y="3280623"/>
              <a:ext cx="1431679"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机</a:t>
              </a:r>
            </a:p>
            <a:p>
              <a:pPr lvl="0"/>
              <a:r>
                <a:rPr lang="zh-CN" altLang="en-US" sz="2400" dirty="0">
                  <a:solidFill>
                    <a:schemeClr val="accent2"/>
                  </a:solidFill>
                  <a:cs typeface="SimSun" panose="02010600030101010101" pitchFamily="2" charset="-122"/>
                </a:rPr>
                <a:t>控</a:t>
              </a:r>
            </a:p>
            <a:p>
              <a:pPr lvl="0"/>
              <a:r>
                <a:rPr lang="zh-CN" altLang="en-US" sz="2400" dirty="0">
                  <a:solidFill>
                    <a:schemeClr val="accent2"/>
                  </a:solidFill>
                  <a:cs typeface="SimSun" panose="02010600030101010101" pitchFamily="2" charset="-122"/>
                </a:rPr>
                <a:t>制</a:t>
              </a:r>
            </a:p>
            <a:p>
              <a:pPr lvl="0"/>
              <a:r>
                <a:rPr lang="zh-CN" altLang="en-US" sz="2400" dirty="0">
                  <a:solidFill>
                    <a:schemeClr val="accent2"/>
                  </a:solidFill>
                  <a:cs typeface="SimSun" panose="02010600030101010101" pitchFamily="2" charset="-122"/>
                </a:rPr>
                <a:t>器</a:t>
              </a:r>
              <a:endParaRPr lang="en-US" altLang="zh-CN" sz="2400" dirty="0">
                <a:solidFill>
                  <a:schemeClr val="accent2"/>
                </a:solidFill>
                <a:cs typeface="SimSun" panose="02010600030101010101" pitchFamily="2" charset="-122"/>
              </a:endParaRPr>
            </a:p>
          </p:txBody>
        </p:sp>
      </p:grpSp>
      <p:cxnSp>
        <p:nvCxnSpPr>
          <p:cNvPr id="30" name="直接连接符 29"/>
          <p:cNvCxnSpPr/>
          <p:nvPr/>
        </p:nvCxnSpPr>
        <p:spPr>
          <a:xfrm flipH="1">
            <a:off x="3206600" y="2623666"/>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206600" y="3082136"/>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771490" y="2483966"/>
            <a:ext cx="1922145" cy="1270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6775300" y="2819246"/>
            <a:ext cx="1922145" cy="1270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6787365" y="3169131"/>
            <a:ext cx="1922145" cy="1270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500"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1+#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500"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6" presetClass="entr" presetSubtype="2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arn(inVertical)">
                                      <p:cBhvr>
                                        <p:cTn id="25" dur="500"/>
                                        <p:tgtEl>
                                          <p:spTgt spid="24"/>
                                        </p:tgtEl>
                                      </p:cBhvr>
                                    </p:animEffect>
                                  </p:childTnLst>
                                </p:cTn>
                              </p:par>
                              <p:par>
                                <p:cTn id="26" presetID="53" presetClass="entr" presetSubtype="16" fill="hold" nodeType="withEffect">
                                  <p:stCondLst>
                                    <p:cond delay="0"/>
                                  </p:stCondLst>
                                  <p:childTnLst>
                                    <p:set>
                                      <p:cBhvr>
                                        <p:cTn id="27" dur="500"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16" presetClass="entr" presetSubtype="21"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barn(inVertical)">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500" fill="hold">
                                          <p:stCondLst>
                                            <p:cond delay="0"/>
                                          </p:stCondLst>
                                        </p:cTn>
                                        <p:tgtEl>
                                          <p:spTgt spid="18"/>
                                        </p:tgtEl>
                                        <p:attrNameLst>
                                          <p:attrName>style.visibility</p:attrName>
                                        </p:attrNameLst>
                                      </p:cBhvr>
                                      <p:to>
                                        <p:strVal val="visible"/>
                                      </p:to>
                                    </p:set>
                                    <p:animEffect transition="in" filter="barn(inVertical)">
                                      <p:cBhvr>
                                        <p:cTn id="38" dur="500"/>
                                        <p:tgtEl>
                                          <p:spTgt spid="18"/>
                                        </p:tgtEl>
                                      </p:cBhvr>
                                    </p:animEffect>
                                  </p:childTnLst>
                                </p:cTn>
                              </p:par>
                              <p:par>
                                <p:cTn id="39" presetID="53" presetClass="entr" presetSubtype="16" fill="hold" nodeType="withEffect">
                                  <p:stCondLst>
                                    <p:cond delay="0"/>
                                  </p:stCondLst>
                                  <p:childTnLst>
                                    <p:set>
                                      <p:cBhvr>
                                        <p:cTn id="40" dur="500"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16" presetClass="entr" presetSubtype="21"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inVertical)">
                                      <p:cBhvr>
                                        <p:cTn id="46" dur="500"/>
                                        <p:tgtEl>
                                          <p:spTgt spid="19"/>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000" fill="hold">
                                          <p:stCondLst>
                                            <p:cond delay="0"/>
                                          </p:stCondLst>
                                        </p:cTn>
                                        <p:tgtEl>
                                          <p:spTgt spid="31"/>
                                        </p:tgtEl>
                                        <p:attrNameLst>
                                          <p:attrName>style.visibility</p:attrName>
                                        </p:attrNameLst>
                                      </p:cBhvr>
                                      <p:to>
                                        <p:strVal val="visible"/>
                                      </p:to>
                                    </p:set>
                                    <p:animEffect transition="in" filter="wipe(left)">
                                      <p:cBhvr>
                                        <p:cTn id="50" dur="1000"/>
                                        <p:tgtEl>
                                          <p:spTgt spid="31"/>
                                        </p:tgtEl>
                                      </p:cBhvr>
                                    </p:animEffect>
                                  </p:childTnLst>
                                </p:cTn>
                              </p:par>
                              <p:par>
                                <p:cTn id="51" presetID="22" presetClass="entr" presetSubtype="8" fill="hold" nodeType="withEffect">
                                  <p:stCondLst>
                                    <p:cond delay="0"/>
                                  </p:stCondLst>
                                  <p:childTnLst>
                                    <p:set>
                                      <p:cBhvr>
                                        <p:cTn id="52" dur="1000" fill="hold">
                                          <p:stCondLst>
                                            <p:cond delay="0"/>
                                          </p:stCondLst>
                                        </p:cTn>
                                        <p:tgtEl>
                                          <p:spTgt spid="30"/>
                                        </p:tgtEl>
                                        <p:attrNameLst>
                                          <p:attrName>style.visibility</p:attrName>
                                        </p:attrNameLst>
                                      </p:cBhvr>
                                      <p:to>
                                        <p:strVal val="visible"/>
                                      </p:to>
                                    </p:set>
                                    <p:animEffect transition="in" filter="wipe(left)">
                                      <p:cBhvr>
                                        <p:cTn id="53" dur="1000"/>
                                        <p:tgtEl>
                                          <p:spTgt spid="30"/>
                                        </p:tgtEl>
                                      </p:cBhvr>
                                    </p:animEffect>
                                  </p:childTnLst>
                                </p:cTn>
                              </p:par>
                              <p:par>
                                <p:cTn id="54" presetID="22" presetClass="entr" presetSubtype="8" fill="hold" nodeType="withEffect">
                                  <p:stCondLst>
                                    <p:cond delay="0"/>
                                  </p:stCondLst>
                                  <p:childTnLst>
                                    <p:set>
                                      <p:cBhvr>
                                        <p:cTn id="55" dur="1000" fill="hold">
                                          <p:stCondLst>
                                            <p:cond delay="0"/>
                                          </p:stCondLst>
                                        </p:cTn>
                                        <p:tgtEl>
                                          <p:spTgt spid="32"/>
                                        </p:tgtEl>
                                        <p:attrNameLst>
                                          <p:attrName>style.visibility</p:attrName>
                                        </p:attrNameLst>
                                      </p:cBhvr>
                                      <p:to>
                                        <p:strVal val="visible"/>
                                      </p:to>
                                    </p:set>
                                    <p:animEffect transition="in" filter="wipe(left)">
                                      <p:cBhvr>
                                        <p:cTn id="56" dur="1000"/>
                                        <p:tgtEl>
                                          <p:spTgt spid="32"/>
                                        </p:tgtEl>
                                      </p:cBhvr>
                                    </p:animEffect>
                                  </p:childTnLst>
                                </p:cTn>
                              </p:par>
                              <p:par>
                                <p:cTn id="57" presetID="22" presetClass="entr" presetSubtype="8" fill="hold" nodeType="withEffect">
                                  <p:stCondLst>
                                    <p:cond delay="0"/>
                                  </p:stCondLst>
                                  <p:childTnLst>
                                    <p:set>
                                      <p:cBhvr>
                                        <p:cTn id="58" dur="1000" fill="hold">
                                          <p:stCondLst>
                                            <p:cond delay="0"/>
                                          </p:stCondLst>
                                        </p:cTn>
                                        <p:tgtEl>
                                          <p:spTgt spid="33"/>
                                        </p:tgtEl>
                                        <p:attrNameLst>
                                          <p:attrName>style.visibility</p:attrName>
                                        </p:attrNameLst>
                                      </p:cBhvr>
                                      <p:to>
                                        <p:strVal val="visible"/>
                                      </p:to>
                                    </p:set>
                                    <p:animEffect transition="in" filter="wipe(left)">
                                      <p:cBhvr>
                                        <p:cTn id="59" dur="1000"/>
                                        <p:tgtEl>
                                          <p:spTgt spid="33"/>
                                        </p:tgtEl>
                                      </p:cBhvr>
                                    </p:animEffect>
                                  </p:childTnLst>
                                </p:cTn>
                              </p:par>
                              <p:par>
                                <p:cTn id="60" presetID="22" presetClass="entr" presetSubtype="8" fill="hold" nodeType="withEffect">
                                  <p:stCondLst>
                                    <p:cond delay="0"/>
                                  </p:stCondLst>
                                  <p:childTnLst>
                                    <p:set>
                                      <p:cBhvr>
                                        <p:cTn id="61" dur="1000" fill="hold">
                                          <p:stCondLst>
                                            <p:cond delay="0"/>
                                          </p:stCondLst>
                                        </p:cTn>
                                        <p:tgtEl>
                                          <p:spTgt spid="34"/>
                                        </p:tgtEl>
                                        <p:attrNameLst>
                                          <p:attrName>style.visibility</p:attrName>
                                        </p:attrNameLst>
                                      </p:cBhvr>
                                      <p:to>
                                        <p:strVal val="visible"/>
                                      </p:to>
                                    </p:set>
                                    <p:animEffect transition="in" filter="wipe(left)">
                                      <p:cBhvr>
                                        <p:cTn id="62"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6"/>
          <p:cNvGrpSpPr/>
          <p:nvPr/>
        </p:nvGrpSpPr>
        <p:grpSpPr bwMode="auto">
          <a:xfrm>
            <a:off x="845005" y="924964"/>
            <a:ext cx="988004" cy="1220787"/>
            <a:chOff x="1372132" y="2006571"/>
            <a:chExt cx="2675951" cy="3311252"/>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132" y="2006571"/>
              <a:ext cx="2675951" cy="33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descr="E:\2018.4信息化大赛4.18\2. 课中讲解\安全气囊拆装PPT\图片2.png图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8962" y="2366415"/>
              <a:ext cx="1702292" cy="25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23"/>
          <p:cNvSpPr>
            <a:spLocks noChangeArrowheads="1"/>
          </p:cNvSpPr>
          <p:nvPr/>
        </p:nvSpPr>
        <p:spPr bwMode="auto">
          <a:xfrm>
            <a:off x="1653332" y="1622559"/>
            <a:ext cx="507682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sp>
        <p:nvSpPr>
          <p:cNvPr id="11" name="文本框 6"/>
          <p:cNvSpPr txBox="1"/>
          <p:nvPr/>
        </p:nvSpPr>
        <p:spPr>
          <a:xfrm>
            <a:off x="2047032" y="943109"/>
            <a:ext cx="6103620" cy="521970"/>
          </a:xfrm>
          <a:prstGeom prst="rect">
            <a:avLst/>
          </a:prstGeom>
          <a:noFill/>
        </p:spPr>
        <p:txBody>
          <a:bodyPr wrap="square" rtlCol="0">
            <a:spAutoFit/>
          </a:bodyPr>
          <a:lstStyle/>
          <a:p>
            <a:r>
              <a:rPr lang="en-US" altLang="zh-CN" sz="2800" b="1"/>
              <a:t>Q2</a:t>
            </a:r>
            <a:r>
              <a:rPr lang="zh-CN" altLang="en-US" sz="2800" b="1"/>
              <a:t>：电动汽车低压电从哪里来？</a:t>
            </a:r>
          </a:p>
        </p:txBody>
      </p:sp>
      <p:graphicFrame>
        <p:nvGraphicFramePr>
          <p:cNvPr id="12" name="内容占位符 7"/>
          <p:cNvGraphicFramePr>
            <a:graphicFrameLocks noGrp="1" noChangeAspect="1"/>
          </p:cNvGraphicFramePr>
          <p:nvPr>
            <p:ph idx="1"/>
          </p:nvPr>
        </p:nvGraphicFramePr>
        <p:xfrm>
          <a:off x="3106212" y="2374399"/>
          <a:ext cx="5481320" cy="3613785"/>
        </p:xfrm>
        <a:graphic>
          <a:graphicData uri="http://schemas.openxmlformats.org/presentationml/2006/ole">
            <mc:AlternateContent xmlns:mc="http://schemas.openxmlformats.org/markup-compatibility/2006">
              <mc:Choice xmlns:v="urn:schemas-microsoft-com:vml" Requires="v">
                <p:oleObj r:id="rId5" imgW="7572375" imgH="4991100" progId="Paint.Picture">
                  <p:embed/>
                </p:oleObj>
              </mc:Choice>
              <mc:Fallback>
                <p:oleObj r:id="rId5" imgW="7572375" imgH="4991100" progId="Paint.Picture">
                  <p:embed/>
                  <p:pic>
                    <p:nvPicPr>
                      <p:cNvPr id="0" name="图片 1025"/>
                      <p:cNvPicPr/>
                      <p:nvPr/>
                    </p:nvPicPr>
                    <p:blipFill>
                      <a:blip r:embed="rId6"/>
                    </p:blipFill>
                    <p:spPr>
                      <a:xfrm>
                        <a:off x="3106212" y="2374399"/>
                        <a:ext cx="5481320" cy="3613785"/>
                      </a:xfrm>
                      <a:prstGeom prst="rect">
                        <a:avLst/>
                      </a:prstGeom>
                    </p:spPr>
                  </p:pic>
                </p:oleObj>
              </mc:Fallback>
            </mc:AlternateContent>
          </a:graphicData>
        </a:graphic>
      </p:graphicFrame>
      <p:sp>
        <p:nvSpPr>
          <p:cNvPr id="13" name="圆角矩形 12"/>
          <p:cNvSpPr/>
          <p:nvPr/>
        </p:nvSpPr>
        <p:spPr>
          <a:xfrm>
            <a:off x="2150537" y="1441584"/>
            <a:ext cx="416115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4.   DC/DC</a:t>
            </a:r>
            <a:r>
              <a:rPr lang="zh-CN" altLang="en-US" sz="3200" b="1" dirty="0"/>
              <a:t>变换器</a:t>
            </a:r>
          </a:p>
        </p:txBody>
      </p:sp>
      <p:pic>
        <p:nvPicPr>
          <p:cNvPr id="14" name="图片 -2147482575"/>
          <p:cNvPicPr>
            <a:picLocks noChangeAspect="1"/>
          </p:cNvPicPr>
          <p:nvPr/>
        </p:nvPicPr>
        <p:blipFill>
          <a:blip r:embed="rId7"/>
          <a:srcRect l="23117" t="29605" r="47775" b="36732"/>
          <a:stretch>
            <a:fillRect/>
          </a:stretch>
        </p:blipFill>
        <p:spPr>
          <a:xfrm>
            <a:off x="2290237" y="2861444"/>
            <a:ext cx="3148330" cy="2047240"/>
          </a:xfrm>
          <a:prstGeom prst="rect">
            <a:avLst/>
          </a:prstGeom>
          <a:noFill/>
          <a:ln w="9525">
            <a:noFill/>
          </a:ln>
        </p:spPr>
      </p:pic>
      <p:grpSp>
        <p:nvGrpSpPr>
          <p:cNvPr id="15" name="组合 14"/>
          <p:cNvGrpSpPr/>
          <p:nvPr/>
        </p:nvGrpSpPr>
        <p:grpSpPr>
          <a:xfrm flipH="1">
            <a:off x="5935490" y="2920181"/>
            <a:ext cx="4338475" cy="967058"/>
            <a:chOff x="5879462" y="287200"/>
            <a:chExt cx="3545784" cy="790365"/>
          </a:xfrm>
        </p:grpSpPr>
        <p:pic>
          <p:nvPicPr>
            <p:cNvPr id="16" name="图片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7" name="组合 16"/>
            <p:cNvGrpSpPr/>
            <p:nvPr/>
          </p:nvGrpSpPr>
          <p:grpSpPr>
            <a:xfrm flipH="1">
              <a:off x="5879462" y="287200"/>
              <a:ext cx="3545784" cy="558112"/>
              <a:chOff x="7995986" y="760883"/>
              <a:chExt cx="3436053" cy="540840"/>
            </a:xfrm>
          </p:grpSpPr>
          <p:sp>
            <p:nvSpPr>
              <p:cNvPr id="18"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9"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0"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1" name="文本框 50"/>
          <p:cNvSpPr txBox="1"/>
          <p:nvPr/>
        </p:nvSpPr>
        <p:spPr>
          <a:xfrm>
            <a:off x="5942588" y="2992882"/>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功能</a:t>
            </a:r>
            <a:endParaRPr kumimoji="0" lang="en-US" altLang="zh-CN"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endParaRPr>
          </a:p>
        </p:txBody>
      </p:sp>
      <p:sp>
        <p:nvSpPr>
          <p:cNvPr id="22" name="文本框 53"/>
          <p:cNvSpPr txBox="1"/>
          <p:nvPr/>
        </p:nvSpPr>
        <p:spPr>
          <a:xfrm>
            <a:off x="7215297" y="2931294"/>
            <a:ext cx="351218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   </a:t>
            </a: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高压       低压  </a:t>
            </a:r>
          </a:p>
        </p:txBody>
      </p:sp>
      <p:grpSp>
        <p:nvGrpSpPr>
          <p:cNvPr id="23" name="组合 22"/>
          <p:cNvGrpSpPr/>
          <p:nvPr/>
        </p:nvGrpSpPr>
        <p:grpSpPr>
          <a:xfrm flipH="1">
            <a:off x="5948190" y="4259396"/>
            <a:ext cx="4338475" cy="967058"/>
            <a:chOff x="5879462" y="287200"/>
            <a:chExt cx="3545784" cy="790365"/>
          </a:xfrm>
        </p:grpSpPr>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5" name="组合 24"/>
            <p:cNvGrpSpPr/>
            <p:nvPr/>
          </p:nvGrpSpPr>
          <p:grpSpPr>
            <a:xfrm flipH="1">
              <a:off x="5879462" y="287200"/>
              <a:ext cx="3545784" cy="558112"/>
              <a:chOff x="7995986" y="760883"/>
              <a:chExt cx="3436053" cy="540840"/>
            </a:xfrm>
          </p:grpSpPr>
          <p:sp>
            <p:nvSpPr>
              <p:cNvPr id="26"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7"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8"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9" name="文本框 50"/>
          <p:cNvSpPr txBox="1"/>
          <p:nvPr/>
        </p:nvSpPr>
        <p:spPr>
          <a:xfrm>
            <a:off x="5955288" y="4332097"/>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端子</a:t>
            </a:r>
          </a:p>
        </p:txBody>
      </p:sp>
      <p:sp>
        <p:nvSpPr>
          <p:cNvPr id="30" name="文本框 53"/>
          <p:cNvSpPr txBox="1"/>
          <p:nvPr/>
        </p:nvSpPr>
        <p:spPr>
          <a:xfrm>
            <a:off x="7227997" y="4257174"/>
            <a:ext cx="349948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一对高压、一对低压</a:t>
            </a:r>
          </a:p>
        </p:txBody>
      </p:sp>
      <p:cxnSp>
        <p:nvCxnSpPr>
          <p:cNvPr id="31" name="直接箭头连接符 30"/>
          <p:cNvCxnSpPr/>
          <p:nvPr/>
        </p:nvCxnSpPr>
        <p:spPr>
          <a:xfrm flipV="1">
            <a:off x="8430052" y="3213234"/>
            <a:ext cx="568960" cy="508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decel="10000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6" presetClass="entr" presetSubtype="16" fill="hold" nodeType="withEffect">
                                  <p:stCondLst>
                                    <p:cond delay="0"/>
                                  </p:stCondLst>
                                  <p:childTnLst>
                                    <p:set>
                                      <p:cBhvr>
                                        <p:cTn id="14" dur="1000" fill="hold">
                                          <p:stCondLst>
                                            <p:cond delay="0"/>
                                          </p:stCondLst>
                                        </p:cTn>
                                        <p:tgtEl>
                                          <p:spTgt spid="14"/>
                                        </p:tgtEl>
                                        <p:attrNameLst>
                                          <p:attrName>style.visibility</p:attrName>
                                        </p:attrNameLst>
                                      </p:cBhvr>
                                      <p:to>
                                        <p:strVal val="visible"/>
                                      </p:to>
                                    </p:set>
                                    <p:animEffect transition="in" filter="circle(in)">
                                      <p:cBhvr>
                                        <p:cTn id="15" dur="1000"/>
                                        <p:tgtEl>
                                          <p:spTgt spid="14"/>
                                        </p:tgtEl>
                                      </p:cBhvr>
                                    </p:animEffect>
                                  </p:childTnLst>
                                </p:cTn>
                              </p:par>
                              <p:par>
                                <p:cTn id="16" presetID="12" presetClass="exit" presetSubtype="4" fill="hold" nodeType="withEffect">
                                  <p:stCondLst>
                                    <p:cond delay="0"/>
                                  </p:stCondLst>
                                  <p:childTnLst>
                                    <p:anim calcmode="lin" valueType="num">
                                      <p:cBhvr additive="base">
                                        <p:cTn id="17" dur="500"/>
                                        <p:tgtEl>
                                          <p:spTgt spid="12"/>
                                        </p:tgtEl>
                                        <p:attrNameLst>
                                          <p:attrName>ppt_y</p:attrName>
                                        </p:attrNameLst>
                                      </p:cBhvr>
                                      <p:tavLst>
                                        <p:tav tm="0">
                                          <p:val>
                                            <p:strVal val="#ppt_y"/>
                                          </p:val>
                                        </p:tav>
                                        <p:tav tm="100000">
                                          <p:val>
                                            <p:strVal val="#ppt_y+#ppt_h*1.125000"/>
                                          </p:val>
                                        </p:tav>
                                      </p:tavLst>
                                    </p:anim>
                                    <p:animEffect transition="out" filter="wipe(down)">
                                      <p:cBhvr>
                                        <p:cTn id="18" dur="500"/>
                                        <p:tgtEl>
                                          <p:spTgt spid="12"/>
                                        </p:tgtEl>
                                      </p:cBhvr>
                                    </p:animEffect>
                                    <p:set>
                                      <p:cBhvr>
                                        <p:cTn id="19" dur="1" fill="hold">
                                          <p:stCondLst>
                                            <p:cond delay="499"/>
                                          </p:stCondLst>
                                        </p:cTn>
                                        <p:tgtEl>
                                          <p:spTgt spid="1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500"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9" presetClass="entr" presetSubtype="0" fill="hold" grpId="0" nodeType="withEffect">
                                  <p:stCondLst>
                                    <p:cond delay="0"/>
                                  </p:stCondLst>
                                  <p:childTnLst>
                                    <p:set>
                                      <p:cBhvr>
                                        <p:cTn id="26" dur="500" fill="hold">
                                          <p:stCondLst>
                                            <p:cond delay="0"/>
                                          </p:stCondLst>
                                        </p:cTn>
                                        <p:tgtEl>
                                          <p:spTgt spid="22"/>
                                        </p:tgtEl>
                                        <p:attrNameLst>
                                          <p:attrName>style.visibility</p:attrName>
                                        </p:attrNameLst>
                                      </p:cBhvr>
                                      <p:to>
                                        <p:strVal val="visible"/>
                                      </p:to>
                                    </p:set>
                                    <p:animEffect transition="in" filter="dissolve">
                                      <p:cBhvr>
                                        <p:cTn id="27" dur="500"/>
                                        <p:tgtEl>
                                          <p:spTgt spid="22"/>
                                        </p:tgtEl>
                                      </p:cBhvr>
                                    </p:animEffect>
                                  </p:childTnLst>
                                </p:cTn>
                              </p:par>
                              <p:par>
                                <p:cTn id="28" presetID="9" presetClass="entr" presetSubtype="0" fill="hold" grpId="0" nodeType="withEffect">
                                  <p:stCondLst>
                                    <p:cond delay="0"/>
                                  </p:stCondLst>
                                  <p:childTnLst>
                                    <p:set>
                                      <p:cBhvr>
                                        <p:cTn id="29" dur="500" fill="hold">
                                          <p:stCondLst>
                                            <p:cond delay="0"/>
                                          </p:stCondLst>
                                        </p:cTn>
                                        <p:tgtEl>
                                          <p:spTgt spid="21"/>
                                        </p:tgtEl>
                                        <p:attrNameLst>
                                          <p:attrName>style.visibility</p:attrName>
                                        </p:attrNameLst>
                                      </p:cBhvr>
                                      <p:to>
                                        <p:strVal val="visible"/>
                                      </p:to>
                                    </p:set>
                                    <p:animEffect transition="in" filter="dissolve">
                                      <p:cBhvr>
                                        <p:cTn id="30" dur="500"/>
                                        <p:tgtEl>
                                          <p:spTgt spid="21"/>
                                        </p:tgtEl>
                                      </p:cBhvr>
                                    </p:animEffect>
                                  </p:childTnLst>
                                </p:cTn>
                              </p:par>
                              <p:par>
                                <p:cTn id="31" presetID="22" presetClass="entr" presetSubtype="8"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500"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par>
                                <p:cTn id="39" presetID="9" presetClass="entr" presetSubtype="0" fill="hold" grpId="0" nodeType="withEffect">
                                  <p:stCondLst>
                                    <p:cond delay="0"/>
                                  </p:stCondLst>
                                  <p:childTnLst>
                                    <p:set>
                                      <p:cBhvr>
                                        <p:cTn id="40" dur="500" fill="hold">
                                          <p:stCondLst>
                                            <p:cond delay="0"/>
                                          </p:stCondLst>
                                        </p:cTn>
                                        <p:tgtEl>
                                          <p:spTgt spid="30"/>
                                        </p:tgtEl>
                                        <p:attrNameLst>
                                          <p:attrName>style.visibility</p:attrName>
                                        </p:attrNameLst>
                                      </p:cBhvr>
                                      <p:to>
                                        <p:strVal val="visible"/>
                                      </p:to>
                                    </p:set>
                                    <p:animEffect transition="in" filter="dissolve">
                                      <p:cBhvr>
                                        <p:cTn id="41" dur="500"/>
                                        <p:tgtEl>
                                          <p:spTgt spid="30"/>
                                        </p:tgtEl>
                                      </p:cBhvr>
                                    </p:animEffect>
                                  </p:childTnLst>
                                </p:cTn>
                              </p:par>
                              <p:par>
                                <p:cTn id="42" presetID="9" presetClass="entr" presetSubtype="0" fill="hold" grpId="0" nodeType="withEffect">
                                  <p:stCondLst>
                                    <p:cond delay="0"/>
                                  </p:stCondLst>
                                  <p:childTnLst>
                                    <p:set>
                                      <p:cBhvr>
                                        <p:cTn id="43" dur="500" fill="hold">
                                          <p:stCondLst>
                                            <p:cond delay="0"/>
                                          </p:stCondLst>
                                        </p:cTn>
                                        <p:tgtEl>
                                          <p:spTgt spid="29"/>
                                        </p:tgtEl>
                                        <p:attrNameLst>
                                          <p:attrName>style.visibility</p:attrName>
                                        </p:attrNameLst>
                                      </p:cBhvr>
                                      <p:to>
                                        <p:strVal val="visible"/>
                                      </p:to>
                                    </p:set>
                                    <p:animEffect transition="in" filter="dissolve">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1" grpId="0"/>
      <p:bldP spid="22" grpId="0" bldLvl="0" animBg="1"/>
      <p:bldP spid="29" grpId="0"/>
      <p:bldP spid="3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H="1">
            <a:off x="1204119" y="881006"/>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1462881" y="881006"/>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1670844" y="881006"/>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pic>
        <p:nvPicPr>
          <p:cNvPr id="11" name="图片 -2147482576" descr="图片3 第一代leaf 动力电池"/>
          <p:cNvPicPr>
            <a:picLocks noChangeAspect="1"/>
          </p:cNvPicPr>
          <p:nvPr/>
        </p:nvPicPr>
        <p:blipFill>
          <a:blip r:embed="rId3"/>
          <a:stretch>
            <a:fillRect/>
          </a:stretch>
        </p:blipFill>
        <p:spPr>
          <a:xfrm>
            <a:off x="1204436" y="4621156"/>
            <a:ext cx="3097530" cy="1729105"/>
          </a:xfrm>
          <a:prstGeom prst="rect">
            <a:avLst/>
          </a:prstGeom>
          <a:noFill/>
          <a:ln w="9525">
            <a:noFill/>
          </a:ln>
        </p:spPr>
      </p:pic>
      <p:sp>
        <p:nvSpPr>
          <p:cNvPr id="12" name="圆角矩形 11"/>
          <p:cNvSpPr/>
          <p:nvPr/>
        </p:nvSpPr>
        <p:spPr>
          <a:xfrm>
            <a:off x="2066766" y="960381"/>
            <a:ext cx="64643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2</a:t>
            </a:r>
            <a:r>
              <a:rPr lang="zh-CN" altLang="en-US" sz="3200" b="1" dirty="0"/>
              <a:t>：产生低压电电流路径</a:t>
            </a:r>
          </a:p>
        </p:txBody>
      </p:sp>
      <p:grpSp>
        <p:nvGrpSpPr>
          <p:cNvPr id="13" name="组合 12"/>
          <p:cNvGrpSpPr/>
          <p:nvPr/>
        </p:nvGrpSpPr>
        <p:grpSpPr>
          <a:xfrm>
            <a:off x="1781016" y="2094491"/>
            <a:ext cx="1395730" cy="2581275"/>
            <a:chOff x="814328" y="3219334"/>
            <a:chExt cx="1356392" cy="432536"/>
          </a:xfrm>
        </p:grpSpPr>
        <p:grpSp>
          <p:nvGrpSpPr>
            <p:cNvPr id="14" name="组合 1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圆角矩形 16"/>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pic>
        <p:nvPicPr>
          <p:cNvPr id="18" name="图片 -2147482575"/>
          <p:cNvPicPr>
            <a:picLocks noChangeAspect="1"/>
          </p:cNvPicPr>
          <p:nvPr/>
        </p:nvPicPr>
        <p:blipFill>
          <a:blip r:embed="rId4"/>
          <a:srcRect l="23117" t="29605" r="47775" b="36732"/>
          <a:stretch>
            <a:fillRect/>
          </a:stretch>
        </p:blipFill>
        <p:spPr>
          <a:xfrm>
            <a:off x="4916646" y="4703706"/>
            <a:ext cx="2434590" cy="1583055"/>
          </a:xfrm>
          <a:prstGeom prst="rect">
            <a:avLst/>
          </a:prstGeom>
          <a:noFill/>
          <a:ln w="9525">
            <a:noFill/>
          </a:ln>
        </p:spPr>
      </p:pic>
      <p:grpSp>
        <p:nvGrpSpPr>
          <p:cNvPr id="19" name="组合 18"/>
          <p:cNvGrpSpPr/>
          <p:nvPr/>
        </p:nvGrpSpPr>
        <p:grpSpPr>
          <a:xfrm>
            <a:off x="5302091" y="2122431"/>
            <a:ext cx="1395730" cy="2581275"/>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圆角矩形 2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2" name="TextBox 73"/>
          <p:cNvSpPr txBox="1"/>
          <p:nvPr/>
        </p:nvSpPr>
        <p:spPr>
          <a:xfrm>
            <a:off x="5430361" y="2749811"/>
            <a:ext cx="1137920" cy="1477010"/>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en-US" altLang="zh-CN" sz="2400" dirty="0">
                <a:solidFill>
                  <a:schemeClr val="accent2"/>
                </a:solidFill>
                <a:cs typeface="SimSun" panose="02010600030101010101" pitchFamily="2" charset="-122"/>
              </a:rPr>
              <a:t>DC/DC</a:t>
            </a:r>
          </a:p>
          <a:p>
            <a:pPr lvl="0"/>
            <a:r>
              <a:rPr lang="zh-CN" altLang="en-US" sz="2400" dirty="0">
                <a:solidFill>
                  <a:schemeClr val="accent2"/>
                </a:solidFill>
                <a:cs typeface="SimSun" panose="02010600030101010101" pitchFamily="2" charset="-122"/>
              </a:rPr>
              <a:t>变</a:t>
            </a:r>
          </a:p>
          <a:p>
            <a:pPr lvl="0"/>
            <a:r>
              <a:rPr lang="zh-CN" altLang="en-US" sz="2400" dirty="0">
                <a:solidFill>
                  <a:schemeClr val="accent2"/>
                </a:solidFill>
                <a:cs typeface="SimSun" panose="02010600030101010101" pitchFamily="2" charset="-122"/>
              </a:rPr>
              <a:t>换</a:t>
            </a:r>
          </a:p>
          <a:p>
            <a:pPr lvl="0"/>
            <a:r>
              <a:rPr lang="zh-CN" altLang="en-US" sz="2400" dirty="0">
                <a:solidFill>
                  <a:schemeClr val="accent2"/>
                </a:solidFill>
                <a:cs typeface="SimSun" panose="02010600030101010101" pitchFamily="2" charset="-122"/>
              </a:rPr>
              <a:t>器</a:t>
            </a:r>
          </a:p>
        </p:txBody>
      </p:sp>
      <p:pic>
        <p:nvPicPr>
          <p:cNvPr id="23" name="图片 22"/>
          <p:cNvPicPr>
            <a:picLocks noChangeAspect="1"/>
          </p:cNvPicPr>
          <p:nvPr/>
        </p:nvPicPr>
        <p:blipFill>
          <a:blip r:embed="rId5"/>
          <a:srcRect l="28267" t="27344" r="47921" b="36979"/>
          <a:stretch>
            <a:fillRect/>
          </a:stretch>
        </p:blipFill>
        <p:spPr>
          <a:xfrm>
            <a:off x="8435181" y="4748156"/>
            <a:ext cx="1901190" cy="1602105"/>
          </a:xfrm>
          <a:prstGeom prst="rect">
            <a:avLst/>
          </a:prstGeom>
        </p:spPr>
      </p:pic>
      <p:grpSp>
        <p:nvGrpSpPr>
          <p:cNvPr id="24" name="组合 23"/>
          <p:cNvGrpSpPr/>
          <p:nvPr/>
        </p:nvGrpSpPr>
        <p:grpSpPr>
          <a:xfrm>
            <a:off x="8762841" y="2039881"/>
            <a:ext cx="1395730" cy="2581275"/>
            <a:chOff x="814328" y="3219334"/>
            <a:chExt cx="1356392" cy="432536"/>
          </a:xfrm>
        </p:grpSpPr>
        <p:grpSp>
          <p:nvGrpSpPr>
            <p:cNvPr id="25" name="组合 2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 name="圆角矩形 27"/>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6"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低</a:t>
              </a:r>
            </a:p>
            <a:p>
              <a:pPr lvl="0"/>
              <a:r>
                <a:rPr lang="zh-CN" altLang="en-US" sz="2400" dirty="0">
                  <a:solidFill>
                    <a:schemeClr val="accent2"/>
                  </a:solidFill>
                  <a:cs typeface="SimSun" panose="02010600030101010101" pitchFamily="2" charset="-122"/>
                </a:rPr>
                <a:t>压</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cxnSp>
        <p:nvCxnSpPr>
          <p:cNvPr id="29" name="直接连接符 28"/>
          <p:cNvCxnSpPr/>
          <p:nvPr/>
        </p:nvCxnSpPr>
        <p:spPr>
          <a:xfrm flipH="1">
            <a:off x="3158966" y="2923801"/>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176746" y="3381636"/>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6697821" y="3071756"/>
            <a:ext cx="204533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0171906" y="3081916"/>
            <a:ext cx="597535" cy="107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0747851" y="3068581"/>
            <a:ext cx="13335" cy="12674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10552271" y="4336676"/>
            <a:ext cx="405130" cy="127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Abs val="0"/>
                                  </p:iterate>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ppt_x</p:attrName>
                                        </p:attrNameLst>
                                      </p:cBhvr>
                                      <p:tavLst>
                                        <p:tav tm="0">
                                          <p:val>
                                            <p:strVal val="0-#ppt_w/2"/>
                                          </p:val>
                                        </p:tav>
                                        <p:tav tm="100000">
                                          <p:val>
                                            <p:strVal val="#ppt_x"/>
                                          </p:val>
                                        </p:tav>
                                      </p:tavLst>
                                    </p:anim>
                                    <p:anim calcmode="lin" valueType="num">
                                      <p:cBhvr>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Abs val="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ppt_x</p:attrName>
                                        </p:attrNameLst>
                                      </p:cBhvr>
                                      <p:tavLst>
                                        <p:tav tm="0">
                                          <p:val>
                                            <p:strVal val="0-#ppt_w/2"/>
                                          </p:val>
                                        </p:tav>
                                        <p:tav tm="100000">
                                          <p:val>
                                            <p:strVal val="#ppt_x"/>
                                          </p:val>
                                        </p:tav>
                                      </p:tavLst>
                                    </p:anim>
                                    <p:anim calcmode="lin" valueType="num">
                                      <p:cBhvr>
                                        <p:cTn id="12" dur="25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Abs val="0"/>
                                  </p:iterate>
                                  <p:childTnLst>
                                    <p:set>
                                      <p:cBhvr>
                                        <p:cTn id="14" dur="1" fill="hold">
                                          <p:stCondLst>
                                            <p:cond delay="0"/>
                                          </p:stCondLst>
                                        </p:cTn>
                                        <p:tgtEl>
                                          <p:spTgt spid="10"/>
                                        </p:tgtEl>
                                        <p:attrNameLst>
                                          <p:attrName>style.visibility</p:attrName>
                                        </p:attrNameLst>
                                      </p:cBhvr>
                                      <p:to>
                                        <p:strVal val="visible"/>
                                      </p:to>
                                    </p:set>
                                    <p:anim calcmode="lin" valueType="num">
                                      <p:cBhvr>
                                        <p:cTn id="15" dur="250" fill="hold"/>
                                        <p:tgtEl>
                                          <p:spTgt spid="10"/>
                                        </p:tgtEl>
                                        <p:attrNameLst>
                                          <p:attrName>ppt_x</p:attrName>
                                        </p:attrNameLst>
                                      </p:cBhvr>
                                      <p:tavLst>
                                        <p:tav tm="0">
                                          <p:val>
                                            <p:strVal val="0-#ppt_w/2"/>
                                          </p:val>
                                        </p:tav>
                                        <p:tav tm="100000">
                                          <p:val>
                                            <p:strVal val="#ppt_x"/>
                                          </p:val>
                                        </p:tav>
                                      </p:tavLst>
                                    </p:anim>
                                    <p:anim calcmode="lin" valueType="num">
                                      <p:cBhvr>
                                        <p:cTn id="16" dur="25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0"/>
                            </p:stCondLst>
                            <p:childTnLst>
                              <p:par>
                                <p:cTn id="18" presetID="2" presetClass="entr" presetSubtype="2" decel="10000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fill="hold"/>
                                        <p:tgtEl>
                                          <p:spTgt spid="12"/>
                                        </p:tgtEl>
                                        <p:attrNameLst>
                                          <p:attrName>ppt_x</p:attrName>
                                        </p:attrNameLst>
                                      </p:cBhvr>
                                      <p:tavLst>
                                        <p:tav tm="0">
                                          <p:val>
                                            <p:strVal val="1+#ppt_w/2"/>
                                          </p:val>
                                        </p:tav>
                                        <p:tav tm="100000">
                                          <p:val>
                                            <p:strVal val="#ppt_x"/>
                                          </p:val>
                                        </p:tav>
                                      </p:tavLst>
                                    </p:anim>
                                    <p:anim calcmode="lin" valueType="num">
                                      <p:cBhvr additive="base">
                                        <p:cTn id="21" dur="7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500" fill="hold">
                                          <p:stCondLst>
                                            <p:cond delay="0"/>
                                          </p:stCondLst>
                                        </p:cTn>
                                        <p:tgtEl>
                                          <p:spTgt spid="11"/>
                                        </p:tgtEl>
                                        <p:attrNameLst>
                                          <p:attrName>style.visibility</p:attrName>
                                        </p:attrNameLst>
                                      </p:cBhvr>
                                      <p:to>
                                        <p:strVal val="visible"/>
                                      </p:to>
                                    </p:set>
                                    <p:animEffect transition="in" filter="barn(outVertical)">
                                      <p:cBhvr>
                                        <p:cTn id="26" dur="500"/>
                                        <p:tgtEl>
                                          <p:spTgt spid="11"/>
                                        </p:tgtEl>
                                      </p:cBhvr>
                                    </p:animEffect>
                                  </p:childTnLst>
                                </p:cTn>
                              </p:par>
                              <p:par>
                                <p:cTn id="27" presetID="42" presetClass="entr" presetSubtype="0" fill="hold" nodeType="withEffect">
                                  <p:stCondLst>
                                    <p:cond delay="0"/>
                                  </p:stCondLst>
                                  <p:childTnLst>
                                    <p:set>
                                      <p:cBhvr>
                                        <p:cTn id="28" dur="500"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000" fill="hold">
                                          <p:stCondLst>
                                            <p:cond delay="0"/>
                                          </p:stCondLst>
                                        </p:cTn>
                                        <p:tgtEl>
                                          <p:spTgt spid="18"/>
                                        </p:tgtEl>
                                        <p:attrNameLst>
                                          <p:attrName>style.visibility</p:attrName>
                                        </p:attrNameLst>
                                      </p:cBhvr>
                                      <p:to>
                                        <p:strVal val="visible"/>
                                      </p:to>
                                    </p:set>
                                    <p:animEffect transition="in" filter="circle(in)">
                                      <p:cBhvr>
                                        <p:cTn id="36" dur="1000"/>
                                        <p:tgtEl>
                                          <p:spTgt spid="18"/>
                                        </p:tgtEl>
                                      </p:cBhvr>
                                    </p:animEffect>
                                  </p:childTnLst>
                                </p:cTn>
                              </p:par>
                              <p:par>
                                <p:cTn id="37" presetID="22" presetClass="entr" presetSubtype="8"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16" presetClass="entr" presetSubtype="37"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outVertical)">
                                      <p:cBhvr>
                                        <p:cTn id="45" dur="500"/>
                                        <p:tgtEl>
                                          <p:spTgt spid="23"/>
                                        </p:tgtEl>
                                      </p:cBhvr>
                                    </p:animEffect>
                                  </p:childTnLst>
                                </p:cTn>
                              </p:par>
                              <p:par>
                                <p:cTn id="46" presetID="42" presetClass="entr" presetSubtype="0" fill="hold" nodeType="withEffect">
                                  <p:stCondLst>
                                    <p:cond delay="0"/>
                                  </p:stCondLst>
                                  <p:childTnLst>
                                    <p:set>
                                      <p:cBhvr>
                                        <p:cTn id="47" dur="1000"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000" fill="hold">
                                          <p:stCondLst>
                                            <p:cond delay="0"/>
                                          </p:stCondLst>
                                        </p:cTn>
                                        <p:tgtEl>
                                          <p:spTgt spid="29"/>
                                        </p:tgtEl>
                                        <p:attrNameLst>
                                          <p:attrName>style.visibility</p:attrName>
                                        </p:attrNameLst>
                                      </p:cBhvr>
                                      <p:to>
                                        <p:strVal val="visible"/>
                                      </p:to>
                                    </p:set>
                                    <p:animEffect transition="in" filter="wipe(left)">
                                      <p:cBhvr>
                                        <p:cTn id="55" dur="1000"/>
                                        <p:tgtEl>
                                          <p:spTgt spid="29"/>
                                        </p:tgtEl>
                                      </p:cBhvr>
                                    </p:animEffect>
                                  </p:childTnLst>
                                </p:cTn>
                              </p:par>
                              <p:par>
                                <p:cTn id="56" presetID="22" presetClass="entr" presetSubtype="8" fill="hold" nodeType="withEffect">
                                  <p:stCondLst>
                                    <p:cond delay="0"/>
                                  </p:stCondLst>
                                  <p:childTnLst>
                                    <p:set>
                                      <p:cBhvr>
                                        <p:cTn id="57" dur="1000" fill="hold">
                                          <p:stCondLst>
                                            <p:cond delay="0"/>
                                          </p:stCondLst>
                                        </p:cTn>
                                        <p:tgtEl>
                                          <p:spTgt spid="30"/>
                                        </p:tgtEl>
                                        <p:attrNameLst>
                                          <p:attrName>style.visibility</p:attrName>
                                        </p:attrNameLst>
                                      </p:cBhvr>
                                      <p:to>
                                        <p:strVal val="visible"/>
                                      </p:to>
                                    </p:set>
                                    <p:animEffect transition="in" filter="wipe(left)">
                                      <p:cBhvr>
                                        <p:cTn id="58" dur="1000"/>
                                        <p:tgtEl>
                                          <p:spTgt spid="30"/>
                                        </p:tgtEl>
                                      </p:cBhvr>
                                    </p:animEffect>
                                  </p:childTnLst>
                                </p:cTn>
                              </p:par>
                            </p:childTnLst>
                          </p:cTn>
                        </p:par>
                        <p:par>
                          <p:cTn id="59" fill="hold">
                            <p:stCondLst>
                              <p:cond delay="1000"/>
                            </p:stCondLst>
                            <p:childTnLst>
                              <p:par>
                                <p:cTn id="60" presetID="22" presetClass="entr" presetSubtype="8" fill="hold" nodeType="afterEffect">
                                  <p:stCondLst>
                                    <p:cond delay="0"/>
                                  </p:stCondLst>
                                  <p:childTnLst>
                                    <p:set>
                                      <p:cBhvr>
                                        <p:cTn id="61" dur="1000" fill="hold">
                                          <p:stCondLst>
                                            <p:cond delay="0"/>
                                          </p:stCondLst>
                                        </p:cTn>
                                        <p:tgtEl>
                                          <p:spTgt spid="31"/>
                                        </p:tgtEl>
                                        <p:attrNameLst>
                                          <p:attrName>style.visibility</p:attrName>
                                        </p:attrNameLst>
                                      </p:cBhvr>
                                      <p:to>
                                        <p:strVal val="visible"/>
                                      </p:to>
                                    </p:set>
                                    <p:animEffect transition="in" filter="wipe(left)">
                                      <p:cBhvr>
                                        <p:cTn id="62" dur="1000"/>
                                        <p:tgtEl>
                                          <p:spTgt spid="31"/>
                                        </p:tgtEl>
                                      </p:cBhvr>
                                    </p:animEffect>
                                  </p:childTnLst>
                                </p:cTn>
                              </p:par>
                            </p:childTnLst>
                          </p:cTn>
                        </p:par>
                        <p:par>
                          <p:cTn id="63" fill="hold">
                            <p:stCondLst>
                              <p:cond delay="2000"/>
                            </p:stCondLst>
                            <p:childTnLst>
                              <p:par>
                                <p:cTn id="64" presetID="22" presetClass="entr" presetSubtype="8" fill="hold" nodeType="afterEffect">
                                  <p:stCondLst>
                                    <p:cond delay="0"/>
                                  </p:stCondLst>
                                  <p:childTnLst>
                                    <p:set>
                                      <p:cBhvr>
                                        <p:cTn id="65" dur="1000" fill="hold">
                                          <p:stCondLst>
                                            <p:cond delay="0"/>
                                          </p:stCondLst>
                                        </p:cTn>
                                        <p:tgtEl>
                                          <p:spTgt spid="32"/>
                                        </p:tgtEl>
                                        <p:attrNameLst>
                                          <p:attrName>style.visibility</p:attrName>
                                        </p:attrNameLst>
                                      </p:cBhvr>
                                      <p:to>
                                        <p:strVal val="visible"/>
                                      </p:to>
                                    </p:set>
                                    <p:animEffect transition="in" filter="wipe(left)">
                                      <p:cBhvr>
                                        <p:cTn id="66" dur="1000"/>
                                        <p:tgtEl>
                                          <p:spTgt spid="32"/>
                                        </p:tgtEl>
                                      </p:cBhvr>
                                    </p:animEffect>
                                  </p:childTnLst>
                                </p:cTn>
                              </p:par>
                            </p:childTnLst>
                          </p:cTn>
                        </p:par>
                        <p:par>
                          <p:cTn id="67" fill="hold">
                            <p:stCondLst>
                              <p:cond delay="3000"/>
                            </p:stCondLst>
                            <p:childTnLst>
                              <p:par>
                                <p:cTn id="68" presetID="22" presetClass="entr" presetSubtype="1" fill="hold"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par>
                          <p:cTn id="71" fill="hold">
                            <p:stCondLst>
                              <p:cond delay="3500"/>
                            </p:stCondLst>
                            <p:childTnLst>
                              <p:par>
                                <p:cTn id="72" presetID="1" presetClass="entr" presetSubtype="0" fill="hold" nodeType="afterEffect">
                                  <p:stCondLst>
                                    <p:cond delay="0"/>
                                  </p:stCondLst>
                                  <p:childTnLst>
                                    <p:set>
                                      <p:cBhvr>
                                        <p:cTn id="73"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2" grpId="0" bldLvl="0" animBg="1"/>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6"/>
          <p:cNvGrpSpPr/>
          <p:nvPr/>
        </p:nvGrpSpPr>
        <p:grpSpPr bwMode="auto">
          <a:xfrm>
            <a:off x="1060381" y="1155172"/>
            <a:ext cx="988004" cy="1220787"/>
            <a:chOff x="1372132" y="2006571"/>
            <a:chExt cx="2675951" cy="3311252"/>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132" y="2006571"/>
              <a:ext cx="2675951" cy="33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descr="E:\2018.4信息化大赛4.18\2. 课中讲解\安全气囊拆装PPT\图片2.png图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8962" y="2366415"/>
              <a:ext cx="1702292" cy="25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文本框 6"/>
          <p:cNvSpPr txBox="1"/>
          <p:nvPr/>
        </p:nvSpPr>
        <p:spPr>
          <a:xfrm>
            <a:off x="2155093" y="1130772"/>
            <a:ext cx="6979285" cy="521970"/>
          </a:xfrm>
          <a:prstGeom prst="rect">
            <a:avLst/>
          </a:prstGeom>
          <a:noFill/>
        </p:spPr>
        <p:txBody>
          <a:bodyPr wrap="square" rtlCol="0">
            <a:spAutoFit/>
          </a:bodyPr>
          <a:lstStyle/>
          <a:p>
            <a:r>
              <a:rPr lang="en-US" altLang="zh-CN" sz="2800" b="1"/>
              <a:t>Q3</a:t>
            </a:r>
            <a:r>
              <a:rPr lang="zh-CN" altLang="en-US" sz="2800" b="1"/>
              <a:t>：电动汽车的舒适性（制冷）如何保证？</a:t>
            </a:r>
          </a:p>
        </p:txBody>
      </p:sp>
      <p:pic>
        <p:nvPicPr>
          <p:cNvPr id="11" name="内容占位符 8"/>
          <p:cNvPicPr>
            <a:picLocks noGrp="1" noChangeAspect="1"/>
          </p:cNvPicPr>
          <p:nvPr>
            <p:ph idx="1"/>
          </p:nvPr>
        </p:nvPicPr>
        <p:blipFill>
          <a:blip r:embed="rId5"/>
          <a:srcRect l="16907" t="28200" r="37810" b="21697"/>
          <a:stretch>
            <a:fillRect/>
          </a:stretch>
        </p:blipFill>
        <p:spPr>
          <a:xfrm>
            <a:off x="2155093" y="2444587"/>
            <a:ext cx="4046855" cy="3016055"/>
          </a:xfrm>
          <a:prstGeom prst="roundRect">
            <a:avLst/>
          </a:prstGeom>
        </p:spPr>
      </p:pic>
      <p:pic>
        <p:nvPicPr>
          <p:cNvPr id="12" name="图片 11"/>
          <p:cNvPicPr>
            <a:picLocks noChangeAspect="1"/>
          </p:cNvPicPr>
          <p:nvPr/>
        </p:nvPicPr>
        <p:blipFill>
          <a:blip r:embed="rId6"/>
          <a:srcRect l="83153" t="55304" r="2928" b="20521"/>
          <a:stretch>
            <a:fillRect/>
          </a:stretch>
        </p:blipFill>
        <p:spPr>
          <a:xfrm>
            <a:off x="6994428" y="2511897"/>
            <a:ext cx="3181350" cy="2313305"/>
          </a:xfrm>
          <a:prstGeom prst="roundRect">
            <a:avLst/>
          </a:prstGeom>
        </p:spPr>
      </p:pic>
      <p:sp>
        <p:nvSpPr>
          <p:cNvPr id="13" name="圆角矩形 12"/>
          <p:cNvSpPr/>
          <p:nvPr/>
        </p:nvSpPr>
        <p:spPr>
          <a:xfrm>
            <a:off x="2315113" y="1592417"/>
            <a:ext cx="416115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2800" b="1" dirty="0"/>
              <a:t>5.   </a:t>
            </a:r>
            <a:r>
              <a:rPr lang="zh-CN" altLang="en-US" sz="2800" b="1" dirty="0"/>
              <a:t>电动压缩机</a:t>
            </a:r>
          </a:p>
        </p:txBody>
      </p:sp>
      <p:pic>
        <p:nvPicPr>
          <p:cNvPr id="14" name="图片 13"/>
          <p:cNvPicPr>
            <a:picLocks noChangeAspect="1"/>
          </p:cNvPicPr>
          <p:nvPr/>
        </p:nvPicPr>
        <p:blipFill>
          <a:blip r:embed="rId7"/>
          <a:srcRect l="24636" t="29549" r="43919" b="35451"/>
          <a:stretch>
            <a:fillRect/>
          </a:stretch>
        </p:blipFill>
        <p:spPr>
          <a:xfrm>
            <a:off x="2431635" y="2574762"/>
            <a:ext cx="3493770" cy="2250440"/>
          </a:xfrm>
          <a:prstGeom prst="roundRect">
            <a:avLst/>
          </a:prstGeom>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decel="10000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12" presetClass="exit" presetSubtype="4" fill="hold" nodeType="withEffect">
                                  <p:stCondLst>
                                    <p:cond delay="0"/>
                                  </p:stCondLst>
                                  <p:childTnLst>
                                    <p:anim calcmode="lin" valueType="num">
                                      <p:cBhvr additive="base">
                                        <p:cTn id="14" dur="500"/>
                                        <p:tgtEl>
                                          <p:spTgt spid="11"/>
                                        </p:tgtEl>
                                        <p:attrNameLst>
                                          <p:attrName>ppt_y</p:attrName>
                                        </p:attrNameLst>
                                      </p:cBhvr>
                                      <p:tavLst>
                                        <p:tav tm="0">
                                          <p:val>
                                            <p:strVal val="#ppt_y"/>
                                          </p:val>
                                        </p:tav>
                                        <p:tav tm="100000">
                                          <p:val>
                                            <p:strVal val="#ppt_y+#ppt_h*1.125000"/>
                                          </p:val>
                                        </p:tav>
                                      </p:tavLst>
                                    </p:anim>
                                    <p:animEffect transition="out" filter="wipe(down)">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6" presetClass="entr" presetSubtype="21" fill="hold" nodeType="withEffect">
                                  <p:stCondLst>
                                    <p:cond delay="0"/>
                                  </p:stCondLst>
                                  <p:childTnLst>
                                    <p:set>
                                      <p:cBhvr>
                                        <p:cTn id="18" dur="500"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flipH="1">
            <a:off x="1608772" y="846044"/>
            <a:ext cx="296863" cy="704850"/>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8" name="矩形 7"/>
          <p:cNvSpPr/>
          <p:nvPr/>
        </p:nvSpPr>
        <p:spPr>
          <a:xfrm flipH="1">
            <a:off x="2031048" y="846044"/>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2289810" y="846044"/>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2497773" y="846044"/>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grpSp>
        <p:nvGrpSpPr>
          <p:cNvPr id="11" name="组合 10"/>
          <p:cNvGrpSpPr/>
          <p:nvPr/>
        </p:nvGrpSpPr>
        <p:grpSpPr>
          <a:xfrm>
            <a:off x="2981325" y="2059529"/>
            <a:ext cx="1395730" cy="2581275"/>
            <a:chOff x="814328" y="3219334"/>
            <a:chExt cx="1356392" cy="432536"/>
          </a:xfrm>
        </p:grpSpPr>
        <p:grpSp>
          <p:nvGrpSpPr>
            <p:cNvPr id="12" name="组合 1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圆角矩形 14"/>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pic>
        <p:nvPicPr>
          <p:cNvPr id="16" name="图片 -2147482576" descr="图片3 第一代leaf 动力电池"/>
          <p:cNvPicPr>
            <a:picLocks noChangeAspect="1"/>
          </p:cNvPicPr>
          <p:nvPr/>
        </p:nvPicPr>
        <p:blipFill>
          <a:blip r:embed="rId3"/>
          <a:stretch>
            <a:fillRect/>
          </a:stretch>
        </p:blipFill>
        <p:spPr>
          <a:xfrm>
            <a:off x="2981325" y="4547459"/>
            <a:ext cx="3097530" cy="1729105"/>
          </a:xfrm>
          <a:prstGeom prst="rect">
            <a:avLst/>
          </a:prstGeom>
          <a:noFill/>
          <a:ln w="9525">
            <a:noFill/>
          </a:ln>
        </p:spPr>
      </p:pic>
      <p:cxnSp>
        <p:nvCxnSpPr>
          <p:cNvPr id="17" name="直接连接符 16"/>
          <p:cNvCxnSpPr/>
          <p:nvPr/>
        </p:nvCxnSpPr>
        <p:spPr>
          <a:xfrm flipH="1">
            <a:off x="4359275" y="2860264"/>
            <a:ext cx="2530475" cy="3619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2893695" y="925419"/>
            <a:ext cx="64643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3</a:t>
            </a:r>
            <a:r>
              <a:rPr lang="zh-CN" altLang="en-US" sz="3200" b="1" dirty="0"/>
              <a:t>：空调制冷电流路径</a:t>
            </a:r>
          </a:p>
        </p:txBody>
      </p:sp>
      <p:cxnSp>
        <p:nvCxnSpPr>
          <p:cNvPr id="19" name="直接连接符 18"/>
          <p:cNvCxnSpPr/>
          <p:nvPr/>
        </p:nvCxnSpPr>
        <p:spPr>
          <a:xfrm flipH="1">
            <a:off x="4366260" y="3293969"/>
            <a:ext cx="2530475" cy="3619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896100" y="2100169"/>
            <a:ext cx="1395730" cy="2581275"/>
            <a:chOff x="814328" y="3219334"/>
            <a:chExt cx="1356392" cy="432536"/>
          </a:xfrm>
        </p:grpSpPr>
        <p:grpSp>
          <p:nvGrpSpPr>
            <p:cNvPr id="21" name="组合 2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圆角矩形 23"/>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2"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压</a:t>
              </a:r>
            </a:p>
            <a:p>
              <a:pPr lvl="0"/>
              <a:r>
                <a:rPr lang="zh-CN" altLang="en-US" sz="2400" dirty="0">
                  <a:solidFill>
                    <a:schemeClr val="accent2"/>
                  </a:solidFill>
                  <a:cs typeface="SimSun" panose="02010600030101010101" pitchFamily="2" charset="-122"/>
                </a:rPr>
                <a:t>缩</a:t>
              </a:r>
            </a:p>
            <a:p>
              <a:pPr lvl="0"/>
              <a:r>
                <a:rPr lang="zh-CN" altLang="en-US" sz="2400" dirty="0">
                  <a:solidFill>
                    <a:schemeClr val="accent2"/>
                  </a:solidFill>
                  <a:cs typeface="SimSun" panose="02010600030101010101" pitchFamily="2" charset="-122"/>
                </a:rPr>
                <a:t>机</a:t>
              </a:r>
              <a:endParaRPr lang="en-US" altLang="zh-CN" sz="2400" dirty="0">
                <a:solidFill>
                  <a:schemeClr val="accent2"/>
                </a:solidFill>
                <a:cs typeface="SimSun" panose="02010600030101010101" pitchFamily="2" charset="-122"/>
              </a:endParaRPr>
            </a:p>
          </p:txBody>
        </p:sp>
      </p:grpSp>
      <p:pic>
        <p:nvPicPr>
          <p:cNvPr id="25" name="图片 24"/>
          <p:cNvPicPr>
            <a:picLocks noChangeAspect="1"/>
          </p:cNvPicPr>
          <p:nvPr/>
        </p:nvPicPr>
        <p:blipFill>
          <a:blip r:embed="rId4"/>
          <a:srcRect l="24636" t="29549" r="43919" b="35451"/>
          <a:stretch>
            <a:fillRect/>
          </a:stretch>
        </p:blipFill>
        <p:spPr>
          <a:xfrm>
            <a:off x="6381750" y="4586829"/>
            <a:ext cx="2622550" cy="1689735"/>
          </a:xfrm>
          <a:prstGeom prst="roundRect">
            <a:avLst/>
          </a:prstGeom>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Abs val="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0-#ppt_w/2"/>
                                          </p:val>
                                        </p:tav>
                                        <p:tav tm="100000">
                                          <p:val>
                                            <p:strVal val="#ppt_x"/>
                                          </p:val>
                                        </p:tav>
                                      </p:tavLst>
                                    </p:anim>
                                    <p:anim calcmode="lin" valueType="num">
                                      <p:cBhvr>
                                        <p:cTn id="8" dur="2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Abs val="0"/>
                                  </p:iterate>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ppt_x</p:attrName>
                                        </p:attrNameLst>
                                      </p:cBhvr>
                                      <p:tavLst>
                                        <p:tav tm="0">
                                          <p:val>
                                            <p:strVal val="0-#ppt_w/2"/>
                                          </p:val>
                                        </p:tav>
                                        <p:tav tm="100000">
                                          <p:val>
                                            <p:strVal val="#ppt_x"/>
                                          </p:val>
                                        </p:tav>
                                      </p:tavLst>
                                    </p:anim>
                                    <p:anim calcmode="lin" valueType="num">
                                      <p:cBhvr>
                                        <p:cTn id="12" dur="2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Abs val="0"/>
                                  </p:iterate>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ppt_x</p:attrName>
                                        </p:attrNameLst>
                                      </p:cBhvr>
                                      <p:tavLst>
                                        <p:tav tm="0">
                                          <p:val>
                                            <p:strVal val="0-#ppt_w/2"/>
                                          </p:val>
                                        </p:tav>
                                        <p:tav tm="100000">
                                          <p:val>
                                            <p:strVal val="#ppt_x"/>
                                          </p:val>
                                        </p:tav>
                                      </p:tavLst>
                                    </p:anim>
                                    <p:anim calcmode="lin" valueType="num">
                                      <p:cBhvr>
                                        <p:cTn id="16" dur="25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iterate type="wd">
                                    <p:tmAbs val="0"/>
                                  </p:iterate>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ppt_x</p:attrName>
                                        </p:attrNameLst>
                                      </p:cBhvr>
                                      <p:tavLst>
                                        <p:tav tm="0">
                                          <p:val>
                                            <p:strVal val="0-#ppt_w/2"/>
                                          </p:val>
                                        </p:tav>
                                        <p:tav tm="100000">
                                          <p:val>
                                            <p:strVal val="#ppt_x"/>
                                          </p:val>
                                        </p:tav>
                                      </p:tavLst>
                                    </p:anim>
                                    <p:anim calcmode="lin" valueType="num">
                                      <p:cBhvr>
                                        <p:cTn id="20" dur="25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0"/>
                            </p:stCondLst>
                            <p:childTnLst>
                              <p:par>
                                <p:cTn id="22" presetID="2" presetClass="entr" presetSubtype="2" decel="10000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500"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par>
                                <p:cTn id="33" presetID="16" presetClass="entr" presetSubtype="37" fill="hold" nodeType="withEffect">
                                  <p:stCondLst>
                                    <p:cond delay="0"/>
                                  </p:stCondLst>
                                  <p:childTnLst>
                                    <p:set>
                                      <p:cBhvr>
                                        <p:cTn id="34" dur="500" fill="hold">
                                          <p:stCondLst>
                                            <p:cond delay="0"/>
                                          </p:stCondLst>
                                        </p:cTn>
                                        <p:tgtEl>
                                          <p:spTgt spid="16"/>
                                        </p:tgtEl>
                                        <p:attrNameLst>
                                          <p:attrName>style.visibility</p:attrName>
                                        </p:attrNameLst>
                                      </p:cBhvr>
                                      <p:to>
                                        <p:strVal val="visible"/>
                                      </p:to>
                                    </p:set>
                                    <p:animEffect transition="in" filter="barn(outVertic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000" fill="hold">
                                          <p:stCondLst>
                                            <p:cond delay="0"/>
                                          </p:stCondLst>
                                        </p:cTn>
                                        <p:tgtEl>
                                          <p:spTgt spid="17"/>
                                        </p:tgtEl>
                                        <p:attrNameLst>
                                          <p:attrName>style.visibility</p:attrName>
                                        </p:attrNameLst>
                                      </p:cBhvr>
                                      <p:to>
                                        <p:strVal val="visible"/>
                                      </p:to>
                                    </p:set>
                                    <p:animEffect transition="in" filter="wipe(left)">
                                      <p:cBhvr>
                                        <p:cTn id="40" dur="1000"/>
                                        <p:tgtEl>
                                          <p:spTgt spid="17"/>
                                        </p:tgtEl>
                                      </p:cBhvr>
                                    </p:animEffect>
                                  </p:childTnLst>
                                </p:cTn>
                              </p:par>
                              <p:par>
                                <p:cTn id="41" presetID="22" presetClass="entr" presetSubtype="8" fill="hold" nodeType="withEffect">
                                  <p:stCondLst>
                                    <p:cond delay="0"/>
                                  </p:stCondLst>
                                  <p:childTnLst>
                                    <p:set>
                                      <p:cBhvr>
                                        <p:cTn id="42" dur="1000"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1000"/>
                            </p:stCondLst>
                            <p:childTnLst>
                              <p:par>
                                <p:cTn id="45" presetID="53" presetClass="entr" presetSubtype="16" fill="hold" nodeType="afterEffect">
                                  <p:stCondLst>
                                    <p:cond delay="0"/>
                                  </p:stCondLst>
                                  <p:childTnLst>
                                    <p:set>
                                      <p:cBhvr>
                                        <p:cTn id="46" dur="500"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16" presetClass="entr" presetSubtype="21" fill="hold" nodeType="withEffect">
                                  <p:stCondLst>
                                    <p:cond delay="0"/>
                                  </p:stCondLst>
                                  <p:childTnLst>
                                    <p:set>
                                      <p:cBhvr>
                                        <p:cTn id="51" dur="500" fill="hold">
                                          <p:stCondLst>
                                            <p:cond delay="0"/>
                                          </p:stCondLst>
                                        </p:cTn>
                                        <p:tgtEl>
                                          <p:spTgt spid="25"/>
                                        </p:tgtEl>
                                        <p:attrNameLst>
                                          <p:attrName>style.visibility</p:attrName>
                                        </p:attrNameLst>
                                      </p:cBhvr>
                                      <p:to>
                                        <p:strVal val="visible"/>
                                      </p:to>
                                    </p:set>
                                    <p:animEffect transition="in" filter="barn(inVertical)">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6"/>
          <p:cNvGrpSpPr/>
          <p:nvPr/>
        </p:nvGrpSpPr>
        <p:grpSpPr bwMode="auto">
          <a:xfrm>
            <a:off x="1250546" y="1177195"/>
            <a:ext cx="988004" cy="1220787"/>
            <a:chOff x="1372132" y="2006571"/>
            <a:chExt cx="2675951" cy="3311252"/>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132" y="2006571"/>
              <a:ext cx="2675951" cy="33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descr="E:\2018.4信息化大赛4.18\2. 课中讲解\安全气囊拆装PPT\图片2.png图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8962" y="2366415"/>
              <a:ext cx="1702292" cy="25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文本框 6"/>
          <p:cNvSpPr txBox="1"/>
          <p:nvPr/>
        </p:nvSpPr>
        <p:spPr>
          <a:xfrm>
            <a:off x="2345258" y="1152795"/>
            <a:ext cx="6979285" cy="521970"/>
          </a:xfrm>
          <a:prstGeom prst="rect">
            <a:avLst/>
          </a:prstGeom>
          <a:noFill/>
        </p:spPr>
        <p:txBody>
          <a:bodyPr wrap="square" rtlCol="0">
            <a:spAutoFit/>
          </a:bodyPr>
          <a:lstStyle/>
          <a:p>
            <a:r>
              <a:rPr lang="en-US" altLang="zh-CN" sz="2800" b="1"/>
              <a:t>Q4</a:t>
            </a:r>
            <a:r>
              <a:rPr lang="zh-CN" altLang="en-US" sz="2800" b="1"/>
              <a:t>：电动汽车的舒适性（供暖）如何保证？</a:t>
            </a:r>
          </a:p>
        </p:txBody>
      </p:sp>
      <p:sp>
        <p:nvSpPr>
          <p:cNvPr id="13" name="圆角矩形 12"/>
          <p:cNvSpPr/>
          <p:nvPr/>
        </p:nvSpPr>
        <p:spPr>
          <a:xfrm>
            <a:off x="2505278" y="1691714"/>
            <a:ext cx="416115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2800" b="1" dirty="0"/>
              <a:t>6.   PTC</a:t>
            </a:r>
            <a:r>
              <a:rPr lang="zh-CN" altLang="en-US" sz="2800" b="1" dirty="0"/>
              <a:t>加热片</a:t>
            </a:r>
          </a:p>
        </p:txBody>
      </p:sp>
      <p:pic>
        <p:nvPicPr>
          <p:cNvPr id="14" name="内容占位符 8194"/>
          <p:cNvPicPr>
            <a:picLocks noChangeAspect="1"/>
          </p:cNvPicPr>
          <p:nvPr/>
        </p:nvPicPr>
        <p:blipFill>
          <a:blip r:embed="rId5"/>
          <a:stretch>
            <a:fillRect/>
          </a:stretch>
        </p:blipFill>
        <p:spPr>
          <a:xfrm>
            <a:off x="2505278" y="2620280"/>
            <a:ext cx="5025390" cy="3380105"/>
          </a:xfrm>
          <a:prstGeom prst="roundRect">
            <a:avLst/>
          </a:prstGeom>
          <a:noFill/>
          <a:ln w="9525">
            <a:noFill/>
          </a:ln>
        </p:spPr>
      </p:pic>
      <p:pic>
        <p:nvPicPr>
          <p:cNvPr id="15" name="图片 14"/>
          <p:cNvPicPr>
            <a:picLocks noChangeAspect="1"/>
          </p:cNvPicPr>
          <p:nvPr/>
        </p:nvPicPr>
        <p:blipFill>
          <a:blip r:embed="rId6"/>
          <a:srcRect l="26603" t="34809" r="47921" b="37995"/>
          <a:stretch>
            <a:fillRect/>
          </a:stretch>
        </p:blipFill>
        <p:spPr>
          <a:xfrm>
            <a:off x="8034223" y="3248295"/>
            <a:ext cx="2656840" cy="1595120"/>
          </a:xfrm>
          <a:prstGeom prst="rect">
            <a:avLst/>
          </a:prstGeom>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decel="10000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flipH="1">
            <a:off x="1460340" y="765362"/>
            <a:ext cx="296863" cy="704850"/>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8" name="矩形 7"/>
          <p:cNvSpPr/>
          <p:nvPr/>
        </p:nvSpPr>
        <p:spPr>
          <a:xfrm flipH="1">
            <a:off x="1882616" y="765362"/>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2141378" y="765362"/>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2349341" y="765362"/>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grpSp>
        <p:nvGrpSpPr>
          <p:cNvPr id="11" name="组合 10"/>
          <p:cNvGrpSpPr/>
          <p:nvPr/>
        </p:nvGrpSpPr>
        <p:grpSpPr>
          <a:xfrm>
            <a:off x="2832893" y="1978847"/>
            <a:ext cx="1395730" cy="2581275"/>
            <a:chOff x="814328" y="3219334"/>
            <a:chExt cx="1356392" cy="432536"/>
          </a:xfrm>
        </p:grpSpPr>
        <p:grpSp>
          <p:nvGrpSpPr>
            <p:cNvPr id="12" name="组合 1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圆角矩形 14"/>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 name="TextBox 73"/>
            <p:cNvSpPr txBox="1"/>
            <p:nvPr/>
          </p:nvSpPr>
          <p:spPr>
            <a:xfrm>
              <a:off x="1048518" y="3296253"/>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pic>
        <p:nvPicPr>
          <p:cNvPr id="16" name="图片 -2147482576" descr="图片3 第一代leaf 动力电池"/>
          <p:cNvPicPr>
            <a:picLocks noChangeAspect="1"/>
          </p:cNvPicPr>
          <p:nvPr/>
        </p:nvPicPr>
        <p:blipFill>
          <a:blip r:embed="rId3"/>
          <a:stretch>
            <a:fillRect/>
          </a:stretch>
        </p:blipFill>
        <p:spPr>
          <a:xfrm>
            <a:off x="2832893" y="4466777"/>
            <a:ext cx="3097530" cy="1729105"/>
          </a:xfrm>
          <a:prstGeom prst="rect">
            <a:avLst/>
          </a:prstGeom>
          <a:noFill/>
          <a:ln w="9525">
            <a:noFill/>
          </a:ln>
        </p:spPr>
      </p:pic>
      <p:cxnSp>
        <p:nvCxnSpPr>
          <p:cNvPr id="17" name="直接连接符 16"/>
          <p:cNvCxnSpPr/>
          <p:nvPr/>
        </p:nvCxnSpPr>
        <p:spPr>
          <a:xfrm flipH="1">
            <a:off x="4210843" y="2779582"/>
            <a:ext cx="2530475" cy="3619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2745263" y="844737"/>
            <a:ext cx="64643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4</a:t>
            </a:r>
            <a:r>
              <a:rPr lang="zh-CN" altLang="en-US" sz="3200" b="1" dirty="0"/>
              <a:t>：空调供暖电流路径</a:t>
            </a:r>
          </a:p>
        </p:txBody>
      </p:sp>
      <p:cxnSp>
        <p:nvCxnSpPr>
          <p:cNvPr id="19" name="直接连接符 18"/>
          <p:cNvCxnSpPr/>
          <p:nvPr/>
        </p:nvCxnSpPr>
        <p:spPr>
          <a:xfrm flipH="1">
            <a:off x="4217828" y="3213287"/>
            <a:ext cx="2530475" cy="3619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747668" y="2019487"/>
            <a:ext cx="1395730" cy="2581275"/>
            <a:chOff x="814328" y="3219334"/>
            <a:chExt cx="1356392" cy="432536"/>
          </a:xfrm>
        </p:grpSpPr>
        <p:grpSp>
          <p:nvGrpSpPr>
            <p:cNvPr id="21" name="组合 2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圆角矩形 23"/>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2" name="TextBox 73"/>
            <p:cNvSpPr txBox="1"/>
            <p:nvPr/>
          </p:nvSpPr>
          <p:spPr>
            <a:xfrm>
              <a:off x="1048518" y="3296253"/>
              <a:ext cx="888427" cy="247498"/>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en-US" altLang="zh-CN" sz="2400" dirty="0">
                  <a:solidFill>
                    <a:schemeClr val="accent2"/>
                  </a:solidFill>
                  <a:cs typeface="SimSun" panose="02010600030101010101" pitchFamily="2" charset="-122"/>
                </a:rPr>
                <a:t>PTC</a:t>
              </a:r>
            </a:p>
            <a:p>
              <a:pPr lvl="0"/>
              <a:r>
                <a:rPr lang="zh-CN" altLang="en-US" sz="2400" dirty="0">
                  <a:solidFill>
                    <a:schemeClr val="accent2"/>
                  </a:solidFill>
                  <a:cs typeface="SimSun" panose="02010600030101010101" pitchFamily="2" charset="-122"/>
                </a:rPr>
                <a:t>加</a:t>
              </a:r>
            </a:p>
            <a:p>
              <a:pPr lvl="0"/>
              <a:r>
                <a:rPr lang="zh-CN" altLang="en-US" sz="2400" dirty="0">
                  <a:solidFill>
                    <a:schemeClr val="accent2"/>
                  </a:solidFill>
                  <a:cs typeface="SimSun" panose="02010600030101010101" pitchFamily="2" charset="-122"/>
                </a:rPr>
                <a:t>热</a:t>
              </a:r>
            </a:p>
            <a:p>
              <a:pPr lvl="0"/>
              <a:r>
                <a:rPr lang="zh-CN" altLang="en-US" sz="2400" dirty="0">
                  <a:solidFill>
                    <a:schemeClr val="accent2"/>
                  </a:solidFill>
                  <a:cs typeface="SimSun" panose="02010600030101010101" pitchFamily="2" charset="-122"/>
                </a:rPr>
                <a:t>片</a:t>
              </a:r>
            </a:p>
          </p:txBody>
        </p:sp>
      </p:grpSp>
      <p:pic>
        <p:nvPicPr>
          <p:cNvPr id="25" name="图片 24"/>
          <p:cNvPicPr>
            <a:picLocks noChangeAspect="1"/>
          </p:cNvPicPr>
          <p:nvPr/>
        </p:nvPicPr>
        <p:blipFill>
          <a:blip r:embed="rId4"/>
          <a:srcRect l="26603" t="34809" r="47921" b="37995"/>
          <a:stretch>
            <a:fillRect/>
          </a:stretch>
        </p:blipFill>
        <p:spPr>
          <a:xfrm>
            <a:off x="6284118" y="4600762"/>
            <a:ext cx="2656840" cy="1595120"/>
          </a:xfrm>
          <a:prstGeom prst="rect">
            <a:avLst/>
          </a:prstGeom>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Abs val="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0-#ppt_w/2"/>
                                          </p:val>
                                        </p:tav>
                                        <p:tav tm="100000">
                                          <p:val>
                                            <p:strVal val="#ppt_x"/>
                                          </p:val>
                                        </p:tav>
                                      </p:tavLst>
                                    </p:anim>
                                    <p:anim calcmode="lin" valueType="num">
                                      <p:cBhvr>
                                        <p:cTn id="8" dur="2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Abs val="0"/>
                                  </p:iterate>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ppt_x</p:attrName>
                                        </p:attrNameLst>
                                      </p:cBhvr>
                                      <p:tavLst>
                                        <p:tav tm="0">
                                          <p:val>
                                            <p:strVal val="0-#ppt_w/2"/>
                                          </p:val>
                                        </p:tav>
                                        <p:tav tm="100000">
                                          <p:val>
                                            <p:strVal val="#ppt_x"/>
                                          </p:val>
                                        </p:tav>
                                      </p:tavLst>
                                    </p:anim>
                                    <p:anim calcmode="lin" valueType="num">
                                      <p:cBhvr>
                                        <p:cTn id="12" dur="2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Abs val="0"/>
                                  </p:iterate>
                                  <p:childTnLst>
                                    <p:set>
                                      <p:cBhvr>
                                        <p:cTn id="14" dur="1" fill="hold">
                                          <p:stCondLst>
                                            <p:cond delay="0"/>
                                          </p:stCondLst>
                                        </p:cTn>
                                        <p:tgtEl>
                                          <p:spTgt spid="9"/>
                                        </p:tgtEl>
                                        <p:attrNameLst>
                                          <p:attrName>style.visibility</p:attrName>
                                        </p:attrNameLst>
                                      </p:cBhvr>
                                      <p:to>
                                        <p:strVal val="visible"/>
                                      </p:to>
                                    </p:set>
                                    <p:anim calcmode="lin" valueType="num">
                                      <p:cBhvr>
                                        <p:cTn id="15" dur="250" fill="hold"/>
                                        <p:tgtEl>
                                          <p:spTgt spid="9"/>
                                        </p:tgtEl>
                                        <p:attrNameLst>
                                          <p:attrName>ppt_x</p:attrName>
                                        </p:attrNameLst>
                                      </p:cBhvr>
                                      <p:tavLst>
                                        <p:tav tm="0">
                                          <p:val>
                                            <p:strVal val="0-#ppt_w/2"/>
                                          </p:val>
                                        </p:tav>
                                        <p:tav tm="100000">
                                          <p:val>
                                            <p:strVal val="#ppt_x"/>
                                          </p:val>
                                        </p:tav>
                                      </p:tavLst>
                                    </p:anim>
                                    <p:anim calcmode="lin" valueType="num">
                                      <p:cBhvr>
                                        <p:cTn id="16" dur="25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iterate type="wd">
                                    <p:tmAbs val="0"/>
                                  </p:iterate>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ppt_x</p:attrName>
                                        </p:attrNameLst>
                                      </p:cBhvr>
                                      <p:tavLst>
                                        <p:tav tm="0">
                                          <p:val>
                                            <p:strVal val="0-#ppt_w/2"/>
                                          </p:val>
                                        </p:tav>
                                        <p:tav tm="100000">
                                          <p:val>
                                            <p:strVal val="#ppt_x"/>
                                          </p:val>
                                        </p:tav>
                                      </p:tavLst>
                                    </p:anim>
                                    <p:anim calcmode="lin" valueType="num">
                                      <p:cBhvr>
                                        <p:cTn id="20" dur="25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0"/>
                            </p:stCondLst>
                            <p:childTnLst>
                              <p:par>
                                <p:cTn id="22" presetID="2" presetClass="entr" presetSubtype="2" decel="10000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750" fill="hold"/>
                                        <p:tgtEl>
                                          <p:spTgt spid="18"/>
                                        </p:tgtEl>
                                        <p:attrNameLst>
                                          <p:attrName>ppt_x</p:attrName>
                                        </p:attrNameLst>
                                      </p:cBhvr>
                                      <p:tavLst>
                                        <p:tav tm="0">
                                          <p:val>
                                            <p:strVal val="1+#ppt_w/2"/>
                                          </p:val>
                                        </p:tav>
                                        <p:tav tm="100000">
                                          <p:val>
                                            <p:strVal val="#ppt_x"/>
                                          </p:val>
                                        </p:tav>
                                      </p:tavLst>
                                    </p:anim>
                                    <p:anim calcmode="lin" valueType="num">
                                      <p:cBhvr additive="base">
                                        <p:cTn id="25" dur="75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500"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par>
                                <p:cTn id="33" presetID="16" presetClass="entr" presetSubtype="37" fill="hold" nodeType="withEffect">
                                  <p:stCondLst>
                                    <p:cond delay="0"/>
                                  </p:stCondLst>
                                  <p:childTnLst>
                                    <p:set>
                                      <p:cBhvr>
                                        <p:cTn id="34" dur="500" fill="hold">
                                          <p:stCondLst>
                                            <p:cond delay="0"/>
                                          </p:stCondLst>
                                        </p:cTn>
                                        <p:tgtEl>
                                          <p:spTgt spid="16"/>
                                        </p:tgtEl>
                                        <p:attrNameLst>
                                          <p:attrName>style.visibility</p:attrName>
                                        </p:attrNameLst>
                                      </p:cBhvr>
                                      <p:to>
                                        <p:strVal val="visible"/>
                                      </p:to>
                                    </p:set>
                                    <p:animEffect transition="in" filter="barn(outVertical)">
                                      <p:cBhvr>
                                        <p:cTn id="35" dur="500"/>
                                        <p:tgtEl>
                                          <p:spTgt spid="16"/>
                                        </p:tgtEl>
                                      </p:cBhvr>
                                    </p:animEffect>
                                  </p:childTnLst>
                                </p:cTn>
                              </p:par>
                            </p:childTnLst>
                          </p:cTn>
                        </p:par>
                        <p:par>
                          <p:cTn id="36" fill="hold">
                            <p:stCondLst>
                              <p:cond delay="500"/>
                            </p:stCondLst>
                            <p:childTnLst>
                              <p:par>
                                <p:cTn id="37" presetID="53" presetClass="entr" presetSubtype="16" fill="hold" nodeType="afterEffect">
                                  <p:stCondLst>
                                    <p:cond delay="0"/>
                                  </p:stCondLst>
                                  <p:childTnLst>
                                    <p:set>
                                      <p:cBhvr>
                                        <p:cTn id="38" dur="500"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13" presetClass="entr" presetSubtype="16" fill="hold" nodeType="withEffect">
                                  <p:stCondLst>
                                    <p:cond delay="0"/>
                                  </p:stCondLst>
                                  <p:childTnLst>
                                    <p:set>
                                      <p:cBhvr>
                                        <p:cTn id="43" dur="500" fill="hold">
                                          <p:stCondLst>
                                            <p:cond delay="0"/>
                                          </p:stCondLst>
                                        </p:cTn>
                                        <p:tgtEl>
                                          <p:spTgt spid="25"/>
                                        </p:tgtEl>
                                        <p:attrNameLst>
                                          <p:attrName>style.visibility</p:attrName>
                                        </p:attrNameLst>
                                      </p:cBhvr>
                                      <p:to>
                                        <p:strVal val="visible"/>
                                      </p:to>
                                    </p:set>
                                    <p:animEffect transition="in" filter="plus(in)">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000" fill="hold">
                                          <p:stCondLst>
                                            <p:cond delay="0"/>
                                          </p:stCondLst>
                                        </p:cTn>
                                        <p:tgtEl>
                                          <p:spTgt spid="17"/>
                                        </p:tgtEl>
                                        <p:attrNameLst>
                                          <p:attrName>style.visibility</p:attrName>
                                        </p:attrNameLst>
                                      </p:cBhvr>
                                      <p:to>
                                        <p:strVal val="visible"/>
                                      </p:to>
                                    </p:set>
                                    <p:animEffect transition="in" filter="wipe(left)">
                                      <p:cBhvr>
                                        <p:cTn id="49" dur="1000"/>
                                        <p:tgtEl>
                                          <p:spTgt spid="17"/>
                                        </p:tgtEl>
                                      </p:cBhvr>
                                    </p:animEffect>
                                  </p:childTnLst>
                                </p:cTn>
                              </p:par>
                              <p:par>
                                <p:cTn id="50" presetID="22" presetClass="entr" presetSubtype="8" fill="hold" nodeType="withEffect">
                                  <p:stCondLst>
                                    <p:cond delay="0"/>
                                  </p:stCondLst>
                                  <p:childTnLst>
                                    <p:set>
                                      <p:cBhvr>
                                        <p:cTn id="51" dur="1000" fill="hold">
                                          <p:stCondLst>
                                            <p:cond delay="0"/>
                                          </p:stCondLst>
                                        </p:cTn>
                                        <p:tgtEl>
                                          <p:spTgt spid="19"/>
                                        </p:tgtEl>
                                        <p:attrNameLst>
                                          <p:attrName>style.visibility</p:attrName>
                                        </p:attrNameLst>
                                      </p:cBhvr>
                                      <p:to>
                                        <p:strVal val="visible"/>
                                      </p:to>
                                    </p:set>
                                    <p:animEffect transition="in" filter="wipe(left)">
                                      <p:cBhvr>
                                        <p:cTn id="5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6"/>
          <p:cNvGrpSpPr/>
          <p:nvPr/>
        </p:nvGrpSpPr>
        <p:grpSpPr bwMode="auto">
          <a:xfrm>
            <a:off x="2191095" y="1422670"/>
            <a:ext cx="988004" cy="1220787"/>
            <a:chOff x="1372132" y="2006571"/>
            <a:chExt cx="2675951" cy="3311252"/>
          </a:xfrm>
        </p:grpSpPr>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132" y="2006571"/>
              <a:ext cx="2675951" cy="33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descr="E:\2018.4信息化大赛4.18\2. 课中讲解\安全气囊拆装PPT\图片2.png图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8962" y="2366415"/>
              <a:ext cx="1702292" cy="25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23"/>
          <p:cNvSpPr>
            <a:spLocks noChangeArrowheads="1"/>
          </p:cNvSpPr>
          <p:nvPr/>
        </p:nvSpPr>
        <p:spPr bwMode="auto">
          <a:xfrm>
            <a:off x="2923222" y="2000250"/>
            <a:ext cx="507682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sp>
        <p:nvSpPr>
          <p:cNvPr id="12" name="文本框 6"/>
          <p:cNvSpPr txBox="1"/>
          <p:nvPr/>
        </p:nvSpPr>
        <p:spPr>
          <a:xfrm>
            <a:off x="3468687" y="1478280"/>
            <a:ext cx="6103620" cy="521970"/>
          </a:xfrm>
          <a:prstGeom prst="rect">
            <a:avLst/>
          </a:prstGeom>
          <a:noFill/>
        </p:spPr>
        <p:txBody>
          <a:bodyPr wrap="square" rtlCol="0">
            <a:spAutoFit/>
          </a:bodyPr>
          <a:lstStyle/>
          <a:p>
            <a:r>
              <a:rPr lang="en-US" altLang="zh-CN" sz="2800" b="1"/>
              <a:t>Q5</a:t>
            </a:r>
            <a:r>
              <a:rPr lang="zh-CN" altLang="en-US" sz="2800" b="1"/>
              <a:t>：动力蓄电池如何补充电能？</a:t>
            </a:r>
          </a:p>
        </p:txBody>
      </p:sp>
      <p:pic>
        <p:nvPicPr>
          <p:cNvPr id="13" name="图片 12"/>
          <p:cNvPicPr>
            <a:picLocks noChangeAspect="1"/>
          </p:cNvPicPr>
          <p:nvPr/>
        </p:nvPicPr>
        <p:blipFill>
          <a:blip r:embed="rId5"/>
          <a:srcRect l="51698" t="53533" r="25847" b="21892"/>
          <a:stretch>
            <a:fillRect/>
          </a:stretch>
        </p:blipFill>
        <p:spPr>
          <a:xfrm>
            <a:off x="3611562" y="2306955"/>
            <a:ext cx="6068060" cy="3733800"/>
          </a:xfrm>
          <a:prstGeom prst="rect">
            <a:avLst/>
          </a:prstGeom>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flipH="1">
            <a:off x="437104" y="1024965"/>
            <a:ext cx="296863" cy="704850"/>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8" name="矩形 7"/>
          <p:cNvSpPr/>
          <p:nvPr/>
        </p:nvSpPr>
        <p:spPr>
          <a:xfrm flipH="1">
            <a:off x="859380" y="1024965"/>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1118142" y="1024965"/>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1326105" y="1024965"/>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3" name="文本框 6"/>
          <p:cNvSpPr txBox="1"/>
          <p:nvPr/>
        </p:nvSpPr>
        <p:spPr>
          <a:xfrm>
            <a:off x="2014762" y="1116405"/>
            <a:ext cx="6103620" cy="521970"/>
          </a:xfrm>
          <a:prstGeom prst="rect">
            <a:avLst/>
          </a:prstGeom>
          <a:noFill/>
        </p:spPr>
        <p:txBody>
          <a:bodyPr wrap="square" rtlCol="0">
            <a:spAutoFit/>
          </a:bodyPr>
          <a:lstStyle/>
          <a:p>
            <a:r>
              <a:rPr lang="en-US" altLang="zh-CN" sz="2800" b="1"/>
              <a:t>A4.1</a:t>
            </a:r>
            <a:r>
              <a:rPr lang="zh-CN" altLang="en-US" sz="2800" b="1"/>
              <a:t>：慢充</a:t>
            </a:r>
          </a:p>
        </p:txBody>
      </p:sp>
      <p:pic>
        <p:nvPicPr>
          <p:cNvPr id="14" name="图片 13"/>
          <p:cNvPicPr>
            <a:picLocks noChangeAspect="1"/>
          </p:cNvPicPr>
          <p:nvPr/>
        </p:nvPicPr>
        <p:blipFill>
          <a:blip r:embed="rId3"/>
          <a:srcRect l="39658" t="11693" r="29849" b="31719"/>
          <a:stretch>
            <a:fillRect/>
          </a:stretch>
        </p:blipFill>
        <p:spPr>
          <a:xfrm>
            <a:off x="1326422" y="3224605"/>
            <a:ext cx="1845310" cy="1925320"/>
          </a:xfrm>
          <a:prstGeom prst="rect">
            <a:avLst/>
          </a:prstGeom>
        </p:spPr>
      </p:pic>
      <p:sp>
        <p:nvSpPr>
          <p:cNvPr id="15" name="文本框 8"/>
          <p:cNvSpPr txBox="1"/>
          <p:nvPr/>
        </p:nvSpPr>
        <p:spPr>
          <a:xfrm>
            <a:off x="4501422" y="1638375"/>
            <a:ext cx="2682240" cy="953135"/>
          </a:xfrm>
          <a:prstGeom prst="rect">
            <a:avLst/>
          </a:prstGeom>
          <a:noFill/>
        </p:spPr>
        <p:txBody>
          <a:bodyPr wrap="none" rtlCol="0">
            <a:spAutoFit/>
          </a:bodyPr>
          <a:lstStyle/>
          <a:p>
            <a:r>
              <a:rPr lang="zh-CN" altLang="en-US" sz="2800" b="1">
                <a:solidFill>
                  <a:srgbClr val="FF0000"/>
                </a:solidFill>
              </a:rPr>
              <a:t>交流</a:t>
            </a:r>
            <a:r>
              <a:rPr lang="zh-CN" altLang="en-US" sz="2800" b="1"/>
              <a:t>电</a:t>
            </a:r>
            <a:r>
              <a:rPr lang="en-US" altLang="zh-CN" sz="2800" b="1"/>
              <a:t>---</a:t>
            </a:r>
            <a:r>
              <a:rPr lang="zh-CN" altLang="en-US" sz="2800" b="1">
                <a:solidFill>
                  <a:srgbClr val="FF0000"/>
                </a:solidFill>
              </a:rPr>
              <a:t>直流</a:t>
            </a:r>
            <a:r>
              <a:rPr lang="zh-CN" altLang="en-US" sz="2800" b="1"/>
              <a:t>电</a:t>
            </a:r>
          </a:p>
          <a:p>
            <a:r>
              <a:rPr lang="zh-CN" altLang="en-US" sz="2800" b="1"/>
              <a:t>          </a:t>
            </a:r>
            <a:r>
              <a:rPr lang="zh-CN" altLang="en-US" sz="2800" b="1">
                <a:solidFill>
                  <a:srgbClr val="FF0000"/>
                </a:solidFill>
              </a:rPr>
              <a:t>升压</a:t>
            </a:r>
          </a:p>
        </p:txBody>
      </p:sp>
      <p:pic>
        <p:nvPicPr>
          <p:cNvPr id="16" name="图片 -2147482576" descr="图片3 第一代leaf 动力电池"/>
          <p:cNvPicPr>
            <a:picLocks noChangeAspect="1"/>
          </p:cNvPicPr>
          <p:nvPr/>
        </p:nvPicPr>
        <p:blipFill>
          <a:blip r:embed="rId4"/>
          <a:stretch>
            <a:fillRect/>
          </a:stretch>
        </p:blipFill>
        <p:spPr>
          <a:xfrm>
            <a:off x="7823107" y="3408755"/>
            <a:ext cx="3119755" cy="1741170"/>
          </a:xfrm>
          <a:prstGeom prst="rect">
            <a:avLst/>
          </a:prstGeom>
          <a:noFill/>
          <a:ln w="9525">
            <a:noFill/>
          </a:ln>
        </p:spPr>
      </p:pic>
      <p:sp>
        <p:nvSpPr>
          <p:cNvPr id="17" name="文本框 10"/>
          <p:cNvSpPr txBox="1"/>
          <p:nvPr/>
        </p:nvSpPr>
        <p:spPr>
          <a:xfrm>
            <a:off x="8118382" y="2856305"/>
            <a:ext cx="1405890" cy="368300"/>
          </a:xfrm>
          <a:prstGeom prst="rect">
            <a:avLst/>
          </a:prstGeom>
          <a:noFill/>
        </p:spPr>
        <p:txBody>
          <a:bodyPr wrap="none" rtlCol="0">
            <a:spAutoFit/>
          </a:bodyPr>
          <a:lstStyle/>
          <a:p>
            <a:r>
              <a:rPr lang="en-US" altLang="zh-CN" b="1"/>
              <a:t>332V</a:t>
            </a:r>
            <a:r>
              <a:rPr lang="zh-CN" altLang="en-US" b="1"/>
              <a:t>直流电</a:t>
            </a:r>
          </a:p>
        </p:txBody>
      </p:sp>
      <p:grpSp>
        <p:nvGrpSpPr>
          <p:cNvPr id="18" name="组合 17"/>
          <p:cNvGrpSpPr/>
          <p:nvPr/>
        </p:nvGrpSpPr>
        <p:grpSpPr>
          <a:xfrm>
            <a:off x="4946557" y="2692475"/>
            <a:ext cx="1395730" cy="2581275"/>
            <a:chOff x="814328" y="3219334"/>
            <a:chExt cx="1356392" cy="432536"/>
          </a:xfrm>
        </p:grpSpPr>
        <p:grpSp>
          <p:nvGrpSpPr>
            <p:cNvPr id="19" name="组合 1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1" name="圆角矩形 2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圆角矩形 21"/>
              <p:cNvSpPr/>
              <p:nvPr/>
            </p:nvSpPr>
            <p:spPr>
              <a:xfrm>
                <a:off x="4351927" y="136045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TextBox 73"/>
            <p:cNvSpPr txBox="1"/>
            <p:nvPr/>
          </p:nvSpPr>
          <p:spPr>
            <a:xfrm>
              <a:off x="1048518" y="3255821"/>
              <a:ext cx="888427" cy="371247"/>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车</a:t>
              </a:r>
            </a:p>
            <a:p>
              <a:pPr lvl="0"/>
              <a:r>
                <a:rPr lang="zh-CN" altLang="en-US" sz="2400" dirty="0">
                  <a:solidFill>
                    <a:schemeClr val="accent2"/>
                  </a:solidFill>
                  <a:cs typeface="SimSun" panose="02010600030101010101" pitchFamily="2" charset="-122"/>
                </a:rPr>
                <a:t>载</a:t>
              </a:r>
            </a:p>
            <a:p>
              <a:pPr lvl="0"/>
              <a:r>
                <a:rPr lang="zh-CN" altLang="en-US" sz="2400" dirty="0">
                  <a:solidFill>
                    <a:schemeClr val="accent2"/>
                  </a:solidFill>
                  <a:cs typeface="SimSun" panose="02010600030101010101" pitchFamily="2" charset="-122"/>
                </a:rPr>
                <a:t>充</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机</a:t>
              </a:r>
              <a:r>
                <a:rPr lang="en-US" altLang="zh-CN" sz="2400" dirty="0">
                  <a:solidFill>
                    <a:schemeClr val="accent2"/>
                  </a:solidFill>
                  <a:cs typeface="SimSun" panose="02010600030101010101" pitchFamily="2" charset="-122"/>
                </a:rPr>
                <a:t>OBC</a:t>
              </a:r>
            </a:p>
          </p:txBody>
        </p:sp>
      </p:grpSp>
      <p:sp>
        <p:nvSpPr>
          <p:cNvPr id="23" name="文本框 16"/>
          <p:cNvSpPr txBox="1"/>
          <p:nvPr/>
        </p:nvSpPr>
        <p:spPr>
          <a:xfrm>
            <a:off x="1372142" y="2856305"/>
            <a:ext cx="1405890" cy="368300"/>
          </a:xfrm>
          <a:prstGeom prst="rect">
            <a:avLst/>
          </a:prstGeom>
          <a:noFill/>
        </p:spPr>
        <p:txBody>
          <a:bodyPr wrap="none" rtlCol="0">
            <a:spAutoFit/>
          </a:bodyPr>
          <a:lstStyle/>
          <a:p>
            <a:r>
              <a:rPr lang="en-US" altLang="zh-CN" b="1"/>
              <a:t>220V</a:t>
            </a:r>
            <a:r>
              <a:rPr lang="zh-CN" altLang="en-US" b="1"/>
              <a:t>交流电</a:t>
            </a:r>
          </a:p>
        </p:txBody>
      </p:sp>
      <p:sp>
        <p:nvSpPr>
          <p:cNvPr id="24" name="文本框 21"/>
          <p:cNvSpPr txBox="1"/>
          <p:nvPr/>
        </p:nvSpPr>
        <p:spPr>
          <a:xfrm>
            <a:off x="4182652" y="5401385"/>
            <a:ext cx="3462655" cy="521970"/>
          </a:xfrm>
          <a:prstGeom prst="rect">
            <a:avLst/>
          </a:prstGeom>
          <a:noFill/>
        </p:spPr>
        <p:txBody>
          <a:bodyPr wrap="none" rtlCol="0">
            <a:spAutoFit/>
          </a:bodyPr>
          <a:lstStyle/>
          <a:p>
            <a:r>
              <a:rPr lang="en-US" altLang="zh-CN" sz="2800" b="1">
                <a:solidFill>
                  <a:srgbClr val="FF0000"/>
                </a:solidFill>
              </a:rPr>
              <a:t>O</a:t>
            </a:r>
            <a:r>
              <a:rPr lang="en-US" altLang="zh-CN" sz="2800" b="1">
                <a:solidFill>
                  <a:schemeClr val="tx1"/>
                </a:solidFill>
              </a:rPr>
              <a:t>n</a:t>
            </a:r>
            <a:r>
              <a:rPr lang="en-US" altLang="zh-CN" sz="2800" b="1">
                <a:solidFill>
                  <a:srgbClr val="FF0000"/>
                </a:solidFill>
              </a:rPr>
              <a:t>  B</a:t>
            </a:r>
            <a:r>
              <a:rPr lang="en-US" altLang="zh-CN" sz="2800" b="1">
                <a:solidFill>
                  <a:schemeClr val="tx1"/>
                </a:solidFill>
              </a:rPr>
              <a:t>oard</a:t>
            </a:r>
            <a:r>
              <a:rPr lang="en-US" altLang="zh-CN" sz="2800" b="1">
                <a:solidFill>
                  <a:srgbClr val="FF0000"/>
                </a:solidFill>
              </a:rPr>
              <a:t>  C</a:t>
            </a:r>
            <a:r>
              <a:rPr lang="en-US" altLang="zh-CN" sz="2800" b="1">
                <a:solidFill>
                  <a:schemeClr val="tx1"/>
                </a:solidFill>
              </a:rPr>
              <a:t>harger</a:t>
            </a:r>
          </a:p>
        </p:txBody>
      </p:sp>
      <p:pic>
        <p:nvPicPr>
          <p:cNvPr id="25" name="图片 24"/>
          <p:cNvPicPr>
            <a:picLocks noChangeAspect="1"/>
          </p:cNvPicPr>
          <p:nvPr/>
        </p:nvPicPr>
        <p:blipFill>
          <a:blip r:embed="rId5"/>
          <a:srcRect l="20713" t="22891" r="33904" b="20582"/>
          <a:stretch>
            <a:fillRect/>
          </a:stretch>
        </p:blipFill>
        <p:spPr>
          <a:xfrm>
            <a:off x="3360327" y="2692475"/>
            <a:ext cx="4462780" cy="3124835"/>
          </a:xfrm>
          <a:prstGeom prst="rect">
            <a:avLst/>
          </a:prstGeom>
        </p:spPr>
      </p:pic>
      <p:pic>
        <p:nvPicPr>
          <p:cNvPr id="26" name="图片 -2147482574"/>
          <p:cNvPicPr>
            <a:picLocks noChangeAspect="1"/>
          </p:cNvPicPr>
          <p:nvPr/>
        </p:nvPicPr>
        <p:blipFill>
          <a:blip r:embed="rId6"/>
          <a:srcRect l="27895" t="33717" r="44693" b="31525"/>
          <a:stretch>
            <a:fillRect/>
          </a:stretch>
        </p:blipFill>
        <p:spPr>
          <a:xfrm>
            <a:off x="3993739" y="2856305"/>
            <a:ext cx="3195955" cy="2280285"/>
          </a:xfrm>
          <a:prstGeom prst="rect">
            <a:avLst/>
          </a:prstGeom>
          <a:noFill/>
          <a:ln w="9525">
            <a:noFill/>
          </a:ln>
        </p:spPr>
      </p:pic>
      <p:pic>
        <p:nvPicPr>
          <p:cNvPr id="27" name="图片 -2147482575"/>
          <p:cNvPicPr>
            <a:picLocks noChangeAspect="1"/>
          </p:cNvPicPr>
          <p:nvPr/>
        </p:nvPicPr>
        <p:blipFill>
          <a:blip r:embed="rId7"/>
          <a:srcRect l="23117" t="29605" r="47775" b="36732"/>
          <a:stretch>
            <a:fillRect/>
          </a:stretch>
        </p:blipFill>
        <p:spPr>
          <a:xfrm>
            <a:off x="7823107" y="1008455"/>
            <a:ext cx="2434590" cy="1583055"/>
          </a:xfrm>
          <a:prstGeom prst="rect">
            <a:avLst/>
          </a:prstGeom>
          <a:noFill/>
          <a:ln w="9525">
            <a:noFill/>
          </a:ln>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10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fill="hold"/>
                                        <p:tgtEl>
                                          <p:spTgt spid="7"/>
                                        </p:tgtEl>
                                        <p:attrNameLst>
                                          <p:attrName>ppt_x</p:attrName>
                                        </p:attrNameLst>
                                      </p:cBhvr>
                                      <p:tavLst>
                                        <p:tav tm="0">
                                          <p:val>
                                            <p:strVal val="0-#ppt_w/2"/>
                                          </p:val>
                                        </p:tav>
                                        <p:tav tm="100000">
                                          <p:val>
                                            <p:strVal val="#ppt_x"/>
                                          </p:val>
                                        </p:tav>
                                      </p:tavLst>
                                    </p:anim>
                                    <p:anim calcmode="lin" valueType="num">
                                      <p:cBhvr additive="base">
                                        <p:cTn id="8" dur="3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Pct val="10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300" fill="hold"/>
                                        <p:tgtEl>
                                          <p:spTgt spid="8"/>
                                        </p:tgtEl>
                                        <p:attrNameLst>
                                          <p:attrName>ppt_x</p:attrName>
                                        </p:attrNameLst>
                                      </p:cBhvr>
                                      <p:tavLst>
                                        <p:tav tm="0">
                                          <p:val>
                                            <p:strVal val="0-#ppt_w/2"/>
                                          </p:val>
                                        </p:tav>
                                        <p:tav tm="100000">
                                          <p:val>
                                            <p:strVal val="#ppt_x"/>
                                          </p:val>
                                        </p:tav>
                                      </p:tavLst>
                                    </p:anim>
                                    <p:anim calcmode="lin" valueType="num">
                                      <p:cBhvr additive="base">
                                        <p:cTn id="12" dur="3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Pct val="100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0-#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iterate type="wd">
                                    <p:tmPct val="10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300" fill="hold"/>
                                        <p:tgtEl>
                                          <p:spTgt spid="10"/>
                                        </p:tgtEl>
                                        <p:attrNameLst>
                                          <p:attrName>ppt_x</p:attrName>
                                        </p:attrNameLst>
                                      </p:cBhvr>
                                      <p:tavLst>
                                        <p:tav tm="0">
                                          <p:val>
                                            <p:strVal val="0-#ppt_w/2"/>
                                          </p:val>
                                        </p:tav>
                                        <p:tav tm="100000">
                                          <p:val>
                                            <p:strVal val="#ppt_x"/>
                                          </p:val>
                                        </p:tav>
                                      </p:tavLst>
                                    </p:anim>
                                    <p:anim calcmode="lin" valueType="num">
                                      <p:cBhvr additive="base">
                                        <p:cTn id="20" dur="3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16" presetClass="entr" presetSubtype="21" fill="hold" nodeType="with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barn(inVertical)">
                                      <p:cBhvr>
                                        <p:cTn id="28" dur="500"/>
                                        <p:tgtEl>
                                          <p:spTgt spid="2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xit" presetSubtype="21" fill="hold" nodeType="clickEffect">
                                  <p:stCondLst>
                                    <p:cond delay="0"/>
                                  </p:stCondLst>
                                  <p:childTnLst>
                                    <p:animEffect transition="out" filter="barn(inVertical)">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000" fill="hold">
                                          <p:stCondLst>
                                            <p:cond delay="0"/>
                                          </p:stCondLst>
                                        </p:cTn>
                                        <p:tgtEl>
                                          <p:spTgt spid="15"/>
                                        </p:tgtEl>
                                        <p:attrNameLst>
                                          <p:attrName>style.visibility</p:attrName>
                                        </p:attrNameLst>
                                      </p:cBhvr>
                                      <p:to>
                                        <p:strVal val="visible"/>
                                      </p:to>
                                    </p:set>
                                    <p:animEffect transition="in" filter="wedge">
                                      <p:cBhvr>
                                        <p:cTn id="46" dur="10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20" presetClass="entr" presetSubtype="0" fill="hold" nodeType="clickEffect">
                                  <p:stCondLst>
                                    <p:cond delay="0"/>
                                  </p:stCondLst>
                                  <p:childTnLst>
                                    <p:set>
                                      <p:cBhvr>
                                        <p:cTn id="50" dur="1000" fill="hold">
                                          <p:stCondLst>
                                            <p:cond delay="0"/>
                                          </p:stCondLst>
                                        </p:cTn>
                                        <p:tgtEl>
                                          <p:spTgt spid="18"/>
                                        </p:tgtEl>
                                        <p:attrNameLst>
                                          <p:attrName>style.visibility</p:attrName>
                                        </p:attrNameLst>
                                      </p:cBhvr>
                                      <p:to>
                                        <p:strVal val="visible"/>
                                      </p:to>
                                    </p:set>
                                    <p:animEffect transition="in" filter="wedge">
                                      <p:cBhvr>
                                        <p:cTn id="51" dur="10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6" presetClass="entr" presetSubtype="32" fill="hold" nodeType="clickEffect">
                                  <p:stCondLst>
                                    <p:cond delay="0"/>
                                  </p:stCondLst>
                                  <p:childTnLst>
                                    <p:set>
                                      <p:cBhvr>
                                        <p:cTn id="62" dur="1000" fill="hold">
                                          <p:stCondLst>
                                            <p:cond delay="0"/>
                                          </p:stCondLst>
                                        </p:cTn>
                                        <p:tgtEl>
                                          <p:spTgt spid="26"/>
                                        </p:tgtEl>
                                        <p:attrNameLst>
                                          <p:attrName>style.visibility</p:attrName>
                                        </p:attrNameLst>
                                      </p:cBhvr>
                                      <p:to>
                                        <p:strVal val="visible"/>
                                      </p:to>
                                    </p:set>
                                    <p:animEffect transition="in" filter="circle(out)">
                                      <p:cBhvr>
                                        <p:cTn id="63" dur="10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nodeType="clickEffect">
                                  <p:stCondLst>
                                    <p:cond delay="0"/>
                                  </p:stCondLst>
                                  <p:childTnLst>
                                    <p:set>
                                      <p:cBhvr>
                                        <p:cTn id="67" dur="1000" fill="hold">
                                          <p:stCondLst>
                                            <p:cond delay="0"/>
                                          </p:stCondLst>
                                        </p:cTn>
                                        <p:tgtEl>
                                          <p:spTgt spid="27"/>
                                        </p:tgtEl>
                                        <p:attrNameLst>
                                          <p:attrName>style.visibility</p:attrName>
                                        </p:attrNameLst>
                                      </p:cBhvr>
                                      <p:to>
                                        <p:strVal val="visible"/>
                                      </p:to>
                                    </p:set>
                                    <p:animEffect transition="in" filter="circle(in)">
                                      <p:cBhvr>
                                        <p:cTn id="6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P spid="9" grpId="0" bldLvl="0" animBg="1" autoUpdateAnimBg="0"/>
      <p:bldP spid="10" grpId="0" bldLvl="0" animBg="1" autoUpdateAnimBg="0"/>
      <p:bldP spid="15" grpId="0"/>
      <p:bldP spid="17"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H="1">
            <a:off x="676276" y="1188347"/>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935038" y="1188347"/>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1143001" y="1188347"/>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pic>
        <p:nvPicPr>
          <p:cNvPr id="11" name="图片 10"/>
          <p:cNvPicPr>
            <a:picLocks noChangeAspect="1"/>
          </p:cNvPicPr>
          <p:nvPr/>
        </p:nvPicPr>
        <p:blipFill>
          <a:blip r:embed="rId3"/>
          <a:srcRect l="24832" t="26736" r="44680" b="34262"/>
          <a:stretch>
            <a:fillRect/>
          </a:stretch>
        </p:blipFill>
        <p:spPr>
          <a:xfrm>
            <a:off x="1017588" y="4362712"/>
            <a:ext cx="2922270" cy="2102485"/>
          </a:xfrm>
          <a:prstGeom prst="rect">
            <a:avLst/>
          </a:prstGeom>
        </p:spPr>
      </p:pic>
      <p:grpSp>
        <p:nvGrpSpPr>
          <p:cNvPr id="12" name="组合 11"/>
          <p:cNvGrpSpPr/>
          <p:nvPr/>
        </p:nvGrpSpPr>
        <p:grpSpPr>
          <a:xfrm>
            <a:off x="1605598" y="1461397"/>
            <a:ext cx="1395730" cy="2581275"/>
            <a:chOff x="4304043" y="1286668"/>
            <a:chExt cx="3837944" cy="2757793"/>
          </a:xfrm>
          <a:effectLst>
            <a:outerShdw blurRad="381000" dist="254000" dir="8100000" algn="tr" rotWithShape="0">
              <a:prstClr val="black">
                <a:alpha val="40000"/>
              </a:prstClr>
            </a:outerShdw>
          </a:effectLst>
        </p:grpSpPr>
        <p:sp>
          <p:nvSpPr>
            <p:cNvPr id="13" name="圆角矩形 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圆角矩形 1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 name="TextBox 14"/>
          <p:cNvSpPr txBox="1"/>
          <p:nvPr/>
        </p:nvSpPr>
        <p:spPr>
          <a:xfrm>
            <a:off x="1807528" y="1893197"/>
            <a:ext cx="914400" cy="1846580"/>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交</a:t>
            </a:r>
          </a:p>
          <a:p>
            <a:pPr lvl="0"/>
            <a:r>
              <a:rPr lang="zh-CN" altLang="en-US" sz="2400" dirty="0">
                <a:solidFill>
                  <a:schemeClr val="accent2"/>
                </a:solidFill>
                <a:cs typeface="SimSun" panose="02010600030101010101" pitchFamily="2" charset="-122"/>
              </a:rPr>
              <a:t>流</a:t>
            </a:r>
          </a:p>
          <a:p>
            <a:pPr lvl="0"/>
            <a:r>
              <a:rPr lang="zh-CN" altLang="en-US" sz="2400" dirty="0">
                <a:solidFill>
                  <a:schemeClr val="accent2"/>
                </a:solidFill>
                <a:cs typeface="SimSun" panose="02010600030101010101" pitchFamily="2" charset="-122"/>
              </a:rPr>
              <a:t>慢</a:t>
            </a:r>
          </a:p>
          <a:p>
            <a:pPr lvl="0"/>
            <a:r>
              <a:rPr lang="zh-CN" altLang="en-US" sz="2400" dirty="0">
                <a:solidFill>
                  <a:schemeClr val="accent2"/>
                </a:solidFill>
                <a:cs typeface="SimSun" panose="02010600030101010101" pitchFamily="2" charset="-122"/>
              </a:rPr>
              <a:t>充</a:t>
            </a:r>
          </a:p>
          <a:p>
            <a:pPr lvl="0"/>
            <a:r>
              <a:rPr lang="zh-CN" altLang="en-US" sz="2400" dirty="0">
                <a:solidFill>
                  <a:schemeClr val="accent2"/>
                </a:solidFill>
                <a:cs typeface="SimSun" panose="02010600030101010101" pitchFamily="2" charset="-122"/>
              </a:rPr>
              <a:t>口</a:t>
            </a:r>
            <a:endParaRPr lang="en-US" altLang="zh-CN" sz="2400" dirty="0">
              <a:solidFill>
                <a:schemeClr val="accent2"/>
              </a:solidFill>
              <a:cs typeface="SimSun" panose="02010600030101010101" pitchFamily="2" charset="-122"/>
            </a:endParaRPr>
          </a:p>
        </p:txBody>
      </p:sp>
      <p:grpSp>
        <p:nvGrpSpPr>
          <p:cNvPr id="16" name="组合 15"/>
          <p:cNvGrpSpPr/>
          <p:nvPr/>
        </p:nvGrpSpPr>
        <p:grpSpPr>
          <a:xfrm>
            <a:off x="5062539" y="1462667"/>
            <a:ext cx="1508124" cy="2581275"/>
            <a:chOff x="705102" y="3219334"/>
            <a:chExt cx="1465618" cy="432536"/>
          </a:xfrm>
        </p:grpSpPr>
        <p:grpSp>
          <p:nvGrpSpPr>
            <p:cNvPr id="17" name="组合 1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9" name="圆角矩形 1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圆角矩形 1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 name="TextBox 73"/>
            <p:cNvSpPr txBox="1"/>
            <p:nvPr/>
          </p:nvSpPr>
          <p:spPr>
            <a:xfrm>
              <a:off x="705102" y="3280623"/>
              <a:ext cx="1431679"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sz="2400" dirty="0">
                  <a:solidFill>
                    <a:schemeClr val="accent2"/>
                  </a:solidFill>
                  <a:cs typeface="SimSun" panose="02010600030101010101" pitchFamily="2" charset="-122"/>
                </a:rPr>
                <a:t>车</a:t>
              </a:r>
            </a:p>
            <a:p>
              <a:pPr lvl="0"/>
              <a:r>
                <a:rPr lang="zh-CN" sz="2400" dirty="0">
                  <a:solidFill>
                    <a:schemeClr val="accent2"/>
                  </a:solidFill>
                  <a:cs typeface="SimSun" panose="02010600030101010101" pitchFamily="2" charset="-122"/>
                </a:rPr>
                <a:t>载</a:t>
              </a:r>
            </a:p>
            <a:p>
              <a:pPr lvl="0"/>
              <a:r>
                <a:rPr lang="zh-CN" sz="2400" dirty="0">
                  <a:solidFill>
                    <a:schemeClr val="accent2"/>
                  </a:solidFill>
                  <a:cs typeface="SimSun" panose="02010600030101010101" pitchFamily="2" charset="-122"/>
                </a:rPr>
                <a:t>充</a:t>
              </a:r>
            </a:p>
            <a:p>
              <a:pPr lvl="0"/>
              <a:r>
                <a:rPr lang="zh-CN" sz="2400" dirty="0">
                  <a:solidFill>
                    <a:schemeClr val="accent2"/>
                  </a:solidFill>
                  <a:cs typeface="SimSun" panose="02010600030101010101" pitchFamily="2" charset="-122"/>
                </a:rPr>
                <a:t>电</a:t>
              </a:r>
            </a:p>
            <a:p>
              <a:pPr lvl="0"/>
              <a:r>
                <a:rPr lang="zh-CN" sz="2400" dirty="0">
                  <a:solidFill>
                    <a:schemeClr val="accent2"/>
                  </a:solidFill>
                  <a:cs typeface="SimSun" panose="02010600030101010101" pitchFamily="2" charset="-122"/>
                </a:rPr>
                <a:t>机</a:t>
              </a:r>
            </a:p>
          </p:txBody>
        </p:sp>
      </p:grpSp>
      <p:pic>
        <p:nvPicPr>
          <p:cNvPr id="21" name="图片 -2147482574"/>
          <p:cNvPicPr>
            <a:picLocks noChangeAspect="1"/>
          </p:cNvPicPr>
          <p:nvPr/>
        </p:nvPicPr>
        <p:blipFill>
          <a:blip r:embed="rId4"/>
          <a:srcRect l="27895" t="33717" r="44693" b="31525"/>
          <a:stretch>
            <a:fillRect/>
          </a:stretch>
        </p:blipFill>
        <p:spPr>
          <a:xfrm>
            <a:off x="4061778" y="4273812"/>
            <a:ext cx="3195955" cy="2280285"/>
          </a:xfrm>
          <a:prstGeom prst="rect">
            <a:avLst/>
          </a:prstGeom>
          <a:noFill/>
          <a:ln w="9525">
            <a:noFill/>
          </a:ln>
        </p:spPr>
      </p:pic>
      <p:grpSp>
        <p:nvGrpSpPr>
          <p:cNvPr id="22" name="组合 21"/>
          <p:cNvGrpSpPr/>
          <p:nvPr/>
        </p:nvGrpSpPr>
        <p:grpSpPr>
          <a:xfrm>
            <a:off x="8721408" y="1495052"/>
            <a:ext cx="1395730" cy="2581275"/>
            <a:chOff x="814328" y="3148362"/>
            <a:chExt cx="1356392" cy="432536"/>
          </a:xfrm>
        </p:grpSpPr>
        <p:sp>
          <p:nvSpPr>
            <p:cNvPr id="23" name="圆角矩形 22"/>
            <p:cNvSpPr/>
            <p:nvPr/>
          </p:nvSpPr>
          <p:spPr>
            <a:xfrm>
              <a:off x="814328" y="3148362"/>
              <a:ext cx="1356392" cy="432536"/>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TextBox 73"/>
            <p:cNvSpPr txBox="1"/>
            <p:nvPr/>
          </p:nvSpPr>
          <p:spPr>
            <a:xfrm>
              <a:off x="1048518" y="3207831"/>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pic>
        <p:nvPicPr>
          <p:cNvPr id="25" name="图片 -2147482576" descr="图片3 第一代leaf 动力电池"/>
          <p:cNvPicPr>
            <a:picLocks noChangeAspect="1"/>
          </p:cNvPicPr>
          <p:nvPr/>
        </p:nvPicPr>
        <p:blipFill>
          <a:blip r:embed="rId5"/>
          <a:stretch>
            <a:fillRect/>
          </a:stretch>
        </p:blipFill>
        <p:spPr>
          <a:xfrm>
            <a:off x="7522528" y="4362712"/>
            <a:ext cx="3119755" cy="1741170"/>
          </a:xfrm>
          <a:prstGeom prst="rect">
            <a:avLst/>
          </a:prstGeom>
          <a:noFill/>
          <a:ln w="9525">
            <a:noFill/>
          </a:ln>
        </p:spPr>
      </p:pic>
      <p:cxnSp>
        <p:nvCxnSpPr>
          <p:cNvPr id="26" name="直接连接符 25"/>
          <p:cNvCxnSpPr/>
          <p:nvPr/>
        </p:nvCxnSpPr>
        <p:spPr>
          <a:xfrm flipH="1">
            <a:off x="3012123" y="2431042"/>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3024823" y="2685677"/>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568123" y="2392942"/>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580823" y="2850777"/>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a:xfrm>
            <a:off x="1538923" y="785122"/>
            <a:ext cx="64643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5</a:t>
            </a:r>
            <a:r>
              <a:rPr lang="zh-CN" altLang="en-US" sz="3200" b="1" dirty="0"/>
              <a:t>：交流慢充电流路径</a:t>
            </a:r>
          </a:p>
        </p:txBody>
      </p:sp>
      <p:cxnSp>
        <p:nvCxnSpPr>
          <p:cNvPr id="31" name="直接连接符 30"/>
          <p:cNvCxnSpPr/>
          <p:nvPr/>
        </p:nvCxnSpPr>
        <p:spPr>
          <a:xfrm flipH="1">
            <a:off x="3024823" y="2926977"/>
            <a:ext cx="2140585" cy="762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1+#ppt_w/2"/>
                                          </p:val>
                                        </p:tav>
                                        <p:tav tm="100000">
                                          <p:val>
                                            <p:strVal val="#ppt_x"/>
                                          </p:val>
                                        </p:tav>
                                      </p:tavLst>
                                    </p:anim>
                                    <p:anim calcmode="lin" valueType="num">
                                      <p:cBhvr additive="base">
                                        <p:cTn id="8" dur="75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500"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6" presetClass="entr" presetSubtype="32" fill="hold" nodeType="withEffect">
                                  <p:stCondLst>
                                    <p:cond delay="0"/>
                                  </p:stCondLst>
                                  <p:childTnLst>
                                    <p:set>
                                      <p:cBhvr>
                                        <p:cTn id="17" dur="1000" fill="hold">
                                          <p:stCondLst>
                                            <p:cond delay="0"/>
                                          </p:stCondLst>
                                        </p:cTn>
                                        <p:tgtEl>
                                          <p:spTgt spid="21"/>
                                        </p:tgtEl>
                                        <p:attrNameLst>
                                          <p:attrName>style.visibility</p:attrName>
                                        </p:attrNameLst>
                                      </p:cBhvr>
                                      <p:to>
                                        <p:strVal val="visible"/>
                                      </p:to>
                                    </p:set>
                                    <p:animEffect transition="in" filter="circle(out)">
                                      <p:cBhvr>
                                        <p:cTn id="18" dur="10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500"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16" presetClass="entr" presetSubtype="21"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arn(inVertical)">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000" fill="hold">
                                          <p:stCondLst>
                                            <p:cond delay="0"/>
                                          </p:stCondLst>
                                        </p:cTn>
                                        <p:tgtEl>
                                          <p:spTgt spid="26"/>
                                        </p:tgtEl>
                                        <p:attrNameLst>
                                          <p:attrName>style.visibility</p:attrName>
                                        </p:attrNameLst>
                                      </p:cBhvr>
                                      <p:to>
                                        <p:strVal val="visible"/>
                                      </p:to>
                                    </p:set>
                                    <p:animEffect transition="in" filter="wipe(left)">
                                      <p:cBhvr>
                                        <p:cTn id="33" dur="1000"/>
                                        <p:tgtEl>
                                          <p:spTgt spid="26"/>
                                        </p:tgtEl>
                                      </p:cBhvr>
                                    </p:animEffect>
                                  </p:childTnLst>
                                </p:cTn>
                              </p:par>
                              <p:par>
                                <p:cTn id="34" presetID="22" presetClass="entr" presetSubtype="8" fill="hold" nodeType="withEffect">
                                  <p:stCondLst>
                                    <p:cond delay="0"/>
                                  </p:stCondLst>
                                  <p:childTnLst>
                                    <p:set>
                                      <p:cBhvr>
                                        <p:cTn id="35" dur="1000" fill="hold">
                                          <p:stCondLst>
                                            <p:cond delay="0"/>
                                          </p:stCondLst>
                                        </p:cTn>
                                        <p:tgtEl>
                                          <p:spTgt spid="27"/>
                                        </p:tgtEl>
                                        <p:attrNameLst>
                                          <p:attrName>style.visibility</p:attrName>
                                        </p:attrNameLst>
                                      </p:cBhvr>
                                      <p:to>
                                        <p:strVal val="visible"/>
                                      </p:to>
                                    </p:set>
                                    <p:animEffect transition="in" filter="wipe(left)">
                                      <p:cBhvr>
                                        <p:cTn id="36" dur="1000"/>
                                        <p:tgtEl>
                                          <p:spTgt spid="27"/>
                                        </p:tgtEl>
                                      </p:cBhvr>
                                    </p:animEffect>
                                  </p:childTnLst>
                                </p:cTn>
                              </p:par>
                              <p:par>
                                <p:cTn id="37" presetID="22" presetClass="entr" presetSubtype="8" fill="hold" nodeType="withEffect">
                                  <p:stCondLst>
                                    <p:cond delay="0"/>
                                  </p:stCondLst>
                                  <p:childTnLst>
                                    <p:set>
                                      <p:cBhvr>
                                        <p:cTn id="38" dur="1000" fill="hold">
                                          <p:stCondLst>
                                            <p:cond delay="0"/>
                                          </p:stCondLst>
                                        </p:cTn>
                                        <p:tgtEl>
                                          <p:spTgt spid="28"/>
                                        </p:tgtEl>
                                        <p:attrNameLst>
                                          <p:attrName>style.visibility</p:attrName>
                                        </p:attrNameLst>
                                      </p:cBhvr>
                                      <p:to>
                                        <p:strVal val="visible"/>
                                      </p:to>
                                    </p:set>
                                    <p:animEffect transition="in" filter="wipe(left)">
                                      <p:cBhvr>
                                        <p:cTn id="39" dur="1000"/>
                                        <p:tgtEl>
                                          <p:spTgt spid="28"/>
                                        </p:tgtEl>
                                      </p:cBhvr>
                                    </p:animEffect>
                                  </p:childTnLst>
                                </p:cTn>
                              </p:par>
                              <p:par>
                                <p:cTn id="40" presetID="22" presetClass="entr" presetSubtype="8" fill="hold" nodeType="withEffect">
                                  <p:stCondLst>
                                    <p:cond delay="0"/>
                                  </p:stCondLst>
                                  <p:childTnLst>
                                    <p:set>
                                      <p:cBhvr>
                                        <p:cTn id="41" dur="1000" fill="hold">
                                          <p:stCondLst>
                                            <p:cond delay="0"/>
                                          </p:stCondLst>
                                        </p:cTn>
                                        <p:tgtEl>
                                          <p:spTgt spid="29"/>
                                        </p:tgtEl>
                                        <p:attrNameLst>
                                          <p:attrName>style.visibility</p:attrName>
                                        </p:attrNameLst>
                                      </p:cBhvr>
                                      <p:to>
                                        <p:strVal val="visible"/>
                                      </p:to>
                                    </p:set>
                                    <p:animEffect transition="in" filter="wipe(left)">
                                      <p:cBhvr>
                                        <p:cTn id="42" dur="1000"/>
                                        <p:tgtEl>
                                          <p:spTgt spid="29"/>
                                        </p:tgtEl>
                                      </p:cBhvr>
                                    </p:animEffect>
                                  </p:childTnLst>
                                </p:cTn>
                              </p:par>
                              <p:par>
                                <p:cTn id="43" presetID="22" presetClass="entr" presetSubtype="8" fill="hold" nodeType="withEffect">
                                  <p:stCondLst>
                                    <p:cond delay="0"/>
                                  </p:stCondLst>
                                  <p:childTnLst>
                                    <p:set>
                                      <p:cBhvr>
                                        <p:cTn id="44" dur="1000" fill="hold">
                                          <p:stCondLst>
                                            <p:cond delay="0"/>
                                          </p:stCondLst>
                                        </p:cTn>
                                        <p:tgtEl>
                                          <p:spTgt spid="31"/>
                                        </p:tgtEl>
                                        <p:attrNameLst>
                                          <p:attrName>style.visibility</p:attrName>
                                        </p:attrNameLst>
                                      </p:cBhvr>
                                      <p:to>
                                        <p:strVal val="visible"/>
                                      </p:to>
                                    </p:set>
                                    <p:animEffect transition="in" filter="wipe(left)">
                                      <p:cBhvr>
                                        <p:cTn id="45"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a:srcRect l="73135" t="62724" r="17008" b="20659"/>
          <a:stretch>
            <a:fillRect/>
          </a:stretch>
        </p:blipFill>
        <p:spPr>
          <a:xfrm>
            <a:off x="9173845" y="4438015"/>
            <a:ext cx="2449830" cy="2322195"/>
          </a:xfrm>
          <a:prstGeom prst="rect">
            <a:avLst/>
          </a:prstGeom>
        </p:spPr>
      </p:pic>
      <p:sp>
        <p:nvSpPr>
          <p:cNvPr id="4" name="MH_Entry_1"/>
          <p:cNvSpPr/>
          <p:nvPr>
            <p:custDataLst>
              <p:tags r:id="rId3"/>
            </p:custDataLst>
          </p:nvPr>
        </p:nvSpPr>
        <p:spPr>
          <a:xfrm>
            <a:off x="3416935" y="1921702"/>
            <a:ext cx="8840941" cy="61531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2</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 </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新能源汽车动力电池检测</a:t>
            </a:r>
            <a:endPar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endParaRPr>
          </a:p>
        </p:txBody>
      </p:sp>
      <p:sp>
        <p:nvSpPr>
          <p:cNvPr id="8" name="副标题 4"/>
          <p:cNvSpPr txBox="1"/>
          <p:nvPr>
            <p:custDataLst>
              <p:tags r:id="rId4"/>
            </p:custDataLst>
          </p:nvPr>
        </p:nvSpPr>
        <p:spPr>
          <a:xfrm>
            <a:off x="3085465" y="2811780"/>
            <a:ext cx="984504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宋体"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2.4  </a:t>
            </a:r>
            <a:r>
              <a:rPr lang="zh-CN" altLang="en-US" sz="3200" b="1" dirty="0">
                <a:solidFill>
                  <a:srgbClr val="C00000"/>
                </a:solidFill>
                <a:latin typeface="Arial" panose="020B0604020202020204" pitchFamily="34" charset="0"/>
                <a:ea typeface="SimHei" panose="02010609060101010101" pitchFamily="49" charset="-122"/>
                <a:sym typeface="+mn-ea"/>
              </a:rPr>
              <a:t>新能源汽车高压系统检测</a:t>
            </a:r>
            <a:endParaRPr lang="en-US" altLang="zh-CN" dirty="0"/>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flipH="1">
            <a:off x="693102" y="1080705"/>
            <a:ext cx="296863" cy="704850"/>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8" name="矩形 7"/>
          <p:cNvSpPr/>
          <p:nvPr/>
        </p:nvSpPr>
        <p:spPr>
          <a:xfrm flipH="1">
            <a:off x="1115378" y="1080705"/>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9" name="矩形 8"/>
          <p:cNvSpPr/>
          <p:nvPr/>
        </p:nvSpPr>
        <p:spPr>
          <a:xfrm flipH="1">
            <a:off x="1374140" y="1080705"/>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10" name="矩形 9"/>
          <p:cNvSpPr/>
          <p:nvPr/>
        </p:nvSpPr>
        <p:spPr>
          <a:xfrm flipH="1">
            <a:off x="1582103" y="1080705"/>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pic>
        <p:nvPicPr>
          <p:cNvPr id="13" name="图片 12"/>
          <p:cNvPicPr>
            <a:picLocks noChangeAspect="1"/>
          </p:cNvPicPr>
          <p:nvPr/>
        </p:nvPicPr>
        <p:blipFill>
          <a:blip r:embed="rId3"/>
          <a:srcRect l="21679" t="28533" r="41630" b="39106"/>
          <a:stretch>
            <a:fillRect/>
          </a:stretch>
        </p:blipFill>
        <p:spPr>
          <a:xfrm>
            <a:off x="3333115" y="2147505"/>
            <a:ext cx="5748655" cy="2851150"/>
          </a:xfrm>
          <a:prstGeom prst="rect">
            <a:avLst/>
          </a:prstGeom>
        </p:spPr>
      </p:pic>
      <p:pic>
        <p:nvPicPr>
          <p:cNvPr id="14" name="图片 13"/>
          <p:cNvPicPr>
            <a:picLocks noChangeAspect="1"/>
          </p:cNvPicPr>
          <p:nvPr/>
        </p:nvPicPr>
        <p:blipFill>
          <a:blip r:embed="rId4"/>
          <a:srcRect l="55403" t="47891" r="23265" b="26415"/>
          <a:stretch>
            <a:fillRect/>
          </a:stretch>
        </p:blipFill>
        <p:spPr>
          <a:xfrm>
            <a:off x="1628140" y="4540185"/>
            <a:ext cx="2205355" cy="1493520"/>
          </a:xfrm>
          <a:prstGeom prst="rect">
            <a:avLst/>
          </a:prstGeom>
        </p:spPr>
      </p:pic>
      <p:pic>
        <p:nvPicPr>
          <p:cNvPr id="15" name="图片 -2147482576" descr="图片3 第一代leaf 动力电池"/>
          <p:cNvPicPr>
            <a:picLocks noChangeAspect="1"/>
          </p:cNvPicPr>
          <p:nvPr/>
        </p:nvPicPr>
        <p:blipFill>
          <a:blip r:embed="rId5"/>
          <a:stretch>
            <a:fillRect/>
          </a:stretch>
        </p:blipFill>
        <p:spPr>
          <a:xfrm>
            <a:off x="8075930" y="4540185"/>
            <a:ext cx="3119755" cy="1741170"/>
          </a:xfrm>
          <a:prstGeom prst="rect">
            <a:avLst/>
          </a:prstGeom>
          <a:noFill/>
          <a:ln w="9525">
            <a:noFill/>
          </a:ln>
        </p:spPr>
      </p:pic>
      <p:grpSp>
        <p:nvGrpSpPr>
          <p:cNvPr id="16" name="组合 15"/>
          <p:cNvGrpSpPr/>
          <p:nvPr/>
        </p:nvGrpSpPr>
        <p:grpSpPr>
          <a:xfrm>
            <a:off x="1955165" y="1793175"/>
            <a:ext cx="1395730" cy="2581275"/>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圆角矩形 1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 name="TextBox 18"/>
          <p:cNvSpPr txBox="1"/>
          <p:nvPr/>
        </p:nvSpPr>
        <p:spPr>
          <a:xfrm>
            <a:off x="2195830" y="2188145"/>
            <a:ext cx="914400" cy="1846580"/>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直</a:t>
            </a:r>
          </a:p>
          <a:p>
            <a:pPr lvl="0"/>
            <a:r>
              <a:rPr lang="zh-CN" altLang="en-US" sz="2400" dirty="0">
                <a:solidFill>
                  <a:schemeClr val="accent2"/>
                </a:solidFill>
                <a:cs typeface="SimSun" panose="02010600030101010101" pitchFamily="2" charset="-122"/>
              </a:rPr>
              <a:t>流</a:t>
            </a:r>
          </a:p>
          <a:p>
            <a:pPr lvl="0"/>
            <a:r>
              <a:rPr lang="zh-CN" altLang="en-US" sz="2400" dirty="0">
                <a:solidFill>
                  <a:schemeClr val="accent2"/>
                </a:solidFill>
                <a:cs typeface="SimSun" panose="02010600030101010101" pitchFamily="2" charset="-122"/>
              </a:rPr>
              <a:t>快</a:t>
            </a:r>
          </a:p>
          <a:p>
            <a:pPr lvl="0"/>
            <a:r>
              <a:rPr lang="zh-CN" altLang="en-US" sz="2400" dirty="0">
                <a:solidFill>
                  <a:schemeClr val="accent2"/>
                </a:solidFill>
                <a:cs typeface="SimSun" panose="02010600030101010101" pitchFamily="2" charset="-122"/>
              </a:rPr>
              <a:t>充</a:t>
            </a:r>
          </a:p>
          <a:p>
            <a:pPr lvl="0"/>
            <a:r>
              <a:rPr lang="zh-CN" altLang="en-US" sz="2400" dirty="0">
                <a:solidFill>
                  <a:schemeClr val="accent2"/>
                </a:solidFill>
                <a:cs typeface="SimSun" panose="02010600030101010101" pitchFamily="2" charset="-122"/>
              </a:rPr>
              <a:t>口</a:t>
            </a:r>
            <a:endParaRPr lang="en-US" altLang="zh-CN" sz="2400" dirty="0">
              <a:solidFill>
                <a:schemeClr val="accent2"/>
              </a:solidFill>
              <a:cs typeface="SimSun" panose="02010600030101010101" pitchFamily="2" charset="-122"/>
            </a:endParaRPr>
          </a:p>
        </p:txBody>
      </p:sp>
      <p:grpSp>
        <p:nvGrpSpPr>
          <p:cNvPr id="20" name="组合 19"/>
          <p:cNvGrpSpPr/>
          <p:nvPr/>
        </p:nvGrpSpPr>
        <p:grpSpPr>
          <a:xfrm>
            <a:off x="9081770" y="1861755"/>
            <a:ext cx="1395730" cy="2581275"/>
            <a:chOff x="814328" y="3148362"/>
            <a:chExt cx="1356392" cy="432536"/>
          </a:xfrm>
        </p:grpSpPr>
        <p:sp>
          <p:nvSpPr>
            <p:cNvPr id="21" name="圆角矩形 20"/>
            <p:cNvSpPr/>
            <p:nvPr/>
          </p:nvSpPr>
          <p:spPr>
            <a:xfrm>
              <a:off x="814328" y="3148362"/>
              <a:ext cx="1356392" cy="432536"/>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TextBox 73"/>
            <p:cNvSpPr txBox="1"/>
            <p:nvPr/>
          </p:nvSpPr>
          <p:spPr>
            <a:xfrm>
              <a:off x="1048518" y="3207831"/>
              <a:ext cx="888427" cy="309426"/>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charset="-122"/>
                  <a:ea typeface="Microsoft YaHei" panose="020B0503020204020204" charset="-122"/>
                </a:defRPr>
              </a:lvl1pPr>
            </a:lstStyle>
            <a:p>
              <a:pPr lvl="0"/>
              <a:r>
                <a:rPr lang="zh-CN" altLang="en-US" sz="2400" dirty="0">
                  <a:solidFill>
                    <a:schemeClr val="accent2"/>
                  </a:solidFill>
                  <a:cs typeface="SimSun" panose="02010600030101010101" pitchFamily="2" charset="-122"/>
                </a:rPr>
                <a:t>动</a:t>
              </a:r>
            </a:p>
            <a:p>
              <a:pPr lvl="0"/>
              <a:r>
                <a:rPr lang="zh-CN" altLang="en-US" sz="2400" dirty="0">
                  <a:solidFill>
                    <a:schemeClr val="accent2"/>
                  </a:solidFill>
                  <a:cs typeface="SimSun" panose="02010600030101010101" pitchFamily="2" charset="-122"/>
                </a:rPr>
                <a:t>力</a:t>
              </a:r>
            </a:p>
            <a:p>
              <a:pPr lvl="0"/>
              <a:r>
                <a:rPr lang="zh-CN" altLang="en-US" sz="2400" dirty="0">
                  <a:solidFill>
                    <a:schemeClr val="accent2"/>
                  </a:solidFill>
                  <a:cs typeface="SimSun" panose="02010600030101010101" pitchFamily="2" charset="-122"/>
                </a:rPr>
                <a:t>蓄</a:t>
              </a:r>
            </a:p>
            <a:p>
              <a:pPr lvl="0"/>
              <a:r>
                <a:rPr lang="zh-CN" altLang="en-US" sz="2400" dirty="0">
                  <a:solidFill>
                    <a:schemeClr val="accent2"/>
                  </a:solidFill>
                  <a:cs typeface="SimSun" panose="02010600030101010101" pitchFamily="2" charset="-122"/>
                </a:rPr>
                <a:t>电</a:t>
              </a:r>
            </a:p>
            <a:p>
              <a:pPr lvl="0"/>
              <a:r>
                <a:rPr lang="zh-CN" altLang="en-US" sz="2400" dirty="0">
                  <a:solidFill>
                    <a:schemeClr val="accent2"/>
                  </a:solidFill>
                  <a:cs typeface="SimSun" panose="02010600030101010101" pitchFamily="2" charset="-122"/>
                </a:rPr>
                <a:t>池</a:t>
              </a:r>
              <a:endParaRPr lang="en-US" altLang="zh-CN" sz="2400" dirty="0">
                <a:solidFill>
                  <a:schemeClr val="accent2"/>
                </a:solidFill>
                <a:cs typeface="SimSun" panose="02010600030101010101" pitchFamily="2" charset="-122"/>
              </a:endParaRPr>
            </a:p>
          </p:txBody>
        </p:sp>
      </p:grpSp>
      <p:cxnSp>
        <p:nvCxnSpPr>
          <p:cNvPr id="23" name="直接连接符 22"/>
          <p:cNvCxnSpPr/>
          <p:nvPr/>
        </p:nvCxnSpPr>
        <p:spPr>
          <a:xfrm flipH="1">
            <a:off x="3335655" y="2873310"/>
            <a:ext cx="5746750" cy="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362325" y="3343845"/>
            <a:ext cx="5720080" cy="2603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1978025" y="1077530"/>
            <a:ext cx="6464300" cy="625475"/>
          </a:xfrm>
          <a:prstGeom prst="roundRect">
            <a:avLst/>
          </a:prstGeom>
          <a:solidFill>
            <a:schemeClr val="accent5">
              <a:lumMod val="5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电流路径</a:t>
            </a:r>
            <a:r>
              <a:rPr lang="en-US" altLang="zh-CN" sz="3200" b="1" dirty="0"/>
              <a:t>6</a:t>
            </a:r>
            <a:r>
              <a:rPr lang="zh-CN" altLang="en-US" sz="3200" b="1" dirty="0"/>
              <a:t>：直流快充电流路径</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100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 fill="hold"/>
                                        <p:tgtEl>
                                          <p:spTgt spid="7"/>
                                        </p:tgtEl>
                                        <p:attrNameLst>
                                          <p:attrName>ppt_x</p:attrName>
                                        </p:attrNameLst>
                                      </p:cBhvr>
                                      <p:tavLst>
                                        <p:tav tm="0">
                                          <p:val>
                                            <p:strVal val="0-#ppt_w/2"/>
                                          </p:val>
                                        </p:tav>
                                        <p:tav tm="100000">
                                          <p:val>
                                            <p:strVal val="#ppt_x"/>
                                          </p:val>
                                        </p:tav>
                                      </p:tavLst>
                                    </p:anim>
                                    <p:anim calcmode="lin" valueType="num">
                                      <p:cBhvr additive="base">
                                        <p:cTn id="8" dur="3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Pct val="10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300" fill="hold"/>
                                        <p:tgtEl>
                                          <p:spTgt spid="8"/>
                                        </p:tgtEl>
                                        <p:attrNameLst>
                                          <p:attrName>ppt_x</p:attrName>
                                        </p:attrNameLst>
                                      </p:cBhvr>
                                      <p:tavLst>
                                        <p:tav tm="0">
                                          <p:val>
                                            <p:strVal val="0-#ppt_w/2"/>
                                          </p:val>
                                        </p:tav>
                                        <p:tav tm="100000">
                                          <p:val>
                                            <p:strVal val="#ppt_x"/>
                                          </p:val>
                                        </p:tav>
                                      </p:tavLst>
                                    </p:anim>
                                    <p:anim calcmode="lin" valueType="num">
                                      <p:cBhvr additive="base">
                                        <p:cTn id="12" dur="3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Pct val="100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300" fill="hold"/>
                                        <p:tgtEl>
                                          <p:spTgt spid="9"/>
                                        </p:tgtEl>
                                        <p:attrNameLst>
                                          <p:attrName>ppt_x</p:attrName>
                                        </p:attrNameLst>
                                      </p:cBhvr>
                                      <p:tavLst>
                                        <p:tav tm="0">
                                          <p:val>
                                            <p:strVal val="0-#ppt_w/2"/>
                                          </p:val>
                                        </p:tav>
                                        <p:tav tm="100000">
                                          <p:val>
                                            <p:strVal val="#ppt_x"/>
                                          </p:val>
                                        </p:tav>
                                      </p:tavLst>
                                    </p:anim>
                                    <p:anim calcmode="lin" valueType="num">
                                      <p:cBhvr additive="base">
                                        <p:cTn id="16" dur="3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iterate type="wd">
                                    <p:tmPct val="10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300" fill="hold"/>
                                        <p:tgtEl>
                                          <p:spTgt spid="10"/>
                                        </p:tgtEl>
                                        <p:attrNameLst>
                                          <p:attrName>ppt_x</p:attrName>
                                        </p:attrNameLst>
                                      </p:cBhvr>
                                      <p:tavLst>
                                        <p:tav tm="0">
                                          <p:val>
                                            <p:strVal val="0-#ppt_w/2"/>
                                          </p:val>
                                        </p:tav>
                                        <p:tav tm="100000">
                                          <p:val>
                                            <p:strVal val="#ppt_x"/>
                                          </p:val>
                                        </p:tav>
                                      </p:tavLst>
                                    </p:anim>
                                    <p:anim calcmode="lin" valueType="num">
                                      <p:cBhvr additive="base">
                                        <p:cTn id="20" dur="3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500"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par>
                                <p:cTn id="28" presetID="16" presetClass="entr" presetSubtype="37"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outVertical)">
                                      <p:cBhvr>
                                        <p:cTn id="30" dur="500"/>
                                        <p:tgtEl>
                                          <p:spTgt spid="16"/>
                                        </p:tgtEl>
                                      </p:cBhvr>
                                    </p:animEffect>
                                  </p:childTnLst>
                                </p:cTn>
                              </p:par>
                              <p:par>
                                <p:cTn id="31" presetID="16" presetClass="entr" presetSubtype="37" fill="hold" grpId="0" nodeType="withEffect">
                                  <p:stCondLst>
                                    <p:cond delay="0"/>
                                  </p:stCondLst>
                                  <p:childTnLst>
                                    <p:set>
                                      <p:cBhvr>
                                        <p:cTn id="32" dur="500" fill="hold">
                                          <p:stCondLst>
                                            <p:cond delay="0"/>
                                          </p:stCondLst>
                                        </p:cTn>
                                        <p:tgtEl>
                                          <p:spTgt spid="19"/>
                                        </p:tgtEl>
                                        <p:attrNameLst>
                                          <p:attrName>style.visibility</p:attrName>
                                        </p:attrNameLst>
                                      </p:cBhvr>
                                      <p:to>
                                        <p:strVal val="visible"/>
                                      </p:to>
                                    </p:set>
                                    <p:animEffect transition="in" filter="barn(outVertical)">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500"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16" presetClass="entr" presetSubtype="37"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decel="10000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750" fill="hold"/>
                                        <p:tgtEl>
                                          <p:spTgt spid="25"/>
                                        </p:tgtEl>
                                        <p:attrNameLst>
                                          <p:attrName>ppt_x</p:attrName>
                                        </p:attrNameLst>
                                      </p:cBhvr>
                                      <p:tavLst>
                                        <p:tav tm="0">
                                          <p:val>
                                            <p:strVal val="1+#ppt_w/2"/>
                                          </p:val>
                                        </p:tav>
                                        <p:tav tm="100000">
                                          <p:val>
                                            <p:strVal val="#ppt_x"/>
                                          </p:val>
                                        </p:tav>
                                      </p:tavLst>
                                    </p:anim>
                                    <p:anim calcmode="lin" valueType="num">
                                      <p:cBhvr additive="base">
                                        <p:cTn id="49" dur="750" fill="hold"/>
                                        <p:tgtEl>
                                          <p:spTgt spid="25"/>
                                        </p:tgtEl>
                                        <p:attrNameLst>
                                          <p:attrName>ppt_y</p:attrName>
                                        </p:attrNameLst>
                                      </p:cBhvr>
                                      <p:tavLst>
                                        <p:tav tm="0">
                                          <p:val>
                                            <p:strVal val="#ppt_y"/>
                                          </p:val>
                                        </p:tav>
                                        <p:tav tm="100000">
                                          <p:val>
                                            <p:strVal val="#ppt_y"/>
                                          </p:val>
                                        </p:tav>
                                      </p:tavLst>
                                    </p:anim>
                                  </p:childTnLst>
                                </p:cTn>
                              </p:par>
                              <p:par>
                                <p:cTn id="50" presetID="2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par>
                                <p:cTn id="56" presetID="16" presetClass="exit" presetSubtype="21" fill="hold" nodeType="withEffect">
                                  <p:stCondLst>
                                    <p:cond delay="0"/>
                                  </p:stCondLst>
                                  <p:childTnLst>
                                    <p:animEffect transition="out" filter="barn(inVertical)">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8" grpId="0" bldLvl="0" animBg="1" autoUpdateAnimBg="0"/>
      <p:bldP spid="9" grpId="0" bldLvl="0" animBg="1" autoUpdateAnimBg="0"/>
      <p:bldP spid="10" grpId="0" bldLvl="0" animBg="1" autoUpdateAnimBg="0"/>
      <p:bldP spid="19" grpId="0"/>
      <p:bldP spid="2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2"/>
          <p:cNvPicPr>
            <a:picLocks noChangeAspect="1"/>
          </p:cNvPicPr>
          <p:nvPr/>
        </p:nvPicPr>
        <p:blipFill>
          <a:blip r:embed="rId3"/>
          <a:srcRect l="25583" t="25493" r="44077" b="35910"/>
          <a:stretch>
            <a:fillRect/>
          </a:stretch>
        </p:blipFill>
        <p:spPr>
          <a:xfrm>
            <a:off x="5923598" y="2726055"/>
            <a:ext cx="1875155" cy="1341120"/>
          </a:xfrm>
          <a:prstGeom prst="rect">
            <a:avLst/>
          </a:prstGeom>
          <a:noFill/>
          <a:ln w="9525">
            <a:noFill/>
          </a:ln>
        </p:spPr>
      </p:pic>
      <p:pic>
        <p:nvPicPr>
          <p:cNvPr id="8" name="图片 52"/>
          <p:cNvPicPr>
            <a:picLocks noChangeAspect="1"/>
          </p:cNvPicPr>
          <p:nvPr/>
        </p:nvPicPr>
        <p:blipFill>
          <a:blip r:embed="rId4"/>
          <a:srcRect l="9590" t="25391" r="29523" b="18802"/>
          <a:stretch>
            <a:fillRect/>
          </a:stretch>
        </p:blipFill>
        <p:spPr>
          <a:xfrm>
            <a:off x="8409623" y="2789237"/>
            <a:ext cx="2359025" cy="1216025"/>
          </a:xfrm>
          <a:prstGeom prst="rect">
            <a:avLst/>
          </a:prstGeom>
          <a:noFill/>
          <a:ln w="9525">
            <a:noFill/>
          </a:ln>
        </p:spPr>
      </p:pic>
      <p:pic>
        <p:nvPicPr>
          <p:cNvPr id="9" name="图片 -2147482575"/>
          <p:cNvPicPr>
            <a:picLocks noChangeAspect="1"/>
          </p:cNvPicPr>
          <p:nvPr/>
        </p:nvPicPr>
        <p:blipFill>
          <a:blip r:embed="rId5"/>
          <a:srcRect l="23117" t="29605" r="47775" b="36732"/>
          <a:stretch>
            <a:fillRect/>
          </a:stretch>
        </p:blipFill>
        <p:spPr>
          <a:xfrm>
            <a:off x="6051868" y="4716462"/>
            <a:ext cx="2051685" cy="1334135"/>
          </a:xfrm>
          <a:prstGeom prst="rect">
            <a:avLst/>
          </a:prstGeom>
          <a:noFill/>
          <a:ln w="9525">
            <a:noFill/>
          </a:ln>
        </p:spPr>
      </p:pic>
      <p:pic>
        <p:nvPicPr>
          <p:cNvPr id="10" name="图片 -2147482574"/>
          <p:cNvPicPr>
            <a:picLocks noChangeAspect="1"/>
          </p:cNvPicPr>
          <p:nvPr/>
        </p:nvPicPr>
        <p:blipFill>
          <a:blip r:embed="rId6"/>
          <a:srcRect l="27895" t="33717" r="44693" b="31525"/>
          <a:stretch>
            <a:fillRect/>
          </a:stretch>
        </p:blipFill>
        <p:spPr>
          <a:xfrm>
            <a:off x="3663950" y="709612"/>
            <a:ext cx="2092325" cy="1492250"/>
          </a:xfrm>
          <a:prstGeom prst="rect">
            <a:avLst/>
          </a:prstGeom>
          <a:noFill/>
          <a:ln w="9525">
            <a:noFill/>
          </a:ln>
        </p:spPr>
      </p:pic>
      <p:pic>
        <p:nvPicPr>
          <p:cNvPr id="11" name="图片 10"/>
          <p:cNvPicPr>
            <a:picLocks noChangeAspect="1"/>
          </p:cNvPicPr>
          <p:nvPr/>
        </p:nvPicPr>
        <p:blipFill>
          <a:blip r:embed="rId7"/>
          <a:srcRect l="55403" t="47891" r="23265" b="26415"/>
          <a:stretch>
            <a:fillRect/>
          </a:stretch>
        </p:blipFill>
        <p:spPr>
          <a:xfrm>
            <a:off x="617220" y="709612"/>
            <a:ext cx="2169795" cy="1469390"/>
          </a:xfrm>
          <a:prstGeom prst="rect">
            <a:avLst/>
          </a:prstGeom>
        </p:spPr>
      </p:pic>
      <p:pic>
        <p:nvPicPr>
          <p:cNvPr id="12" name="图片 11"/>
          <p:cNvPicPr>
            <a:picLocks noChangeAspect="1"/>
          </p:cNvPicPr>
          <p:nvPr/>
        </p:nvPicPr>
        <p:blipFill>
          <a:blip r:embed="rId8"/>
          <a:srcRect l="24832" t="26736" r="44680" b="34262"/>
          <a:stretch>
            <a:fillRect/>
          </a:stretch>
        </p:blipFill>
        <p:spPr>
          <a:xfrm>
            <a:off x="6504305" y="686752"/>
            <a:ext cx="2106295" cy="1515110"/>
          </a:xfrm>
          <a:prstGeom prst="rect">
            <a:avLst/>
          </a:prstGeom>
        </p:spPr>
      </p:pic>
      <p:pic>
        <p:nvPicPr>
          <p:cNvPr id="13" name="图片 12"/>
          <p:cNvPicPr>
            <a:picLocks noChangeAspect="1"/>
          </p:cNvPicPr>
          <p:nvPr/>
        </p:nvPicPr>
        <p:blipFill>
          <a:blip r:embed="rId9"/>
          <a:srcRect l="28267" t="27344" r="47921" b="36979"/>
          <a:stretch>
            <a:fillRect/>
          </a:stretch>
        </p:blipFill>
        <p:spPr>
          <a:xfrm>
            <a:off x="8638540" y="4730432"/>
            <a:ext cx="1901190" cy="1602105"/>
          </a:xfrm>
          <a:prstGeom prst="rect">
            <a:avLst/>
          </a:prstGeom>
        </p:spPr>
      </p:pic>
      <p:pic>
        <p:nvPicPr>
          <p:cNvPr id="14" name="图片 13"/>
          <p:cNvPicPr>
            <a:picLocks noChangeAspect="1"/>
          </p:cNvPicPr>
          <p:nvPr/>
        </p:nvPicPr>
        <p:blipFill>
          <a:blip r:embed="rId10"/>
          <a:srcRect l="24636" t="29549" r="43919" b="35451"/>
          <a:stretch>
            <a:fillRect/>
          </a:stretch>
        </p:blipFill>
        <p:spPr>
          <a:xfrm>
            <a:off x="3083560" y="4730432"/>
            <a:ext cx="2603500" cy="1629410"/>
          </a:xfrm>
          <a:prstGeom prst="rect">
            <a:avLst/>
          </a:prstGeom>
        </p:spPr>
      </p:pic>
      <p:pic>
        <p:nvPicPr>
          <p:cNvPr id="15" name="图片 14"/>
          <p:cNvPicPr>
            <a:picLocks noChangeAspect="1"/>
          </p:cNvPicPr>
          <p:nvPr/>
        </p:nvPicPr>
        <p:blipFill>
          <a:blip r:embed="rId11"/>
          <a:srcRect l="26603" t="34809" r="47921" b="37995"/>
          <a:stretch>
            <a:fillRect/>
          </a:stretch>
        </p:blipFill>
        <p:spPr>
          <a:xfrm>
            <a:off x="669290" y="4806632"/>
            <a:ext cx="2235200" cy="1341755"/>
          </a:xfrm>
          <a:prstGeom prst="rect">
            <a:avLst/>
          </a:prstGeom>
        </p:spPr>
      </p:pic>
      <p:sp>
        <p:nvSpPr>
          <p:cNvPr id="16" name="矩形 15"/>
          <p:cNvSpPr/>
          <p:nvPr/>
        </p:nvSpPr>
        <p:spPr>
          <a:xfrm>
            <a:off x="1063625" y="2345372"/>
            <a:ext cx="927100" cy="198374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动</a:t>
            </a:r>
          </a:p>
          <a:p>
            <a:pPr algn="ctr"/>
            <a:r>
              <a:rPr lang="zh-CN" altLang="en-US" sz="2400" b="1"/>
              <a:t>力</a:t>
            </a:r>
          </a:p>
          <a:p>
            <a:pPr algn="ctr"/>
            <a:r>
              <a:rPr lang="zh-CN" altLang="en-US" sz="2400" b="1"/>
              <a:t>蓄</a:t>
            </a:r>
          </a:p>
          <a:p>
            <a:pPr algn="ctr"/>
            <a:r>
              <a:rPr lang="zh-CN" altLang="en-US" sz="2400" b="1"/>
              <a:t>电</a:t>
            </a:r>
          </a:p>
          <a:p>
            <a:pPr algn="ctr"/>
            <a:r>
              <a:rPr lang="zh-CN" altLang="en-US" sz="2400" b="1"/>
              <a:t>池</a:t>
            </a:r>
          </a:p>
        </p:txBody>
      </p:sp>
      <p:sp>
        <p:nvSpPr>
          <p:cNvPr id="17" name="矩形 16"/>
          <p:cNvSpPr/>
          <p:nvPr/>
        </p:nvSpPr>
        <p:spPr>
          <a:xfrm>
            <a:off x="6017260" y="3016567"/>
            <a:ext cx="1781810"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电机控制器</a:t>
            </a:r>
            <a:r>
              <a:rPr lang="en-US" altLang="zh-CN" sz="2400" b="1"/>
              <a:t>MCU</a:t>
            </a:r>
          </a:p>
        </p:txBody>
      </p:sp>
      <p:sp>
        <p:nvSpPr>
          <p:cNvPr id="18" name="矩形 17"/>
          <p:cNvSpPr/>
          <p:nvPr/>
        </p:nvSpPr>
        <p:spPr>
          <a:xfrm>
            <a:off x="8906510" y="3016567"/>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驱动电机</a:t>
            </a:r>
          </a:p>
        </p:txBody>
      </p:sp>
      <p:cxnSp>
        <p:nvCxnSpPr>
          <p:cNvPr id="19" name="直接连接符 18"/>
          <p:cNvCxnSpPr/>
          <p:nvPr/>
        </p:nvCxnSpPr>
        <p:spPr>
          <a:xfrm flipH="1">
            <a:off x="1995805" y="3219767"/>
            <a:ext cx="4010660" cy="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995805" y="3350577"/>
            <a:ext cx="4023995" cy="2159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7782560" y="3181032"/>
            <a:ext cx="1109980" cy="1270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7795260" y="3308032"/>
            <a:ext cx="1097280" cy="2603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336665" y="5002847"/>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b="1"/>
              <a:t>DC/DC</a:t>
            </a:r>
            <a:r>
              <a:rPr lang="zh-CN" altLang="en-US" sz="2400" b="1"/>
              <a:t>变换器</a:t>
            </a:r>
          </a:p>
        </p:txBody>
      </p:sp>
      <p:sp>
        <p:nvSpPr>
          <p:cNvPr id="24" name="矩形 23"/>
          <p:cNvSpPr/>
          <p:nvPr/>
        </p:nvSpPr>
        <p:spPr>
          <a:xfrm>
            <a:off x="8867775" y="5003482"/>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低压</a:t>
            </a:r>
            <a:endParaRPr lang="en-US" altLang="zh-CN" sz="2400" b="1"/>
          </a:p>
          <a:p>
            <a:pPr algn="ctr"/>
            <a:r>
              <a:rPr lang="zh-CN" altLang="en-US" sz="2400" b="1"/>
              <a:t>蓄电池</a:t>
            </a:r>
          </a:p>
        </p:txBody>
      </p:sp>
      <p:cxnSp>
        <p:nvCxnSpPr>
          <p:cNvPr id="25" name="肘形连接符 24"/>
          <p:cNvCxnSpPr/>
          <p:nvPr/>
        </p:nvCxnSpPr>
        <p:spPr>
          <a:xfrm>
            <a:off x="1986915" y="3636962"/>
            <a:ext cx="4333240" cy="1541145"/>
          </a:xfrm>
          <a:prstGeom prst="bentConnector3">
            <a:avLst>
              <a:gd name="adj1" fmla="val 91617"/>
            </a:avLst>
          </a:prstGeom>
          <a:ln w="5715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a:off x="1999615" y="3820477"/>
            <a:ext cx="4316095" cy="1473835"/>
          </a:xfrm>
          <a:prstGeom prst="bentConnector3">
            <a:avLst>
              <a:gd name="adj1" fmla="val 89053"/>
            </a:avLst>
          </a:prstGeom>
          <a:ln w="5715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7747000" y="5328602"/>
            <a:ext cx="1117600" cy="952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0280650" y="5294947"/>
            <a:ext cx="454660" cy="19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0713720" y="5294947"/>
            <a:ext cx="13335" cy="12674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0531475" y="6563042"/>
            <a:ext cx="405130" cy="127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663950" y="4953317"/>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空调</a:t>
            </a:r>
          </a:p>
          <a:p>
            <a:pPr algn="ctr"/>
            <a:r>
              <a:rPr lang="zh-CN" altLang="en-US" sz="2400" b="1"/>
              <a:t>压缩机</a:t>
            </a:r>
          </a:p>
        </p:txBody>
      </p:sp>
      <p:cxnSp>
        <p:nvCxnSpPr>
          <p:cNvPr id="32" name="肘形连接符 31"/>
          <p:cNvCxnSpPr>
            <a:endCxn id="31" idx="0"/>
          </p:cNvCxnSpPr>
          <p:nvPr/>
        </p:nvCxnSpPr>
        <p:spPr>
          <a:xfrm>
            <a:off x="2012950" y="4056062"/>
            <a:ext cx="2372360" cy="897255"/>
          </a:xfrm>
          <a:prstGeom prst="bentConnector2">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a:off x="1999615" y="4145597"/>
            <a:ext cx="2220595" cy="811530"/>
          </a:xfrm>
          <a:prstGeom prst="bentConnector3">
            <a:avLst>
              <a:gd name="adj1" fmla="val 99428"/>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981075" y="4995227"/>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400" b="1"/>
              <a:t>PTC</a:t>
            </a:r>
          </a:p>
          <a:p>
            <a:pPr algn="ctr"/>
            <a:r>
              <a:rPr lang="zh-CN" altLang="en-US" sz="2400" b="1"/>
              <a:t>加热器</a:t>
            </a:r>
          </a:p>
        </p:txBody>
      </p:sp>
      <p:cxnSp>
        <p:nvCxnSpPr>
          <p:cNvPr id="35" name="直接连接符 34"/>
          <p:cNvCxnSpPr/>
          <p:nvPr/>
        </p:nvCxnSpPr>
        <p:spPr>
          <a:xfrm flipH="1">
            <a:off x="1317625" y="4330382"/>
            <a:ext cx="12700" cy="652780"/>
          </a:xfrm>
          <a:prstGeom prst="line">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444625" y="4343082"/>
            <a:ext cx="12700" cy="652780"/>
          </a:xfrm>
          <a:prstGeom prst="line">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5495" y="952182"/>
            <a:ext cx="1833880"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直流快充口</a:t>
            </a:r>
          </a:p>
        </p:txBody>
      </p:sp>
      <p:cxnSp>
        <p:nvCxnSpPr>
          <p:cNvPr id="38" name="直接连接符 37"/>
          <p:cNvCxnSpPr/>
          <p:nvPr/>
        </p:nvCxnSpPr>
        <p:spPr>
          <a:xfrm flipH="1">
            <a:off x="1304925" y="1701482"/>
            <a:ext cx="12700" cy="652780"/>
          </a:xfrm>
          <a:prstGeom prst="line">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431925" y="1701482"/>
            <a:ext cx="12700" cy="652780"/>
          </a:xfrm>
          <a:prstGeom prst="line">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849110" y="1063942"/>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慢充口</a:t>
            </a:r>
          </a:p>
        </p:txBody>
      </p:sp>
      <p:sp>
        <p:nvSpPr>
          <p:cNvPr id="41" name="矩形 40"/>
          <p:cNvSpPr/>
          <p:nvPr/>
        </p:nvSpPr>
        <p:spPr>
          <a:xfrm>
            <a:off x="3989070" y="1063942"/>
            <a:ext cx="1442085" cy="760730"/>
          </a:xfrm>
          <a:prstGeom prst="rect">
            <a:avLst/>
          </a:prstGeom>
          <a:ln>
            <a:solidFill>
              <a:srgbClr val="6699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400" b="1"/>
              <a:t>车载</a:t>
            </a:r>
          </a:p>
          <a:p>
            <a:pPr algn="ctr"/>
            <a:r>
              <a:rPr lang="zh-CN" altLang="en-US" sz="2400" b="1"/>
              <a:t>充电机</a:t>
            </a:r>
          </a:p>
        </p:txBody>
      </p:sp>
      <p:cxnSp>
        <p:nvCxnSpPr>
          <p:cNvPr id="42" name="直接连接符 41"/>
          <p:cNvCxnSpPr/>
          <p:nvPr/>
        </p:nvCxnSpPr>
        <p:spPr>
          <a:xfrm flipH="1">
            <a:off x="5420995" y="1326197"/>
            <a:ext cx="1416685" cy="1016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5433695" y="1453197"/>
            <a:ext cx="1416685" cy="1016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10800000" flipV="1">
            <a:off x="1957070" y="1822767"/>
            <a:ext cx="2559685" cy="875030"/>
          </a:xfrm>
          <a:prstGeom prst="bentConnector3">
            <a:avLst>
              <a:gd name="adj1" fmla="val -24"/>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5" name="肘形连接符 44"/>
          <p:cNvCxnSpPr>
            <a:stCxn id="41" idx="2"/>
          </p:cNvCxnSpPr>
          <p:nvPr/>
        </p:nvCxnSpPr>
        <p:spPr>
          <a:xfrm rot="5400000">
            <a:off x="2840355" y="954087"/>
            <a:ext cx="1000125" cy="2740660"/>
          </a:xfrm>
          <a:prstGeom prst="bentConnector2">
            <a:avLst/>
          </a:prstGeom>
          <a:ln w="38100">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7815580" y="3435032"/>
            <a:ext cx="1097280" cy="26035"/>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5459095" y="1580197"/>
            <a:ext cx="1416685" cy="10160"/>
          </a:xfrm>
          <a:prstGeom prst="line">
            <a:avLst/>
          </a:prstGeom>
          <a:ln w="57150">
            <a:solidFill>
              <a:srgbClr val="FD5C0C"/>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6" presetClass="entr" presetSubtype="37"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nodeType="clickEffect">
                                  <p:stCondLst>
                                    <p:cond delay="0"/>
                                  </p:stCondLst>
                                  <p:childTnLst>
                                    <p:animEffect transition="out" filter="barn(inVertical)">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16" presetClass="entr" presetSubtype="37"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out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000" fill="hold">
                                          <p:stCondLst>
                                            <p:cond delay="0"/>
                                          </p:stCondLst>
                                        </p:cTn>
                                        <p:tgtEl>
                                          <p:spTgt spid="19"/>
                                        </p:tgtEl>
                                        <p:attrNameLst>
                                          <p:attrName>style.visibility</p:attrName>
                                        </p:attrNameLst>
                                      </p:cBhvr>
                                      <p:to>
                                        <p:strVal val="visible"/>
                                      </p:to>
                                    </p:set>
                                    <p:animEffect transition="in" filter="wipe(left)">
                                      <p:cBhvr>
                                        <p:cTn id="28" dur="1000"/>
                                        <p:tgtEl>
                                          <p:spTgt spid="19"/>
                                        </p:tgtEl>
                                      </p:cBhvr>
                                    </p:animEffect>
                                  </p:childTnLst>
                                </p:cTn>
                              </p:par>
                              <p:par>
                                <p:cTn id="29" presetID="22" presetClass="entr" presetSubtype="8" fill="hold" nodeType="withEffect">
                                  <p:stCondLst>
                                    <p:cond delay="0"/>
                                  </p:stCondLst>
                                  <p:childTnLst>
                                    <p:set>
                                      <p:cBhvr>
                                        <p:cTn id="30" dur="1000" fill="hold">
                                          <p:stCondLst>
                                            <p:cond delay="0"/>
                                          </p:stCondLst>
                                        </p:cTn>
                                        <p:tgtEl>
                                          <p:spTgt spid="20"/>
                                        </p:tgtEl>
                                        <p:attrNameLst>
                                          <p:attrName>style.visibility</p:attrName>
                                        </p:attrNameLst>
                                      </p:cBhvr>
                                      <p:to>
                                        <p:strVal val="visible"/>
                                      </p:to>
                                    </p:set>
                                    <p:animEffect transition="in" filter="wipe(left)">
                                      <p:cBhvr>
                                        <p:cTn id="31" dur="1000"/>
                                        <p:tgtEl>
                                          <p:spTgt spid="20"/>
                                        </p:tgtEl>
                                      </p:cBhvr>
                                    </p:animEffect>
                                  </p:childTnLst>
                                </p:cTn>
                              </p:par>
                              <p:par>
                                <p:cTn id="32" presetID="22" presetClass="entr" presetSubtype="8" fill="hold" nodeType="withEffect">
                                  <p:stCondLst>
                                    <p:cond delay="0"/>
                                  </p:stCondLst>
                                  <p:childTnLst>
                                    <p:set>
                                      <p:cBhvr>
                                        <p:cTn id="33" dur="1000" fill="hold">
                                          <p:stCondLst>
                                            <p:cond delay="0"/>
                                          </p:stCondLst>
                                        </p:cTn>
                                        <p:tgtEl>
                                          <p:spTgt spid="21"/>
                                        </p:tgtEl>
                                        <p:attrNameLst>
                                          <p:attrName>style.visibility</p:attrName>
                                        </p:attrNameLst>
                                      </p:cBhvr>
                                      <p:to>
                                        <p:strVal val="visible"/>
                                      </p:to>
                                    </p:set>
                                    <p:animEffect transition="in" filter="wipe(left)">
                                      <p:cBhvr>
                                        <p:cTn id="34" dur="1000"/>
                                        <p:tgtEl>
                                          <p:spTgt spid="21"/>
                                        </p:tgtEl>
                                      </p:cBhvr>
                                    </p:animEffect>
                                  </p:childTnLst>
                                </p:cTn>
                              </p:par>
                              <p:par>
                                <p:cTn id="35" presetID="22" presetClass="entr" presetSubtype="8" fill="hold" nodeType="withEffect">
                                  <p:stCondLst>
                                    <p:cond delay="0"/>
                                  </p:stCondLst>
                                  <p:childTnLst>
                                    <p:set>
                                      <p:cBhvr>
                                        <p:cTn id="36" dur="1000" fill="hold">
                                          <p:stCondLst>
                                            <p:cond delay="0"/>
                                          </p:stCondLst>
                                        </p:cTn>
                                        <p:tgtEl>
                                          <p:spTgt spid="22"/>
                                        </p:tgtEl>
                                        <p:attrNameLst>
                                          <p:attrName>style.visibility</p:attrName>
                                        </p:attrNameLst>
                                      </p:cBhvr>
                                      <p:to>
                                        <p:strVal val="visible"/>
                                      </p:to>
                                    </p:set>
                                    <p:animEffect transition="in" filter="wipe(left)">
                                      <p:cBhvr>
                                        <p:cTn id="37" dur="10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xit" presetSubtype="21" fill="hold" nodeType="clickEffect">
                                  <p:stCondLst>
                                    <p:cond delay="0"/>
                                  </p:stCondLst>
                                  <p:childTnLst>
                                    <p:animEffect transition="out" filter="barn(inVertical)">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6" presetClass="entr" presetSubtype="37"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outVertic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xit" presetSubtype="21" fill="hold" nodeType="clickEffect">
                                  <p:stCondLst>
                                    <p:cond delay="0"/>
                                  </p:stCondLst>
                                  <p:childTnLst>
                                    <p:animEffect transition="out" filter="barn(inVertical)">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6" presetClass="entr" presetSubtype="37"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barn(outVertical)">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par>
                                <p:cTn id="62" presetID="22" presetClass="entr" presetSubtype="8"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left)">
                                      <p:cBhvr>
                                        <p:cTn id="64" dur="500"/>
                                        <p:tgtEl>
                                          <p:spTgt spid="26"/>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000" fill="hold">
                                          <p:stCondLst>
                                            <p:cond delay="0"/>
                                          </p:stCondLst>
                                        </p:cTn>
                                        <p:tgtEl>
                                          <p:spTgt spid="27"/>
                                        </p:tgtEl>
                                        <p:attrNameLst>
                                          <p:attrName>style.visibility</p:attrName>
                                        </p:attrNameLst>
                                      </p:cBhvr>
                                      <p:to>
                                        <p:strVal val="visible"/>
                                      </p:to>
                                    </p:set>
                                    <p:animEffect transition="in" filter="wipe(left)">
                                      <p:cBhvr>
                                        <p:cTn id="68" dur="1000"/>
                                        <p:tgtEl>
                                          <p:spTgt spid="27"/>
                                        </p:tgtEl>
                                      </p:cBhvr>
                                    </p:animEffect>
                                  </p:childTnLst>
                                </p:cTn>
                              </p:par>
                              <p:par>
                                <p:cTn id="69" presetID="22" presetClass="entr" presetSubtype="8" fill="hold" nodeType="withEffect">
                                  <p:stCondLst>
                                    <p:cond delay="0"/>
                                  </p:stCondLst>
                                  <p:childTnLst>
                                    <p:set>
                                      <p:cBhvr>
                                        <p:cTn id="70" dur="1000" fill="hold">
                                          <p:stCondLst>
                                            <p:cond delay="0"/>
                                          </p:stCondLst>
                                        </p:cTn>
                                        <p:tgtEl>
                                          <p:spTgt spid="28"/>
                                        </p:tgtEl>
                                        <p:attrNameLst>
                                          <p:attrName>style.visibility</p:attrName>
                                        </p:attrNameLst>
                                      </p:cBhvr>
                                      <p:to>
                                        <p:strVal val="visible"/>
                                      </p:to>
                                    </p:set>
                                    <p:animEffect transition="in" filter="wipe(left)">
                                      <p:cBhvr>
                                        <p:cTn id="71" dur="1000"/>
                                        <p:tgtEl>
                                          <p:spTgt spid="28"/>
                                        </p:tgtEl>
                                      </p:cBhvr>
                                    </p:animEffect>
                                  </p:childTnLst>
                                </p:cTn>
                              </p:par>
                            </p:childTnLst>
                          </p:cTn>
                        </p:par>
                        <p:par>
                          <p:cTn id="72" fill="hold">
                            <p:stCondLst>
                              <p:cond delay="1500"/>
                            </p:stCondLst>
                            <p:childTnLst>
                              <p:par>
                                <p:cTn id="73" presetID="22" presetClass="entr" presetSubtype="1"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childTnLst>
                          </p:cTn>
                        </p:par>
                        <p:par>
                          <p:cTn id="76" fill="hold">
                            <p:stCondLst>
                              <p:cond delay="2000"/>
                            </p:stCondLst>
                            <p:childTnLst>
                              <p:par>
                                <p:cTn id="77" presetID="1"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6" presetClass="exit" presetSubtype="21" fill="hold" nodeType="clickEffect">
                                  <p:stCondLst>
                                    <p:cond delay="0"/>
                                  </p:stCondLst>
                                  <p:childTnLst>
                                    <p:animEffect transition="out" filter="barn(inVertical)">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6" presetClass="entr" presetSubtype="21"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barn(inVertical)">
                                      <p:cBhvr>
                                        <p:cTn id="86" dur="500"/>
                                        <p:tgtEl>
                                          <p:spTgt spid="3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500"/>
                                        <p:tgtEl>
                                          <p:spTgt spid="32"/>
                                        </p:tgtEl>
                                      </p:cBhvr>
                                    </p:animEffect>
                                  </p:childTnLst>
                                </p:cTn>
                              </p:par>
                              <p:par>
                                <p:cTn id="92" presetID="22" presetClass="entr" presetSubtype="8" fill="hold"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wipe(left)">
                                      <p:cBhvr>
                                        <p:cTn id="94" dur="500"/>
                                        <p:tgtEl>
                                          <p:spTgt spid="33"/>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xit" presetSubtype="21" fill="hold" nodeType="clickEffect">
                                  <p:stCondLst>
                                    <p:cond delay="0"/>
                                  </p:stCondLst>
                                  <p:childTnLst>
                                    <p:animEffect transition="out" filter="barn(inVertical)">
                                      <p:cBhvr>
                                        <p:cTn id="98" dur="500"/>
                                        <p:tgtEl>
                                          <p:spTgt spid="15"/>
                                        </p:tgtEl>
                                      </p:cBhvr>
                                    </p:animEffect>
                                    <p:set>
                                      <p:cBhvr>
                                        <p:cTn id="99" dur="1" fill="hold">
                                          <p:stCondLst>
                                            <p:cond delay="499"/>
                                          </p:stCondLst>
                                        </p:cTn>
                                        <p:tgtEl>
                                          <p:spTgt spid="15"/>
                                        </p:tgtEl>
                                        <p:attrNameLst>
                                          <p:attrName>style.visibility</p:attrName>
                                        </p:attrNameLst>
                                      </p:cBhvr>
                                      <p:to>
                                        <p:strVal val="hidden"/>
                                      </p:to>
                                    </p:set>
                                  </p:childTnLst>
                                </p:cTn>
                              </p:par>
                              <p:par>
                                <p:cTn id="100" presetID="16" presetClass="entr" presetSubtype="37"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barn(outVertical)">
                                      <p:cBhvr>
                                        <p:cTn id="102" dur="500"/>
                                        <p:tgtEl>
                                          <p:spTgt spid="3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wipe(up)">
                                      <p:cBhvr>
                                        <p:cTn id="107" dur="500"/>
                                        <p:tgtEl>
                                          <p:spTgt spid="35"/>
                                        </p:tgtEl>
                                      </p:cBhvr>
                                    </p:animEffect>
                                  </p:childTnLst>
                                </p:cTn>
                              </p:par>
                              <p:par>
                                <p:cTn id="108" presetID="22" presetClass="entr" presetSubtype="1" fill="hold" nodeType="with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wipe(up)">
                                      <p:cBhvr>
                                        <p:cTn id="110" dur="500"/>
                                        <p:tgtEl>
                                          <p:spTgt spid="36"/>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xit" presetSubtype="21" fill="hold" nodeType="clickEffect">
                                  <p:stCondLst>
                                    <p:cond delay="0"/>
                                  </p:stCondLst>
                                  <p:childTnLst>
                                    <p:animEffect transition="out" filter="barn(inVertical)">
                                      <p:cBhvr>
                                        <p:cTn id="114" dur="500"/>
                                        <p:tgtEl>
                                          <p:spTgt spid="11"/>
                                        </p:tgtEl>
                                      </p:cBhvr>
                                    </p:animEffect>
                                    <p:set>
                                      <p:cBhvr>
                                        <p:cTn id="115" dur="1" fill="hold">
                                          <p:stCondLst>
                                            <p:cond delay="499"/>
                                          </p:stCondLst>
                                        </p:cTn>
                                        <p:tgtEl>
                                          <p:spTgt spid="11"/>
                                        </p:tgtEl>
                                        <p:attrNameLst>
                                          <p:attrName>style.visibility</p:attrName>
                                        </p:attrNameLst>
                                      </p:cBhvr>
                                      <p:to>
                                        <p:strVal val="hidden"/>
                                      </p:to>
                                    </p:set>
                                  </p:childTnLst>
                                </p:cTn>
                              </p:par>
                              <p:par>
                                <p:cTn id="116" presetID="16" presetClass="entr" presetSubtype="37"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barn(outVertical)">
                                      <p:cBhvr>
                                        <p:cTn id="118" dur="500"/>
                                        <p:tgtEl>
                                          <p:spTgt spid="37"/>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nodeType="click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wipe(up)">
                                      <p:cBhvr>
                                        <p:cTn id="123" dur="500"/>
                                        <p:tgtEl>
                                          <p:spTgt spid="38"/>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nodeType="clickPar">
                                  <p:stCondLst>
                                    <p:cond delay="0"/>
                                  </p:stCondLst>
                                  <p:childTnLst>
                                    <p:set>
                                      <p:cBhvr>
                                        <p:cTn id="127" dur="500" fill="hold">
                                          <p:stCondLst>
                                            <p:cond delay="0"/>
                                          </p:stCondLst>
                                        </p:cTn>
                                        <p:tgtEl>
                                          <p:spTgt spid="39"/>
                                        </p:tgtEl>
                                        <p:attrNameLst>
                                          <p:attrName>style.visibility</p:attrName>
                                        </p:attrNameLst>
                                      </p:cBhvr>
                                      <p:to>
                                        <p:strVal val="visible"/>
                                      </p:to>
                                    </p:set>
                                    <p:animEffect transition="in" filter="wipe(up)">
                                      <p:cBhvr>
                                        <p:cTn id="128" dur="500"/>
                                        <p:tgtEl>
                                          <p:spTgt spid="39"/>
                                        </p:tgtEl>
                                      </p:cBhvr>
                                    </p:animEffect>
                                  </p:childTnLst>
                                </p:cTn>
                              </p:par>
                            </p:childTnLst>
                          </p:cTn>
                        </p:par>
                      </p:childTnLst>
                    </p:cTn>
                  </p:par>
                  <p:par>
                    <p:cTn id="129" fill="hold">
                      <p:stCondLst>
                        <p:cond delay="indefinite"/>
                      </p:stCondLst>
                      <p:childTnLst>
                        <p:par>
                          <p:cTn id="130" fill="hold">
                            <p:stCondLst>
                              <p:cond delay="0"/>
                            </p:stCondLst>
                            <p:childTnLst>
                              <p:par>
                                <p:cTn id="131" presetID="16" presetClass="exit" presetSubtype="21" fill="hold" nodeType="clickEffect">
                                  <p:stCondLst>
                                    <p:cond delay="0"/>
                                  </p:stCondLst>
                                  <p:childTnLst>
                                    <p:animEffect transition="out" filter="barn(inVertical)">
                                      <p:cBhvr>
                                        <p:cTn id="132" dur="500"/>
                                        <p:tgtEl>
                                          <p:spTgt spid="12"/>
                                        </p:tgtEl>
                                      </p:cBhvr>
                                    </p:animEffect>
                                    <p:set>
                                      <p:cBhvr>
                                        <p:cTn id="133" dur="1" fill="hold">
                                          <p:stCondLst>
                                            <p:cond delay="499"/>
                                          </p:stCondLst>
                                        </p:cTn>
                                        <p:tgtEl>
                                          <p:spTgt spid="12"/>
                                        </p:tgtEl>
                                        <p:attrNameLst>
                                          <p:attrName>style.visibility</p:attrName>
                                        </p:attrNameLst>
                                      </p:cBhvr>
                                      <p:to>
                                        <p:strVal val="hidden"/>
                                      </p:to>
                                    </p:set>
                                  </p:childTnLst>
                                </p:cTn>
                              </p:par>
                              <p:par>
                                <p:cTn id="134" presetID="16" presetClass="entr" presetSubtype="37" fill="hold" grpId="0" nodeType="with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barn(outVertical)">
                                      <p:cBhvr>
                                        <p:cTn id="136" dur="500"/>
                                        <p:tgtEl>
                                          <p:spTgt spid="40"/>
                                        </p:tgtEl>
                                      </p:cBhvr>
                                    </p:animEffect>
                                  </p:childTnLst>
                                </p:cTn>
                              </p:par>
                            </p:childTnLst>
                          </p:cTn>
                        </p:par>
                      </p:childTnLst>
                    </p:cTn>
                  </p:par>
                  <p:par>
                    <p:cTn id="137" fill="hold">
                      <p:stCondLst>
                        <p:cond delay="indefinite"/>
                      </p:stCondLst>
                      <p:childTnLst>
                        <p:par>
                          <p:cTn id="138" fill="hold">
                            <p:stCondLst>
                              <p:cond delay="0"/>
                            </p:stCondLst>
                            <p:childTnLst>
                              <p:par>
                                <p:cTn id="139" presetID="16" presetClass="exit" presetSubtype="21" fill="hold" nodeType="clickEffect">
                                  <p:stCondLst>
                                    <p:cond delay="0"/>
                                  </p:stCondLst>
                                  <p:childTnLst>
                                    <p:animEffect transition="out" filter="barn(inVertical)">
                                      <p:cBhvr>
                                        <p:cTn id="140" dur="500"/>
                                        <p:tgtEl>
                                          <p:spTgt spid="10"/>
                                        </p:tgtEl>
                                      </p:cBhvr>
                                    </p:animEffect>
                                    <p:set>
                                      <p:cBhvr>
                                        <p:cTn id="141" dur="1" fill="hold">
                                          <p:stCondLst>
                                            <p:cond delay="499"/>
                                          </p:stCondLst>
                                        </p:cTn>
                                        <p:tgtEl>
                                          <p:spTgt spid="10"/>
                                        </p:tgtEl>
                                        <p:attrNameLst>
                                          <p:attrName>style.visibility</p:attrName>
                                        </p:attrNameLst>
                                      </p:cBhvr>
                                      <p:to>
                                        <p:strVal val="hidden"/>
                                      </p:to>
                                    </p:set>
                                  </p:childTnLst>
                                </p:cTn>
                              </p:par>
                              <p:par>
                                <p:cTn id="142" presetID="16" presetClass="entr" presetSubtype="37" fill="hold" grpId="0" nodeType="withEffect">
                                  <p:stCondLst>
                                    <p:cond delay="0"/>
                                  </p:stCondLst>
                                  <p:childTnLst>
                                    <p:set>
                                      <p:cBhvr>
                                        <p:cTn id="143" dur="1" fill="hold">
                                          <p:stCondLst>
                                            <p:cond delay="0"/>
                                          </p:stCondLst>
                                        </p:cTn>
                                        <p:tgtEl>
                                          <p:spTgt spid="41"/>
                                        </p:tgtEl>
                                        <p:attrNameLst>
                                          <p:attrName>style.visibility</p:attrName>
                                        </p:attrNameLst>
                                      </p:cBhvr>
                                      <p:to>
                                        <p:strVal val="visible"/>
                                      </p:to>
                                    </p:set>
                                    <p:animEffect transition="in" filter="barn(outVertical)">
                                      <p:cBhvr>
                                        <p:cTn id="144" dur="500"/>
                                        <p:tgtEl>
                                          <p:spTgt spid="41"/>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2" fill="hold" nodeType="clickEffect">
                                  <p:stCondLst>
                                    <p:cond delay="0"/>
                                  </p:stCondLst>
                                  <p:childTnLst>
                                    <p:set>
                                      <p:cBhvr>
                                        <p:cTn id="148" dur="1000" fill="hold">
                                          <p:stCondLst>
                                            <p:cond delay="0"/>
                                          </p:stCondLst>
                                        </p:cTn>
                                        <p:tgtEl>
                                          <p:spTgt spid="42"/>
                                        </p:tgtEl>
                                        <p:attrNameLst>
                                          <p:attrName>style.visibility</p:attrName>
                                        </p:attrNameLst>
                                      </p:cBhvr>
                                      <p:to>
                                        <p:strVal val="visible"/>
                                      </p:to>
                                    </p:set>
                                    <p:animEffect transition="in" filter="wipe(right)">
                                      <p:cBhvr>
                                        <p:cTn id="149" dur="1000"/>
                                        <p:tgtEl>
                                          <p:spTgt spid="42"/>
                                        </p:tgtEl>
                                      </p:cBhvr>
                                    </p:animEffect>
                                  </p:childTnLst>
                                </p:cTn>
                              </p:par>
                              <p:par>
                                <p:cTn id="150" presetID="22" presetClass="entr" presetSubtype="2" fill="hold" nodeType="withEffect">
                                  <p:stCondLst>
                                    <p:cond delay="0"/>
                                  </p:stCondLst>
                                  <p:childTnLst>
                                    <p:set>
                                      <p:cBhvr>
                                        <p:cTn id="151" dur="1000" fill="hold">
                                          <p:stCondLst>
                                            <p:cond delay="0"/>
                                          </p:stCondLst>
                                        </p:cTn>
                                        <p:tgtEl>
                                          <p:spTgt spid="47"/>
                                        </p:tgtEl>
                                        <p:attrNameLst>
                                          <p:attrName>style.visibility</p:attrName>
                                        </p:attrNameLst>
                                      </p:cBhvr>
                                      <p:to>
                                        <p:strVal val="visible"/>
                                      </p:to>
                                    </p:set>
                                    <p:animEffect transition="in" filter="wipe(right)">
                                      <p:cBhvr>
                                        <p:cTn id="152" dur="1000"/>
                                        <p:tgtEl>
                                          <p:spTgt spid="47"/>
                                        </p:tgtEl>
                                      </p:cBhvr>
                                    </p:animEffect>
                                  </p:childTnLst>
                                </p:cTn>
                              </p:par>
                              <p:par>
                                <p:cTn id="153" presetID="22" presetClass="entr" presetSubtype="2" fill="hold" nodeType="withEffect">
                                  <p:stCondLst>
                                    <p:cond delay="0"/>
                                  </p:stCondLst>
                                  <p:childTnLst>
                                    <p:set>
                                      <p:cBhvr>
                                        <p:cTn id="154" dur="1000" fill="hold">
                                          <p:stCondLst>
                                            <p:cond delay="0"/>
                                          </p:stCondLst>
                                        </p:cTn>
                                        <p:tgtEl>
                                          <p:spTgt spid="43"/>
                                        </p:tgtEl>
                                        <p:attrNameLst>
                                          <p:attrName>style.visibility</p:attrName>
                                        </p:attrNameLst>
                                      </p:cBhvr>
                                      <p:to>
                                        <p:strVal val="visible"/>
                                      </p:to>
                                    </p:set>
                                    <p:animEffect transition="in" filter="wipe(right)">
                                      <p:cBhvr>
                                        <p:cTn id="155" dur="1000"/>
                                        <p:tgtEl>
                                          <p:spTgt spid="43"/>
                                        </p:tgtEl>
                                      </p:cBhvr>
                                    </p:animEffect>
                                  </p:childTnLst>
                                </p:cTn>
                              </p:par>
                            </p:childTnLst>
                          </p:cTn>
                        </p:par>
                        <p:par>
                          <p:cTn id="156" fill="hold">
                            <p:stCondLst>
                              <p:cond delay="1000"/>
                            </p:stCondLst>
                            <p:childTnLst>
                              <p:par>
                                <p:cTn id="157" presetID="22" presetClass="entr" presetSubtype="1" fill="hold" nodeType="afterEffect">
                                  <p:stCondLst>
                                    <p:cond delay="0"/>
                                  </p:stCondLst>
                                  <p:childTnLst>
                                    <p:set>
                                      <p:cBhvr>
                                        <p:cTn id="158" dur="1" fill="hold">
                                          <p:stCondLst>
                                            <p:cond delay="0"/>
                                          </p:stCondLst>
                                        </p:cTn>
                                        <p:tgtEl>
                                          <p:spTgt spid="44"/>
                                        </p:tgtEl>
                                        <p:attrNameLst>
                                          <p:attrName>style.visibility</p:attrName>
                                        </p:attrNameLst>
                                      </p:cBhvr>
                                      <p:to>
                                        <p:strVal val="visible"/>
                                      </p:to>
                                    </p:set>
                                    <p:animEffect transition="in" filter="wipe(up)">
                                      <p:cBhvr>
                                        <p:cTn id="159" dur="500"/>
                                        <p:tgtEl>
                                          <p:spTgt spid="44"/>
                                        </p:tgtEl>
                                      </p:cBhvr>
                                    </p:animEffect>
                                  </p:childTnLst>
                                </p:cTn>
                              </p:par>
                              <p:par>
                                <p:cTn id="160" presetID="22" presetClass="entr" presetSubtype="1" fill="hold" nodeType="withEffect">
                                  <p:stCondLst>
                                    <p:cond delay="0"/>
                                  </p:stCondLst>
                                  <p:childTnLst>
                                    <p:set>
                                      <p:cBhvr>
                                        <p:cTn id="161" dur="1" fill="hold">
                                          <p:stCondLst>
                                            <p:cond delay="0"/>
                                          </p:stCondLst>
                                        </p:cTn>
                                        <p:tgtEl>
                                          <p:spTgt spid="45"/>
                                        </p:tgtEl>
                                        <p:attrNameLst>
                                          <p:attrName>style.visibility</p:attrName>
                                        </p:attrNameLst>
                                      </p:cBhvr>
                                      <p:to>
                                        <p:strVal val="visible"/>
                                      </p:to>
                                    </p:set>
                                    <p:animEffect transition="in" filter="wipe(up)">
                                      <p:cBhvr>
                                        <p:cTn id="16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17" grpId="0" bldLvl="0" animBg="1"/>
      <p:bldP spid="18" grpId="0" bldLvl="0" animBg="1"/>
      <p:bldP spid="23" grpId="0" bldLvl="0" animBg="1"/>
      <p:bldP spid="24" grpId="0" bldLvl="0" animBg="1"/>
      <p:bldP spid="31" grpId="0" bldLvl="0" animBg="1"/>
      <p:bldP spid="34" grpId="0" bldLvl="0" animBg="1"/>
      <p:bldP spid="37" grpId="0" bldLvl="0" animBg="1"/>
      <p:bldP spid="40" grpId="0" bldLvl="0" animBg="1"/>
      <p:bldP spid="4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2147482618" descr="E:\1. 2018~2019 二教学工作（电脑）\电动汽车储能系统原理与维修\1.  教师教学能力大赛2019.03\高压系统教学设计\EV160.jpgEV160"/>
          <p:cNvPicPr>
            <a:picLocks noChangeAspect="1"/>
          </p:cNvPicPr>
          <p:nvPr/>
        </p:nvPicPr>
        <p:blipFill>
          <a:blip r:embed="rId3"/>
          <a:srcRect/>
          <a:stretch>
            <a:fillRect/>
          </a:stretch>
        </p:blipFill>
        <p:spPr>
          <a:xfrm rot="16200000">
            <a:off x="4080510" y="-577215"/>
            <a:ext cx="4284345" cy="8174355"/>
          </a:xfrm>
          <a:prstGeom prst="rect">
            <a:avLst/>
          </a:prstGeom>
          <a:noFill/>
          <a:ln w="9525">
            <a:noFill/>
          </a:ln>
        </p:spPr>
      </p:pic>
      <p:pic>
        <p:nvPicPr>
          <p:cNvPr id="13" name="图片 12"/>
          <p:cNvPicPr>
            <a:picLocks noChangeAspect="1"/>
          </p:cNvPicPr>
          <p:nvPr/>
        </p:nvPicPr>
        <p:blipFill>
          <a:blip r:embed="rId4"/>
          <a:srcRect l="4061" t="51415" r="85320" b="22882"/>
          <a:stretch>
            <a:fillRect/>
          </a:stretch>
        </p:blipFill>
        <p:spPr>
          <a:xfrm>
            <a:off x="2379980" y="2033270"/>
            <a:ext cx="842010" cy="1146175"/>
          </a:xfrm>
          <a:prstGeom prst="rect">
            <a:avLst/>
          </a:prstGeom>
        </p:spPr>
      </p:pic>
      <p:pic>
        <p:nvPicPr>
          <p:cNvPr id="14" name="图片 13"/>
          <p:cNvPicPr>
            <a:picLocks noChangeAspect="1"/>
          </p:cNvPicPr>
          <p:nvPr/>
        </p:nvPicPr>
        <p:blipFill>
          <a:blip r:embed="rId5"/>
          <a:srcRect l="37282" t="37925" r="57218" b="48082"/>
          <a:stretch>
            <a:fillRect/>
          </a:stretch>
        </p:blipFill>
        <p:spPr>
          <a:xfrm>
            <a:off x="2531745" y="3580765"/>
            <a:ext cx="805180" cy="1151890"/>
          </a:xfrm>
          <a:prstGeom prst="rect">
            <a:avLst/>
          </a:prstGeom>
        </p:spPr>
      </p:pic>
      <p:pic>
        <p:nvPicPr>
          <p:cNvPr id="15" name="图片 14"/>
          <p:cNvPicPr>
            <a:picLocks noChangeAspect="1"/>
          </p:cNvPicPr>
          <p:nvPr/>
        </p:nvPicPr>
        <p:blipFill>
          <a:blip r:embed="rId5"/>
          <a:srcRect l="37282" t="37925" r="57218" b="48082"/>
          <a:stretch>
            <a:fillRect/>
          </a:stretch>
        </p:blipFill>
        <p:spPr>
          <a:xfrm>
            <a:off x="8257540" y="1543050"/>
            <a:ext cx="805180" cy="1151890"/>
          </a:xfrm>
          <a:prstGeom prst="rect">
            <a:avLst/>
          </a:prstGeom>
        </p:spPr>
      </p:pic>
      <p:pic>
        <p:nvPicPr>
          <p:cNvPr id="16" name="图片 15"/>
          <p:cNvPicPr>
            <a:picLocks noChangeAspect="1"/>
          </p:cNvPicPr>
          <p:nvPr/>
        </p:nvPicPr>
        <p:blipFill>
          <a:blip r:embed="rId4"/>
          <a:srcRect l="4061" t="51415" r="85320" b="22882"/>
          <a:stretch>
            <a:fillRect/>
          </a:stretch>
        </p:blipFill>
        <p:spPr>
          <a:xfrm>
            <a:off x="9062720" y="4030980"/>
            <a:ext cx="842010" cy="114617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nodeType="clickEffect">
                                  <p:stCondLst>
                                    <p:cond delay="0"/>
                                  </p:stCondLst>
                                  <p:childTnLst>
                                    <p:animEffect transition="out" filter="barn(inVertic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nodeType="clickEffect">
                                  <p:stCondLst>
                                    <p:cond delay="0"/>
                                  </p:stCondLst>
                                  <p:childTnLst>
                                    <p:animEffect transition="out" filter="barn(inVertic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1"/>
          <p:cNvGrpSpPr/>
          <p:nvPr/>
        </p:nvGrpSpPr>
        <p:grpSpPr bwMode="auto">
          <a:xfrm>
            <a:off x="710824" y="903059"/>
            <a:ext cx="8050530" cy="751116"/>
            <a:chOff x="1051541" y="624028"/>
            <a:chExt cx="5376099" cy="850331"/>
          </a:xfrm>
        </p:grpSpPr>
        <p:sp>
          <p:nvSpPr>
            <p:cNvPr id="3" name="文本框 22"/>
            <p:cNvSpPr txBox="1"/>
            <p:nvPr/>
          </p:nvSpPr>
          <p:spPr>
            <a:xfrm>
              <a:off x="1051541" y="624028"/>
              <a:ext cx="5376099" cy="730379"/>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l" fontAlgn="auto">
                <a:spcBef>
                  <a:spcPts val="0"/>
                </a:spcBef>
                <a:spcAft>
                  <a:spcPts val="0"/>
                </a:spcAft>
                <a:defRPr/>
              </a:pPr>
              <a:r>
                <a:rPr lang="zh-CN" altLang="en-US" sz="3600" b="1" noProof="1">
                  <a:solidFill>
                    <a:srgbClr val="C00000"/>
                  </a:solidFill>
                  <a:latin typeface="SimHei" panose="02010609060101010101" pitchFamily="49" charset="-122"/>
                  <a:ea typeface="SimHei" panose="02010609060101010101" pitchFamily="49" charset="-122"/>
                  <a:sym typeface="+mn-ea"/>
                </a:rPr>
                <a:t>二、高压控制盒认知</a:t>
              </a:r>
            </a:p>
          </p:txBody>
        </p:sp>
        <p:sp>
          <p:nvSpPr>
            <p:cNvPr id="4" name="矩形 23"/>
            <p:cNvSpPr>
              <a:spLocks noChangeArrowheads="1"/>
            </p:cNvSpPr>
            <p:nvPr/>
          </p:nvSpPr>
          <p:spPr bwMode="auto">
            <a:xfrm>
              <a:off x="1051541" y="1127373"/>
              <a:ext cx="3390404" cy="346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grpSp>
      <p:sp>
        <p:nvSpPr>
          <p:cNvPr id="22531" name="矩形 2"/>
          <p:cNvSpPr>
            <a:spLocks noChangeArrowheads="1"/>
          </p:cNvSpPr>
          <p:nvPr/>
        </p:nvSpPr>
        <p:spPr bwMode="auto">
          <a:xfrm>
            <a:off x="1173730" y="4044928"/>
            <a:ext cx="5433132" cy="1232773"/>
          </a:xfrm>
          <a:prstGeom prst="rect">
            <a:avLst/>
          </a:prstGeom>
          <a:noFill/>
          <a:ln w="9525">
            <a:noFill/>
            <a:miter lim="800000"/>
          </a:ln>
        </p:spPr>
        <p:txBody>
          <a:bodyPr wrap="square">
            <a:spAutoFit/>
          </a:bodyPr>
          <a:lstStyle/>
          <a:p>
            <a:pPr>
              <a:lnSpc>
                <a:spcPct val="140000"/>
              </a:lnSpc>
            </a:pPr>
            <a:r>
              <a:rPr lang="zh-CN" altLang="en-US" sz="2800" b="1" dirty="0"/>
              <a:t>完成动力电池电源的输出及分配，</a:t>
            </a:r>
          </a:p>
          <a:p>
            <a:pPr>
              <a:lnSpc>
                <a:spcPct val="140000"/>
              </a:lnSpc>
            </a:pPr>
            <a:r>
              <a:rPr lang="zh-CN" altLang="en-US" sz="2800" b="1" dirty="0"/>
              <a:t>实现对支路用电器的保护及切断。</a:t>
            </a:r>
          </a:p>
        </p:txBody>
      </p:sp>
      <p:pic>
        <p:nvPicPr>
          <p:cNvPr id="22532" name="Picture 3"/>
          <p:cNvPicPr>
            <a:picLocks noChangeAspect="1" noChangeArrowheads="1"/>
          </p:cNvPicPr>
          <p:nvPr/>
        </p:nvPicPr>
        <p:blipFill>
          <a:blip r:embed="rId3"/>
          <a:srcRect/>
          <a:stretch>
            <a:fillRect/>
          </a:stretch>
        </p:blipFill>
        <p:spPr bwMode="auto">
          <a:xfrm>
            <a:off x="5787073" y="2620963"/>
            <a:ext cx="7010400" cy="3522662"/>
          </a:xfrm>
          <a:prstGeom prst="rect">
            <a:avLst/>
          </a:prstGeom>
          <a:noFill/>
          <a:ln w="9525">
            <a:noFill/>
            <a:miter lim="800000"/>
            <a:headEnd/>
            <a:tailEnd/>
          </a:ln>
        </p:spPr>
      </p:pic>
      <p:sp>
        <p:nvSpPr>
          <p:cNvPr id="7" name="圆角矩形 12">
            <a:extLst>
              <a:ext uri="{FF2B5EF4-FFF2-40B4-BE49-F238E27FC236}">
                <a16:creationId xmlns:a16="http://schemas.microsoft.com/office/drawing/2014/main" id="{EA5B37B1-DB71-44DB-BB6E-8401FBE40913}"/>
              </a:ext>
            </a:extLst>
          </p:cNvPr>
          <p:cNvSpPr/>
          <p:nvPr/>
        </p:nvSpPr>
        <p:spPr>
          <a:xfrm>
            <a:off x="1399824" y="2765402"/>
            <a:ext cx="416115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2800" b="1" dirty="0"/>
              <a:t>1.   </a:t>
            </a:r>
            <a:r>
              <a:rPr lang="zh-CN" altLang="en-US" sz="2800" b="1" dirty="0"/>
              <a:t>高压控制盒主要功能</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wd">
                                    <p:tmAbs val="300"/>
                                  </p:iterate>
                                  <p:childTnLst>
                                    <p:set>
                                      <p:cBhvr>
                                        <p:cTn id="6" dur="1" fill="hold">
                                          <p:stCondLst>
                                            <p:cond delay="2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2" decel="10000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1+#ppt_w/2"/>
                                          </p:val>
                                        </p:tav>
                                        <p:tav tm="100000">
                                          <p:val>
                                            <p:strVal val="#ppt_x"/>
                                          </p:val>
                                        </p:tav>
                                      </p:tavLst>
                                    </p:anim>
                                    <p:anim calcmode="lin" valueType="num">
                                      <p:cBhvr additive="base">
                                        <p:cTn id="12" dur="7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821816" y="996950"/>
            <a:ext cx="5414010"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2.   </a:t>
            </a:r>
            <a:r>
              <a:rPr lang="zh-CN" altLang="en-US" sz="3200" b="1" dirty="0"/>
              <a:t>高压控制盒的外部连接</a:t>
            </a:r>
          </a:p>
        </p:txBody>
      </p:sp>
      <p:sp>
        <p:nvSpPr>
          <p:cNvPr id="50" name="矩形 23"/>
          <p:cNvSpPr>
            <a:spLocks noChangeArrowheads="1"/>
          </p:cNvSpPr>
          <p:nvPr/>
        </p:nvSpPr>
        <p:spPr bwMode="auto">
          <a:xfrm>
            <a:off x="537469" y="1315925"/>
            <a:ext cx="5077018" cy="3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sp>
        <p:nvSpPr>
          <p:cNvPr id="2" name="文本框 1"/>
          <p:cNvSpPr txBox="1"/>
          <p:nvPr/>
        </p:nvSpPr>
        <p:spPr>
          <a:xfrm>
            <a:off x="3310693" y="5898502"/>
            <a:ext cx="4750018" cy="525016"/>
          </a:xfrm>
          <a:prstGeom prst="rect">
            <a:avLst/>
          </a:prstGeom>
          <a:noFill/>
        </p:spPr>
        <p:txBody>
          <a:bodyPr wrap="none" rtlCol="0" anchor="t">
            <a:spAutoFit/>
          </a:bodyPr>
          <a:lstStyle/>
          <a:p>
            <a:pPr>
              <a:lnSpc>
                <a:spcPct val="130000"/>
              </a:lnSpc>
            </a:pPr>
            <a:r>
              <a:rPr lang="zh-CN" altLang="en-US" sz="2400" b="1" dirty="0">
                <a:sym typeface="+mn-ea"/>
              </a:rPr>
              <a:t>常见的高压控制盒共有</a:t>
            </a:r>
            <a:r>
              <a:rPr lang="en-US" altLang="zh-CN" sz="2400" b="1" dirty="0">
                <a:sym typeface="+mn-ea"/>
              </a:rPr>
              <a:t>5</a:t>
            </a:r>
            <a:r>
              <a:rPr lang="zh-CN" altLang="en-US" sz="2400" b="1" dirty="0">
                <a:sym typeface="+mn-ea"/>
              </a:rPr>
              <a:t>个端口。</a:t>
            </a:r>
            <a:r>
              <a:rPr lang="zh-CN" altLang="en-US" sz="2400" dirty="0">
                <a:sym typeface="+mn-ea"/>
              </a:rPr>
              <a:t> </a:t>
            </a:r>
            <a:endParaRPr lang="zh-CN" altLang="en-US" sz="2400" dirty="0"/>
          </a:p>
        </p:txBody>
      </p:sp>
      <p:pic>
        <p:nvPicPr>
          <p:cNvPr id="23556" name="图片 1"/>
          <p:cNvPicPr>
            <a:picLocks noChangeAspect="1" noChangeArrowheads="1"/>
          </p:cNvPicPr>
          <p:nvPr/>
        </p:nvPicPr>
        <p:blipFill>
          <a:blip r:embed="rId3"/>
          <a:srcRect/>
          <a:stretch>
            <a:fillRect/>
          </a:stretch>
        </p:blipFill>
        <p:spPr bwMode="auto">
          <a:xfrm>
            <a:off x="1182424" y="2149587"/>
            <a:ext cx="8482013" cy="3392488"/>
          </a:xfrm>
          <a:prstGeom prst="rect">
            <a:avLst/>
          </a:prstGeom>
          <a:noFill/>
          <a:ln w="9525">
            <a:noFill/>
            <a:miter lim="800000"/>
            <a:headEnd/>
            <a:tailEnd/>
          </a:ln>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1+#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762000" y="697729"/>
            <a:ext cx="5414010"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3.   </a:t>
            </a:r>
            <a:r>
              <a:rPr lang="zh-CN" altLang="en-US" sz="3200" b="1" dirty="0"/>
              <a:t>高压控制盒的内部连接</a:t>
            </a:r>
          </a:p>
        </p:txBody>
      </p:sp>
      <p:sp>
        <p:nvSpPr>
          <p:cNvPr id="24585" name="Rectangle 9"/>
          <p:cNvSpPr>
            <a:spLocks noChangeArrowheads="1"/>
          </p:cNvSpPr>
          <p:nvPr/>
        </p:nvSpPr>
        <p:spPr bwMode="auto">
          <a:xfrm>
            <a:off x="1482681" y="1491570"/>
            <a:ext cx="10516235" cy="1651000"/>
          </a:xfrm>
          <a:prstGeom prst="rect">
            <a:avLst/>
          </a:prstGeom>
          <a:noFill/>
          <a:ln w="9525">
            <a:noFill/>
            <a:miter lim="800000"/>
          </a:ln>
          <a:effectLst/>
        </p:spPr>
        <p:txBody>
          <a:bodyPr wrap="square" anchor="ctr">
            <a:spAutoFit/>
          </a:bodyPr>
          <a:lstStyle/>
          <a:p>
            <a:pPr>
              <a:lnSpc>
                <a:spcPct val="130000"/>
              </a:lnSpc>
            </a:pPr>
            <a:r>
              <a:rPr lang="zh-CN" altLang="en-US" sz="2600" b="1" dirty="0"/>
              <a:t>高压控制盒内部主要包含熔断器、</a:t>
            </a:r>
            <a:r>
              <a:rPr lang="en-US" altLang="zh-CN" sz="2600" b="1" dirty="0"/>
              <a:t>PTC</a:t>
            </a:r>
            <a:r>
              <a:rPr lang="zh-CN" altLang="en-US" sz="2600" b="1" dirty="0"/>
              <a:t>控制板、快充继电器三大部分。（</a:t>
            </a:r>
            <a:r>
              <a:rPr lang="zh-CN" altLang="en-US" b="1" dirty="0"/>
              <a:t>以北汽</a:t>
            </a:r>
            <a:r>
              <a:rPr lang="en-US" altLang="zh-CN" b="1" dirty="0"/>
              <a:t>EV200</a:t>
            </a:r>
            <a:r>
              <a:rPr lang="zh-CN" altLang="en-US" b="1" dirty="0"/>
              <a:t>高压控制盒为例介绍内部结构</a:t>
            </a:r>
            <a:r>
              <a:rPr lang="zh-CN" altLang="en-US" dirty="0"/>
              <a:t> </a:t>
            </a:r>
            <a:r>
              <a:rPr lang="zh-CN" altLang="en-US" sz="2600" b="1" dirty="0"/>
              <a:t>） </a:t>
            </a:r>
          </a:p>
          <a:p>
            <a:pPr>
              <a:lnSpc>
                <a:spcPct val="130000"/>
              </a:lnSpc>
            </a:pPr>
            <a:r>
              <a:rPr lang="zh-CN" altLang="en-US" sz="2600" b="1" dirty="0"/>
              <a:t>（</a:t>
            </a:r>
            <a:r>
              <a:rPr lang="en-US" altLang="zh-CN" sz="2600" b="1" dirty="0"/>
              <a:t>1</a:t>
            </a:r>
            <a:r>
              <a:rPr lang="zh-CN" altLang="en-US" sz="2600" b="1" dirty="0"/>
              <a:t>）熔断器 </a:t>
            </a:r>
          </a:p>
        </p:txBody>
      </p:sp>
      <p:pic>
        <p:nvPicPr>
          <p:cNvPr id="24580" name="Picture 2"/>
          <p:cNvPicPr>
            <a:picLocks noChangeAspect="1" noChangeArrowheads="1"/>
          </p:cNvPicPr>
          <p:nvPr/>
        </p:nvPicPr>
        <p:blipFill>
          <a:blip r:embed="rId3"/>
          <a:srcRect/>
          <a:stretch>
            <a:fillRect/>
          </a:stretch>
        </p:blipFill>
        <p:spPr bwMode="auto">
          <a:xfrm>
            <a:off x="3469005" y="3570288"/>
            <a:ext cx="6338888" cy="2911475"/>
          </a:xfrm>
          <a:prstGeom prst="rect">
            <a:avLst/>
          </a:prstGeom>
          <a:noFill/>
          <a:ln w="9525">
            <a:noFill/>
            <a:miter lim="800000"/>
            <a:headEnd/>
            <a:tailEnd/>
          </a:ln>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1+#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Rectangle 9"/>
          <p:cNvSpPr>
            <a:spLocks noChangeArrowheads="1"/>
          </p:cNvSpPr>
          <p:nvPr/>
        </p:nvSpPr>
        <p:spPr bwMode="auto">
          <a:xfrm>
            <a:off x="662305" y="959447"/>
            <a:ext cx="10516235" cy="1081258"/>
          </a:xfrm>
          <a:prstGeom prst="rect">
            <a:avLst/>
          </a:prstGeom>
          <a:noFill/>
          <a:ln w="9525">
            <a:noFill/>
            <a:miter lim="800000"/>
          </a:ln>
          <a:effectLst/>
        </p:spPr>
        <p:txBody>
          <a:bodyPr wrap="square" anchor="ctr">
            <a:spAutoFit/>
          </a:bodyPr>
          <a:lstStyle/>
          <a:p>
            <a:pPr>
              <a:lnSpc>
                <a:spcPct val="130000"/>
              </a:lnSpc>
            </a:pPr>
            <a:r>
              <a:rPr lang="zh-CN" altLang="en-US" sz="2600" b="1" dirty="0"/>
              <a:t>（</a:t>
            </a:r>
            <a:r>
              <a:rPr lang="en-US" altLang="zh-CN" sz="2600" b="1" dirty="0"/>
              <a:t>2</a:t>
            </a:r>
            <a:r>
              <a:rPr lang="zh-CN" altLang="en-US" sz="2600" b="1" dirty="0"/>
              <a:t>）控制电路 </a:t>
            </a:r>
          </a:p>
          <a:p>
            <a:pPr>
              <a:lnSpc>
                <a:spcPct val="130000"/>
              </a:lnSpc>
            </a:pPr>
            <a:r>
              <a:rPr lang="zh-CN" altLang="en-US" sz="2600" b="1" dirty="0">
                <a:sym typeface="+mn-ea"/>
              </a:rPr>
              <a:t>         高压控制盒内部还有空调</a:t>
            </a:r>
            <a:r>
              <a:rPr lang="en-US" altLang="zh-CN" sz="2600" b="1" dirty="0">
                <a:sym typeface="+mn-ea"/>
              </a:rPr>
              <a:t>PTC</a:t>
            </a:r>
            <a:r>
              <a:rPr lang="zh-CN" altLang="en-US" sz="2600" b="1" dirty="0">
                <a:sym typeface="+mn-ea"/>
              </a:rPr>
              <a:t>加热控制电路板、高压互锁机构。</a:t>
            </a:r>
            <a:endParaRPr lang="zh-CN" altLang="en-US" sz="2600" b="1" dirty="0"/>
          </a:p>
        </p:txBody>
      </p:sp>
      <p:pic>
        <p:nvPicPr>
          <p:cNvPr id="25617" name="Picture 17"/>
          <p:cNvPicPr>
            <a:picLocks noChangeAspect="1" noChangeArrowheads="1"/>
          </p:cNvPicPr>
          <p:nvPr/>
        </p:nvPicPr>
        <p:blipFill>
          <a:blip r:embed="rId3"/>
          <a:srcRect/>
          <a:stretch>
            <a:fillRect/>
          </a:stretch>
        </p:blipFill>
        <p:spPr bwMode="auto">
          <a:xfrm>
            <a:off x="2700705" y="2228582"/>
            <a:ext cx="5476875" cy="3838575"/>
          </a:xfrm>
          <a:prstGeom prst="rect">
            <a:avLst/>
          </a:prstGeom>
          <a:noFill/>
          <a:ln w="9525">
            <a:noFill/>
            <a:miter lim="800000"/>
            <a:headEnd/>
            <a:tailEnd/>
          </a:ln>
          <a:effectLst/>
        </p:spPr>
      </p:pic>
    </p:spTree>
    <p:custDataLst>
      <p:tags r:id="rId1"/>
    </p:custDataLst>
  </p:cSld>
  <p:clrMapOvr>
    <a:masterClrMapping/>
  </p:clrMapOvr>
  <p:transition>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Rectangle 9"/>
          <p:cNvSpPr>
            <a:spLocks noChangeArrowheads="1"/>
          </p:cNvSpPr>
          <p:nvPr/>
        </p:nvSpPr>
        <p:spPr bwMode="auto">
          <a:xfrm>
            <a:off x="658432" y="811333"/>
            <a:ext cx="10516235" cy="610870"/>
          </a:xfrm>
          <a:prstGeom prst="rect">
            <a:avLst/>
          </a:prstGeom>
          <a:noFill/>
          <a:ln w="9525">
            <a:noFill/>
            <a:miter lim="800000"/>
          </a:ln>
          <a:effectLst/>
        </p:spPr>
        <p:txBody>
          <a:bodyPr wrap="square" anchor="ctr">
            <a:spAutoFit/>
          </a:bodyPr>
          <a:lstStyle/>
          <a:p>
            <a:pPr>
              <a:lnSpc>
                <a:spcPct val="130000"/>
              </a:lnSpc>
            </a:pPr>
            <a:r>
              <a:rPr lang="zh-CN" altLang="en-US" sz="2600" b="1"/>
              <a:t>（</a:t>
            </a:r>
            <a:r>
              <a:rPr lang="en-US" altLang="zh-CN" sz="2600" b="1"/>
              <a:t>3</a:t>
            </a:r>
            <a:r>
              <a:rPr lang="zh-CN" altLang="en-US" sz="2600" b="1"/>
              <a:t>）快充继电器（接触器） </a:t>
            </a:r>
          </a:p>
        </p:txBody>
      </p:sp>
      <p:pic>
        <p:nvPicPr>
          <p:cNvPr id="26642" name="Picture 18"/>
          <p:cNvPicPr>
            <a:picLocks noChangeAspect="1" noChangeArrowheads="1"/>
          </p:cNvPicPr>
          <p:nvPr/>
        </p:nvPicPr>
        <p:blipFill>
          <a:blip r:embed="rId3"/>
          <a:srcRect/>
          <a:stretch>
            <a:fillRect/>
          </a:stretch>
        </p:blipFill>
        <p:spPr bwMode="auto">
          <a:xfrm>
            <a:off x="1766342" y="1719447"/>
            <a:ext cx="7073570" cy="3419106"/>
          </a:xfrm>
          <a:prstGeom prst="rect">
            <a:avLst/>
          </a:prstGeom>
          <a:noFill/>
          <a:ln w="9525">
            <a:noFill/>
            <a:miter lim="800000"/>
            <a:headEnd/>
            <a:tailEnd/>
          </a:ln>
          <a:effectLst/>
        </p:spPr>
      </p:pic>
    </p:spTree>
    <p:custDataLst>
      <p:tags r:id="rId1"/>
    </p:custDataLst>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7" name="Picture 2"/>
          <p:cNvPicPr>
            <a:picLocks noChangeAspect="1" noChangeArrowheads="1"/>
          </p:cNvPicPr>
          <p:nvPr/>
        </p:nvPicPr>
        <p:blipFill>
          <a:blip r:embed="rId3"/>
          <a:srcRect/>
          <a:stretch>
            <a:fillRect/>
          </a:stretch>
        </p:blipFill>
        <p:spPr bwMode="auto">
          <a:xfrm>
            <a:off x="1638448" y="1688850"/>
            <a:ext cx="6191907" cy="4237417"/>
          </a:xfrm>
          <a:prstGeom prst="rect">
            <a:avLst/>
          </a:prstGeom>
          <a:noFill/>
          <a:ln w="9525">
            <a:noFill/>
            <a:miter lim="800000"/>
            <a:headEnd/>
            <a:tailEnd/>
          </a:ln>
        </p:spPr>
      </p:pic>
      <p:sp>
        <p:nvSpPr>
          <p:cNvPr id="6" name="圆角矩形 12">
            <a:extLst>
              <a:ext uri="{FF2B5EF4-FFF2-40B4-BE49-F238E27FC236}">
                <a16:creationId xmlns:a16="http://schemas.microsoft.com/office/drawing/2014/main" id="{89D4C5BA-519D-4157-BE64-9D8EF4D8CEA5}"/>
              </a:ext>
            </a:extLst>
          </p:cNvPr>
          <p:cNvSpPr/>
          <p:nvPr/>
        </p:nvSpPr>
        <p:spPr>
          <a:xfrm>
            <a:off x="852247" y="764432"/>
            <a:ext cx="4518243"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en-US" altLang="zh-CN" sz="3200" b="1" dirty="0"/>
              <a:t>3. </a:t>
            </a:r>
            <a:r>
              <a:rPr lang="zh-CN" altLang="en-US" sz="3200" b="1" dirty="0"/>
              <a:t>高压控制盒工作原理</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2" name="矩形 2"/>
          <p:cNvSpPr>
            <a:spLocks noChangeArrowheads="1"/>
          </p:cNvSpPr>
          <p:nvPr/>
        </p:nvSpPr>
        <p:spPr bwMode="auto">
          <a:xfrm>
            <a:off x="603885" y="1040765"/>
            <a:ext cx="10984865" cy="5040630"/>
          </a:xfrm>
          <a:prstGeom prst="rect">
            <a:avLst/>
          </a:prstGeom>
          <a:noFill/>
          <a:ln w="9525">
            <a:noFill/>
            <a:miter lim="800000"/>
          </a:ln>
        </p:spPr>
        <p:txBody>
          <a:bodyPr wrap="square">
            <a:spAutoFit/>
          </a:bodyPr>
          <a:lstStyle/>
          <a:p>
            <a:pPr>
              <a:lnSpc>
                <a:spcPct val="130000"/>
              </a:lnSpc>
              <a:spcBef>
                <a:spcPct val="40000"/>
              </a:spcBef>
            </a:pPr>
            <a:r>
              <a:rPr lang="zh-CN" altLang="en-US" sz="2800" b="1" dirty="0">
                <a:solidFill>
                  <a:schemeClr val="accent2"/>
                </a:solidFill>
              </a:rPr>
              <a:t>高压控制盒工作原理：</a:t>
            </a:r>
          </a:p>
          <a:p>
            <a:pPr>
              <a:lnSpc>
                <a:spcPct val="130000"/>
              </a:lnSpc>
              <a:spcBef>
                <a:spcPct val="40000"/>
              </a:spcBef>
            </a:pPr>
            <a:r>
              <a:rPr lang="zh-CN" altLang="en-US" sz="2400" b="1" dirty="0">
                <a:solidFill>
                  <a:schemeClr val="accent1">
                    <a:lumMod val="75000"/>
                  </a:schemeClr>
                </a:solidFill>
              </a:rPr>
              <a:t> </a:t>
            </a:r>
            <a:r>
              <a:rPr lang="en-US" altLang="zh-CN" sz="2400" b="1" dirty="0">
                <a:solidFill>
                  <a:schemeClr val="accent1">
                    <a:lumMod val="75000"/>
                  </a:schemeClr>
                </a:solidFill>
              </a:rPr>
              <a:t>1. </a:t>
            </a:r>
            <a:r>
              <a:rPr lang="zh-CN" altLang="zh-CN" sz="2400" b="1" dirty="0">
                <a:solidFill>
                  <a:schemeClr val="accent1">
                    <a:lumMod val="75000"/>
                  </a:schemeClr>
                </a:solidFill>
              </a:rPr>
              <a:t>动力电池放电时，</a:t>
            </a:r>
            <a:r>
              <a:rPr lang="zh-CN" altLang="zh-CN" sz="2400" b="1" dirty="0"/>
              <a:t> 动力电池的电能通过高压控制盒的保险丝分流给</a:t>
            </a:r>
          </a:p>
          <a:p>
            <a:pPr>
              <a:lnSpc>
                <a:spcPct val="130000"/>
              </a:lnSpc>
              <a:spcBef>
                <a:spcPct val="40000"/>
              </a:spcBef>
            </a:pPr>
            <a:r>
              <a:rPr lang="zh-CN" altLang="zh-CN" sz="2400" b="1" dirty="0"/>
              <a:t>     电机控制器、</a:t>
            </a:r>
            <a:r>
              <a:rPr lang="en-US" altLang="zh-CN" sz="2400" b="1" dirty="0"/>
              <a:t>DC/DC</a:t>
            </a:r>
            <a:r>
              <a:rPr lang="zh-CN" altLang="zh-CN" sz="2400" b="1" dirty="0"/>
              <a:t>、空调压缩机、</a:t>
            </a:r>
            <a:r>
              <a:rPr lang="en-US" altLang="zh-CN" sz="2400" b="1" dirty="0"/>
              <a:t>PTC</a:t>
            </a:r>
            <a:r>
              <a:rPr lang="zh-CN" altLang="zh-CN" sz="2400" b="1" dirty="0"/>
              <a:t>加热器等用电设备，</a:t>
            </a:r>
          </a:p>
          <a:p>
            <a:pPr>
              <a:lnSpc>
                <a:spcPct val="130000"/>
              </a:lnSpc>
              <a:spcBef>
                <a:spcPct val="40000"/>
              </a:spcBef>
            </a:pPr>
            <a:r>
              <a:rPr lang="zh-CN" altLang="zh-CN" sz="2400" b="1" dirty="0">
                <a:solidFill>
                  <a:schemeClr val="accent1">
                    <a:lumMod val="75000"/>
                  </a:schemeClr>
                </a:solidFill>
              </a:rPr>
              <a:t> </a:t>
            </a:r>
            <a:r>
              <a:rPr lang="en-US" altLang="zh-CN" sz="2400" b="1" dirty="0">
                <a:solidFill>
                  <a:schemeClr val="accent1">
                    <a:lumMod val="75000"/>
                  </a:schemeClr>
                </a:solidFill>
              </a:rPr>
              <a:t>2. </a:t>
            </a:r>
            <a:r>
              <a:rPr lang="zh-CN" altLang="zh-CN" sz="2400" b="1" dirty="0">
                <a:solidFill>
                  <a:schemeClr val="accent1">
                    <a:lumMod val="75000"/>
                  </a:schemeClr>
                </a:solidFill>
              </a:rPr>
              <a:t>超过额定电流，</a:t>
            </a:r>
            <a:r>
              <a:rPr lang="zh-CN" altLang="zh-CN" sz="2400" b="1" dirty="0"/>
              <a:t>保险丝熔断，保护电路不损毁。</a:t>
            </a:r>
          </a:p>
          <a:p>
            <a:pPr>
              <a:lnSpc>
                <a:spcPct val="130000"/>
              </a:lnSpc>
              <a:spcBef>
                <a:spcPct val="40000"/>
              </a:spcBef>
            </a:pPr>
            <a:r>
              <a:rPr lang="zh-CN" altLang="en-US" sz="2400" b="1" dirty="0">
                <a:latin typeface="STFangsong" panose="02010600040101010101" charset="-122"/>
                <a:ea typeface="STFangsong" panose="02010600040101010101" charset="-122"/>
                <a:cs typeface="STFangsong" panose="02010600040101010101" charset="-122"/>
              </a:rPr>
              <a:t> </a:t>
            </a:r>
            <a:r>
              <a:rPr lang="zh-CN" altLang="zh-CN" sz="2400" b="1" dirty="0">
                <a:solidFill>
                  <a:schemeClr val="accent1">
                    <a:lumMod val="75000"/>
                  </a:schemeClr>
                </a:solidFill>
              </a:rPr>
              <a:t>3. 慢充时，</a:t>
            </a:r>
            <a:r>
              <a:rPr lang="zh-CN" altLang="zh-CN" sz="2400" b="1" dirty="0"/>
              <a:t>车载充电机的电流经过高压控制盒充入动力电池，给予补充电量。</a:t>
            </a:r>
          </a:p>
          <a:p>
            <a:pPr>
              <a:lnSpc>
                <a:spcPct val="130000"/>
              </a:lnSpc>
              <a:spcBef>
                <a:spcPct val="40000"/>
              </a:spcBef>
            </a:pPr>
            <a:r>
              <a:rPr lang="en-US" altLang="zh-CN" sz="2400" b="1" dirty="0">
                <a:latin typeface="STFangsong" panose="02010600040101010101" charset="-122"/>
                <a:ea typeface="STFangsong" panose="02010600040101010101" charset="-122"/>
                <a:cs typeface="STFangsong" panose="02010600040101010101" charset="-122"/>
              </a:rPr>
              <a:t> </a:t>
            </a:r>
            <a:r>
              <a:rPr lang="zh-CN" altLang="zh-CN" sz="2400" b="1" dirty="0">
                <a:solidFill>
                  <a:schemeClr val="accent1">
                    <a:lumMod val="75000"/>
                  </a:schemeClr>
                </a:solidFill>
              </a:rPr>
              <a:t>4. 快充时，</a:t>
            </a:r>
            <a:r>
              <a:rPr lang="zh-CN" altLang="zh-CN" sz="2400" b="1" dirty="0"/>
              <a:t>快充桩与车上快充接口连接后，双方进行握手通讯，通过报文认证  </a:t>
            </a:r>
          </a:p>
          <a:p>
            <a:pPr>
              <a:lnSpc>
                <a:spcPct val="130000"/>
              </a:lnSpc>
              <a:spcBef>
                <a:spcPct val="40000"/>
              </a:spcBef>
            </a:pPr>
            <a:r>
              <a:rPr lang="zh-CN" altLang="zh-CN" sz="2400" b="1" dirty="0"/>
              <a:t>                   正确通过后，接通在高压控制盒底部的2个快充继电器，快充桩的电</a:t>
            </a:r>
          </a:p>
          <a:p>
            <a:pPr>
              <a:lnSpc>
                <a:spcPct val="130000"/>
              </a:lnSpc>
              <a:spcBef>
                <a:spcPct val="40000"/>
              </a:spcBef>
            </a:pPr>
            <a:r>
              <a:rPr lang="zh-CN" altLang="zh-CN" sz="2400" b="1" dirty="0"/>
              <a:t>                   流直接充入到动力电池。</a:t>
            </a:r>
          </a:p>
        </p:txBody>
      </p:sp>
    </p:spTree>
    <p:custDataLst>
      <p:tags r:id="rId1"/>
    </p:custDataLst>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3841DCB-72F8-4271-8267-1614FEE463B0}"/>
              </a:ext>
            </a:extLst>
          </p:cNvPr>
          <p:cNvSpPr>
            <a:spLocks noGrp="1"/>
          </p:cNvSpPr>
          <p:nvPr>
            <p:ph idx="1"/>
          </p:nvPr>
        </p:nvSpPr>
        <p:spPr>
          <a:xfrm>
            <a:off x="838200" y="1974221"/>
            <a:ext cx="10515600" cy="4351338"/>
          </a:xfrm>
        </p:spPr>
        <p:txBody>
          <a:bodyPr>
            <a:normAutofit fontScale="92500" lnSpcReduction="10000"/>
          </a:bodyPr>
          <a:lstStyle/>
          <a:p>
            <a:pPr indent="0" algn="just">
              <a:lnSpc>
                <a:spcPct val="150000"/>
              </a:lnSpc>
              <a:buNone/>
            </a:pPr>
            <a:endParaRPr lang="en-US" altLang="zh-CN" sz="1800" b="1" kern="100" dirty="0">
              <a:solidFill>
                <a:srgbClr val="000000"/>
              </a:solidFill>
              <a:latin typeface="Times New Roman" panose="02020603050405020304" pitchFamily="18" charset="0"/>
              <a:ea typeface="宋体" panose="02010600030101010101" pitchFamily="2" charset="-122"/>
              <a:cs typeface="宋体" panose="02010600030101010101" pitchFamily="2" charset="-122"/>
            </a:endParaRPr>
          </a:p>
          <a:p>
            <a:pPr indent="0" algn="just">
              <a:lnSpc>
                <a:spcPct val="150000"/>
              </a:lnSpc>
              <a:buNone/>
            </a:pPr>
            <a:r>
              <a:rPr lang="en-US" altLang="zh-CN" sz="3200" kern="100" dirty="0">
                <a:solidFill>
                  <a:srgbClr val="000000"/>
                </a:solidFill>
                <a:latin typeface="楷体" panose="02010609060101010101" pitchFamily="49" charset="-122"/>
                <a:ea typeface="楷体" panose="02010609060101010101" pitchFamily="49" charset="-122"/>
              </a:rPr>
              <a:t>    </a:t>
            </a:r>
            <a:r>
              <a:rPr lang="zh-CN" altLang="en-US" sz="3200" kern="100" dirty="0">
                <a:solidFill>
                  <a:srgbClr val="000000"/>
                </a:solidFill>
                <a:latin typeface="楷体" panose="02010609060101010101" pitchFamily="49" charset="-122"/>
                <a:ea typeface="楷体" panose="02010609060101010101" pitchFamily="49" charset="-122"/>
              </a:rPr>
              <a:t>新能源汽车技术专业的一名新生，在新能源汽车技术专业认知课上怀着好奇的心情提出疑问，为什么电动汽车前舱内有的是一个高压盒子，有的是两个盒子，还有的是三个盒子甚至四个盒子，难道电动汽车特别复杂吗？请你为这位新同学解惑，并通过你的介绍、解答，让他对新能源汽车技术专业更加热爱，更感兴趣。</a:t>
            </a:r>
            <a:endParaRPr lang="zh-CN" altLang="zh-CN" sz="3200" kern="100" dirty="0">
              <a:solidFill>
                <a:srgbClr val="000000"/>
              </a:solidFill>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id="{37D5A907-C067-482A-81A1-E2730405D9DA}"/>
              </a:ext>
            </a:extLst>
          </p:cNvPr>
          <p:cNvGrpSpPr/>
          <p:nvPr/>
        </p:nvGrpSpPr>
        <p:grpSpPr>
          <a:xfrm>
            <a:off x="976648" y="774496"/>
            <a:ext cx="2101402" cy="1226494"/>
            <a:chOff x="1278794" y="3334906"/>
            <a:chExt cx="914014" cy="914014"/>
          </a:xfrm>
        </p:grpSpPr>
        <p:grpSp>
          <p:nvGrpSpPr>
            <p:cNvPr id="5" name="组合 4">
              <a:extLst>
                <a:ext uri="{FF2B5EF4-FFF2-40B4-BE49-F238E27FC236}">
                  <a16:creationId xmlns:a16="http://schemas.microsoft.com/office/drawing/2014/main" id="{61CC17BD-7AE0-4921-962C-34B5EC81717B}"/>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 name="同心圆 4">
                <a:extLst>
                  <a:ext uri="{FF2B5EF4-FFF2-40B4-BE49-F238E27FC236}">
                    <a16:creationId xmlns:a16="http://schemas.microsoft.com/office/drawing/2014/main" id="{A15C1875-B76E-438A-9A22-CE110CEC906F}"/>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椭圆 7">
                <a:extLst>
                  <a:ext uri="{FF2B5EF4-FFF2-40B4-BE49-F238E27FC236}">
                    <a16:creationId xmlns:a16="http://schemas.microsoft.com/office/drawing/2014/main" id="{19EB45FA-732C-4C63-88F5-A70465865C4B}"/>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TextBox 3">
              <a:extLst>
                <a:ext uri="{FF2B5EF4-FFF2-40B4-BE49-F238E27FC236}">
                  <a16:creationId xmlns:a16="http://schemas.microsoft.com/office/drawing/2014/main" id="{27C6981E-72D9-4194-8F00-097BB417F7D5}"/>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2" name="图片 1">
            <a:extLst>
              <a:ext uri="{FF2B5EF4-FFF2-40B4-BE49-F238E27FC236}">
                <a16:creationId xmlns:a16="http://schemas.microsoft.com/office/drawing/2014/main" id="{E7446D22-2655-4867-AFAB-1B5B9F79F7F2}"/>
              </a:ext>
            </a:extLst>
          </p:cNvPr>
          <p:cNvPicPr>
            <a:picLocks noChangeAspect="1"/>
          </p:cNvPicPr>
          <p:nvPr/>
        </p:nvPicPr>
        <p:blipFill>
          <a:blip r:embed="rId2"/>
          <a:stretch>
            <a:fillRect/>
          </a:stretch>
        </p:blipFill>
        <p:spPr>
          <a:xfrm>
            <a:off x="8296051" y="733258"/>
            <a:ext cx="3196197" cy="1675560"/>
          </a:xfrm>
          <a:prstGeom prst="rect">
            <a:avLst/>
          </a:prstGeom>
        </p:spPr>
      </p:pic>
    </p:spTree>
    <p:extLst>
      <p:ext uri="{BB962C8B-B14F-4D97-AF65-F5344CB8AC3E}">
        <p14:creationId xmlns:p14="http://schemas.microsoft.com/office/powerpoint/2010/main" val="14993734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1">
            <a:extLst>
              <a:ext uri="{FF2B5EF4-FFF2-40B4-BE49-F238E27FC236}">
                <a16:creationId xmlns:a16="http://schemas.microsoft.com/office/drawing/2014/main" id="{4B7B1DC4-21A9-4483-9344-168E31135BEB}"/>
              </a:ext>
            </a:extLst>
          </p:cNvPr>
          <p:cNvGrpSpPr/>
          <p:nvPr/>
        </p:nvGrpSpPr>
        <p:grpSpPr bwMode="auto">
          <a:xfrm>
            <a:off x="0" y="704303"/>
            <a:ext cx="8733112" cy="4048107"/>
            <a:chOff x="1051541" y="-3108462"/>
            <a:chExt cx="5831923" cy="4582821"/>
          </a:xfrm>
        </p:grpSpPr>
        <p:sp>
          <p:nvSpPr>
            <p:cNvPr id="5" name="文本框 22">
              <a:extLst>
                <a:ext uri="{FF2B5EF4-FFF2-40B4-BE49-F238E27FC236}">
                  <a16:creationId xmlns:a16="http://schemas.microsoft.com/office/drawing/2014/main" id="{FCEFDBB1-1D10-48D8-AF72-D55FCD2609AD}"/>
                </a:ext>
              </a:extLst>
            </p:cNvPr>
            <p:cNvSpPr txBox="1"/>
            <p:nvPr/>
          </p:nvSpPr>
          <p:spPr>
            <a:xfrm>
              <a:off x="1507365" y="-3108462"/>
              <a:ext cx="5376099" cy="730379"/>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l" fontAlgn="auto">
                <a:spcBef>
                  <a:spcPts val="0"/>
                </a:spcBef>
                <a:spcAft>
                  <a:spcPts val="0"/>
                </a:spcAft>
                <a:defRPr/>
              </a:pPr>
              <a:r>
                <a:rPr lang="zh-CN" altLang="en-US" sz="3600" b="1" noProof="1">
                  <a:solidFill>
                    <a:srgbClr val="C00000"/>
                  </a:solidFill>
                  <a:latin typeface="SimHei" panose="02010609060101010101" pitchFamily="49" charset="-122"/>
                  <a:ea typeface="SimHei" panose="02010609060101010101" pitchFamily="49" charset="-122"/>
                  <a:sym typeface="+mn-ea"/>
                </a:rPr>
                <a:t>三、</a:t>
              </a:r>
              <a:r>
                <a:rPr lang="zh-CN" altLang="en-US" sz="3600" b="1" dirty="0">
                  <a:solidFill>
                    <a:srgbClr val="C00000"/>
                  </a:solidFill>
                  <a:latin typeface="SimHei" panose="02010609060101010101" pitchFamily="49" charset="-122"/>
                  <a:ea typeface="SimHei" panose="02010609060101010101" pitchFamily="49" charset="-122"/>
                </a:rPr>
                <a:t>车载充电机认知</a:t>
              </a:r>
              <a:endParaRPr lang="zh-CN" altLang="en-US" sz="3600" b="1" noProof="1">
                <a:solidFill>
                  <a:srgbClr val="C00000"/>
                </a:solidFill>
                <a:latin typeface="SimHei" panose="02010609060101010101" pitchFamily="49" charset="-122"/>
                <a:ea typeface="SimHei" panose="02010609060101010101" pitchFamily="49" charset="-122"/>
                <a:sym typeface="+mn-ea"/>
              </a:endParaRPr>
            </a:p>
          </p:txBody>
        </p:sp>
        <p:sp>
          <p:nvSpPr>
            <p:cNvPr id="6" name="矩形 23">
              <a:extLst>
                <a:ext uri="{FF2B5EF4-FFF2-40B4-BE49-F238E27FC236}">
                  <a16:creationId xmlns:a16="http://schemas.microsoft.com/office/drawing/2014/main" id="{4687C57D-299E-4C60-ACB7-94404AC12C39}"/>
                </a:ext>
              </a:extLst>
            </p:cNvPr>
            <p:cNvSpPr>
              <a:spLocks noChangeArrowheads="1"/>
            </p:cNvSpPr>
            <p:nvPr/>
          </p:nvSpPr>
          <p:spPr bwMode="auto">
            <a:xfrm>
              <a:off x="1051541" y="1127373"/>
              <a:ext cx="3390404" cy="346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grpSp>
      <p:sp>
        <p:nvSpPr>
          <p:cNvPr id="10" name="文本框 9">
            <a:extLst>
              <a:ext uri="{FF2B5EF4-FFF2-40B4-BE49-F238E27FC236}">
                <a16:creationId xmlns:a16="http://schemas.microsoft.com/office/drawing/2014/main" id="{A443DFAD-81B9-4D28-AAA7-86D068235AEF}"/>
              </a:ext>
            </a:extLst>
          </p:cNvPr>
          <p:cNvSpPr txBox="1"/>
          <p:nvPr/>
        </p:nvSpPr>
        <p:spPr>
          <a:xfrm>
            <a:off x="1648495" y="1476799"/>
            <a:ext cx="10234411" cy="4458400"/>
          </a:xfrm>
          <a:prstGeom prst="rect">
            <a:avLst/>
          </a:prstGeom>
          <a:noFill/>
        </p:spPr>
        <p:txBody>
          <a:bodyPr wrap="square">
            <a:spAutoFit/>
          </a:bodyPr>
          <a:lstStyle/>
          <a:p>
            <a:pPr>
              <a:lnSpc>
                <a:spcPct val="150000"/>
              </a:lnSpc>
            </a:pPr>
            <a:r>
              <a:rPr lang="zh-CN" altLang="en-US" sz="2400" dirty="0"/>
              <a:t>车载充电机OBC（On-boardCharger）为固定的安装在车上的充电机，</a:t>
            </a:r>
            <a:endParaRPr lang="en-US" altLang="zh-CN" sz="2400" dirty="0"/>
          </a:p>
          <a:p>
            <a:pPr>
              <a:lnSpc>
                <a:spcPct val="150000"/>
              </a:lnSpc>
            </a:pPr>
            <a:r>
              <a:rPr lang="zh-CN" altLang="en-US" sz="2400" dirty="0"/>
              <a:t>是能为电动汽车的动力蓄电池补充电能的设备，</a:t>
            </a:r>
            <a:endParaRPr lang="en-US" altLang="zh-CN" sz="2400" dirty="0"/>
          </a:p>
          <a:p>
            <a:pPr>
              <a:lnSpc>
                <a:spcPct val="150000"/>
              </a:lnSpc>
            </a:pPr>
            <a:r>
              <a:rPr lang="zh-CN" altLang="en-US" sz="2400" dirty="0"/>
              <a:t>可将市电220V交流电转换成动力蓄电池能接受的直流电，实现动力蓄电池电量的补给。</a:t>
            </a:r>
            <a:endParaRPr lang="en-US" altLang="zh-CN" sz="2400" dirty="0"/>
          </a:p>
          <a:p>
            <a:pPr>
              <a:lnSpc>
                <a:spcPct val="150000"/>
              </a:lnSpc>
            </a:pPr>
            <a:r>
              <a:rPr lang="zh-CN" altLang="en-US" sz="2400" dirty="0"/>
              <a:t>为了保证电动汽车动力蓄电池安全、自动地充满电，充电机依据整车控制器VCU和电池管理系统BMS提供的数据，自动调节充电电流或电压参数，从而满足动力蓄电池的充电需求，以完成充电任务。车载充电机工作不良或损坏会导致车辆不能充电或动力蓄电池充不满电的故障。</a:t>
            </a:r>
          </a:p>
        </p:txBody>
      </p:sp>
    </p:spTree>
    <p:extLst>
      <p:ext uri="{BB962C8B-B14F-4D97-AF65-F5344CB8AC3E}">
        <p14:creationId xmlns:p14="http://schemas.microsoft.com/office/powerpoint/2010/main" val="371880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iterate type="wd">
                                    <p:tmAbs val="300"/>
                                  </p:iterate>
                                  <p:childTnLst>
                                    <p:set>
                                      <p:cBhvr>
                                        <p:cTn id="6" dur="1" fill="hold">
                                          <p:stCondLst>
                                            <p:cond delay="2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920DCA8-73FD-4C8A-95D7-2CE72F29C84E}"/>
              </a:ext>
            </a:extLst>
          </p:cNvPr>
          <p:cNvPicPr>
            <a:picLocks noChangeAspect="1"/>
          </p:cNvPicPr>
          <p:nvPr/>
        </p:nvPicPr>
        <p:blipFill>
          <a:blip r:embed="rId2"/>
          <a:stretch>
            <a:fillRect/>
          </a:stretch>
        </p:blipFill>
        <p:spPr>
          <a:xfrm>
            <a:off x="1883689" y="1833996"/>
            <a:ext cx="2371550" cy="2932430"/>
          </a:xfrm>
          <a:prstGeom prst="rect">
            <a:avLst/>
          </a:prstGeom>
        </p:spPr>
      </p:pic>
      <p:sp>
        <p:nvSpPr>
          <p:cNvPr id="5" name="文本框 4">
            <a:extLst>
              <a:ext uri="{FF2B5EF4-FFF2-40B4-BE49-F238E27FC236}">
                <a16:creationId xmlns:a16="http://schemas.microsoft.com/office/drawing/2014/main" id="{A3A34FE6-23E0-4635-8AA8-D770EEE3A324}"/>
              </a:ext>
            </a:extLst>
          </p:cNvPr>
          <p:cNvSpPr txBox="1"/>
          <p:nvPr/>
        </p:nvSpPr>
        <p:spPr>
          <a:xfrm>
            <a:off x="4584879" y="2189532"/>
            <a:ext cx="5262979" cy="2015295"/>
          </a:xfrm>
          <a:prstGeom prst="rect">
            <a:avLst/>
          </a:prstGeom>
          <a:noFill/>
        </p:spPr>
        <p:txBody>
          <a:bodyPr wrap="none" rtlCol="0">
            <a:spAutoFit/>
          </a:bodyPr>
          <a:lstStyle/>
          <a:p>
            <a:pPr>
              <a:lnSpc>
                <a:spcPct val="150000"/>
              </a:lnSpc>
            </a:pPr>
            <a:r>
              <a:rPr lang="zh-CN" altLang="en-US" sz="4400" dirty="0">
                <a:solidFill>
                  <a:srgbClr val="C00000"/>
                </a:solidFill>
                <a:latin typeface="Arial Black" panose="020B0A04020102020204" pitchFamily="34" charset="0"/>
              </a:rPr>
              <a:t>如何检测车载充电机</a:t>
            </a:r>
            <a:endParaRPr lang="en-US" altLang="zh-CN" sz="4400" dirty="0">
              <a:solidFill>
                <a:srgbClr val="C00000"/>
              </a:solidFill>
              <a:latin typeface="Arial Black" panose="020B0A04020102020204" pitchFamily="34" charset="0"/>
            </a:endParaRPr>
          </a:p>
          <a:p>
            <a:pPr>
              <a:lnSpc>
                <a:spcPct val="150000"/>
              </a:lnSpc>
            </a:pPr>
            <a:r>
              <a:rPr lang="zh-CN" altLang="en-US" sz="4400" dirty="0">
                <a:solidFill>
                  <a:srgbClr val="C00000"/>
                </a:solidFill>
                <a:latin typeface="Arial Black" panose="020B0A04020102020204" pitchFamily="34" charset="0"/>
              </a:rPr>
              <a:t>是否正常工作？</a:t>
            </a:r>
          </a:p>
        </p:txBody>
      </p:sp>
    </p:spTree>
    <p:extLst>
      <p:ext uri="{BB962C8B-B14F-4D97-AF65-F5344CB8AC3E}">
        <p14:creationId xmlns:p14="http://schemas.microsoft.com/office/powerpoint/2010/main" val="22599746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8BC5736-ADBC-4112-9BA6-446FAFF0490F}"/>
              </a:ext>
            </a:extLst>
          </p:cNvPr>
          <p:cNvSpPr txBox="1"/>
          <p:nvPr/>
        </p:nvSpPr>
        <p:spPr>
          <a:xfrm>
            <a:off x="1249251" y="2030796"/>
            <a:ext cx="10650828" cy="3350404"/>
          </a:xfrm>
          <a:prstGeom prst="rect">
            <a:avLst/>
          </a:prstGeom>
          <a:noFill/>
        </p:spPr>
        <p:txBody>
          <a:bodyPr wrap="square">
            <a:spAutoFit/>
          </a:bodyPr>
          <a:lstStyle/>
          <a:p>
            <a:pPr>
              <a:lnSpc>
                <a:spcPct val="150000"/>
              </a:lnSpc>
            </a:pPr>
            <a:r>
              <a:rPr lang="zh-CN" altLang="en-US" sz="2400" dirty="0"/>
              <a:t>DC/DC变换器是将动力蓄电池的高压直流电转换为整车低压12V直流电的装置。</a:t>
            </a:r>
            <a:endParaRPr lang="en-US" altLang="zh-CN" sz="2400" dirty="0"/>
          </a:p>
          <a:p>
            <a:pPr>
              <a:lnSpc>
                <a:spcPct val="150000"/>
              </a:lnSpc>
            </a:pPr>
            <a:r>
              <a:rPr lang="zh-CN" altLang="en-US" sz="2400" dirty="0"/>
              <a:t>高压直流电通过其转换，才能给整车低压用电系统供电及辅助蓄电池充电。电动汽车整车控制中包括VCU、BMS、MCU、车身电气等系统，均采用12V低压供电，</a:t>
            </a:r>
            <a:endParaRPr lang="en-US" altLang="zh-CN" sz="2400" dirty="0"/>
          </a:p>
          <a:p>
            <a:pPr>
              <a:lnSpc>
                <a:spcPct val="150000"/>
              </a:lnSpc>
            </a:pPr>
            <a:r>
              <a:rPr lang="zh-CN" altLang="en-US" sz="2400" dirty="0"/>
              <a:t>如果辅助电源电压过低会导致电动汽车不工作或不能点亮READY灯，导致无法起动车辆。</a:t>
            </a:r>
          </a:p>
        </p:txBody>
      </p:sp>
      <p:sp>
        <p:nvSpPr>
          <p:cNvPr id="7" name="文本框 6">
            <a:extLst>
              <a:ext uri="{FF2B5EF4-FFF2-40B4-BE49-F238E27FC236}">
                <a16:creationId xmlns:a16="http://schemas.microsoft.com/office/drawing/2014/main" id="{C4E14B7F-5354-47AF-BC57-B07E69FB7B5C}"/>
              </a:ext>
            </a:extLst>
          </p:cNvPr>
          <p:cNvSpPr txBox="1"/>
          <p:nvPr/>
        </p:nvSpPr>
        <p:spPr>
          <a:xfrm>
            <a:off x="605307" y="967702"/>
            <a:ext cx="6239814" cy="646331"/>
          </a:xfrm>
          <a:prstGeom prst="rect">
            <a:avLst/>
          </a:prstGeom>
          <a:noFill/>
        </p:spPr>
        <p:txBody>
          <a:bodyPr wrap="square">
            <a:spAutoFit/>
          </a:bodyPr>
          <a:lstStyle/>
          <a:p>
            <a:r>
              <a:rPr lang="zh-CN" altLang="en-US" sz="3600" b="1" dirty="0">
                <a:solidFill>
                  <a:srgbClr val="C00000"/>
                </a:solidFill>
                <a:latin typeface="SimHei" panose="02010609060101010101" pitchFamily="49" charset="-122"/>
                <a:ea typeface="SimHei" panose="02010609060101010101" pitchFamily="49" charset="-122"/>
              </a:rPr>
              <a:t>四、</a:t>
            </a:r>
            <a:r>
              <a:rPr lang="en-US" altLang="zh-CN" sz="3600" b="1" dirty="0">
                <a:solidFill>
                  <a:srgbClr val="C00000"/>
                </a:solidFill>
                <a:latin typeface="SimHei" panose="02010609060101010101" pitchFamily="49" charset="-122"/>
                <a:ea typeface="SimHei" panose="02010609060101010101" pitchFamily="49" charset="-122"/>
              </a:rPr>
              <a:t>DC/DC</a:t>
            </a:r>
            <a:r>
              <a:rPr lang="zh-CN" altLang="en-US" sz="3600" b="1" dirty="0">
                <a:solidFill>
                  <a:srgbClr val="C00000"/>
                </a:solidFill>
                <a:latin typeface="SimHei" panose="02010609060101010101" pitchFamily="49" charset="-122"/>
                <a:ea typeface="SimHei" panose="02010609060101010101" pitchFamily="49" charset="-122"/>
              </a:rPr>
              <a:t>变换器检测</a:t>
            </a:r>
          </a:p>
        </p:txBody>
      </p:sp>
    </p:spTree>
    <p:extLst>
      <p:ext uri="{BB962C8B-B14F-4D97-AF65-F5344CB8AC3E}">
        <p14:creationId xmlns:p14="http://schemas.microsoft.com/office/powerpoint/2010/main" val="22181250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920DCA8-73FD-4C8A-95D7-2CE72F29C84E}"/>
              </a:ext>
            </a:extLst>
          </p:cNvPr>
          <p:cNvPicPr>
            <a:picLocks noChangeAspect="1"/>
          </p:cNvPicPr>
          <p:nvPr/>
        </p:nvPicPr>
        <p:blipFill>
          <a:blip r:embed="rId2"/>
          <a:stretch>
            <a:fillRect/>
          </a:stretch>
        </p:blipFill>
        <p:spPr>
          <a:xfrm>
            <a:off x="1883689" y="1833996"/>
            <a:ext cx="2371550" cy="2932430"/>
          </a:xfrm>
          <a:prstGeom prst="rect">
            <a:avLst/>
          </a:prstGeom>
        </p:spPr>
      </p:pic>
      <p:sp>
        <p:nvSpPr>
          <p:cNvPr id="5" name="文本框 4">
            <a:extLst>
              <a:ext uri="{FF2B5EF4-FFF2-40B4-BE49-F238E27FC236}">
                <a16:creationId xmlns:a16="http://schemas.microsoft.com/office/drawing/2014/main" id="{A3A34FE6-23E0-4635-8AA8-D770EEE3A324}"/>
              </a:ext>
            </a:extLst>
          </p:cNvPr>
          <p:cNvSpPr txBox="1"/>
          <p:nvPr/>
        </p:nvSpPr>
        <p:spPr>
          <a:xfrm>
            <a:off x="4584879" y="2189532"/>
            <a:ext cx="4355680" cy="2015295"/>
          </a:xfrm>
          <a:prstGeom prst="rect">
            <a:avLst/>
          </a:prstGeom>
          <a:noFill/>
        </p:spPr>
        <p:txBody>
          <a:bodyPr wrap="none" rtlCol="0">
            <a:spAutoFit/>
          </a:bodyPr>
          <a:lstStyle/>
          <a:p>
            <a:pPr>
              <a:lnSpc>
                <a:spcPct val="150000"/>
              </a:lnSpc>
            </a:pPr>
            <a:r>
              <a:rPr lang="zh-CN" altLang="en-US" sz="4400" dirty="0">
                <a:solidFill>
                  <a:srgbClr val="C00000"/>
                </a:solidFill>
                <a:latin typeface="Arial Black" panose="020B0A04020102020204" pitchFamily="34" charset="0"/>
              </a:rPr>
              <a:t>如何检测</a:t>
            </a:r>
            <a:r>
              <a:rPr lang="en-US" altLang="zh-CN" sz="4400" dirty="0">
                <a:solidFill>
                  <a:srgbClr val="C00000"/>
                </a:solidFill>
                <a:latin typeface="Arial Black" panose="020B0A04020102020204" pitchFamily="34" charset="0"/>
              </a:rPr>
              <a:t>DC/DC</a:t>
            </a:r>
          </a:p>
          <a:p>
            <a:pPr>
              <a:lnSpc>
                <a:spcPct val="150000"/>
              </a:lnSpc>
            </a:pPr>
            <a:r>
              <a:rPr lang="zh-CN" altLang="en-US" sz="4400" dirty="0">
                <a:solidFill>
                  <a:srgbClr val="C00000"/>
                </a:solidFill>
                <a:latin typeface="Arial Black" panose="020B0A04020102020204" pitchFamily="34" charset="0"/>
              </a:rPr>
              <a:t>是否正常工作？</a:t>
            </a:r>
          </a:p>
        </p:txBody>
      </p:sp>
    </p:spTree>
    <p:extLst>
      <p:ext uri="{BB962C8B-B14F-4D97-AF65-F5344CB8AC3E}">
        <p14:creationId xmlns:p14="http://schemas.microsoft.com/office/powerpoint/2010/main" val="2229583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946EA37-E9F3-4BE5-96B5-473692535B8B}"/>
              </a:ext>
            </a:extLst>
          </p:cNvPr>
          <p:cNvSpPr txBox="1"/>
          <p:nvPr/>
        </p:nvSpPr>
        <p:spPr>
          <a:xfrm>
            <a:off x="1584100" y="1659976"/>
            <a:ext cx="10006885" cy="3350404"/>
          </a:xfrm>
          <a:prstGeom prst="rect">
            <a:avLst/>
          </a:prstGeom>
          <a:noFill/>
        </p:spPr>
        <p:txBody>
          <a:bodyPr wrap="square">
            <a:spAutoFit/>
          </a:bodyPr>
          <a:lstStyle/>
          <a:p>
            <a:pPr>
              <a:lnSpc>
                <a:spcPct val="150000"/>
              </a:lnSpc>
            </a:pPr>
            <a:r>
              <a:rPr lang="zh-CN" altLang="en-US" sz="2400" dirty="0"/>
              <a:t>   电机控制器MCU（MotorControlUnit）根据VCU的指令，</a:t>
            </a:r>
            <a:endParaRPr lang="en-US" altLang="zh-CN" sz="2400" dirty="0"/>
          </a:p>
          <a:p>
            <a:pPr>
              <a:lnSpc>
                <a:spcPct val="150000"/>
              </a:lnSpc>
            </a:pPr>
            <a:r>
              <a:rPr lang="en-US" altLang="zh-CN" sz="2400" dirty="0"/>
              <a:t>   </a:t>
            </a:r>
            <a:r>
              <a:rPr lang="zh-CN" altLang="en-US" sz="2400" dirty="0"/>
              <a:t>控制电机的旋转状态。</a:t>
            </a:r>
            <a:endParaRPr lang="en-US" altLang="zh-CN" sz="2400" dirty="0"/>
          </a:p>
          <a:p>
            <a:pPr>
              <a:lnSpc>
                <a:spcPct val="150000"/>
              </a:lnSpc>
            </a:pPr>
            <a:r>
              <a:rPr lang="en-US" altLang="zh-CN" sz="2400" dirty="0"/>
              <a:t>   </a:t>
            </a:r>
            <a:r>
              <a:rPr lang="zh-CN" altLang="en-US" sz="2400" dirty="0"/>
              <a:t>作为电动汽车的核心部件之一，MCU是汽车动力性能的决定性因素。</a:t>
            </a:r>
            <a:endParaRPr lang="en-US" altLang="zh-CN" sz="2400" dirty="0"/>
          </a:p>
          <a:p>
            <a:pPr>
              <a:lnSpc>
                <a:spcPct val="150000"/>
              </a:lnSpc>
            </a:pPr>
            <a:r>
              <a:rPr lang="en-US" altLang="zh-CN" sz="2400" dirty="0"/>
              <a:t>   </a:t>
            </a:r>
            <a:r>
              <a:rPr lang="zh-CN" altLang="en-US" sz="2400" dirty="0"/>
              <a:t>它从整车控制器获得整车的需求，从动力电池包获得电能，</a:t>
            </a:r>
            <a:endParaRPr lang="en-US" altLang="zh-CN" sz="2400" dirty="0"/>
          </a:p>
          <a:p>
            <a:pPr>
              <a:lnSpc>
                <a:spcPct val="150000"/>
              </a:lnSpc>
            </a:pPr>
            <a:r>
              <a:rPr lang="en-US" altLang="zh-CN" sz="2400" dirty="0"/>
              <a:t>   </a:t>
            </a:r>
            <a:r>
              <a:rPr lang="zh-CN" altLang="en-US" sz="2400" dirty="0"/>
              <a:t>经过自身逆变器的调制，获得控制电机需要的电流和电压，</a:t>
            </a:r>
            <a:endParaRPr lang="en-US" altLang="zh-CN" sz="2400" dirty="0"/>
          </a:p>
          <a:p>
            <a:pPr>
              <a:lnSpc>
                <a:spcPct val="150000"/>
              </a:lnSpc>
            </a:pPr>
            <a:r>
              <a:rPr lang="en-US" altLang="zh-CN" sz="2400" dirty="0"/>
              <a:t>   </a:t>
            </a:r>
            <a:r>
              <a:rPr lang="zh-CN" altLang="en-US" sz="2400" dirty="0"/>
              <a:t>提供给电动机，使得电机的转速和转矩满足整车的要求。</a:t>
            </a:r>
          </a:p>
        </p:txBody>
      </p:sp>
      <p:sp>
        <p:nvSpPr>
          <p:cNvPr id="7" name="文本框 6">
            <a:extLst>
              <a:ext uri="{FF2B5EF4-FFF2-40B4-BE49-F238E27FC236}">
                <a16:creationId xmlns:a16="http://schemas.microsoft.com/office/drawing/2014/main" id="{8B293C36-7580-40BC-8DD4-2FDB3F617341}"/>
              </a:ext>
            </a:extLst>
          </p:cNvPr>
          <p:cNvSpPr txBox="1"/>
          <p:nvPr/>
        </p:nvSpPr>
        <p:spPr>
          <a:xfrm>
            <a:off x="1007771" y="703974"/>
            <a:ext cx="6239814" cy="646331"/>
          </a:xfrm>
          <a:prstGeom prst="rect">
            <a:avLst/>
          </a:prstGeom>
          <a:noFill/>
        </p:spPr>
        <p:txBody>
          <a:bodyPr wrap="square">
            <a:spAutoFit/>
          </a:bodyPr>
          <a:lstStyle/>
          <a:p>
            <a:r>
              <a:rPr lang="zh-CN" altLang="en-US" sz="3600" b="1" dirty="0">
                <a:solidFill>
                  <a:srgbClr val="C00000"/>
                </a:solidFill>
                <a:latin typeface="SimHei" panose="02010609060101010101" pitchFamily="49" charset="-122"/>
                <a:ea typeface="SimHei" panose="02010609060101010101" pitchFamily="49" charset="-122"/>
              </a:rPr>
              <a:t>五、电机控制器MCU</a:t>
            </a:r>
          </a:p>
        </p:txBody>
      </p:sp>
    </p:spTree>
    <p:extLst>
      <p:ext uri="{BB962C8B-B14F-4D97-AF65-F5344CB8AC3E}">
        <p14:creationId xmlns:p14="http://schemas.microsoft.com/office/powerpoint/2010/main" val="7353939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p:nvPr/>
        </p:nvCxnSpPr>
        <p:spPr>
          <a:xfrm>
            <a:off x="1304925" y="2936875"/>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1292860" y="3700780"/>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Freeform 88"/>
          <p:cNvSpPr>
            <a:spLocks noEditPoints="1" noChangeArrowheads="1"/>
          </p:cNvSpPr>
          <p:nvPr/>
        </p:nvSpPr>
        <p:spPr bwMode="auto">
          <a:xfrm>
            <a:off x="1050925" y="251333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4" name="Freeform 88"/>
          <p:cNvSpPr>
            <a:spLocks noEditPoints="1" noChangeArrowheads="1"/>
          </p:cNvSpPr>
          <p:nvPr/>
        </p:nvSpPr>
        <p:spPr bwMode="auto">
          <a:xfrm>
            <a:off x="1049338" y="339280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20" name="矩形 19"/>
          <p:cNvSpPr>
            <a:spLocks noChangeArrowheads="1"/>
          </p:cNvSpPr>
          <p:nvPr/>
        </p:nvSpPr>
        <p:spPr bwMode="auto">
          <a:xfrm>
            <a:off x="1551940" y="2889250"/>
            <a:ext cx="5308600"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高压控制盒的认知</a:t>
            </a:r>
            <a:endParaRPr lang="zh-CN" altLang="en-US" sz="3200" b="1" dirty="0">
              <a:solidFill>
                <a:srgbClr val="000000"/>
              </a:solidFill>
              <a:latin typeface="+mn-ea"/>
              <a:cs typeface="+mn-ea"/>
              <a:sym typeface="+mn-ea"/>
            </a:endParaRPr>
          </a:p>
        </p:txBody>
      </p:sp>
      <p:cxnSp>
        <p:nvCxnSpPr>
          <p:cNvPr id="2" name="直接连接符 1"/>
          <p:cNvCxnSpPr/>
          <p:nvPr/>
        </p:nvCxnSpPr>
        <p:spPr>
          <a:xfrm>
            <a:off x="1311910" y="4570730"/>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5" name="Freeform 88"/>
          <p:cNvSpPr>
            <a:spLocks noEditPoints="1" noChangeArrowheads="1"/>
          </p:cNvSpPr>
          <p:nvPr/>
        </p:nvSpPr>
        <p:spPr bwMode="auto">
          <a:xfrm>
            <a:off x="1057910" y="4147185"/>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9" name="矩形 8"/>
          <p:cNvSpPr>
            <a:spLocks noChangeArrowheads="1"/>
          </p:cNvSpPr>
          <p:nvPr/>
        </p:nvSpPr>
        <p:spPr bwMode="auto">
          <a:xfrm>
            <a:off x="1559243" y="3956368"/>
            <a:ext cx="3528223"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3. </a:t>
            </a:r>
            <a:r>
              <a:rPr lang="zh-CN" altLang="en-US" sz="3200" b="1" dirty="0">
                <a:solidFill>
                  <a:srgbClr val="000000"/>
                </a:solidFill>
                <a:latin typeface="+mn-ea"/>
                <a:cs typeface="+mn-ea"/>
              </a:rPr>
              <a:t>车载充电机认知</a:t>
            </a:r>
          </a:p>
        </p:txBody>
      </p:sp>
      <p:sp>
        <p:nvSpPr>
          <p:cNvPr id="32" name="矩形 31"/>
          <p:cNvSpPr>
            <a:spLocks noChangeArrowheads="1"/>
          </p:cNvSpPr>
          <p:nvPr/>
        </p:nvSpPr>
        <p:spPr bwMode="auto">
          <a:xfrm>
            <a:off x="1498918" y="2271414"/>
            <a:ext cx="5214620"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r>
              <a:rPr lang="en-US" altLang="zh-CN" sz="3200" b="1" dirty="0">
                <a:solidFill>
                  <a:srgbClr val="000000"/>
                </a:solidFill>
                <a:latin typeface="+mn-ea"/>
                <a:cs typeface="+mn-ea"/>
              </a:rPr>
              <a:t>1. </a:t>
            </a:r>
            <a:r>
              <a:rPr lang="zh-CN" altLang="en-US" sz="3200" b="1" dirty="0">
                <a:solidFill>
                  <a:srgbClr val="000000"/>
                </a:solidFill>
                <a:latin typeface="+mn-ea"/>
                <a:cs typeface="+mn-ea"/>
              </a:rPr>
              <a:t>电动汽车高压系统组成</a:t>
            </a:r>
            <a:endParaRPr lang="zh-CN" altLang="en-US" sz="3200" b="1" dirty="0">
              <a:solidFill>
                <a:srgbClr val="000000"/>
              </a:solidFill>
              <a:latin typeface="SimSun" panose="02010600030101010101" pitchFamily="2" charset="-122"/>
            </a:endParaRPr>
          </a:p>
        </p:txBody>
      </p:sp>
      <p:sp>
        <p:nvSpPr>
          <p:cNvPr id="38" name="文本框 37"/>
          <p:cNvSpPr txBox="1"/>
          <p:nvPr/>
        </p:nvSpPr>
        <p:spPr>
          <a:xfrm>
            <a:off x="937895" y="1122045"/>
            <a:ext cx="6480336" cy="70788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北汽</a:t>
            </a:r>
            <a:r>
              <a:rPr lang="en-US" altLang="zh-CN" sz="4000" b="1" dirty="0">
                <a:solidFill>
                  <a:srgbClr val="C00000"/>
                </a:solidFill>
                <a:cs typeface="+mn-ea"/>
              </a:rPr>
              <a:t>EV200</a:t>
            </a:r>
            <a:r>
              <a:rPr lang="zh-CN" altLang="en-US" sz="4000" b="1" dirty="0">
                <a:solidFill>
                  <a:srgbClr val="C00000"/>
                </a:solidFill>
                <a:cs typeface="+mn-ea"/>
              </a:rPr>
              <a:t>高压系统认知</a:t>
            </a:r>
          </a:p>
        </p:txBody>
      </p:sp>
      <p:cxnSp>
        <p:nvCxnSpPr>
          <p:cNvPr id="13" name="直接连接符 12">
            <a:extLst>
              <a:ext uri="{FF2B5EF4-FFF2-40B4-BE49-F238E27FC236}">
                <a16:creationId xmlns:a16="http://schemas.microsoft.com/office/drawing/2014/main" id="{47344A6F-724F-44F3-8C56-B34074EEEA9E}"/>
              </a:ext>
            </a:extLst>
          </p:cNvPr>
          <p:cNvCxnSpPr/>
          <p:nvPr/>
        </p:nvCxnSpPr>
        <p:spPr>
          <a:xfrm flipV="1">
            <a:off x="1277833" y="5360009"/>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4" name="Freeform 88">
            <a:extLst>
              <a:ext uri="{FF2B5EF4-FFF2-40B4-BE49-F238E27FC236}">
                <a16:creationId xmlns:a16="http://schemas.microsoft.com/office/drawing/2014/main" id="{331C85E6-95CF-47E7-AFFB-B859F40D85D6}"/>
              </a:ext>
            </a:extLst>
          </p:cNvPr>
          <p:cNvSpPr>
            <a:spLocks noEditPoints="1" noChangeArrowheads="1"/>
          </p:cNvSpPr>
          <p:nvPr/>
        </p:nvSpPr>
        <p:spPr bwMode="auto">
          <a:xfrm>
            <a:off x="1034311" y="5052034"/>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5" name="矩形 14">
            <a:extLst>
              <a:ext uri="{FF2B5EF4-FFF2-40B4-BE49-F238E27FC236}">
                <a16:creationId xmlns:a16="http://schemas.microsoft.com/office/drawing/2014/main" id="{E6A211A0-394B-4F77-AAF9-EFC77B7CDE0D}"/>
              </a:ext>
            </a:extLst>
          </p:cNvPr>
          <p:cNvSpPr>
            <a:spLocks noChangeArrowheads="1"/>
          </p:cNvSpPr>
          <p:nvPr/>
        </p:nvSpPr>
        <p:spPr bwMode="auto">
          <a:xfrm>
            <a:off x="1536913" y="4612874"/>
            <a:ext cx="5308600"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en-US" altLang="zh-CN" sz="3200" b="1" dirty="0">
                <a:solidFill>
                  <a:srgbClr val="000000"/>
                </a:solidFill>
                <a:latin typeface="+mn-ea"/>
                <a:cs typeface="+mn-ea"/>
              </a:rPr>
              <a:t>4</a:t>
            </a:r>
            <a:r>
              <a:rPr lang="zh-CN" altLang="en-US" sz="3200" b="1" dirty="0">
                <a:solidFill>
                  <a:srgbClr val="000000"/>
                </a:solidFill>
                <a:latin typeface="+mn-ea"/>
                <a:cs typeface="+mn-ea"/>
              </a:rPr>
              <a:t>. </a:t>
            </a:r>
            <a:r>
              <a:rPr lang="en-US" altLang="zh-CN" sz="3200" b="1" dirty="0">
                <a:solidFill>
                  <a:srgbClr val="000000"/>
                </a:solidFill>
                <a:latin typeface="+mn-ea"/>
                <a:cs typeface="+mn-ea"/>
              </a:rPr>
              <a:t>DC/DC </a:t>
            </a:r>
            <a:r>
              <a:rPr lang="zh-CN" altLang="en-US" sz="3200" b="1" dirty="0">
                <a:solidFill>
                  <a:srgbClr val="000000"/>
                </a:solidFill>
                <a:latin typeface="+mn-ea"/>
                <a:cs typeface="+mn-ea"/>
              </a:rPr>
              <a:t>认知</a:t>
            </a:r>
            <a:endParaRPr lang="zh-CN" altLang="en-US" sz="3200" b="1" dirty="0">
              <a:solidFill>
                <a:srgbClr val="000000"/>
              </a:solidFill>
              <a:latin typeface="+mn-ea"/>
              <a:cs typeface="+mn-ea"/>
              <a:sym typeface="+mn-ea"/>
            </a:endParaRPr>
          </a:p>
        </p:txBody>
      </p:sp>
      <p:cxnSp>
        <p:nvCxnSpPr>
          <p:cNvPr id="16" name="直接连接符 15">
            <a:extLst>
              <a:ext uri="{FF2B5EF4-FFF2-40B4-BE49-F238E27FC236}">
                <a16:creationId xmlns:a16="http://schemas.microsoft.com/office/drawing/2014/main" id="{3430A118-969B-4EC9-BCDD-F1DD77FC6988}"/>
              </a:ext>
            </a:extLst>
          </p:cNvPr>
          <p:cNvCxnSpPr/>
          <p:nvPr/>
        </p:nvCxnSpPr>
        <p:spPr>
          <a:xfrm>
            <a:off x="1296883" y="6229959"/>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Freeform 88">
            <a:extLst>
              <a:ext uri="{FF2B5EF4-FFF2-40B4-BE49-F238E27FC236}">
                <a16:creationId xmlns:a16="http://schemas.microsoft.com/office/drawing/2014/main" id="{53CFB8E2-8A3D-4073-897E-AED429B04541}"/>
              </a:ext>
            </a:extLst>
          </p:cNvPr>
          <p:cNvSpPr>
            <a:spLocks noEditPoints="1" noChangeArrowheads="1"/>
          </p:cNvSpPr>
          <p:nvPr/>
        </p:nvSpPr>
        <p:spPr bwMode="auto">
          <a:xfrm>
            <a:off x="1042883" y="5806414"/>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8" name="矩形 17">
            <a:extLst>
              <a:ext uri="{FF2B5EF4-FFF2-40B4-BE49-F238E27FC236}">
                <a16:creationId xmlns:a16="http://schemas.microsoft.com/office/drawing/2014/main" id="{23D00D03-235D-4E20-B61F-E1E4E5786185}"/>
              </a:ext>
            </a:extLst>
          </p:cNvPr>
          <p:cNvSpPr>
            <a:spLocks noChangeArrowheads="1"/>
          </p:cNvSpPr>
          <p:nvPr/>
        </p:nvSpPr>
        <p:spPr bwMode="auto">
          <a:xfrm>
            <a:off x="1544216" y="5615597"/>
            <a:ext cx="5487093"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5. </a:t>
            </a:r>
            <a:r>
              <a:rPr lang="zh-CN" altLang="en-US" sz="3200" b="1" dirty="0">
                <a:solidFill>
                  <a:srgbClr val="000000"/>
                </a:solidFill>
                <a:latin typeface="+mn-ea"/>
                <a:cs typeface="+mn-ea"/>
              </a:rPr>
              <a:t>电机控制器（</a:t>
            </a:r>
            <a:r>
              <a:rPr lang="en-US" altLang="zh-CN" sz="3200" b="1" dirty="0">
                <a:solidFill>
                  <a:srgbClr val="000000"/>
                </a:solidFill>
                <a:latin typeface="+mn-ea"/>
                <a:cs typeface="+mn-ea"/>
              </a:rPr>
              <a:t>MCU</a:t>
            </a:r>
            <a:r>
              <a:rPr lang="zh-CN" altLang="en-US" sz="3200" b="1" dirty="0">
                <a:solidFill>
                  <a:srgbClr val="000000"/>
                </a:solidFill>
                <a:latin typeface="+mn-ea"/>
                <a:cs typeface="+mn-ea"/>
              </a:rPr>
              <a:t>）</a:t>
            </a:r>
            <a:r>
              <a:rPr lang="en-US" altLang="zh-CN" sz="3200" b="1" dirty="0">
                <a:solidFill>
                  <a:srgbClr val="000000"/>
                </a:solidFill>
                <a:latin typeface="+mn-ea"/>
                <a:cs typeface="+mn-ea"/>
              </a:rPr>
              <a:t> </a:t>
            </a:r>
            <a:r>
              <a:rPr lang="zh-CN" altLang="en-US" sz="3200" b="1" dirty="0">
                <a:solidFill>
                  <a:srgbClr val="000000"/>
                </a:solidFill>
                <a:latin typeface="+mn-ea"/>
                <a:cs typeface="+mn-ea"/>
              </a:rPr>
              <a:t>认知</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anim calcmode="lin" valueType="num">
                                      <p:cBhvr>
                                        <p:cTn id="8" dur="500" fill="hold"/>
                                        <p:tgtEl>
                                          <p:spTgt spid="73"/>
                                        </p:tgtEl>
                                        <p:attrNameLst>
                                          <p:attrName>ppt_x</p:attrName>
                                        </p:attrNameLst>
                                      </p:cBhvr>
                                      <p:tavLst>
                                        <p:tav tm="0">
                                          <p:val>
                                            <p:strVal val="#ppt_x"/>
                                          </p:val>
                                        </p:tav>
                                        <p:tav tm="100000">
                                          <p:val>
                                            <p:strVal val="#ppt_x"/>
                                          </p:val>
                                        </p:tav>
                                      </p:tavLst>
                                    </p:anim>
                                    <p:anim calcmode="lin" valueType="num">
                                      <p:cBhvr>
                                        <p:cTn id="9" dur="5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73"/>
                                        </p:tgtEl>
                                      </p:cBhvr>
                                    </p:animEffect>
                                    <p:animScale>
                                      <p:cBhvr>
                                        <p:cTn id="13" dur="250" autoRev="1" fill="hold"/>
                                        <p:tgtEl>
                                          <p:spTgt spid="73"/>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65"/>
                                        </p:tgtEl>
                                        <p:attrNameLst>
                                          <p:attrName>style.visibility</p:attrName>
                                        </p:attrNameLst>
                                      </p:cBhvr>
                                      <p:to>
                                        <p:strVal val="visible"/>
                                      </p:to>
                                    </p:set>
                                    <p:animEffect transition="in" filter="wipe(left)">
                                      <p:cBhvr>
                                        <p:cTn id="17" dur="250"/>
                                        <p:tgtEl>
                                          <p:spTgt spid="65"/>
                                        </p:tgtEl>
                                      </p:cBhvr>
                                    </p:animEffect>
                                  </p:childTnLst>
                                </p:cTn>
                              </p:par>
                            </p:childTnLst>
                          </p:cTn>
                        </p:par>
                        <p:par>
                          <p:cTn id="18" fill="hold">
                            <p:stCondLst>
                              <p:cond delay="1250"/>
                            </p:stCondLst>
                            <p:childTnLst>
                              <p:par>
                                <p:cTn id="19" presetID="42" presetClass="entr" presetSubtype="0" fill="hold" nodeType="afterEffect">
                                  <p:stCondLst>
                                    <p:cond delay="0"/>
                                  </p:stCondLst>
                                  <p:iterate type="wd">
                                    <p:tmAbs val="0"/>
                                  </p:iterate>
                                  <p:childTnLst>
                                    <p:set>
                                      <p:cBhvr>
                                        <p:cTn id="20" dur="1" fill="hold">
                                          <p:stCondLst>
                                            <p:cond delay="0"/>
                                          </p:stCondLst>
                                        </p:cTn>
                                        <p:tgtEl>
                                          <p:spTgt spid="32">
                                            <p:txEl>
                                              <p:charRg st="0" end="9"/>
                                            </p:txEl>
                                          </p:spTgt>
                                        </p:tgtEl>
                                        <p:attrNameLst>
                                          <p:attrName>style.visibility</p:attrName>
                                        </p:attrNameLst>
                                      </p:cBhvr>
                                      <p:to>
                                        <p:strVal val="visible"/>
                                      </p:to>
                                    </p:set>
                                    <p:animEffect transition="in" filter="fade">
                                      <p:cBhvr>
                                        <p:cTn id="21" dur="1000"/>
                                        <p:tgtEl>
                                          <p:spTgt spid="32">
                                            <p:txEl>
                                              <p:charRg st="0" end="9"/>
                                            </p:txEl>
                                          </p:spTgt>
                                        </p:tgtEl>
                                      </p:cBhvr>
                                    </p:animEffect>
                                    <p:anim calcmode="lin" valueType="num">
                                      <p:cBhvr>
                                        <p:cTn id="22" dur="1000" fill="hold"/>
                                        <p:tgtEl>
                                          <p:spTgt spid="32">
                                            <p:txEl>
                                              <p:charRg st="0" end="9"/>
                                            </p:txEl>
                                          </p:spTgt>
                                        </p:tgtEl>
                                        <p:attrNameLst>
                                          <p:attrName>ppt_x</p:attrName>
                                        </p:attrNameLst>
                                      </p:cBhvr>
                                      <p:tavLst>
                                        <p:tav tm="0">
                                          <p:val>
                                            <p:strVal val="#ppt_x"/>
                                          </p:val>
                                        </p:tav>
                                        <p:tav tm="100000">
                                          <p:val>
                                            <p:strVal val="#ppt_x"/>
                                          </p:val>
                                        </p:tav>
                                      </p:tavLst>
                                    </p:anim>
                                    <p:anim calcmode="lin" valueType="num">
                                      <p:cBhvr>
                                        <p:cTn id="23" dur="1000" fill="hold"/>
                                        <p:tgtEl>
                                          <p:spTgt spid="32">
                                            <p:txEl>
                                              <p:charRg st="0" end="9"/>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75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4"/>
                                        </p:tgtEl>
                                      </p:cBhvr>
                                    </p:animEffect>
                                    <p:animScale>
                                      <p:cBhvr>
                                        <p:cTn id="38" dur="250" autoRev="1" fill="hold"/>
                                        <p:tgtEl>
                                          <p:spTgt spid="74"/>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69"/>
                                        </p:tgtEl>
                                        <p:attrNameLst>
                                          <p:attrName>style.visibility</p:attrName>
                                        </p:attrNameLst>
                                      </p:cBhvr>
                                      <p:to>
                                        <p:strVal val="visible"/>
                                      </p:to>
                                    </p:set>
                                    <p:animEffect transition="in" filter="wipe(left)">
                                      <p:cBhvr>
                                        <p:cTn id="41" dur="500"/>
                                        <p:tgtEl>
                                          <p:spTgt spid="69"/>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5"/>
                                        </p:tgtEl>
                                      </p:cBhvr>
                                    </p:animEffect>
                                    <p:animScale>
                                      <p:cBhvr>
                                        <p:cTn id="51" dur="250" autoRev="1" fill="hold"/>
                                        <p:tgtEl>
                                          <p:spTgt spid="5"/>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2"/>
                                        </p:tgtEl>
                                        <p:attrNameLst>
                                          <p:attrName>style.visibility</p:attrName>
                                        </p:attrNameLst>
                                      </p:cBhvr>
                                      <p:to>
                                        <p:strVal val="visible"/>
                                      </p:to>
                                    </p:set>
                                    <p:animEffect transition="in" filter="wipe(left)">
                                      <p:cBhvr>
                                        <p:cTn id="55" dur="250"/>
                                        <p:tgtEl>
                                          <p:spTgt spid="2"/>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9"/>
                                        </p:tgtEl>
                                        <p:attrNameLst>
                                          <p:attrName>style.visibility</p:attrName>
                                        </p:attrNameLst>
                                      </p:cBhvr>
                                      <p:to>
                                        <p:strVal val="visible"/>
                                      </p:to>
                                    </p:set>
                                    <p:animEffect transition="in" filter="fade">
                                      <p:cBhvr>
                                        <p:cTn id="59" dur="750"/>
                                        <p:tgtEl>
                                          <p:spTgt spid="9"/>
                                        </p:tgtEl>
                                      </p:cBhvr>
                                    </p:animEffect>
                                    <p:anim calcmode="lin" valueType="num">
                                      <p:cBhvr>
                                        <p:cTn id="60" dur="750" fill="hold"/>
                                        <p:tgtEl>
                                          <p:spTgt spid="9"/>
                                        </p:tgtEl>
                                        <p:attrNameLst>
                                          <p:attrName>ppt_x</p:attrName>
                                        </p:attrNameLst>
                                      </p:cBhvr>
                                      <p:tavLst>
                                        <p:tav tm="0">
                                          <p:val>
                                            <p:strVal val="#ppt_x"/>
                                          </p:val>
                                        </p:tav>
                                        <p:tav tm="100000">
                                          <p:val>
                                            <p:strVal val="#ppt_x"/>
                                          </p:val>
                                        </p:tav>
                                      </p:tavLst>
                                    </p:anim>
                                    <p:anim calcmode="lin" valueType="num">
                                      <p:cBhvr>
                                        <p:cTn id="61"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iterate type="wd">
                                    <p:tmAbs val="0"/>
                                  </p:iterate>
                                  <p:childTnLst>
                                    <p:set>
                                      <p:cBhvr>
                                        <p:cTn id="65" dur="1" fill="hold">
                                          <p:stCondLst>
                                            <p:cond delay="0"/>
                                          </p:stCondLst>
                                        </p:cTn>
                                        <p:tgtEl>
                                          <p:spTgt spid="15"/>
                                        </p:tgtEl>
                                        <p:attrNameLst>
                                          <p:attrName>style.visibility</p:attrName>
                                        </p:attrNameLst>
                                      </p:cBhvr>
                                      <p:to>
                                        <p:strVal val="visible"/>
                                      </p:to>
                                    </p:set>
                                    <p:animEffect transition="in" filter="fade">
                                      <p:cBhvr>
                                        <p:cTn id="66" dur="750"/>
                                        <p:tgtEl>
                                          <p:spTgt spid="15"/>
                                        </p:tgtEl>
                                      </p:cBhvr>
                                    </p:animEffect>
                                    <p:anim calcmode="lin" valueType="num">
                                      <p:cBhvr>
                                        <p:cTn id="67" dur="750" fill="hold"/>
                                        <p:tgtEl>
                                          <p:spTgt spid="15"/>
                                        </p:tgtEl>
                                        <p:attrNameLst>
                                          <p:attrName>ppt_x</p:attrName>
                                        </p:attrNameLst>
                                      </p:cBhvr>
                                      <p:tavLst>
                                        <p:tav tm="0">
                                          <p:val>
                                            <p:strVal val="#ppt_x"/>
                                          </p:val>
                                        </p:tav>
                                        <p:tav tm="100000">
                                          <p:val>
                                            <p:strVal val="#ppt_x"/>
                                          </p:val>
                                        </p:tav>
                                      </p:tavLst>
                                    </p:anim>
                                    <p:anim calcmode="lin" valueType="num">
                                      <p:cBhvr>
                                        <p:cTn id="68" dur="750" fill="hold"/>
                                        <p:tgtEl>
                                          <p:spTgt spid="15"/>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iterate type="wd">
                                    <p:tmAbs val="0"/>
                                  </p:iterate>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anim calcmode="lin" valueType="num">
                                      <p:cBhvr>
                                        <p:cTn id="72" dur="500" fill="hold"/>
                                        <p:tgtEl>
                                          <p:spTgt spid="14"/>
                                        </p:tgtEl>
                                        <p:attrNameLst>
                                          <p:attrName>ppt_x</p:attrName>
                                        </p:attrNameLst>
                                      </p:cBhvr>
                                      <p:tavLst>
                                        <p:tav tm="0">
                                          <p:val>
                                            <p:strVal val="#ppt_x"/>
                                          </p:val>
                                        </p:tav>
                                        <p:tav tm="100000">
                                          <p:val>
                                            <p:strVal val="#ppt_x"/>
                                          </p:val>
                                        </p:tav>
                                      </p:tavLst>
                                    </p:anim>
                                    <p:anim calcmode="lin" valueType="num">
                                      <p:cBhvr>
                                        <p:cTn id="73" dur="500" fill="hold"/>
                                        <p:tgtEl>
                                          <p:spTgt spid="14"/>
                                        </p:tgtEl>
                                        <p:attrNameLst>
                                          <p:attrName>ppt_y</p:attrName>
                                        </p:attrNameLst>
                                      </p:cBhvr>
                                      <p:tavLst>
                                        <p:tav tm="0">
                                          <p:val>
                                            <p:strVal val="#ppt_y-.1"/>
                                          </p:val>
                                        </p:tav>
                                        <p:tav tm="100000">
                                          <p:val>
                                            <p:strVal val="#ppt_y"/>
                                          </p:val>
                                        </p:tav>
                                      </p:tavLst>
                                    </p:anim>
                                  </p:childTnLst>
                                </p:cTn>
                              </p:par>
                              <p:par>
                                <p:cTn id="74" presetID="26" presetClass="emph" presetSubtype="0" fill="hold" nodeType="withEffect">
                                  <p:stCondLst>
                                    <p:cond delay="0"/>
                                  </p:stCondLst>
                                  <p:iterate type="wd">
                                    <p:tmAbs val="0"/>
                                  </p:iterate>
                                  <p:childTnLst>
                                    <p:animEffect transition="out" filter="fade">
                                      <p:cBhvr>
                                        <p:cTn id="75" dur="500" tmFilter="0, 0; .2, .5; .8, .5; 1, 0"/>
                                        <p:tgtEl>
                                          <p:spTgt spid="14"/>
                                        </p:tgtEl>
                                      </p:cBhvr>
                                    </p:animEffect>
                                    <p:animScale>
                                      <p:cBhvr>
                                        <p:cTn id="76" dur="250" autoRev="1" fill="hold"/>
                                        <p:tgtEl>
                                          <p:spTgt spid="14"/>
                                        </p:tgtEl>
                                      </p:cBhvr>
                                      <p:by x="105000" y="105000"/>
                                    </p:animScale>
                                  </p:childTnLst>
                                </p:cTn>
                              </p:par>
                              <p:par>
                                <p:cTn id="77" presetID="22" presetClass="entr" presetSubtype="8" fill="hold" nodeType="withEffect">
                                  <p:stCondLst>
                                    <p:cond delay="0"/>
                                  </p:stCondLst>
                                  <p:iterate type="wd">
                                    <p:tmAbs val="0"/>
                                  </p:iterate>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750"/>
                            </p:stCondLst>
                            <p:childTnLst>
                              <p:par>
                                <p:cTn id="81" presetID="47" presetClass="entr" presetSubtype="0" fill="hold" nodeType="afterEffect">
                                  <p:stCondLst>
                                    <p:cond delay="0"/>
                                  </p:stCondLst>
                                  <p:iterate type="wd">
                                    <p:tmAbs val="0"/>
                                  </p:iterate>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anim calcmode="lin" valueType="num">
                                      <p:cBhvr>
                                        <p:cTn id="84" dur="500" fill="hold"/>
                                        <p:tgtEl>
                                          <p:spTgt spid="17"/>
                                        </p:tgtEl>
                                        <p:attrNameLst>
                                          <p:attrName>ppt_x</p:attrName>
                                        </p:attrNameLst>
                                      </p:cBhvr>
                                      <p:tavLst>
                                        <p:tav tm="0">
                                          <p:val>
                                            <p:strVal val="#ppt_x"/>
                                          </p:val>
                                        </p:tav>
                                        <p:tav tm="100000">
                                          <p:val>
                                            <p:strVal val="#ppt_x"/>
                                          </p:val>
                                        </p:tav>
                                      </p:tavLst>
                                    </p:anim>
                                    <p:anim calcmode="lin" valueType="num">
                                      <p:cBhvr>
                                        <p:cTn id="85" dur="500" fill="hold"/>
                                        <p:tgtEl>
                                          <p:spTgt spid="17"/>
                                        </p:tgtEl>
                                        <p:attrNameLst>
                                          <p:attrName>ppt_y</p:attrName>
                                        </p:attrNameLst>
                                      </p:cBhvr>
                                      <p:tavLst>
                                        <p:tav tm="0">
                                          <p:val>
                                            <p:strVal val="#ppt_y-.1"/>
                                          </p:val>
                                        </p:tav>
                                        <p:tav tm="100000">
                                          <p:val>
                                            <p:strVal val="#ppt_y"/>
                                          </p:val>
                                        </p:tav>
                                      </p:tavLst>
                                    </p:anim>
                                  </p:childTnLst>
                                </p:cTn>
                              </p:par>
                            </p:childTnLst>
                          </p:cTn>
                        </p:par>
                        <p:par>
                          <p:cTn id="86" fill="hold">
                            <p:stCondLst>
                              <p:cond delay="1250"/>
                            </p:stCondLst>
                            <p:childTnLst>
                              <p:par>
                                <p:cTn id="87" presetID="26" presetClass="emph" presetSubtype="0" fill="hold" nodeType="afterEffect">
                                  <p:stCondLst>
                                    <p:cond delay="0"/>
                                  </p:stCondLst>
                                  <p:iterate type="wd">
                                    <p:tmAbs val="0"/>
                                  </p:iterate>
                                  <p:childTnLst>
                                    <p:animEffect transition="out" filter="fade">
                                      <p:cBhvr>
                                        <p:cTn id="88" dur="500" tmFilter="0, 0; .2, .5; .8, .5; 1, 0"/>
                                        <p:tgtEl>
                                          <p:spTgt spid="17"/>
                                        </p:tgtEl>
                                      </p:cBhvr>
                                    </p:animEffect>
                                    <p:animScale>
                                      <p:cBhvr>
                                        <p:cTn id="89" dur="250" autoRev="1" fill="hold"/>
                                        <p:tgtEl>
                                          <p:spTgt spid="17"/>
                                        </p:tgtEl>
                                      </p:cBhvr>
                                      <p:by x="105000" y="105000"/>
                                    </p:animScale>
                                  </p:childTnLst>
                                </p:cTn>
                              </p:par>
                            </p:childTnLst>
                          </p:cTn>
                        </p:par>
                        <p:par>
                          <p:cTn id="90" fill="hold">
                            <p:stCondLst>
                              <p:cond delay="1750"/>
                            </p:stCondLst>
                            <p:childTnLst>
                              <p:par>
                                <p:cTn id="91" presetID="22" presetClass="entr" presetSubtype="8" fill="hold" nodeType="afterEffect">
                                  <p:stCondLst>
                                    <p:cond delay="0"/>
                                  </p:stCondLst>
                                  <p:iterate type="wd">
                                    <p:tmAbs val="0"/>
                                  </p:iterate>
                                  <p:childTnLst>
                                    <p:set>
                                      <p:cBhvr>
                                        <p:cTn id="92" dur="1" fill="hold">
                                          <p:stCondLst>
                                            <p:cond delay="0"/>
                                          </p:stCondLst>
                                        </p:cTn>
                                        <p:tgtEl>
                                          <p:spTgt spid="16"/>
                                        </p:tgtEl>
                                        <p:attrNameLst>
                                          <p:attrName>style.visibility</p:attrName>
                                        </p:attrNameLst>
                                      </p:cBhvr>
                                      <p:to>
                                        <p:strVal val="visible"/>
                                      </p:to>
                                    </p:set>
                                    <p:animEffect transition="in" filter="wipe(left)">
                                      <p:cBhvr>
                                        <p:cTn id="93" dur="250"/>
                                        <p:tgtEl>
                                          <p:spTgt spid="16"/>
                                        </p:tgtEl>
                                      </p:cBhvr>
                                    </p:animEffect>
                                  </p:childTnLst>
                                </p:cTn>
                              </p:par>
                            </p:childTnLst>
                          </p:cTn>
                        </p:par>
                        <p:par>
                          <p:cTn id="94" fill="hold">
                            <p:stCondLst>
                              <p:cond delay="2000"/>
                            </p:stCondLst>
                            <p:childTnLst>
                              <p:par>
                                <p:cTn id="95" presetID="42" presetClass="entr" presetSubtype="0" fill="hold" grpId="0" nodeType="afterEffect">
                                  <p:stCondLst>
                                    <p:cond delay="0"/>
                                  </p:stCondLst>
                                  <p:iterate type="wd">
                                    <p:tmAbs val="0"/>
                                  </p:iterate>
                                  <p:childTnLst>
                                    <p:set>
                                      <p:cBhvr>
                                        <p:cTn id="96" dur="1" fill="hold">
                                          <p:stCondLst>
                                            <p:cond delay="0"/>
                                          </p:stCondLst>
                                        </p:cTn>
                                        <p:tgtEl>
                                          <p:spTgt spid="18"/>
                                        </p:tgtEl>
                                        <p:attrNameLst>
                                          <p:attrName>style.visibility</p:attrName>
                                        </p:attrNameLst>
                                      </p:cBhvr>
                                      <p:to>
                                        <p:strVal val="visible"/>
                                      </p:to>
                                    </p:set>
                                    <p:animEffect transition="in" filter="fade">
                                      <p:cBhvr>
                                        <p:cTn id="97" dur="750"/>
                                        <p:tgtEl>
                                          <p:spTgt spid="18"/>
                                        </p:tgtEl>
                                      </p:cBhvr>
                                    </p:animEffect>
                                    <p:anim calcmode="lin" valueType="num">
                                      <p:cBhvr>
                                        <p:cTn id="98" dur="750" fill="hold"/>
                                        <p:tgtEl>
                                          <p:spTgt spid="18"/>
                                        </p:tgtEl>
                                        <p:attrNameLst>
                                          <p:attrName>ppt_x</p:attrName>
                                        </p:attrNameLst>
                                      </p:cBhvr>
                                      <p:tavLst>
                                        <p:tav tm="0">
                                          <p:val>
                                            <p:strVal val="#ppt_x"/>
                                          </p:val>
                                        </p:tav>
                                        <p:tav tm="100000">
                                          <p:val>
                                            <p:strVal val="#ppt_x"/>
                                          </p:val>
                                        </p:tav>
                                      </p:tavLst>
                                    </p:anim>
                                    <p:anim calcmode="lin" valueType="num">
                                      <p:cBhvr>
                                        <p:cTn id="99"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p:bldP spid="15"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460485" y="1985517"/>
            <a:ext cx="922898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吉利</a:t>
            </a:r>
            <a:r>
              <a:rPr lang="en-US" altLang="zh-CN" sz="5400" kern="0" dirty="0">
                <a:solidFill>
                  <a:srgbClr val="FFFFFF"/>
                </a:solidFill>
                <a:latin typeface="微软雅黑" panose="020B0503020204020204" pitchFamily="34" charset="-122"/>
                <a:ea typeface="微软雅黑" panose="020B0503020204020204" pitchFamily="34" charset="-122"/>
              </a:rPr>
              <a:t>EV300</a:t>
            </a:r>
            <a:r>
              <a:rPr lang="zh-CN" altLang="en-US" sz="5400" kern="0" dirty="0">
                <a:solidFill>
                  <a:srgbClr val="FFFFFF"/>
                </a:solidFill>
                <a:latin typeface="微软雅黑" panose="020B0503020204020204" pitchFamily="34" charset="-122"/>
                <a:ea typeface="微软雅黑" panose="020B0503020204020204" pitchFamily="34" charset="-122"/>
              </a:rPr>
              <a:t>高压系统认知</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269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528">
            <a:extLst>
              <a:ext uri="{FF2B5EF4-FFF2-40B4-BE49-F238E27FC236}">
                <a16:creationId xmlns:a16="http://schemas.microsoft.com/office/drawing/2014/main" id="{DD4A60D8-A27B-4226-AB48-1AB4389CDB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156" t="29732" r="21819" b="20602"/>
          <a:stretch>
            <a:fillRect/>
          </a:stretch>
        </p:blipFill>
        <p:spPr bwMode="auto">
          <a:xfrm>
            <a:off x="4203276" y="1694485"/>
            <a:ext cx="6121204" cy="3307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id="{558917A9-377E-4754-B18B-A193313ACF3B}"/>
              </a:ext>
            </a:extLst>
          </p:cNvPr>
          <p:cNvSpPr txBox="1"/>
          <p:nvPr/>
        </p:nvSpPr>
        <p:spPr>
          <a:xfrm>
            <a:off x="1072166" y="722009"/>
            <a:ext cx="6603642" cy="1134413"/>
          </a:xfrm>
          <a:prstGeom prst="rect">
            <a:avLst/>
          </a:prstGeom>
          <a:noFill/>
        </p:spPr>
        <p:txBody>
          <a:bodyPr wrap="square">
            <a:spAutoFit/>
          </a:bodyPr>
          <a:lstStyle/>
          <a:p>
            <a:pPr>
              <a:lnSpc>
                <a:spcPct val="150000"/>
              </a:lnSpc>
            </a:pPr>
            <a:r>
              <a:rPr lang="zh-CN" altLang="en-US" sz="2400" dirty="0"/>
              <a:t>吉利EV300纯电动汽车前舱内只有两个高压盒，分别是PEU和OBC，</a:t>
            </a:r>
          </a:p>
        </p:txBody>
      </p:sp>
      <p:sp>
        <p:nvSpPr>
          <p:cNvPr id="8" name="文本框 7">
            <a:extLst>
              <a:ext uri="{FF2B5EF4-FFF2-40B4-BE49-F238E27FC236}">
                <a16:creationId xmlns:a16="http://schemas.microsoft.com/office/drawing/2014/main" id="{5B6114F9-784D-4C18-BB6C-75D333EA2B91}"/>
              </a:ext>
            </a:extLst>
          </p:cNvPr>
          <p:cNvSpPr txBox="1"/>
          <p:nvPr/>
        </p:nvSpPr>
        <p:spPr>
          <a:xfrm>
            <a:off x="1415519" y="5163515"/>
            <a:ext cx="8818809" cy="1134413"/>
          </a:xfrm>
          <a:prstGeom prst="rect">
            <a:avLst/>
          </a:prstGeom>
          <a:noFill/>
        </p:spPr>
        <p:txBody>
          <a:bodyPr wrap="square">
            <a:spAutoFit/>
          </a:bodyPr>
          <a:lstStyle/>
          <a:p>
            <a:pPr>
              <a:lnSpc>
                <a:spcPct val="150000"/>
              </a:lnSpc>
            </a:pPr>
            <a:r>
              <a:rPr lang="zh-CN" altLang="en-US" sz="2400" dirty="0"/>
              <a:t>PEU为驱动电机控制器和DC/DC的集成盒。</a:t>
            </a:r>
            <a:endParaRPr lang="en-US" altLang="zh-CN" sz="2400" dirty="0"/>
          </a:p>
          <a:p>
            <a:pPr>
              <a:lnSpc>
                <a:spcPct val="150000"/>
              </a:lnSpc>
            </a:pPr>
            <a:r>
              <a:rPr lang="zh-CN" altLang="en-US" sz="2400" dirty="0"/>
              <a:t>OBC则集成了车载充电机和高压配电盒，是“2合1”的小总成。</a:t>
            </a:r>
          </a:p>
        </p:txBody>
      </p:sp>
    </p:spTree>
    <p:extLst>
      <p:ext uri="{BB962C8B-B14F-4D97-AF65-F5344CB8AC3E}">
        <p14:creationId xmlns:p14="http://schemas.microsoft.com/office/powerpoint/2010/main" val="3297994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p:nvPr/>
        </p:nvSpPr>
        <p:spPr>
          <a:xfrm>
            <a:off x="4470744" y="5822341"/>
            <a:ext cx="3250511" cy="461665"/>
          </a:xfrm>
          <a:prstGeom prst="rect">
            <a:avLst/>
          </a:prstGeom>
          <a:noFill/>
          <a:ln w="9525">
            <a:noFill/>
          </a:ln>
        </p:spPr>
        <p:txBody>
          <a:bodyPr wrap="square" anchor="t">
            <a:spAutoFit/>
          </a:bodyPr>
          <a:lstStyle/>
          <a:p>
            <a:pPr eaLnBrk="0" hangingPunct="0"/>
            <a:r>
              <a:rPr lang="en-US" altLang="zh-CN" sz="2400" b="1" dirty="0">
                <a:solidFill>
                  <a:srgbClr val="C00000"/>
                </a:solidFill>
                <a:latin typeface="SimHei" panose="02010609060101010101" pitchFamily="49" charset="-122"/>
                <a:ea typeface="SimHei" panose="02010609060101010101" pitchFamily="49" charset="-122"/>
              </a:rPr>
              <a:t>EV300</a:t>
            </a:r>
            <a:r>
              <a:rPr lang="zh-CN" altLang="en-US" sz="2400" b="1" dirty="0">
                <a:solidFill>
                  <a:srgbClr val="C00000"/>
                </a:solidFill>
                <a:latin typeface="SimHei" panose="02010609060101010101" pitchFamily="49" charset="-122"/>
                <a:ea typeface="SimHei" panose="02010609060101010101" pitchFamily="49" charset="-122"/>
              </a:rPr>
              <a:t>高压系统分布</a:t>
            </a:r>
          </a:p>
        </p:txBody>
      </p:sp>
      <p:pic>
        <p:nvPicPr>
          <p:cNvPr id="6" name="图片 5"/>
          <p:cNvPicPr>
            <a:picLocks noChangeAspect="1"/>
          </p:cNvPicPr>
          <p:nvPr/>
        </p:nvPicPr>
        <p:blipFill>
          <a:blip r:embed="rId3"/>
          <a:srcRect l="24760" t="20370" r="23266" b="18269"/>
          <a:stretch>
            <a:fillRect/>
          </a:stretch>
        </p:blipFill>
        <p:spPr>
          <a:xfrm>
            <a:off x="2043143" y="1183664"/>
            <a:ext cx="7564496" cy="4490671"/>
          </a:xfrm>
          <a:prstGeom prst="rect">
            <a:avLst/>
          </a:prstGeom>
        </p:spPr>
      </p:pic>
    </p:spTree>
    <p:custDataLst>
      <p:tags r:id="rId1"/>
    </p:custDataLst>
  </p:cSld>
  <p:clrMapOvr>
    <a:masterClrMapping/>
  </p:clrMapOvr>
  <p:transition>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rcRect l="27531" t="25750" r="31167" b="17093"/>
          <a:stretch>
            <a:fillRect/>
          </a:stretch>
        </p:blipFill>
        <p:spPr>
          <a:xfrm>
            <a:off x="3076674" y="798489"/>
            <a:ext cx="6038652" cy="4700790"/>
          </a:xfrm>
          <a:prstGeom prst="rect">
            <a:avLst/>
          </a:prstGeom>
        </p:spPr>
      </p:pic>
      <p:sp>
        <p:nvSpPr>
          <p:cNvPr id="3" name="Text Box 4">
            <a:extLst>
              <a:ext uri="{FF2B5EF4-FFF2-40B4-BE49-F238E27FC236}">
                <a16:creationId xmlns:a16="http://schemas.microsoft.com/office/drawing/2014/main" id="{EC1BA293-2901-4392-A051-3E76DD096C72}"/>
              </a:ext>
            </a:extLst>
          </p:cNvPr>
          <p:cNvSpPr txBox="1"/>
          <p:nvPr/>
        </p:nvSpPr>
        <p:spPr>
          <a:xfrm>
            <a:off x="5004846" y="5597846"/>
            <a:ext cx="3095966" cy="461665"/>
          </a:xfrm>
          <a:prstGeom prst="rect">
            <a:avLst/>
          </a:prstGeom>
          <a:noFill/>
          <a:ln w="9525">
            <a:noFill/>
          </a:ln>
        </p:spPr>
        <p:txBody>
          <a:bodyPr wrap="square" anchor="t">
            <a:spAutoFit/>
          </a:bodyPr>
          <a:lstStyle/>
          <a:p>
            <a:pPr eaLnBrk="0" hangingPunct="0"/>
            <a:r>
              <a:rPr lang="en-US" altLang="zh-CN" sz="2400" b="1" dirty="0">
                <a:solidFill>
                  <a:schemeClr val="tx2"/>
                </a:solidFill>
                <a:latin typeface="SimHei" panose="02010609060101010101" pitchFamily="49" charset="-122"/>
                <a:ea typeface="SimHei" panose="02010609060101010101" pitchFamily="49" charset="-122"/>
              </a:rPr>
              <a:t>EV300</a:t>
            </a:r>
            <a:r>
              <a:rPr lang="zh-CN" altLang="en-US" sz="2400" b="1" dirty="0">
                <a:solidFill>
                  <a:schemeClr val="tx2"/>
                </a:solidFill>
                <a:latin typeface="SimHei" panose="02010609060101010101" pitchFamily="49" charset="-122"/>
                <a:ea typeface="SimHei" panose="02010609060101010101" pitchFamily="49" charset="-122"/>
              </a:rPr>
              <a:t>高压系统连接</a:t>
            </a:r>
          </a:p>
        </p:txBody>
      </p:sp>
    </p:spTree>
    <p:custDataLst>
      <p:tags r:id="rId1"/>
    </p:custDataLst>
  </p:cSld>
  <p:clrMapOvr>
    <a:masterClrMapping/>
  </p:clrMapOvr>
  <p:transition>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038275" y="921420"/>
            <a:ext cx="6444615" cy="1162051"/>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p:cNvSpPr txBox="1"/>
            <p:nvPr/>
          </p:nvSpPr>
          <p:spPr>
            <a:xfrm>
              <a:off x="3807179" y="1297150"/>
              <a:ext cx="2929429" cy="783403"/>
            </a:xfrm>
            <a:prstGeom prst="rect">
              <a:avLst/>
            </a:prstGeom>
            <a:noFill/>
          </p:spPr>
          <p:txBody>
            <a:bodyPr wrap="square" rtlCol="0">
              <a:spAutoFit/>
            </a:bodyPr>
            <a:lstStyle/>
            <a:p>
              <a:pPr>
                <a:lnSpc>
                  <a:spcPct val="120000"/>
                </a:lnSpc>
              </a:pPr>
              <a:r>
                <a:rPr lang="zh-CN" altLang="en-US" sz="2400" dirty="0"/>
                <a:t>能介绍新能源汽车高压系统组成及各部件功能</a:t>
              </a:r>
            </a:p>
          </p:txBody>
        </p:sp>
      </p:grpSp>
      <p:sp>
        <p:nvSpPr>
          <p:cNvPr id="32" name="Freeform 5"/>
          <p:cNvSpPr/>
          <p:nvPr/>
        </p:nvSpPr>
        <p:spPr bwMode="auto">
          <a:xfrm>
            <a:off x="3560445" y="963964"/>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3984711" y="2376624"/>
            <a:ext cx="6588349" cy="1182370"/>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27" name="TextBox 26"/>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6" name="TextBox 35"/>
            <p:cNvSpPr txBox="1"/>
            <p:nvPr/>
          </p:nvSpPr>
          <p:spPr>
            <a:xfrm>
              <a:off x="3821398" y="2590366"/>
              <a:ext cx="2884725" cy="407121"/>
            </a:xfrm>
            <a:prstGeom prst="rect">
              <a:avLst/>
            </a:prstGeom>
            <a:noFill/>
          </p:spPr>
          <p:txBody>
            <a:bodyPr wrap="square" rtlCol="0">
              <a:spAutoFit/>
            </a:bodyPr>
            <a:lstStyle/>
            <a:p>
              <a:pPr algn="l">
                <a:lnSpc>
                  <a:spcPct val="120000"/>
                </a:lnSpc>
                <a:spcBef>
                  <a:spcPts val="0"/>
                </a:spcBef>
                <a:spcAft>
                  <a:spcPts val="0"/>
                </a:spcAft>
              </a:pPr>
              <a:r>
                <a:rPr lang="zh-CN" altLang="en-US" sz="2400" dirty="0"/>
                <a:t>能在实车上正确识别各部件</a:t>
              </a:r>
            </a:p>
          </p:txBody>
        </p:sp>
      </p:grpSp>
      <p:grpSp>
        <p:nvGrpSpPr>
          <p:cNvPr id="54" name="组合 53"/>
          <p:cNvGrpSpPr/>
          <p:nvPr/>
        </p:nvGrpSpPr>
        <p:grpSpPr>
          <a:xfrm>
            <a:off x="4038275" y="3773201"/>
            <a:ext cx="6534785" cy="1167765"/>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4" name="圆角矩形 113"/>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TextBox 14"/>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7" name="TextBox 36"/>
            <p:cNvSpPr txBox="1"/>
            <p:nvPr/>
          </p:nvSpPr>
          <p:spPr>
            <a:xfrm>
              <a:off x="3833450" y="3835224"/>
              <a:ext cx="2880000" cy="780100"/>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能介绍新能源汽车高压系统组成、布置形式</a:t>
              </a:r>
            </a:p>
          </p:txBody>
        </p:sp>
      </p:grpSp>
      <p:sp>
        <p:nvSpPr>
          <p:cNvPr id="107" name="椭圆 106"/>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7" name="组合 116"/>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96498" y="2695823"/>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id="{3C026A63-FC6F-4F7B-9B1B-D7AAF32E32EF}"/>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id="{1C7DBC2D-E8AE-4D6F-AEF3-D87A4C995915}"/>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id="{01B9D01B-E224-40AC-A375-AFC0A79A373A}"/>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id="{0D0EC91B-3602-4715-83C2-2F1186A9DBC0}"/>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id="{6E1BE997-CEA0-496A-968A-0D562F0202B6}"/>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id="{C7E78D68-1296-41A7-A747-8B2851D035A6}"/>
                </a:ext>
              </a:extLst>
            </p:cNvPr>
            <p:cNvSpPr txBox="1"/>
            <p:nvPr/>
          </p:nvSpPr>
          <p:spPr>
            <a:xfrm>
              <a:off x="3792647" y="1307876"/>
              <a:ext cx="2929429" cy="783403"/>
            </a:xfrm>
            <a:prstGeom prst="rect">
              <a:avLst/>
            </a:prstGeom>
            <a:noFill/>
          </p:spPr>
          <p:txBody>
            <a:bodyPr wrap="square" rtlCol="0">
              <a:spAutoFit/>
            </a:bodyPr>
            <a:lstStyle/>
            <a:p>
              <a:pPr algn="l">
                <a:lnSpc>
                  <a:spcPct val="120000"/>
                </a:lnSpc>
                <a:spcBef>
                  <a:spcPts val="0"/>
                </a:spcBef>
                <a:spcAft>
                  <a:spcPts val="0"/>
                </a:spcAft>
              </a:pPr>
              <a:r>
                <a:rPr lang="zh-CN" altLang="en-US" sz="2400" dirty="0"/>
                <a:t>能正确、规范检查新能源汽车高压系统</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Horizontal)">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750"/>
                                        <p:tgtEl>
                                          <p:spTgt spid="52"/>
                                        </p:tgtEl>
                                      </p:cBhvr>
                                    </p:animEffect>
                                  </p:childTnLst>
                                </p:cTn>
                              </p:par>
                              <p:par>
                                <p:cTn id="12" presetID="22" presetClass="entr" presetSubtype="8"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75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107"/>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1" presetClass="entr" presetSubtype="0" fill="hold" nodeType="withEffect">
                                  <p:stCondLst>
                                    <p:cond delay="600"/>
                                  </p:stCondLst>
                                  <p:childTnLst>
                                    <p:set>
                                      <p:cBhvr>
                                        <p:cTn id="26" dur="1" fill="hold">
                                          <p:stCondLst>
                                            <p:cond delay="0"/>
                                          </p:stCondLst>
                                        </p:cTn>
                                        <p:tgtEl>
                                          <p:spTgt spid="117"/>
                                        </p:tgtEl>
                                        <p:attrNameLst>
                                          <p:attrName>style.visibility</p:attrName>
                                        </p:attrNameLst>
                                      </p:cBhvr>
                                      <p:to>
                                        <p:strVal val="visible"/>
                                      </p:to>
                                    </p:set>
                                  </p:childTnLst>
                                </p:cTn>
                              </p:par>
                              <p:par>
                                <p:cTn id="27" presetID="53" presetClass="entr" presetSubtype="16" fill="hold" nodeType="withEffect">
                                  <p:stCondLst>
                                    <p:cond delay="600"/>
                                  </p:stCondLst>
                                  <p:childTnLst>
                                    <p:set>
                                      <p:cBhvr>
                                        <p:cTn id="28" dur="1" fill="hold">
                                          <p:stCondLst>
                                            <p:cond delay="0"/>
                                          </p:stCondLst>
                                        </p:cTn>
                                        <p:tgtEl>
                                          <p:spTgt spid="117"/>
                                        </p:tgtEl>
                                        <p:attrNameLst>
                                          <p:attrName>style.visibility</p:attrName>
                                        </p:attrNameLst>
                                      </p:cBhvr>
                                      <p:to>
                                        <p:strVal val="visible"/>
                                      </p:to>
                                    </p:set>
                                    <p:anim calcmode="lin" valueType="num">
                                      <p:cBhvr>
                                        <p:cTn id="29" dur="500" fill="hold"/>
                                        <p:tgtEl>
                                          <p:spTgt spid="117"/>
                                        </p:tgtEl>
                                        <p:attrNameLst>
                                          <p:attrName>ppt_w</p:attrName>
                                        </p:attrNameLst>
                                      </p:cBhvr>
                                      <p:tavLst>
                                        <p:tav tm="0">
                                          <p:val>
                                            <p:fltVal val="0"/>
                                          </p:val>
                                        </p:tav>
                                        <p:tav tm="100000">
                                          <p:val>
                                            <p:strVal val="#ppt_w"/>
                                          </p:val>
                                        </p:tav>
                                      </p:tavLst>
                                    </p:anim>
                                    <p:anim calcmode="lin" valueType="num">
                                      <p:cBhvr>
                                        <p:cTn id="30" dur="500" fill="hold"/>
                                        <p:tgtEl>
                                          <p:spTgt spid="117"/>
                                        </p:tgtEl>
                                        <p:attrNameLst>
                                          <p:attrName>ppt_h</p:attrName>
                                        </p:attrNameLst>
                                      </p:cBhvr>
                                      <p:tavLst>
                                        <p:tav tm="0">
                                          <p:val>
                                            <p:fltVal val="0"/>
                                          </p:val>
                                        </p:tav>
                                        <p:tav tm="100000">
                                          <p:val>
                                            <p:strVal val="#ppt_h"/>
                                          </p:val>
                                        </p:tav>
                                      </p:tavLst>
                                    </p:anim>
                                    <p:animEffect transition="in" filter="fade">
                                      <p:cBhvr>
                                        <p:cTn id="31" dur="500"/>
                                        <p:tgtEl>
                                          <p:spTgt spid="117"/>
                                        </p:tgtEl>
                                      </p:cBhvr>
                                    </p:animEffect>
                                  </p:childTnLst>
                                </p:cTn>
                              </p:par>
                              <p:par>
                                <p:cTn id="32" presetID="53" presetClass="entr" presetSubtype="16"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childTnLst>
                          </p:cTn>
                        </p:par>
                        <p:par>
                          <p:cTn id="37" fill="hold">
                            <p:stCondLst>
                              <p:cond delay="1600"/>
                            </p:stCondLst>
                            <p:childTnLst>
                              <p:par>
                                <p:cTn id="38" presetID="22" presetClass="entr" presetSubtype="8"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107" grpId="0" bldLvl="0" animBg="1"/>
      <p:bldP spid="107" grpId="1"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1">
            <a:extLst>
              <a:ext uri="{FF2B5EF4-FFF2-40B4-BE49-F238E27FC236}">
                <a16:creationId xmlns:a16="http://schemas.microsoft.com/office/drawing/2014/main" id="{11356D8A-E74B-4728-A174-E75D31F4BC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209" t="33977" r="11446" b="14568"/>
          <a:stretch>
            <a:fillRect/>
          </a:stretch>
        </p:blipFill>
        <p:spPr bwMode="auto">
          <a:xfrm>
            <a:off x="1666137" y="1454474"/>
            <a:ext cx="7520518" cy="39490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id="{D65D73C4-2046-4101-B855-FE4078935FA5}"/>
              </a:ext>
            </a:extLst>
          </p:cNvPr>
          <p:cNvSpPr txBox="1"/>
          <p:nvPr/>
        </p:nvSpPr>
        <p:spPr>
          <a:xfrm>
            <a:off x="2823693" y="5791131"/>
            <a:ext cx="4452871" cy="461665"/>
          </a:xfrm>
          <a:prstGeom prst="rect">
            <a:avLst/>
          </a:prstGeom>
          <a:noFill/>
        </p:spPr>
        <p:txBody>
          <a:bodyPr wrap="square">
            <a:spAutoFit/>
          </a:bodyPr>
          <a:lstStyle/>
          <a:p>
            <a:r>
              <a:rPr lang="zh-CN" altLang="en-US" sz="2400" b="1" dirty="0">
                <a:solidFill>
                  <a:srgbClr val="C00000"/>
                </a:solidFill>
              </a:rPr>
              <a:t>图：吉利EV300高压电流路径</a:t>
            </a:r>
          </a:p>
        </p:txBody>
      </p:sp>
    </p:spTree>
    <p:extLst>
      <p:ext uri="{BB962C8B-B14F-4D97-AF65-F5344CB8AC3E}">
        <p14:creationId xmlns:p14="http://schemas.microsoft.com/office/powerpoint/2010/main" val="1318047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rcRect l="52156" t="24111" r="21948" b="13815"/>
          <a:stretch>
            <a:fillRect/>
          </a:stretch>
        </p:blipFill>
        <p:spPr>
          <a:xfrm>
            <a:off x="182245" y="0"/>
            <a:ext cx="5148580" cy="6942455"/>
          </a:xfrm>
          <a:prstGeom prst="rect">
            <a:avLst/>
          </a:prstGeom>
        </p:spPr>
      </p:pic>
      <p:graphicFrame>
        <p:nvGraphicFramePr>
          <p:cNvPr id="4" name="对象 3"/>
          <p:cNvGraphicFramePr/>
          <p:nvPr>
            <p:extLst>
              <p:ext uri="{D42A27DB-BD31-4B8C-83A1-F6EECF244321}">
                <p14:modId xmlns:p14="http://schemas.microsoft.com/office/powerpoint/2010/main" val="1324753842"/>
              </p:ext>
            </p:extLst>
          </p:nvPr>
        </p:nvGraphicFramePr>
        <p:xfrm>
          <a:off x="6003926" y="2228045"/>
          <a:ext cx="4439992" cy="2524259"/>
        </p:xfrm>
        <a:graphic>
          <a:graphicData uri="http://schemas.openxmlformats.org/presentationml/2006/ole">
            <mc:AlternateContent xmlns:mc="http://schemas.openxmlformats.org/markup-compatibility/2006">
              <mc:Choice xmlns:v="urn:schemas-microsoft-com:vml" Requires="v">
                <p:oleObj r:id="rId4" imgW="5238750" imgH="3381375" progId="Paint.Picture">
                  <p:embed/>
                </p:oleObj>
              </mc:Choice>
              <mc:Fallback>
                <p:oleObj r:id="rId4" imgW="5238750" imgH="3381375" progId="Paint.Picture">
                  <p:embed/>
                  <p:pic>
                    <p:nvPicPr>
                      <p:cNvPr id="4" name="对象 3"/>
                      <p:cNvPicPr/>
                      <p:nvPr/>
                    </p:nvPicPr>
                    <p:blipFill>
                      <a:blip r:embed="rId5"/>
                      <a:stretch>
                        <a:fillRect/>
                      </a:stretch>
                    </p:blipFill>
                    <p:spPr>
                      <a:xfrm>
                        <a:off x="6003926" y="2228045"/>
                        <a:ext cx="4439992" cy="2524259"/>
                      </a:xfrm>
                      <a:prstGeom prst="rect">
                        <a:avLst/>
                      </a:prstGeom>
                    </p:spPr>
                  </p:pic>
                </p:oleObj>
              </mc:Fallback>
            </mc:AlternateContent>
          </a:graphicData>
        </a:graphic>
      </p:graphicFrame>
      <p:sp>
        <p:nvSpPr>
          <p:cNvPr id="5" name="文本框 4">
            <a:extLst>
              <a:ext uri="{FF2B5EF4-FFF2-40B4-BE49-F238E27FC236}">
                <a16:creationId xmlns:a16="http://schemas.microsoft.com/office/drawing/2014/main" id="{34AD6B8C-F989-4A1A-B853-2A564524B3F4}"/>
              </a:ext>
            </a:extLst>
          </p:cNvPr>
          <p:cNvSpPr txBox="1"/>
          <p:nvPr/>
        </p:nvSpPr>
        <p:spPr>
          <a:xfrm>
            <a:off x="6854780" y="5868404"/>
            <a:ext cx="4439992" cy="461665"/>
          </a:xfrm>
          <a:prstGeom prst="rect">
            <a:avLst/>
          </a:prstGeom>
          <a:noFill/>
        </p:spPr>
        <p:txBody>
          <a:bodyPr wrap="square">
            <a:spAutoFit/>
          </a:bodyPr>
          <a:lstStyle/>
          <a:p>
            <a:r>
              <a:rPr lang="zh-CN" altLang="en-US" sz="2400" b="1" dirty="0">
                <a:solidFill>
                  <a:srgbClr val="C00000"/>
                </a:solidFill>
              </a:rPr>
              <a:t>图：吉利EV300高压线路连接</a:t>
            </a:r>
          </a:p>
        </p:txBody>
      </p:sp>
    </p:spTree>
    <p:custDataLst>
      <p:tags r:id="rId1"/>
    </p:custDataLst>
  </p:cSld>
  <p:clrMapOvr>
    <a:masterClrMapping/>
  </p:clrMapOvr>
  <p:transition>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rcRect l="51906" t="23347" r="21156" b="13669"/>
          <a:stretch>
            <a:fillRect/>
          </a:stretch>
        </p:blipFill>
        <p:spPr>
          <a:xfrm>
            <a:off x="6473190" y="-5080"/>
            <a:ext cx="5322570" cy="6951345"/>
          </a:xfrm>
          <a:prstGeom prst="rect">
            <a:avLst/>
          </a:prstGeom>
        </p:spPr>
      </p:pic>
      <p:sp>
        <p:nvSpPr>
          <p:cNvPr id="5" name="文本框 4"/>
          <p:cNvSpPr txBox="1"/>
          <p:nvPr/>
        </p:nvSpPr>
        <p:spPr>
          <a:xfrm>
            <a:off x="1356995" y="1088390"/>
            <a:ext cx="2011680" cy="645160"/>
          </a:xfrm>
          <a:prstGeom prst="rect">
            <a:avLst/>
          </a:prstGeom>
          <a:noFill/>
        </p:spPr>
        <p:txBody>
          <a:bodyPr wrap="none" rtlCol="0">
            <a:spAutoFit/>
          </a:bodyPr>
          <a:lstStyle/>
          <a:p>
            <a:r>
              <a:rPr lang="zh-CN" altLang="en-US" sz="3600" b="1"/>
              <a:t>交流慢充</a:t>
            </a:r>
          </a:p>
        </p:txBody>
      </p:sp>
      <p:graphicFrame>
        <p:nvGraphicFramePr>
          <p:cNvPr id="6" name="对象 5"/>
          <p:cNvGraphicFramePr/>
          <p:nvPr>
            <p:extLst>
              <p:ext uri="{D42A27DB-BD31-4B8C-83A1-F6EECF244321}">
                <p14:modId xmlns:p14="http://schemas.microsoft.com/office/powerpoint/2010/main" val="2878973627"/>
              </p:ext>
            </p:extLst>
          </p:nvPr>
        </p:nvGraphicFramePr>
        <p:xfrm>
          <a:off x="557495" y="2308861"/>
          <a:ext cx="4954664" cy="2815590"/>
        </p:xfrm>
        <a:graphic>
          <a:graphicData uri="http://schemas.openxmlformats.org/presentationml/2006/ole">
            <mc:AlternateContent xmlns:mc="http://schemas.openxmlformats.org/markup-compatibility/2006">
              <mc:Choice xmlns:v="urn:schemas-microsoft-com:vml" Requires="v">
                <p:oleObj r:id="rId4" imgW="5295900" imgH="3476625" progId="Paint.Picture">
                  <p:embed/>
                </p:oleObj>
              </mc:Choice>
              <mc:Fallback>
                <p:oleObj r:id="rId4" imgW="5295900" imgH="3476625" progId="Paint.Picture">
                  <p:embed/>
                  <p:pic>
                    <p:nvPicPr>
                      <p:cNvPr id="6" name="对象 5"/>
                      <p:cNvPicPr/>
                      <p:nvPr/>
                    </p:nvPicPr>
                    <p:blipFill>
                      <a:blip r:embed="rId5"/>
                      <a:stretch>
                        <a:fillRect/>
                      </a:stretch>
                    </p:blipFill>
                    <p:spPr>
                      <a:xfrm>
                        <a:off x="557495" y="2308861"/>
                        <a:ext cx="4954664" cy="2815590"/>
                      </a:xfrm>
                      <a:prstGeom prst="rect">
                        <a:avLst/>
                      </a:prstGeom>
                    </p:spPr>
                  </p:pic>
                </p:oleObj>
              </mc:Fallback>
            </mc:AlternateContent>
          </a:graphicData>
        </a:graphic>
      </p:graphicFrame>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rcRect l="50187" t="23158" r="22740" b="12185"/>
          <a:stretch>
            <a:fillRect/>
          </a:stretch>
        </p:blipFill>
        <p:spPr>
          <a:xfrm>
            <a:off x="6504305" y="35560"/>
            <a:ext cx="5051425" cy="6786245"/>
          </a:xfrm>
          <a:prstGeom prst="rect">
            <a:avLst/>
          </a:prstGeom>
        </p:spPr>
      </p:pic>
      <p:graphicFrame>
        <p:nvGraphicFramePr>
          <p:cNvPr id="5" name="对象 4"/>
          <p:cNvGraphicFramePr/>
          <p:nvPr>
            <p:extLst>
              <p:ext uri="{D42A27DB-BD31-4B8C-83A1-F6EECF244321}">
                <p14:modId xmlns:p14="http://schemas.microsoft.com/office/powerpoint/2010/main" val="2191692"/>
              </p:ext>
            </p:extLst>
          </p:nvPr>
        </p:nvGraphicFramePr>
        <p:xfrm>
          <a:off x="721995" y="2046489"/>
          <a:ext cx="5782310" cy="3441065"/>
        </p:xfrm>
        <a:graphic>
          <a:graphicData uri="http://schemas.openxmlformats.org/presentationml/2006/ole">
            <mc:AlternateContent xmlns:mc="http://schemas.openxmlformats.org/markup-compatibility/2006">
              <mc:Choice xmlns:v="urn:schemas-microsoft-com:vml" Requires="v">
                <p:oleObj r:id="rId4" imgW="5410200" imgH="3438525" progId="Paint.Picture">
                  <p:embed/>
                </p:oleObj>
              </mc:Choice>
              <mc:Fallback>
                <p:oleObj r:id="rId4" imgW="5410200" imgH="3438525" progId="Paint.Picture">
                  <p:embed/>
                  <p:pic>
                    <p:nvPicPr>
                      <p:cNvPr id="5" name="对象 4"/>
                      <p:cNvPicPr/>
                      <p:nvPr/>
                    </p:nvPicPr>
                    <p:blipFill>
                      <a:blip r:embed="rId5"/>
                      <a:stretch>
                        <a:fillRect/>
                      </a:stretch>
                    </p:blipFill>
                    <p:spPr>
                      <a:xfrm>
                        <a:off x="721995" y="2046489"/>
                        <a:ext cx="5782310" cy="3441065"/>
                      </a:xfrm>
                      <a:prstGeom prst="rect">
                        <a:avLst/>
                      </a:prstGeom>
                    </p:spPr>
                  </p:pic>
                </p:oleObj>
              </mc:Fallback>
            </mc:AlternateContent>
          </a:graphicData>
        </a:graphic>
      </p:graphicFrame>
      <p:sp>
        <p:nvSpPr>
          <p:cNvPr id="7" name="文本框 6"/>
          <p:cNvSpPr txBox="1"/>
          <p:nvPr/>
        </p:nvSpPr>
        <p:spPr>
          <a:xfrm>
            <a:off x="1356995" y="1088390"/>
            <a:ext cx="2011680" cy="645160"/>
          </a:xfrm>
          <a:prstGeom prst="rect">
            <a:avLst/>
          </a:prstGeom>
          <a:noFill/>
        </p:spPr>
        <p:txBody>
          <a:bodyPr wrap="none" rtlCol="0">
            <a:spAutoFit/>
          </a:bodyPr>
          <a:lstStyle/>
          <a:p>
            <a:r>
              <a:rPr lang="zh-CN" altLang="en-US" sz="3600" b="1"/>
              <a:t>直流快充</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937895" y="1122045"/>
            <a:ext cx="3091180" cy="70675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3" name="直接连接符 2"/>
          <p:cNvCxnSpPr/>
          <p:nvPr/>
        </p:nvCxnSpPr>
        <p:spPr>
          <a:xfrm>
            <a:off x="1304925" y="2671445"/>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292860" y="3435350"/>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p:cNvSpPr>
            <a:spLocks noEditPoints="1" noChangeArrowheads="1"/>
          </p:cNvSpPr>
          <p:nvPr/>
        </p:nvSpPr>
        <p:spPr bwMode="auto">
          <a:xfrm>
            <a:off x="1050925" y="224790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 name="Freeform 88"/>
          <p:cNvSpPr>
            <a:spLocks noEditPoints="1" noChangeArrowheads="1"/>
          </p:cNvSpPr>
          <p:nvPr/>
        </p:nvSpPr>
        <p:spPr bwMode="auto">
          <a:xfrm>
            <a:off x="1049338" y="312737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8" name="矩形 7"/>
          <p:cNvSpPr>
            <a:spLocks noChangeArrowheads="1"/>
          </p:cNvSpPr>
          <p:nvPr/>
        </p:nvSpPr>
        <p:spPr bwMode="auto">
          <a:xfrm>
            <a:off x="1691640" y="2623820"/>
            <a:ext cx="5028565" cy="155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a:t>
            </a:r>
            <a:r>
              <a:rPr lang="zh-CN" altLang="en-US" sz="3200" b="1" dirty="0">
                <a:solidFill>
                  <a:srgbClr val="000000"/>
                </a:solidFill>
                <a:latin typeface="+mn-ea"/>
                <a:cs typeface="+mn-ea"/>
                <a:sym typeface="+mn-ea"/>
              </a:rPr>
              <a:t>EV300高压配电系统</a:t>
            </a:r>
            <a:endParaRPr lang="zh-CN" altLang="en-US" sz="3200" b="1" dirty="0">
              <a:solidFill>
                <a:srgbClr val="000000"/>
              </a:solidFill>
              <a:latin typeface="+mn-ea"/>
              <a:cs typeface="+mn-ea"/>
            </a:endParaRPr>
          </a:p>
          <a:p>
            <a:pPr>
              <a:lnSpc>
                <a:spcPct val="150000"/>
              </a:lnSpc>
            </a:pPr>
            <a:endParaRPr lang="zh-CN" altLang="en-US" sz="3200" b="1" dirty="0">
              <a:solidFill>
                <a:srgbClr val="000000"/>
              </a:solidFill>
              <a:latin typeface="+mn-ea"/>
              <a:cs typeface="+mn-ea"/>
            </a:endParaRPr>
          </a:p>
        </p:txBody>
      </p:sp>
      <p:sp>
        <p:nvSpPr>
          <p:cNvPr id="23" name="矩形 22"/>
          <p:cNvSpPr>
            <a:spLocks noChangeArrowheads="1"/>
          </p:cNvSpPr>
          <p:nvPr/>
        </p:nvSpPr>
        <p:spPr bwMode="auto">
          <a:xfrm>
            <a:off x="1691640" y="2015490"/>
            <a:ext cx="4660265" cy="106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gn="l" eaLnBrk="0" hangingPunct="0"/>
            <a:r>
              <a:rPr lang="en-US" altLang="zh-CN" sz="3200" b="1" dirty="0">
                <a:solidFill>
                  <a:srgbClr val="000000"/>
                </a:solidFill>
                <a:latin typeface="+mn-ea"/>
                <a:cs typeface="+mn-ea"/>
              </a:rPr>
              <a:t>1. </a:t>
            </a:r>
            <a:r>
              <a:rPr lang="zh-CN" altLang="en-US" sz="3200" b="1" dirty="0">
                <a:solidFill>
                  <a:srgbClr val="000000"/>
                </a:solidFill>
                <a:latin typeface="+mn-ea"/>
                <a:cs typeface="+mn-ea"/>
                <a:sym typeface="+mn-ea"/>
              </a:rPr>
              <a:t>EV300高压系统分布</a:t>
            </a:r>
            <a:endParaRPr lang="zh-CN" altLang="en-US" sz="3200" b="1" dirty="0">
              <a:solidFill>
                <a:srgbClr val="000000"/>
              </a:solidFill>
              <a:latin typeface="+mn-ea"/>
              <a:cs typeface="+mn-ea"/>
            </a:endParaRPr>
          </a:p>
          <a:p>
            <a:pPr algn="l">
              <a:buClrTx/>
              <a:buSzTx/>
              <a:buFontTx/>
            </a:pPr>
            <a:endParaRPr lang="zh-CN" altLang="en-US" sz="3200" b="1" dirty="0">
              <a:solidFill>
                <a:srgbClr val="000000"/>
              </a:solidFill>
              <a:latin typeface="+mn-ea"/>
              <a:cs typeface="+mn-ea"/>
            </a:endParaRP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3"/>
                                        </p:tgtEl>
                                        <p:attrNameLst>
                                          <p:attrName>style.visibility</p:attrName>
                                        </p:attrNameLst>
                                      </p:cBhvr>
                                      <p:to>
                                        <p:strVal val="visible"/>
                                      </p:to>
                                    </p:set>
                                    <p:animEffect transition="in" filter="wipe(left)">
                                      <p:cBhvr>
                                        <p:cTn id="17" dur="250"/>
                                        <p:tgtEl>
                                          <p:spTgt spid="3"/>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2117308" y="1985517"/>
            <a:ext cx="831458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北汽</a:t>
            </a:r>
            <a:r>
              <a:rPr lang="en-US" altLang="zh-CN" sz="5400" kern="0" dirty="0">
                <a:solidFill>
                  <a:srgbClr val="FFFFFF"/>
                </a:solidFill>
                <a:latin typeface="微软雅黑" panose="020B0503020204020204" pitchFamily="34" charset="-122"/>
                <a:ea typeface="微软雅黑" panose="020B0503020204020204" pitchFamily="34" charset="-122"/>
              </a:rPr>
              <a:t>EU5</a:t>
            </a:r>
            <a:r>
              <a:rPr lang="zh-CN" altLang="en-US" sz="5400" kern="0" dirty="0">
                <a:solidFill>
                  <a:srgbClr val="FFFFFF"/>
                </a:solidFill>
                <a:latin typeface="微软雅黑" panose="020B0503020204020204" pitchFamily="34" charset="-122"/>
                <a:ea typeface="微软雅黑" panose="020B0503020204020204" pitchFamily="34" charset="-122"/>
              </a:rPr>
              <a:t>高压系统认知</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935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538D935-1927-4F88-99CF-5B7C55898A61}"/>
              </a:ext>
            </a:extLst>
          </p:cNvPr>
          <p:cNvPicPr>
            <a:picLocks noChangeAspect="1"/>
          </p:cNvPicPr>
          <p:nvPr/>
        </p:nvPicPr>
        <p:blipFill rotWithShape="1">
          <a:blip r:embed="rId3"/>
          <a:srcRect l="22498" t="19264" r="20978" b="19061"/>
          <a:stretch/>
        </p:blipFill>
        <p:spPr>
          <a:xfrm>
            <a:off x="2009104" y="605306"/>
            <a:ext cx="7997781" cy="4927969"/>
          </a:xfrm>
          <a:prstGeom prst="rect">
            <a:avLst/>
          </a:prstGeom>
        </p:spPr>
      </p:pic>
      <p:sp>
        <p:nvSpPr>
          <p:cNvPr id="6" name="文本框 5">
            <a:extLst>
              <a:ext uri="{FF2B5EF4-FFF2-40B4-BE49-F238E27FC236}">
                <a16:creationId xmlns:a16="http://schemas.microsoft.com/office/drawing/2014/main" id="{5852A1CB-30D2-4D84-AE1B-4369BD8ED512}"/>
              </a:ext>
            </a:extLst>
          </p:cNvPr>
          <p:cNvSpPr txBox="1"/>
          <p:nvPr/>
        </p:nvSpPr>
        <p:spPr>
          <a:xfrm>
            <a:off x="1100070" y="5599919"/>
            <a:ext cx="10478037" cy="646331"/>
          </a:xfrm>
          <a:prstGeom prst="rect">
            <a:avLst/>
          </a:prstGeom>
          <a:noFill/>
        </p:spPr>
        <p:txBody>
          <a:bodyPr wrap="square">
            <a:spAutoFit/>
          </a:bodyPr>
          <a:lstStyle/>
          <a:p>
            <a:r>
              <a:rPr lang="zh-CN" altLang="en-US" dirty="0"/>
              <a:t>①快充线束；               ②PEU总成；       ③电束动压缩机总成；④驱动电机总成；       ⑤减速器总成；</a:t>
            </a:r>
            <a:endParaRPr lang="en-US" altLang="zh-CN" dirty="0"/>
          </a:p>
          <a:p>
            <a:r>
              <a:rPr lang="zh-CN" altLang="en-US" dirty="0"/>
              <a:t>⑥电池至PEU高压线；⑦PTC高压线束；⑧PTC总成；               ⑨锂子动力电池系统；⑩慢充线束</a:t>
            </a:r>
          </a:p>
        </p:txBody>
      </p:sp>
      <p:sp>
        <p:nvSpPr>
          <p:cNvPr id="8" name="文本框 7">
            <a:extLst>
              <a:ext uri="{FF2B5EF4-FFF2-40B4-BE49-F238E27FC236}">
                <a16:creationId xmlns:a16="http://schemas.microsoft.com/office/drawing/2014/main" id="{2A3E13BC-B4AD-400B-848E-EE4BA6D94B01}"/>
              </a:ext>
            </a:extLst>
          </p:cNvPr>
          <p:cNvSpPr txBox="1"/>
          <p:nvPr/>
        </p:nvSpPr>
        <p:spPr>
          <a:xfrm>
            <a:off x="3544909" y="6257017"/>
            <a:ext cx="2765739" cy="369332"/>
          </a:xfrm>
          <a:prstGeom prst="rect">
            <a:avLst/>
          </a:prstGeom>
          <a:noFill/>
        </p:spPr>
        <p:txBody>
          <a:bodyPr wrap="square">
            <a:spAutoFit/>
          </a:bodyPr>
          <a:lstStyle/>
          <a:p>
            <a:r>
              <a:rPr lang="zh-CN" altLang="en-US" b="1" dirty="0">
                <a:solidFill>
                  <a:srgbClr val="C00000"/>
                </a:solidFill>
              </a:rPr>
              <a:t>图：北汽EU5高压系统</a:t>
            </a:r>
          </a:p>
        </p:txBody>
      </p:sp>
      <p:sp>
        <p:nvSpPr>
          <p:cNvPr id="9" name="文本框 8">
            <a:extLst>
              <a:ext uri="{FF2B5EF4-FFF2-40B4-BE49-F238E27FC236}">
                <a16:creationId xmlns:a16="http://schemas.microsoft.com/office/drawing/2014/main" id="{B21F409D-02ED-4A3E-AE2E-CE6C1309599D}"/>
              </a:ext>
            </a:extLst>
          </p:cNvPr>
          <p:cNvSpPr txBox="1"/>
          <p:nvPr/>
        </p:nvSpPr>
        <p:spPr>
          <a:xfrm>
            <a:off x="1007771" y="703974"/>
            <a:ext cx="4903632" cy="646331"/>
          </a:xfrm>
          <a:prstGeom prst="rect">
            <a:avLst/>
          </a:prstGeom>
          <a:noFill/>
        </p:spPr>
        <p:txBody>
          <a:bodyPr wrap="square">
            <a:spAutoFit/>
          </a:bodyPr>
          <a:lstStyle/>
          <a:p>
            <a:r>
              <a:rPr lang="zh-CN" altLang="en-US" sz="3600" b="1" dirty="0">
                <a:solidFill>
                  <a:srgbClr val="C00000"/>
                </a:solidFill>
                <a:latin typeface="SimHei" panose="02010609060101010101" pitchFamily="49" charset="-122"/>
                <a:ea typeface="SimHei" panose="02010609060101010101" pitchFamily="49" charset="-122"/>
              </a:rPr>
              <a:t>一、</a:t>
            </a:r>
            <a:r>
              <a:rPr lang="en-US" altLang="zh-CN" sz="3600" b="1" dirty="0">
                <a:solidFill>
                  <a:srgbClr val="C00000"/>
                </a:solidFill>
                <a:latin typeface="SimHei" panose="02010609060101010101" pitchFamily="49" charset="-122"/>
                <a:ea typeface="SimHei" panose="02010609060101010101" pitchFamily="49" charset="-122"/>
              </a:rPr>
              <a:t>EU5</a:t>
            </a:r>
            <a:r>
              <a:rPr lang="zh-CN" altLang="en-US" sz="3600" b="1" dirty="0">
                <a:solidFill>
                  <a:srgbClr val="C00000"/>
                </a:solidFill>
                <a:latin typeface="SimHei" panose="02010609060101010101" pitchFamily="49" charset="-122"/>
                <a:ea typeface="SimHei" panose="02010609060101010101" pitchFamily="49" charset="-122"/>
              </a:rPr>
              <a:t>高压系统连接</a:t>
            </a: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13D73D2-CC09-421B-B9DD-C7DFB0DE0716}"/>
              </a:ext>
            </a:extLst>
          </p:cNvPr>
          <p:cNvPicPr>
            <a:picLocks noChangeAspect="1"/>
          </p:cNvPicPr>
          <p:nvPr/>
        </p:nvPicPr>
        <p:blipFill rotWithShape="1">
          <a:blip r:embed="rId2"/>
          <a:srcRect l="25150" t="21972" r="20872" b="12675"/>
          <a:stretch/>
        </p:blipFill>
        <p:spPr>
          <a:xfrm rot="16200000">
            <a:off x="-500879" y="1102541"/>
            <a:ext cx="6790811" cy="4642834"/>
          </a:xfrm>
          <a:prstGeom prst="rect">
            <a:avLst/>
          </a:prstGeom>
        </p:spPr>
      </p:pic>
      <p:sp>
        <p:nvSpPr>
          <p:cNvPr id="7" name="文本框 6">
            <a:extLst>
              <a:ext uri="{FF2B5EF4-FFF2-40B4-BE49-F238E27FC236}">
                <a16:creationId xmlns:a16="http://schemas.microsoft.com/office/drawing/2014/main" id="{1F26CC01-4B66-4115-B841-A47DC0FC5302}"/>
              </a:ext>
            </a:extLst>
          </p:cNvPr>
          <p:cNvSpPr txBox="1"/>
          <p:nvPr/>
        </p:nvSpPr>
        <p:spPr>
          <a:xfrm>
            <a:off x="5379077" y="1618170"/>
            <a:ext cx="6239814" cy="2535951"/>
          </a:xfrm>
          <a:prstGeom prst="rect">
            <a:avLst/>
          </a:prstGeom>
          <a:noFill/>
        </p:spPr>
        <p:txBody>
          <a:bodyPr wrap="square">
            <a:spAutoFit/>
          </a:bodyPr>
          <a:lstStyle/>
          <a:p>
            <a:pPr>
              <a:lnSpc>
                <a:spcPct val="150000"/>
              </a:lnSpc>
            </a:pPr>
            <a:r>
              <a:rPr lang="zh-CN" altLang="en-US" dirty="0"/>
              <a:t>H02-动力电池（T2）；           H04-快充接口（T9）；</a:t>
            </a:r>
            <a:endParaRPr lang="en-US" altLang="zh-CN" dirty="0"/>
          </a:p>
          <a:p>
            <a:pPr>
              <a:lnSpc>
                <a:spcPct val="150000"/>
              </a:lnSpc>
            </a:pPr>
            <a:r>
              <a:rPr lang="zh-CN" altLang="en-US" dirty="0"/>
              <a:t>H05-慢充接口（T7）；           H06-电机（T3）；</a:t>
            </a:r>
            <a:endParaRPr lang="en-US" altLang="zh-CN" dirty="0"/>
          </a:p>
          <a:p>
            <a:pPr>
              <a:lnSpc>
                <a:spcPct val="150000"/>
              </a:lnSpc>
            </a:pPr>
            <a:r>
              <a:rPr lang="zh-CN" altLang="en-US" dirty="0"/>
              <a:t>H07-EAS（T2a）；                 H08-PTC（T4a）；</a:t>
            </a:r>
            <a:endParaRPr lang="en-US" altLang="zh-CN" dirty="0"/>
          </a:p>
          <a:p>
            <a:pPr>
              <a:lnSpc>
                <a:spcPct val="150000"/>
              </a:lnSpc>
            </a:pPr>
            <a:r>
              <a:rPr lang="zh-CN" altLang="en-US" dirty="0"/>
              <a:t>H09-PEU-动力电池对接插头；H10-PEU-快充接口对接插头；H11-PEU-慢充接口对接插头； H12-PEU-EAS对接插头；H13-PEU-PTC对接插头</a:t>
            </a:r>
          </a:p>
        </p:txBody>
      </p:sp>
    </p:spTree>
    <p:extLst>
      <p:ext uri="{BB962C8B-B14F-4D97-AF65-F5344CB8AC3E}">
        <p14:creationId xmlns:p14="http://schemas.microsoft.com/office/powerpoint/2010/main" val="21395494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F44808F-B816-4DCE-B4D6-FDE0BDB76893}"/>
              </a:ext>
            </a:extLst>
          </p:cNvPr>
          <p:cNvSpPr txBox="1"/>
          <p:nvPr/>
        </p:nvSpPr>
        <p:spPr>
          <a:xfrm>
            <a:off x="940158" y="1787790"/>
            <a:ext cx="10625070" cy="4539833"/>
          </a:xfrm>
          <a:prstGeom prst="rect">
            <a:avLst/>
          </a:prstGeom>
          <a:noFill/>
        </p:spPr>
        <p:txBody>
          <a:bodyPr wrap="square">
            <a:spAutoFit/>
          </a:bodyPr>
          <a:lstStyle/>
          <a:p>
            <a:pPr>
              <a:lnSpc>
                <a:spcPct val="150000"/>
              </a:lnSpc>
            </a:pPr>
            <a:r>
              <a:rPr lang="zh-CN" altLang="en-US" sz="2800" dirty="0"/>
              <a:t>PEU动力电子单元是将</a:t>
            </a:r>
            <a:endParaRPr lang="en-US" altLang="zh-CN" sz="2800" dirty="0"/>
          </a:p>
          <a:p>
            <a:pPr>
              <a:lnSpc>
                <a:spcPct val="150000"/>
              </a:lnSpc>
            </a:pPr>
            <a:r>
              <a:rPr lang="zh-CN" altLang="en-US" sz="2800" dirty="0">
                <a:solidFill>
                  <a:schemeClr val="tx2"/>
                </a:solidFill>
              </a:rPr>
              <a:t>车载充电机模块</a:t>
            </a:r>
            <a:endParaRPr lang="en-US" altLang="zh-CN" sz="2800" dirty="0">
              <a:solidFill>
                <a:schemeClr val="tx2"/>
              </a:solidFill>
            </a:endParaRPr>
          </a:p>
          <a:p>
            <a:pPr>
              <a:lnSpc>
                <a:spcPct val="150000"/>
              </a:lnSpc>
            </a:pPr>
            <a:r>
              <a:rPr lang="zh-CN" altLang="en-US" sz="2800" dirty="0">
                <a:solidFill>
                  <a:schemeClr val="tx2"/>
                </a:solidFill>
              </a:rPr>
              <a:t>DC/DC变换器模块</a:t>
            </a:r>
            <a:endParaRPr lang="en-US" altLang="zh-CN" sz="2800" dirty="0"/>
          </a:p>
          <a:p>
            <a:pPr>
              <a:lnSpc>
                <a:spcPct val="150000"/>
              </a:lnSpc>
            </a:pPr>
            <a:r>
              <a:rPr lang="zh-CN" altLang="en-US" sz="2800" dirty="0">
                <a:solidFill>
                  <a:schemeClr val="tx2"/>
                </a:solidFill>
              </a:rPr>
              <a:t>MCU驱动电机控制器</a:t>
            </a:r>
            <a:endParaRPr lang="en-US" altLang="zh-CN" sz="2800" dirty="0">
              <a:solidFill>
                <a:schemeClr val="tx2"/>
              </a:solidFill>
            </a:endParaRPr>
          </a:p>
          <a:p>
            <a:pPr>
              <a:lnSpc>
                <a:spcPct val="150000"/>
              </a:lnSpc>
            </a:pPr>
            <a:r>
              <a:rPr lang="zh-CN" altLang="en-US" sz="2800" dirty="0"/>
              <a:t>（负责扭矩控制、传感器信号采集处理，辅件驱动和控制等功能）</a:t>
            </a:r>
            <a:endParaRPr lang="en-US" altLang="zh-CN" sz="2800" dirty="0"/>
          </a:p>
          <a:p>
            <a:pPr>
              <a:lnSpc>
                <a:spcPct val="150000"/>
              </a:lnSpc>
            </a:pPr>
            <a:r>
              <a:rPr lang="zh-CN" altLang="en-US" sz="2800" dirty="0"/>
              <a:t>及</a:t>
            </a:r>
            <a:r>
              <a:rPr lang="zh-CN" altLang="en-US" sz="2800" dirty="0">
                <a:solidFill>
                  <a:schemeClr val="tx2"/>
                </a:solidFill>
              </a:rPr>
              <a:t>高压配电模块</a:t>
            </a:r>
            <a:r>
              <a:rPr lang="zh-CN" altLang="en-US" sz="2800" dirty="0"/>
              <a:t>集成的产品，</a:t>
            </a:r>
            <a:endParaRPr lang="en-US" altLang="zh-CN" sz="2800" dirty="0"/>
          </a:p>
          <a:p>
            <a:pPr>
              <a:lnSpc>
                <a:spcPct val="150000"/>
              </a:lnSpc>
            </a:pPr>
            <a:r>
              <a:rPr lang="zh-CN" altLang="en-US" sz="2800" dirty="0"/>
              <a:t>将原本生产过程需要多次装配的部件进行集成化设计。</a:t>
            </a:r>
          </a:p>
        </p:txBody>
      </p:sp>
      <p:sp>
        <p:nvSpPr>
          <p:cNvPr id="3" name="文本框 2">
            <a:extLst>
              <a:ext uri="{FF2B5EF4-FFF2-40B4-BE49-F238E27FC236}">
                <a16:creationId xmlns:a16="http://schemas.microsoft.com/office/drawing/2014/main" id="{77F25537-F2E0-436E-94CE-21B060739B7C}"/>
              </a:ext>
            </a:extLst>
          </p:cNvPr>
          <p:cNvSpPr txBox="1"/>
          <p:nvPr/>
        </p:nvSpPr>
        <p:spPr>
          <a:xfrm>
            <a:off x="505495" y="530377"/>
            <a:ext cx="4903632" cy="646331"/>
          </a:xfrm>
          <a:prstGeom prst="rect">
            <a:avLst/>
          </a:prstGeom>
          <a:noFill/>
        </p:spPr>
        <p:txBody>
          <a:bodyPr wrap="square">
            <a:spAutoFit/>
          </a:bodyPr>
          <a:lstStyle/>
          <a:p>
            <a:r>
              <a:rPr lang="zh-CN" altLang="en-US" sz="3600" b="1" dirty="0">
                <a:solidFill>
                  <a:srgbClr val="C00000"/>
                </a:solidFill>
                <a:latin typeface="SimHei" panose="02010609060101010101" pitchFamily="49" charset="-122"/>
                <a:ea typeface="SimHei" panose="02010609060101010101" pitchFamily="49" charset="-122"/>
              </a:rPr>
              <a:t>二、</a:t>
            </a:r>
            <a:r>
              <a:rPr lang="en-US" altLang="zh-CN" sz="3600" b="1" dirty="0">
                <a:solidFill>
                  <a:srgbClr val="C00000"/>
                </a:solidFill>
                <a:latin typeface="SimHei" panose="02010609060101010101" pitchFamily="49" charset="-122"/>
                <a:ea typeface="SimHei" panose="02010609060101010101" pitchFamily="49" charset="-122"/>
              </a:rPr>
              <a:t>PEU</a:t>
            </a:r>
            <a:r>
              <a:rPr lang="zh-CN" altLang="en-US" sz="3600" b="1" dirty="0">
                <a:solidFill>
                  <a:srgbClr val="C00000"/>
                </a:solidFill>
                <a:latin typeface="SimHei" panose="02010609060101010101" pitchFamily="49" charset="-122"/>
                <a:ea typeface="SimHei" panose="02010609060101010101" pitchFamily="49" charset="-122"/>
              </a:rPr>
              <a:t>认知</a:t>
            </a:r>
          </a:p>
        </p:txBody>
      </p:sp>
      <p:sp>
        <p:nvSpPr>
          <p:cNvPr id="4" name="圆角矩形 12">
            <a:extLst>
              <a:ext uri="{FF2B5EF4-FFF2-40B4-BE49-F238E27FC236}">
                <a16:creationId xmlns:a16="http://schemas.microsoft.com/office/drawing/2014/main" id="{9AA5E5D9-6757-447C-B6DA-7D965C7D011C}"/>
              </a:ext>
            </a:extLst>
          </p:cNvPr>
          <p:cNvSpPr/>
          <p:nvPr/>
        </p:nvSpPr>
        <p:spPr>
          <a:xfrm>
            <a:off x="1328766" y="1215192"/>
            <a:ext cx="3397781"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en-US" altLang="zh-CN" sz="3200" b="1" dirty="0"/>
              <a:t>1. PEU</a:t>
            </a:r>
            <a:r>
              <a:rPr lang="zh-CN" altLang="en-US" sz="3200" b="1" dirty="0"/>
              <a:t>结构组成</a:t>
            </a:r>
          </a:p>
        </p:txBody>
      </p:sp>
    </p:spTree>
    <p:extLst>
      <p:ext uri="{BB962C8B-B14F-4D97-AF65-F5344CB8AC3E}">
        <p14:creationId xmlns:p14="http://schemas.microsoft.com/office/powerpoint/2010/main" val="1811468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F44808F-B816-4DCE-B4D6-FDE0BDB76893}"/>
              </a:ext>
            </a:extLst>
          </p:cNvPr>
          <p:cNvSpPr txBox="1"/>
          <p:nvPr/>
        </p:nvSpPr>
        <p:spPr>
          <a:xfrm>
            <a:off x="1133341" y="1669982"/>
            <a:ext cx="10560676" cy="5012398"/>
          </a:xfrm>
          <a:prstGeom prst="rect">
            <a:avLst/>
          </a:prstGeom>
          <a:noFill/>
        </p:spPr>
        <p:txBody>
          <a:bodyPr wrap="square">
            <a:spAutoFit/>
          </a:bodyPr>
          <a:lstStyle/>
          <a:p>
            <a:pPr>
              <a:lnSpc>
                <a:spcPct val="150000"/>
              </a:lnSpc>
            </a:pPr>
            <a:r>
              <a:rPr lang="zh-CN" altLang="en-US" sz="2400" dirty="0"/>
              <a:t>（</a:t>
            </a:r>
            <a:r>
              <a:rPr lang="en-US" altLang="zh-CN" sz="2400" dirty="0"/>
              <a:t>1</a:t>
            </a:r>
            <a:r>
              <a:rPr lang="zh-CN" altLang="en-US" sz="2400" dirty="0"/>
              <a:t>）PEU集成化设计将原本大量的高压线束优化后，</a:t>
            </a:r>
            <a:endParaRPr lang="en-US" altLang="zh-CN" sz="2400" dirty="0"/>
          </a:p>
          <a:p>
            <a:pPr>
              <a:lnSpc>
                <a:spcPct val="150000"/>
              </a:lnSpc>
            </a:pPr>
            <a:r>
              <a:rPr lang="en-US" altLang="zh-CN" sz="2400" dirty="0"/>
              <a:t>         </a:t>
            </a:r>
            <a:r>
              <a:rPr lang="zh-CN" altLang="en-US" sz="2400" dirty="0"/>
              <a:t>在内部母排中集成体现，提高了高压母线的屏蔽效果。</a:t>
            </a:r>
            <a:endParaRPr lang="en-US" altLang="zh-CN" sz="2400" dirty="0"/>
          </a:p>
          <a:p>
            <a:pPr>
              <a:lnSpc>
                <a:spcPct val="150000"/>
              </a:lnSpc>
            </a:pPr>
            <a:r>
              <a:rPr lang="zh-CN" altLang="en-US" sz="2400" dirty="0"/>
              <a:t>（</a:t>
            </a:r>
            <a:r>
              <a:rPr lang="en-US" altLang="zh-CN" sz="2400" dirty="0"/>
              <a:t>2</a:t>
            </a:r>
            <a:r>
              <a:rPr lang="zh-CN" altLang="en-US" sz="2400" dirty="0"/>
              <a:t>）PEU的各个接口是根据整车的需求进行定制化设计的，</a:t>
            </a:r>
            <a:endParaRPr lang="en-US" altLang="zh-CN" sz="2400" dirty="0"/>
          </a:p>
          <a:p>
            <a:pPr>
              <a:lnSpc>
                <a:spcPct val="150000"/>
              </a:lnSpc>
            </a:pPr>
            <a:r>
              <a:rPr lang="en-US" altLang="zh-CN" sz="2400" dirty="0"/>
              <a:t>         </a:t>
            </a:r>
            <a:r>
              <a:rPr lang="zh-CN" altLang="en-US" sz="2400" dirty="0"/>
              <a:t>与PEU连接的高低压线束较为简易，</a:t>
            </a:r>
            <a:endParaRPr lang="en-US" altLang="zh-CN" sz="2400" dirty="0"/>
          </a:p>
          <a:p>
            <a:pPr>
              <a:lnSpc>
                <a:spcPct val="150000"/>
              </a:lnSpc>
            </a:pPr>
            <a:r>
              <a:rPr lang="en-US" altLang="zh-CN" sz="2400" dirty="0"/>
              <a:t>         </a:t>
            </a:r>
            <a:r>
              <a:rPr lang="zh-CN" altLang="en-US" sz="2400" dirty="0"/>
              <a:t>提高了高压线束的装配便捷性和可靠性，</a:t>
            </a:r>
            <a:endParaRPr lang="en-US" altLang="zh-CN" sz="2400" dirty="0"/>
          </a:p>
          <a:p>
            <a:pPr>
              <a:lnSpc>
                <a:spcPct val="150000"/>
              </a:lnSpc>
            </a:pPr>
            <a:r>
              <a:rPr lang="en-US" altLang="zh-CN" sz="2400" dirty="0"/>
              <a:t>         </a:t>
            </a:r>
            <a:r>
              <a:rPr lang="zh-CN" altLang="en-US" sz="2400" dirty="0"/>
              <a:t>提高了装配效率和生产效率。</a:t>
            </a:r>
            <a:endParaRPr lang="en-US" altLang="zh-CN" sz="2400" dirty="0"/>
          </a:p>
          <a:p>
            <a:pPr>
              <a:lnSpc>
                <a:spcPct val="150000"/>
              </a:lnSpc>
            </a:pPr>
            <a:r>
              <a:rPr lang="en-US" altLang="zh-CN" sz="2400" dirty="0"/>
              <a:t> </a:t>
            </a:r>
            <a:r>
              <a:rPr lang="zh-CN" altLang="en-US" sz="2400" dirty="0"/>
              <a:t>MCU具备换挡控制功能、能量回收控制功能、整车扭矩需求控制功能、定速巡航控制功能、防溜坡控制功能、碰撞安全控制功能、制动系统控制功能、整车控制功能、ADAS功能等</a:t>
            </a:r>
          </a:p>
        </p:txBody>
      </p:sp>
      <p:sp>
        <p:nvSpPr>
          <p:cNvPr id="3" name="圆角矩形 12">
            <a:extLst>
              <a:ext uri="{FF2B5EF4-FFF2-40B4-BE49-F238E27FC236}">
                <a16:creationId xmlns:a16="http://schemas.microsoft.com/office/drawing/2014/main" id="{77882AF2-76C6-4139-A138-BA9FE813B66D}"/>
              </a:ext>
            </a:extLst>
          </p:cNvPr>
          <p:cNvSpPr/>
          <p:nvPr/>
        </p:nvSpPr>
        <p:spPr>
          <a:xfrm>
            <a:off x="1133341" y="777928"/>
            <a:ext cx="3812146"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en-US" altLang="zh-CN" sz="3200" b="1" dirty="0"/>
              <a:t>2. PEU</a:t>
            </a:r>
            <a:r>
              <a:rPr lang="zh-CN" altLang="en-US" sz="3200" b="1" dirty="0"/>
              <a:t>集成化优点</a:t>
            </a:r>
          </a:p>
        </p:txBody>
      </p:sp>
    </p:spTree>
    <p:extLst>
      <p:ext uri="{BB962C8B-B14F-4D97-AF65-F5344CB8AC3E}">
        <p14:creationId xmlns:p14="http://schemas.microsoft.com/office/powerpoint/2010/main" val="409604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3529E00-697F-4179-AE2D-24CB3519C7B9}"/>
              </a:ext>
            </a:extLst>
          </p:cNvPr>
          <p:cNvGrpSpPr/>
          <p:nvPr/>
        </p:nvGrpSpPr>
        <p:grpSpPr>
          <a:xfrm>
            <a:off x="1119600" y="590057"/>
            <a:ext cx="3169065" cy="3698607"/>
            <a:chOff x="1249092" y="1220655"/>
            <a:chExt cx="2827683" cy="3548678"/>
          </a:xfrm>
        </p:grpSpPr>
        <p:sp>
          <p:nvSpPr>
            <p:cNvPr id="9" name="圆角矩形 34">
              <a:extLst>
                <a:ext uri="{FF2B5EF4-FFF2-40B4-BE49-F238E27FC236}">
                  <a16:creationId xmlns:a16="http://schemas.microsoft.com/office/drawing/2014/main"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id="{F5684913-0AE5-4808-BDD8-2716BF539B9D}"/>
              </a:ext>
            </a:extLst>
          </p:cNvPr>
          <p:cNvSpPr/>
          <p:nvPr/>
        </p:nvSpPr>
        <p:spPr>
          <a:xfrm>
            <a:off x="1545464" y="1900783"/>
            <a:ext cx="2420017" cy="1308876"/>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能热爱专业，热爱学校。</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pic>
        <p:nvPicPr>
          <p:cNvPr id="2" name="图片 1">
            <a:extLst>
              <a:ext uri="{FF2B5EF4-FFF2-40B4-BE49-F238E27FC236}">
                <a16:creationId xmlns:a16="http://schemas.microsoft.com/office/drawing/2014/main" id="{548371F3-98CC-455A-AC38-47E8B5E40353}"/>
              </a:ext>
            </a:extLst>
          </p:cNvPr>
          <p:cNvPicPr>
            <a:picLocks noChangeAspect="1"/>
          </p:cNvPicPr>
          <p:nvPr/>
        </p:nvPicPr>
        <p:blipFill>
          <a:blip r:embed="rId2"/>
          <a:stretch>
            <a:fillRect/>
          </a:stretch>
        </p:blipFill>
        <p:spPr>
          <a:xfrm>
            <a:off x="6049121" y="3429000"/>
            <a:ext cx="4762500" cy="2899413"/>
          </a:xfrm>
          <a:prstGeom prst="rect">
            <a:avLst/>
          </a:prstGeom>
        </p:spPr>
      </p:pic>
      <p:pic>
        <p:nvPicPr>
          <p:cNvPr id="3" name="图片 2">
            <a:extLst>
              <a:ext uri="{FF2B5EF4-FFF2-40B4-BE49-F238E27FC236}">
                <a16:creationId xmlns:a16="http://schemas.microsoft.com/office/drawing/2014/main" id="{1720363C-D191-482C-9A9A-FC09F7638527}"/>
              </a:ext>
            </a:extLst>
          </p:cNvPr>
          <p:cNvPicPr>
            <a:picLocks noChangeAspect="1"/>
          </p:cNvPicPr>
          <p:nvPr/>
        </p:nvPicPr>
        <p:blipFill>
          <a:blip r:embed="rId3"/>
          <a:stretch>
            <a:fillRect/>
          </a:stretch>
        </p:blipFill>
        <p:spPr>
          <a:xfrm>
            <a:off x="5630305" y="876034"/>
            <a:ext cx="5257800" cy="2333625"/>
          </a:xfrm>
          <a:prstGeom prst="rect">
            <a:avLst/>
          </a:prstGeom>
        </p:spPr>
      </p:pic>
    </p:spTree>
    <p:extLst>
      <p:ext uri="{BB962C8B-B14F-4D97-AF65-F5344CB8AC3E}">
        <p14:creationId xmlns:p14="http://schemas.microsoft.com/office/powerpoint/2010/main" val="259444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F44808F-B816-4DCE-B4D6-FDE0BDB76893}"/>
              </a:ext>
            </a:extLst>
          </p:cNvPr>
          <p:cNvSpPr txBox="1"/>
          <p:nvPr/>
        </p:nvSpPr>
        <p:spPr>
          <a:xfrm>
            <a:off x="1631324" y="1502557"/>
            <a:ext cx="3945228" cy="5012398"/>
          </a:xfrm>
          <a:prstGeom prst="rect">
            <a:avLst/>
          </a:prstGeom>
          <a:noFill/>
        </p:spPr>
        <p:txBody>
          <a:bodyPr wrap="square">
            <a:spAutoFit/>
          </a:bodyPr>
          <a:lstStyle/>
          <a:p>
            <a:pPr>
              <a:lnSpc>
                <a:spcPct val="150000"/>
              </a:lnSpc>
            </a:pPr>
            <a:r>
              <a:rPr lang="zh-CN" altLang="en-US" sz="2400" dirty="0"/>
              <a:t>换挡控制功能</a:t>
            </a:r>
            <a:endParaRPr lang="en-US" altLang="zh-CN" sz="2400" dirty="0"/>
          </a:p>
          <a:p>
            <a:pPr>
              <a:lnSpc>
                <a:spcPct val="150000"/>
              </a:lnSpc>
            </a:pPr>
            <a:r>
              <a:rPr lang="zh-CN" altLang="en-US" sz="2400" dirty="0"/>
              <a:t>能量回收控制功能</a:t>
            </a:r>
            <a:endParaRPr lang="en-US" altLang="zh-CN" sz="2400" dirty="0"/>
          </a:p>
          <a:p>
            <a:pPr>
              <a:lnSpc>
                <a:spcPct val="150000"/>
              </a:lnSpc>
            </a:pPr>
            <a:r>
              <a:rPr lang="zh-CN" altLang="en-US" sz="2400" dirty="0"/>
              <a:t>整车扭矩需求控制功能</a:t>
            </a:r>
            <a:endParaRPr lang="en-US" altLang="zh-CN" sz="2400" dirty="0"/>
          </a:p>
          <a:p>
            <a:pPr>
              <a:lnSpc>
                <a:spcPct val="150000"/>
              </a:lnSpc>
            </a:pPr>
            <a:r>
              <a:rPr lang="zh-CN" altLang="en-US" sz="2400" dirty="0"/>
              <a:t>定速巡航控制功能</a:t>
            </a:r>
            <a:endParaRPr lang="en-US" altLang="zh-CN" sz="2400" dirty="0"/>
          </a:p>
          <a:p>
            <a:pPr>
              <a:lnSpc>
                <a:spcPct val="150000"/>
              </a:lnSpc>
            </a:pPr>
            <a:r>
              <a:rPr lang="zh-CN" altLang="en-US" sz="2400" dirty="0"/>
              <a:t>防溜坡控制功能</a:t>
            </a:r>
            <a:endParaRPr lang="en-US" altLang="zh-CN" sz="2400" dirty="0"/>
          </a:p>
          <a:p>
            <a:pPr>
              <a:lnSpc>
                <a:spcPct val="150000"/>
              </a:lnSpc>
            </a:pPr>
            <a:r>
              <a:rPr lang="zh-CN" altLang="en-US" sz="2400" dirty="0"/>
              <a:t>碰撞安全控制功能</a:t>
            </a:r>
            <a:endParaRPr lang="en-US" altLang="zh-CN" sz="2400" dirty="0"/>
          </a:p>
          <a:p>
            <a:pPr>
              <a:lnSpc>
                <a:spcPct val="150000"/>
              </a:lnSpc>
            </a:pPr>
            <a:r>
              <a:rPr lang="zh-CN" altLang="en-US" sz="2400" dirty="0"/>
              <a:t>制动系统控制功能</a:t>
            </a:r>
            <a:endParaRPr lang="en-US" altLang="zh-CN" sz="2400" dirty="0"/>
          </a:p>
          <a:p>
            <a:pPr>
              <a:lnSpc>
                <a:spcPct val="150000"/>
              </a:lnSpc>
            </a:pPr>
            <a:r>
              <a:rPr lang="zh-CN" altLang="en-US" sz="2400" dirty="0"/>
              <a:t>整车控制功能</a:t>
            </a:r>
            <a:endParaRPr lang="en-US" altLang="zh-CN" sz="2400" dirty="0"/>
          </a:p>
          <a:p>
            <a:pPr>
              <a:lnSpc>
                <a:spcPct val="150000"/>
              </a:lnSpc>
            </a:pPr>
            <a:r>
              <a:rPr lang="zh-CN" altLang="en-US" sz="2400" dirty="0"/>
              <a:t>ADAS功能</a:t>
            </a:r>
          </a:p>
        </p:txBody>
      </p:sp>
      <p:sp>
        <p:nvSpPr>
          <p:cNvPr id="3" name="圆角矩形 12">
            <a:extLst>
              <a:ext uri="{FF2B5EF4-FFF2-40B4-BE49-F238E27FC236}">
                <a16:creationId xmlns:a16="http://schemas.microsoft.com/office/drawing/2014/main" id="{77882AF2-76C6-4139-A138-BA9FE813B66D}"/>
              </a:ext>
            </a:extLst>
          </p:cNvPr>
          <p:cNvSpPr/>
          <p:nvPr/>
        </p:nvSpPr>
        <p:spPr>
          <a:xfrm>
            <a:off x="1133341" y="777928"/>
            <a:ext cx="3812146"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en-US" altLang="zh-CN" sz="3200" b="1" dirty="0"/>
              <a:t>3. PEU</a:t>
            </a:r>
            <a:r>
              <a:rPr lang="zh-CN" altLang="en-US" sz="3200" b="1" dirty="0"/>
              <a:t>功能</a:t>
            </a:r>
          </a:p>
        </p:txBody>
      </p:sp>
    </p:spTree>
    <p:extLst>
      <p:ext uri="{BB962C8B-B14F-4D97-AF65-F5344CB8AC3E}">
        <p14:creationId xmlns:p14="http://schemas.microsoft.com/office/powerpoint/2010/main" val="369663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C5775BA-FDB1-43CC-833C-BB9EAE9FD591}"/>
              </a:ext>
            </a:extLst>
          </p:cNvPr>
          <p:cNvSpPr txBox="1"/>
          <p:nvPr/>
        </p:nvSpPr>
        <p:spPr>
          <a:xfrm>
            <a:off x="1046409" y="897159"/>
            <a:ext cx="4105140" cy="646331"/>
          </a:xfrm>
          <a:prstGeom prst="rect">
            <a:avLst/>
          </a:prstGeom>
          <a:noFill/>
        </p:spPr>
        <p:txBody>
          <a:bodyPr wrap="square">
            <a:spAutoFit/>
          </a:bodyPr>
          <a:lstStyle/>
          <a:p>
            <a:r>
              <a:rPr lang="zh-CN" altLang="en-US" sz="3600" b="1" dirty="0">
                <a:solidFill>
                  <a:srgbClr val="C00000"/>
                </a:solidFill>
                <a:latin typeface="SimHei" panose="02010609060101010101" pitchFamily="49" charset="-122"/>
                <a:ea typeface="SimHei" panose="02010609060101010101" pitchFamily="49" charset="-122"/>
              </a:rPr>
              <a:t>三、</a:t>
            </a:r>
            <a:r>
              <a:rPr lang="en-US" altLang="zh-CN" sz="3600" b="1" dirty="0">
                <a:solidFill>
                  <a:srgbClr val="C00000"/>
                </a:solidFill>
                <a:latin typeface="SimHei" panose="02010609060101010101" pitchFamily="49" charset="-122"/>
                <a:ea typeface="SimHei" panose="02010609060101010101" pitchFamily="49" charset="-122"/>
              </a:rPr>
              <a:t>EU5</a:t>
            </a:r>
            <a:r>
              <a:rPr lang="zh-CN" altLang="en-US" sz="3600" b="1" dirty="0">
                <a:solidFill>
                  <a:srgbClr val="C00000"/>
                </a:solidFill>
                <a:latin typeface="SimHei" panose="02010609060101010101" pitchFamily="49" charset="-122"/>
                <a:ea typeface="SimHei" panose="02010609060101010101" pitchFamily="49" charset="-122"/>
              </a:rPr>
              <a:t>整车控制</a:t>
            </a:r>
          </a:p>
        </p:txBody>
      </p:sp>
      <p:sp>
        <p:nvSpPr>
          <p:cNvPr id="7" name="文本框 6">
            <a:extLst>
              <a:ext uri="{FF2B5EF4-FFF2-40B4-BE49-F238E27FC236}">
                <a16:creationId xmlns:a16="http://schemas.microsoft.com/office/drawing/2014/main" id="{5ED77DE6-0021-4156-8405-FF55FC979583}"/>
              </a:ext>
            </a:extLst>
          </p:cNvPr>
          <p:cNvSpPr txBox="1"/>
          <p:nvPr/>
        </p:nvSpPr>
        <p:spPr>
          <a:xfrm>
            <a:off x="1690352" y="2005038"/>
            <a:ext cx="9333964" cy="2242409"/>
          </a:xfrm>
          <a:prstGeom prst="rect">
            <a:avLst/>
          </a:prstGeom>
          <a:noFill/>
        </p:spPr>
        <p:txBody>
          <a:bodyPr wrap="square">
            <a:spAutoFit/>
          </a:bodyPr>
          <a:lstStyle/>
          <a:p>
            <a:pPr>
              <a:lnSpc>
                <a:spcPct val="150000"/>
              </a:lnSpc>
            </a:pPr>
            <a:r>
              <a:rPr lang="zh-CN" altLang="en-US" sz="2400" dirty="0">
                <a:solidFill>
                  <a:schemeClr val="tx2"/>
                </a:solidFill>
              </a:rPr>
              <a:t>（一）驾驶员意图解析驾驶员意图解析</a:t>
            </a:r>
            <a:endParaRPr lang="en-US" altLang="zh-CN" sz="2400" dirty="0">
              <a:solidFill>
                <a:schemeClr val="tx2"/>
              </a:solidFill>
            </a:endParaRPr>
          </a:p>
          <a:p>
            <a:pPr>
              <a:lnSpc>
                <a:spcPct val="150000"/>
              </a:lnSpc>
            </a:pPr>
            <a:r>
              <a:rPr lang="zh-CN" altLang="en-US" sz="2400" dirty="0"/>
              <a:t>          主要是对驾驶员操作信息及控制命令进行分析处理,</a:t>
            </a:r>
            <a:endParaRPr lang="en-US" altLang="zh-CN" sz="2400" dirty="0"/>
          </a:p>
          <a:p>
            <a:pPr>
              <a:lnSpc>
                <a:spcPct val="150000"/>
              </a:lnSpc>
            </a:pPr>
            <a:r>
              <a:rPr lang="en-US" altLang="zh-CN" sz="2400" dirty="0"/>
              <a:t>         </a:t>
            </a:r>
            <a:r>
              <a:rPr lang="zh-CN" altLang="en-US" sz="2400" dirty="0"/>
              <a:t> 将驾驶员的油门信号和制动信号根据某种规则，</a:t>
            </a:r>
            <a:endParaRPr lang="en-US" altLang="zh-CN" sz="2400" dirty="0"/>
          </a:p>
          <a:p>
            <a:pPr>
              <a:lnSpc>
                <a:spcPct val="150000"/>
              </a:lnSpc>
            </a:pPr>
            <a:r>
              <a:rPr lang="en-US" altLang="zh-CN" sz="2400" dirty="0"/>
              <a:t>          </a:t>
            </a:r>
            <a:r>
              <a:rPr lang="zh-CN" altLang="en-US" sz="2400" dirty="0"/>
              <a:t>转化成电机的需求转矩命令。</a:t>
            </a:r>
            <a:endParaRPr lang="en-US" altLang="zh-CN" sz="2400" dirty="0"/>
          </a:p>
        </p:txBody>
      </p:sp>
    </p:spTree>
    <p:extLst>
      <p:ext uri="{BB962C8B-B14F-4D97-AF65-F5344CB8AC3E}">
        <p14:creationId xmlns:p14="http://schemas.microsoft.com/office/powerpoint/2010/main" val="12171659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953036" y="1634218"/>
            <a:ext cx="10573555" cy="3904402"/>
          </a:xfrm>
          <a:prstGeom prst="rect">
            <a:avLst/>
          </a:prstGeom>
          <a:noFill/>
        </p:spPr>
        <p:txBody>
          <a:bodyPr wrap="square">
            <a:spAutoFit/>
          </a:bodyPr>
          <a:lstStyle/>
          <a:p>
            <a:pPr>
              <a:lnSpc>
                <a:spcPct val="150000"/>
              </a:lnSpc>
            </a:pPr>
            <a:r>
              <a:rPr lang="zh-CN" altLang="en-US" sz="2400" dirty="0"/>
              <a:t>      根据驾驶员</a:t>
            </a:r>
            <a:r>
              <a:rPr lang="zh-CN" altLang="en-US" sz="2400" dirty="0">
                <a:solidFill>
                  <a:srgbClr val="C00000"/>
                </a:solidFill>
              </a:rPr>
              <a:t>对车辆的操纵输入</a:t>
            </a:r>
            <a:r>
              <a:rPr lang="zh-CN" altLang="en-US" sz="2400" dirty="0"/>
              <a:t>（加速踏板、制动踏板以及选挡开关）、    </a:t>
            </a:r>
            <a:endParaRPr lang="en-US" altLang="zh-CN" sz="2400" dirty="0"/>
          </a:p>
          <a:p>
            <a:pPr>
              <a:lnSpc>
                <a:spcPct val="150000"/>
              </a:lnSpc>
            </a:pPr>
            <a:r>
              <a:rPr lang="en-US" altLang="zh-CN" sz="2400" dirty="0">
                <a:solidFill>
                  <a:srgbClr val="C00000"/>
                </a:solidFill>
              </a:rPr>
              <a:t>       </a:t>
            </a:r>
            <a:r>
              <a:rPr lang="zh-CN" altLang="en-US" sz="2400" dirty="0">
                <a:solidFill>
                  <a:srgbClr val="C00000"/>
                </a:solidFill>
              </a:rPr>
              <a:t>车辆状态</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道路及环境状况</a:t>
            </a:r>
            <a:endParaRPr lang="en-US" altLang="zh-CN" sz="2400" dirty="0">
              <a:solidFill>
                <a:srgbClr val="C00000"/>
              </a:solidFill>
            </a:endParaRPr>
          </a:p>
          <a:p>
            <a:pPr>
              <a:lnSpc>
                <a:spcPct val="150000"/>
              </a:lnSpc>
            </a:pPr>
            <a:r>
              <a:rPr lang="en-US" altLang="zh-CN" sz="2400" dirty="0"/>
              <a:t>       </a:t>
            </a:r>
            <a:r>
              <a:rPr lang="zh-CN" altLang="en-US" sz="2400" dirty="0"/>
              <a:t>经分析和处理，向MCU发出相应的指令，</a:t>
            </a:r>
            <a:endParaRPr lang="en-US" altLang="zh-CN" sz="2400" dirty="0"/>
          </a:p>
          <a:p>
            <a:pPr>
              <a:lnSpc>
                <a:spcPct val="150000"/>
              </a:lnSpc>
            </a:pPr>
            <a:r>
              <a:rPr lang="en-US" altLang="zh-CN" sz="2400" dirty="0"/>
              <a:t>       </a:t>
            </a:r>
            <a:r>
              <a:rPr lang="zh-CN" altLang="en-US" sz="2400" dirty="0"/>
              <a:t>控制电机的驱动转矩来驱动车辆，</a:t>
            </a:r>
            <a:endParaRPr lang="en-US" altLang="zh-CN" sz="2400" dirty="0"/>
          </a:p>
          <a:p>
            <a:pPr>
              <a:lnSpc>
                <a:spcPct val="150000"/>
              </a:lnSpc>
            </a:pPr>
            <a:r>
              <a:rPr lang="en-US" altLang="zh-CN" sz="2400" dirty="0"/>
              <a:t>       </a:t>
            </a:r>
            <a:r>
              <a:rPr lang="zh-CN" altLang="en-US" sz="2400" dirty="0"/>
              <a:t>以满足驾驶员对车辆驱动的动力性要求，</a:t>
            </a:r>
            <a:endParaRPr lang="en-US" altLang="zh-CN" sz="2400" dirty="0"/>
          </a:p>
          <a:p>
            <a:pPr>
              <a:lnSpc>
                <a:spcPct val="150000"/>
              </a:lnSpc>
            </a:pPr>
            <a:r>
              <a:rPr lang="en-US" altLang="zh-CN" sz="2400" dirty="0"/>
              <a:t>       </a:t>
            </a:r>
            <a:r>
              <a:rPr lang="zh-CN" altLang="en-US" sz="2400" dirty="0"/>
              <a:t>同时根据车辆状态，向相应控制单元发出相应指令，保证安全性、舒适性。</a:t>
            </a:r>
          </a:p>
        </p:txBody>
      </p:sp>
      <p:sp>
        <p:nvSpPr>
          <p:cNvPr id="7" name="文本框 6">
            <a:extLst>
              <a:ext uri="{FF2B5EF4-FFF2-40B4-BE49-F238E27FC236}">
                <a16:creationId xmlns:a16="http://schemas.microsoft.com/office/drawing/2014/main" id="{EB98C6F9-AE67-4026-B260-5AF5518DDED4}"/>
              </a:ext>
            </a:extLst>
          </p:cNvPr>
          <p:cNvSpPr txBox="1"/>
          <p:nvPr/>
        </p:nvSpPr>
        <p:spPr>
          <a:xfrm>
            <a:off x="528033" y="987312"/>
            <a:ext cx="6239814" cy="461665"/>
          </a:xfrm>
          <a:prstGeom prst="rect">
            <a:avLst/>
          </a:prstGeom>
          <a:noFill/>
        </p:spPr>
        <p:txBody>
          <a:bodyPr wrap="square">
            <a:spAutoFit/>
          </a:bodyPr>
          <a:lstStyle/>
          <a:p>
            <a:r>
              <a:rPr lang="zh-CN" altLang="en-US" sz="2400" dirty="0">
                <a:solidFill>
                  <a:schemeClr val="tx2"/>
                </a:solidFill>
              </a:rPr>
              <a:t>（二）驱动控制驱动控制</a:t>
            </a:r>
          </a:p>
        </p:txBody>
      </p:sp>
    </p:spTree>
    <p:extLst>
      <p:ext uri="{BB962C8B-B14F-4D97-AF65-F5344CB8AC3E}">
        <p14:creationId xmlns:p14="http://schemas.microsoft.com/office/powerpoint/2010/main" val="10212289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953036" y="1634218"/>
            <a:ext cx="10573555" cy="3350404"/>
          </a:xfrm>
          <a:prstGeom prst="rect">
            <a:avLst/>
          </a:prstGeom>
          <a:noFill/>
        </p:spPr>
        <p:txBody>
          <a:bodyPr wrap="square">
            <a:spAutoFit/>
          </a:bodyPr>
          <a:lstStyle/>
          <a:p>
            <a:pPr>
              <a:lnSpc>
                <a:spcPct val="150000"/>
              </a:lnSpc>
            </a:pPr>
            <a:r>
              <a:rPr lang="zh-CN" altLang="en-US" sz="2400" dirty="0"/>
              <a:t>      制动能量回馈控制即高压驱动集成单元根据</a:t>
            </a:r>
            <a:endParaRPr lang="en-US" altLang="zh-CN" sz="2400" dirty="0"/>
          </a:p>
          <a:p>
            <a:pPr>
              <a:lnSpc>
                <a:spcPct val="150000"/>
              </a:lnSpc>
            </a:pPr>
            <a:r>
              <a:rPr lang="en-US" altLang="zh-CN" sz="2400" b="1" dirty="0">
                <a:solidFill>
                  <a:srgbClr val="C00000"/>
                </a:solidFill>
              </a:rPr>
              <a:t>      </a:t>
            </a:r>
            <a:r>
              <a:rPr lang="zh-CN" altLang="en-US" sz="2400" b="1" dirty="0">
                <a:solidFill>
                  <a:srgbClr val="C00000"/>
                </a:solidFill>
              </a:rPr>
              <a:t>加速踏板和制动踏板的开度</a:t>
            </a:r>
            <a:r>
              <a:rPr lang="zh-CN" altLang="en-US" sz="2400" b="1" dirty="0"/>
              <a:t>、</a:t>
            </a:r>
            <a:endParaRPr lang="en-US" altLang="zh-CN" sz="2400" b="1" dirty="0"/>
          </a:p>
          <a:p>
            <a:pPr>
              <a:lnSpc>
                <a:spcPct val="150000"/>
              </a:lnSpc>
            </a:pPr>
            <a:r>
              <a:rPr lang="en-US" altLang="zh-CN" sz="2400" dirty="0"/>
              <a:t>      </a:t>
            </a:r>
            <a:r>
              <a:rPr lang="zh-CN" altLang="en-US" sz="2400" b="1" dirty="0">
                <a:solidFill>
                  <a:srgbClr val="C00000"/>
                </a:solidFill>
              </a:rPr>
              <a:t>车辆行驶状态信息</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b="1" dirty="0">
                <a:solidFill>
                  <a:srgbClr val="C00000"/>
                </a:solidFill>
              </a:rPr>
              <a:t>动力电池的状态信息</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dirty="0"/>
              <a:t>来判断某一时刻能否进行制动能量回馈，</a:t>
            </a:r>
            <a:endParaRPr lang="en-US" altLang="zh-CN" sz="2400" dirty="0"/>
          </a:p>
          <a:p>
            <a:pPr>
              <a:lnSpc>
                <a:spcPct val="150000"/>
              </a:lnSpc>
            </a:pPr>
            <a:r>
              <a:rPr lang="en-US" altLang="zh-CN" sz="2400" dirty="0"/>
              <a:t>      </a:t>
            </a:r>
            <a:r>
              <a:rPr lang="zh-CN" altLang="en-US" sz="2400" dirty="0"/>
              <a:t>在满足安全性能、制动性能以及驾驶员舒适性的前提下，回收部分能量。</a:t>
            </a:r>
          </a:p>
        </p:txBody>
      </p:sp>
      <p:sp>
        <p:nvSpPr>
          <p:cNvPr id="7" name="文本框 6">
            <a:extLst>
              <a:ext uri="{FF2B5EF4-FFF2-40B4-BE49-F238E27FC236}">
                <a16:creationId xmlns:a16="http://schemas.microsoft.com/office/drawing/2014/main" id="{EB98C6F9-AE67-4026-B260-5AF5518DDED4}"/>
              </a:ext>
            </a:extLst>
          </p:cNvPr>
          <p:cNvSpPr txBox="1"/>
          <p:nvPr/>
        </p:nvSpPr>
        <p:spPr>
          <a:xfrm>
            <a:off x="528033" y="987312"/>
            <a:ext cx="6239814" cy="461665"/>
          </a:xfrm>
          <a:prstGeom prst="rect">
            <a:avLst/>
          </a:prstGeom>
          <a:noFill/>
        </p:spPr>
        <p:txBody>
          <a:bodyPr wrap="square">
            <a:spAutoFit/>
          </a:bodyPr>
          <a:lstStyle/>
          <a:p>
            <a:r>
              <a:rPr lang="zh-CN" altLang="en-US" sz="2400" dirty="0">
                <a:solidFill>
                  <a:schemeClr val="tx2"/>
                </a:solidFill>
              </a:rPr>
              <a:t>（三）制动能量回馈控制</a:t>
            </a:r>
          </a:p>
        </p:txBody>
      </p:sp>
    </p:spTree>
    <p:extLst>
      <p:ext uri="{BB962C8B-B14F-4D97-AF65-F5344CB8AC3E}">
        <p14:creationId xmlns:p14="http://schemas.microsoft.com/office/powerpoint/2010/main" val="31192780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953036" y="1634218"/>
            <a:ext cx="10573555" cy="2796407"/>
          </a:xfrm>
          <a:prstGeom prst="rect">
            <a:avLst/>
          </a:prstGeom>
          <a:noFill/>
        </p:spPr>
        <p:txBody>
          <a:bodyPr wrap="square">
            <a:spAutoFit/>
          </a:bodyPr>
          <a:lstStyle/>
          <a:p>
            <a:pPr>
              <a:lnSpc>
                <a:spcPct val="150000"/>
              </a:lnSpc>
            </a:pPr>
            <a:r>
              <a:rPr lang="zh-CN" altLang="en-US" sz="2400" dirty="0"/>
              <a:t>    包括滑行制动和刹车制动过程中的电机制动转矩控制。</a:t>
            </a:r>
            <a:endParaRPr lang="en-US" altLang="zh-CN" sz="2400" dirty="0"/>
          </a:p>
          <a:p>
            <a:pPr>
              <a:lnSpc>
                <a:spcPct val="150000"/>
              </a:lnSpc>
            </a:pPr>
            <a:r>
              <a:rPr lang="en-US" altLang="zh-CN" sz="2400" dirty="0"/>
              <a:t>    </a:t>
            </a:r>
            <a:r>
              <a:rPr lang="zh-CN" altLang="en-US" sz="2400" dirty="0"/>
              <a:t>根据加速踏板和制动踏板信号，制动能量回收可以分为两个阶段，</a:t>
            </a:r>
            <a:endParaRPr lang="en-US" altLang="zh-CN" sz="2400" dirty="0"/>
          </a:p>
          <a:p>
            <a:pPr>
              <a:lnSpc>
                <a:spcPct val="150000"/>
              </a:lnSpc>
            </a:pPr>
            <a:r>
              <a:rPr lang="en-US" altLang="zh-CN" sz="2400" dirty="0"/>
              <a:t>    </a:t>
            </a:r>
            <a:r>
              <a:rPr lang="zh-CN" altLang="en-US" sz="2400" dirty="0"/>
              <a:t>简单的划分条件：</a:t>
            </a:r>
            <a:endParaRPr lang="en-US" altLang="zh-CN" sz="2400" dirty="0"/>
          </a:p>
          <a:p>
            <a:pPr>
              <a:lnSpc>
                <a:spcPct val="150000"/>
              </a:lnSpc>
            </a:pPr>
            <a:r>
              <a:rPr lang="en-US" altLang="zh-CN" sz="2400" dirty="0"/>
              <a:t>    </a:t>
            </a:r>
            <a:r>
              <a:rPr lang="zh-CN" altLang="en-US" sz="2400" dirty="0"/>
              <a:t>一是在车辆行驶过程中驾驶员</a:t>
            </a:r>
            <a:r>
              <a:rPr lang="zh-CN" altLang="en-US" sz="2400" b="1" dirty="0">
                <a:solidFill>
                  <a:srgbClr val="C00000"/>
                </a:solidFill>
              </a:rPr>
              <a:t>松开加速踏板但没有踩下制动踏板</a:t>
            </a:r>
            <a:r>
              <a:rPr lang="zh-CN" altLang="en-US" sz="2400" dirty="0"/>
              <a:t>那一刻； </a:t>
            </a:r>
            <a:endParaRPr lang="en-US" altLang="zh-CN" sz="2400" dirty="0"/>
          </a:p>
          <a:p>
            <a:pPr>
              <a:lnSpc>
                <a:spcPct val="150000"/>
              </a:lnSpc>
            </a:pPr>
            <a:r>
              <a:rPr lang="en-US" altLang="zh-CN" sz="2400" dirty="0"/>
              <a:t>    </a:t>
            </a:r>
            <a:r>
              <a:rPr lang="zh-CN" altLang="en-US" sz="2400" dirty="0"/>
              <a:t>二是在驾驶员</a:t>
            </a:r>
            <a:r>
              <a:rPr lang="zh-CN" altLang="en-US" sz="2400" b="1" dirty="0">
                <a:solidFill>
                  <a:srgbClr val="C00000"/>
                </a:solidFill>
              </a:rPr>
              <a:t>踩下制动踏板</a:t>
            </a:r>
            <a:r>
              <a:rPr lang="zh-CN" altLang="en-US" sz="2400" dirty="0"/>
              <a:t>那一刻。</a:t>
            </a:r>
          </a:p>
        </p:txBody>
      </p:sp>
    </p:spTree>
    <p:extLst>
      <p:ext uri="{BB962C8B-B14F-4D97-AF65-F5344CB8AC3E}">
        <p14:creationId xmlns:p14="http://schemas.microsoft.com/office/powerpoint/2010/main" val="15282330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73487" y="758454"/>
            <a:ext cx="10573555" cy="2242409"/>
          </a:xfrm>
          <a:prstGeom prst="rect">
            <a:avLst/>
          </a:prstGeom>
          <a:noFill/>
        </p:spPr>
        <p:txBody>
          <a:bodyPr wrap="square">
            <a:spAutoFit/>
          </a:bodyPr>
          <a:lstStyle/>
          <a:p>
            <a:pPr>
              <a:lnSpc>
                <a:spcPct val="150000"/>
              </a:lnSpc>
            </a:pPr>
            <a:r>
              <a:rPr lang="zh-CN" altLang="en-US" sz="2400" dirty="0"/>
              <a:t>    </a:t>
            </a:r>
            <a:r>
              <a:rPr lang="zh-CN" altLang="en-US" sz="2400" dirty="0">
                <a:solidFill>
                  <a:schemeClr val="tx2"/>
                </a:solidFill>
              </a:rPr>
              <a:t>（四）制动能量回馈的原则</a:t>
            </a:r>
            <a:endParaRPr lang="en-US" altLang="zh-CN" sz="2400" dirty="0">
              <a:solidFill>
                <a:schemeClr val="tx2"/>
              </a:solidFill>
            </a:endParaRPr>
          </a:p>
          <a:p>
            <a:pPr>
              <a:lnSpc>
                <a:spcPct val="150000"/>
              </a:lnSpc>
            </a:pPr>
            <a:r>
              <a:rPr lang="en-US" altLang="zh-CN" sz="2400" dirty="0"/>
              <a:t>              </a:t>
            </a:r>
            <a:r>
              <a:rPr lang="zh-CN" altLang="en-US" sz="2400" dirty="0"/>
              <a:t>能量回收制动不应该干预</a:t>
            </a:r>
            <a:r>
              <a:rPr lang="en-US" altLang="zh-CN" sz="2400" dirty="0"/>
              <a:t>ABS</a:t>
            </a:r>
            <a:r>
              <a:rPr lang="zh-CN" altLang="en-US" sz="2400" dirty="0"/>
              <a:t>的工作。</a:t>
            </a:r>
            <a:endParaRPr lang="en-US" altLang="zh-CN" sz="2400" dirty="0"/>
          </a:p>
          <a:p>
            <a:pPr>
              <a:lnSpc>
                <a:spcPct val="150000"/>
              </a:lnSpc>
            </a:pPr>
            <a:r>
              <a:rPr lang="en-US" altLang="zh-CN" sz="2400" dirty="0"/>
              <a:t>              </a:t>
            </a:r>
            <a:r>
              <a:rPr lang="zh-CN" altLang="en-US" sz="2400" dirty="0"/>
              <a:t>当</a:t>
            </a:r>
            <a:r>
              <a:rPr lang="en-US" altLang="zh-CN" sz="2400" dirty="0"/>
              <a:t>ABS</a:t>
            </a:r>
            <a:r>
              <a:rPr lang="zh-CN" altLang="en-US" sz="2400" dirty="0"/>
              <a:t>进行制动力调节时，制动能量回收不应该工作。</a:t>
            </a:r>
            <a:endParaRPr lang="en-US" altLang="zh-CN" sz="2400" dirty="0"/>
          </a:p>
          <a:p>
            <a:pPr>
              <a:lnSpc>
                <a:spcPct val="150000"/>
              </a:lnSpc>
            </a:pPr>
            <a:r>
              <a:rPr lang="en-US" altLang="zh-CN" sz="2400" dirty="0"/>
              <a:t>              </a:t>
            </a:r>
            <a:r>
              <a:rPr lang="zh-CN" altLang="en-US" sz="2400" dirty="0"/>
              <a:t>当</a:t>
            </a:r>
            <a:r>
              <a:rPr lang="en-US" altLang="zh-CN" sz="2400" dirty="0"/>
              <a:t>ABS</a:t>
            </a:r>
            <a:r>
              <a:rPr lang="zh-CN" altLang="en-US" sz="2400" dirty="0"/>
              <a:t>报警时，制动能量回收不应该工作。</a:t>
            </a:r>
            <a:endParaRPr lang="en-US" altLang="zh-CN" sz="2400" dirty="0"/>
          </a:p>
        </p:txBody>
      </p:sp>
    </p:spTree>
    <p:extLst>
      <p:ext uri="{BB962C8B-B14F-4D97-AF65-F5344CB8AC3E}">
        <p14:creationId xmlns:p14="http://schemas.microsoft.com/office/powerpoint/2010/main" val="17395277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425002" y="1428156"/>
            <a:ext cx="10573555" cy="2242409"/>
          </a:xfrm>
          <a:prstGeom prst="rect">
            <a:avLst/>
          </a:prstGeom>
          <a:noFill/>
        </p:spPr>
        <p:txBody>
          <a:bodyPr wrap="square">
            <a:spAutoFit/>
          </a:bodyPr>
          <a:lstStyle/>
          <a:p>
            <a:pPr>
              <a:lnSpc>
                <a:spcPct val="150000"/>
              </a:lnSpc>
            </a:pPr>
            <a:r>
              <a:rPr lang="zh-CN" altLang="en-US" sz="2400" dirty="0"/>
              <a:t>          当电驱动系统具有故障时，制动能量回收不应该工作。</a:t>
            </a:r>
            <a:endParaRPr lang="en-US" altLang="zh-CN" sz="2400" dirty="0"/>
          </a:p>
          <a:p>
            <a:pPr>
              <a:lnSpc>
                <a:spcPct val="150000"/>
              </a:lnSpc>
            </a:pPr>
            <a:r>
              <a:rPr lang="en-US" altLang="zh-CN" sz="2400" dirty="0"/>
              <a:t>          </a:t>
            </a:r>
            <a:r>
              <a:rPr lang="zh-CN" altLang="en-US" sz="2400" dirty="0"/>
              <a:t>当发生下列情况时，禁止能量回收：</a:t>
            </a:r>
            <a:endParaRPr lang="en-US" altLang="zh-CN" sz="2400" dirty="0"/>
          </a:p>
          <a:p>
            <a:pPr>
              <a:lnSpc>
                <a:spcPct val="150000"/>
              </a:lnSpc>
            </a:pPr>
            <a:r>
              <a:rPr lang="en-US" altLang="zh-CN" sz="2400" dirty="0"/>
              <a:t>        </a:t>
            </a:r>
            <a:r>
              <a:rPr lang="zh-CN" altLang="en-US" sz="2400" dirty="0"/>
              <a:t>（</a:t>
            </a:r>
            <a:r>
              <a:rPr lang="en-US" altLang="zh-CN" sz="2400" dirty="0"/>
              <a:t>1</a:t>
            </a:r>
            <a:r>
              <a:rPr lang="zh-CN" altLang="en-US" sz="2400" dirty="0"/>
              <a:t>）</a:t>
            </a:r>
            <a:r>
              <a:rPr lang="en-US" altLang="zh-CN" sz="2400" dirty="0"/>
              <a:t>ABS</a:t>
            </a:r>
            <a:r>
              <a:rPr lang="zh-CN" altLang="en-US" sz="2400" dirty="0"/>
              <a:t>通讯丢失或者</a:t>
            </a:r>
            <a:r>
              <a:rPr lang="en-US" altLang="zh-CN" sz="2400" dirty="0"/>
              <a:t>ABS</a:t>
            </a:r>
            <a:r>
              <a:rPr lang="zh-CN" altLang="en-US" sz="2400" dirty="0"/>
              <a:t>故障；</a:t>
            </a:r>
            <a:endParaRPr lang="en-US" altLang="zh-CN" sz="2400" dirty="0"/>
          </a:p>
          <a:p>
            <a:pPr>
              <a:lnSpc>
                <a:spcPct val="150000"/>
              </a:lnSpc>
            </a:pPr>
            <a:r>
              <a:rPr lang="en-US" altLang="zh-CN" sz="2400" dirty="0"/>
              <a:t>        </a:t>
            </a:r>
            <a:r>
              <a:rPr lang="zh-CN" altLang="en-US" sz="2400" dirty="0"/>
              <a:t>（</a:t>
            </a:r>
            <a:r>
              <a:rPr lang="en-US" altLang="zh-CN" sz="2400" dirty="0"/>
              <a:t>2</a:t>
            </a:r>
            <a:r>
              <a:rPr lang="zh-CN" altLang="en-US" sz="2400" dirty="0"/>
              <a:t>）电池总电压过压等。</a:t>
            </a:r>
          </a:p>
        </p:txBody>
      </p:sp>
    </p:spTree>
    <p:extLst>
      <p:ext uri="{BB962C8B-B14F-4D97-AF65-F5344CB8AC3E}">
        <p14:creationId xmlns:p14="http://schemas.microsoft.com/office/powerpoint/2010/main" val="37137377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1186591"/>
            <a:ext cx="11423561" cy="2242409"/>
          </a:xfrm>
          <a:prstGeom prst="rect">
            <a:avLst/>
          </a:prstGeom>
          <a:noFill/>
        </p:spPr>
        <p:txBody>
          <a:bodyPr wrap="square">
            <a:spAutoFit/>
          </a:bodyPr>
          <a:lstStyle/>
          <a:p>
            <a:pPr>
              <a:lnSpc>
                <a:spcPct val="150000"/>
              </a:lnSpc>
            </a:pPr>
            <a:r>
              <a:rPr lang="zh-CN" altLang="en-US" sz="2400" dirty="0"/>
              <a:t>          </a:t>
            </a:r>
            <a:r>
              <a:rPr lang="zh-CN" altLang="en-US" sz="2400" dirty="0">
                <a:solidFill>
                  <a:schemeClr val="tx2"/>
                </a:solidFill>
              </a:rPr>
              <a:t>（五）整车能量优化管理</a:t>
            </a:r>
            <a:endParaRPr lang="en-US" altLang="zh-CN" sz="2400" dirty="0">
              <a:solidFill>
                <a:schemeClr val="tx2"/>
              </a:solidFill>
            </a:endParaRPr>
          </a:p>
          <a:p>
            <a:pPr>
              <a:lnSpc>
                <a:spcPct val="150000"/>
              </a:lnSpc>
            </a:pPr>
            <a:r>
              <a:rPr lang="en-US" altLang="zh-CN" sz="2400" dirty="0"/>
              <a:t>                    </a:t>
            </a:r>
            <a:r>
              <a:rPr lang="zh-CN" altLang="en-US" sz="2400" dirty="0"/>
              <a:t>通过对电动汽车的电机驱动系统、电池管理系统、</a:t>
            </a:r>
            <a:endParaRPr lang="en-US" altLang="zh-CN" sz="2400" dirty="0"/>
          </a:p>
          <a:p>
            <a:pPr>
              <a:lnSpc>
                <a:spcPct val="150000"/>
              </a:lnSpc>
            </a:pPr>
            <a:r>
              <a:rPr lang="en-US" altLang="zh-CN" sz="2400" dirty="0"/>
              <a:t>                    </a:t>
            </a:r>
            <a:r>
              <a:rPr lang="zh-CN" altLang="en-US" sz="2400" dirty="0"/>
              <a:t>传动系统以及其他车载能源动力系统</a:t>
            </a:r>
            <a:r>
              <a:rPr lang="en-US" altLang="zh-CN" sz="2400" dirty="0"/>
              <a:t>(</a:t>
            </a:r>
            <a:r>
              <a:rPr lang="zh-CN" altLang="en-US" sz="2400" dirty="0"/>
              <a:t>如空调、电动泵等</a:t>
            </a:r>
            <a:r>
              <a:rPr lang="en-US" altLang="zh-CN" sz="2400" dirty="0"/>
              <a:t>)</a:t>
            </a:r>
            <a:r>
              <a:rPr lang="zh-CN" altLang="en-US" sz="2400" dirty="0"/>
              <a:t>的协调和管理，</a:t>
            </a:r>
            <a:endParaRPr lang="en-US" altLang="zh-CN" sz="2400" dirty="0"/>
          </a:p>
          <a:p>
            <a:pPr>
              <a:lnSpc>
                <a:spcPct val="150000"/>
              </a:lnSpc>
            </a:pPr>
            <a:r>
              <a:rPr lang="en-US" altLang="zh-CN" sz="2400" dirty="0"/>
              <a:t>                    </a:t>
            </a:r>
            <a:r>
              <a:rPr lang="zh-CN" altLang="en-US" sz="2400" dirty="0"/>
              <a:t>提高整车能量利用效率</a:t>
            </a:r>
            <a:r>
              <a:rPr lang="en-US" altLang="zh-CN" sz="2400" dirty="0"/>
              <a:t>,</a:t>
            </a:r>
            <a:r>
              <a:rPr lang="zh-CN" altLang="en-US" sz="2400" dirty="0"/>
              <a:t>延长续驶里程。</a:t>
            </a:r>
          </a:p>
        </p:txBody>
      </p:sp>
    </p:spTree>
    <p:extLst>
      <p:ext uri="{BB962C8B-B14F-4D97-AF65-F5344CB8AC3E}">
        <p14:creationId xmlns:p14="http://schemas.microsoft.com/office/powerpoint/2010/main" val="32520642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1186591"/>
            <a:ext cx="11423561" cy="2796407"/>
          </a:xfrm>
          <a:prstGeom prst="rect">
            <a:avLst/>
          </a:prstGeom>
          <a:noFill/>
        </p:spPr>
        <p:txBody>
          <a:bodyPr wrap="square">
            <a:spAutoFit/>
          </a:bodyPr>
          <a:lstStyle/>
          <a:p>
            <a:pPr>
              <a:lnSpc>
                <a:spcPct val="150000"/>
              </a:lnSpc>
            </a:pPr>
            <a:r>
              <a:rPr lang="zh-CN" altLang="en-US" sz="2400" dirty="0"/>
              <a:t>          </a:t>
            </a:r>
            <a:r>
              <a:rPr lang="zh-CN" altLang="en-US" sz="2400" dirty="0">
                <a:solidFill>
                  <a:schemeClr val="tx2"/>
                </a:solidFill>
              </a:rPr>
              <a:t>（六）充电过程控制</a:t>
            </a:r>
            <a:endParaRPr lang="en-US" altLang="zh-CN" sz="2400" dirty="0">
              <a:solidFill>
                <a:schemeClr val="tx2"/>
              </a:solidFill>
            </a:endParaRPr>
          </a:p>
          <a:p>
            <a:pPr>
              <a:lnSpc>
                <a:spcPct val="150000"/>
              </a:lnSpc>
            </a:pPr>
            <a:r>
              <a:rPr lang="en-US" altLang="zh-CN" sz="2400" dirty="0"/>
              <a:t>                    </a:t>
            </a:r>
            <a:r>
              <a:rPr lang="zh-CN" altLang="en-US" sz="2400" dirty="0"/>
              <a:t>充电过程控制与电池管理系统共同进行充电过程中的充电功率控制，              </a:t>
            </a:r>
            <a:endParaRPr lang="en-US" altLang="zh-CN" sz="2400" dirty="0"/>
          </a:p>
          <a:p>
            <a:pPr>
              <a:lnSpc>
                <a:spcPct val="150000"/>
              </a:lnSpc>
            </a:pPr>
            <a:r>
              <a:rPr lang="en-US" altLang="zh-CN" sz="2400" dirty="0"/>
              <a:t>                    PEU</a:t>
            </a:r>
            <a:r>
              <a:rPr lang="zh-CN" altLang="en-US" sz="2400" dirty="0"/>
              <a:t>接收到充电信号后，应该禁止高压系统上电，</a:t>
            </a:r>
            <a:endParaRPr lang="en-US" altLang="zh-CN" sz="2400" dirty="0"/>
          </a:p>
          <a:p>
            <a:pPr>
              <a:lnSpc>
                <a:spcPct val="150000"/>
              </a:lnSpc>
            </a:pPr>
            <a:r>
              <a:rPr lang="en-US" altLang="zh-CN" sz="2400" dirty="0"/>
              <a:t>                    </a:t>
            </a:r>
            <a:r>
              <a:rPr lang="zh-CN" altLang="en-US" sz="2400" dirty="0"/>
              <a:t>保证车辆在充电状态下处于行驶锁止状态，</a:t>
            </a:r>
            <a:endParaRPr lang="en-US" altLang="zh-CN" sz="2400" dirty="0"/>
          </a:p>
          <a:p>
            <a:pPr>
              <a:lnSpc>
                <a:spcPct val="150000"/>
              </a:lnSpc>
            </a:pPr>
            <a:r>
              <a:rPr lang="en-US" altLang="zh-CN" sz="2400" dirty="0"/>
              <a:t>                    </a:t>
            </a:r>
            <a:r>
              <a:rPr lang="zh-CN" altLang="en-US" sz="2400" dirty="0"/>
              <a:t>并根据电池状态信息限制充电功率，保护电池。</a:t>
            </a:r>
            <a:r>
              <a:rPr lang="en-US" altLang="zh-CN" sz="2400" dirty="0"/>
              <a:t>   </a:t>
            </a:r>
            <a:endParaRPr lang="zh-CN" altLang="en-US" sz="2400" dirty="0"/>
          </a:p>
        </p:txBody>
      </p:sp>
    </p:spTree>
    <p:extLst>
      <p:ext uri="{BB962C8B-B14F-4D97-AF65-F5344CB8AC3E}">
        <p14:creationId xmlns:p14="http://schemas.microsoft.com/office/powerpoint/2010/main" val="13160897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1186591"/>
            <a:ext cx="11423561" cy="4458400"/>
          </a:xfrm>
          <a:prstGeom prst="rect">
            <a:avLst/>
          </a:prstGeom>
          <a:noFill/>
        </p:spPr>
        <p:txBody>
          <a:bodyPr wrap="square">
            <a:spAutoFit/>
          </a:bodyPr>
          <a:lstStyle/>
          <a:p>
            <a:pPr>
              <a:lnSpc>
                <a:spcPct val="150000"/>
              </a:lnSpc>
            </a:pPr>
            <a:r>
              <a:rPr lang="zh-CN" altLang="en-US" sz="2400" dirty="0"/>
              <a:t>  </a:t>
            </a:r>
            <a:r>
              <a:rPr lang="zh-CN" altLang="en-US" sz="2400" dirty="0">
                <a:solidFill>
                  <a:schemeClr val="tx2"/>
                </a:solidFill>
              </a:rPr>
              <a:t>（七）高压上下电控制</a:t>
            </a:r>
            <a:endParaRPr lang="en-US" altLang="zh-CN" sz="2400" dirty="0">
              <a:solidFill>
                <a:schemeClr val="tx2"/>
              </a:solidFill>
            </a:endParaRPr>
          </a:p>
          <a:p>
            <a:pPr>
              <a:lnSpc>
                <a:spcPct val="150000"/>
              </a:lnSpc>
            </a:pPr>
            <a:r>
              <a:rPr lang="zh-CN" altLang="en-US" sz="2400" dirty="0"/>
              <a:t>             根据驾驶员对行车钥匙开关的控制，进行动力电池的高压接触器开关控制，  </a:t>
            </a:r>
            <a:endParaRPr lang="en-US" altLang="zh-CN" sz="2400" dirty="0"/>
          </a:p>
          <a:p>
            <a:pPr>
              <a:lnSpc>
                <a:spcPct val="150000"/>
              </a:lnSpc>
            </a:pPr>
            <a:r>
              <a:rPr lang="en-US" altLang="zh-CN" sz="2400" dirty="0"/>
              <a:t>             </a:t>
            </a:r>
            <a:r>
              <a:rPr lang="zh-CN" altLang="en-US" sz="2400" dirty="0"/>
              <a:t>以完成高压设备的电源通断和预充电控制。</a:t>
            </a:r>
            <a:endParaRPr lang="en-US" altLang="zh-CN" sz="2400" dirty="0"/>
          </a:p>
          <a:p>
            <a:pPr>
              <a:lnSpc>
                <a:spcPct val="150000"/>
              </a:lnSpc>
            </a:pPr>
            <a:r>
              <a:rPr lang="en-US" altLang="zh-CN" sz="2400" dirty="0"/>
              <a:t>            </a:t>
            </a:r>
            <a:r>
              <a:rPr lang="zh-CN" altLang="en-US" sz="2400" dirty="0"/>
              <a:t>上下电流程处理即协调各相关部件的上电与下电流程，</a:t>
            </a:r>
            <a:endParaRPr lang="en-US" altLang="zh-CN" sz="2400" dirty="0"/>
          </a:p>
          <a:p>
            <a:pPr>
              <a:lnSpc>
                <a:spcPct val="150000"/>
              </a:lnSpc>
            </a:pPr>
            <a:r>
              <a:rPr lang="en-US" altLang="zh-CN" sz="2400" dirty="0"/>
              <a:t>            </a:t>
            </a:r>
            <a:r>
              <a:rPr lang="zh-CN" altLang="en-US" sz="2400" dirty="0"/>
              <a:t>包括</a:t>
            </a:r>
            <a:r>
              <a:rPr lang="zh-CN" altLang="en-US" sz="2400" dirty="0">
                <a:solidFill>
                  <a:srgbClr val="C00000"/>
                </a:solidFill>
              </a:rPr>
              <a:t>电机控制器</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电池管理系统等部件的供电</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预充电继电器</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主继电器的吸合和断开时间</a:t>
            </a:r>
          </a:p>
        </p:txBody>
      </p:sp>
    </p:spTree>
    <p:extLst>
      <p:ext uri="{BB962C8B-B14F-4D97-AF65-F5344CB8AC3E}">
        <p14:creationId xmlns:p14="http://schemas.microsoft.com/office/powerpoint/2010/main" val="7263987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705183" y="1946880"/>
            <a:ext cx="9666862"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北汽</a:t>
            </a:r>
            <a:r>
              <a:rPr lang="en-US" altLang="zh-CN" sz="5400" kern="0" dirty="0">
                <a:solidFill>
                  <a:srgbClr val="FFFFFF"/>
                </a:solidFill>
                <a:latin typeface="微软雅黑" panose="020B0503020204020204" pitchFamily="34" charset="-122"/>
                <a:ea typeface="微软雅黑" panose="020B0503020204020204" pitchFamily="34" charset="-122"/>
              </a:rPr>
              <a:t>EV200</a:t>
            </a:r>
            <a:r>
              <a:rPr lang="zh-CN" altLang="en-US" sz="5400" kern="0" dirty="0">
                <a:solidFill>
                  <a:srgbClr val="FFFFFF"/>
                </a:solidFill>
                <a:latin typeface="微软雅黑" panose="020B0503020204020204" pitchFamily="34" charset="-122"/>
                <a:ea typeface="微软雅黑" panose="020B0503020204020204" pitchFamily="34" charset="-122"/>
              </a:rPr>
              <a:t>高压系统认知</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8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1186591"/>
            <a:ext cx="11423561" cy="2796407"/>
          </a:xfrm>
          <a:prstGeom prst="rect">
            <a:avLst/>
          </a:prstGeom>
          <a:noFill/>
        </p:spPr>
        <p:txBody>
          <a:bodyPr wrap="square">
            <a:spAutoFit/>
          </a:bodyPr>
          <a:lstStyle/>
          <a:p>
            <a:pPr>
              <a:lnSpc>
                <a:spcPct val="150000"/>
              </a:lnSpc>
            </a:pPr>
            <a:r>
              <a:rPr lang="zh-CN" altLang="en-US" sz="2400" dirty="0">
                <a:solidFill>
                  <a:schemeClr val="tx2"/>
                </a:solidFill>
              </a:rPr>
              <a:t>（八）防溜车功能控制</a:t>
            </a:r>
            <a:endParaRPr lang="en-US" altLang="zh-CN" sz="2400" dirty="0">
              <a:solidFill>
                <a:schemeClr val="tx2"/>
              </a:solidFill>
            </a:endParaRPr>
          </a:p>
          <a:p>
            <a:pPr>
              <a:lnSpc>
                <a:spcPct val="150000"/>
              </a:lnSpc>
            </a:pPr>
            <a:r>
              <a:rPr lang="en-US" altLang="zh-CN" sz="2400" dirty="0"/>
              <a:t>       1. </a:t>
            </a:r>
            <a:r>
              <a:rPr lang="zh-CN" altLang="en-US" sz="2400" dirty="0"/>
              <a:t>纯电动汽车在坡上起步时，驾驶员从松开制动踏板到踩油门踏板过程中，</a:t>
            </a:r>
            <a:endParaRPr lang="en-US" altLang="zh-CN" sz="2400" dirty="0"/>
          </a:p>
          <a:p>
            <a:pPr>
              <a:lnSpc>
                <a:spcPct val="150000"/>
              </a:lnSpc>
            </a:pPr>
            <a:r>
              <a:rPr lang="en-US" altLang="zh-CN" sz="2400" dirty="0"/>
              <a:t>           </a:t>
            </a:r>
            <a:r>
              <a:rPr lang="zh-CN" altLang="en-US" sz="2400" dirty="0"/>
              <a:t>会出现整车</a:t>
            </a:r>
            <a:r>
              <a:rPr lang="zh-CN" altLang="en-US" sz="2400" dirty="0">
                <a:solidFill>
                  <a:srgbClr val="C00000"/>
                </a:solidFill>
              </a:rPr>
              <a:t>向后溜车</a:t>
            </a:r>
            <a:r>
              <a:rPr lang="zh-CN" altLang="en-US" sz="2400" dirty="0"/>
              <a:t>的现象。</a:t>
            </a:r>
            <a:endParaRPr lang="en-US" altLang="zh-CN" sz="2400" dirty="0"/>
          </a:p>
          <a:p>
            <a:pPr>
              <a:lnSpc>
                <a:spcPct val="150000"/>
              </a:lnSpc>
            </a:pPr>
            <a:r>
              <a:rPr lang="en-US" altLang="zh-CN" sz="2400" dirty="0"/>
              <a:t> </a:t>
            </a:r>
            <a:r>
              <a:rPr lang="zh-CN" altLang="en-US" sz="2400" dirty="0"/>
              <a:t>      </a:t>
            </a:r>
            <a:r>
              <a:rPr lang="en-US" altLang="zh-CN" sz="2400" dirty="0"/>
              <a:t>2.</a:t>
            </a:r>
            <a:r>
              <a:rPr lang="zh-CN" altLang="en-US" sz="2400" dirty="0"/>
              <a:t> 在坡上行驶过程中，如果驾驶员踩油门踏板的深度不够，</a:t>
            </a:r>
            <a:endParaRPr lang="en-US" altLang="zh-CN" sz="2400" dirty="0"/>
          </a:p>
          <a:p>
            <a:pPr>
              <a:lnSpc>
                <a:spcPct val="150000"/>
              </a:lnSpc>
            </a:pPr>
            <a:r>
              <a:rPr lang="en-US" altLang="zh-CN" sz="2400" dirty="0"/>
              <a:t>           </a:t>
            </a:r>
            <a:r>
              <a:rPr lang="zh-CN" altLang="en-US" sz="2400" dirty="0"/>
              <a:t>整车会出现</a:t>
            </a:r>
            <a:r>
              <a:rPr lang="zh-CN" altLang="en-US" sz="2400" dirty="0">
                <a:solidFill>
                  <a:srgbClr val="C00000"/>
                </a:solidFill>
              </a:rPr>
              <a:t>车速逐渐降到</a:t>
            </a:r>
            <a:r>
              <a:rPr lang="en-US" altLang="zh-CN" sz="2400" dirty="0">
                <a:solidFill>
                  <a:srgbClr val="C00000"/>
                </a:solidFill>
              </a:rPr>
              <a:t>0</a:t>
            </a:r>
            <a:r>
              <a:rPr lang="zh-CN" altLang="en-US" sz="2400" dirty="0"/>
              <a:t>，然后</a:t>
            </a:r>
            <a:r>
              <a:rPr lang="zh-CN" altLang="en-US" sz="2400" dirty="0">
                <a:solidFill>
                  <a:srgbClr val="C00000"/>
                </a:solidFill>
              </a:rPr>
              <a:t>向后溜车</a:t>
            </a:r>
            <a:r>
              <a:rPr lang="zh-CN" altLang="en-US" sz="2400" dirty="0"/>
              <a:t>现象。</a:t>
            </a:r>
            <a:endParaRPr lang="en-US" altLang="zh-CN" sz="2400" dirty="0"/>
          </a:p>
        </p:txBody>
      </p:sp>
    </p:spTree>
    <p:extLst>
      <p:ext uri="{BB962C8B-B14F-4D97-AF65-F5344CB8AC3E}">
        <p14:creationId xmlns:p14="http://schemas.microsoft.com/office/powerpoint/2010/main" val="32333600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768440" y="1186591"/>
            <a:ext cx="9959662" cy="3350404"/>
          </a:xfrm>
          <a:prstGeom prst="rect">
            <a:avLst/>
          </a:prstGeom>
          <a:noFill/>
        </p:spPr>
        <p:txBody>
          <a:bodyPr wrap="square">
            <a:spAutoFit/>
          </a:bodyPr>
          <a:lstStyle/>
          <a:p>
            <a:pPr>
              <a:lnSpc>
                <a:spcPct val="150000"/>
              </a:lnSpc>
            </a:pPr>
            <a:r>
              <a:rPr lang="zh-CN" altLang="en-US" sz="2400" dirty="0"/>
              <a:t>      为了防止纯电动车在坡上起步和运行时向后溜车现象，</a:t>
            </a:r>
            <a:endParaRPr lang="en-US" altLang="zh-CN" sz="2400" dirty="0"/>
          </a:p>
          <a:p>
            <a:pPr>
              <a:lnSpc>
                <a:spcPct val="150000"/>
              </a:lnSpc>
            </a:pPr>
            <a:r>
              <a:rPr lang="en-US" altLang="zh-CN" sz="2400" dirty="0"/>
              <a:t>     </a:t>
            </a:r>
            <a:r>
              <a:rPr lang="zh-CN" altLang="en-US" sz="2400" dirty="0"/>
              <a:t>在整车控制策略中增加了</a:t>
            </a:r>
            <a:r>
              <a:rPr lang="zh-CN" altLang="en-US" sz="2400" dirty="0">
                <a:solidFill>
                  <a:srgbClr val="C00000"/>
                </a:solidFill>
              </a:rPr>
              <a:t>防溜车功能</a:t>
            </a:r>
            <a:r>
              <a:rPr lang="zh-CN" altLang="en-US" sz="2400" dirty="0"/>
              <a:t>。</a:t>
            </a:r>
            <a:endParaRPr lang="en-US" altLang="zh-CN" sz="2400" dirty="0"/>
          </a:p>
          <a:p>
            <a:pPr>
              <a:lnSpc>
                <a:spcPct val="150000"/>
              </a:lnSpc>
            </a:pPr>
            <a:r>
              <a:rPr lang="en-US" altLang="zh-CN" sz="2400" dirty="0"/>
              <a:t>     </a:t>
            </a:r>
            <a:r>
              <a:rPr lang="zh-CN" altLang="en-US" sz="2400" dirty="0"/>
              <a:t>防溜车功能可以保证：</a:t>
            </a:r>
            <a:endParaRPr lang="en-US" altLang="zh-CN" sz="2400" dirty="0"/>
          </a:p>
          <a:p>
            <a:pPr>
              <a:lnSpc>
                <a:spcPct val="150000"/>
              </a:lnSpc>
            </a:pPr>
            <a:r>
              <a:rPr lang="en-US" altLang="zh-CN" sz="2400" dirty="0"/>
              <a:t>     1. </a:t>
            </a:r>
            <a:r>
              <a:rPr lang="zh-CN" altLang="en-US" sz="2400" dirty="0"/>
              <a:t>整车在坡上起步时，向后溜车小于</a:t>
            </a:r>
            <a:r>
              <a:rPr lang="en-US" altLang="zh-CN" sz="2400" dirty="0"/>
              <a:t>10cm</a:t>
            </a:r>
            <a:r>
              <a:rPr lang="zh-CN" altLang="en-US" sz="2400" dirty="0"/>
              <a:t>；</a:t>
            </a:r>
            <a:endParaRPr lang="en-US" altLang="zh-CN" sz="2400" dirty="0"/>
          </a:p>
          <a:p>
            <a:pPr>
              <a:lnSpc>
                <a:spcPct val="150000"/>
              </a:lnSpc>
            </a:pPr>
            <a:r>
              <a:rPr lang="en-US" altLang="zh-CN" sz="2400" dirty="0"/>
              <a:t>     2. </a:t>
            </a:r>
            <a:r>
              <a:rPr lang="zh-CN" altLang="en-US" sz="2400" dirty="0"/>
              <a:t>在整车坡上运行过程中，如果动力不足时，整车车速会慢慢降到</a:t>
            </a:r>
            <a:r>
              <a:rPr lang="en-US" altLang="zh-CN" sz="2400" dirty="0"/>
              <a:t>0</a:t>
            </a:r>
            <a:r>
              <a:rPr lang="zh-CN" altLang="en-US" sz="2400" dirty="0"/>
              <a:t>，</a:t>
            </a:r>
            <a:endParaRPr lang="en-US" altLang="zh-CN" sz="2400" dirty="0"/>
          </a:p>
          <a:p>
            <a:pPr>
              <a:lnSpc>
                <a:spcPct val="150000"/>
              </a:lnSpc>
            </a:pPr>
            <a:r>
              <a:rPr lang="en-US" altLang="zh-CN" sz="2400" dirty="0"/>
              <a:t>         </a:t>
            </a:r>
            <a:r>
              <a:rPr lang="zh-CN" altLang="en-US" sz="2400" dirty="0"/>
              <a:t>然后保持</a:t>
            </a:r>
            <a:r>
              <a:rPr lang="en-US" altLang="zh-CN" sz="2400" dirty="0"/>
              <a:t>0</a:t>
            </a:r>
            <a:r>
              <a:rPr lang="zh-CN" altLang="en-US" sz="2400" dirty="0"/>
              <a:t>车速，不向后溜车。</a:t>
            </a:r>
          </a:p>
        </p:txBody>
      </p:sp>
    </p:spTree>
    <p:extLst>
      <p:ext uri="{BB962C8B-B14F-4D97-AF65-F5344CB8AC3E}">
        <p14:creationId xmlns:p14="http://schemas.microsoft.com/office/powerpoint/2010/main" val="12144405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1186591"/>
            <a:ext cx="11423561" cy="3350404"/>
          </a:xfrm>
          <a:prstGeom prst="rect">
            <a:avLst/>
          </a:prstGeom>
          <a:noFill/>
        </p:spPr>
        <p:txBody>
          <a:bodyPr wrap="square">
            <a:spAutoFit/>
          </a:bodyPr>
          <a:lstStyle/>
          <a:p>
            <a:pPr>
              <a:lnSpc>
                <a:spcPct val="150000"/>
              </a:lnSpc>
            </a:pPr>
            <a:r>
              <a:rPr lang="zh-CN" altLang="en-US" sz="2400" dirty="0">
                <a:solidFill>
                  <a:schemeClr val="tx2"/>
                </a:solidFill>
              </a:rPr>
              <a:t>（九）电动化辅助系统管理</a:t>
            </a:r>
            <a:endParaRPr lang="en-US" altLang="zh-CN" sz="2400" dirty="0">
              <a:solidFill>
                <a:schemeClr val="tx2"/>
              </a:solidFill>
            </a:endParaRPr>
          </a:p>
          <a:p>
            <a:pPr>
              <a:lnSpc>
                <a:spcPct val="150000"/>
              </a:lnSpc>
            </a:pPr>
            <a:r>
              <a:rPr lang="zh-CN" altLang="en-US" sz="2400" dirty="0"/>
              <a:t>          </a:t>
            </a:r>
            <a:r>
              <a:rPr lang="zh-CN" altLang="en-US" sz="2400" dirty="0">
                <a:solidFill>
                  <a:srgbClr val="C00000"/>
                </a:solidFill>
              </a:rPr>
              <a:t>电动空调</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电制动</a:t>
            </a:r>
            <a:endParaRPr lang="en-US" altLang="zh-CN" sz="2400" dirty="0">
              <a:solidFill>
                <a:srgbClr val="C00000"/>
              </a:solidFill>
            </a:endParaRPr>
          </a:p>
          <a:p>
            <a:pPr>
              <a:lnSpc>
                <a:spcPct val="150000"/>
              </a:lnSpc>
            </a:pPr>
            <a:r>
              <a:rPr lang="en-US" altLang="zh-CN" sz="2400" dirty="0">
                <a:solidFill>
                  <a:srgbClr val="C00000"/>
                </a:solidFill>
              </a:rPr>
              <a:t>          </a:t>
            </a:r>
            <a:r>
              <a:rPr lang="zh-CN" altLang="en-US" sz="2400" dirty="0">
                <a:solidFill>
                  <a:srgbClr val="C00000"/>
                </a:solidFill>
              </a:rPr>
              <a:t>电动助力转向</a:t>
            </a:r>
            <a:endParaRPr lang="en-US" altLang="zh-CN" sz="2400" dirty="0">
              <a:solidFill>
                <a:srgbClr val="C00000"/>
              </a:solidFill>
            </a:endParaRPr>
          </a:p>
          <a:p>
            <a:pPr>
              <a:lnSpc>
                <a:spcPct val="150000"/>
              </a:lnSpc>
            </a:pPr>
            <a:r>
              <a:rPr lang="en-US" altLang="zh-CN" sz="2400" dirty="0"/>
              <a:t>          BMS</a:t>
            </a:r>
            <a:r>
              <a:rPr lang="zh-CN" altLang="en-US" sz="2400" dirty="0"/>
              <a:t>应该根据</a:t>
            </a:r>
            <a:endParaRPr lang="en-US" altLang="zh-CN" sz="2400" dirty="0"/>
          </a:p>
          <a:p>
            <a:pPr>
              <a:lnSpc>
                <a:spcPct val="150000"/>
              </a:lnSpc>
            </a:pPr>
            <a:r>
              <a:rPr lang="en-US" altLang="zh-CN" sz="2400" dirty="0"/>
              <a:t>          </a:t>
            </a:r>
            <a:r>
              <a:rPr lang="zh-CN" altLang="en-US" sz="2400" dirty="0"/>
              <a:t>动力电池以及低压电池状态，对</a:t>
            </a:r>
            <a:r>
              <a:rPr lang="en-US" altLang="zh-CN" sz="2400" dirty="0"/>
              <a:t>DC/DC</a:t>
            </a:r>
            <a:r>
              <a:rPr lang="zh-CN" altLang="en-US" sz="2400" dirty="0"/>
              <a:t>、电动化辅助系统进行监控。</a:t>
            </a:r>
            <a:endParaRPr lang="en-US" altLang="zh-CN" sz="2400" dirty="0"/>
          </a:p>
        </p:txBody>
      </p:sp>
    </p:spTree>
    <p:extLst>
      <p:ext uri="{BB962C8B-B14F-4D97-AF65-F5344CB8AC3E}">
        <p14:creationId xmlns:p14="http://schemas.microsoft.com/office/powerpoint/2010/main" val="23041256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384219" y="993408"/>
            <a:ext cx="11423561" cy="3350404"/>
          </a:xfrm>
          <a:prstGeom prst="rect">
            <a:avLst/>
          </a:prstGeom>
          <a:noFill/>
        </p:spPr>
        <p:txBody>
          <a:bodyPr wrap="square">
            <a:spAutoFit/>
          </a:bodyPr>
          <a:lstStyle/>
          <a:p>
            <a:pPr>
              <a:lnSpc>
                <a:spcPct val="150000"/>
              </a:lnSpc>
            </a:pPr>
            <a:r>
              <a:rPr lang="zh-CN" altLang="en-US" sz="2400" dirty="0">
                <a:solidFill>
                  <a:schemeClr val="tx2"/>
                </a:solidFill>
              </a:rPr>
              <a:t>（十）车辆状态的实时监测与显示</a:t>
            </a:r>
            <a:endParaRPr lang="en-US" altLang="zh-CN" sz="2400" dirty="0">
              <a:solidFill>
                <a:schemeClr val="tx2"/>
              </a:solidFill>
            </a:endParaRPr>
          </a:p>
          <a:p>
            <a:pPr>
              <a:lnSpc>
                <a:spcPct val="150000"/>
              </a:lnSpc>
            </a:pPr>
            <a:r>
              <a:rPr lang="en-US" altLang="zh-CN" sz="2400" dirty="0"/>
              <a:t>           PEU</a:t>
            </a:r>
            <a:r>
              <a:rPr lang="zh-CN" altLang="en-US" sz="2400" dirty="0"/>
              <a:t>应该对车辆的状态进行实时检测，</a:t>
            </a:r>
            <a:endParaRPr lang="en-US" altLang="zh-CN" sz="2400" dirty="0"/>
          </a:p>
          <a:p>
            <a:pPr>
              <a:lnSpc>
                <a:spcPct val="150000"/>
              </a:lnSpc>
            </a:pPr>
            <a:r>
              <a:rPr lang="en-US" altLang="zh-CN" sz="2400" dirty="0"/>
              <a:t>           </a:t>
            </a:r>
            <a:r>
              <a:rPr lang="zh-CN" altLang="en-US" sz="2400" dirty="0"/>
              <a:t>并且将各个子系统的信息发送给车载信息显示系统，</a:t>
            </a:r>
            <a:endParaRPr lang="en-US" altLang="zh-CN" sz="2400" dirty="0"/>
          </a:p>
          <a:p>
            <a:pPr>
              <a:lnSpc>
                <a:spcPct val="150000"/>
              </a:lnSpc>
            </a:pPr>
            <a:r>
              <a:rPr lang="en-US" altLang="zh-CN" sz="2400" dirty="0"/>
              <a:t>           </a:t>
            </a:r>
            <a:r>
              <a:rPr lang="zh-CN" altLang="en-US" sz="2400" dirty="0"/>
              <a:t>其过程通过传感器和</a:t>
            </a:r>
            <a:r>
              <a:rPr lang="en-US" altLang="zh-CN" sz="2400" dirty="0"/>
              <a:t>CAN</a:t>
            </a:r>
            <a:r>
              <a:rPr lang="zh-CN" altLang="en-US" sz="2400" dirty="0"/>
              <a:t>总线，</a:t>
            </a:r>
            <a:endParaRPr lang="en-US" altLang="zh-CN" sz="2400" dirty="0"/>
          </a:p>
          <a:p>
            <a:pPr>
              <a:lnSpc>
                <a:spcPct val="150000"/>
              </a:lnSpc>
            </a:pPr>
            <a:r>
              <a:rPr lang="en-US" altLang="zh-CN" sz="2400" dirty="0"/>
              <a:t>           </a:t>
            </a:r>
            <a:r>
              <a:rPr lang="zh-CN" altLang="en-US" sz="2400" dirty="0"/>
              <a:t>检测车辆状态及其动力系统及相关电器附件相关各子系统状态信息</a:t>
            </a:r>
            <a:endParaRPr lang="en-US" altLang="zh-CN" sz="2400" dirty="0"/>
          </a:p>
          <a:p>
            <a:pPr>
              <a:lnSpc>
                <a:spcPct val="150000"/>
              </a:lnSpc>
            </a:pPr>
            <a:r>
              <a:rPr lang="en-US" altLang="zh-CN" sz="2400" dirty="0"/>
              <a:t>           </a:t>
            </a:r>
            <a:r>
              <a:rPr lang="zh-CN" altLang="en-US" sz="2400" dirty="0"/>
              <a:t>驱动显示仪表，将状态信息和故障诊断信息通过仪表显示出来</a:t>
            </a:r>
            <a:endParaRPr lang="en-US" altLang="zh-CN" sz="2400" dirty="0"/>
          </a:p>
        </p:txBody>
      </p:sp>
    </p:spTree>
    <p:extLst>
      <p:ext uri="{BB962C8B-B14F-4D97-AF65-F5344CB8AC3E}">
        <p14:creationId xmlns:p14="http://schemas.microsoft.com/office/powerpoint/2010/main" val="34461568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982876-E6FE-4982-99E3-F6AA20E4F6CC}"/>
              </a:ext>
            </a:extLst>
          </p:cNvPr>
          <p:cNvSpPr txBox="1"/>
          <p:nvPr/>
        </p:nvSpPr>
        <p:spPr>
          <a:xfrm>
            <a:off x="294067" y="980529"/>
            <a:ext cx="11423561" cy="5012398"/>
          </a:xfrm>
          <a:prstGeom prst="rect">
            <a:avLst/>
          </a:prstGeom>
          <a:noFill/>
        </p:spPr>
        <p:txBody>
          <a:bodyPr wrap="square">
            <a:spAutoFit/>
          </a:bodyPr>
          <a:lstStyle/>
          <a:p>
            <a:pPr>
              <a:lnSpc>
                <a:spcPct val="150000"/>
              </a:lnSpc>
            </a:pPr>
            <a:r>
              <a:rPr lang="zh-CN" altLang="en-US" sz="2400" dirty="0">
                <a:solidFill>
                  <a:schemeClr val="tx2"/>
                </a:solidFill>
              </a:rPr>
              <a:t>（十一）故障诊断与处理</a:t>
            </a:r>
            <a:endParaRPr lang="en-US" altLang="zh-CN" sz="2400" dirty="0">
              <a:solidFill>
                <a:schemeClr val="tx2"/>
              </a:solidFill>
            </a:endParaRPr>
          </a:p>
          <a:p>
            <a:pPr>
              <a:lnSpc>
                <a:spcPct val="150000"/>
              </a:lnSpc>
            </a:pPr>
            <a:r>
              <a:rPr lang="en-US" altLang="zh-CN" sz="2400" dirty="0">
                <a:solidFill>
                  <a:schemeClr val="tx2"/>
                </a:solidFill>
              </a:rPr>
              <a:t>              </a:t>
            </a:r>
            <a:r>
              <a:rPr lang="zh-CN" altLang="en-US" sz="2400" dirty="0"/>
              <a:t>监视整车电控系统，进行故障诊断，并及时进行相应安全保护处理。</a:t>
            </a:r>
            <a:endParaRPr lang="en-US" altLang="zh-CN" sz="2400" dirty="0"/>
          </a:p>
          <a:p>
            <a:pPr>
              <a:lnSpc>
                <a:spcPct val="150000"/>
              </a:lnSpc>
            </a:pPr>
            <a:r>
              <a:rPr lang="en-US" altLang="zh-CN" sz="2400" dirty="0"/>
              <a:t>              </a:t>
            </a:r>
            <a:r>
              <a:rPr lang="zh-CN" altLang="en-US" sz="2400" dirty="0"/>
              <a:t>根据传感器的输入及其他通过</a:t>
            </a:r>
            <a:r>
              <a:rPr lang="en-US" altLang="zh-CN" sz="2400" dirty="0"/>
              <a:t>CAN</a:t>
            </a:r>
            <a:r>
              <a:rPr lang="zh-CN" altLang="en-US" sz="2400" dirty="0"/>
              <a:t>总线通信得到的电机、电池、充电机</a:t>
            </a:r>
            <a:endParaRPr lang="en-US" altLang="zh-CN" sz="2400" dirty="0"/>
          </a:p>
          <a:p>
            <a:pPr>
              <a:lnSpc>
                <a:spcPct val="150000"/>
              </a:lnSpc>
            </a:pPr>
            <a:r>
              <a:rPr lang="en-US" altLang="zh-CN" sz="2400" dirty="0"/>
              <a:t>              </a:t>
            </a:r>
            <a:r>
              <a:rPr lang="zh-CN" altLang="en-US" sz="2400" dirty="0"/>
              <a:t>等信息，</a:t>
            </a:r>
            <a:endParaRPr lang="en-US" altLang="zh-CN" sz="2400" dirty="0"/>
          </a:p>
          <a:p>
            <a:pPr>
              <a:lnSpc>
                <a:spcPct val="150000"/>
              </a:lnSpc>
            </a:pPr>
            <a:r>
              <a:rPr lang="en-US" altLang="zh-CN" sz="2400" dirty="0"/>
              <a:t>              </a:t>
            </a:r>
            <a:r>
              <a:rPr lang="zh-CN" altLang="en-US" sz="2400" dirty="0"/>
              <a:t>对各种故障进行判断、等级分类、报警显示；</a:t>
            </a:r>
            <a:endParaRPr lang="en-US" altLang="zh-CN" sz="2400" dirty="0"/>
          </a:p>
          <a:p>
            <a:pPr>
              <a:lnSpc>
                <a:spcPct val="150000"/>
              </a:lnSpc>
            </a:pPr>
            <a:r>
              <a:rPr lang="en-US" altLang="zh-CN" sz="2400" dirty="0"/>
              <a:t>             </a:t>
            </a:r>
            <a:r>
              <a:rPr lang="zh-CN" altLang="en-US" sz="2400" dirty="0"/>
              <a:t>存储故障码，进行故障诊断，并及时进行相应安全保护处理。</a:t>
            </a:r>
            <a:endParaRPr lang="en-US" altLang="zh-CN" sz="2400" dirty="0"/>
          </a:p>
          <a:p>
            <a:pPr>
              <a:lnSpc>
                <a:spcPct val="150000"/>
              </a:lnSpc>
            </a:pPr>
            <a:r>
              <a:rPr lang="en-US" altLang="zh-CN" sz="2400" dirty="0"/>
              <a:t>             </a:t>
            </a:r>
            <a:r>
              <a:rPr lang="zh-CN" altLang="en-US" sz="2400" dirty="0"/>
              <a:t>根据传感器的输入及其他通过</a:t>
            </a:r>
            <a:r>
              <a:rPr lang="en-US" altLang="zh-CN" sz="2400" dirty="0"/>
              <a:t>CAN</a:t>
            </a:r>
            <a:r>
              <a:rPr lang="zh-CN" altLang="en-US" sz="2400" dirty="0"/>
              <a:t>总线通信得到的电机、电池、踏板</a:t>
            </a:r>
            <a:endParaRPr lang="en-US" altLang="zh-CN" sz="2400" dirty="0"/>
          </a:p>
          <a:p>
            <a:pPr>
              <a:lnSpc>
                <a:spcPct val="150000"/>
              </a:lnSpc>
            </a:pPr>
            <a:r>
              <a:rPr lang="en-US" altLang="zh-CN" sz="2400" dirty="0"/>
              <a:t>             </a:t>
            </a:r>
            <a:r>
              <a:rPr lang="zh-CN" altLang="en-US" sz="2400" dirty="0"/>
              <a:t>等的信息，对各种故障进行判断、等级分类、报警显示，存储故障码，</a:t>
            </a:r>
            <a:endParaRPr lang="en-US" altLang="zh-CN" sz="2400" dirty="0"/>
          </a:p>
          <a:p>
            <a:pPr>
              <a:lnSpc>
                <a:spcPct val="150000"/>
              </a:lnSpc>
            </a:pPr>
            <a:r>
              <a:rPr lang="en-US" altLang="zh-CN" sz="2400" dirty="0"/>
              <a:t>             </a:t>
            </a:r>
            <a:r>
              <a:rPr lang="zh-CN" altLang="en-US" sz="2400" dirty="0"/>
              <a:t>供维修时查看。</a:t>
            </a:r>
            <a:endParaRPr lang="en-US" altLang="zh-CN" sz="2400" dirty="0"/>
          </a:p>
        </p:txBody>
      </p:sp>
    </p:spTree>
    <p:extLst>
      <p:ext uri="{BB962C8B-B14F-4D97-AF65-F5344CB8AC3E}">
        <p14:creationId xmlns:p14="http://schemas.microsoft.com/office/powerpoint/2010/main" val="14641057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937895" y="1122045"/>
            <a:ext cx="3091180" cy="70675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3" name="直接连接符 2"/>
          <p:cNvCxnSpPr/>
          <p:nvPr/>
        </p:nvCxnSpPr>
        <p:spPr>
          <a:xfrm>
            <a:off x="1304925" y="2671445"/>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292860" y="3435350"/>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p:cNvSpPr>
            <a:spLocks noEditPoints="1" noChangeArrowheads="1"/>
          </p:cNvSpPr>
          <p:nvPr/>
        </p:nvSpPr>
        <p:spPr bwMode="auto">
          <a:xfrm>
            <a:off x="1050925" y="224790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 name="Freeform 88"/>
          <p:cNvSpPr>
            <a:spLocks noEditPoints="1" noChangeArrowheads="1"/>
          </p:cNvSpPr>
          <p:nvPr/>
        </p:nvSpPr>
        <p:spPr bwMode="auto">
          <a:xfrm>
            <a:off x="1049338" y="312737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8" name="矩形 7"/>
          <p:cNvSpPr>
            <a:spLocks noChangeArrowheads="1"/>
          </p:cNvSpPr>
          <p:nvPr/>
        </p:nvSpPr>
        <p:spPr bwMode="auto">
          <a:xfrm>
            <a:off x="1691640" y="2688215"/>
            <a:ext cx="5028565"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a:t>
            </a:r>
            <a:r>
              <a:rPr lang="en-US" altLang="zh-CN" sz="3200" b="1" dirty="0">
                <a:solidFill>
                  <a:srgbClr val="000000"/>
                </a:solidFill>
                <a:latin typeface="+mn-ea"/>
                <a:cs typeface="+mn-ea"/>
                <a:sym typeface="+mn-ea"/>
              </a:rPr>
              <a:t>PEU</a:t>
            </a:r>
            <a:r>
              <a:rPr lang="zh-CN" altLang="en-US" sz="3200" b="1" dirty="0">
                <a:solidFill>
                  <a:srgbClr val="000000"/>
                </a:solidFill>
                <a:latin typeface="+mn-ea"/>
                <a:cs typeface="+mn-ea"/>
                <a:sym typeface="+mn-ea"/>
              </a:rPr>
              <a:t>认知</a:t>
            </a:r>
            <a:endParaRPr lang="zh-CN" altLang="en-US" sz="3200" b="1" dirty="0">
              <a:solidFill>
                <a:srgbClr val="000000"/>
              </a:solidFill>
              <a:latin typeface="+mn-ea"/>
              <a:cs typeface="+mn-ea"/>
            </a:endParaRPr>
          </a:p>
        </p:txBody>
      </p:sp>
      <p:sp>
        <p:nvSpPr>
          <p:cNvPr id="23" name="矩形 22"/>
          <p:cNvSpPr>
            <a:spLocks noChangeArrowheads="1"/>
          </p:cNvSpPr>
          <p:nvPr/>
        </p:nvSpPr>
        <p:spPr bwMode="auto">
          <a:xfrm>
            <a:off x="1691640" y="2015490"/>
            <a:ext cx="4660265" cy="106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eaLnBrk="0" hangingPunct="0"/>
            <a:r>
              <a:rPr lang="en-US" altLang="zh-CN" sz="3200" b="1" dirty="0">
                <a:solidFill>
                  <a:srgbClr val="000000"/>
                </a:solidFill>
                <a:latin typeface="+mn-ea"/>
                <a:cs typeface="+mn-ea"/>
              </a:rPr>
              <a:t>1. </a:t>
            </a:r>
            <a:r>
              <a:rPr lang="en-US" altLang="zh-CN" sz="3200" b="1" dirty="0">
                <a:solidFill>
                  <a:srgbClr val="000000"/>
                </a:solidFill>
                <a:latin typeface="+mn-ea"/>
                <a:cs typeface="+mn-ea"/>
                <a:sym typeface="+mn-ea"/>
              </a:rPr>
              <a:t>EU5</a:t>
            </a:r>
            <a:r>
              <a:rPr lang="zh-CN" altLang="en-US" sz="3200" b="1" dirty="0">
                <a:solidFill>
                  <a:srgbClr val="000000"/>
                </a:solidFill>
                <a:latin typeface="+mn-ea"/>
                <a:cs typeface="+mn-ea"/>
                <a:sym typeface="+mn-ea"/>
              </a:rPr>
              <a:t>高压系统连接</a:t>
            </a:r>
            <a:endParaRPr lang="zh-CN" altLang="en-US" sz="3200" b="1" dirty="0">
              <a:solidFill>
                <a:srgbClr val="000000"/>
              </a:solidFill>
              <a:latin typeface="+mn-ea"/>
              <a:cs typeface="+mn-ea"/>
            </a:endParaRPr>
          </a:p>
          <a:p>
            <a:pPr algn="l">
              <a:buClrTx/>
              <a:buSzTx/>
              <a:buFontTx/>
            </a:pPr>
            <a:endParaRPr lang="zh-CN" altLang="en-US" sz="3200" b="1" dirty="0">
              <a:solidFill>
                <a:srgbClr val="000000"/>
              </a:solidFill>
              <a:latin typeface="+mn-ea"/>
              <a:cs typeface="+mn-ea"/>
            </a:endParaRPr>
          </a:p>
        </p:txBody>
      </p:sp>
      <p:cxnSp>
        <p:nvCxnSpPr>
          <p:cNvPr id="9" name="直接连接符 8">
            <a:extLst>
              <a:ext uri="{FF2B5EF4-FFF2-40B4-BE49-F238E27FC236}">
                <a16:creationId xmlns:a16="http://schemas.microsoft.com/office/drawing/2014/main" id="{F242E87F-7D47-4EBA-A0EC-F6B5BB6FF9A9}"/>
              </a:ext>
            </a:extLst>
          </p:cNvPr>
          <p:cNvCxnSpPr/>
          <p:nvPr/>
        </p:nvCxnSpPr>
        <p:spPr>
          <a:xfrm>
            <a:off x="1315656" y="4253394"/>
            <a:ext cx="5243830" cy="190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Freeform 88">
            <a:extLst>
              <a:ext uri="{FF2B5EF4-FFF2-40B4-BE49-F238E27FC236}">
                <a16:creationId xmlns:a16="http://schemas.microsoft.com/office/drawing/2014/main" id="{E0236726-3A9F-47DA-A327-6DCA41CFA42D}"/>
              </a:ext>
            </a:extLst>
          </p:cNvPr>
          <p:cNvSpPr>
            <a:spLocks noEditPoints="1" noChangeArrowheads="1"/>
          </p:cNvSpPr>
          <p:nvPr/>
        </p:nvSpPr>
        <p:spPr bwMode="auto">
          <a:xfrm>
            <a:off x="1061656" y="3829849"/>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1" name="矩形 10">
            <a:extLst>
              <a:ext uri="{FF2B5EF4-FFF2-40B4-BE49-F238E27FC236}">
                <a16:creationId xmlns:a16="http://schemas.microsoft.com/office/drawing/2014/main" id="{C343134E-D79D-4C0C-B186-5F774C24EBF7}"/>
              </a:ext>
            </a:extLst>
          </p:cNvPr>
          <p:cNvSpPr>
            <a:spLocks noChangeArrowheads="1"/>
          </p:cNvSpPr>
          <p:nvPr/>
        </p:nvSpPr>
        <p:spPr bwMode="auto">
          <a:xfrm>
            <a:off x="1676613" y="3648955"/>
            <a:ext cx="4660265"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eaLnBrk="0" hangingPunct="0"/>
            <a:r>
              <a:rPr lang="en-US" altLang="zh-CN" sz="3200" b="1" dirty="0">
                <a:solidFill>
                  <a:srgbClr val="000000"/>
                </a:solidFill>
                <a:latin typeface="+mn-ea"/>
                <a:cs typeface="+mn-ea"/>
              </a:rPr>
              <a:t>3. </a:t>
            </a:r>
            <a:r>
              <a:rPr lang="en-US" altLang="zh-CN" sz="3200" b="1" dirty="0">
                <a:solidFill>
                  <a:srgbClr val="000000"/>
                </a:solidFill>
                <a:latin typeface="+mn-ea"/>
                <a:cs typeface="+mn-ea"/>
                <a:sym typeface="+mn-ea"/>
              </a:rPr>
              <a:t>EU5</a:t>
            </a:r>
            <a:r>
              <a:rPr lang="zh-CN" altLang="en-US" sz="3200" b="1" dirty="0">
                <a:solidFill>
                  <a:srgbClr val="000000"/>
                </a:solidFill>
                <a:latin typeface="+mn-ea"/>
                <a:cs typeface="+mn-ea"/>
                <a:sym typeface="+mn-ea"/>
              </a:rPr>
              <a:t>整车控制</a:t>
            </a:r>
            <a:endParaRPr lang="zh-CN" altLang="en-US" sz="3200" b="1" dirty="0">
              <a:solidFill>
                <a:srgbClr val="000000"/>
              </a:solidFill>
              <a:latin typeface="+mn-ea"/>
              <a:cs typeface="+mn-ea"/>
            </a:endParaRPr>
          </a:p>
        </p:txBody>
      </p:sp>
    </p:spTree>
    <p:custDataLst>
      <p:tags r:id="rId1"/>
    </p:custDataLst>
    <p:extLst>
      <p:ext uri="{BB962C8B-B14F-4D97-AF65-F5344CB8AC3E}">
        <p14:creationId xmlns:p14="http://schemas.microsoft.com/office/powerpoint/2010/main" val="194325323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3"/>
                                        </p:tgtEl>
                                        <p:attrNameLst>
                                          <p:attrName>style.visibility</p:attrName>
                                        </p:attrNameLst>
                                      </p:cBhvr>
                                      <p:to>
                                        <p:strVal val="visible"/>
                                      </p:to>
                                    </p:set>
                                    <p:animEffect transition="in" filter="wipe(left)">
                                      <p:cBhvr>
                                        <p:cTn id="17" dur="250"/>
                                        <p:tgtEl>
                                          <p:spTgt spid="3"/>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anim calcmode="lin" valueType="num">
                                      <p:cBhvr>
                                        <p:cTn id="46" dur="500" fill="hold"/>
                                        <p:tgtEl>
                                          <p:spTgt spid="10"/>
                                        </p:tgtEl>
                                        <p:attrNameLst>
                                          <p:attrName>ppt_x</p:attrName>
                                        </p:attrNameLst>
                                      </p:cBhvr>
                                      <p:tavLst>
                                        <p:tav tm="0">
                                          <p:val>
                                            <p:strVal val="#ppt_x"/>
                                          </p:val>
                                        </p:tav>
                                        <p:tav tm="100000">
                                          <p:val>
                                            <p:strVal val="#ppt_x"/>
                                          </p:val>
                                        </p:tav>
                                      </p:tavLst>
                                    </p:anim>
                                    <p:anim calcmode="lin" valueType="num">
                                      <p:cBhvr>
                                        <p:cTn id="47" dur="5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0"/>
                                        </p:tgtEl>
                                      </p:cBhvr>
                                    </p:animEffect>
                                    <p:animScale>
                                      <p:cBhvr>
                                        <p:cTn id="51" dur="250" autoRev="1" fill="hold"/>
                                        <p:tgtEl>
                                          <p:spTgt spid="10"/>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9"/>
                                        </p:tgtEl>
                                        <p:attrNameLst>
                                          <p:attrName>style.visibility</p:attrName>
                                        </p:attrNameLst>
                                      </p:cBhvr>
                                      <p:to>
                                        <p:strVal val="visible"/>
                                      </p:to>
                                    </p:set>
                                    <p:animEffect transition="in" filter="wipe(left)">
                                      <p:cBhvr>
                                        <p:cTn id="55" dur="250"/>
                                        <p:tgtEl>
                                          <p:spTgt spid="9"/>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1"/>
                                        </p:tgtEl>
                                        <p:attrNameLst>
                                          <p:attrName>style.visibility</p:attrName>
                                        </p:attrNameLst>
                                      </p:cBhvr>
                                      <p:to>
                                        <p:strVal val="visible"/>
                                      </p:to>
                                    </p:set>
                                    <p:animEffect transition="in" filter="fade">
                                      <p:cBhvr>
                                        <p:cTn id="59" dur="750"/>
                                        <p:tgtEl>
                                          <p:spTgt spid="11"/>
                                        </p:tgtEl>
                                      </p:cBhvr>
                                    </p:animEffect>
                                    <p:anim calcmode="lin" valueType="num">
                                      <p:cBhvr>
                                        <p:cTn id="60" dur="750" fill="hold"/>
                                        <p:tgtEl>
                                          <p:spTgt spid="11"/>
                                        </p:tgtEl>
                                        <p:attrNameLst>
                                          <p:attrName>ppt_x</p:attrName>
                                        </p:attrNameLst>
                                      </p:cBhvr>
                                      <p:tavLst>
                                        <p:tav tm="0">
                                          <p:val>
                                            <p:strVal val="#ppt_x"/>
                                          </p:val>
                                        </p:tav>
                                        <p:tav tm="100000">
                                          <p:val>
                                            <p:strVal val="#ppt_x"/>
                                          </p:val>
                                        </p:tav>
                                      </p:tavLst>
                                    </p:anim>
                                    <p:anim calcmode="lin" valueType="num">
                                      <p:cBhvr>
                                        <p:cTn id="61"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1" name="文本框 70">
            <a:extLst>
              <a:ext uri="{FF2B5EF4-FFF2-40B4-BE49-F238E27FC236}">
                <a16:creationId xmlns:a16="http://schemas.microsoft.com/office/drawing/2014/main" id="{320F34FF-F997-464A-8F45-7B84D59D8E93}"/>
              </a:ext>
            </a:extLst>
          </p:cNvPr>
          <p:cNvSpPr txBox="1"/>
          <p:nvPr/>
        </p:nvSpPr>
        <p:spPr>
          <a:xfrm>
            <a:off x="3314445" y="2748785"/>
            <a:ext cx="6461584"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flipH="1">
            <a:off x="713682" y="1216749"/>
            <a:ext cx="133350" cy="704850"/>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46" name="矩形 45"/>
          <p:cNvSpPr/>
          <p:nvPr/>
        </p:nvSpPr>
        <p:spPr>
          <a:xfrm flipH="1">
            <a:off x="972444" y="1216749"/>
            <a:ext cx="82550" cy="704850"/>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sp>
        <p:nvSpPr>
          <p:cNvPr id="47" name="矩形 46"/>
          <p:cNvSpPr/>
          <p:nvPr/>
        </p:nvSpPr>
        <p:spPr>
          <a:xfrm flipH="1">
            <a:off x="1180407" y="1216749"/>
            <a:ext cx="46037" cy="704850"/>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80969" tIns="40485" rIns="80969" bIns="40485" anchor="ctr"/>
          <a:lstStyle/>
          <a:p>
            <a:pPr algn="ctr" fontAlgn="auto">
              <a:spcBef>
                <a:spcPts val="0"/>
              </a:spcBef>
              <a:spcAft>
                <a:spcPts val="0"/>
              </a:spcAft>
              <a:defRPr/>
            </a:pPr>
            <a:endParaRPr lang="zh-CN" altLang="en-US">
              <a:solidFill>
                <a:prstClr val="white"/>
              </a:solidFill>
            </a:endParaRPr>
          </a:p>
        </p:txBody>
      </p:sp>
      <p:grpSp>
        <p:nvGrpSpPr>
          <p:cNvPr id="48" name="组合 21"/>
          <p:cNvGrpSpPr/>
          <p:nvPr/>
        </p:nvGrpSpPr>
        <p:grpSpPr bwMode="auto">
          <a:xfrm>
            <a:off x="1369319" y="1320254"/>
            <a:ext cx="8050530" cy="751116"/>
            <a:chOff x="1051541" y="624028"/>
            <a:chExt cx="5376099" cy="850331"/>
          </a:xfrm>
        </p:grpSpPr>
        <p:sp>
          <p:nvSpPr>
            <p:cNvPr id="49" name="文本框 22"/>
            <p:cNvSpPr txBox="1"/>
            <p:nvPr/>
          </p:nvSpPr>
          <p:spPr>
            <a:xfrm>
              <a:off x="1051541" y="624028"/>
              <a:ext cx="5376099" cy="730379"/>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l" fontAlgn="auto">
                <a:spcBef>
                  <a:spcPts val="0"/>
                </a:spcBef>
                <a:spcAft>
                  <a:spcPts val="0"/>
                </a:spcAft>
                <a:defRPr/>
              </a:pPr>
              <a:r>
                <a:rPr lang="zh-CN" altLang="en-US" sz="3600" b="1" noProof="1">
                  <a:solidFill>
                    <a:srgbClr val="C00000"/>
                  </a:solidFill>
                  <a:latin typeface="SimHei" panose="02010609060101010101" pitchFamily="49" charset="-122"/>
                  <a:ea typeface="SimHei" panose="02010609060101010101" pitchFamily="49" charset="-122"/>
                  <a:sym typeface="+mn-ea"/>
                </a:rPr>
                <a:t>一、电动汽车高压系统的组成 </a:t>
              </a:r>
            </a:p>
          </p:txBody>
        </p:sp>
        <p:sp>
          <p:nvSpPr>
            <p:cNvPr id="50" name="矩形 23"/>
            <p:cNvSpPr>
              <a:spLocks noChangeArrowheads="1"/>
            </p:cNvSpPr>
            <p:nvPr/>
          </p:nvSpPr>
          <p:spPr bwMode="auto">
            <a:xfrm>
              <a:off x="1051541" y="1127373"/>
              <a:ext cx="3390404" cy="346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grpSp>
      <p:pic>
        <p:nvPicPr>
          <p:cNvPr id="52" name="图片 -2147482450"/>
          <p:cNvPicPr>
            <a:picLocks noChangeAspect="1"/>
          </p:cNvPicPr>
          <p:nvPr/>
        </p:nvPicPr>
        <p:blipFill>
          <a:blip r:embed="rId3"/>
          <a:stretch>
            <a:fillRect/>
          </a:stretch>
        </p:blipFill>
        <p:spPr>
          <a:xfrm>
            <a:off x="1453139" y="3324314"/>
            <a:ext cx="4504055" cy="2138045"/>
          </a:xfrm>
          <a:prstGeom prst="rect">
            <a:avLst/>
          </a:prstGeom>
          <a:noFill/>
          <a:ln w="9525">
            <a:noFill/>
          </a:ln>
        </p:spPr>
      </p:pic>
      <p:pic>
        <p:nvPicPr>
          <p:cNvPr id="53" name="图片 -2147482466" descr="图片3 第一代leaf 动力电池"/>
          <p:cNvPicPr>
            <a:picLocks noChangeAspect="1"/>
          </p:cNvPicPr>
          <p:nvPr/>
        </p:nvPicPr>
        <p:blipFill>
          <a:blip r:embed="rId4"/>
          <a:stretch>
            <a:fillRect/>
          </a:stretch>
        </p:blipFill>
        <p:spPr>
          <a:xfrm>
            <a:off x="1452504" y="2998559"/>
            <a:ext cx="4504055" cy="2834640"/>
          </a:xfrm>
          <a:prstGeom prst="rect">
            <a:avLst/>
          </a:prstGeom>
          <a:noFill/>
          <a:ln w="9525">
            <a:noFill/>
          </a:ln>
        </p:spPr>
      </p:pic>
      <p:grpSp>
        <p:nvGrpSpPr>
          <p:cNvPr id="54" name="组合 53"/>
          <p:cNvGrpSpPr/>
          <p:nvPr/>
        </p:nvGrpSpPr>
        <p:grpSpPr>
          <a:xfrm flipH="1">
            <a:off x="6294732" y="4251096"/>
            <a:ext cx="4338475" cy="967058"/>
            <a:chOff x="5879462" y="287200"/>
            <a:chExt cx="3545784" cy="790365"/>
          </a:xfrm>
        </p:grpSpPr>
        <p:pic>
          <p:nvPicPr>
            <p:cNvPr id="55" name="图片 5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56" name="组合 55"/>
            <p:cNvGrpSpPr/>
            <p:nvPr/>
          </p:nvGrpSpPr>
          <p:grpSpPr>
            <a:xfrm flipH="1">
              <a:off x="5879462" y="287200"/>
              <a:ext cx="3545784" cy="558112"/>
              <a:chOff x="7995986" y="760883"/>
              <a:chExt cx="3436053" cy="540840"/>
            </a:xfrm>
          </p:grpSpPr>
          <p:sp>
            <p:nvSpPr>
              <p:cNvPr id="57"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58"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59"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60" name="文本框 50"/>
          <p:cNvSpPr txBox="1"/>
          <p:nvPr/>
        </p:nvSpPr>
        <p:spPr>
          <a:xfrm>
            <a:off x="6294845" y="4338402"/>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位置</a:t>
            </a:r>
          </a:p>
        </p:txBody>
      </p:sp>
      <p:sp>
        <p:nvSpPr>
          <p:cNvPr id="61" name="文本框 53"/>
          <p:cNvSpPr txBox="1"/>
          <p:nvPr/>
        </p:nvSpPr>
        <p:spPr>
          <a:xfrm>
            <a:off x="7578349" y="4260304"/>
            <a:ext cx="305435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车辆底部</a:t>
            </a:r>
          </a:p>
        </p:txBody>
      </p:sp>
      <p:grpSp>
        <p:nvGrpSpPr>
          <p:cNvPr id="62" name="组合 61"/>
          <p:cNvGrpSpPr/>
          <p:nvPr/>
        </p:nvGrpSpPr>
        <p:grpSpPr>
          <a:xfrm flipH="1">
            <a:off x="6301717" y="5298211"/>
            <a:ext cx="4338475" cy="967058"/>
            <a:chOff x="5879462" y="287200"/>
            <a:chExt cx="3545784" cy="790365"/>
          </a:xfrm>
        </p:grpSpPr>
        <p:pic>
          <p:nvPicPr>
            <p:cNvPr id="63" name="图片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64" name="组合 63"/>
            <p:cNvGrpSpPr/>
            <p:nvPr/>
          </p:nvGrpSpPr>
          <p:grpSpPr>
            <a:xfrm flipH="1">
              <a:off x="5879462" y="287200"/>
              <a:ext cx="3545784" cy="558112"/>
              <a:chOff x="7995986" y="760883"/>
              <a:chExt cx="3436053" cy="540840"/>
            </a:xfrm>
          </p:grpSpPr>
          <p:sp>
            <p:nvSpPr>
              <p:cNvPr id="65"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66"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67"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68" name="文本框 50"/>
          <p:cNvSpPr txBox="1"/>
          <p:nvPr/>
        </p:nvSpPr>
        <p:spPr>
          <a:xfrm>
            <a:off x="6301830" y="5386152"/>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端子</a:t>
            </a:r>
          </a:p>
        </p:txBody>
      </p:sp>
      <p:sp>
        <p:nvSpPr>
          <p:cNvPr id="69" name="文本框 53"/>
          <p:cNvSpPr txBox="1"/>
          <p:nvPr/>
        </p:nvSpPr>
        <p:spPr>
          <a:xfrm>
            <a:off x="7574539" y="5311229"/>
            <a:ext cx="305435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一正一负</a:t>
            </a:r>
          </a:p>
        </p:txBody>
      </p:sp>
      <p:grpSp>
        <p:nvGrpSpPr>
          <p:cNvPr id="70" name="组合 69"/>
          <p:cNvGrpSpPr/>
          <p:nvPr/>
        </p:nvGrpSpPr>
        <p:grpSpPr>
          <a:xfrm flipH="1">
            <a:off x="6313147" y="3176676"/>
            <a:ext cx="4338475" cy="967058"/>
            <a:chOff x="5879462" y="287200"/>
            <a:chExt cx="3545784" cy="790365"/>
          </a:xfrm>
        </p:grpSpPr>
        <p:pic>
          <p:nvPicPr>
            <p:cNvPr id="71" name="图片 7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72" name="组合 71"/>
            <p:cNvGrpSpPr/>
            <p:nvPr/>
          </p:nvGrpSpPr>
          <p:grpSpPr>
            <a:xfrm flipH="1">
              <a:off x="5879462" y="287200"/>
              <a:ext cx="3545784" cy="444660"/>
              <a:chOff x="7995986" y="760883"/>
              <a:chExt cx="3436053" cy="430899"/>
            </a:xfrm>
          </p:grpSpPr>
          <p:sp>
            <p:nvSpPr>
              <p:cNvPr id="73"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74"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75" name="文本框 50"/>
          <p:cNvSpPr txBox="1"/>
          <p:nvPr/>
        </p:nvSpPr>
        <p:spPr>
          <a:xfrm>
            <a:off x="6219915" y="3264617"/>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功用</a:t>
            </a:r>
          </a:p>
        </p:txBody>
      </p:sp>
      <p:sp>
        <p:nvSpPr>
          <p:cNvPr id="76" name="文本框 53"/>
          <p:cNvSpPr txBox="1"/>
          <p:nvPr/>
        </p:nvSpPr>
        <p:spPr>
          <a:xfrm>
            <a:off x="7582794" y="3185884"/>
            <a:ext cx="305435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为全车提供电能</a:t>
            </a:r>
          </a:p>
        </p:txBody>
      </p:sp>
      <p:sp>
        <p:nvSpPr>
          <p:cNvPr id="77" name="圆角矩形 76"/>
          <p:cNvSpPr/>
          <p:nvPr/>
        </p:nvSpPr>
        <p:spPr>
          <a:xfrm>
            <a:off x="2374524" y="2072094"/>
            <a:ext cx="3582670"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1. </a:t>
            </a:r>
            <a:r>
              <a:rPr lang="zh-CN" altLang="en-US" sz="3200" b="1" dirty="0"/>
              <a:t>动力蓄电池</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wd">
                                    <p:tmPct val="100000"/>
                                  </p:iterate>
                                  <p:childTnLst>
                                    <p:set>
                                      <p:cBhvr>
                                        <p:cTn id="6" dur="1" fill="hold">
                                          <p:stCondLst>
                                            <p:cond delay="0"/>
                                          </p:stCondLst>
                                        </p:cTn>
                                        <p:tgtEl>
                                          <p:spTgt spid="45"/>
                                        </p:tgtEl>
                                        <p:attrNameLst>
                                          <p:attrName>style.visibility</p:attrName>
                                        </p:attrNameLst>
                                      </p:cBhvr>
                                      <p:to>
                                        <p:strVal val="visible"/>
                                      </p:to>
                                    </p:set>
                                    <p:anim calcmode="lin" valueType="num">
                                      <p:cBhvr additive="base">
                                        <p:cTn id="7" dur="300" fill="hold"/>
                                        <p:tgtEl>
                                          <p:spTgt spid="45"/>
                                        </p:tgtEl>
                                        <p:attrNameLst>
                                          <p:attrName>ppt_x</p:attrName>
                                        </p:attrNameLst>
                                      </p:cBhvr>
                                      <p:tavLst>
                                        <p:tav tm="0">
                                          <p:val>
                                            <p:strVal val="0-#ppt_w/2"/>
                                          </p:val>
                                        </p:tav>
                                        <p:tav tm="100000">
                                          <p:val>
                                            <p:strVal val="#ppt_x"/>
                                          </p:val>
                                        </p:tav>
                                      </p:tavLst>
                                    </p:anim>
                                    <p:anim calcmode="lin" valueType="num">
                                      <p:cBhvr additive="base">
                                        <p:cTn id="8" dur="3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iterate type="wd">
                                    <p:tmPct val="100000"/>
                                  </p:iterate>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300" fill="hold"/>
                                        <p:tgtEl>
                                          <p:spTgt spid="46"/>
                                        </p:tgtEl>
                                        <p:attrNameLst>
                                          <p:attrName>ppt_x</p:attrName>
                                        </p:attrNameLst>
                                      </p:cBhvr>
                                      <p:tavLst>
                                        <p:tav tm="0">
                                          <p:val>
                                            <p:strVal val="0-#ppt_w/2"/>
                                          </p:val>
                                        </p:tav>
                                        <p:tav tm="100000">
                                          <p:val>
                                            <p:strVal val="#ppt_x"/>
                                          </p:val>
                                        </p:tav>
                                      </p:tavLst>
                                    </p:anim>
                                    <p:anim calcmode="lin" valueType="num">
                                      <p:cBhvr additive="base">
                                        <p:cTn id="12" dur="3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iterate type="wd">
                                    <p:tmPct val="100000"/>
                                  </p:iterate>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300" fill="hold"/>
                                        <p:tgtEl>
                                          <p:spTgt spid="47"/>
                                        </p:tgtEl>
                                        <p:attrNameLst>
                                          <p:attrName>ppt_x</p:attrName>
                                        </p:attrNameLst>
                                      </p:cBhvr>
                                      <p:tavLst>
                                        <p:tav tm="0">
                                          <p:val>
                                            <p:strVal val="0-#ppt_w/2"/>
                                          </p:val>
                                        </p:tav>
                                        <p:tav tm="100000">
                                          <p:val>
                                            <p:strVal val="#ppt_x"/>
                                          </p:val>
                                        </p:tav>
                                      </p:tavLst>
                                    </p:anim>
                                    <p:anim calcmode="lin" valueType="num">
                                      <p:cBhvr additive="base">
                                        <p:cTn id="16" dur="300" fill="hold"/>
                                        <p:tgtEl>
                                          <p:spTgt spid="47"/>
                                        </p:tgtEl>
                                        <p:attrNameLst>
                                          <p:attrName>ppt_y</p:attrName>
                                        </p:attrNameLst>
                                      </p:cBhvr>
                                      <p:tavLst>
                                        <p:tav tm="0">
                                          <p:val>
                                            <p:strVal val="#ppt_y"/>
                                          </p:val>
                                        </p:tav>
                                        <p:tav tm="100000">
                                          <p:val>
                                            <p:strVal val="#ppt_y"/>
                                          </p:val>
                                        </p:tav>
                                      </p:tavLst>
                                    </p:anim>
                                  </p:childTnLst>
                                </p:cTn>
                              </p:par>
                              <p:par>
                                <p:cTn id="17" presetID="1" presetClass="entr" presetSubtype="0" fill="hold" nodeType="withEffect">
                                  <p:stCondLst>
                                    <p:cond delay="0"/>
                                  </p:stCondLst>
                                  <p:iterate type="wd">
                                    <p:tmAbs val="300"/>
                                  </p:iterate>
                                  <p:childTnLst>
                                    <p:set>
                                      <p:cBhvr>
                                        <p:cTn id="18" dur="1" fill="hold">
                                          <p:stCondLst>
                                            <p:cond delay="299"/>
                                          </p:stCondLst>
                                        </p:cTn>
                                        <p:tgtEl>
                                          <p:spTgt spid="48"/>
                                        </p:tgtEl>
                                        <p:attrNameLst>
                                          <p:attrName>style.visibility</p:attrName>
                                        </p:attrNameLst>
                                      </p:cBhvr>
                                      <p:to>
                                        <p:strVal val="visible"/>
                                      </p:to>
                                    </p:set>
                                  </p:childTnLst>
                                </p:cTn>
                              </p:par>
                            </p:childTnLst>
                          </p:cTn>
                        </p:par>
                        <p:par>
                          <p:cTn id="19" fill="hold">
                            <p:stCondLst>
                              <p:cond delay="0"/>
                            </p:stCondLst>
                            <p:childTnLst>
                              <p:par>
                                <p:cTn id="20" presetID="2" presetClass="entr" presetSubtype="2" decel="100000" fill="hold" grpId="0" nodeType="after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750" fill="hold"/>
                                        <p:tgtEl>
                                          <p:spTgt spid="77"/>
                                        </p:tgtEl>
                                        <p:attrNameLst>
                                          <p:attrName>ppt_x</p:attrName>
                                        </p:attrNameLst>
                                      </p:cBhvr>
                                      <p:tavLst>
                                        <p:tav tm="0">
                                          <p:val>
                                            <p:strVal val="1+#ppt_w/2"/>
                                          </p:val>
                                        </p:tav>
                                        <p:tav tm="100000">
                                          <p:val>
                                            <p:strVal val="#ppt_x"/>
                                          </p:val>
                                        </p:tav>
                                      </p:tavLst>
                                    </p:anim>
                                    <p:anim calcmode="lin" valueType="num">
                                      <p:cBhvr additive="base">
                                        <p:cTn id="23" dur="75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500" fill="hold">
                                          <p:stCondLst>
                                            <p:cond delay="0"/>
                                          </p:stCondLst>
                                        </p:cTn>
                                        <p:tgtEl>
                                          <p:spTgt spid="70"/>
                                        </p:tgtEl>
                                        <p:attrNameLst>
                                          <p:attrName>style.visibility</p:attrName>
                                        </p:attrNameLst>
                                      </p:cBhvr>
                                      <p:to>
                                        <p:strVal val="visible"/>
                                      </p:to>
                                    </p:set>
                                    <p:animEffect transition="in" filter="wipe(left)">
                                      <p:cBhvr>
                                        <p:cTn id="28" dur="500"/>
                                        <p:tgtEl>
                                          <p:spTgt spid="7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dissolve">
                                      <p:cBhvr>
                                        <p:cTn id="31" dur="500"/>
                                        <p:tgtEl>
                                          <p:spTgt spid="75"/>
                                        </p:tgtEl>
                                      </p:cBhvr>
                                    </p:animEffect>
                                  </p:childTnLst>
                                </p:cTn>
                              </p:par>
                              <p:par>
                                <p:cTn id="32" presetID="9" presetClass="entr" presetSubtype="0" fill="hold" grpId="0" nodeType="withEffect">
                                  <p:stCondLst>
                                    <p:cond delay="0"/>
                                  </p:stCondLst>
                                  <p:childTnLst>
                                    <p:set>
                                      <p:cBhvr>
                                        <p:cTn id="33" dur="500" fill="hold">
                                          <p:stCondLst>
                                            <p:cond delay="0"/>
                                          </p:stCondLst>
                                        </p:cTn>
                                        <p:tgtEl>
                                          <p:spTgt spid="76"/>
                                        </p:tgtEl>
                                        <p:attrNameLst>
                                          <p:attrName>style.visibility</p:attrName>
                                        </p:attrNameLst>
                                      </p:cBhvr>
                                      <p:to>
                                        <p:strVal val="visible"/>
                                      </p:to>
                                    </p:set>
                                    <p:animEffect transition="in" filter="dissolve">
                                      <p:cBhvr>
                                        <p:cTn id="34" dur="500"/>
                                        <p:tgtEl>
                                          <p:spTgt spid="76"/>
                                        </p:tgtEl>
                                      </p:cBhvr>
                                    </p:animEffect>
                                  </p:childTnLst>
                                </p:cTn>
                              </p:par>
                            </p:childTnLst>
                          </p:cTn>
                        </p:par>
                      </p:childTnLst>
                    </p:cTn>
                  </p:par>
                  <p:par>
                    <p:cTn id="35" fill="hold">
                      <p:stCondLst>
                        <p:cond delay="indefinite"/>
                      </p:stCondLst>
                      <p:childTnLst>
                        <p:par>
                          <p:cTn id="36" fill="hold">
                            <p:stCondLst>
                              <p:cond delay="0"/>
                            </p:stCondLst>
                            <p:childTnLst>
                              <p:par>
                                <p:cTn id="37" presetID="13" presetClass="entr" presetSubtype="16" fill="hold" nodeType="clickEffect">
                                  <p:stCondLst>
                                    <p:cond delay="0"/>
                                  </p:stCondLst>
                                  <p:childTnLst>
                                    <p:set>
                                      <p:cBhvr>
                                        <p:cTn id="38" dur="1000" fill="hold">
                                          <p:stCondLst>
                                            <p:cond delay="0"/>
                                          </p:stCondLst>
                                        </p:cTn>
                                        <p:tgtEl>
                                          <p:spTgt spid="52"/>
                                        </p:tgtEl>
                                        <p:attrNameLst>
                                          <p:attrName>style.visibility</p:attrName>
                                        </p:attrNameLst>
                                      </p:cBhvr>
                                      <p:to>
                                        <p:strVal val="visible"/>
                                      </p:to>
                                    </p:set>
                                    <p:animEffect transition="in" filter="plus(in)">
                                      <p:cBhvr>
                                        <p:cTn id="39" dur="1000"/>
                                        <p:tgtEl>
                                          <p:spTgt spid="52"/>
                                        </p:tgtEl>
                                      </p:cBhvr>
                                    </p:animEffect>
                                  </p:childTnLst>
                                </p:cTn>
                              </p:par>
                            </p:childTnLst>
                          </p:cTn>
                        </p:par>
                        <p:par>
                          <p:cTn id="40" fill="hold">
                            <p:stCondLst>
                              <p:cond delay="1000"/>
                            </p:stCondLst>
                            <p:childTnLst>
                              <p:par>
                                <p:cTn id="41" presetID="2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dissolve">
                                      <p:cBhvr>
                                        <p:cTn id="46" dur="500"/>
                                        <p:tgtEl>
                                          <p:spTgt spid="60"/>
                                        </p:tgtEl>
                                      </p:cBhvr>
                                    </p:animEffect>
                                  </p:childTnLst>
                                </p:cTn>
                              </p:par>
                              <p:par>
                                <p:cTn id="47" presetID="9" presetClass="entr" presetSubtype="0" fill="hold" grpId="0" nodeType="withEffect">
                                  <p:stCondLst>
                                    <p:cond delay="0"/>
                                  </p:stCondLst>
                                  <p:childTnLst>
                                    <p:set>
                                      <p:cBhvr>
                                        <p:cTn id="48" dur="500" fill="hold">
                                          <p:stCondLst>
                                            <p:cond delay="0"/>
                                          </p:stCondLst>
                                        </p:cTn>
                                        <p:tgtEl>
                                          <p:spTgt spid="61"/>
                                        </p:tgtEl>
                                        <p:attrNameLst>
                                          <p:attrName>style.visibility</p:attrName>
                                        </p:attrNameLst>
                                      </p:cBhvr>
                                      <p:to>
                                        <p:strVal val="visible"/>
                                      </p:to>
                                    </p:set>
                                    <p:animEffect transition="in" filter="dissolve">
                                      <p:cBhvr>
                                        <p:cTn id="49" dur="500"/>
                                        <p:tgtEl>
                                          <p:spTgt spid="6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500" fill="hold">
                                          <p:stCondLst>
                                            <p:cond delay="0"/>
                                          </p:stCondLst>
                                        </p:cTn>
                                        <p:tgtEl>
                                          <p:spTgt spid="62"/>
                                        </p:tgtEl>
                                        <p:attrNameLst>
                                          <p:attrName>style.visibility</p:attrName>
                                        </p:attrNameLst>
                                      </p:cBhvr>
                                      <p:to>
                                        <p:strVal val="visible"/>
                                      </p:to>
                                    </p:set>
                                    <p:animEffect transition="in" filter="wipe(left)">
                                      <p:cBhvr>
                                        <p:cTn id="59" dur="500"/>
                                        <p:tgtEl>
                                          <p:spTgt spid="62"/>
                                        </p:tgtEl>
                                      </p:cBhvr>
                                    </p:animEffect>
                                  </p:childTnLst>
                                </p:cTn>
                              </p:par>
                              <p:par>
                                <p:cTn id="60" presetID="9" presetClass="entr" presetSubtype="0" fill="hold" grpId="0" nodeType="withEffect">
                                  <p:stCondLst>
                                    <p:cond delay="0"/>
                                  </p:stCondLst>
                                  <p:childTnLst>
                                    <p:set>
                                      <p:cBhvr>
                                        <p:cTn id="61" dur="500" fill="hold">
                                          <p:stCondLst>
                                            <p:cond delay="0"/>
                                          </p:stCondLst>
                                        </p:cTn>
                                        <p:tgtEl>
                                          <p:spTgt spid="69"/>
                                        </p:tgtEl>
                                        <p:attrNameLst>
                                          <p:attrName>style.visibility</p:attrName>
                                        </p:attrNameLst>
                                      </p:cBhvr>
                                      <p:to>
                                        <p:strVal val="visible"/>
                                      </p:to>
                                    </p:set>
                                    <p:animEffect transition="in" filter="dissolve">
                                      <p:cBhvr>
                                        <p:cTn id="62" dur="500"/>
                                        <p:tgtEl>
                                          <p:spTgt spid="69"/>
                                        </p:tgtEl>
                                      </p:cBhvr>
                                    </p:animEffect>
                                  </p:childTnLst>
                                </p:cTn>
                              </p:par>
                              <p:par>
                                <p:cTn id="63" presetID="9" presetClass="entr" presetSubtype="0" fill="hold" grpId="0" nodeType="withEffect">
                                  <p:stCondLst>
                                    <p:cond delay="0"/>
                                  </p:stCondLst>
                                  <p:childTnLst>
                                    <p:set>
                                      <p:cBhvr>
                                        <p:cTn id="64" dur="500" fill="hold">
                                          <p:stCondLst>
                                            <p:cond delay="0"/>
                                          </p:stCondLst>
                                        </p:cTn>
                                        <p:tgtEl>
                                          <p:spTgt spid="68"/>
                                        </p:tgtEl>
                                        <p:attrNameLst>
                                          <p:attrName>style.visibility</p:attrName>
                                        </p:attrNameLst>
                                      </p:cBhvr>
                                      <p:to>
                                        <p:strVal val="visible"/>
                                      </p:to>
                                    </p:set>
                                    <p:animEffect transition="in" filter="dissolve">
                                      <p:cBhvr>
                                        <p:cTn id="6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autoUpdateAnimBg="0"/>
      <p:bldP spid="46" grpId="0" bldLvl="0" animBg="1" autoUpdateAnimBg="0"/>
      <p:bldP spid="47" grpId="0" bldLvl="0" animBg="1" autoUpdateAnimBg="0"/>
      <p:bldP spid="60" grpId="0"/>
      <p:bldP spid="61" grpId="0" bldLvl="0" animBg="1"/>
      <p:bldP spid="68" grpId="0"/>
      <p:bldP spid="69" grpId="0" bldLvl="0" animBg="1"/>
      <p:bldP spid="75" grpId="0"/>
      <p:bldP spid="76" grpId="0" bldLvl="0" animBg="1"/>
      <p:bldP spid="7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26"/>
          <p:cNvGrpSpPr/>
          <p:nvPr/>
        </p:nvGrpSpPr>
        <p:grpSpPr bwMode="auto">
          <a:xfrm>
            <a:off x="889068" y="1160725"/>
            <a:ext cx="988004" cy="1220787"/>
            <a:chOff x="1372132" y="2006571"/>
            <a:chExt cx="2675951" cy="3311252"/>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132" y="2006571"/>
              <a:ext cx="2675951" cy="331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 descr="E:\2018.4信息化大赛4.18\2. 课中讲解\安全气囊拆装PPT\图片2.png图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58962" y="2366415"/>
              <a:ext cx="1702292" cy="259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23"/>
          <p:cNvSpPr>
            <a:spLocks noChangeArrowheads="1"/>
          </p:cNvSpPr>
          <p:nvPr/>
        </p:nvSpPr>
        <p:spPr bwMode="auto">
          <a:xfrm>
            <a:off x="1811695" y="1697665"/>
            <a:ext cx="507682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endParaRPr lang="zh-CN" altLang="en-US" sz="1400">
              <a:solidFill>
                <a:srgbClr val="1A1513"/>
              </a:solidFill>
              <a:latin typeface="YouYuan" panose="02010509060101010101" pitchFamily="49" charset="-122"/>
              <a:ea typeface="YouYuan" panose="02010509060101010101" pitchFamily="49" charset="-122"/>
            </a:endParaRPr>
          </a:p>
        </p:txBody>
      </p:sp>
      <p:sp>
        <p:nvSpPr>
          <p:cNvPr id="11" name="文本框 6"/>
          <p:cNvSpPr txBox="1"/>
          <p:nvPr/>
        </p:nvSpPr>
        <p:spPr>
          <a:xfrm>
            <a:off x="1951395" y="1071555"/>
            <a:ext cx="6103620" cy="521970"/>
          </a:xfrm>
          <a:prstGeom prst="rect">
            <a:avLst/>
          </a:prstGeom>
          <a:noFill/>
        </p:spPr>
        <p:txBody>
          <a:bodyPr wrap="square" rtlCol="0">
            <a:spAutoFit/>
          </a:bodyPr>
          <a:lstStyle/>
          <a:p>
            <a:r>
              <a:rPr lang="en-US" altLang="zh-CN" sz="2800" b="1"/>
              <a:t>Q1</a:t>
            </a:r>
            <a:r>
              <a:rPr lang="zh-CN" altLang="en-US" sz="2800" b="1"/>
              <a:t>：电动汽车为什么能跑？</a:t>
            </a:r>
          </a:p>
        </p:txBody>
      </p:sp>
      <p:pic>
        <p:nvPicPr>
          <p:cNvPr id="12" name="图片 -2147482601"/>
          <p:cNvPicPr>
            <a:picLocks noChangeAspect="1"/>
          </p:cNvPicPr>
          <p:nvPr/>
        </p:nvPicPr>
        <p:blipFill>
          <a:blip r:embed="rId5"/>
          <a:srcRect l="14949" t="45230" r="53786" b="22356"/>
          <a:stretch>
            <a:fillRect/>
          </a:stretch>
        </p:blipFill>
        <p:spPr>
          <a:xfrm>
            <a:off x="6399570" y="2966395"/>
            <a:ext cx="4589780" cy="2674620"/>
          </a:xfrm>
          <a:prstGeom prst="rect">
            <a:avLst/>
          </a:prstGeom>
          <a:noFill/>
          <a:ln w="9525">
            <a:noFill/>
          </a:ln>
        </p:spPr>
      </p:pic>
      <p:pic>
        <p:nvPicPr>
          <p:cNvPr id="13" name="图片 52"/>
          <p:cNvPicPr>
            <a:picLocks noChangeAspect="1"/>
          </p:cNvPicPr>
          <p:nvPr/>
        </p:nvPicPr>
        <p:blipFill>
          <a:blip r:embed="rId6"/>
          <a:srcRect l="9590" t="25391" r="29523" b="18802"/>
          <a:stretch>
            <a:fillRect/>
          </a:stretch>
        </p:blipFill>
        <p:spPr>
          <a:xfrm>
            <a:off x="2065695" y="3034975"/>
            <a:ext cx="3894455" cy="2116455"/>
          </a:xfrm>
          <a:prstGeom prst="rect">
            <a:avLst/>
          </a:prstGeom>
          <a:noFill/>
          <a:ln w="9525">
            <a:noFill/>
          </a:ln>
        </p:spPr>
      </p:pic>
      <p:sp>
        <p:nvSpPr>
          <p:cNvPr id="14" name="圆角矩形 13"/>
          <p:cNvSpPr/>
          <p:nvPr/>
        </p:nvSpPr>
        <p:spPr>
          <a:xfrm>
            <a:off x="2065695" y="1697665"/>
            <a:ext cx="402018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2.   </a:t>
            </a:r>
            <a:r>
              <a:rPr lang="zh-CN" altLang="en-US" sz="3200" b="1" dirty="0"/>
              <a:t>三相交流电动机</a:t>
            </a:r>
          </a:p>
        </p:txBody>
      </p:sp>
      <p:grpSp>
        <p:nvGrpSpPr>
          <p:cNvPr id="15" name="组合 14"/>
          <p:cNvGrpSpPr/>
          <p:nvPr/>
        </p:nvGrpSpPr>
        <p:grpSpPr>
          <a:xfrm flipH="1">
            <a:off x="6504063" y="4562243"/>
            <a:ext cx="4338475" cy="955844"/>
            <a:chOff x="5879462" y="143779"/>
            <a:chExt cx="3545784" cy="781200"/>
          </a:xfrm>
        </p:grpSpPr>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209394" y="143779"/>
              <a:ext cx="2680840" cy="781200"/>
            </a:xfrm>
            <a:prstGeom prst="rect">
              <a:avLst/>
            </a:prstGeom>
          </p:spPr>
        </p:pic>
        <p:grpSp>
          <p:nvGrpSpPr>
            <p:cNvPr id="17" name="组合 16"/>
            <p:cNvGrpSpPr/>
            <p:nvPr/>
          </p:nvGrpSpPr>
          <p:grpSpPr>
            <a:xfrm flipH="1">
              <a:off x="5879462" y="167319"/>
              <a:ext cx="3545784" cy="455558"/>
              <a:chOff x="7995986" y="644712"/>
              <a:chExt cx="3436053" cy="441460"/>
            </a:xfrm>
          </p:grpSpPr>
          <p:sp>
            <p:nvSpPr>
              <p:cNvPr id="18" name="Freeform 56"/>
              <p:cNvSpPr/>
              <p:nvPr/>
            </p:nvSpPr>
            <p:spPr bwMode="auto">
              <a:xfrm>
                <a:off x="9009785" y="65527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9" name="Freeform 57"/>
              <p:cNvSpPr/>
              <p:nvPr/>
            </p:nvSpPr>
            <p:spPr bwMode="auto">
              <a:xfrm>
                <a:off x="7995986" y="644712"/>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0" name="文本框 50"/>
          <p:cNvSpPr txBox="1"/>
          <p:nvPr/>
        </p:nvSpPr>
        <p:spPr>
          <a:xfrm>
            <a:off x="6504176" y="4652313"/>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端子</a:t>
            </a:r>
          </a:p>
        </p:txBody>
      </p:sp>
      <p:sp>
        <p:nvSpPr>
          <p:cNvPr id="21" name="文本框 53"/>
          <p:cNvSpPr txBox="1"/>
          <p:nvPr/>
        </p:nvSpPr>
        <p:spPr>
          <a:xfrm>
            <a:off x="7776885" y="4602790"/>
            <a:ext cx="305435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三相交流接线端子</a:t>
            </a:r>
          </a:p>
        </p:txBody>
      </p:sp>
      <p:grpSp>
        <p:nvGrpSpPr>
          <p:cNvPr id="22" name="组合 21"/>
          <p:cNvGrpSpPr/>
          <p:nvPr/>
        </p:nvGrpSpPr>
        <p:grpSpPr>
          <a:xfrm flipH="1">
            <a:off x="6515493" y="3094127"/>
            <a:ext cx="4338475" cy="955844"/>
            <a:chOff x="5879462" y="220072"/>
            <a:chExt cx="3545784" cy="781200"/>
          </a:xfrm>
        </p:grpSpPr>
        <p:pic>
          <p:nvPicPr>
            <p:cNvPr id="23" name="图片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307485" y="220072"/>
              <a:ext cx="2680840" cy="781200"/>
            </a:xfrm>
            <a:prstGeom prst="rect">
              <a:avLst/>
            </a:prstGeom>
          </p:spPr>
        </p:pic>
        <p:grpSp>
          <p:nvGrpSpPr>
            <p:cNvPr id="24" name="组合 23"/>
            <p:cNvGrpSpPr/>
            <p:nvPr/>
          </p:nvGrpSpPr>
          <p:grpSpPr>
            <a:xfrm flipH="1">
              <a:off x="5879462" y="221810"/>
              <a:ext cx="3545784" cy="447774"/>
              <a:chOff x="7995986" y="697517"/>
              <a:chExt cx="3436053" cy="433917"/>
            </a:xfrm>
          </p:grpSpPr>
          <p:sp>
            <p:nvSpPr>
              <p:cNvPr id="25" name="Freeform 56"/>
              <p:cNvSpPr/>
              <p:nvPr/>
            </p:nvSpPr>
            <p:spPr bwMode="auto">
              <a:xfrm>
                <a:off x="9009785" y="697517"/>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6" name="Freeform 57"/>
              <p:cNvSpPr/>
              <p:nvPr/>
            </p:nvSpPr>
            <p:spPr bwMode="auto">
              <a:xfrm>
                <a:off x="7995986" y="700535"/>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7" name="文本框 50"/>
          <p:cNvSpPr txBox="1"/>
          <p:nvPr/>
        </p:nvSpPr>
        <p:spPr>
          <a:xfrm>
            <a:off x="6422261" y="3175303"/>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功用</a:t>
            </a:r>
          </a:p>
        </p:txBody>
      </p:sp>
      <p:sp>
        <p:nvSpPr>
          <p:cNvPr id="28" name="文本框 53"/>
          <p:cNvSpPr txBox="1"/>
          <p:nvPr/>
        </p:nvSpPr>
        <p:spPr>
          <a:xfrm>
            <a:off x="7785140" y="3096570"/>
            <a:ext cx="305435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电能转换为机械能</a:t>
            </a:r>
          </a:p>
        </p:txBody>
      </p:sp>
      <p:pic>
        <p:nvPicPr>
          <p:cNvPr id="29" name="图片 -2147482466" descr="图片3 第一代leaf 动力电池"/>
          <p:cNvPicPr>
            <a:picLocks noChangeAspect="1"/>
          </p:cNvPicPr>
          <p:nvPr/>
        </p:nvPicPr>
        <p:blipFill>
          <a:blip r:embed="rId8"/>
          <a:stretch>
            <a:fillRect/>
          </a:stretch>
        </p:blipFill>
        <p:spPr>
          <a:xfrm>
            <a:off x="6465610" y="3067360"/>
            <a:ext cx="4448810" cy="2084705"/>
          </a:xfrm>
          <a:prstGeom prst="rect">
            <a:avLst/>
          </a:prstGeom>
          <a:noFill/>
          <a:ln w="9525">
            <a:noFill/>
          </a:ln>
        </p:spPr>
      </p:pic>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500"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500"/>
                            </p:stCondLst>
                            <p:childTnLst>
                              <p:par>
                                <p:cTn id="13" presetID="2" presetClass="entr" presetSubtype="2" decel="10000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1+#ppt_w/2"/>
                                          </p:val>
                                        </p:tav>
                                        <p:tav tm="100000">
                                          <p:val>
                                            <p:strVal val="#ppt_x"/>
                                          </p:val>
                                        </p:tav>
                                      </p:tavLst>
                                    </p:anim>
                                    <p:anim calcmode="lin" valueType="num">
                                      <p:cBhvr additive="base">
                                        <p:cTn id="16" dur="750" fill="hold"/>
                                        <p:tgtEl>
                                          <p:spTgt spid="14"/>
                                        </p:tgtEl>
                                        <p:attrNameLst>
                                          <p:attrName>ppt_y</p:attrName>
                                        </p:attrNameLst>
                                      </p:cBhvr>
                                      <p:tavLst>
                                        <p:tav tm="0">
                                          <p:val>
                                            <p:strVal val="#ppt_y"/>
                                          </p:val>
                                        </p:tav>
                                        <p:tav tm="100000">
                                          <p:val>
                                            <p:strVal val="#ppt_y"/>
                                          </p:val>
                                        </p:tav>
                                      </p:tavLst>
                                    </p:anim>
                                  </p:childTnLst>
                                </p:cTn>
                              </p:par>
                              <p:par>
                                <p:cTn id="17" presetID="12" presetClass="exit" presetSubtype="4" fill="hold" nodeType="withEffect">
                                  <p:stCondLst>
                                    <p:cond delay="0"/>
                                  </p:stCondLst>
                                  <p:childTnLst>
                                    <p:anim calcmode="lin" valueType="num">
                                      <p:cBhvr additive="base">
                                        <p:cTn id="18" dur="500"/>
                                        <p:tgtEl>
                                          <p:spTgt spid="12"/>
                                        </p:tgtEl>
                                        <p:attrNameLst>
                                          <p:attrName>ppt_y</p:attrName>
                                        </p:attrNameLst>
                                      </p:cBhvr>
                                      <p:tavLst>
                                        <p:tav tm="0">
                                          <p:val>
                                            <p:strVal val="#ppt_y"/>
                                          </p:val>
                                        </p:tav>
                                        <p:tav tm="100000">
                                          <p:val>
                                            <p:strVal val="#ppt_y+#ppt_h*1.125000"/>
                                          </p:val>
                                        </p:tav>
                                      </p:tavLst>
                                    </p:anim>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500"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ssolve">
                                      <p:cBhvr>
                                        <p:cTn id="28" dur="500"/>
                                        <p:tgtEl>
                                          <p:spTgt spid="27"/>
                                        </p:tgtEl>
                                      </p:cBhvr>
                                    </p:animEffect>
                                  </p:childTnLst>
                                </p:cTn>
                              </p:par>
                              <p:par>
                                <p:cTn id="29" presetID="9" presetClass="entr" presetSubtype="0" fill="hold" grpId="0" nodeType="withEffect">
                                  <p:stCondLst>
                                    <p:cond delay="0"/>
                                  </p:stCondLst>
                                  <p:childTnLst>
                                    <p:set>
                                      <p:cBhvr>
                                        <p:cTn id="30" dur="500" fill="hold">
                                          <p:stCondLst>
                                            <p:cond delay="0"/>
                                          </p:stCondLst>
                                        </p:cTn>
                                        <p:tgtEl>
                                          <p:spTgt spid="28"/>
                                        </p:tgtEl>
                                        <p:attrNameLst>
                                          <p:attrName>style.visibility</p:attrName>
                                        </p:attrNameLst>
                                      </p:cBhvr>
                                      <p:to>
                                        <p:strVal val="visible"/>
                                      </p:to>
                                    </p:set>
                                    <p:animEffect transition="in" filter="dissolv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500"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9" presetClass="entr" presetSubtype="0" fill="hold" grpId="0" nodeType="withEffect">
                                  <p:stCondLst>
                                    <p:cond delay="0"/>
                                  </p:stCondLst>
                                  <p:childTnLst>
                                    <p:set>
                                      <p:cBhvr>
                                        <p:cTn id="38" dur="500" fill="hold">
                                          <p:stCondLst>
                                            <p:cond delay="0"/>
                                          </p:stCondLst>
                                        </p:cTn>
                                        <p:tgtEl>
                                          <p:spTgt spid="20"/>
                                        </p:tgtEl>
                                        <p:attrNameLst>
                                          <p:attrName>style.visibility</p:attrName>
                                        </p:attrNameLst>
                                      </p:cBhvr>
                                      <p:to>
                                        <p:strVal val="visible"/>
                                      </p:to>
                                    </p:set>
                                    <p:animEffect transition="in" filter="dissolve">
                                      <p:cBhvr>
                                        <p:cTn id="39" dur="500"/>
                                        <p:tgtEl>
                                          <p:spTgt spid="20"/>
                                        </p:tgtEl>
                                      </p:cBhvr>
                                    </p:animEffect>
                                  </p:childTnLst>
                                </p:cTn>
                              </p:par>
                              <p:par>
                                <p:cTn id="40" presetID="9" presetClass="entr" presetSubtype="0" fill="hold" grpId="0" nodeType="withEffect">
                                  <p:stCondLst>
                                    <p:cond delay="0"/>
                                  </p:stCondLst>
                                  <p:childTnLst>
                                    <p:set>
                                      <p:cBhvr>
                                        <p:cTn id="41" dur="500" fill="hold">
                                          <p:stCondLst>
                                            <p:cond delay="0"/>
                                          </p:stCondLst>
                                        </p:cTn>
                                        <p:tgtEl>
                                          <p:spTgt spid="21"/>
                                        </p:tgtEl>
                                        <p:attrNameLst>
                                          <p:attrName>style.visibility</p:attrName>
                                        </p:attrNameLst>
                                      </p:cBhvr>
                                      <p:to>
                                        <p:strVal val="visible"/>
                                      </p:to>
                                    </p:set>
                                    <p:animEffect transition="in" filter="dissolv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right)">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0" grpId="0"/>
      <p:bldP spid="21" grpId="0" bldLvl="0" animBg="1"/>
      <p:bldP spid="27" grpId="0"/>
      <p:bldP spid="2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srcRect l="25583" t="25493" r="44077" b="35910"/>
          <a:stretch>
            <a:fillRect/>
          </a:stretch>
        </p:blipFill>
        <p:spPr>
          <a:xfrm>
            <a:off x="1865631" y="2454278"/>
            <a:ext cx="3596640" cy="2573020"/>
          </a:xfrm>
          <a:prstGeom prst="rect">
            <a:avLst/>
          </a:prstGeom>
          <a:noFill/>
          <a:ln w="9525">
            <a:noFill/>
          </a:ln>
        </p:spPr>
      </p:pic>
      <p:sp>
        <p:nvSpPr>
          <p:cNvPr id="12" name="圆角矩形 11"/>
          <p:cNvSpPr/>
          <p:nvPr/>
        </p:nvSpPr>
        <p:spPr>
          <a:xfrm>
            <a:off x="1702436" y="1073153"/>
            <a:ext cx="416115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3. </a:t>
            </a:r>
            <a:r>
              <a:rPr lang="zh-CN" altLang="en-US" sz="3200" b="1" dirty="0"/>
              <a:t>电机控制器 </a:t>
            </a:r>
            <a:r>
              <a:rPr lang="en-US" altLang="zh-CN" sz="3200" b="1" dirty="0"/>
              <a:t>MCU</a:t>
            </a:r>
          </a:p>
        </p:txBody>
      </p:sp>
      <p:grpSp>
        <p:nvGrpSpPr>
          <p:cNvPr id="13" name="组合 12"/>
          <p:cNvGrpSpPr/>
          <p:nvPr/>
        </p:nvGrpSpPr>
        <p:grpSpPr>
          <a:xfrm flipH="1">
            <a:off x="6217639" y="2497140"/>
            <a:ext cx="4338475" cy="967058"/>
            <a:chOff x="5879462" y="287200"/>
            <a:chExt cx="3545784" cy="790365"/>
          </a:xfrm>
        </p:grpSpPr>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5" name="组合 14"/>
            <p:cNvGrpSpPr/>
            <p:nvPr/>
          </p:nvGrpSpPr>
          <p:grpSpPr>
            <a:xfrm flipH="1">
              <a:off x="5879462" y="287200"/>
              <a:ext cx="3545784" cy="558112"/>
              <a:chOff x="7995986" y="760883"/>
              <a:chExt cx="3436053" cy="540840"/>
            </a:xfrm>
          </p:grpSpPr>
          <p:sp>
            <p:nvSpPr>
              <p:cNvPr id="16"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7"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8"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19" name="文本框 50"/>
          <p:cNvSpPr txBox="1"/>
          <p:nvPr/>
        </p:nvSpPr>
        <p:spPr>
          <a:xfrm>
            <a:off x="6217752" y="2584446"/>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功能</a:t>
            </a:r>
            <a:r>
              <a:rPr kumimoji="0" lang="en-US" altLang="zh-CN"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1</a:t>
            </a:r>
          </a:p>
        </p:txBody>
      </p:sp>
      <p:sp>
        <p:nvSpPr>
          <p:cNvPr id="20" name="文本框 53"/>
          <p:cNvSpPr txBox="1"/>
          <p:nvPr/>
        </p:nvSpPr>
        <p:spPr>
          <a:xfrm>
            <a:off x="7501256" y="2506348"/>
            <a:ext cx="315722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直流      三相 交流</a:t>
            </a:r>
          </a:p>
        </p:txBody>
      </p:sp>
      <p:grpSp>
        <p:nvGrpSpPr>
          <p:cNvPr id="21" name="组合 20"/>
          <p:cNvGrpSpPr/>
          <p:nvPr/>
        </p:nvGrpSpPr>
        <p:grpSpPr>
          <a:xfrm flipH="1">
            <a:off x="6217639" y="3546160"/>
            <a:ext cx="4338475" cy="967058"/>
            <a:chOff x="5879462" y="287200"/>
            <a:chExt cx="3545784" cy="790365"/>
          </a:xfrm>
        </p:grpSpPr>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3" name="组合 22"/>
            <p:cNvGrpSpPr/>
            <p:nvPr/>
          </p:nvGrpSpPr>
          <p:grpSpPr>
            <a:xfrm flipH="1">
              <a:off x="5879462" y="287200"/>
              <a:ext cx="3545784" cy="558112"/>
              <a:chOff x="7995986" y="760883"/>
              <a:chExt cx="3436053" cy="540840"/>
            </a:xfrm>
          </p:grpSpPr>
          <p:sp>
            <p:nvSpPr>
              <p:cNvPr id="24"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5"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6"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7" name="文本框 50"/>
          <p:cNvSpPr txBox="1"/>
          <p:nvPr/>
        </p:nvSpPr>
        <p:spPr>
          <a:xfrm>
            <a:off x="6224737" y="3632196"/>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功能</a:t>
            </a:r>
            <a:r>
              <a:rPr kumimoji="0" lang="en-US" altLang="zh-CN"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2</a:t>
            </a:r>
          </a:p>
        </p:txBody>
      </p:sp>
      <p:sp>
        <p:nvSpPr>
          <p:cNvPr id="28" name="文本框 53"/>
          <p:cNvSpPr txBox="1"/>
          <p:nvPr/>
        </p:nvSpPr>
        <p:spPr>
          <a:xfrm>
            <a:off x="7497446" y="3557273"/>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不同频率</a:t>
            </a:r>
            <a:r>
              <a:rPr kumimoji="0" lang="en-US" altLang="zh-CN"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a:t>
            </a: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不同幅值</a:t>
            </a:r>
          </a:p>
        </p:txBody>
      </p:sp>
      <p:cxnSp>
        <p:nvCxnSpPr>
          <p:cNvPr id="29" name="直接箭头连接符 28"/>
          <p:cNvCxnSpPr/>
          <p:nvPr/>
        </p:nvCxnSpPr>
        <p:spPr>
          <a:xfrm flipV="1">
            <a:off x="8325486" y="2785748"/>
            <a:ext cx="568960" cy="508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flipH="1">
            <a:off x="6230339" y="4498660"/>
            <a:ext cx="4338475" cy="967058"/>
            <a:chOff x="5879462" y="287200"/>
            <a:chExt cx="3545784" cy="790365"/>
          </a:xfrm>
        </p:grpSpPr>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2" name="组合 31"/>
            <p:cNvGrpSpPr/>
            <p:nvPr/>
          </p:nvGrpSpPr>
          <p:grpSpPr>
            <a:xfrm flipH="1">
              <a:off x="5879462" y="287200"/>
              <a:ext cx="3545784" cy="558112"/>
              <a:chOff x="7995986" y="760883"/>
              <a:chExt cx="3436053" cy="540840"/>
            </a:xfrm>
          </p:grpSpPr>
          <p:sp>
            <p:nvSpPr>
              <p:cNvPr id="33" name="Freeform 56"/>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34" name="Freeform 57"/>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35" name="Freeform 58"/>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36" name="文本框 50"/>
          <p:cNvSpPr txBox="1"/>
          <p:nvPr/>
        </p:nvSpPr>
        <p:spPr>
          <a:xfrm>
            <a:off x="6237437" y="4584696"/>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端子</a:t>
            </a:r>
          </a:p>
        </p:txBody>
      </p:sp>
      <p:sp>
        <p:nvSpPr>
          <p:cNvPr id="37" name="文本框 53"/>
          <p:cNvSpPr txBox="1"/>
          <p:nvPr/>
        </p:nvSpPr>
        <p:spPr>
          <a:xfrm>
            <a:off x="7510146" y="4509773"/>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2</a:t>
            </a: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进</a:t>
            </a:r>
            <a:r>
              <a:rPr kumimoji="0" lang="en-US" altLang="zh-CN"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3</a:t>
            </a: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出</a:t>
            </a: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1+#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par>
                                <p:cTn id="16" presetID="9" presetClass="entr" presetSubtype="0" fill="hold" grpId="0" nodeType="withEffect">
                                  <p:stCondLst>
                                    <p:cond delay="0"/>
                                  </p:stCondLst>
                                  <p:childTnLst>
                                    <p:set>
                                      <p:cBhvr>
                                        <p:cTn id="17" dur="500" fill="hold">
                                          <p:stCondLst>
                                            <p:cond delay="0"/>
                                          </p:stCondLst>
                                        </p:cTn>
                                        <p:tgtEl>
                                          <p:spTgt spid="20"/>
                                        </p:tgtEl>
                                        <p:attrNameLst>
                                          <p:attrName>style.visibility</p:attrName>
                                        </p:attrNameLst>
                                      </p:cBhvr>
                                      <p:to>
                                        <p:strVal val="visible"/>
                                      </p:to>
                                    </p:set>
                                    <p:animEffect transition="in" filter="dissolv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500"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9" presetClass="entr" presetSubtype="0" fill="hold" grpId="0" nodeType="withEffect">
                                  <p:stCondLst>
                                    <p:cond delay="0"/>
                                  </p:stCondLst>
                                  <p:childTnLst>
                                    <p:set>
                                      <p:cBhvr>
                                        <p:cTn id="25" dur="500" fill="hold">
                                          <p:stCondLst>
                                            <p:cond delay="0"/>
                                          </p:stCondLst>
                                        </p:cTn>
                                        <p:tgtEl>
                                          <p:spTgt spid="28"/>
                                        </p:tgtEl>
                                        <p:attrNameLst>
                                          <p:attrName>style.visibility</p:attrName>
                                        </p:attrNameLst>
                                      </p:cBhvr>
                                      <p:to>
                                        <p:strVal val="visible"/>
                                      </p:to>
                                    </p:set>
                                    <p:animEffect transition="in" filter="dissolve">
                                      <p:cBhvr>
                                        <p:cTn id="26" dur="500"/>
                                        <p:tgtEl>
                                          <p:spTgt spid="28"/>
                                        </p:tgtEl>
                                      </p:cBhvr>
                                    </p:animEffect>
                                  </p:childTnLst>
                                </p:cTn>
                              </p:par>
                              <p:par>
                                <p:cTn id="27" presetID="9" presetClass="entr" presetSubtype="0" fill="hold" grpId="0" nodeType="withEffect">
                                  <p:stCondLst>
                                    <p:cond delay="0"/>
                                  </p:stCondLst>
                                  <p:childTnLst>
                                    <p:set>
                                      <p:cBhvr>
                                        <p:cTn id="28" dur="500" fill="hold">
                                          <p:stCondLst>
                                            <p:cond delay="0"/>
                                          </p:stCondLst>
                                        </p:cTn>
                                        <p:tgtEl>
                                          <p:spTgt spid="27"/>
                                        </p:tgtEl>
                                        <p:attrNameLst>
                                          <p:attrName>style.visibility</p:attrName>
                                        </p:attrNameLst>
                                      </p:cBhvr>
                                      <p:to>
                                        <p:strVal val="visible"/>
                                      </p:to>
                                    </p:set>
                                    <p:animEffect transition="in" filter="dissolve">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500"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500"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9" presetClass="entr" presetSubtype="0" fill="hold" grpId="0" nodeType="withEffect">
                                  <p:stCondLst>
                                    <p:cond delay="0"/>
                                  </p:stCondLst>
                                  <p:childTnLst>
                                    <p:set>
                                      <p:cBhvr>
                                        <p:cTn id="41" dur="500" fill="hold">
                                          <p:stCondLst>
                                            <p:cond delay="0"/>
                                          </p:stCondLst>
                                        </p:cTn>
                                        <p:tgtEl>
                                          <p:spTgt spid="37"/>
                                        </p:tgtEl>
                                        <p:attrNameLst>
                                          <p:attrName>style.visibility</p:attrName>
                                        </p:attrNameLst>
                                      </p:cBhvr>
                                      <p:to>
                                        <p:strVal val="visible"/>
                                      </p:to>
                                    </p:set>
                                    <p:animEffect transition="in" filter="dissolve">
                                      <p:cBhvr>
                                        <p:cTn id="42" dur="500"/>
                                        <p:tgtEl>
                                          <p:spTgt spid="37"/>
                                        </p:tgtEl>
                                      </p:cBhvr>
                                    </p:animEffect>
                                  </p:childTnLst>
                                </p:cTn>
                              </p:par>
                              <p:par>
                                <p:cTn id="43" presetID="9" presetClass="entr" presetSubtype="0" fill="hold" grpId="0" nodeType="withEffect">
                                  <p:stCondLst>
                                    <p:cond delay="0"/>
                                  </p:stCondLst>
                                  <p:childTnLst>
                                    <p:set>
                                      <p:cBhvr>
                                        <p:cTn id="44" dur="500" fill="hold">
                                          <p:stCondLst>
                                            <p:cond delay="0"/>
                                          </p:stCondLst>
                                        </p:cTn>
                                        <p:tgtEl>
                                          <p:spTgt spid="36"/>
                                        </p:tgtEl>
                                        <p:attrNameLst>
                                          <p:attrName>style.visibility</p:attrName>
                                        </p:attrNameLst>
                                      </p:cBhvr>
                                      <p:to>
                                        <p:strVal val="visible"/>
                                      </p:to>
                                    </p:set>
                                    <p:animEffect transition="in" filter="dissolve">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9" grpId="0"/>
      <p:bldP spid="20" grpId="0" bldLvl="0" animBg="1"/>
      <p:bldP spid="27" grpId="0"/>
      <p:bldP spid="28" grpId="0" bldLvl="0" animBg="1"/>
      <p:bldP spid="36" grpId="0"/>
      <p:bldP spid="3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2632</Words>
  <Application>Microsoft Office PowerPoint</Application>
  <PresentationFormat>宽屏</PresentationFormat>
  <Paragraphs>349</Paragraphs>
  <Slides>66</Slides>
  <Notes>2</Notes>
  <HiddenSlides>0</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1</vt:i4>
      </vt:variant>
      <vt:variant>
        <vt:lpstr>幻灯片标题</vt:lpstr>
      </vt:variant>
      <vt:variant>
        <vt:i4>66</vt:i4>
      </vt:variant>
    </vt:vector>
  </HeadingPairs>
  <TitlesOfParts>
    <vt:vector size="86" baseType="lpstr">
      <vt:lpstr>KaiTi</vt:lpstr>
      <vt:lpstr>黑体</vt:lpstr>
      <vt:lpstr>黑体</vt:lpstr>
      <vt:lpstr>STFangsong</vt:lpstr>
      <vt:lpstr>STXingkai</vt:lpstr>
      <vt:lpstr>华文楷体</vt:lpstr>
      <vt:lpstr>楷体</vt:lpstr>
      <vt:lpstr>SimSun</vt:lpstr>
      <vt:lpstr>Microsoft YaHei</vt:lpstr>
      <vt:lpstr>Microsoft YaHei</vt:lpstr>
      <vt:lpstr>YouYuan</vt:lpstr>
      <vt:lpstr>Arial</vt:lpstr>
      <vt:lpstr>Arial Black</vt:lpstr>
      <vt:lpstr>Calibri</vt:lpstr>
      <vt:lpstr>Times New Roman</vt:lpstr>
      <vt:lpstr>Wingdings</vt:lpstr>
      <vt:lpstr>Office 主题</vt:lpstr>
      <vt:lpstr>1_Office 主题</vt:lpstr>
      <vt:lpstr>2_Office 主题</vt:lpstr>
      <vt:lpstr>Bitmap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45</cp:revision>
  <dcterms:created xsi:type="dcterms:W3CDTF">2018-03-01T02:03:00Z</dcterms:created>
  <dcterms:modified xsi:type="dcterms:W3CDTF">2021-04-22T07:13:33Z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