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8.xml" ContentType="application/vnd.openxmlformats-officedocument.them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heme/theme9.xml" ContentType="application/vnd.openxmlformats-officedocument.them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1.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2.xml" ContentType="application/vnd.openxmlformats-officedocument.presentationml.notesSlide+xml"/>
  <Override PartName="/ppt/tags/tag4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2" r:id="rId2"/>
    <p:sldMasterId id="2147483676" r:id="rId3"/>
    <p:sldMasterId id="2147483690" r:id="rId4"/>
    <p:sldMasterId id="2147483704" r:id="rId5"/>
    <p:sldMasterId id="2147483718" r:id="rId6"/>
    <p:sldMasterId id="2147483732" r:id="rId7"/>
    <p:sldMasterId id="2147483746" r:id="rId8"/>
  </p:sldMasterIdLst>
  <p:notesMasterIdLst>
    <p:notesMasterId r:id="rId78"/>
  </p:notesMasterIdLst>
  <p:sldIdLst>
    <p:sldId id="463" r:id="rId9"/>
    <p:sldId id="464" r:id="rId10"/>
    <p:sldId id="481" r:id="rId11"/>
    <p:sldId id="482" r:id="rId12"/>
    <p:sldId id="525" r:id="rId13"/>
    <p:sldId id="483" r:id="rId14"/>
    <p:sldId id="504" r:id="rId15"/>
    <p:sldId id="579" r:id="rId16"/>
    <p:sldId id="578" r:id="rId17"/>
    <p:sldId id="580" r:id="rId18"/>
    <p:sldId id="582" r:id="rId19"/>
    <p:sldId id="581" r:id="rId20"/>
    <p:sldId id="583" r:id="rId21"/>
    <p:sldId id="584" r:id="rId22"/>
    <p:sldId id="585" r:id="rId23"/>
    <p:sldId id="586" r:id="rId24"/>
    <p:sldId id="587" r:id="rId25"/>
    <p:sldId id="588" r:id="rId26"/>
    <p:sldId id="567" r:id="rId27"/>
    <p:sldId id="590" r:id="rId28"/>
    <p:sldId id="591" r:id="rId29"/>
    <p:sldId id="589" r:id="rId30"/>
    <p:sldId id="568" r:id="rId31"/>
    <p:sldId id="603" r:id="rId32"/>
    <p:sldId id="604" r:id="rId33"/>
    <p:sldId id="609" r:id="rId34"/>
    <p:sldId id="605" r:id="rId35"/>
    <p:sldId id="611" r:id="rId36"/>
    <p:sldId id="606" r:id="rId37"/>
    <p:sldId id="607" r:id="rId38"/>
    <p:sldId id="608" r:id="rId39"/>
    <p:sldId id="560" r:id="rId40"/>
    <p:sldId id="557" r:id="rId41"/>
    <p:sldId id="612" r:id="rId42"/>
    <p:sldId id="613" r:id="rId43"/>
    <p:sldId id="614" r:id="rId44"/>
    <p:sldId id="615" r:id="rId45"/>
    <p:sldId id="616" r:id="rId46"/>
    <p:sldId id="617" r:id="rId47"/>
    <p:sldId id="618" r:id="rId48"/>
    <p:sldId id="619" r:id="rId49"/>
    <p:sldId id="620" r:id="rId50"/>
    <p:sldId id="622" r:id="rId51"/>
    <p:sldId id="621" r:id="rId52"/>
    <p:sldId id="623" r:id="rId53"/>
    <p:sldId id="624" r:id="rId54"/>
    <p:sldId id="626" r:id="rId55"/>
    <p:sldId id="627" r:id="rId56"/>
    <p:sldId id="628" r:id="rId57"/>
    <p:sldId id="629" r:id="rId58"/>
    <p:sldId id="630" r:id="rId59"/>
    <p:sldId id="631" r:id="rId60"/>
    <p:sldId id="632" r:id="rId61"/>
    <p:sldId id="633" r:id="rId62"/>
    <p:sldId id="634" r:id="rId63"/>
    <p:sldId id="635" r:id="rId64"/>
    <p:sldId id="636" r:id="rId65"/>
    <p:sldId id="637" r:id="rId66"/>
    <p:sldId id="638" r:id="rId67"/>
    <p:sldId id="350" r:id="rId68"/>
    <p:sldId id="639" r:id="rId69"/>
    <p:sldId id="640" r:id="rId70"/>
    <p:sldId id="641" r:id="rId71"/>
    <p:sldId id="642" r:id="rId72"/>
    <p:sldId id="643" r:id="rId73"/>
    <p:sldId id="644" r:id="rId74"/>
    <p:sldId id="645" r:id="rId75"/>
    <p:sldId id="646" r:id="rId76"/>
    <p:sldId id="545" r:id="rId7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作者" initials="A" lastIdx="2" clrIdx="7"/>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varScale="1">
        <p:scale>
          <a:sx n="74" d="100"/>
          <a:sy n="74" d="100"/>
        </p:scale>
        <p:origin x="564" y="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16" Type="http://schemas.openxmlformats.org/officeDocument/2006/relationships/slide" Target="slides/slide8.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commentAuthors" Target="commentAuthors.xml"/><Relationship Id="rId5" Type="http://schemas.openxmlformats.org/officeDocument/2006/relationships/slideMaster" Target="slideMasters/slideMaster5.xml"/><Relationship Id="rId61" Type="http://schemas.openxmlformats.org/officeDocument/2006/relationships/slide" Target="slides/slide53.xml"/><Relationship Id="rId82" Type="http://schemas.openxmlformats.org/officeDocument/2006/relationships/theme" Target="theme/theme1.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7" Type="http://schemas.openxmlformats.org/officeDocument/2006/relationships/slideMaster" Target="slideMasters/slideMaster7.xml"/><Relationship Id="rId71" Type="http://schemas.openxmlformats.org/officeDocument/2006/relationships/slide" Target="slides/slide63.xml"/><Relationship Id="rId2" Type="http://schemas.openxmlformats.org/officeDocument/2006/relationships/slideMaster" Target="slideMasters/slideMaster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2021/4/24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14106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876721187"/>
      </p:ext>
    </p:extLst>
  </p:cSld>
  <p:clrMapOvr>
    <a:masterClrMapping/>
  </p:clrMapOvr>
  <p:transition spd="slow" advTm="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flipV="1">
            <a:off x="-24765" y="6657340"/>
            <a:ext cx="10336530" cy="635"/>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10311765" y="6473190"/>
            <a:ext cx="2508885"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动力电池的功能</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2021/4/24</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cxnSpLocks/>
            <a:endCxn id="9" idx="1"/>
          </p:cNvCxnSpPr>
          <p:nvPr userDrawn="1"/>
        </p:nvCxnSpPr>
        <p:spPr>
          <a:xfrm>
            <a:off x="0" y="6670159"/>
            <a:ext cx="9710804" cy="0"/>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9710804" y="6485493"/>
            <a:ext cx="3285991" cy="369332"/>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铅酸蓄电池认知与检测</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flipV="1">
            <a:off x="-1270" y="6657340"/>
            <a:ext cx="9893935" cy="1270"/>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9892665" y="6473190"/>
            <a:ext cx="2508885"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动力电池的性能要求</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2021/4/24</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flipV="1">
            <a:off x="-7620" y="6657340"/>
            <a:ext cx="10370185" cy="14605"/>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10362565" y="6473190"/>
            <a:ext cx="2508885"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动力电池的分类</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2021/4/24</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flipV="1">
            <a:off x="31115" y="6657340"/>
            <a:ext cx="10102850" cy="14605"/>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10133965" y="6473190"/>
            <a:ext cx="2508885"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蓄电池的性能指标</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2021/4/24</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a:off x="-5080" y="6631940"/>
            <a:ext cx="8977630" cy="25400"/>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8972550" y="6473190"/>
            <a:ext cx="3238500"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铅酸电池的结构与工作原理</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2021/4/24</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cxnSpLocks/>
            <a:endCxn id="9" idx="1"/>
          </p:cNvCxnSpPr>
          <p:nvPr userDrawn="1"/>
        </p:nvCxnSpPr>
        <p:spPr>
          <a:xfrm>
            <a:off x="0" y="6657856"/>
            <a:ext cx="9966139" cy="0"/>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9966139" y="6473190"/>
            <a:ext cx="2346064" cy="369332"/>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铅酸电池认知与检测</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2021/4/24</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2021/4/24</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cxnSpLocks/>
            <a:endCxn id="9" idx="1"/>
          </p:cNvCxnSpPr>
          <p:nvPr userDrawn="1"/>
        </p:nvCxnSpPr>
        <p:spPr>
          <a:xfrm>
            <a:off x="0" y="6657340"/>
            <a:ext cx="9715949" cy="0"/>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9715949" y="6473190"/>
            <a:ext cx="3238500"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铅酸蓄电池认知与检测</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2021/4/24</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527473" y="836507"/>
            <a:ext cx="10972800" cy="768773"/>
          </a:xfrm>
          <a:prstGeom prst="rect">
            <a:avLst/>
          </a:prstGeom>
        </p:spPr>
        <p:txBody>
          <a:bodyPr/>
          <a:lstStyle>
            <a:lvl1pPr>
              <a:defRPr sz="3733"/>
            </a:lvl1pPr>
          </a:lstStyle>
          <a:p>
            <a:r>
              <a:rPr lang="zh-CN" altLang="en-US"/>
              <a:t>单击此处编辑母版标题样式</a:t>
            </a:r>
          </a:p>
        </p:txBody>
      </p:sp>
      <p:sp>
        <p:nvSpPr>
          <p:cNvPr id="3" name="日期占位符 2"/>
          <p:cNvSpPr>
            <a:spLocks noGrp="1"/>
          </p:cNvSpPr>
          <p:nvPr>
            <p:ph type="dt" sz="half" idx="10"/>
          </p:nvPr>
        </p:nvSpPr>
        <p:spPr>
          <a:xfrm>
            <a:off x="609600" y="6356351"/>
            <a:ext cx="2844800" cy="365125"/>
          </a:xfrm>
          <a:prstGeom prst="rect">
            <a:avLst/>
          </a:prstGeom>
        </p:spPr>
        <p:txBody>
          <a:bodyPr/>
          <a:lstStyle/>
          <a:p>
            <a:fld id="{7E240FCB-D1F2-4913-BDBF-B5CCF23FA08C}" type="datetimeFigureOut">
              <a:rPr lang="zh-CN" altLang="en-US" smtClean="0"/>
              <a:t>2021/4/24</a:t>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a:lstStyle/>
          <a:p>
            <a:fld id="{B7AB2E24-D6DF-469E-A35B-7A3AAE1BE559}" type="slidenum">
              <a:rPr lang="zh-CN" altLang="en-US" smtClean="0"/>
              <a:t>‹#›</a:t>
            </a:fld>
            <a:endParaRPr lang="zh-CN" altLang="en-US"/>
          </a:p>
        </p:txBody>
      </p:sp>
    </p:spTree>
    <p:extLst>
      <p:ext uri="{BB962C8B-B14F-4D97-AF65-F5344CB8AC3E}">
        <p14:creationId xmlns:p14="http://schemas.microsoft.com/office/powerpoint/2010/main" val="1140132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ags" Target="../tags/tag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ags" Target="../tags/tag7.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ags" Target="../tags/tag9.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ags" Target="../tags/tag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ags" Target="../tags/tag10.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tags" Target="../tags/tag12.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ags" Target="../tags/tag1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ags" Target="../tags/tag13.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tags" Target="../tags/tag15.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tags" Target="../tags/tag1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tags" Target="../tags/tag16.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tags" Target="../tags/tag18.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ags" Target="../tags/tag1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tags" Target="../tags/tag19.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tags" Target="../tags/tag2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tags" Target="../tags/tag2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theme" Target="../theme/theme8.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2" Type="http://schemas.openxmlformats.org/officeDocument/2006/relationships/slideLayout" Target="../slideLayouts/slideLayout79.xml"/><Relationship Id="rId16" Type="http://schemas.openxmlformats.org/officeDocument/2006/relationships/tags" Target="../tags/tag24.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tags" Target="../tags/tag23.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tags" Target="../tags/tag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2021/4/24</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5" r:id="rId5"/>
    <p:sldLayoutId id="2147483656" r:id="rId6"/>
    <p:sldLayoutId id="2147483657" r:id="rId7"/>
    <p:sldLayoutId id="2147483658" r:id="rId8"/>
    <p:sldLayoutId id="2147483659" r:id="rId9"/>
    <p:sldLayoutId id="2147483660" r:id="rId10"/>
    <p:sldLayoutId id="214748376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2021/4/24</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2021/4/24</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2021/4/24</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2021/4/24</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2021/4/24</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2021/4/24</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9" r:id="rId5"/>
    <p:sldLayoutId id="2147483740" r:id="rId6"/>
    <p:sldLayoutId id="2147483741" r:id="rId7"/>
    <p:sldLayoutId id="2147483742" r:id="rId8"/>
    <p:sldLayoutId id="2147483743" r:id="rId9"/>
    <p:sldLayoutId id="2147483744" r:id="rId10"/>
    <p:sldLayoutId id="214748374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4"/>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5"/>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2021/4/24</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3" r:id="rId5"/>
    <p:sldLayoutId id="2147483754" r:id="rId6"/>
    <p:sldLayoutId id="2147483755" r:id="rId7"/>
    <p:sldLayoutId id="2147483756" r:id="rId8"/>
    <p:sldLayoutId id="2147483757" r:id="rId9"/>
    <p:sldLayoutId id="2147483758" r:id="rId10"/>
    <p:sldLayoutId id="2147483759" r:id="rId11"/>
    <p:sldLayoutId id="214748376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79.xml"/><Relationship Id="rId1" Type="http://schemas.openxmlformats.org/officeDocument/2006/relationships/tags" Target="../tags/tag32.xml"/></Relationships>
</file>

<file path=ppt/slides/_rels/slide2.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image" Target="../media/image4.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notesSlide" Target="../notesSlides/notesSlide1.xml"/><Relationship Id="rId5" Type="http://schemas.openxmlformats.org/officeDocument/2006/relationships/slideLayout" Target="../slideLayouts/slideLayout10.xml"/><Relationship Id="rId4" Type="http://schemas.openxmlformats.org/officeDocument/2006/relationships/tags" Target="../tags/tag28.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79.xml"/><Relationship Id="rId1" Type="http://schemas.openxmlformats.org/officeDocument/2006/relationships/tags" Target="../tags/tag33.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79.xml"/><Relationship Id="rId1" Type="http://schemas.openxmlformats.org/officeDocument/2006/relationships/tags" Target="../tags/tag35.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7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emf"/><Relationship Id="rId1" Type="http://schemas.openxmlformats.org/officeDocument/2006/relationships/slideLayout" Target="../slideLayouts/slideLayout79.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79.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9.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9.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9.xml"/><Relationship Id="rId6" Type="http://schemas.openxmlformats.org/officeDocument/2006/relationships/image" Target="../media/image35.png"/><Relationship Id="rId5" Type="http://schemas.openxmlformats.org/officeDocument/2006/relationships/image" Target="../media/image31.png"/><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79.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9.xml"/><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9.xml"/><Relationship Id="rId1" Type="http://schemas.openxmlformats.org/officeDocument/2006/relationships/tags" Target="../tags/tag3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9.xml"/></Relationships>
</file>

<file path=ppt/slides/_rels/slide3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9.xml"/></Relationships>
</file>

<file path=ppt/slides/_rels/slide3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42.png"/><Relationship Id="rId1" Type="http://schemas.openxmlformats.org/officeDocument/2006/relationships/slideLayout" Target="../slideLayouts/slideLayout79.xml"/><Relationship Id="rId5" Type="http://schemas.openxmlformats.org/officeDocument/2006/relationships/image" Target="../media/image44.png"/><Relationship Id="rId4" Type="http://schemas.openxmlformats.org/officeDocument/2006/relationships/image" Target="../media/image43.png"/></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image" Target="../media/image45.jpeg"/><Relationship Id="rId1" Type="http://schemas.openxmlformats.org/officeDocument/2006/relationships/slideLayout" Target="../slideLayouts/slideLayout79.xml"/><Relationship Id="rId4" Type="http://schemas.openxmlformats.org/officeDocument/2006/relationships/image" Target="../media/image4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4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image" Target="../media/image48.png"/><Relationship Id="rId1" Type="http://schemas.openxmlformats.org/officeDocument/2006/relationships/slideLayout" Target="../slideLayouts/slideLayout79.xml"/><Relationship Id="rId4" Type="http://schemas.openxmlformats.org/officeDocument/2006/relationships/image" Target="../media/image49.w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4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slideLayout" Target="../slideLayouts/slideLayout79.xml"/><Relationship Id="rId1" Type="http://schemas.openxmlformats.org/officeDocument/2006/relationships/tags" Target="../tags/tag38.xml"/></Relationships>
</file>

<file path=ppt/slides/_rels/slide4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9.xml"/><Relationship Id="rId4" Type="http://schemas.openxmlformats.org/officeDocument/2006/relationships/image" Target="../media/image53.jpe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79.xml"/></Relationships>
</file>

<file path=ppt/slides/_rels/slide5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9.xml"/><Relationship Id="rId4" Type="http://schemas.openxmlformats.org/officeDocument/2006/relationships/image" Target="../media/image58.png"/></Relationships>
</file>

<file path=ppt/slides/_rels/slide5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41.png"/><Relationship Id="rId1" Type="http://schemas.openxmlformats.org/officeDocument/2006/relationships/slideLayout" Target="../slideLayouts/slideLayout79.xml"/><Relationship Id="rId5" Type="http://schemas.openxmlformats.org/officeDocument/2006/relationships/image" Target="../media/image61.png"/><Relationship Id="rId4" Type="http://schemas.openxmlformats.org/officeDocument/2006/relationships/image" Target="../media/image60.jpeg"/></Relationships>
</file>

<file path=ppt/slides/_rels/slide5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9.xml"/><Relationship Id="rId4" Type="http://schemas.openxmlformats.org/officeDocument/2006/relationships/image" Target="../media/image56.jpeg"/></Relationships>
</file>

<file path=ppt/slides/_rels/slide5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png"/><Relationship Id="rId1" Type="http://schemas.openxmlformats.org/officeDocument/2006/relationships/slideLayout" Target="../slideLayouts/slideLayout79.xml"/><Relationship Id="rId4" Type="http://schemas.openxmlformats.org/officeDocument/2006/relationships/image" Target="../media/image66.png"/></Relationships>
</file>

<file path=ppt/slides/_rels/slide5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9.xml"/></Relationships>
</file>

<file path=ppt/slides/_rels/slide5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slideLayout" Target="../slideLayouts/slideLayout79.xml"/><Relationship Id="rId1" Type="http://schemas.openxmlformats.org/officeDocument/2006/relationships/tags" Target="../tags/tag39.xml"/></Relationships>
</file>

<file path=ppt/slides/_rels/slide5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slideLayout" Target="../slideLayouts/slideLayout79.xml"/><Relationship Id="rId1" Type="http://schemas.openxmlformats.org/officeDocument/2006/relationships/tags" Target="../tags/tag40.xml"/></Relationships>
</file>

<file path=ppt/slides/_rels/slide5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79.xml"/></Relationships>
</file>

<file path=ppt/slides/_rels/slide59.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xml"/><Relationship Id="rId1" Type="http://schemas.openxmlformats.org/officeDocument/2006/relationships/slideLayout" Target="../slideLayouts/slideLayout89.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png"/></Relationships>
</file>

<file path=ppt/slides/_rels/slide6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Layout" Target="../slideLayouts/slideLayout79.xml"/><Relationship Id="rId5" Type="http://schemas.openxmlformats.org/officeDocument/2006/relationships/image" Target="../media/image74.jpeg"/><Relationship Id="rId4" Type="http://schemas.openxmlformats.org/officeDocument/2006/relationships/image" Target="../media/image73.jpeg"/></Relationships>
</file>

<file path=ppt/slides/_rels/slide6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9.xml"/></Relationships>
</file>

<file path=ppt/slides/_rels/slide63.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9.xml"/></Relationships>
</file>

<file path=ppt/slides/_rels/slide6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79.xml"/></Relationships>
</file>

<file path=ppt/slides/_rels/slide65.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9.xml"/></Relationships>
</file>

<file path=ppt/slides/_rels/slide66.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9.xml"/></Relationships>
</file>

<file path=ppt/slides/_rels/slide67.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68.xml"/><Relationship Id="rId1" Type="http://schemas.openxmlformats.org/officeDocument/2006/relationships/tags" Target="../tags/tag4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7.xml"/><Relationship Id="rId1" Type="http://schemas.openxmlformats.org/officeDocument/2006/relationships/tags" Target="../tags/tag3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7.xml"/><Relationship Id="rId1" Type="http://schemas.openxmlformats.org/officeDocument/2006/relationships/tags" Target="../tags/tag3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a:cxnSpLocks noChangeAspect="1"/>
          </p:cNvCxnSpPr>
          <p:nvPr/>
        </p:nvCxnSpPr>
        <p:spPr>
          <a:xfrm rot="10800000" flipH="1">
            <a:off x="-2095051" y="2378132"/>
            <a:ext cx="2987511" cy="3222448"/>
          </a:xfrm>
          <a:prstGeom prst="line">
            <a:avLst/>
          </a:prstGeom>
          <a:ln w="6350">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cxnSpLocks noChangeAspect="1"/>
          </p:cNvCxnSpPr>
          <p:nvPr/>
        </p:nvCxnSpPr>
        <p:spPr>
          <a:xfrm rot="5400000">
            <a:off x="-1883924" y="2840070"/>
            <a:ext cx="3174826" cy="3035133"/>
          </a:xfrm>
          <a:prstGeom prst="line">
            <a:avLst/>
          </a:prstGeom>
          <a:ln w="6350">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sp>
        <p:nvSpPr>
          <p:cNvPr id="49" name="AutoShape 30"/>
          <p:cNvSpPr>
            <a:spLocks noChangeArrowheads="1"/>
          </p:cNvSpPr>
          <p:nvPr/>
        </p:nvSpPr>
        <p:spPr bwMode="auto">
          <a:xfrm>
            <a:off x="6200769" y="5251350"/>
            <a:ext cx="552420" cy="550832"/>
          </a:xfrm>
          <a:prstGeom prst="star16">
            <a:avLst>
              <a:gd name="adj" fmla="val 22046"/>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en-US"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0" name="AutoShape 31"/>
          <p:cNvSpPr>
            <a:spLocks noChangeArrowheads="1"/>
          </p:cNvSpPr>
          <p:nvPr/>
        </p:nvSpPr>
        <p:spPr bwMode="auto">
          <a:xfrm>
            <a:off x="6081714" y="5144994"/>
            <a:ext cx="792120" cy="763547"/>
          </a:xfrm>
          <a:prstGeom prst="star4">
            <a:avLst>
              <a:gd name="adj" fmla="val 5412"/>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en-US"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1" name="AutoShape 32"/>
          <p:cNvSpPr>
            <a:spLocks noChangeArrowheads="1"/>
          </p:cNvSpPr>
          <p:nvPr/>
        </p:nvSpPr>
        <p:spPr bwMode="auto">
          <a:xfrm rot="-2690537">
            <a:off x="5986469" y="5071973"/>
            <a:ext cx="981021" cy="944511"/>
          </a:xfrm>
          <a:prstGeom prst="star4">
            <a:avLst>
              <a:gd name="adj" fmla="val 5412"/>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en-US"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2" name="矩形 11"/>
          <p:cNvSpPr/>
          <p:nvPr/>
        </p:nvSpPr>
        <p:spPr>
          <a:xfrm>
            <a:off x="3386139" y="1672563"/>
            <a:ext cx="8041640" cy="768350"/>
          </a:xfrm>
          <a:prstGeom prst="rect">
            <a:avLst/>
          </a:prstGeom>
          <a:noFill/>
          <a:effectLst>
            <a:glow rad="63500">
              <a:schemeClr val="accent2">
                <a:satMod val="175000"/>
                <a:alpha val="40000"/>
              </a:schemeClr>
            </a:glow>
          </a:effec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dirty="0">
                <a:solidFill>
                  <a:schemeClr val="accent1">
                    <a:lumMod val="75000"/>
                  </a:schemeClr>
                </a:solidFill>
                <a:effectLst>
                  <a:outerShdw blurRad="38100" dist="25400" dir="5400000" algn="ctr" rotWithShape="0">
                    <a:srgbClr val="6E747A">
                      <a:alpha val="43000"/>
                    </a:srgbClr>
                  </a:outerShdw>
                </a:effectLst>
                <a:uLnTx/>
                <a:uFillTx/>
                <a:latin typeface="黑体" panose="02010609060101010101" pitchFamily="49" charset="-122"/>
                <a:ea typeface="黑体" panose="02010609060101010101" pitchFamily="49" charset="-122"/>
                <a:cs typeface="+mn-cs"/>
              </a:rPr>
              <a:t>新能源汽车电池及管理系统检修</a:t>
            </a:r>
          </a:p>
        </p:txBody>
      </p:sp>
      <p:sp>
        <p:nvSpPr>
          <p:cNvPr id="13" name="矩形 12"/>
          <p:cNvSpPr/>
          <p:nvPr/>
        </p:nvSpPr>
        <p:spPr>
          <a:xfrm>
            <a:off x="3606418" y="2532035"/>
            <a:ext cx="3669641" cy="2715354"/>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chemeClr val="bg1"/>
            </a:solidFill>
            <a:prstDash val="solid"/>
          </a:ln>
          <a:effectLst>
            <a:reflection blurRad="6350" stA="52000" endA="300" endPos="35000" dir="5400000" sy="-100000" algn="bl" rotWithShape="0"/>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7645954" y="2563617"/>
            <a:ext cx="4092297" cy="270030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25400" cap="flat" cmpd="sng" algn="ctr">
            <a:solidFill>
              <a:schemeClr val="bg1"/>
            </a:solidFill>
            <a:prstDash val="solid"/>
          </a:ln>
          <a:effectLst>
            <a:reflection blurRad="6350" stA="52000" endA="300" endPos="35000" dir="5400000" sy="-100000" algn="bl" rotWithShape="0"/>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Calibri" panose="020F0502020204030204"/>
              <a:ea typeface="宋体" panose="02010600030101010101" pitchFamily="2" charset="-122"/>
              <a:cs typeface="+mn-cs"/>
            </a:endParaRPr>
          </a:p>
        </p:txBody>
      </p:sp>
      <p:sp>
        <p:nvSpPr>
          <p:cNvPr id="2" name="Rectangle 8"/>
          <p:cNvSpPr/>
          <p:nvPr/>
        </p:nvSpPr>
        <p:spPr>
          <a:xfrm>
            <a:off x="4445" y="-1400"/>
            <a:ext cx="12187555" cy="105122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宋体" panose="02010600030101010101" pitchFamily="2" charset="-122"/>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9" y="257349"/>
            <a:ext cx="3811696" cy="793706"/>
          </a:xfrm>
          <a:prstGeom prst="rect">
            <a:avLst/>
          </a:prstGeom>
          <a:ln>
            <a:noFill/>
          </a:ln>
          <a:effectLst>
            <a:softEdge rad="112500"/>
          </a:effectLst>
        </p:spPr>
      </p:pic>
      <p:grpSp>
        <p:nvGrpSpPr>
          <p:cNvPr id="16" name="组合 1"/>
          <p:cNvGrpSpPr/>
          <p:nvPr/>
        </p:nvGrpSpPr>
        <p:grpSpPr bwMode="auto">
          <a:xfrm rot="10800000">
            <a:off x="154041" y="1049825"/>
            <a:ext cx="5543760" cy="5413806"/>
            <a:chOff x="3018972" y="1"/>
            <a:chExt cx="9204298" cy="6858000"/>
          </a:xfrm>
        </p:grpSpPr>
        <p:sp>
          <p:nvSpPr>
            <p:cNvPr id="17" name="任意形状 185"/>
            <p:cNvSpPr/>
            <p:nvPr/>
          </p:nvSpPr>
          <p:spPr>
            <a:xfrm>
              <a:off x="3052120" y="1"/>
              <a:ext cx="9171150" cy="6858000"/>
            </a:xfrm>
            <a:custGeom>
              <a:avLst/>
              <a:gdLst>
                <a:gd name="connsiteX0" fmla="*/ 9139995 w 9172085"/>
                <a:gd name="connsiteY0" fmla="*/ 6547684 h 6858000"/>
                <a:gd name="connsiteX1" fmla="*/ 9139995 w 9172085"/>
                <a:gd name="connsiteY1" fmla="*/ 6559712 h 6858000"/>
                <a:gd name="connsiteX2" fmla="*/ 8697455 w 9172085"/>
                <a:gd name="connsiteY2" fmla="*/ 6858000 h 6858000"/>
                <a:gd name="connsiteX3" fmla="*/ 8678034 w 9172085"/>
                <a:gd name="connsiteY3" fmla="*/ 6858000 h 6858000"/>
                <a:gd name="connsiteX4" fmla="*/ 9137989 w 9172085"/>
                <a:gd name="connsiteY4" fmla="*/ 6547685 h 6858000"/>
                <a:gd name="connsiteX5" fmla="*/ 9137736 w 9172085"/>
                <a:gd name="connsiteY5" fmla="*/ 6549205 h 6858000"/>
                <a:gd name="connsiteX6" fmla="*/ 1337804 w 9172085"/>
                <a:gd name="connsiteY6" fmla="*/ 5996427 h 6858000"/>
                <a:gd name="connsiteX7" fmla="*/ 30086 w 9172085"/>
                <a:gd name="connsiteY7" fmla="*/ 6762170 h 6858000"/>
                <a:gd name="connsiteX8" fmla="*/ 1608574 w 9172085"/>
                <a:gd name="connsiteY8" fmla="*/ 6477522 h 6858000"/>
                <a:gd name="connsiteX9" fmla="*/ 2151705 w 9172085"/>
                <a:gd name="connsiteY9" fmla="*/ 5832136 h 6858000"/>
                <a:gd name="connsiteX10" fmla="*/ 1347834 w 9172085"/>
                <a:gd name="connsiteY10" fmla="*/ 5992417 h 6858000"/>
                <a:gd name="connsiteX11" fmla="*/ 1616599 w 9172085"/>
                <a:gd name="connsiteY11" fmla="*/ 6471510 h 6858000"/>
                <a:gd name="connsiteX12" fmla="*/ 2015509 w 9172085"/>
                <a:gd name="connsiteY12" fmla="*/ 5995180 h 6858000"/>
                <a:gd name="connsiteX13" fmla="*/ 3213357 w 9172085"/>
                <a:gd name="connsiteY13" fmla="*/ 5828061 h 6858000"/>
                <a:gd name="connsiteX14" fmla="*/ 2168166 w 9172085"/>
                <a:gd name="connsiteY14" fmla="*/ 5830046 h 6858000"/>
                <a:gd name="connsiteX15" fmla="*/ 2168166 w 9172085"/>
                <a:gd name="connsiteY15" fmla="*/ 5830047 h 6858000"/>
                <a:gd name="connsiteX16" fmla="*/ 1639832 w 9172085"/>
                <a:gd name="connsiteY16" fmla="*/ 6462531 h 6858000"/>
                <a:gd name="connsiteX17" fmla="*/ 8133127 w 9172085"/>
                <a:gd name="connsiteY17" fmla="*/ 5577474 h 6858000"/>
                <a:gd name="connsiteX18" fmla="*/ 7013483 w 9172085"/>
                <a:gd name="connsiteY18" fmla="*/ 6151993 h 6858000"/>
                <a:gd name="connsiteX19" fmla="*/ 7312714 w 9172085"/>
                <a:gd name="connsiteY19" fmla="*/ 6062721 h 6858000"/>
                <a:gd name="connsiteX20" fmla="*/ 8558336 w 9172085"/>
                <a:gd name="connsiteY20" fmla="*/ 5689731 h 6858000"/>
                <a:gd name="connsiteX21" fmla="*/ 3510766 w 9172085"/>
                <a:gd name="connsiteY21" fmla="*/ 5333222 h 6858000"/>
                <a:gd name="connsiteX22" fmla="*/ 3384969 w 9172085"/>
                <a:gd name="connsiteY22" fmla="*/ 5571028 h 6858000"/>
                <a:gd name="connsiteX23" fmla="*/ 3253401 w 9172085"/>
                <a:gd name="connsiteY23" fmla="*/ 5819963 h 6858000"/>
                <a:gd name="connsiteX24" fmla="*/ 3357856 w 9172085"/>
                <a:gd name="connsiteY24" fmla="*/ 5868689 h 6858000"/>
                <a:gd name="connsiteX25" fmla="*/ 4818668 w 9172085"/>
                <a:gd name="connsiteY25" fmla="*/ 6548274 h 6858000"/>
                <a:gd name="connsiteX26" fmla="*/ 3499955 w 9172085"/>
                <a:gd name="connsiteY26" fmla="*/ 5332916 h 6858000"/>
                <a:gd name="connsiteX27" fmla="*/ 2190493 w 9172085"/>
                <a:gd name="connsiteY27" fmla="*/ 5819931 h 6858000"/>
                <a:gd name="connsiteX28" fmla="*/ 3170063 w 9172085"/>
                <a:gd name="connsiteY28" fmla="*/ 5816304 h 6858000"/>
                <a:gd name="connsiteX29" fmla="*/ 3243204 w 9172085"/>
                <a:gd name="connsiteY29" fmla="*/ 5816026 h 6858000"/>
                <a:gd name="connsiteX30" fmla="*/ 3243223 w 9172085"/>
                <a:gd name="connsiteY30" fmla="*/ 5816018 h 6858000"/>
                <a:gd name="connsiteX31" fmla="*/ 3245232 w 9172085"/>
                <a:gd name="connsiteY31" fmla="*/ 5816018 h 6858000"/>
                <a:gd name="connsiteX32" fmla="*/ 7517379 w 9172085"/>
                <a:gd name="connsiteY32" fmla="*/ 5104397 h 6858000"/>
                <a:gd name="connsiteX33" fmla="*/ 7036234 w 9172085"/>
                <a:gd name="connsiteY33" fmla="*/ 6042983 h 6858000"/>
                <a:gd name="connsiteX34" fmla="*/ 6976018 w 9172085"/>
                <a:gd name="connsiteY34" fmla="*/ 6160711 h 6858000"/>
                <a:gd name="connsiteX35" fmla="*/ 8123101 w 9172085"/>
                <a:gd name="connsiteY35" fmla="*/ 5571461 h 6858000"/>
                <a:gd name="connsiteX36" fmla="*/ 4921905 w 9172085"/>
                <a:gd name="connsiteY36" fmla="*/ 5090073 h 6858000"/>
                <a:gd name="connsiteX37" fmla="*/ 3520292 w 9172085"/>
                <a:gd name="connsiteY37" fmla="*/ 5327165 h 6858000"/>
                <a:gd name="connsiteX38" fmla="*/ 4841771 w 9172085"/>
                <a:gd name="connsiteY38" fmla="*/ 6555704 h 6858000"/>
                <a:gd name="connsiteX39" fmla="*/ 5255470 w 9172085"/>
                <a:gd name="connsiteY39" fmla="*/ 4997900 h 6858000"/>
                <a:gd name="connsiteX40" fmla="*/ 4853957 w 9172085"/>
                <a:gd name="connsiteY40" fmla="*/ 6561314 h 6858000"/>
                <a:gd name="connsiteX41" fmla="*/ 6951769 w 9172085"/>
                <a:gd name="connsiteY41" fmla="*/ 6170827 h 6858000"/>
                <a:gd name="connsiteX42" fmla="*/ 5242686 w 9172085"/>
                <a:gd name="connsiteY42" fmla="*/ 4996809 h 6858000"/>
                <a:gd name="connsiteX43" fmla="*/ 4932030 w 9172085"/>
                <a:gd name="connsiteY43" fmla="*/ 5088360 h 6858000"/>
                <a:gd name="connsiteX44" fmla="*/ 4932029 w 9172085"/>
                <a:gd name="connsiteY44" fmla="*/ 5088361 h 6858000"/>
                <a:gd name="connsiteX45" fmla="*/ 4932022 w 9172085"/>
                <a:gd name="connsiteY45" fmla="*/ 5088362 h 6858000"/>
                <a:gd name="connsiteX46" fmla="*/ 4854393 w 9172085"/>
                <a:gd name="connsiteY46" fmla="*/ 6508761 h 6858000"/>
                <a:gd name="connsiteX47" fmla="*/ 5266977 w 9172085"/>
                <a:gd name="connsiteY47" fmla="*/ 4994146 h 6858000"/>
                <a:gd name="connsiteX48" fmla="*/ 6963804 w 9172085"/>
                <a:gd name="connsiteY48" fmla="*/ 6164812 h 6858000"/>
                <a:gd name="connsiteX49" fmla="*/ 7139543 w 9172085"/>
                <a:gd name="connsiteY49" fmla="*/ 5821312 h 6858000"/>
                <a:gd name="connsiteX50" fmla="*/ 7507260 w 9172085"/>
                <a:gd name="connsiteY50" fmla="*/ 5102389 h 6858000"/>
                <a:gd name="connsiteX51" fmla="*/ 4415457 w 9172085"/>
                <a:gd name="connsiteY51" fmla="*/ 4690685 h 6858000"/>
                <a:gd name="connsiteX52" fmla="*/ 4932313 w 9172085"/>
                <a:gd name="connsiteY52" fmla="*/ 5079049 h 6858000"/>
                <a:gd name="connsiteX53" fmla="*/ 5234887 w 9172085"/>
                <a:gd name="connsiteY53" fmla="*/ 4988132 h 6858000"/>
                <a:gd name="connsiteX54" fmla="*/ 4378453 w 9172085"/>
                <a:gd name="connsiteY54" fmla="*/ 4677424 h 6858000"/>
                <a:gd name="connsiteX55" fmla="*/ 4033657 w 9172085"/>
                <a:gd name="connsiteY55" fmla="*/ 4936076 h 6858000"/>
                <a:gd name="connsiteX56" fmla="*/ 3530923 w 9172085"/>
                <a:gd name="connsiteY56" fmla="*/ 5314652 h 6858000"/>
                <a:gd name="connsiteX57" fmla="*/ 4911483 w 9172085"/>
                <a:gd name="connsiteY57" fmla="*/ 5080461 h 6858000"/>
                <a:gd name="connsiteX58" fmla="*/ 4328311 w 9172085"/>
                <a:gd name="connsiteY58" fmla="*/ 4448904 h 6858000"/>
                <a:gd name="connsiteX59" fmla="*/ 3548232 w 9172085"/>
                <a:gd name="connsiteY59" fmla="*/ 5290671 h 6858000"/>
                <a:gd name="connsiteX60" fmla="*/ 3584161 w 9172085"/>
                <a:gd name="connsiteY60" fmla="*/ 5263698 h 6858000"/>
                <a:gd name="connsiteX61" fmla="*/ 4374079 w 9172085"/>
                <a:gd name="connsiteY61" fmla="*/ 4669679 h 6858000"/>
                <a:gd name="connsiteX62" fmla="*/ 4334688 w 9172085"/>
                <a:gd name="connsiteY62" fmla="*/ 4479388 h 6858000"/>
                <a:gd name="connsiteX63" fmla="*/ 5479583 w 9172085"/>
                <a:gd name="connsiteY63" fmla="*/ 4310588 h 6858000"/>
                <a:gd name="connsiteX64" fmla="*/ 4337549 w 9172085"/>
                <a:gd name="connsiteY64" fmla="*/ 4442748 h 6858000"/>
                <a:gd name="connsiteX65" fmla="*/ 4383566 w 9172085"/>
                <a:gd name="connsiteY65" fmla="*/ 4665040 h 6858000"/>
                <a:gd name="connsiteX66" fmla="*/ 5519413 w 9172085"/>
                <a:gd name="connsiteY66" fmla="*/ 4307255 h 6858000"/>
                <a:gd name="connsiteX67" fmla="*/ 5144704 w 9172085"/>
                <a:gd name="connsiteY67" fmla="*/ 4428166 h 6858000"/>
                <a:gd name="connsiteX68" fmla="*/ 4394497 w 9172085"/>
                <a:gd name="connsiteY68" fmla="*/ 4671410 h 6858000"/>
                <a:gd name="connsiteX69" fmla="*/ 5248580 w 9172085"/>
                <a:gd name="connsiteY69" fmla="*/ 4981993 h 6858000"/>
                <a:gd name="connsiteX70" fmla="*/ 5528068 w 9172085"/>
                <a:gd name="connsiteY70" fmla="*/ 4306717 h 6858000"/>
                <a:gd name="connsiteX71" fmla="*/ 5258013 w 9172085"/>
                <a:gd name="connsiteY71" fmla="*/ 4982463 h 6858000"/>
                <a:gd name="connsiteX72" fmla="*/ 7483414 w 9172085"/>
                <a:gd name="connsiteY72" fmla="*/ 5090813 h 6858000"/>
                <a:gd name="connsiteX73" fmla="*/ 6532041 w 9172085"/>
                <a:gd name="connsiteY73" fmla="*/ 3478438 h 6858000"/>
                <a:gd name="connsiteX74" fmla="*/ 5537906 w 9172085"/>
                <a:gd name="connsiteY74" fmla="*/ 4297830 h 6858000"/>
                <a:gd name="connsiteX75" fmla="*/ 7502411 w 9172085"/>
                <a:gd name="connsiteY75" fmla="*/ 5085564 h 6858000"/>
                <a:gd name="connsiteX76" fmla="*/ 3955693 w 9172085"/>
                <a:gd name="connsiteY76" fmla="*/ 3185482 h 6858000"/>
                <a:gd name="connsiteX77" fmla="*/ 4334192 w 9172085"/>
                <a:gd name="connsiteY77" fmla="*/ 4432417 h 6858000"/>
                <a:gd name="connsiteX78" fmla="*/ 5511906 w 9172085"/>
                <a:gd name="connsiteY78" fmla="*/ 4296148 h 6858000"/>
                <a:gd name="connsiteX79" fmla="*/ 7339300 w 9172085"/>
                <a:gd name="connsiteY79" fmla="*/ 3117432 h 6858000"/>
                <a:gd name="connsiteX80" fmla="*/ 6840315 w 9172085"/>
                <a:gd name="connsiteY80" fmla="*/ 3338407 h 6858000"/>
                <a:gd name="connsiteX81" fmla="*/ 6541881 w 9172085"/>
                <a:gd name="connsiteY81" fmla="*/ 3472111 h 6858000"/>
                <a:gd name="connsiteX82" fmla="*/ 7509004 w 9172085"/>
                <a:gd name="connsiteY82" fmla="*/ 5073853 h 6858000"/>
                <a:gd name="connsiteX83" fmla="*/ 7356409 w 9172085"/>
                <a:gd name="connsiteY83" fmla="*/ 3126890 h 6858000"/>
                <a:gd name="connsiteX84" fmla="*/ 7340488 w 9172085"/>
                <a:gd name="connsiteY84" fmla="*/ 3120299 h 6858000"/>
                <a:gd name="connsiteX85" fmla="*/ 8038852 w 9172085"/>
                <a:gd name="connsiteY85" fmla="*/ 3099888 h 6858000"/>
                <a:gd name="connsiteX86" fmla="*/ 7649153 w 9172085"/>
                <a:gd name="connsiteY86" fmla="*/ 3103305 h 6858000"/>
                <a:gd name="connsiteX87" fmla="*/ 7383429 w 9172085"/>
                <a:gd name="connsiteY87" fmla="*/ 3105669 h 6858000"/>
                <a:gd name="connsiteX88" fmla="*/ 7377365 w 9172085"/>
                <a:gd name="connsiteY88" fmla="*/ 3120299 h 6858000"/>
                <a:gd name="connsiteX89" fmla="*/ 7364493 w 9172085"/>
                <a:gd name="connsiteY89" fmla="*/ 3125628 h 6858000"/>
                <a:gd name="connsiteX90" fmla="*/ 7517379 w 9172085"/>
                <a:gd name="connsiteY90" fmla="*/ 5070319 h 6858000"/>
                <a:gd name="connsiteX91" fmla="*/ 5301335 w 9172085"/>
                <a:gd name="connsiteY91" fmla="*/ 2516506 h 6858000"/>
                <a:gd name="connsiteX92" fmla="*/ 5531662 w 9172085"/>
                <a:gd name="connsiteY92" fmla="*/ 4289999 h 6858000"/>
                <a:gd name="connsiteX93" fmla="*/ 6525573 w 9172085"/>
                <a:gd name="connsiteY93" fmla="*/ 3470791 h 6858000"/>
                <a:gd name="connsiteX94" fmla="*/ 5290014 w 9172085"/>
                <a:gd name="connsiteY94" fmla="*/ 2511993 h 6858000"/>
                <a:gd name="connsiteX95" fmla="*/ 3959511 w 9172085"/>
                <a:gd name="connsiteY95" fmla="*/ 3173891 h 6858000"/>
                <a:gd name="connsiteX96" fmla="*/ 5520028 w 9172085"/>
                <a:gd name="connsiteY96" fmla="*/ 4287627 h 6858000"/>
                <a:gd name="connsiteX97" fmla="*/ 8038865 w 9172085"/>
                <a:gd name="connsiteY97" fmla="*/ 2458374 h 6858000"/>
                <a:gd name="connsiteX98" fmla="*/ 7700793 w 9172085"/>
                <a:gd name="connsiteY98" fmla="*/ 2781034 h 6858000"/>
                <a:gd name="connsiteX99" fmla="*/ 7379329 w 9172085"/>
                <a:gd name="connsiteY99" fmla="*/ 3088184 h 6858000"/>
                <a:gd name="connsiteX100" fmla="*/ 7382419 w 9172085"/>
                <a:gd name="connsiteY100" fmla="*/ 3095639 h 6858000"/>
                <a:gd name="connsiteX101" fmla="*/ 7744055 w 9172085"/>
                <a:gd name="connsiteY101" fmla="*/ 3092478 h 6858000"/>
                <a:gd name="connsiteX102" fmla="*/ 8040846 w 9172085"/>
                <a:gd name="connsiteY102" fmla="*/ 3089813 h 6858000"/>
                <a:gd name="connsiteX103" fmla="*/ 8039921 w 9172085"/>
                <a:gd name="connsiteY103" fmla="*/ 2790962 h 6858000"/>
                <a:gd name="connsiteX104" fmla="*/ 8046907 w 9172085"/>
                <a:gd name="connsiteY104" fmla="*/ 2454823 h 6858000"/>
                <a:gd name="connsiteX105" fmla="*/ 8047859 w 9172085"/>
                <a:gd name="connsiteY105" fmla="*/ 2762309 h 6858000"/>
                <a:gd name="connsiteX106" fmla="*/ 8048887 w 9172085"/>
                <a:gd name="connsiteY106" fmla="*/ 3087810 h 6858000"/>
                <a:gd name="connsiteX107" fmla="*/ 8929133 w 9172085"/>
                <a:gd name="connsiteY107" fmla="*/ 2554750 h 6858000"/>
                <a:gd name="connsiteX108" fmla="*/ 4210580 w 9172085"/>
                <a:gd name="connsiteY108" fmla="*/ 2183123 h 6858000"/>
                <a:gd name="connsiteX109" fmla="*/ 3955935 w 9172085"/>
                <a:gd name="connsiteY109" fmla="*/ 3163634 h 6858000"/>
                <a:gd name="connsiteX110" fmla="*/ 5281022 w 9172085"/>
                <a:gd name="connsiteY110" fmla="*/ 2504474 h 6858000"/>
                <a:gd name="connsiteX111" fmla="*/ 5126156 w 9172085"/>
                <a:gd name="connsiteY111" fmla="*/ 2457809 h 6858000"/>
                <a:gd name="connsiteX112" fmla="*/ 6380143 w 9172085"/>
                <a:gd name="connsiteY112" fmla="*/ 2033404 h 6858000"/>
                <a:gd name="connsiteX113" fmla="*/ 6536587 w 9172085"/>
                <a:gd name="connsiteY113" fmla="*/ 3462660 h 6858000"/>
                <a:gd name="connsiteX114" fmla="*/ 7334645 w 9172085"/>
                <a:gd name="connsiteY114" fmla="*/ 3106200 h 6858000"/>
                <a:gd name="connsiteX115" fmla="*/ 7332851 w 9172085"/>
                <a:gd name="connsiteY115" fmla="*/ 3101873 h 6858000"/>
                <a:gd name="connsiteX116" fmla="*/ 7338458 w 9172085"/>
                <a:gd name="connsiteY116" fmla="*/ 3088343 h 6858000"/>
                <a:gd name="connsiteX117" fmla="*/ 6368373 w 9172085"/>
                <a:gd name="connsiteY117" fmla="*/ 2027753 h 6858000"/>
                <a:gd name="connsiteX118" fmla="*/ 5303418 w 9172085"/>
                <a:gd name="connsiteY118" fmla="*/ 2504739 h 6858000"/>
                <a:gd name="connsiteX119" fmla="*/ 6526562 w 9172085"/>
                <a:gd name="connsiteY119" fmla="*/ 3458651 h 6858000"/>
                <a:gd name="connsiteX120" fmla="*/ 6388299 w 9172085"/>
                <a:gd name="connsiteY120" fmla="*/ 2027536 h 6858000"/>
                <a:gd name="connsiteX121" fmla="*/ 7347020 w 9172085"/>
                <a:gd name="connsiteY121" fmla="*/ 3080742 h 6858000"/>
                <a:gd name="connsiteX122" fmla="*/ 7358926 w 9172085"/>
                <a:gd name="connsiteY122" fmla="*/ 3075813 h 6858000"/>
                <a:gd name="connsiteX123" fmla="*/ 7372053 w 9172085"/>
                <a:gd name="connsiteY123" fmla="*/ 3081247 h 6858000"/>
                <a:gd name="connsiteX124" fmla="*/ 8031658 w 9172085"/>
                <a:gd name="connsiteY124" fmla="*/ 2449482 h 6858000"/>
                <a:gd name="connsiteX125" fmla="*/ 5297069 w 9172085"/>
                <a:gd name="connsiteY125" fmla="*/ 1458094 h 6858000"/>
                <a:gd name="connsiteX126" fmla="*/ 5297069 w 9172085"/>
                <a:gd name="connsiteY126" fmla="*/ 2496455 h 6858000"/>
                <a:gd name="connsiteX127" fmla="*/ 6362096 w 9172085"/>
                <a:gd name="connsiteY127" fmla="*/ 2019370 h 6858000"/>
                <a:gd name="connsiteX128" fmla="*/ 5291049 w 9172085"/>
                <a:gd name="connsiteY128" fmla="*/ 1458091 h 6858000"/>
                <a:gd name="connsiteX129" fmla="*/ 4217998 w 9172085"/>
                <a:gd name="connsiteY129" fmla="*/ 2173720 h 6858000"/>
                <a:gd name="connsiteX130" fmla="*/ 5291049 w 9172085"/>
                <a:gd name="connsiteY130" fmla="*/ 2496455 h 6858000"/>
                <a:gd name="connsiteX131" fmla="*/ 9028972 w 9172085"/>
                <a:gd name="connsiteY131" fmla="*/ 0 h 6858000"/>
                <a:gd name="connsiteX132" fmla="*/ 9047485 w 9172085"/>
                <a:gd name="connsiteY132" fmla="*/ 0 h 6858000"/>
                <a:gd name="connsiteX133" fmla="*/ 9168788 w 9172085"/>
                <a:gd name="connsiteY133" fmla="*/ 67112 h 6858000"/>
                <a:gd name="connsiteX134" fmla="*/ 9172085 w 9172085"/>
                <a:gd name="connsiteY134" fmla="*/ 68933 h 6858000"/>
                <a:gd name="connsiteX135" fmla="*/ 9172085 w 9172085"/>
                <a:gd name="connsiteY135" fmla="*/ 78956 h 6858000"/>
                <a:gd name="connsiteX136" fmla="*/ 9172084 w 9172085"/>
                <a:gd name="connsiteY136" fmla="*/ 78956 h 6858000"/>
                <a:gd name="connsiteX137" fmla="*/ 9172084 w 9172085"/>
                <a:gd name="connsiteY137" fmla="*/ 78957 h 6858000"/>
                <a:gd name="connsiteX138" fmla="*/ 8454152 w 9172085"/>
                <a:gd name="connsiteY138" fmla="*/ 0 h 6858000"/>
                <a:gd name="connsiteX139" fmla="*/ 8467584 w 9172085"/>
                <a:gd name="connsiteY139" fmla="*/ 0 h 6858000"/>
                <a:gd name="connsiteX140" fmla="*/ 9168073 w 9172085"/>
                <a:gd name="connsiteY140" fmla="*/ 918868 h 6858000"/>
                <a:gd name="connsiteX141" fmla="*/ 9168073 w 9172085"/>
                <a:gd name="connsiteY141" fmla="*/ 918869 h 6858000"/>
                <a:gd name="connsiteX142" fmla="*/ 9168073 w 9172085"/>
                <a:gd name="connsiteY142" fmla="*/ 934905 h 6858000"/>
                <a:gd name="connsiteX143" fmla="*/ 9168073 w 9172085"/>
                <a:gd name="connsiteY143" fmla="*/ 934906 h 6858000"/>
                <a:gd name="connsiteX144" fmla="*/ 9165957 w 9172085"/>
                <a:gd name="connsiteY144" fmla="*/ 932134 h 6858000"/>
                <a:gd name="connsiteX145" fmla="*/ 5810866 w 9172085"/>
                <a:gd name="connsiteY145" fmla="*/ 0 h 6858000"/>
                <a:gd name="connsiteX146" fmla="*/ 5819474 w 9172085"/>
                <a:gd name="connsiteY146" fmla="*/ 0 h 6858000"/>
                <a:gd name="connsiteX147" fmla="*/ 5299357 w 9172085"/>
                <a:gd name="connsiteY147" fmla="*/ 1447271 h 6858000"/>
                <a:gd name="connsiteX148" fmla="*/ 6365468 w 9172085"/>
                <a:gd name="connsiteY148" fmla="*/ 2008686 h 6858000"/>
                <a:gd name="connsiteX149" fmla="*/ 5881585 w 9172085"/>
                <a:gd name="connsiteY149" fmla="*/ 0 h 6858000"/>
                <a:gd name="connsiteX150" fmla="*/ 5892502 w 9172085"/>
                <a:gd name="connsiteY150" fmla="*/ 0 h 6858000"/>
                <a:gd name="connsiteX151" fmla="*/ 6375720 w 9172085"/>
                <a:gd name="connsiteY151" fmla="*/ 2005634 h 6858000"/>
                <a:gd name="connsiteX152" fmla="*/ 7676521 w 9172085"/>
                <a:gd name="connsiteY152" fmla="*/ 0 h 6858000"/>
                <a:gd name="connsiteX153" fmla="*/ 7688594 w 9172085"/>
                <a:gd name="connsiteY153" fmla="*/ 0 h 6858000"/>
                <a:gd name="connsiteX154" fmla="*/ 6496195 w 9172085"/>
                <a:gd name="connsiteY154" fmla="*/ 1839274 h 6858000"/>
                <a:gd name="connsiteX155" fmla="*/ 6382405 w 9172085"/>
                <a:gd name="connsiteY155" fmla="*/ 2014969 h 6858000"/>
                <a:gd name="connsiteX156" fmla="*/ 7215701 w 9172085"/>
                <a:gd name="connsiteY156" fmla="*/ 2229182 h 6858000"/>
                <a:gd name="connsiteX157" fmla="*/ 8038851 w 9172085"/>
                <a:gd name="connsiteY157" fmla="*/ 2440331 h 6858000"/>
                <a:gd name="connsiteX158" fmla="*/ 8037422 w 9172085"/>
                <a:gd name="connsiteY158" fmla="*/ 1372124 h 6858000"/>
                <a:gd name="connsiteX159" fmla="*/ 8035573 w 9172085"/>
                <a:gd name="connsiteY159" fmla="*/ 0 h 6858000"/>
                <a:gd name="connsiteX160" fmla="*/ 8045614 w 9172085"/>
                <a:gd name="connsiteY160" fmla="*/ 0 h 6858000"/>
                <a:gd name="connsiteX161" fmla="*/ 8048878 w 9172085"/>
                <a:gd name="connsiteY161" fmla="*/ 2439372 h 6858000"/>
                <a:gd name="connsiteX162" fmla="*/ 9156213 w 9172085"/>
                <a:gd name="connsiteY162" fmla="*/ 1903934 h 6858000"/>
                <a:gd name="connsiteX163" fmla="*/ 9162055 w 9172085"/>
                <a:gd name="connsiteY163" fmla="*/ 1901104 h 6858000"/>
                <a:gd name="connsiteX164" fmla="*/ 9162055 w 9172085"/>
                <a:gd name="connsiteY164" fmla="*/ 1901109 h 6858000"/>
                <a:gd name="connsiteX165" fmla="*/ 9162055 w 9172085"/>
                <a:gd name="connsiteY165" fmla="*/ 1909127 h 6858000"/>
                <a:gd name="connsiteX166" fmla="*/ 9162055 w 9172085"/>
                <a:gd name="connsiteY166" fmla="*/ 1911127 h 6858000"/>
                <a:gd name="connsiteX167" fmla="*/ 8059607 w 9172085"/>
                <a:gd name="connsiteY167" fmla="*/ 2444007 h 6858000"/>
                <a:gd name="connsiteX168" fmla="*/ 8943498 w 9172085"/>
                <a:gd name="connsiteY168" fmla="*/ 2544125 h 6858000"/>
                <a:gd name="connsiteX169" fmla="*/ 9160045 w 9172085"/>
                <a:gd name="connsiteY169" fmla="*/ 2287985 h 6858000"/>
                <a:gd name="connsiteX170" fmla="*/ 9160045 w 9172085"/>
                <a:gd name="connsiteY170" fmla="*/ 2287988 h 6858000"/>
                <a:gd name="connsiteX171" fmla="*/ 9160047 w 9172085"/>
                <a:gd name="connsiteY171" fmla="*/ 2287985 h 6858000"/>
                <a:gd name="connsiteX172" fmla="*/ 9160047 w 9172085"/>
                <a:gd name="connsiteY172" fmla="*/ 2304021 h 6858000"/>
                <a:gd name="connsiteX173" fmla="*/ 8954193 w 9172085"/>
                <a:gd name="connsiteY173" fmla="*/ 2548947 h 6858000"/>
                <a:gd name="connsiteX174" fmla="*/ 9157443 w 9172085"/>
                <a:gd name="connsiteY174" fmla="*/ 2650516 h 6858000"/>
                <a:gd name="connsiteX175" fmla="*/ 9158042 w 9172085"/>
                <a:gd name="connsiteY175" fmla="*/ 2650812 h 6858000"/>
                <a:gd name="connsiteX176" fmla="*/ 9158042 w 9172085"/>
                <a:gd name="connsiteY176" fmla="*/ 2660834 h 6858000"/>
                <a:gd name="connsiteX177" fmla="*/ 9156218 w 9172085"/>
                <a:gd name="connsiteY177" fmla="*/ 2659924 h 6858000"/>
                <a:gd name="connsiteX178" fmla="*/ 9156035 w 9172085"/>
                <a:gd name="connsiteY178" fmla="*/ 2660839 h 6858000"/>
                <a:gd name="connsiteX179" fmla="*/ 8991906 w 9172085"/>
                <a:gd name="connsiteY179" fmla="*/ 2579586 h 6858000"/>
                <a:gd name="connsiteX180" fmla="*/ 9158042 w 9172085"/>
                <a:gd name="connsiteY180" fmla="*/ 2708945 h 6858000"/>
                <a:gd name="connsiteX181" fmla="*/ 9158042 w 9172085"/>
                <a:gd name="connsiteY181" fmla="*/ 2720973 h 6858000"/>
                <a:gd name="connsiteX182" fmla="*/ 8945743 w 9172085"/>
                <a:gd name="connsiteY182" fmla="*/ 2556835 h 6858000"/>
                <a:gd name="connsiteX183" fmla="*/ 8063788 w 9172085"/>
                <a:gd name="connsiteY183" fmla="*/ 3090815 h 6858000"/>
                <a:gd name="connsiteX184" fmla="*/ 9156039 w 9172085"/>
                <a:gd name="connsiteY184" fmla="*/ 3155957 h 6858000"/>
                <a:gd name="connsiteX185" fmla="*/ 9156039 w 9172085"/>
                <a:gd name="connsiteY185" fmla="*/ 3165981 h 6858000"/>
                <a:gd name="connsiteX186" fmla="*/ 9156038 w 9172085"/>
                <a:gd name="connsiteY186" fmla="*/ 3165981 h 6858000"/>
                <a:gd name="connsiteX187" fmla="*/ 9156038 w 9172085"/>
                <a:gd name="connsiteY187" fmla="*/ 3167993 h 6858000"/>
                <a:gd name="connsiteX188" fmla="*/ 8077585 w 9172085"/>
                <a:gd name="connsiteY188" fmla="*/ 3103790 h 6858000"/>
                <a:gd name="connsiteX189" fmla="*/ 9154033 w 9172085"/>
                <a:gd name="connsiteY189" fmla="*/ 3558874 h 6858000"/>
                <a:gd name="connsiteX190" fmla="*/ 9154033 w 9172085"/>
                <a:gd name="connsiteY190" fmla="*/ 3568896 h 6858000"/>
                <a:gd name="connsiteX191" fmla="*/ 9154032 w 9172085"/>
                <a:gd name="connsiteY191" fmla="*/ 3568895 h 6858000"/>
                <a:gd name="connsiteX192" fmla="*/ 9154032 w 9172085"/>
                <a:gd name="connsiteY192" fmla="*/ 3570903 h 6858000"/>
                <a:gd name="connsiteX193" fmla="*/ 8050595 w 9172085"/>
                <a:gd name="connsiteY193" fmla="*/ 3104562 h 6858000"/>
                <a:gd name="connsiteX194" fmla="*/ 7527701 w 9172085"/>
                <a:gd name="connsiteY194" fmla="*/ 5082096 h 6858000"/>
                <a:gd name="connsiteX195" fmla="*/ 9150022 w 9172085"/>
                <a:gd name="connsiteY195" fmla="*/ 4062021 h 6858000"/>
                <a:gd name="connsiteX196" fmla="*/ 9150022 w 9172085"/>
                <a:gd name="connsiteY196" fmla="*/ 4065287 h 6858000"/>
                <a:gd name="connsiteX197" fmla="*/ 9152028 w 9172085"/>
                <a:gd name="connsiteY197" fmla="*/ 4064025 h 6858000"/>
                <a:gd name="connsiteX198" fmla="*/ 9150020 w 9172085"/>
                <a:gd name="connsiteY198" fmla="*/ 4076053 h 6858000"/>
                <a:gd name="connsiteX199" fmla="*/ 7545025 w 9172085"/>
                <a:gd name="connsiteY199" fmla="*/ 5086982 h 6858000"/>
                <a:gd name="connsiteX200" fmla="*/ 9146009 w 9172085"/>
                <a:gd name="connsiteY200" fmla="*/ 4915966 h 6858000"/>
                <a:gd name="connsiteX201" fmla="*/ 9146009 w 9172085"/>
                <a:gd name="connsiteY201" fmla="*/ 4917973 h 6858000"/>
                <a:gd name="connsiteX202" fmla="*/ 9146010 w 9172085"/>
                <a:gd name="connsiteY202" fmla="*/ 4917973 h 6858000"/>
                <a:gd name="connsiteX203" fmla="*/ 9146009 w 9172085"/>
                <a:gd name="connsiteY203" fmla="*/ 4917978 h 6858000"/>
                <a:gd name="connsiteX204" fmla="*/ 9146009 w 9172085"/>
                <a:gd name="connsiteY204" fmla="*/ 4925990 h 6858000"/>
                <a:gd name="connsiteX205" fmla="*/ 9144370 w 9172085"/>
                <a:gd name="connsiteY205" fmla="*/ 4926167 h 6858000"/>
                <a:gd name="connsiteX206" fmla="*/ 9144004 w 9172085"/>
                <a:gd name="connsiteY206" fmla="*/ 4927994 h 6858000"/>
                <a:gd name="connsiteX207" fmla="*/ 7530098 w 9172085"/>
                <a:gd name="connsiteY207" fmla="*/ 5100602 h 6858000"/>
                <a:gd name="connsiteX208" fmla="*/ 8134469 w 9172085"/>
                <a:gd name="connsiteY208" fmla="*/ 5564935 h 6858000"/>
                <a:gd name="connsiteX209" fmla="*/ 9144622 w 9172085"/>
                <a:gd name="connsiteY209" fmla="*/ 5179095 h 6858000"/>
                <a:gd name="connsiteX210" fmla="*/ 9146010 w 9172085"/>
                <a:gd name="connsiteY210" fmla="*/ 5178563 h 6858000"/>
                <a:gd name="connsiteX211" fmla="*/ 9146010 w 9172085"/>
                <a:gd name="connsiteY211" fmla="*/ 5188587 h 6858000"/>
                <a:gd name="connsiteX212" fmla="*/ 8147165 w 9172085"/>
                <a:gd name="connsiteY212" fmla="*/ 5571460 h 6858000"/>
                <a:gd name="connsiteX213" fmla="*/ 8574807 w 9172085"/>
                <a:gd name="connsiteY213" fmla="*/ 5685300 h 6858000"/>
                <a:gd name="connsiteX214" fmla="*/ 8576390 w 9172085"/>
                <a:gd name="connsiteY214" fmla="*/ 5683717 h 6858000"/>
                <a:gd name="connsiteX215" fmla="*/ 8577997 w 9172085"/>
                <a:gd name="connsiteY215" fmla="*/ 5684520 h 6858000"/>
                <a:gd name="connsiteX216" fmla="*/ 8579128 w 9172085"/>
                <a:gd name="connsiteY216" fmla="*/ 5684143 h 6858000"/>
                <a:gd name="connsiteX217" fmla="*/ 9144004 w 9172085"/>
                <a:gd name="connsiteY217" fmla="*/ 5358975 h 6858000"/>
                <a:gd name="connsiteX218" fmla="*/ 9146010 w 9172085"/>
                <a:gd name="connsiteY218" fmla="*/ 5368997 h 6858000"/>
                <a:gd name="connsiteX219" fmla="*/ 9144004 w 9172085"/>
                <a:gd name="connsiteY219" fmla="*/ 5370149 h 6858000"/>
                <a:gd name="connsiteX220" fmla="*/ 9144004 w 9172085"/>
                <a:gd name="connsiteY220" fmla="*/ 5371005 h 6858000"/>
                <a:gd name="connsiteX221" fmla="*/ 8591612 w 9172085"/>
                <a:gd name="connsiteY221" fmla="*/ 5687902 h 6858000"/>
                <a:gd name="connsiteX222" fmla="*/ 9144010 w 9172085"/>
                <a:gd name="connsiteY222" fmla="*/ 5894198 h 6858000"/>
                <a:gd name="connsiteX223" fmla="*/ 9144010 w 9172085"/>
                <a:gd name="connsiteY223" fmla="*/ 5904220 h 6858000"/>
                <a:gd name="connsiteX224" fmla="*/ 9141998 w 9172085"/>
                <a:gd name="connsiteY224" fmla="*/ 5903474 h 6858000"/>
                <a:gd name="connsiteX225" fmla="*/ 9141998 w 9172085"/>
                <a:gd name="connsiteY225" fmla="*/ 5906224 h 6858000"/>
                <a:gd name="connsiteX226" fmla="*/ 8594586 w 9172085"/>
                <a:gd name="connsiteY226" fmla="*/ 5702517 h 6858000"/>
                <a:gd name="connsiteX227" fmla="*/ 9139998 w 9172085"/>
                <a:gd name="connsiteY227" fmla="*/ 6405363 h 6858000"/>
                <a:gd name="connsiteX228" fmla="*/ 9139998 w 9172085"/>
                <a:gd name="connsiteY228" fmla="*/ 6419395 h 6858000"/>
                <a:gd name="connsiteX229" fmla="*/ 9137989 w 9172085"/>
                <a:gd name="connsiteY229" fmla="*/ 6416811 h 6858000"/>
                <a:gd name="connsiteX230" fmla="*/ 9137989 w 9172085"/>
                <a:gd name="connsiteY230" fmla="*/ 6419393 h 6858000"/>
                <a:gd name="connsiteX231" fmla="*/ 8579490 w 9172085"/>
                <a:gd name="connsiteY231" fmla="*/ 5701159 h 6858000"/>
                <a:gd name="connsiteX232" fmla="*/ 8221743 w 9172085"/>
                <a:gd name="connsiteY232" fmla="*/ 6858000 h 6858000"/>
                <a:gd name="connsiteX233" fmla="*/ 8210354 w 9172085"/>
                <a:gd name="connsiteY233" fmla="*/ 6858000 h 6858000"/>
                <a:gd name="connsiteX234" fmla="*/ 8567826 w 9172085"/>
                <a:gd name="connsiteY234" fmla="*/ 5699491 h 6858000"/>
                <a:gd name="connsiteX235" fmla="*/ 7284936 w 9172085"/>
                <a:gd name="connsiteY235" fmla="*/ 6081751 h 6858000"/>
                <a:gd name="connsiteX236" fmla="*/ 6973992 w 9172085"/>
                <a:gd name="connsiteY236" fmla="*/ 6174786 h 6858000"/>
                <a:gd name="connsiteX237" fmla="*/ 7531643 w 9172085"/>
                <a:gd name="connsiteY237" fmla="*/ 6713278 h 6858000"/>
                <a:gd name="connsiteX238" fmla="*/ 7681571 w 9172085"/>
                <a:gd name="connsiteY238" fmla="*/ 6858000 h 6858000"/>
                <a:gd name="connsiteX239" fmla="*/ 7670574 w 9172085"/>
                <a:gd name="connsiteY239" fmla="*/ 6858000 h 6858000"/>
                <a:gd name="connsiteX240" fmla="*/ 7525156 w 9172085"/>
                <a:gd name="connsiteY240" fmla="*/ 6717837 h 6858000"/>
                <a:gd name="connsiteX241" fmla="*/ 6969584 w 9172085"/>
                <a:gd name="connsiteY241" fmla="*/ 6182553 h 6858000"/>
                <a:gd name="connsiteX242" fmla="*/ 6814054 w 9172085"/>
                <a:gd name="connsiteY242" fmla="*/ 6858000 h 6858000"/>
                <a:gd name="connsiteX243" fmla="*/ 6801561 w 9172085"/>
                <a:gd name="connsiteY243" fmla="*/ 6858000 h 6858000"/>
                <a:gd name="connsiteX244" fmla="*/ 6954957 w 9172085"/>
                <a:gd name="connsiteY244" fmla="*/ 6191823 h 6858000"/>
                <a:gd name="connsiteX245" fmla="*/ 6379542 w 9172085"/>
                <a:gd name="connsiteY245" fmla="*/ 6858000 h 6858000"/>
                <a:gd name="connsiteX246" fmla="*/ 6367771 w 9172085"/>
                <a:gd name="connsiteY246" fmla="*/ 6858000 h 6858000"/>
                <a:gd name="connsiteX247" fmla="*/ 6953771 w 9172085"/>
                <a:gd name="connsiteY247" fmla="*/ 6178845 h 6858000"/>
                <a:gd name="connsiteX248" fmla="*/ 4861822 w 9172085"/>
                <a:gd name="connsiteY248" fmla="*/ 6569734 h 6858000"/>
                <a:gd name="connsiteX249" fmla="*/ 5457010 w 9172085"/>
                <a:gd name="connsiteY249" fmla="*/ 6858000 h 6858000"/>
                <a:gd name="connsiteX250" fmla="*/ 5433686 w 9172085"/>
                <a:gd name="connsiteY250" fmla="*/ 6858000 h 6858000"/>
                <a:gd name="connsiteX251" fmla="*/ 4849386 w 9172085"/>
                <a:gd name="connsiteY251" fmla="*/ 6574520 h 6858000"/>
                <a:gd name="connsiteX252" fmla="*/ 4748683 w 9172085"/>
                <a:gd name="connsiteY252" fmla="*/ 6858000 h 6858000"/>
                <a:gd name="connsiteX253" fmla="*/ 4737810 w 9172085"/>
                <a:gd name="connsiteY253" fmla="*/ 6858000 h 6858000"/>
                <a:gd name="connsiteX254" fmla="*/ 4837799 w 9172085"/>
                <a:gd name="connsiteY254" fmla="*/ 6576885 h 6858000"/>
                <a:gd name="connsiteX255" fmla="*/ 4291863 w 9172085"/>
                <a:gd name="connsiteY255" fmla="*/ 6858000 h 6858000"/>
                <a:gd name="connsiteX256" fmla="*/ 4268380 w 9172085"/>
                <a:gd name="connsiteY256" fmla="*/ 6858000 h 6858000"/>
                <a:gd name="connsiteX257" fmla="*/ 4834507 w 9172085"/>
                <a:gd name="connsiteY257" fmla="*/ 6566488 h 6858000"/>
                <a:gd name="connsiteX258" fmla="*/ 3251114 w 9172085"/>
                <a:gd name="connsiteY258" fmla="*/ 5828782 h 6858000"/>
                <a:gd name="connsiteX259" fmla="*/ 3065412 w 9172085"/>
                <a:gd name="connsiteY259" fmla="*/ 6858000 h 6858000"/>
                <a:gd name="connsiteX260" fmla="*/ 3055635 w 9172085"/>
                <a:gd name="connsiteY260" fmla="*/ 6858000 h 6858000"/>
                <a:gd name="connsiteX261" fmla="*/ 3086527 w 9172085"/>
                <a:gd name="connsiteY261" fmla="*/ 6687396 h 6858000"/>
                <a:gd name="connsiteX262" fmla="*/ 3241217 w 9172085"/>
                <a:gd name="connsiteY262" fmla="*/ 5830050 h 6858000"/>
                <a:gd name="connsiteX263" fmla="*/ 2434902 w 9172085"/>
                <a:gd name="connsiteY263" fmla="*/ 6154993 h 6858000"/>
                <a:gd name="connsiteX264" fmla="*/ 1626188 w 9172085"/>
                <a:gd name="connsiteY264" fmla="*/ 6481671 h 6858000"/>
                <a:gd name="connsiteX265" fmla="*/ 2090168 w 9172085"/>
                <a:gd name="connsiteY265" fmla="*/ 6858000 h 6858000"/>
                <a:gd name="connsiteX266" fmla="*/ 2073305 w 9172085"/>
                <a:gd name="connsiteY266" fmla="*/ 6858000 h 6858000"/>
                <a:gd name="connsiteX267" fmla="*/ 1618604 w 9172085"/>
                <a:gd name="connsiteY267" fmla="*/ 6489552 h 6858000"/>
                <a:gd name="connsiteX268" fmla="*/ 1530941 w 9172085"/>
                <a:gd name="connsiteY268" fmla="*/ 6716551 h 6858000"/>
                <a:gd name="connsiteX269" fmla="*/ 1476507 w 9172085"/>
                <a:gd name="connsiteY269" fmla="*/ 6858000 h 6858000"/>
                <a:gd name="connsiteX270" fmla="*/ 1464161 w 9172085"/>
                <a:gd name="connsiteY270" fmla="*/ 6858000 h 6858000"/>
                <a:gd name="connsiteX271" fmla="*/ 1603608 w 9172085"/>
                <a:gd name="connsiteY271" fmla="*/ 6495642 h 6858000"/>
                <a:gd name="connsiteX272" fmla="*/ 1087525 w 9172085"/>
                <a:gd name="connsiteY272" fmla="*/ 6858000 h 6858000"/>
                <a:gd name="connsiteX273" fmla="*/ 1070188 w 9172085"/>
                <a:gd name="connsiteY273" fmla="*/ 6858000 h 6858000"/>
                <a:gd name="connsiteX274" fmla="*/ 1600323 w 9172085"/>
                <a:gd name="connsiteY274" fmla="*/ 6486128 h 6858000"/>
                <a:gd name="connsiteX275" fmla="*/ 4012 w 9172085"/>
                <a:gd name="connsiteY275" fmla="*/ 6776204 h 6858000"/>
                <a:gd name="connsiteX276" fmla="*/ 0 w 9172085"/>
                <a:gd name="connsiteY276" fmla="*/ 6772194 h 6858000"/>
                <a:gd name="connsiteX277" fmla="*/ 2006 w 9172085"/>
                <a:gd name="connsiteY277" fmla="*/ 6766180 h 6858000"/>
                <a:gd name="connsiteX278" fmla="*/ 1335798 w 9172085"/>
                <a:gd name="connsiteY278" fmla="*/ 5984399 h 6858000"/>
                <a:gd name="connsiteX279" fmla="*/ 1339808 w 9172085"/>
                <a:gd name="connsiteY279" fmla="*/ 5984399 h 6858000"/>
                <a:gd name="connsiteX280" fmla="*/ 1341481 w 9172085"/>
                <a:gd name="connsiteY280" fmla="*/ 5986070 h 6858000"/>
                <a:gd name="connsiteX281" fmla="*/ 2159347 w 9172085"/>
                <a:gd name="connsiteY281" fmla="*/ 5822988 h 6858000"/>
                <a:gd name="connsiteX282" fmla="*/ 2160145 w 9172085"/>
                <a:gd name="connsiteY282" fmla="*/ 5822032 h 6858000"/>
                <a:gd name="connsiteX283" fmla="*/ 2161748 w 9172085"/>
                <a:gd name="connsiteY283" fmla="*/ 5821231 h 6858000"/>
                <a:gd name="connsiteX284" fmla="*/ 2162150 w 9172085"/>
                <a:gd name="connsiteY284" fmla="*/ 5820028 h 6858000"/>
                <a:gd name="connsiteX285" fmla="*/ 3504781 w 9172085"/>
                <a:gd name="connsiteY285" fmla="*/ 5320075 h 6858000"/>
                <a:gd name="connsiteX286" fmla="*/ 3505972 w 9172085"/>
                <a:gd name="connsiteY286" fmla="*/ 5318885 h 6858000"/>
                <a:gd name="connsiteX287" fmla="*/ 3508182 w 9172085"/>
                <a:gd name="connsiteY287" fmla="*/ 5318510 h 6858000"/>
                <a:gd name="connsiteX288" fmla="*/ 4325882 w 9172085"/>
                <a:gd name="connsiteY288" fmla="*/ 4437486 h 6858000"/>
                <a:gd name="connsiteX289" fmla="*/ 3943215 w 9172085"/>
                <a:gd name="connsiteY289" fmla="*/ 3173999 h 6858000"/>
                <a:gd name="connsiteX290" fmla="*/ 3943616 w 9172085"/>
                <a:gd name="connsiteY290" fmla="*/ 3172797 h 6858000"/>
                <a:gd name="connsiteX291" fmla="*/ 3943219 w 9172085"/>
                <a:gd name="connsiteY291" fmla="*/ 3172003 h 6858000"/>
                <a:gd name="connsiteX292" fmla="*/ 3943215 w 9172085"/>
                <a:gd name="connsiteY292" fmla="*/ 3171997 h 6858000"/>
                <a:gd name="connsiteX293" fmla="*/ 3943215 w 9172085"/>
                <a:gd name="connsiteY293" fmla="*/ 3171996 h 6858000"/>
                <a:gd name="connsiteX294" fmla="*/ 4201951 w 9172085"/>
                <a:gd name="connsiteY294" fmla="*/ 2175725 h 6858000"/>
                <a:gd name="connsiteX295" fmla="*/ 4202952 w 9172085"/>
                <a:gd name="connsiteY295" fmla="*/ 2174724 h 6858000"/>
                <a:gd name="connsiteX296" fmla="*/ 4203955 w 9172085"/>
                <a:gd name="connsiteY296" fmla="*/ 2171719 h 6858000"/>
                <a:gd name="connsiteX297" fmla="*/ 5289358 w 9172085"/>
                <a:gd name="connsiteY297" fmla="*/ 144719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9172085" h="6858000">
                  <a:moveTo>
                    <a:pt x="9139995" y="6547684"/>
                  </a:moveTo>
                  <a:lnTo>
                    <a:pt x="9139995" y="6559712"/>
                  </a:lnTo>
                  <a:lnTo>
                    <a:pt x="8697455" y="6858000"/>
                  </a:lnTo>
                  <a:lnTo>
                    <a:pt x="8678034" y="6858000"/>
                  </a:lnTo>
                  <a:lnTo>
                    <a:pt x="9137989" y="6547685"/>
                  </a:lnTo>
                  <a:lnTo>
                    <a:pt x="9137736" y="6549205"/>
                  </a:lnTo>
                  <a:close/>
                  <a:moveTo>
                    <a:pt x="1337804" y="5996427"/>
                  </a:moveTo>
                  <a:lnTo>
                    <a:pt x="30086" y="6762170"/>
                  </a:lnTo>
                  <a:lnTo>
                    <a:pt x="1608574" y="6477522"/>
                  </a:lnTo>
                  <a:close/>
                  <a:moveTo>
                    <a:pt x="2151705" y="5832136"/>
                  </a:moveTo>
                  <a:lnTo>
                    <a:pt x="1347834" y="5992417"/>
                  </a:lnTo>
                  <a:lnTo>
                    <a:pt x="1616599" y="6471510"/>
                  </a:lnTo>
                  <a:lnTo>
                    <a:pt x="2015509" y="5995180"/>
                  </a:lnTo>
                  <a:close/>
                  <a:moveTo>
                    <a:pt x="3213357" y="5828061"/>
                  </a:moveTo>
                  <a:lnTo>
                    <a:pt x="2168166" y="5830046"/>
                  </a:lnTo>
                  <a:lnTo>
                    <a:pt x="2168166" y="5830047"/>
                  </a:lnTo>
                  <a:lnTo>
                    <a:pt x="1639832" y="6462531"/>
                  </a:lnTo>
                  <a:close/>
                  <a:moveTo>
                    <a:pt x="8133127" y="5577474"/>
                  </a:moveTo>
                  <a:lnTo>
                    <a:pt x="7013483" y="6151993"/>
                  </a:lnTo>
                  <a:lnTo>
                    <a:pt x="7312714" y="6062721"/>
                  </a:lnTo>
                  <a:lnTo>
                    <a:pt x="8558336" y="5689731"/>
                  </a:lnTo>
                  <a:close/>
                  <a:moveTo>
                    <a:pt x="3510766" y="5333222"/>
                  </a:moveTo>
                  <a:lnTo>
                    <a:pt x="3384969" y="5571028"/>
                  </a:lnTo>
                  <a:lnTo>
                    <a:pt x="3253401" y="5819963"/>
                  </a:lnTo>
                  <a:lnTo>
                    <a:pt x="3357856" y="5868689"/>
                  </a:lnTo>
                  <a:lnTo>
                    <a:pt x="4818668" y="6548274"/>
                  </a:lnTo>
                  <a:close/>
                  <a:moveTo>
                    <a:pt x="3499955" y="5332916"/>
                  </a:moveTo>
                  <a:lnTo>
                    <a:pt x="2190493" y="5819931"/>
                  </a:lnTo>
                  <a:lnTo>
                    <a:pt x="3170063" y="5816304"/>
                  </a:lnTo>
                  <a:lnTo>
                    <a:pt x="3243204" y="5816026"/>
                  </a:lnTo>
                  <a:lnTo>
                    <a:pt x="3243223" y="5816018"/>
                  </a:lnTo>
                  <a:lnTo>
                    <a:pt x="3245232" y="5816018"/>
                  </a:lnTo>
                  <a:close/>
                  <a:moveTo>
                    <a:pt x="7517379" y="5104397"/>
                  </a:moveTo>
                  <a:lnTo>
                    <a:pt x="7036234" y="6042983"/>
                  </a:lnTo>
                  <a:lnTo>
                    <a:pt x="6976018" y="6160711"/>
                  </a:lnTo>
                  <a:lnTo>
                    <a:pt x="8123101" y="5571461"/>
                  </a:lnTo>
                  <a:close/>
                  <a:moveTo>
                    <a:pt x="4921905" y="5090073"/>
                  </a:moveTo>
                  <a:lnTo>
                    <a:pt x="3520292" y="5327165"/>
                  </a:lnTo>
                  <a:lnTo>
                    <a:pt x="4841771" y="6555704"/>
                  </a:lnTo>
                  <a:close/>
                  <a:moveTo>
                    <a:pt x="5255470" y="4997900"/>
                  </a:moveTo>
                  <a:lnTo>
                    <a:pt x="4853957" y="6561314"/>
                  </a:lnTo>
                  <a:lnTo>
                    <a:pt x="6951769" y="6170827"/>
                  </a:lnTo>
                  <a:close/>
                  <a:moveTo>
                    <a:pt x="5242686" y="4996809"/>
                  </a:moveTo>
                  <a:lnTo>
                    <a:pt x="4932030" y="5088360"/>
                  </a:lnTo>
                  <a:lnTo>
                    <a:pt x="4932029" y="5088361"/>
                  </a:lnTo>
                  <a:lnTo>
                    <a:pt x="4932022" y="5088362"/>
                  </a:lnTo>
                  <a:lnTo>
                    <a:pt x="4854393" y="6508761"/>
                  </a:lnTo>
                  <a:close/>
                  <a:moveTo>
                    <a:pt x="5266977" y="4994146"/>
                  </a:moveTo>
                  <a:lnTo>
                    <a:pt x="6963804" y="6164812"/>
                  </a:lnTo>
                  <a:lnTo>
                    <a:pt x="7139543" y="5821312"/>
                  </a:lnTo>
                  <a:lnTo>
                    <a:pt x="7507260" y="5102389"/>
                  </a:lnTo>
                  <a:close/>
                  <a:moveTo>
                    <a:pt x="4415457" y="4690685"/>
                  </a:moveTo>
                  <a:lnTo>
                    <a:pt x="4932313" y="5079049"/>
                  </a:lnTo>
                  <a:lnTo>
                    <a:pt x="5234887" y="4988132"/>
                  </a:lnTo>
                  <a:close/>
                  <a:moveTo>
                    <a:pt x="4378453" y="4677424"/>
                  </a:moveTo>
                  <a:lnTo>
                    <a:pt x="4033657" y="4936076"/>
                  </a:lnTo>
                  <a:lnTo>
                    <a:pt x="3530923" y="5314652"/>
                  </a:lnTo>
                  <a:lnTo>
                    <a:pt x="4911483" y="5080461"/>
                  </a:lnTo>
                  <a:close/>
                  <a:moveTo>
                    <a:pt x="4328311" y="4448904"/>
                  </a:moveTo>
                  <a:lnTo>
                    <a:pt x="3548232" y="5290671"/>
                  </a:lnTo>
                  <a:lnTo>
                    <a:pt x="3584161" y="5263698"/>
                  </a:lnTo>
                  <a:lnTo>
                    <a:pt x="4374079" y="4669679"/>
                  </a:lnTo>
                  <a:lnTo>
                    <a:pt x="4334688" y="4479388"/>
                  </a:lnTo>
                  <a:close/>
                  <a:moveTo>
                    <a:pt x="5479583" y="4310588"/>
                  </a:moveTo>
                  <a:lnTo>
                    <a:pt x="4337549" y="4442748"/>
                  </a:lnTo>
                  <a:lnTo>
                    <a:pt x="4383566" y="4665040"/>
                  </a:lnTo>
                  <a:close/>
                  <a:moveTo>
                    <a:pt x="5519413" y="4307255"/>
                  </a:moveTo>
                  <a:lnTo>
                    <a:pt x="5144704" y="4428166"/>
                  </a:lnTo>
                  <a:lnTo>
                    <a:pt x="4394497" y="4671410"/>
                  </a:lnTo>
                  <a:lnTo>
                    <a:pt x="5248580" y="4981993"/>
                  </a:lnTo>
                  <a:close/>
                  <a:moveTo>
                    <a:pt x="5528068" y="4306717"/>
                  </a:moveTo>
                  <a:lnTo>
                    <a:pt x="5258013" y="4982463"/>
                  </a:lnTo>
                  <a:lnTo>
                    <a:pt x="7483414" y="5090813"/>
                  </a:lnTo>
                  <a:close/>
                  <a:moveTo>
                    <a:pt x="6532041" y="3478438"/>
                  </a:moveTo>
                  <a:lnTo>
                    <a:pt x="5537906" y="4297830"/>
                  </a:lnTo>
                  <a:lnTo>
                    <a:pt x="7502411" y="5085564"/>
                  </a:lnTo>
                  <a:close/>
                  <a:moveTo>
                    <a:pt x="3955693" y="3185482"/>
                  </a:moveTo>
                  <a:lnTo>
                    <a:pt x="4334192" y="4432417"/>
                  </a:lnTo>
                  <a:lnTo>
                    <a:pt x="5511906" y="4296148"/>
                  </a:lnTo>
                  <a:close/>
                  <a:moveTo>
                    <a:pt x="7339300" y="3117432"/>
                  </a:moveTo>
                  <a:lnTo>
                    <a:pt x="6840315" y="3338407"/>
                  </a:lnTo>
                  <a:lnTo>
                    <a:pt x="6541881" y="3472111"/>
                  </a:lnTo>
                  <a:lnTo>
                    <a:pt x="7509004" y="5073853"/>
                  </a:lnTo>
                  <a:lnTo>
                    <a:pt x="7356409" y="3126890"/>
                  </a:lnTo>
                  <a:lnTo>
                    <a:pt x="7340488" y="3120299"/>
                  </a:lnTo>
                  <a:close/>
                  <a:moveTo>
                    <a:pt x="8038852" y="3099888"/>
                  </a:moveTo>
                  <a:lnTo>
                    <a:pt x="7649153" y="3103305"/>
                  </a:lnTo>
                  <a:lnTo>
                    <a:pt x="7383429" y="3105669"/>
                  </a:lnTo>
                  <a:lnTo>
                    <a:pt x="7377365" y="3120299"/>
                  </a:lnTo>
                  <a:lnTo>
                    <a:pt x="7364493" y="3125628"/>
                  </a:lnTo>
                  <a:lnTo>
                    <a:pt x="7517379" y="5070319"/>
                  </a:lnTo>
                  <a:close/>
                  <a:moveTo>
                    <a:pt x="5301335" y="2516506"/>
                  </a:moveTo>
                  <a:lnTo>
                    <a:pt x="5531662" y="4289999"/>
                  </a:lnTo>
                  <a:lnTo>
                    <a:pt x="6525573" y="3470791"/>
                  </a:lnTo>
                  <a:close/>
                  <a:moveTo>
                    <a:pt x="5290014" y="2511993"/>
                  </a:moveTo>
                  <a:lnTo>
                    <a:pt x="3959511" y="3173891"/>
                  </a:lnTo>
                  <a:lnTo>
                    <a:pt x="5520028" y="4287627"/>
                  </a:lnTo>
                  <a:close/>
                  <a:moveTo>
                    <a:pt x="8038865" y="2458374"/>
                  </a:moveTo>
                  <a:lnTo>
                    <a:pt x="7700793" y="2781034"/>
                  </a:lnTo>
                  <a:lnTo>
                    <a:pt x="7379329" y="3088184"/>
                  </a:lnTo>
                  <a:lnTo>
                    <a:pt x="7382419" y="3095639"/>
                  </a:lnTo>
                  <a:lnTo>
                    <a:pt x="7744055" y="3092478"/>
                  </a:lnTo>
                  <a:lnTo>
                    <a:pt x="8040846" y="3089813"/>
                  </a:lnTo>
                  <a:lnTo>
                    <a:pt x="8039921" y="2790962"/>
                  </a:lnTo>
                  <a:close/>
                  <a:moveTo>
                    <a:pt x="8046907" y="2454823"/>
                  </a:moveTo>
                  <a:lnTo>
                    <a:pt x="8047859" y="2762309"/>
                  </a:lnTo>
                  <a:lnTo>
                    <a:pt x="8048887" y="3087810"/>
                  </a:lnTo>
                  <a:lnTo>
                    <a:pt x="8929133" y="2554750"/>
                  </a:lnTo>
                  <a:close/>
                  <a:moveTo>
                    <a:pt x="4210580" y="2183123"/>
                  </a:moveTo>
                  <a:lnTo>
                    <a:pt x="3955935" y="3163634"/>
                  </a:lnTo>
                  <a:lnTo>
                    <a:pt x="5281022" y="2504474"/>
                  </a:lnTo>
                  <a:lnTo>
                    <a:pt x="5126156" y="2457809"/>
                  </a:lnTo>
                  <a:close/>
                  <a:moveTo>
                    <a:pt x="6380143" y="2033404"/>
                  </a:moveTo>
                  <a:lnTo>
                    <a:pt x="6536587" y="3462660"/>
                  </a:lnTo>
                  <a:lnTo>
                    <a:pt x="7334645" y="3106200"/>
                  </a:lnTo>
                  <a:lnTo>
                    <a:pt x="7332851" y="3101873"/>
                  </a:lnTo>
                  <a:lnTo>
                    <a:pt x="7338458" y="3088343"/>
                  </a:lnTo>
                  <a:close/>
                  <a:moveTo>
                    <a:pt x="6368373" y="2027753"/>
                  </a:moveTo>
                  <a:lnTo>
                    <a:pt x="5303418" y="2504739"/>
                  </a:lnTo>
                  <a:lnTo>
                    <a:pt x="6526562" y="3458651"/>
                  </a:lnTo>
                  <a:close/>
                  <a:moveTo>
                    <a:pt x="6388299" y="2027536"/>
                  </a:moveTo>
                  <a:lnTo>
                    <a:pt x="7347020" y="3080742"/>
                  </a:lnTo>
                  <a:lnTo>
                    <a:pt x="7358926" y="3075813"/>
                  </a:lnTo>
                  <a:lnTo>
                    <a:pt x="7372053" y="3081247"/>
                  </a:lnTo>
                  <a:lnTo>
                    <a:pt x="8031658" y="2449482"/>
                  </a:lnTo>
                  <a:close/>
                  <a:moveTo>
                    <a:pt x="5297069" y="1458094"/>
                  </a:moveTo>
                  <a:lnTo>
                    <a:pt x="5297069" y="2496455"/>
                  </a:lnTo>
                  <a:lnTo>
                    <a:pt x="6362096" y="2019370"/>
                  </a:lnTo>
                  <a:close/>
                  <a:moveTo>
                    <a:pt x="5291049" y="1458091"/>
                  </a:moveTo>
                  <a:lnTo>
                    <a:pt x="4217998" y="2173720"/>
                  </a:lnTo>
                  <a:lnTo>
                    <a:pt x="5291049" y="2496455"/>
                  </a:lnTo>
                  <a:close/>
                  <a:moveTo>
                    <a:pt x="9028972" y="0"/>
                  </a:moveTo>
                  <a:lnTo>
                    <a:pt x="9047485" y="0"/>
                  </a:lnTo>
                  <a:lnTo>
                    <a:pt x="9168788" y="67112"/>
                  </a:lnTo>
                  <a:lnTo>
                    <a:pt x="9172085" y="68933"/>
                  </a:lnTo>
                  <a:lnTo>
                    <a:pt x="9172085" y="78956"/>
                  </a:lnTo>
                  <a:lnTo>
                    <a:pt x="9172084" y="78956"/>
                  </a:lnTo>
                  <a:lnTo>
                    <a:pt x="9172084" y="78957"/>
                  </a:lnTo>
                  <a:close/>
                  <a:moveTo>
                    <a:pt x="8454152" y="0"/>
                  </a:moveTo>
                  <a:lnTo>
                    <a:pt x="8467584" y="0"/>
                  </a:lnTo>
                  <a:lnTo>
                    <a:pt x="9168073" y="918868"/>
                  </a:lnTo>
                  <a:lnTo>
                    <a:pt x="9168073" y="918869"/>
                  </a:lnTo>
                  <a:lnTo>
                    <a:pt x="9168073" y="934905"/>
                  </a:lnTo>
                  <a:lnTo>
                    <a:pt x="9168073" y="934906"/>
                  </a:lnTo>
                  <a:lnTo>
                    <a:pt x="9165957" y="932134"/>
                  </a:lnTo>
                  <a:close/>
                  <a:moveTo>
                    <a:pt x="5810866" y="0"/>
                  </a:moveTo>
                  <a:lnTo>
                    <a:pt x="5819474" y="0"/>
                  </a:lnTo>
                  <a:lnTo>
                    <a:pt x="5299357" y="1447271"/>
                  </a:lnTo>
                  <a:lnTo>
                    <a:pt x="6365468" y="2008686"/>
                  </a:lnTo>
                  <a:lnTo>
                    <a:pt x="5881585" y="0"/>
                  </a:lnTo>
                  <a:lnTo>
                    <a:pt x="5892502" y="0"/>
                  </a:lnTo>
                  <a:lnTo>
                    <a:pt x="6375720" y="2005634"/>
                  </a:lnTo>
                  <a:lnTo>
                    <a:pt x="7676521" y="0"/>
                  </a:lnTo>
                  <a:lnTo>
                    <a:pt x="7688594" y="0"/>
                  </a:lnTo>
                  <a:lnTo>
                    <a:pt x="6496195" y="1839274"/>
                  </a:lnTo>
                  <a:lnTo>
                    <a:pt x="6382405" y="2014969"/>
                  </a:lnTo>
                  <a:lnTo>
                    <a:pt x="7215701" y="2229182"/>
                  </a:lnTo>
                  <a:lnTo>
                    <a:pt x="8038851" y="2440331"/>
                  </a:lnTo>
                  <a:lnTo>
                    <a:pt x="8037422" y="1372124"/>
                  </a:lnTo>
                  <a:lnTo>
                    <a:pt x="8035573" y="0"/>
                  </a:lnTo>
                  <a:lnTo>
                    <a:pt x="8045614" y="0"/>
                  </a:lnTo>
                  <a:lnTo>
                    <a:pt x="8048878" y="2439372"/>
                  </a:lnTo>
                  <a:lnTo>
                    <a:pt x="9156213" y="1903934"/>
                  </a:lnTo>
                  <a:lnTo>
                    <a:pt x="9162055" y="1901104"/>
                  </a:lnTo>
                  <a:lnTo>
                    <a:pt x="9162055" y="1901109"/>
                  </a:lnTo>
                  <a:lnTo>
                    <a:pt x="9162055" y="1909127"/>
                  </a:lnTo>
                  <a:lnTo>
                    <a:pt x="9162055" y="1911127"/>
                  </a:lnTo>
                  <a:lnTo>
                    <a:pt x="8059607" y="2444007"/>
                  </a:lnTo>
                  <a:lnTo>
                    <a:pt x="8943498" y="2544125"/>
                  </a:lnTo>
                  <a:lnTo>
                    <a:pt x="9160045" y="2287985"/>
                  </a:lnTo>
                  <a:lnTo>
                    <a:pt x="9160045" y="2287988"/>
                  </a:lnTo>
                  <a:lnTo>
                    <a:pt x="9160047" y="2287985"/>
                  </a:lnTo>
                  <a:lnTo>
                    <a:pt x="9160047" y="2304021"/>
                  </a:lnTo>
                  <a:lnTo>
                    <a:pt x="8954193" y="2548947"/>
                  </a:lnTo>
                  <a:lnTo>
                    <a:pt x="9157443" y="2650516"/>
                  </a:lnTo>
                  <a:lnTo>
                    <a:pt x="9158042" y="2650812"/>
                  </a:lnTo>
                  <a:lnTo>
                    <a:pt x="9158042" y="2660834"/>
                  </a:lnTo>
                  <a:lnTo>
                    <a:pt x="9156218" y="2659924"/>
                  </a:lnTo>
                  <a:lnTo>
                    <a:pt x="9156035" y="2660839"/>
                  </a:lnTo>
                  <a:lnTo>
                    <a:pt x="8991906" y="2579586"/>
                  </a:lnTo>
                  <a:lnTo>
                    <a:pt x="9158042" y="2708945"/>
                  </a:lnTo>
                  <a:lnTo>
                    <a:pt x="9158042" y="2720973"/>
                  </a:lnTo>
                  <a:lnTo>
                    <a:pt x="8945743" y="2556835"/>
                  </a:lnTo>
                  <a:lnTo>
                    <a:pt x="8063788" y="3090815"/>
                  </a:lnTo>
                  <a:lnTo>
                    <a:pt x="9156039" y="3155957"/>
                  </a:lnTo>
                  <a:lnTo>
                    <a:pt x="9156039" y="3165981"/>
                  </a:lnTo>
                  <a:lnTo>
                    <a:pt x="9156038" y="3165981"/>
                  </a:lnTo>
                  <a:lnTo>
                    <a:pt x="9156038" y="3167993"/>
                  </a:lnTo>
                  <a:lnTo>
                    <a:pt x="8077585" y="3103790"/>
                  </a:lnTo>
                  <a:lnTo>
                    <a:pt x="9154033" y="3558874"/>
                  </a:lnTo>
                  <a:lnTo>
                    <a:pt x="9154033" y="3568896"/>
                  </a:lnTo>
                  <a:lnTo>
                    <a:pt x="9154032" y="3568895"/>
                  </a:lnTo>
                  <a:lnTo>
                    <a:pt x="9154032" y="3570903"/>
                  </a:lnTo>
                  <a:lnTo>
                    <a:pt x="8050595" y="3104562"/>
                  </a:lnTo>
                  <a:lnTo>
                    <a:pt x="7527701" y="5082096"/>
                  </a:lnTo>
                  <a:lnTo>
                    <a:pt x="9150022" y="4062021"/>
                  </a:lnTo>
                  <a:lnTo>
                    <a:pt x="9150022" y="4065287"/>
                  </a:lnTo>
                  <a:lnTo>
                    <a:pt x="9152028" y="4064025"/>
                  </a:lnTo>
                  <a:lnTo>
                    <a:pt x="9150020" y="4076053"/>
                  </a:lnTo>
                  <a:lnTo>
                    <a:pt x="7545025" y="5086982"/>
                  </a:lnTo>
                  <a:lnTo>
                    <a:pt x="9146009" y="4915966"/>
                  </a:lnTo>
                  <a:lnTo>
                    <a:pt x="9146009" y="4917973"/>
                  </a:lnTo>
                  <a:lnTo>
                    <a:pt x="9146010" y="4917973"/>
                  </a:lnTo>
                  <a:lnTo>
                    <a:pt x="9146009" y="4917978"/>
                  </a:lnTo>
                  <a:lnTo>
                    <a:pt x="9146009" y="4925990"/>
                  </a:lnTo>
                  <a:lnTo>
                    <a:pt x="9144370" y="4926167"/>
                  </a:lnTo>
                  <a:lnTo>
                    <a:pt x="9144004" y="4927994"/>
                  </a:lnTo>
                  <a:lnTo>
                    <a:pt x="7530098" y="5100602"/>
                  </a:lnTo>
                  <a:lnTo>
                    <a:pt x="8134469" y="5564935"/>
                  </a:lnTo>
                  <a:lnTo>
                    <a:pt x="9144622" y="5179095"/>
                  </a:lnTo>
                  <a:lnTo>
                    <a:pt x="9146010" y="5178563"/>
                  </a:lnTo>
                  <a:lnTo>
                    <a:pt x="9146010" y="5188587"/>
                  </a:lnTo>
                  <a:lnTo>
                    <a:pt x="8147165" y="5571460"/>
                  </a:lnTo>
                  <a:lnTo>
                    <a:pt x="8574807" y="5685300"/>
                  </a:lnTo>
                  <a:lnTo>
                    <a:pt x="8576390" y="5683717"/>
                  </a:lnTo>
                  <a:lnTo>
                    <a:pt x="8577997" y="5684520"/>
                  </a:lnTo>
                  <a:lnTo>
                    <a:pt x="8579128" y="5684143"/>
                  </a:lnTo>
                  <a:lnTo>
                    <a:pt x="9144004" y="5358975"/>
                  </a:lnTo>
                  <a:lnTo>
                    <a:pt x="9146010" y="5368997"/>
                  </a:lnTo>
                  <a:lnTo>
                    <a:pt x="9144004" y="5370149"/>
                  </a:lnTo>
                  <a:lnTo>
                    <a:pt x="9144004" y="5371005"/>
                  </a:lnTo>
                  <a:lnTo>
                    <a:pt x="8591612" y="5687902"/>
                  </a:lnTo>
                  <a:lnTo>
                    <a:pt x="9144010" y="5894198"/>
                  </a:lnTo>
                  <a:lnTo>
                    <a:pt x="9144010" y="5904220"/>
                  </a:lnTo>
                  <a:lnTo>
                    <a:pt x="9141998" y="5903474"/>
                  </a:lnTo>
                  <a:lnTo>
                    <a:pt x="9141998" y="5906224"/>
                  </a:lnTo>
                  <a:lnTo>
                    <a:pt x="8594586" y="5702517"/>
                  </a:lnTo>
                  <a:lnTo>
                    <a:pt x="9139998" y="6405363"/>
                  </a:lnTo>
                  <a:lnTo>
                    <a:pt x="9139998" y="6419395"/>
                  </a:lnTo>
                  <a:lnTo>
                    <a:pt x="9137989" y="6416811"/>
                  </a:lnTo>
                  <a:lnTo>
                    <a:pt x="9137989" y="6419393"/>
                  </a:lnTo>
                  <a:lnTo>
                    <a:pt x="8579490" y="5701159"/>
                  </a:lnTo>
                  <a:lnTo>
                    <a:pt x="8221743" y="6858000"/>
                  </a:lnTo>
                  <a:lnTo>
                    <a:pt x="8210354" y="6858000"/>
                  </a:lnTo>
                  <a:lnTo>
                    <a:pt x="8567826" y="5699491"/>
                  </a:lnTo>
                  <a:lnTo>
                    <a:pt x="7284936" y="6081751"/>
                  </a:lnTo>
                  <a:lnTo>
                    <a:pt x="6973992" y="6174786"/>
                  </a:lnTo>
                  <a:lnTo>
                    <a:pt x="7531643" y="6713278"/>
                  </a:lnTo>
                  <a:lnTo>
                    <a:pt x="7681571" y="6858000"/>
                  </a:lnTo>
                  <a:lnTo>
                    <a:pt x="7670574" y="6858000"/>
                  </a:lnTo>
                  <a:lnTo>
                    <a:pt x="7525156" y="6717837"/>
                  </a:lnTo>
                  <a:lnTo>
                    <a:pt x="6969584" y="6182553"/>
                  </a:lnTo>
                  <a:lnTo>
                    <a:pt x="6814054" y="6858000"/>
                  </a:lnTo>
                  <a:lnTo>
                    <a:pt x="6801561" y="6858000"/>
                  </a:lnTo>
                  <a:lnTo>
                    <a:pt x="6954957" y="6191823"/>
                  </a:lnTo>
                  <a:lnTo>
                    <a:pt x="6379542" y="6858000"/>
                  </a:lnTo>
                  <a:lnTo>
                    <a:pt x="6367771" y="6858000"/>
                  </a:lnTo>
                  <a:lnTo>
                    <a:pt x="6953771" y="6178845"/>
                  </a:lnTo>
                  <a:lnTo>
                    <a:pt x="4861822" y="6569734"/>
                  </a:lnTo>
                  <a:lnTo>
                    <a:pt x="5457010" y="6858000"/>
                  </a:lnTo>
                  <a:lnTo>
                    <a:pt x="5433686" y="6858000"/>
                  </a:lnTo>
                  <a:lnTo>
                    <a:pt x="4849386" y="6574520"/>
                  </a:lnTo>
                  <a:lnTo>
                    <a:pt x="4748683" y="6858000"/>
                  </a:lnTo>
                  <a:lnTo>
                    <a:pt x="4737810" y="6858000"/>
                  </a:lnTo>
                  <a:lnTo>
                    <a:pt x="4837799" y="6576885"/>
                  </a:lnTo>
                  <a:lnTo>
                    <a:pt x="4291863" y="6858000"/>
                  </a:lnTo>
                  <a:lnTo>
                    <a:pt x="4268380" y="6858000"/>
                  </a:lnTo>
                  <a:lnTo>
                    <a:pt x="4834507" y="6566488"/>
                  </a:lnTo>
                  <a:lnTo>
                    <a:pt x="3251114" y="5828782"/>
                  </a:lnTo>
                  <a:lnTo>
                    <a:pt x="3065412" y="6858000"/>
                  </a:lnTo>
                  <a:lnTo>
                    <a:pt x="3055635" y="6858000"/>
                  </a:lnTo>
                  <a:lnTo>
                    <a:pt x="3086527" y="6687396"/>
                  </a:lnTo>
                  <a:lnTo>
                    <a:pt x="3241217" y="5830050"/>
                  </a:lnTo>
                  <a:lnTo>
                    <a:pt x="2434902" y="6154993"/>
                  </a:lnTo>
                  <a:lnTo>
                    <a:pt x="1626188" y="6481671"/>
                  </a:lnTo>
                  <a:lnTo>
                    <a:pt x="2090168" y="6858000"/>
                  </a:lnTo>
                  <a:lnTo>
                    <a:pt x="2073305" y="6858000"/>
                  </a:lnTo>
                  <a:lnTo>
                    <a:pt x="1618604" y="6489552"/>
                  </a:lnTo>
                  <a:lnTo>
                    <a:pt x="1530941" y="6716551"/>
                  </a:lnTo>
                  <a:lnTo>
                    <a:pt x="1476507" y="6858000"/>
                  </a:lnTo>
                  <a:lnTo>
                    <a:pt x="1464161" y="6858000"/>
                  </a:lnTo>
                  <a:lnTo>
                    <a:pt x="1603608" y="6495642"/>
                  </a:lnTo>
                  <a:lnTo>
                    <a:pt x="1087525" y="6858000"/>
                  </a:lnTo>
                  <a:lnTo>
                    <a:pt x="1070188" y="6858000"/>
                  </a:lnTo>
                  <a:lnTo>
                    <a:pt x="1600323" y="6486128"/>
                  </a:lnTo>
                  <a:lnTo>
                    <a:pt x="4012" y="6776204"/>
                  </a:lnTo>
                  <a:cubicBezTo>
                    <a:pt x="2006" y="6776204"/>
                    <a:pt x="0" y="6774198"/>
                    <a:pt x="0" y="6772194"/>
                  </a:cubicBezTo>
                  <a:cubicBezTo>
                    <a:pt x="0" y="6770188"/>
                    <a:pt x="0" y="6768184"/>
                    <a:pt x="2006" y="6766180"/>
                  </a:cubicBezTo>
                  <a:lnTo>
                    <a:pt x="1335798" y="5984399"/>
                  </a:lnTo>
                  <a:cubicBezTo>
                    <a:pt x="1337804" y="5984399"/>
                    <a:pt x="1337804" y="5984399"/>
                    <a:pt x="1339808" y="5984399"/>
                  </a:cubicBezTo>
                  <a:lnTo>
                    <a:pt x="1341481" y="5986070"/>
                  </a:lnTo>
                  <a:lnTo>
                    <a:pt x="2159347" y="5822988"/>
                  </a:lnTo>
                  <a:lnTo>
                    <a:pt x="2160145" y="5822032"/>
                  </a:lnTo>
                  <a:lnTo>
                    <a:pt x="2161748" y="5821231"/>
                  </a:lnTo>
                  <a:lnTo>
                    <a:pt x="2162150" y="5820028"/>
                  </a:lnTo>
                  <a:lnTo>
                    <a:pt x="3504781" y="5320075"/>
                  </a:lnTo>
                  <a:lnTo>
                    <a:pt x="3505972" y="5318885"/>
                  </a:lnTo>
                  <a:lnTo>
                    <a:pt x="3508182" y="5318510"/>
                  </a:lnTo>
                  <a:lnTo>
                    <a:pt x="4325882" y="4437486"/>
                  </a:lnTo>
                  <a:lnTo>
                    <a:pt x="3943215" y="3173999"/>
                  </a:lnTo>
                  <a:lnTo>
                    <a:pt x="3943616" y="3172797"/>
                  </a:lnTo>
                  <a:lnTo>
                    <a:pt x="3943219" y="3172003"/>
                  </a:lnTo>
                  <a:lnTo>
                    <a:pt x="3943215" y="3171997"/>
                  </a:lnTo>
                  <a:lnTo>
                    <a:pt x="3943215" y="3171996"/>
                  </a:lnTo>
                  <a:lnTo>
                    <a:pt x="4201951" y="2175725"/>
                  </a:lnTo>
                  <a:lnTo>
                    <a:pt x="4202952" y="2174724"/>
                  </a:lnTo>
                  <a:lnTo>
                    <a:pt x="4203955" y="2171719"/>
                  </a:lnTo>
                  <a:lnTo>
                    <a:pt x="5289358" y="1447192"/>
                  </a:lnTo>
                  <a:close/>
                </a:path>
              </a:pathLst>
            </a:custGeom>
            <a:solidFill>
              <a:schemeClr val="bg1">
                <a:lumMod val="75000"/>
              </a:schemeClr>
            </a:solidFill>
            <a:ln w="9508" cap="flat">
              <a:noFill/>
              <a:prstDash val="solid"/>
              <a:miter/>
            </a:ln>
          </p:spPr>
          <p:txBody>
            <a:bodyPr anchor="ctr"/>
            <a:lstStyle/>
            <a:p>
              <a:pPr eaLnBrk="1" hangingPunct="1">
                <a:defRPr/>
              </a:pPr>
              <a:endParaRPr lang="zh-CN" altLang="en-US"/>
            </a:p>
          </p:txBody>
        </p:sp>
        <p:sp>
          <p:nvSpPr>
            <p:cNvPr id="18" name="任意形状 189"/>
            <p:cNvSpPr/>
            <p:nvPr/>
          </p:nvSpPr>
          <p:spPr>
            <a:xfrm>
              <a:off x="3025601" y="1364314"/>
              <a:ext cx="9023086" cy="5442684"/>
            </a:xfrm>
            <a:custGeom>
              <a:avLst/>
              <a:gdLst>
                <a:gd name="connsiteX0" fmla="*/ 39488 w 9022184"/>
                <a:gd name="connsiteY0" fmla="*/ 5364099 h 5443025"/>
                <a:gd name="connsiteX1" fmla="*/ 78976 w 9022184"/>
                <a:gd name="connsiteY1" fmla="*/ 5403560 h 5443025"/>
                <a:gd name="connsiteX2" fmla="*/ 39488 w 9022184"/>
                <a:gd name="connsiteY2" fmla="*/ 5443025 h 5443025"/>
                <a:gd name="connsiteX3" fmla="*/ 0 w 9022184"/>
                <a:gd name="connsiteY3" fmla="*/ 5403560 h 5443025"/>
                <a:gd name="connsiteX4" fmla="*/ 39488 w 9022184"/>
                <a:gd name="connsiteY4" fmla="*/ 5364099 h 5443025"/>
                <a:gd name="connsiteX5" fmla="*/ 4879599 w 9022184"/>
                <a:gd name="connsiteY5" fmla="*/ 5141713 h 5443025"/>
                <a:gd name="connsiteX6" fmla="*/ 4937369 w 9022184"/>
                <a:gd name="connsiteY6" fmla="*/ 5199447 h 5443025"/>
                <a:gd name="connsiteX7" fmla="*/ 4879599 w 9022184"/>
                <a:gd name="connsiteY7" fmla="*/ 5257179 h 5443025"/>
                <a:gd name="connsiteX8" fmla="*/ 4821833 w 9022184"/>
                <a:gd name="connsiteY8" fmla="*/ 5199447 h 5443025"/>
                <a:gd name="connsiteX9" fmla="*/ 4879599 w 9022184"/>
                <a:gd name="connsiteY9" fmla="*/ 5141713 h 5443025"/>
                <a:gd name="connsiteX10" fmla="*/ 1650416 w 9022184"/>
                <a:gd name="connsiteY10" fmla="*/ 5041486 h 5443025"/>
                <a:gd name="connsiteX11" fmla="*/ 1720216 w 9022184"/>
                <a:gd name="connsiteY11" fmla="*/ 5111248 h 5443025"/>
                <a:gd name="connsiteX12" fmla="*/ 1650416 w 9022184"/>
                <a:gd name="connsiteY12" fmla="*/ 5181009 h 5443025"/>
                <a:gd name="connsiteX13" fmla="*/ 1580614 w 9022184"/>
                <a:gd name="connsiteY13" fmla="*/ 5111248 h 5443025"/>
                <a:gd name="connsiteX14" fmla="*/ 1650416 w 9022184"/>
                <a:gd name="connsiteY14" fmla="*/ 5041486 h 5443025"/>
                <a:gd name="connsiteX15" fmla="*/ 6998824 w 9022184"/>
                <a:gd name="connsiteY15" fmla="*/ 4762851 h 5443025"/>
                <a:gd name="connsiteX16" fmla="*/ 7039744 w 9022184"/>
                <a:gd name="connsiteY16" fmla="*/ 4803744 h 5443025"/>
                <a:gd name="connsiteX17" fmla="*/ 6998824 w 9022184"/>
                <a:gd name="connsiteY17" fmla="*/ 4844639 h 5443025"/>
                <a:gd name="connsiteX18" fmla="*/ 6957907 w 9022184"/>
                <a:gd name="connsiteY18" fmla="*/ 4803744 h 5443025"/>
                <a:gd name="connsiteX19" fmla="*/ 6998824 w 9022184"/>
                <a:gd name="connsiteY19" fmla="*/ 4762851 h 5443025"/>
                <a:gd name="connsiteX20" fmla="*/ 1372828 w 9022184"/>
                <a:gd name="connsiteY20" fmla="*/ 4568406 h 5443025"/>
                <a:gd name="connsiteX21" fmla="*/ 1425780 w 9022184"/>
                <a:gd name="connsiteY21" fmla="*/ 4621328 h 5443025"/>
                <a:gd name="connsiteX22" fmla="*/ 1372828 w 9022184"/>
                <a:gd name="connsiteY22" fmla="*/ 4674250 h 5443025"/>
                <a:gd name="connsiteX23" fmla="*/ 1319874 w 9022184"/>
                <a:gd name="connsiteY23" fmla="*/ 4621328 h 5443025"/>
                <a:gd name="connsiteX24" fmla="*/ 1372828 w 9022184"/>
                <a:gd name="connsiteY24" fmla="*/ 4568406 h 5443025"/>
                <a:gd name="connsiteX25" fmla="*/ 2197169 w 9022184"/>
                <a:gd name="connsiteY25" fmla="*/ 4416060 h 5443025"/>
                <a:gd name="connsiteX26" fmla="*/ 2238089 w 9022184"/>
                <a:gd name="connsiteY26" fmla="*/ 4456952 h 5443025"/>
                <a:gd name="connsiteX27" fmla="*/ 2197169 w 9022184"/>
                <a:gd name="connsiteY27" fmla="*/ 4497845 h 5443025"/>
                <a:gd name="connsiteX28" fmla="*/ 2156252 w 9022184"/>
                <a:gd name="connsiteY28" fmla="*/ 4456952 h 5443025"/>
                <a:gd name="connsiteX29" fmla="*/ 2197169 w 9022184"/>
                <a:gd name="connsiteY29" fmla="*/ 4416060 h 5443025"/>
                <a:gd name="connsiteX30" fmla="*/ 3280654 w 9022184"/>
                <a:gd name="connsiteY30" fmla="*/ 4385991 h 5443025"/>
                <a:gd name="connsiteX31" fmla="*/ 3348049 w 9022184"/>
                <a:gd name="connsiteY31" fmla="*/ 4453347 h 5443025"/>
                <a:gd name="connsiteX32" fmla="*/ 3280654 w 9022184"/>
                <a:gd name="connsiteY32" fmla="*/ 4520702 h 5443025"/>
                <a:gd name="connsiteX33" fmla="*/ 3213259 w 9022184"/>
                <a:gd name="connsiteY33" fmla="*/ 4453347 h 5443025"/>
                <a:gd name="connsiteX34" fmla="*/ 3280654 w 9022184"/>
                <a:gd name="connsiteY34" fmla="*/ 4385991 h 5443025"/>
                <a:gd name="connsiteX35" fmla="*/ 8609406 w 9022184"/>
                <a:gd name="connsiteY35" fmla="*/ 4267698 h 5443025"/>
                <a:gd name="connsiteX36" fmla="*/ 8662357 w 9022184"/>
                <a:gd name="connsiteY36" fmla="*/ 4320620 h 5443025"/>
                <a:gd name="connsiteX37" fmla="*/ 8609406 w 9022184"/>
                <a:gd name="connsiteY37" fmla="*/ 4373542 h 5443025"/>
                <a:gd name="connsiteX38" fmla="*/ 8556451 w 9022184"/>
                <a:gd name="connsiteY38" fmla="*/ 4320620 h 5443025"/>
                <a:gd name="connsiteX39" fmla="*/ 8609406 w 9022184"/>
                <a:gd name="connsiteY39" fmla="*/ 4267698 h 5443025"/>
                <a:gd name="connsiteX40" fmla="*/ 8164541 w 9022184"/>
                <a:gd name="connsiteY40" fmla="*/ 4123393 h 5443025"/>
                <a:gd name="connsiteX41" fmla="*/ 8243971 w 9022184"/>
                <a:gd name="connsiteY41" fmla="*/ 4202776 h 5443025"/>
                <a:gd name="connsiteX42" fmla="*/ 8164541 w 9022184"/>
                <a:gd name="connsiteY42" fmla="*/ 4282161 h 5443025"/>
                <a:gd name="connsiteX43" fmla="*/ 8085110 w 9022184"/>
                <a:gd name="connsiteY43" fmla="*/ 4202776 h 5443025"/>
                <a:gd name="connsiteX44" fmla="*/ 8164541 w 9022184"/>
                <a:gd name="connsiteY44" fmla="*/ 4123393 h 5443025"/>
                <a:gd name="connsiteX45" fmla="*/ 3543402 w 9022184"/>
                <a:gd name="connsiteY45" fmla="*/ 3912916 h 5443025"/>
                <a:gd name="connsiteX46" fmla="*/ 3586727 w 9022184"/>
                <a:gd name="connsiteY46" fmla="*/ 3956216 h 5443025"/>
                <a:gd name="connsiteX47" fmla="*/ 3543402 w 9022184"/>
                <a:gd name="connsiteY47" fmla="*/ 3999513 h 5443025"/>
                <a:gd name="connsiteX48" fmla="*/ 3500075 w 9022184"/>
                <a:gd name="connsiteY48" fmla="*/ 3956216 h 5443025"/>
                <a:gd name="connsiteX49" fmla="*/ 3543402 w 9022184"/>
                <a:gd name="connsiteY49" fmla="*/ 3912916 h 5443025"/>
                <a:gd name="connsiteX50" fmla="*/ 4962675 w 9022184"/>
                <a:gd name="connsiteY50" fmla="*/ 3680263 h 5443025"/>
                <a:gd name="connsiteX51" fmla="*/ 4999342 w 9022184"/>
                <a:gd name="connsiteY51" fmla="*/ 3716906 h 5443025"/>
                <a:gd name="connsiteX52" fmla="*/ 4962675 w 9022184"/>
                <a:gd name="connsiteY52" fmla="*/ 3753550 h 5443025"/>
                <a:gd name="connsiteX53" fmla="*/ 4926008 w 9022184"/>
                <a:gd name="connsiteY53" fmla="*/ 3716906 h 5443025"/>
                <a:gd name="connsiteX54" fmla="*/ 4962675 w 9022184"/>
                <a:gd name="connsiteY54" fmla="*/ 3680263 h 5443025"/>
                <a:gd name="connsiteX55" fmla="*/ 7548790 w 9022184"/>
                <a:gd name="connsiteY55" fmla="*/ 3674370 h 5443025"/>
                <a:gd name="connsiteX56" fmla="*/ 7604149 w 9022184"/>
                <a:gd name="connsiteY56" fmla="*/ 3729697 h 5443025"/>
                <a:gd name="connsiteX57" fmla="*/ 7548790 w 9022184"/>
                <a:gd name="connsiteY57" fmla="*/ 3785023 h 5443025"/>
                <a:gd name="connsiteX58" fmla="*/ 7493428 w 9022184"/>
                <a:gd name="connsiteY58" fmla="*/ 3729697 h 5443025"/>
                <a:gd name="connsiteX59" fmla="*/ 7548790 w 9022184"/>
                <a:gd name="connsiteY59" fmla="*/ 3674370 h 5443025"/>
                <a:gd name="connsiteX60" fmla="*/ 5284351 w 9022184"/>
                <a:gd name="connsiteY60" fmla="*/ 3552091 h 5443025"/>
                <a:gd name="connsiteX61" fmla="*/ 5351746 w 9022184"/>
                <a:gd name="connsiteY61" fmla="*/ 3619447 h 5443025"/>
                <a:gd name="connsiteX62" fmla="*/ 5284351 w 9022184"/>
                <a:gd name="connsiteY62" fmla="*/ 3686802 h 5443025"/>
                <a:gd name="connsiteX63" fmla="*/ 5216956 w 9022184"/>
                <a:gd name="connsiteY63" fmla="*/ 3619447 h 5443025"/>
                <a:gd name="connsiteX64" fmla="*/ 5284351 w 9022184"/>
                <a:gd name="connsiteY64" fmla="*/ 3552091 h 5443025"/>
                <a:gd name="connsiteX65" fmla="*/ 4411466 w 9022184"/>
                <a:gd name="connsiteY65" fmla="*/ 3261431 h 5443025"/>
                <a:gd name="connsiteX66" fmla="*/ 4452386 w 9022184"/>
                <a:gd name="connsiteY66" fmla="*/ 3302323 h 5443025"/>
                <a:gd name="connsiteX67" fmla="*/ 4411466 w 9022184"/>
                <a:gd name="connsiteY67" fmla="*/ 3343219 h 5443025"/>
                <a:gd name="connsiteX68" fmla="*/ 4370549 w 9022184"/>
                <a:gd name="connsiteY68" fmla="*/ 3302323 h 5443025"/>
                <a:gd name="connsiteX69" fmla="*/ 4411466 w 9022184"/>
                <a:gd name="connsiteY69" fmla="*/ 3261431 h 5443025"/>
                <a:gd name="connsiteX70" fmla="*/ 4362528 w 9022184"/>
                <a:gd name="connsiteY70" fmla="*/ 3032911 h 5443025"/>
                <a:gd name="connsiteX71" fmla="*/ 4398631 w 9022184"/>
                <a:gd name="connsiteY71" fmla="*/ 3068994 h 5443025"/>
                <a:gd name="connsiteX72" fmla="*/ 4362528 w 9022184"/>
                <a:gd name="connsiteY72" fmla="*/ 3105075 h 5443025"/>
                <a:gd name="connsiteX73" fmla="*/ 4326423 w 9022184"/>
                <a:gd name="connsiteY73" fmla="*/ 3068994 h 5443025"/>
                <a:gd name="connsiteX74" fmla="*/ 4362528 w 9022184"/>
                <a:gd name="connsiteY74" fmla="*/ 3032911 h 5443025"/>
                <a:gd name="connsiteX75" fmla="*/ 5558331 w 9022184"/>
                <a:gd name="connsiteY75" fmla="*/ 2856506 h 5443025"/>
                <a:gd name="connsiteX76" fmla="*/ 5632949 w 9022184"/>
                <a:gd name="connsiteY76" fmla="*/ 2931079 h 5443025"/>
                <a:gd name="connsiteX77" fmla="*/ 5558331 w 9022184"/>
                <a:gd name="connsiteY77" fmla="*/ 3005650 h 5443025"/>
                <a:gd name="connsiteX78" fmla="*/ 5483715 w 9022184"/>
                <a:gd name="connsiteY78" fmla="*/ 2931079 h 5443025"/>
                <a:gd name="connsiteX79" fmla="*/ 5558331 w 9022184"/>
                <a:gd name="connsiteY79" fmla="*/ 2856506 h 5443025"/>
                <a:gd name="connsiteX80" fmla="*/ 6565191 w 9022184"/>
                <a:gd name="connsiteY80" fmla="*/ 2026614 h 5443025"/>
                <a:gd name="connsiteX81" fmla="*/ 6639809 w 9022184"/>
                <a:gd name="connsiteY81" fmla="*/ 2101187 h 5443025"/>
                <a:gd name="connsiteX82" fmla="*/ 6565191 w 9022184"/>
                <a:gd name="connsiteY82" fmla="*/ 2175758 h 5443025"/>
                <a:gd name="connsiteX83" fmla="*/ 6490575 w 9022184"/>
                <a:gd name="connsiteY83" fmla="*/ 2101187 h 5443025"/>
                <a:gd name="connsiteX84" fmla="*/ 6565191 w 9022184"/>
                <a:gd name="connsiteY84" fmla="*/ 2026614 h 5443025"/>
                <a:gd name="connsiteX85" fmla="*/ 3981885 w 9022184"/>
                <a:gd name="connsiteY85" fmla="*/ 1767910 h 5443025"/>
                <a:gd name="connsiteX86" fmla="*/ 4018552 w 9022184"/>
                <a:gd name="connsiteY86" fmla="*/ 1804553 h 5443025"/>
                <a:gd name="connsiteX87" fmla="*/ 3981885 w 9022184"/>
                <a:gd name="connsiteY87" fmla="*/ 1841196 h 5443025"/>
                <a:gd name="connsiteX88" fmla="*/ 3945218 w 9022184"/>
                <a:gd name="connsiteY88" fmla="*/ 1804553 h 5443025"/>
                <a:gd name="connsiteX89" fmla="*/ 3981885 w 9022184"/>
                <a:gd name="connsiteY89" fmla="*/ 1767910 h 5443025"/>
                <a:gd name="connsiteX90" fmla="*/ 8077895 w 9022184"/>
                <a:gd name="connsiteY90" fmla="*/ 1661789 h 5443025"/>
                <a:gd name="connsiteX91" fmla="*/ 8142882 w 9022184"/>
                <a:gd name="connsiteY91" fmla="*/ 1726738 h 5443025"/>
                <a:gd name="connsiteX92" fmla="*/ 8077895 w 9022184"/>
                <a:gd name="connsiteY92" fmla="*/ 1791690 h 5443025"/>
                <a:gd name="connsiteX93" fmla="*/ 8012907 w 9022184"/>
                <a:gd name="connsiteY93" fmla="*/ 1726738 h 5443025"/>
                <a:gd name="connsiteX94" fmla="*/ 8077895 w 9022184"/>
                <a:gd name="connsiteY94" fmla="*/ 1661789 h 5443025"/>
                <a:gd name="connsiteX95" fmla="*/ 8978859 w 9022184"/>
                <a:gd name="connsiteY95" fmla="*/ 1138597 h 5443025"/>
                <a:gd name="connsiteX96" fmla="*/ 9022184 w 9022184"/>
                <a:gd name="connsiteY96" fmla="*/ 1181898 h 5443025"/>
                <a:gd name="connsiteX97" fmla="*/ 8978859 w 9022184"/>
                <a:gd name="connsiteY97" fmla="*/ 1225195 h 5443025"/>
                <a:gd name="connsiteX98" fmla="*/ 8935532 w 9022184"/>
                <a:gd name="connsiteY98" fmla="*/ 1181898 h 5443025"/>
                <a:gd name="connsiteX99" fmla="*/ 8978859 w 9022184"/>
                <a:gd name="connsiteY99" fmla="*/ 1138597 h 5443025"/>
                <a:gd name="connsiteX100" fmla="*/ 5327674 w 9022184"/>
                <a:gd name="connsiteY100" fmla="*/ 1094496 h 5443025"/>
                <a:gd name="connsiteX101" fmla="*/ 5366184 w 9022184"/>
                <a:gd name="connsiteY101" fmla="*/ 1132984 h 5443025"/>
                <a:gd name="connsiteX102" fmla="*/ 5327674 w 9022184"/>
                <a:gd name="connsiteY102" fmla="*/ 1171471 h 5443025"/>
                <a:gd name="connsiteX103" fmla="*/ 5289162 w 9022184"/>
                <a:gd name="connsiteY103" fmla="*/ 1132984 h 5443025"/>
                <a:gd name="connsiteX104" fmla="*/ 5327674 w 9022184"/>
                <a:gd name="connsiteY104" fmla="*/ 1094496 h 5443025"/>
                <a:gd name="connsiteX105" fmla="*/ 8075489 w 9022184"/>
                <a:gd name="connsiteY105" fmla="*/ 1002286 h 5443025"/>
                <a:gd name="connsiteX106" fmla="*/ 8150105 w 9022184"/>
                <a:gd name="connsiteY106" fmla="*/ 1076859 h 5443025"/>
                <a:gd name="connsiteX107" fmla="*/ 8075489 w 9022184"/>
                <a:gd name="connsiteY107" fmla="*/ 1151429 h 5443025"/>
                <a:gd name="connsiteX108" fmla="*/ 8000871 w 9022184"/>
                <a:gd name="connsiteY108" fmla="*/ 1076859 h 5443025"/>
                <a:gd name="connsiteX109" fmla="*/ 8075489 w 9022184"/>
                <a:gd name="connsiteY109" fmla="*/ 1002286 h 5443025"/>
                <a:gd name="connsiteX110" fmla="*/ 4238579 w 9022184"/>
                <a:gd name="connsiteY110" fmla="*/ 755722 h 5443025"/>
                <a:gd name="connsiteX111" fmla="*/ 4289126 w 9022184"/>
                <a:gd name="connsiteY111" fmla="*/ 806239 h 5443025"/>
                <a:gd name="connsiteX112" fmla="*/ 4238579 w 9022184"/>
                <a:gd name="connsiteY112" fmla="*/ 856754 h 5443025"/>
                <a:gd name="connsiteX113" fmla="*/ 4188032 w 9022184"/>
                <a:gd name="connsiteY113" fmla="*/ 806239 h 5443025"/>
                <a:gd name="connsiteX114" fmla="*/ 4238579 w 9022184"/>
                <a:gd name="connsiteY114" fmla="*/ 755722 h 5443025"/>
                <a:gd name="connsiteX115" fmla="*/ 6407143 w 9022184"/>
                <a:gd name="connsiteY115" fmla="*/ 609389 h 5443025"/>
                <a:gd name="connsiteX116" fmla="*/ 6448063 w 9022184"/>
                <a:gd name="connsiteY116" fmla="*/ 650282 h 5443025"/>
                <a:gd name="connsiteX117" fmla="*/ 6407143 w 9022184"/>
                <a:gd name="connsiteY117" fmla="*/ 691177 h 5443025"/>
                <a:gd name="connsiteX118" fmla="*/ 6366226 w 9022184"/>
                <a:gd name="connsiteY118" fmla="*/ 650282 h 5443025"/>
                <a:gd name="connsiteX119" fmla="*/ 6407143 w 9022184"/>
                <a:gd name="connsiteY119" fmla="*/ 609389 h 5443025"/>
                <a:gd name="connsiteX120" fmla="*/ 5326876 w 9022184"/>
                <a:gd name="connsiteY120" fmla="*/ 0 h 5443025"/>
                <a:gd name="connsiteX121" fmla="*/ 5408714 w 9022184"/>
                <a:gd name="connsiteY121" fmla="*/ 81790 h 5443025"/>
                <a:gd name="connsiteX122" fmla="*/ 5326876 w 9022184"/>
                <a:gd name="connsiteY122" fmla="*/ 163577 h 5443025"/>
                <a:gd name="connsiteX123" fmla="*/ 5245038 w 9022184"/>
                <a:gd name="connsiteY123" fmla="*/ 81790 h 5443025"/>
                <a:gd name="connsiteX124" fmla="*/ 5326876 w 9022184"/>
                <a:gd name="connsiteY124" fmla="*/ 0 h 54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9022184" h="5443025">
                  <a:moveTo>
                    <a:pt x="39488" y="5364099"/>
                  </a:moveTo>
                  <a:cubicBezTo>
                    <a:pt x="61297" y="5364099"/>
                    <a:pt x="78976" y="5381765"/>
                    <a:pt x="78976" y="5403560"/>
                  </a:cubicBezTo>
                  <a:cubicBezTo>
                    <a:pt x="78976" y="5425355"/>
                    <a:pt x="61297" y="5443025"/>
                    <a:pt x="39488" y="5443025"/>
                  </a:cubicBezTo>
                  <a:cubicBezTo>
                    <a:pt x="17680" y="5443025"/>
                    <a:pt x="0" y="5425355"/>
                    <a:pt x="0" y="5403560"/>
                  </a:cubicBezTo>
                  <a:cubicBezTo>
                    <a:pt x="0" y="5381765"/>
                    <a:pt x="17680" y="5364099"/>
                    <a:pt x="39488" y="5364099"/>
                  </a:cubicBezTo>
                  <a:close/>
                  <a:moveTo>
                    <a:pt x="4879599" y="5141713"/>
                  </a:moveTo>
                  <a:cubicBezTo>
                    <a:pt x="4911505" y="5141713"/>
                    <a:pt x="4937369" y="5167560"/>
                    <a:pt x="4937369" y="5199447"/>
                  </a:cubicBezTo>
                  <a:cubicBezTo>
                    <a:pt x="4937369" y="5231332"/>
                    <a:pt x="4911505" y="5257179"/>
                    <a:pt x="4879599" y="5257179"/>
                  </a:cubicBezTo>
                  <a:cubicBezTo>
                    <a:pt x="4847696" y="5257179"/>
                    <a:pt x="4821833" y="5231332"/>
                    <a:pt x="4821833" y="5199447"/>
                  </a:cubicBezTo>
                  <a:cubicBezTo>
                    <a:pt x="4821833" y="5167560"/>
                    <a:pt x="4847696" y="5141713"/>
                    <a:pt x="4879599" y="5141713"/>
                  </a:cubicBezTo>
                  <a:close/>
                  <a:moveTo>
                    <a:pt x="1650416" y="5041486"/>
                  </a:moveTo>
                  <a:cubicBezTo>
                    <a:pt x="1688966" y="5041486"/>
                    <a:pt x="1720216" y="5072718"/>
                    <a:pt x="1720216" y="5111248"/>
                  </a:cubicBezTo>
                  <a:cubicBezTo>
                    <a:pt x="1720216" y="5149775"/>
                    <a:pt x="1688966" y="5181009"/>
                    <a:pt x="1650416" y="5181009"/>
                  </a:cubicBezTo>
                  <a:cubicBezTo>
                    <a:pt x="1611866" y="5181009"/>
                    <a:pt x="1580614" y="5149775"/>
                    <a:pt x="1580614" y="5111248"/>
                  </a:cubicBezTo>
                  <a:cubicBezTo>
                    <a:pt x="1580614" y="5072718"/>
                    <a:pt x="1611866" y="5041486"/>
                    <a:pt x="1650416" y="5041486"/>
                  </a:cubicBezTo>
                  <a:close/>
                  <a:moveTo>
                    <a:pt x="6998824" y="4762851"/>
                  </a:moveTo>
                  <a:cubicBezTo>
                    <a:pt x="7021425" y="4762851"/>
                    <a:pt x="7039744" y="4781160"/>
                    <a:pt x="7039744" y="4803744"/>
                  </a:cubicBezTo>
                  <a:cubicBezTo>
                    <a:pt x="7039744" y="4826330"/>
                    <a:pt x="7021425" y="4844639"/>
                    <a:pt x="6998824" y="4844639"/>
                  </a:cubicBezTo>
                  <a:cubicBezTo>
                    <a:pt x="6976227" y="4844639"/>
                    <a:pt x="6957907" y="4826330"/>
                    <a:pt x="6957907" y="4803744"/>
                  </a:cubicBezTo>
                  <a:cubicBezTo>
                    <a:pt x="6957907" y="4781160"/>
                    <a:pt x="6976227" y="4762851"/>
                    <a:pt x="6998824" y="4762851"/>
                  </a:cubicBezTo>
                  <a:close/>
                  <a:moveTo>
                    <a:pt x="1372828" y="4568406"/>
                  </a:moveTo>
                  <a:cubicBezTo>
                    <a:pt x="1402074" y="4568406"/>
                    <a:pt x="1425780" y="4592099"/>
                    <a:pt x="1425780" y="4621328"/>
                  </a:cubicBezTo>
                  <a:cubicBezTo>
                    <a:pt x="1425780" y="4650554"/>
                    <a:pt x="1402074" y="4674250"/>
                    <a:pt x="1372828" y="4674250"/>
                  </a:cubicBezTo>
                  <a:cubicBezTo>
                    <a:pt x="1343583" y="4674250"/>
                    <a:pt x="1319874" y="4650554"/>
                    <a:pt x="1319874" y="4621328"/>
                  </a:cubicBezTo>
                  <a:cubicBezTo>
                    <a:pt x="1319874" y="4592099"/>
                    <a:pt x="1343583" y="4568406"/>
                    <a:pt x="1372828" y="4568406"/>
                  </a:cubicBezTo>
                  <a:close/>
                  <a:moveTo>
                    <a:pt x="2197169" y="4416060"/>
                  </a:moveTo>
                  <a:cubicBezTo>
                    <a:pt x="2219769" y="4416060"/>
                    <a:pt x="2238089" y="4434368"/>
                    <a:pt x="2238089" y="4456952"/>
                  </a:cubicBezTo>
                  <a:cubicBezTo>
                    <a:pt x="2238089" y="4479539"/>
                    <a:pt x="2219769" y="4497845"/>
                    <a:pt x="2197169" y="4497845"/>
                  </a:cubicBezTo>
                  <a:cubicBezTo>
                    <a:pt x="2174571" y="4497845"/>
                    <a:pt x="2156252" y="4479539"/>
                    <a:pt x="2156252" y="4456952"/>
                  </a:cubicBezTo>
                  <a:cubicBezTo>
                    <a:pt x="2156252" y="4434368"/>
                    <a:pt x="2174571" y="4416060"/>
                    <a:pt x="2197169" y="4416060"/>
                  </a:cubicBezTo>
                  <a:close/>
                  <a:moveTo>
                    <a:pt x="3280654" y="4385991"/>
                  </a:moveTo>
                  <a:cubicBezTo>
                    <a:pt x="3317875" y="4385991"/>
                    <a:pt x="3348049" y="4416147"/>
                    <a:pt x="3348049" y="4453347"/>
                  </a:cubicBezTo>
                  <a:cubicBezTo>
                    <a:pt x="3348049" y="4490546"/>
                    <a:pt x="3317875" y="4520702"/>
                    <a:pt x="3280654" y="4520702"/>
                  </a:cubicBezTo>
                  <a:cubicBezTo>
                    <a:pt x="3243433" y="4520702"/>
                    <a:pt x="3213259" y="4490546"/>
                    <a:pt x="3213259" y="4453347"/>
                  </a:cubicBezTo>
                  <a:cubicBezTo>
                    <a:pt x="3213259" y="4416147"/>
                    <a:pt x="3243433" y="4385991"/>
                    <a:pt x="3280654" y="4385991"/>
                  </a:cubicBezTo>
                  <a:close/>
                  <a:moveTo>
                    <a:pt x="8609406" y="4267698"/>
                  </a:moveTo>
                  <a:cubicBezTo>
                    <a:pt x="8638651" y="4267698"/>
                    <a:pt x="8662357" y="4291391"/>
                    <a:pt x="8662357" y="4320620"/>
                  </a:cubicBezTo>
                  <a:cubicBezTo>
                    <a:pt x="8662357" y="4349846"/>
                    <a:pt x="8638651" y="4373542"/>
                    <a:pt x="8609406" y="4373542"/>
                  </a:cubicBezTo>
                  <a:cubicBezTo>
                    <a:pt x="8580160" y="4373542"/>
                    <a:pt x="8556451" y="4349846"/>
                    <a:pt x="8556451" y="4320620"/>
                  </a:cubicBezTo>
                  <a:cubicBezTo>
                    <a:pt x="8556451" y="4291391"/>
                    <a:pt x="8580160" y="4267698"/>
                    <a:pt x="8609406" y="4267698"/>
                  </a:cubicBezTo>
                  <a:close/>
                  <a:moveTo>
                    <a:pt x="8164541" y="4123393"/>
                  </a:moveTo>
                  <a:cubicBezTo>
                    <a:pt x="8208407" y="4123393"/>
                    <a:pt x="8243971" y="4158933"/>
                    <a:pt x="8243971" y="4202776"/>
                  </a:cubicBezTo>
                  <a:cubicBezTo>
                    <a:pt x="8243971" y="4246618"/>
                    <a:pt x="8208407" y="4282161"/>
                    <a:pt x="8164541" y="4282161"/>
                  </a:cubicBezTo>
                  <a:cubicBezTo>
                    <a:pt x="8120674" y="4282161"/>
                    <a:pt x="8085110" y="4246618"/>
                    <a:pt x="8085110" y="4202776"/>
                  </a:cubicBezTo>
                  <a:cubicBezTo>
                    <a:pt x="8085110" y="4158933"/>
                    <a:pt x="8120674" y="4123393"/>
                    <a:pt x="8164541" y="4123393"/>
                  </a:cubicBezTo>
                  <a:close/>
                  <a:moveTo>
                    <a:pt x="3543402" y="3912916"/>
                  </a:moveTo>
                  <a:cubicBezTo>
                    <a:pt x="3567329" y="3912916"/>
                    <a:pt x="3586727" y="3932300"/>
                    <a:pt x="3586727" y="3956216"/>
                  </a:cubicBezTo>
                  <a:cubicBezTo>
                    <a:pt x="3586727" y="3980129"/>
                    <a:pt x="3567329" y="3999513"/>
                    <a:pt x="3543402" y="3999513"/>
                  </a:cubicBezTo>
                  <a:cubicBezTo>
                    <a:pt x="3519473" y="3999513"/>
                    <a:pt x="3500075" y="3980129"/>
                    <a:pt x="3500075" y="3956216"/>
                  </a:cubicBezTo>
                  <a:cubicBezTo>
                    <a:pt x="3500075" y="3932300"/>
                    <a:pt x="3519473" y="3912916"/>
                    <a:pt x="3543402" y="3912916"/>
                  </a:cubicBezTo>
                  <a:close/>
                  <a:moveTo>
                    <a:pt x="4962675" y="3680263"/>
                  </a:moveTo>
                  <a:cubicBezTo>
                    <a:pt x="4982926" y="3680263"/>
                    <a:pt x="4999342" y="3696668"/>
                    <a:pt x="4999342" y="3716906"/>
                  </a:cubicBezTo>
                  <a:cubicBezTo>
                    <a:pt x="4999342" y="3737144"/>
                    <a:pt x="4982926" y="3753550"/>
                    <a:pt x="4962675" y="3753550"/>
                  </a:cubicBezTo>
                  <a:cubicBezTo>
                    <a:pt x="4942423" y="3753550"/>
                    <a:pt x="4926008" y="3737144"/>
                    <a:pt x="4926008" y="3716906"/>
                  </a:cubicBezTo>
                  <a:cubicBezTo>
                    <a:pt x="4926008" y="3696668"/>
                    <a:pt x="4942423" y="3680263"/>
                    <a:pt x="4962675" y="3680263"/>
                  </a:cubicBezTo>
                  <a:close/>
                  <a:moveTo>
                    <a:pt x="7548790" y="3674370"/>
                  </a:moveTo>
                  <a:cubicBezTo>
                    <a:pt x="7579364" y="3674370"/>
                    <a:pt x="7604149" y="3699141"/>
                    <a:pt x="7604149" y="3729697"/>
                  </a:cubicBezTo>
                  <a:cubicBezTo>
                    <a:pt x="7604149" y="3760252"/>
                    <a:pt x="7579364" y="3785023"/>
                    <a:pt x="7548790" y="3785023"/>
                  </a:cubicBezTo>
                  <a:cubicBezTo>
                    <a:pt x="7518216" y="3785023"/>
                    <a:pt x="7493428" y="3760254"/>
                    <a:pt x="7493428" y="3729697"/>
                  </a:cubicBezTo>
                  <a:cubicBezTo>
                    <a:pt x="7493428" y="3699141"/>
                    <a:pt x="7518216" y="3674370"/>
                    <a:pt x="7548790" y="3674370"/>
                  </a:cubicBezTo>
                  <a:close/>
                  <a:moveTo>
                    <a:pt x="5284351" y="3552091"/>
                  </a:moveTo>
                  <a:cubicBezTo>
                    <a:pt x="5321572" y="3552091"/>
                    <a:pt x="5351746" y="3582247"/>
                    <a:pt x="5351746" y="3619447"/>
                  </a:cubicBezTo>
                  <a:cubicBezTo>
                    <a:pt x="5351746" y="3656646"/>
                    <a:pt x="5321572" y="3686802"/>
                    <a:pt x="5284351" y="3686802"/>
                  </a:cubicBezTo>
                  <a:cubicBezTo>
                    <a:pt x="5247130" y="3686802"/>
                    <a:pt x="5216956" y="3656646"/>
                    <a:pt x="5216956" y="3619447"/>
                  </a:cubicBezTo>
                  <a:cubicBezTo>
                    <a:pt x="5216956" y="3582247"/>
                    <a:pt x="5247130" y="3552091"/>
                    <a:pt x="5284351" y="3552091"/>
                  </a:cubicBezTo>
                  <a:close/>
                  <a:moveTo>
                    <a:pt x="4411466" y="3261431"/>
                  </a:moveTo>
                  <a:cubicBezTo>
                    <a:pt x="4434066" y="3261431"/>
                    <a:pt x="4452386" y="3279739"/>
                    <a:pt x="4452386" y="3302323"/>
                  </a:cubicBezTo>
                  <a:cubicBezTo>
                    <a:pt x="4452386" y="3324910"/>
                    <a:pt x="4434066" y="3343219"/>
                    <a:pt x="4411466" y="3343219"/>
                  </a:cubicBezTo>
                  <a:cubicBezTo>
                    <a:pt x="4388868" y="3343219"/>
                    <a:pt x="4370549" y="3324910"/>
                    <a:pt x="4370549" y="3302323"/>
                  </a:cubicBezTo>
                  <a:cubicBezTo>
                    <a:pt x="4370549" y="3279739"/>
                    <a:pt x="4388868" y="3261431"/>
                    <a:pt x="4411466" y="3261431"/>
                  </a:cubicBezTo>
                  <a:close/>
                  <a:moveTo>
                    <a:pt x="4362528" y="3032911"/>
                  </a:moveTo>
                  <a:cubicBezTo>
                    <a:pt x="4382468" y="3032911"/>
                    <a:pt x="4398631" y="3049065"/>
                    <a:pt x="4398631" y="3068994"/>
                  </a:cubicBezTo>
                  <a:cubicBezTo>
                    <a:pt x="4398631" y="3088920"/>
                    <a:pt x="4382468" y="3105075"/>
                    <a:pt x="4362528" y="3105075"/>
                  </a:cubicBezTo>
                  <a:cubicBezTo>
                    <a:pt x="4342588" y="3105075"/>
                    <a:pt x="4326423" y="3088920"/>
                    <a:pt x="4326423" y="3068994"/>
                  </a:cubicBezTo>
                  <a:cubicBezTo>
                    <a:pt x="4326423" y="3049065"/>
                    <a:pt x="4342588" y="3032911"/>
                    <a:pt x="4362528" y="3032911"/>
                  </a:cubicBezTo>
                  <a:close/>
                  <a:moveTo>
                    <a:pt x="5558331" y="2856506"/>
                  </a:moveTo>
                  <a:cubicBezTo>
                    <a:pt x="5599542" y="2856506"/>
                    <a:pt x="5632949" y="2889894"/>
                    <a:pt x="5632949" y="2931079"/>
                  </a:cubicBezTo>
                  <a:cubicBezTo>
                    <a:pt x="5632949" y="2972264"/>
                    <a:pt x="5599542" y="3005650"/>
                    <a:pt x="5558331" y="3005650"/>
                  </a:cubicBezTo>
                  <a:cubicBezTo>
                    <a:pt x="5517122" y="3005650"/>
                    <a:pt x="5483715" y="2972264"/>
                    <a:pt x="5483715" y="2931079"/>
                  </a:cubicBezTo>
                  <a:cubicBezTo>
                    <a:pt x="5483715" y="2889894"/>
                    <a:pt x="5517122" y="2856506"/>
                    <a:pt x="5558331" y="2856506"/>
                  </a:cubicBezTo>
                  <a:close/>
                  <a:moveTo>
                    <a:pt x="6565191" y="2026614"/>
                  </a:moveTo>
                  <a:cubicBezTo>
                    <a:pt x="6606402" y="2026614"/>
                    <a:pt x="6639809" y="2060002"/>
                    <a:pt x="6639809" y="2101187"/>
                  </a:cubicBezTo>
                  <a:cubicBezTo>
                    <a:pt x="6639809" y="2142372"/>
                    <a:pt x="6606402" y="2175758"/>
                    <a:pt x="6565191" y="2175758"/>
                  </a:cubicBezTo>
                  <a:cubicBezTo>
                    <a:pt x="6523982" y="2175758"/>
                    <a:pt x="6490575" y="2142372"/>
                    <a:pt x="6490575" y="2101187"/>
                  </a:cubicBezTo>
                  <a:cubicBezTo>
                    <a:pt x="6490575" y="2060002"/>
                    <a:pt x="6523982" y="2026614"/>
                    <a:pt x="6565191" y="2026614"/>
                  </a:cubicBezTo>
                  <a:close/>
                  <a:moveTo>
                    <a:pt x="3981885" y="1767910"/>
                  </a:moveTo>
                  <a:cubicBezTo>
                    <a:pt x="4002136" y="1767910"/>
                    <a:pt x="4018552" y="1784316"/>
                    <a:pt x="4018552" y="1804553"/>
                  </a:cubicBezTo>
                  <a:cubicBezTo>
                    <a:pt x="4018552" y="1824790"/>
                    <a:pt x="4002136" y="1841196"/>
                    <a:pt x="3981885" y="1841196"/>
                  </a:cubicBezTo>
                  <a:cubicBezTo>
                    <a:pt x="3961633" y="1841196"/>
                    <a:pt x="3945218" y="1824790"/>
                    <a:pt x="3945218" y="1804553"/>
                  </a:cubicBezTo>
                  <a:cubicBezTo>
                    <a:pt x="3945218" y="1784316"/>
                    <a:pt x="3961633" y="1767910"/>
                    <a:pt x="3981885" y="1767910"/>
                  </a:cubicBezTo>
                  <a:close/>
                  <a:moveTo>
                    <a:pt x="8077895" y="1661789"/>
                  </a:moveTo>
                  <a:cubicBezTo>
                    <a:pt x="8113787" y="1661789"/>
                    <a:pt x="8142882" y="1690869"/>
                    <a:pt x="8142882" y="1726738"/>
                  </a:cubicBezTo>
                  <a:cubicBezTo>
                    <a:pt x="8142882" y="1762610"/>
                    <a:pt x="8113787" y="1791690"/>
                    <a:pt x="8077895" y="1791690"/>
                  </a:cubicBezTo>
                  <a:cubicBezTo>
                    <a:pt x="8042002" y="1791690"/>
                    <a:pt x="8012907" y="1762610"/>
                    <a:pt x="8012907" y="1726738"/>
                  </a:cubicBezTo>
                  <a:cubicBezTo>
                    <a:pt x="8012907" y="1690869"/>
                    <a:pt x="8042002" y="1661789"/>
                    <a:pt x="8077895" y="1661789"/>
                  </a:cubicBezTo>
                  <a:close/>
                  <a:moveTo>
                    <a:pt x="8978859" y="1138597"/>
                  </a:moveTo>
                  <a:cubicBezTo>
                    <a:pt x="9002786" y="1138597"/>
                    <a:pt x="9022184" y="1157983"/>
                    <a:pt x="9022184" y="1181898"/>
                  </a:cubicBezTo>
                  <a:cubicBezTo>
                    <a:pt x="9022184" y="1205810"/>
                    <a:pt x="9002786" y="1225195"/>
                    <a:pt x="8978859" y="1225195"/>
                  </a:cubicBezTo>
                  <a:cubicBezTo>
                    <a:pt x="8954930" y="1225195"/>
                    <a:pt x="8935532" y="1205810"/>
                    <a:pt x="8935532" y="1181898"/>
                  </a:cubicBezTo>
                  <a:cubicBezTo>
                    <a:pt x="8935532" y="1157983"/>
                    <a:pt x="8954930" y="1138597"/>
                    <a:pt x="8978859" y="1138597"/>
                  </a:cubicBezTo>
                  <a:close/>
                  <a:moveTo>
                    <a:pt x="5327674" y="1094496"/>
                  </a:moveTo>
                  <a:cubicBezTo>
                    <a:pt x="5348943" y="1094496"/>
                    <a:pt x="5366184" y="1111729"/>
                    <a:pt x="5366184" y="1132984"/>
                  </a:cubicBezTo>
                  <a:cubicBezTo>
                    <a:pt x="5366184" y="1154239"/>
                    <a:pt x="5348943" y="1171471"/>
                    <a:pt x="5327674" y="1171471"/>
                  </a:cubicBezTo>
                  <a:cubicBezTo>
                    <a:pt x="5306403" y="1171471"/>
                    <a:pt x="5289162" y="1154239"/>
                    <a:pt x="5289162" y="1132984"/>
                  </a:cubicBezTo>
                  <a:cubicBezTo>
                    <a:pt x="5289162" y="1111726"/>
                    <a:pt x="5306403" y="1094496"/>
                    <a:pt x="5327674" y="1094496"/>
                  </a:cubicBezTo>
                  <a:close/>
                  <a:moveTo>
                    <a:pt x="8075489" y="1002286"/>
                  </a:moveTo>
                  <a:cubicBezTo>
                    <a:pt x="8116698" y="1002286"/>
                    <a:pt x="8150105" y="1035674"/>
                    <a:pt x="8150105" y="1076859"/>
                  </a:cubicBezTo>
                  <a:cubicBezTo>
                    <a:pt x="8150105" y="1118044"/>
                    <a:pt x="8116696" y="1151429"/>
                    <a:pt x="8075489" y="1151429"/>
                  </a:cubicBezTo>
                  <a:cubicBezTo>
                    <a:pt x="8034278" y="1151429"/>
                    <a:pt x="8000871" y="1118044"/>
                    <a:pt x="8000871" y="1076859"/>
                  </a:cubicBezTo>
                  <a:cubicBezTo>
                    <a:pt x="8000871" y="1035674"/>
                    <a:pt x="8034281" y="1002286"/>
                    <a:pt x="8075489" y="1002286"/>
                  </a:cubicBezTo>
                  <a:close/>
                  <a:moveTo>
                    <a:pt x="4238579" y="755722"/>
                  </a:moveTo>
                  <a:cubicBezTo>
                    <a:pt x="4266495" y="755722"/>
                    <a:pt x="4289126" y="778339"/>
                    <a:pt x="4289126" y="806239"/>
                  </a:cubicBezTo>
                  <a:cubicBezTo>
                    <a:pt x="4289126" y="834137"/>
                    <a:pt x="4266495" y="856754"/>
                    <a:pt x="4238579" y="856754"/>
                  </a:cubicBezTo>
                  <a:cubicBezTo>
                    <a:pt x="4210663" y="856754"/>
                    <a:pt x="4188032" y="834137"/>
                    <a:pt x="4188032" y="806239"/>
                  </a:cubicBezTo>
                  <a:cubicBezTo>
                    <a:pt x="4188032" y="778339"/>
                    <a:pt x="4210663" y="755722"/>
                    <a:pt x="4238579" y="755722"/>
                  </a:cubicBezTo>
                  <a:close/>
                  <a:moveTo>
                    <a:pt x="6407143" y="609389"/>
                  </a:moveTo>
                  <a:cubicBezTo>
                    <a:pt x="6429744" y="609389"/>
                    <a:pt x="6448063" y="627698"/>
                    <a:pt x="6448063" y="650282"/>
                  </a:cubicBezTo>
                  <a:cubicBezTo>
                    <a:pt x="6448063" y="672869"/>
                    <a:pt x="6429744" y="691177"/>
                    <a:pt x="6407143" y="691177"/>
                  </a:cubicBezTo>
                  <a:cubicBezTo>
                    <a:pt x="6384546" y="691177"/>
                    <a:pt x="6366226" y="672869"/>
                    <a:pt x="6366226" y="650282"/>
                  </a:cubicBezTo>
                  <a:cubicBezTo>
                    <a:pt x="6366226" y="627698"/>
                    <a:pt x="6384546" y="609389"/>
                    <a:pt x="6407143" y="609389"/>
                  </a:cubicBezTo>
                  <a:close/>
                  <a:moveTo>
                    <a:pt x="5326876" y="0"/>
                  </a:moveTo>
                  <a:cubicBezTo>
                    <a:pt x="5372074" y="0"/>
                    <a:pt x="5408714" y="36618"/>
                    <a:pt x="5408714" y="81790"/>
                  </a:cubicBezTo>
                  <a:cubicBezTo>
                    <a:pt x="5408714" y="126959"/>
                    <a:pt x="5372074" y="163577"/>
                    <a:pt x="5326876" y="163577"/>
                  </a:cubicBezTo>
                  <a:cubicBezTo>
                    <a:pt x="5281677" y="163577"/>
                    <a:pt x="5245038" y="126959"/>
                    <a:pt x="5245038" y="81790"/>
                  </a:cubicBezTo>
                  <a:cubicBezTo>
                    <a:pt x="5245038" y="36618"/>
                    <a:pt x="5281677" y="0"/>
                    <a:pt x="5326876" y="0"/>
                  </a:cubicBezTo>
                  <a:close/>
                </a:path>
              </a:pathLst>
            </a:custGeom>
            <a:solidFill>
              <a:schemeClr val="accent1">
                <a:lumMod val="75000"/>
              </a:schemeClr>
            </a:solidFill>
            <a:ln w="9508" cap="flat">
              <a:noFill/>
              <a:prstDash val="solid"/>
              <a:miter/>
            </a:ln>
          </p:spPr>
          <p:txBody>
            <a:bodyPr anchor="ctr"/>
            <a:lstStyle/>
            <a:p>
              <a:pPr eaLnBrk="1" hangingPunct="1">
                <a:defRPr/>
              </a:pPr>
              <a:endParaRPr lang="zh-CN" altLang="en-US"/>
            </a:p>
          </p:txBody>
        </p:sp>
        <p:sp>
          <p:nvSpPr>
            <p:cNvPr id="19" name="椭圆 162"/>
            <p:cNvSpPr/>
            <p:nvPr/>
          </p:nvSpPr>
          <p:spPr>
            <a:xfrm>
              <a:off x="8185755" y="1295097"/>
              <a:ext cx="309388" cy="307836"/>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20" name="椭圆 163"/>
            <p:cNvSpPr/>
            <p:nvPr/>
          </p:nvSpPr>
          <p:spPr>
            <a:xfrm>
              <a:off x="7301789" y="4353420"/>
              <a:ext cx="159114"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21" name="椭圆 164"/>
            <p:cNvSpPr/>
            <p:nvPr/>
          </p:nvSpPr>
          <p:spPr>
            <a:xfrm>
              <a:off x="10954778" y="2947211"/>
              <a:ext cx="289500" cy="29144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22" name="椭圆 165"/>
            <p:cNvSpPr/>
            <p:nvPr/>
          </p:nvSpPr>
          <p:spPr>
            <a:xfrm>
              <a:off x="5140491" y="5741413"/>
              <a:ext cx="161323"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1000" fill="hold"/>
                                        <p:tgtEl>
                                          <p:spTgt spid="49"/>
                                        </p:tgtEl>
                                        <p:attrNameLst>
                                          <p:attrName>ppt_w</p:attrName>
                                        </p:attrNameLst>
                                      </p:cBhvr>
                                      <p:tavLst>
                                        <p:tav tm="0">
                                          <p:val>
                                            <p:fltVal val="0"/>
                                          </p:val>
                                        </p:tav>
                                        <p:tav tm="100000">
                                          <p:val>
                                            <p:strVal val="#ppt_w"/>
                                          </p:val>
                                        </p:tav>
                                      </p:tavLst>
                                    </p:anim>
                                    <p:anim calcmode="lin" valueType="num">
                                      <p:cBhvr>
                                        <p:cTn id="14" dur="1000" fill="hold"/>
                                        <p:tgtEl>
                                          <p:spTgt spid="49"/>
                                        </p:tgtEl>
                                        <p:attrNameLst>
                                          <p:attrName>ppt_h</p:attrName>
                                        </p:attrNameLst>
                                      </p:cBhvr>
                                      <p:tavLst>
                                        <p:tav tm="0">
                                          <p:val>
                                            <p:fltVal val="0"/>
                                          </p:val>
                                        </p:tav>
                                        <p:tav tm="100000">
                                          <p:val>
                                            <p:strVal val="#ppt_h"/>
                                          </p:val>
                                        </p:tav>
                                      </p:tavLst>
                                    </p:anim>
                                    <p:animEffect transition="in" filter="fade">
                                      <p:cBhvr>
                                        <p:cTn id="15" dur="1000"/>
                                        <p:tgtEl>
                                          <p:spTgt spid="49"/>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p:cTn id="18" dur="1000" fill="hold"/>
                                        <p:tgtEl>
                                          <p:spTgt spid="50"/>
                                        </p:tgtEl>
                                        <p:attrNameLst>
                                          <p:attrName>ppt_w</p:attrName>
                                        </p:attrNameLst>
                                      </p:cBhvr>
                                      <p:tavLst>
                                        <p:tav tm="0">
                                          <p:val>
                                            <p:fltVal val="0"/>
                                          </p:val>
                                        </p:tav>
                                        <p:tav tm="100000">
                                          <p:val>
                                            <p:strVal val="#ppt_w"/>
                                          </p:val>
                                        </p:tav>
                                      </p:tavLst>
                                    </p:anim>
                                    <p:anim calcmode="lin" valueType="num">
                                      <p:cBhvr>
                                        <p:cTn id="19" dur="1000" fill="hold"/>
                                        <p:tgtEl>
                                          <p:spTgt spid="50"/>
                                        </p:tgtEl>
                                        <p:attrNameLst>
                                          <p:attrName>ppt_h</p:attrName>
                                        </p:attrNameLst>
                                      </p:cBhvr>
                                      <p:tavLst>
                                        <p:tav tm="0">
                                          <p:val>
                                            <p:fltVal val="0"/>
                                          </p:val>
                                        </p:tav>
                                        <p:tav tm="100000">
                                          <p:val>
                                            <p:strVal val="#ppt_h"/>
                                          </p:val>
                                        </p:tav>
                                      </p:tavLst>
                                    </p:anim>
                                    <p:animEffect transition="in" filter="fade">
                                      <p:cBhvr>
                                        <p:cTn id="20" dur="1000"/>
                                        <p:tgtEl>
                                          <p:spTgt spid="5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p:cTn id="23" dur="1000" fill="hold"/>
                                        <p:tgtEl>
                                          <p:spTgt spid="51"/>
                                        </p:tgtEl>
                                        <p:attrNameLst>
                                          <p:attrName>ppt_w</p:attrName>
                                        </p:attrNameLst>
                                      </p:cBhvr>
                                      <p:tavLst>
                                        <p:tav tm="0">
                                          <p:val>
                                            <p:fltVal val="0"/>
                                          </p:val>
                                        </p:tav>
                                        <p:tav tm="100000">
                                          <p:val>
                                            <p:strVal val="#ppt_w"/>
                                          </p:val>
                                        </p:tav>
                                      </p:tavLst>
                                    </p:anim>
                                    <p:anim calcmode="lin" valueType="num">
                                      <p:cBhvr>
                                        <p:cTn id="24" dur="1000" fill="hold"/>
                                        <p:tgtEl>
                                          <p:spTgt spid="51"/>
                                        </p:tgtEl>
                                        <p:attrNameLst>
                                          <p:attrName>ppt_h</p:attrName>
                                        </p:attrNameLst>
                                      </p:cBhvr>
                                      <p:tavLst>
                                        <p:tav tm="0">
                                          <p:val>
                                            <p:fltVal val="0"/>
                                          </p:val>
                                        </p:tav>
                                        <p:tav tm="100000">
                                          <p:val>
                                            <p:strVal val="#ppt_h"/>
                                          </p:val>
                                        </p:tav>
                                      </p:tavLst>
                                    </p:anim>
                                    <p:animEffect transition="in" filter="fade">
                                      <p:cBhvr>
                                        <p:cTn id="25" dur="1000"/>
                                        <p:tgtEl>
                                          <p:spTgt spid="51"/>
                                        </p:tgtEl>
                                      </p:cBhvr>
                                    </p:animEffect>
                                  </p:childTnLst>
                                </p:cTn>
                              </p:par>
                              <p:par>
                                <p:cTn id="26" presetID="0" presetClass="path" presetSubtype="0" accel="50000" decel="50000" fill="hold" grpId="1" nodeType="withEffect">
                                  <p:stCondLst>
                                    <p:cond delay="300"/>
                                  </p:stCondLst>
                                  <p:childTnLst>
                                    <p:animMotion origin="layout" path="M 0 2.96296E-6 L 0.38815 -0.00139 " pathEditMode="relative" rAng="0" ptsTypes="AA">
                                      <p:cBhvr>
                                        <p:cTn id="27" dur="2500" fill="hold"/>
                                        <p:tgtEl>
                                          <p:spTgt spid="49"/>
                                        </p:tgtEl>
                                        <p:attrNameLst>
                                          <p:attrName>ppt_x</p:attrName>
                                          <p:attrName>ppt_y</p:attrName>
                                        </p:attrNameLst>
                                      </p:cBhvr>
                                      <p:rCtr x="19400" y="-100"/>
                                    </p:animMotion>
                                  </p:childTnLst>
                                </p:cTn>
                              </p:par>
                              <p:par>
                                <p:cTn id="28" presetID="0" presetClass="path" presetSubtype="0" accel="50000" decel="50000" fill="hold" grpId="1" nodeType="withEffect">
                                  <p:stCondLst>
                                    <p:cond delay="300"/>
                                  </p:stCondLst>
                                  <p:childTnLst>
                                    <p:animMotion origin="layout" path="M 0 2.96296E-6 L 0.38815 -0.00139 " pathEditMode="relative" rAng="0" ptsTypes="AA">
                                      <p:cBhvr>
                                        <p:cTn id="29" dur="2500" fill="hold"/>
                                        <p:tgtEl>
                                          <p:spTgt spid="50"/>
                                        </p:tgtEl>
                                        <p:attrNameLst>
                                          <p:attrName>ppt_x</p:attrName>
                                          <p:attrName>ppt_y</p:attrName>
                                        </p:attrNameLst>
                                      </p:cBhvr>
                                      <p:rCtr x="19400" y="-100"/>
                                    </p:animMotion>
                                  </p:childTnLst>
                                </p:cTn>
                              </p:par>
                              <p:par>
                                <p:cTn id="30" presetID="0" presetClass="path" presetSubtype="0" accel="50000" decel="50000" fill="hold" grpId="1" nodeType="withEffect">
                                  <p:stCondLst>
                                    <p:cond delay="300"/>
                                  </p:stCondLst>
                                  <p:childTnLst>
                                    <p:animMotion origin="layout" path="M 0 -3.33333E-6 L 0.38815 -0.00393 " pathEditMode="relative" rAng="0" ptsTypes="AA">
                                      <p:cBhvr>
                                        <p:cTn id="31" dur="2500" fill="hold"/>
                                        <p:tgtEl>
                                          <p:spTgt spid="51"/>
                                        </p:tgtEl>
                                        <p:attrNameLst>
                                          <p:attrName>ppt_x</p:attrName>
                                          <p:attrName>ppt_y</p:attrName>
                                        </p:attrNameLst>
                                      </p:cBhvr>
                                      <p:rCtr x="19400" y="-200"/>
                                    </p:animMotion>
                                  </p:childTnLst>
                                </p:cTn>
                              </p:par>
                              <p:par>
                                <p:cTn id="32" presetID="8" presetClass="emph" presetSubtype="0" accel="50000" decel="50000" fill="hold" grpId="2" nodeType="withEffect">
                                  <p:stCondLst>
                                    <p:cond delay="500"/>
                                  </p:stCondLst>
                                  <p:childTnLst>
                                    <p:animRot by="-21600000">
                                      <p:cBhvr>
                                        <p:cTn id="33" dur="3500" fill="hold"/>
                                        <p:tgtEl>
                                          <p:spTgt spid="49"/>
                                        </p:tgtEl>
                                        <p:attrNameLst>
                                          <p:attrName>r</p:attrName>
                                        </p:attrNameLst>
                                      </p:cBhvr>
                                    </p:animRot>
                                  </p:childTnLst>
                                </p:cTn>
                              </p:par>
                              <p:par>
                                <p:cTn id="34" presetID="8" presetClass="emph" presetSubtype="0" accel="50000" decel="50000" fill="hold" grpId="2" nodeType="withEffect">
                                  <p:stCondLst>
                                    <p:cond delay="500"/>
                                  </p:stCondLst>
                                  <p:childTnLst>
                                    <p:animRot by="21600000">
                                      <p:cBhvr>
                                        <p:cTn id="35" dur="3500" fill="hold"/>
                                        <p:tgtEl>
                                          <p:spTgt spid="50"/>
                                        </p:tgtEl>
                                        <p:attrNameLst>
                                          <p:attrName>r</p:attrName>
                                        </p:attrNameLst>
                                      </p:cBhvr>
                                    </p:animRot>
                                  </p:childTnLst>
                                </p:cTn>
                              </p:par>
                              <p:par>
                                <p:cTn id="36" presetID="8" presetClass="emph" presetSubtype="0" accel="50000" decel="50000" fill="hold" grpId="2" nodeType="withEffect">
                                  <p:stCondLst>
                                    <p:cond delay="2000"/>
                                  </p:stCondLst>
                                  <p:childTnLst>
                                    <p:animRot by="-21600000">
                                      <p:cBhvr>
                                        <p:cTn id="37" dur="2000" fill="hold"/>
                                        <p:tgtEl>
                                          <p:spTgt spid="51"/>
                                        </p:tgtEl>
                                        <p:attrNameLst>
                                          <p:attrName>r</p:attrName>
                                        </p:attrNameLst>
                                      </p:cBhvr>
                                    </p:animRot>
                                  </p:childTnLst>
                                </p:cTn>
                              </p:par>
                              <p:par>
                                <p:cTn id="38" presetID="53" presetClass="exit" presetSubtype="16" fill="hold" grpId="3" nodeType="withEffect">
                                  <p:stCondLst>
                                    <p:cond delay="2000"/>
                                  </p:stCondLst>
                                  <p:childTnLst>
                                    <p:anim calcmode="lin" valueType="num">
                                      <p:cBhvr>
                                        <p:cTn id="39" dur="2000"/>
                                        <p:tgtEl>
                                          <p:spTgt spid="49"/>
                                        </p:tgtEl>
                                        <p:attrNameLst>
                                          <p:attrName>ppt_w</p:attrName>
                                        </p:attrNameLst>
                                      </p:cBhvr>
                                      <p:tavLst>
                                        <p:tav tm="0">
                                          <p:val>
                                            <p:strVal val="ppt_w"/>
                                          </p:val>
                                        </p:tav>
                                        <p:tav tm="100000">
                                          <p:val>
                                            <p:fltVal val="0"/>
                                          </p:val>
                                        </p:tav>
                                      </p:tavLst>
                                    </p:anim>
                                    <p:anim calcmode="lin" valueType="num">
                                      <p:cBhvr>
                                        <p:cTn id="40" dur="2000"/>
                                        <p:tgtEl>
                                          <p:spTgt spid="49"/>
                                        </p:tgtEl>
                                        <p:attrNameLst>
                                          <p:attrName>ppt_h</p:attrName>
                                        </p:attrNameLst>
                                      </p:cBhvr>
                                      <p:tavLst>
                                        <p:tav tm="0">
                                          <p:val>
                                            <p:strVal val="ppt_h"/>
                                          </p:val>
                                        </p:tav>
                                        <p:tav tm="100000">
                                          <p:val>
                                            <p:fltVal val="0"/>
                                          </p:val>
                                        </p:tav>
                                      </p:tavLst>
                                    </p:anim>
                                    <p:animEffect transition="out" filter="fade">
                                      <p:cBhvr>
                                        <p:cTn id="41" dur="2000"/>
                                        <p:tgtEl>
                                          <p:spTgt spid="49"/>
                                        </p:tgtEl>
                                      </p:cBhvr>
                                    </p:animEffect>
                                    <p:set>
                                      <p:cBhvr>
                                        <p:cTn id="42" dur="1" fill="hold">
                                          <p:stCondLst>
                                            <p:cond delay="1999"/>
                                          </p:stCondLst>
                                        </p:cTn>
                                        <p:tgtEl>
                                          <p:spTgt spid="49"/>
                                        </p:tgtEl>
                                        <p:attrNameLst>
                                          <p:attrName>style.visibility</p:attrName>
                                        </p:attrNameLst>
                                      </p:cBhvr>
                                      <p:to>
                                        <p:strVal val="hidden"/>
                                      </p:to>
                                    </p:set>
                                  </p:childTnLst>
                                </p:cTn>
                              </p:par>
                              <p:par>
                                <p:cTn id="43" presetID="53" presetClass="exit" presetSubtype="16" fill="hold" grpId="3" nodeType="withEffect">
                                  <p:stCondLst>
                                    <p:cond delay="2000"/>
                                  </p:stCondLst>
                                  <p:childTnLst>
                                    <p:anim calcmode="lin" valueType="num">
                                      <p:cBhvr>
                                        <p:cTn id="44" dur="2000"/>
                                        <p:tgtEl>
                                          <p:spTgt spid="50"/>
                                        </p:tgtEl>
                                        <p:attrNameLst>
                                          <p:attrName>ppt_w</p:attrName>
                                        </p:attrNameLst>
                                      </p:cBhvr>
                                      <p:tavLst>
                                        <p:tav tm="0">
                                          <p:val>
                                            <p:strVal val="ppt_w"/>
                                          </p:val>
                                        </p:tav>
                                        <p:tav tm="100000">
                                          <p:val>
                                            <p:fltVal val="0"/>
                                          </p:val>
                                        </p:tav>
                                      </p:tavLst>
                                    </p:anim>
                                    <p:anim calcmode="lin" valueType="num">
                                      <p:cBhvr>
                                        <p:cTn id="45" dur="2000"/>
                                        <p:tgtEl>
                                          <p:spTgt spid="50"/>
                                        </p:tgtEl>
                                        <p:attrNameLst>
                                          <p:attrName>ppt_h</p:attrName>
                                        </p:attrNameLst>
                                      </p:cBhvr>
                                      <p:tavLst>
                                        <p:tav tm="0">
                                          <p:val>
                                            <p:strVal val="ppt_h"/>
                                          </p:val>
                                        </p:tav>
                                        <p:tav tm="100000">
                                          <p:val>
                                            <p:fltVal val="0"/>
                                          </p:val>
                                        </p:tav>
                                      </p:tavLst>
                                    </p:anim>
                                    <p:animEffect transition="out" filter="fade">
                                      <p:cBhvr>
                                        <p:cTn id="46" dur="2000"/>
                                        <p:tgtEl>
                                          <p:spTgt spid="50"/>
                                        </p:tgtEl>
                                      </p:cBhvr>
                                    </p:animEffect>
                                    <p:set>
                                      <p:cBhvr>
                                        <p:cTn id="47" dur="1" fill="hold">
                                          <p:stCondLst>
                                            <p:cond delay="1999"/>
                                          </p:stCondLst>
                                        </p:cTn>
                                        <p:tgtEl>
                                          <p:spTgt spid="50"/>
                                        </p:tgtEl>
                                        <p:attrNameLst>
                                          <p:attrName>style.visibility</p:attrName>
                                        </p:attrNameLst>
                                      </p:cBhvr>
                                      <p:to>
                                        <p:strVal val="hidden"/>
                                      </p:to>
                                    </p:set>
                                  </p:childTnLst>
                                </p:cTn>
                              </p:par>
                              <p:par>
                                <p:cTn id="48" presetID="53" presetClass="exit" presetSubtype="16" fill="hold" grpId="3" nodeType="withEffect">
                                  <p:stCondLst>
                                    <p:cond delay="2000"/>
                                  </p:stCondLst>
                                  <p:childTnLst>
                                    <p:anim calcmode="lin" valueType="num">
                                      <p:cBhvr>
                                        <p:cTn id="49" dur="2000"/>
                                        <p:tgtEl>
                                          <p:spTgt spid="51"/>
                                        </p:tgtEl>
                                        <p:attrNameLst>
                                          <p:attrName>ppt_w</p:attrName>
                                        </p:attrNameLst>
                                      </p:cBhvr>
                                      <p:tavLst>
                                        <p:tav tm="0">
                                          <p:val>
                                            <p:strVal val="ppt_w"/>
                                          </p:val>
                                        </p:tav>
                                        <p:tav tm="100000">
                                          <p:val>
                                            <p:fltVal val="0"/>
                                          </p:val>
                                        </p:tav>
                                      </p:tavLst>
                                    </p:anim>
                                    <p:anim calcmode="lin" valueType="num">
                                      <p:cBhvr>
                                        <p:cTn id="50" dur="2000"/>
                                        <p:tgtEl>
                                          <p:spTgt spid="51"/>
                                        </p:tgtEl>
                                        <p:attrNameLst>
                                          <p:attrName>ppt_h</p:attrName>
                                        </p:attrNameLst>
                                      </p:cBhvr>
                                      <p:tavLst>
                                        <p:tav tm="0">
                                          <p:val>
                                            <p:strVal val="ppt_h"/>
                                          </p:val>
                                        </p:tav>
                                        <p:tav tm="100000">
                                          <p:val>
                                            <p:fltVal val="0"/>
                                          </p:val>
                                        </p:tav>
                                      </p:tavLst>
                                    </p:anim>
                                    <p:animEffect transition="out" filter="fade">
                                      <p:cBhvr>
                                        <p:cTn id="51" dur="2000"/>
                                        <p:tgtEl>
                                          <p:spTgt spid="51"/>
                                        </p:tgtEl>
                                      </p:cBhvr>
                                    </p:animEffect>
                                    <p:set>
                                      <p:cBhvr>
                                        <p:cTn id="52" dur="1" fill="hold">
                                          <p:stCondLst>
                                            <p:cond delay="1999"/>
                                          </p:stCondLst>
                                        </p:cTn>
                                        <p:tgtEl>
                                          <p:spTgt spid="51"/>
                                        </p:tgtEl>
                                        <p:attrNameLst>
                                          <p:attrName>style.visibility</p:attrName>
                                        </p:attrNameLst>
                                      </p:cBhvr>
                                      <p:to>
                                        <p:strVal val="hidden"/>
                                      </p:to>
                                    </p:set>
                                  </p:childTnLst>
                                </p:cTn>
                              </p:par>
                              <p:par>
                                <p:cTn id="53" presetID="10"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250"/>
                                        <p:tgtEl>
                                          <p:spTgt spid="13"/>
                                        </p:tgtEl>
                                      </p:cBhvr>
                                    </p:animEffect>
                                  </p:childTnLst>
                                </p:cTn>
                              </p:par>
                              <p:par>
                                <p:cTn id="56" presetID="37" presetClass="path" presetSubtype="0" accel="50000" decel="50000" fill="hold" nodeType="withEffect">
                                  <p:stCondLst>
                                    <p:cond delay="0"/>
                                  </p:stCondLst>
                                  <p:childTnLst>
                                    <p:animMotion origin="layout" path="M 0.42201 0.36181 C 0.33685 0.4169 0.31368 -0.01713 -3.95833E-6 3.7037E-7 " pathEditMode="relative" rAng="0" ptsTypes="AA">
                                      <p:cBhvr>
                                        <p:cTn id="57" dur="1250" fill="hold"/>
                                        <p:tgtEl>
                                          <p:spTgt spid="13"/>
                                        </p:tgtEl>
                                        <p:attrNameLst>
                                          <p:attrName>ppt_x</p:attrName>
                                          <p:attrName>ppt_y</p:attrName>
                                        </p:attrNameLst>
                                      </p:cBhvr>
                                      <p:rCtr x="-21107" y="-17894"/>
                                    </p:animMotion>
                                  </p:childTnLst>
                                </p:cTn>
                              </p:par>
                              <p:par>
                                <p:cTn id="58" presetID="8" presetClass="emph" presetSubtype="0" fill="hold" nodeType="withEffect">
                                  <p:stCondLst>
                                    <p:cond delay="0"/>
                                  </p:stCondLst>
                                  <p:childTnLst>
                                    <p:animRot by="21600000">
                                      <p:cBhvr>
                                        <p:cTn id="59" dur="1250" fill="hold"/>
                                        <p:tgtEl>
                                          <p:spTgt spid="13"/>
                                        </p:tgtEl>
                                        <p:attrNameLst>
                                          <p:attrName>r</p:attrName>
                                        </p:attrNameLst>
                                      </p:cBhvr>
                                    </p:animRot>
                                  </p:childTnLst>
                                </p:cTn>
                              </p:par>
                              <p:par>
                                <p:cTn id="60" presetID="10" presetClass="entr" presetSubtype="0"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250"/>
                                        <p:tgtEl>
                                          <p:spTgt spid="14"/>
                                        </p:tgtEl>
                                      </p:cBhvr>
                                    </p:animEffect>
                                  </p:childTnLst>
                                </p:cTn>
                              </p:par>
                              <p:par>
                                <p:cTn id="63" presetID="37" presetClass="path" presetSubtype="0" accel="50000" decel="50000" fill="hold" nodeType="withEffect">
                                  <p:stCondLst>
                                    <p:cond delay="0"/>
                                  </p:stCondLst>
                                  <p:childTnLst>
                                    <p:animMotion origin="layout" path="M 0.42201 0.36181 C 0.33685 0.4169 0.31367 -0.01713 -1.875E-6 -1.85185E-6 " pathEditMode="relative" rAng="0" ptsTypes="AA">
                                      <p:cBhvr>
                                        <p:cTn id="64" dur="1250" fill="hold"/>
                                        <p:tgtEl>
                                          <p:spTgt spid="14"/>
                                        </p:tgtEl>
                                        <p:attrNameLst>
                                          <p:attrName>ppt_x</p:attrName>
                                          <p:attrName>ppt_y</p:attrName>
                                        </p:attrNameLst>
                                      </p:cBhvr>
                                      <p:rCtr x="-21107" y="-17894"/>
                                    </p:animMotion>
                                  </p:childTnLst>
                                </p:cTn>
                              </p:par>
                              <p:par>
                                <p:cTn id="65" presetID="8" presetClass="emph" presetSubtype="0" fill="hold" nodeType="withEffect">
                                  <p:stCondLst>
                                    <p:cond delay="0"/>
                                  </p:stCondLst>
                                  <p:childTnLst>
                                    <p:animRot by="21600000">
                                      <p:cBhvr>
                                        <p:cTn id="66" dur="125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49" grpId="1" bldLvl="0" animBg="1"/>
      <p:bldP spid="49" grpId="2" bldLvl="0" animBg="1"/>
      <p:bldP spid="49" grpId="3" bldLvl="0" animBg="1"/>
      <p:bldP spid="50" grpId="0" bldLvl="0" animBg="1"/>
      <p:bldP spid="50" grpId="1" bldLvl="0" animBg="1"/>
      <p:bldP spid="50" grpId="2" bldLvl="0" animBg="1"/>
      <p:bldP spid="50" grpId="3" bldLvl="0" animBg="1"/>
      <p:bldP spid="51" grpId="0" bldLvl="0" animBg="1"/>
      <p:bldP spid="51" grpId="1" bldLvl="0" animBg="1"/>
      <p:bldP spid="51" grpId="2" bldLvl="0" animBg="1"/>
      <p:bldP spid="51" grpId="3"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6AD6B88E-2D2B-41A0-9893-CCF780FBFCBB}"/>
              </a:ext>
            </a:extLst>
          </p:cNvPr>
          <p:cNvSpPr txBox="1"/>
          <p:nvPr/>
        </p:nvSpPr>
        <p:spPr>
          <a:xfrm>
            <a:off x="2089598" y="1775988"/>
            <a:ext cx="8973354" cy="2790572"/>
          </a:xfrm>
          <a:prstGeom prst="rect">
            <a:avLst/>
          </a:prstGeom>
          <a:noFill/>
        </p:spPr>
        <p:txBody>
          <a:bodyPr wrap="square">
            <a:spAutoFit/>
          </a:bodyPr>
          <a:lstStyle/>
          <a:p>
            <a:pPr>
              <a:lnSpc>
                <a:spcPct val="150000"/>
              </a:lnSpc>
            </a:pPr>
            <a:r>
              <a:rPr lang="zh-CN" altLang="en-US" sz="2400" b="1" dirty="0">
                <a:ea typeface="SimSun" panose="02010600030101010101" pitchFamily="2" charset="-122"/>
              </a:rPr>
              <a:t>极板是蓄电池的核心部分，分为</a:t>
            </a:r>
            <a:r>
              <a:rPr lang="zh-CN" altLang="en-US" sz="2400" b="1" dirty="0">
                <a:solidFill>
                  <a:srgbClr val="C00000"/>
                </a:solidFill>
                <a:ea typeface="SimSun" panose="02010600030101010101" pitchFamily="2" charset="-122"/>
              </a:rPr>
              <a:t>正极板</a:t>
            </a:r>
            <a:r>
              <a:rPr lang="zh-CN" altLang="en-US" sz="2400" b="1" dirty="0">
                <a:ea typeface="SimSun" panose="02010600030101010101" pitchFamily="2" charset="-122"/>
              </a:rPr>
              <a:t>和</a:t>
            </a:r>
            <a:r>
              <a:rPr lang="zh-CN" altLang="en-US" sz="2400" b="1" dirty="0">
                <a:solidFill>
                  <a:srgbClr val="C00000"/>
                </a:solidFill>
                <a:ea typeface="SimSun" panose="02010600030101010101" pitchFamily="2" charset="-122"/>
              </a:rPr>
              <a:t>负极板</a:t>
            </a:r>
            <a:r>
              <a:rPr lang="zh-CN" altLang="en-US" sz="2400" b="1" dirty="0">
                <a:ea typeface="SimSun" panose="02010600030101010101" pitchFamily="2" charset="-122"/>
              </a:rPr>
              <a:t>，</a:t>
            </a:r>
            <a:endParaRPr lang="en-US" altLang="zh-CN" sz="2400" b="1" dirty="0">
              <a:ea typeface="SimSun" panose="02010600030101010101" pitchFamily="2" charset="-122"/>
            </a:endParaRPr>
          </a:p>
          <a:p>
            <a:pPr>
              <a:lnSpc>
                <a:spcPct val="150000"/>
              </a:lnSpc>
            </a:pPr>
            <a:r>
              <a:rPr lang="zh-CN" altLang="en-US" sz="2400" b="1" dirty="0">
                <a:ea typeface="SimSun" panose="02010600030101010101" pitchFamily="2" charset="-122"/>
              </a:rPr>
              <a:t>一般由栅架和活性物质组成</a:t>
            </a:r>
            <a:endParaRPr lang="en-US" altLang="zh-CN" sz="2400" b="1" dirty="0">
              <a:ea typeface="SimSun" panose="02010600030101010101" pitchFamily="2" charset="-122"/>
            </a:endParaRPr>
          </a:p>
          <a:p>
            <a:pPr>
              <a:lnSpc>
                <a:spcPct val="150000"/>
              </a:lnSpc>
            </a:pPr>
            <a:r>
              <a:rPr lang="zh-CN" altLang="en-US" sz="2400" b="1" dirty="0">
                <a:ea typeface="SimSun" panose="02010600030101010101" pitchFamily="2" charset="-122"/>
              </a:rPr>
              <a:t>正极板上的活性物质是</a:t>
            </a:r>
            <a:r>
              <a:rPr lang="zh-CN" altLang="en-US" sz="2400" b="1" dirty="0">
                <a:solidFill>
                  <a:srgbClr val="C00000"/>
                </a:solidFill>
                <a:ea typeface="SimSun" panose="02010600030101010101" pitchFamily="2" charset="-122"/>
              </a:rPr>
              <a:t>二氧化铅</a:t>
            </a:r>
            <a:r>
              <a:rPr lang="zh-CN" altLang="en-US" sz="2400" b="1" dirty="0">
                <a:ea typeface="SimSun" panose="02010600030101010101" pitchFamily="2" charset="-122"/>
              </a:rPr>
              <a:t>，负极板上的活性物质是</a:t>
            </a:r>
            <a:r>
              <a:rPr lang="zh-CN" altLang="en-US" sz="2400" b="1" dirty="0">
                <a:solidFill>
                  <a:srgbClr val="C00000"/>
                </a:solidFill>
                <a:ea typeface="SimSun" panose="02010600030101010101" pitchFamily="2" charset="-122"/>
              </a:rPr>
              <a:t>铅</a:t>
            </a:r>
            <a:r>
              <a:rPr lang="zh-CN" altLang="en-US" sz="2400" b="1" dirty="0">
                <a:ea typeface="SimSun" panose="02010600030101010101" pitchFamily="2" charset="-122"/>
              </a:rPr>
              <a:t>。</a:t>
            </a:r>
            <a:endParaRPr lang="en-US" altLang="zh-CN" sz="2400" b="1" dirty="0">
              <a:ea typeface="SimSun" panose="02010600030101010101" pitchFamily="2" charset="-122"/>
            </a:endParaRPr>
          </a:p>
          <a:p>
            <a:pPr>
              <a:lnSpc>
                <a:spcPct val="150000"/>
              </a:lnSpc>
            </a:pPr>
            <a:r>
              <a:rPr lang="zh-CN" altLang="en-US" sz="2400" b="1" dirty="0">
                <a:ea typeface="SimSun" panose="02010600030101010101" pitchFamily="2" charset="-122"/>
              </a:rPr>
              <a:t>蓄电池的充放电过程是靠极板上的活性物质与电解液的电化学反应来实现的。</a:t>
            </a:r>
          </a:p>
        </p:txBody>
      </p:sp>
      <p:sp>
        <p:nvSpPr>
          <p:cNvPr id="7" name="文本框 6">
            <a:extLst>
              <a:ext uri="{FF2B5EF4-FFF2-40B4-BE49-F238E27FC236}">
                <a16:creationId xmlns:a16="http://schemas.microsoft.com/office/drawing/2014/main" id="{7C7D46AE-C6BF-4395-A9A4-652984B5A22E}"/>
              </a:ext>
            </a:extLst>
          </p:cNvPr>
          <p:cNvSpPr txBox="1"/>
          <p:nvPr/>
        </p:nvSpPr>
        <p:spPr>
          <a:xfrm>
            <a:off x="982014" y="955114"/>
            <a:ext cx="6497390" cy="523220"/>
          </a:xfrm>
          <a:prstGeom prst="rect">
            <a:avLst/>
          </a:prstGeom>
          <a:noFill/>
        </p:spPr>
        <p:txBody>
          <a:bodyPr wrap="square">
            <a:spAutoFit/>
          </a:bodyPr>
          <a:lstStyle/>
          <a:p>
            <a:r>
              <a:rPr lang="zh-CN" altLang="en-US" sz="2800" b="1" dirty="0">
                <a:solidFill>
                  <a:schemeClr val="accent1"/>
                </a:solidFill>
              </a:rPr>
              <a:t>（一）极板</a:t>
            </a:r>
          </a:p>
        </p:txBody>
      </p:sp>
      <p:pic>
        <p:nvPicPr>
          <p:cNvPr id="3074" name="图片 505">
            <a:extLst>
              <a:ext uri="{FF2B5EF4-FFF2-40B4-BE49-F238E27FC236}">
                <a16:creationId xmlns:a16="http://schemas.microsoft.com/office/drawing/2014/main" id="{BAA6E5B1-D118-45EB-9E39-BA91CDC8F4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3246" t="28333" r="47435" b="30241"/>
          <a:stretch>
            <a:fillRect/>
          </a:stretch>
        </p:blipFill>
        <p:spPr bwMode="auto">
          <a:xfrm>
            <a:off x="5602072" y="4126645"/>
            <a:ext cx="3754663" cy="21917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 name="文本框 9">
            <a:extLst>
              <a:ext uri="{FF2B5EF4-FFF2-40B4-BE49-F238E27FC236}">
                <a16:creationId xmlns:a16="http://schemas.microsoft.com/office/drawing/2014/main" id="{7DD5D798-D2DC-4608-9F35-24E8B763627E}"/>
              </a:ext>
            </a:extLst>
          </p:cNvPr>
          <p:cNvSpPr txBox="1"/>
          <p:nvPr/>
        </p:nvSpPr>
        <p:spPr>
          <a:xfrm>
            <a:off x="6371819" y="6318362"/>
            <a:ext cx="6497390" cy="369332"/>
          </a:xfrm>
          <a:prstGeom prst="rect">
            <a:avLst/>
          </a:prstGeom>
          <a:noFill/>
        </p:spPr>
        <p:txBody>
          <a:bodyPr wrap="square">
            <a:spAutoFit/>
          </a:bodyPr>
          <a:lstStyle/>
          <a:p>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极板的构造</a:t>
            </a:r>
            <a:r>
              <a:rPr lang="en-US" altLang="zh-CN" sz="1800" kern="100" dirty="0">
                <a:effectLst/>
                <a:latin typeface="Times New Roman" panose="02020603050405020304" pitchFamily="18" charset="0"/>
                <a:ea typeface="宋体" panose="02010600030101010101" pitchFamily="2" charset="-122"/>
              </a:rPr>
              <a:t> </a:t>
            </a:r>
            <a:endParaRPr lang="zh-CN" altLang="en-US" dirty="0"/>
          </a:p>
        </p:txBody>
      </p:sp>
    </p:spTree>
    <p:extLst>
      <p:ext uri="{BB962C8B-B14F-4D97-AF65-F5344CB8AC3E}">
        <p14:creationId xmlns:p14="http://schemas.microsoft.com/office/powerpoint/2010/main" val="23033970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E1A6E5ED-24CF-4861-9078-C8E566E88AE8}"/>
              </a:ext>
            </a:extLst>
          </p:cNvPr>
          <p:cNvSpPr txBox="1"/>
          <p:nvPr/>
        </p:nvSpPr>
        <p:spPr>
          <a:xfrm>
            <a:off x="927279" y="982484"/>
            <a:ext cx="9076385" cy="2236574"/>
          </a:xfrm>
          <a:prstGeom prst="rect">
            <a:avLst/>
          </a:prstGeom>
          <a:noFill/>
        </p:spPr>
        <p:txBody>
          <a:bodyPr wrap="square">
            <a:spAutoFit/>
          </a:bodyPr>
          <a:lstStyle/>
          <a:p>
            <a:pPr indent="266700" algn="just">
              <a:lnSpc>
                <a:spcPct val="150000"/>
              </a:lnSpc>
            </a:pPr>
            <a:r>
              <a:rPr lang="zh-CN" altLang="zh-CN" sz="2400" b="1" dirty="0">
                <a:ea typeface="SimSun" panose="02010600030101010101" pitchFamily="2" charset="-122"/>
              </a:rPr>
              <a:t>多片正极板并联在一起形成</a:t>
            </a:r>
            <a:r>
              <a:rPr lang="zh-CN" altLang="zh-CN" sz="2400" b="1" dirty="0">
                <a:solidFill>
                  <a:srgbClr val="C00000"/>
                </a:solidFill>
                <a:ea typeface="SimSun" panose="02010600030101010101" pitchFamily="2" charset="-122"/>
              </a:rPr>
              <a:t>正极板组</a:t>
            </a:r>
            <a:r>
              <a:rPr lang="zh-CN" altLang="zh-CN" sz="2400" b="1" dirty="0">
                <a:ea typeface="SimSun" panose="02010600030101010101" pitchFamily="2" charset="-122"/>
              </a:rPr>
              <a:t>，</a:t>
            </a:r>
            <a:endParaRPr lang="en-US" altLang="zh-CN" sz="2400" b="1" dirty="0">
              <a:ea typeface="SimSun" panose="02010600030101010101" pitchFamily="2" charset="-122"/>
            </a:endParaRPr>
          </a:p>
          <a:p>
            <a:pPr indent="266700" algn="just">
              <a:lnSpc>
                <a:spcPct val="150000"/>
              </a:lnSpc>
            </a:pPr>
            <a:r>
              <a:rPr lang="zh-CN" altLang="zh-CN" sz="2400" b="1" dirty="0">
                <a:ea typeface="SimSun" panose="02010600030101010101" pitchFamily="2" charset="-122"/>
              </a:rPr>
              <a:t>多片负极板并联在一起形成</a:t>
            </a:r>
            <a:r>
              <a:rPr lang="zh-CN" altLang="zh-CN" sz="2400" b="1" dirty="0">
                <a:solidFill>
                  <a:srgbClr val="C00000"/>
                </a:solidFill>
                <a:ea typeface="SimSun" panose="02010600030101010101" pitchFamily="2" charset="-122"/>
              </a:rPr>
              <a:t>负极板组</a:t>
            </a:r>
            <a:r>
              <a:rPr lang="zh-CN" altLang="zh-CN" sz="2400" b="1" dirty="0">
                <a:ea typeface="SimSun" panose="02010600030101010101" pitchFamily="2" charset="-122"/>
              </a:rPr>
              <a:t>。</a:t>
            </a:r>
            <a:endParaRPr lang="en-US" altLang="zh-CN" sz="2400" b="1" dirty="0">
              <a:ea typeface="SimSun" panose="02010600030101010101" pitchFamily="2" charset="-122"/>
            </a:endParaRPr>
          </a:p>
          <a:p>
            <a:pPr indent="266700" algn="just">
              <a:lnSpc>
                <a:spcPct val="150000"/>
              </a:lnSpc>
            </a:pPr>
            <a:r>
              <a:rPr lang="zh-CN" altLang="zh-CN" sz="2400" b="1" dirty="0">
                <a:ea typeface="SimSun" panose="02010600030101010101" pitchFamily="2" charset="-122"/>
              </a:rPr>
              <a:t>安装时，正负极板组相互嵌合，</a:t>
            </a:r>
            <a:endParaRPr lang="en-US" altLang="zh-CN" sz="2400" b="1" dirty="0">
              <a:ea typeface="SimSun" panose="02010600030101010101" pitchFamily="2" charset="-122"/>
            </a:endParaRPr>
          </a:p>
          <a:p>
            <a:pPr indent="266700" algn="just">
              <a:lnSpc>
                <a:spcPct val="150000"/>
              </a:lnSpc>
            </a:pPr>
            <a:r>
              <a:rPr lang="zh-CN" altLang="zh-CN" sz="2400" b="1" dirty="0">
                <a:ea typeface="SimSun" panose="02010600030101010101" pitchFamily="2" charset="-122"/>
              </a:rPr>
              <a:t>中间推入隔板后，装入蓄电池单格内便形成</a:t>
            </a:r>
            <a:r>
              <a:rPr lang="zh-CN" altLang="zh-CN" sz="2400" b="1" dirty="0">
                <a:solidFill>
                  <a:srgbClr val="C00000"/>
                </a:solidFill>
                <a:ea typeface="SimSun" panose="02010600030101010101" pitchFamily="2" charset="-122"/>
              </a:rPr>
              <a:t>单格电池</a:t>
            </a:r>
            <a:r>
              <a:rPr lang="zh-CN" altLang="en-US" sz="2400" b="1" dirty="0">
                <a:ea typeface="SimSun" panose="02010600030101010101" pitchFamily="2" charset="-122"/>
              </a:rPr>
              <a:t>。</a:t>
            </a:r>
            <a:endParaRPr lang="zh-CN" altLang="zh-CN" sz="2400" b="1" dirty="0">
              <a:ea typeface="SimSun" panose="02010600030101010101" pitchFamily="2" charset="-122"/>
            </a:endParaRPr>
          </a:p>
        </p:txBody>
      </p:sp>
      <p:pic>
        <p:nvPicPr>
          <p:cNvPr id="4098" name="图片 506">
            <a:extLst>
              <a:ext uri="{FF2B5EF4-FFF2-40B4-BE49-F238E27FC236}">
                <a16:creationId xmlns:a16="http://schemas.microsoft.com/office/drawing/2014/main" id="{F105AFC7-8424-4AB8-83F0-9FBADBD55E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363" t="22920" r="50835" b="26740"/>
          <a:stretch>
            <a:fillRect/>
          </a:stretch>
        </p:blipFill>
        <p:spPr bwMode="auto">
          <a:xfrm>
            <a:off x="3993993" y="3429000"/>
            <a:ext cx="3050750" cy="27164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文本框 5">
            <a:extLst>
              <a:ext uri="{FF2B5EF4-FFF2-40B4-BE49-F238E27FC236}">
                <a16:creationId xmlns:a16="http://schemas.microsoft.com/office/drawing/2014/main" id="{E38D849E-3FBF-4D12-8CEB-0734BF240BBD}"/>
              </a:ext>
            </a:extLst>
          </p:cNvPr>
          <p:cNvSpPr txBox="1"/>
          <p:nvPr/>
        </p:nvSpPr>
        <p:spPr>
          <a:xfrm>
            <a:off x="3802488" y="6140976"/>
            <a:ext cx="6497390" cy="455253"/>
          </a:xfrm>
          <a:prstGeom prst="rect">
            <a:avLst/>
          </a:prstGeom>
          <a:noFill/>
        </p:spPr>
        <p:txBody>
          <a:bodyPr wrap="square">
            <a:spAutoFit/>
          </a:bodyPr>
          <a:lstStyle/>
          <a:p>
            <a:pPr indent="457200" algn="l">
              <a:lnSpc>
                <a:spcPct val="150000"/>
              </a:lnSpc>
            </a:pPr>
            <a:r>
              <a:rPr lang="zh-CN" altLang="zh-CN" sz="1800" b="1" kern="100" dirty="0">
                <a:solidFill>
                  <a:srgbClr val="C00000"/>
                </a:solidFill>
                <a:effectLst/>
                <a:latin typeface="Times New Roman" panose="02020603050405020304" pitchFamily="18" charset="0"/>
                <a:ea typeface="宋体" panose="02010600030101010101" pitchFamily="2" charset="-122"/>
              </a:rPr>
              <a:t>单格蓄电池极板组</a:t>
            </a:r>
            <a:endParaRPr lang="zh-CN" altLang="zh-CN" sz="2400" b="1" kern="100" dirty="0">
              <a:solidFill>
                <a:srgbClr val="C0000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858024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E1A6E5ED-24CF-4861-9078-C8E566E88AE8}"/>
              </a:ext>
            </a:extLst>
          </p:cNvPr>
          <p:cNvSpPr txBox="1"/>
          <p:nvPr/>
        </p:nvSpPr>
        <p:spPr>
          <a:xfrm>
            <a:off x="386366" y="955233"/>
            <a:ext cx="9076385" cy="1682577"/>
          </a:xfrm>
          <a:prstGeom prst="rect">
            <a:avLst/>
          </a:prstGeom>
          <a:noFill/>
        </p:spPr>
        <p:txBody>
          <a:bodyPr wrap="square">
            <a:spAutoFit/>
          </a:bodyPr>
          <a:lstStyle/>
          <a:p>
            <a:pPr indent="266700" algn="just">
              <a:lnSpc>
                <a:spcPct val="150000"/>
              </a:lnSpc>
            </a:pPr>
            <a:r>
              <a:rPr lang="zh-CN" altLang="zh-CN" sz="2400" b="1" dirty="0">
                <a:ea typeface="SimSun" panose="02010600030101010101" pitchFamily="2" charset="-122"/>
              </a:rPr>
              <a:t>负极板数量比正极板多一片，</a:t>
            </a:r>
            <a:endParaRPr lang="en-US" altLang="zh-CN" sz="2400" b="1" dirty="0">
              <a:ea typeface="SimSun" panose="02010600030101010101" pitchFamily="2" charset="-122"/>
            </a:endParaRPr>
          </a:p>
          <a:p>
            <a:pPr indent="266700" algn="just">
              <a:lnSpc>
                <a:spcPct val="150000"/>
              </a:lnSpc>
            </a:pPr>
            <a:r>
              <a:rPr lang="zh-CN" altLang="zh-CN" sz="2400" b="1" dirty="0">
                <a:ea typeface="SimSun" panose="02010600030101010101" pitchFamily="2" charset="-122"/>
              </a:rPr>
              <a:t>使每片正极板都处于两块负极板之间，这样能使两边放电均匀。</a:t>
            </a:r>
            <a:r>
              <a:rPr lang="en-US" altLang="zh-CN" sz="2400" b="1" dirty="0">
                <a:ea typeface="SimSun" panose="02010600030101010101" pitchFamily="2" charset="-122"/>
              </a:rPr>
              <a:t> </a:t>
            </a:r>
          </a:p>
          <a:p>
            <a:pPr indent="266700" algn="just">
              <a:lnSpc>
                <a:spcPct val="150000"/>
              </a:lnSpc>
            </a:pPr>
            <a:r>
              <a:rPr lang="en-US" altLang="zh-CN" sz="2400" b="1" dirty="0">
                <a:ea typeface="SimSun" panose="02010600030101010101" pitchFamily="2" charset="-122"/>
              </a:rPr>
              <a:t> </a:t>
            </a:r>
            <a:r>
              <a:rPr lang="zh-CN" altLang="zh-CN" sz="2400" b="1" dirty="0">
                <a:ea typeface="SimSun" panose="02010600030101010101" pitchFamily="2" charset="-122"/>
              </a:rPr>
              <a:t>通常一个</a:t>
            </a:r>
            <a:r>
              <a:rPr lang="en-US" altLang="zh-CN" sz="2400" b="1" dirty="0">
                <a:ea typeface="SimSun" panose="02010600030101010101" pitchFamily="2" charset="-122"/>
              </a:rPr>
              <a:t>12V</a:t>
            </a:r>
            <a:r>
              <a:rPr lang="zh-CN" altLang="zh-CN" sz="2400" b="1" dirty="0">
                <a:ea typeface="SimSun" panose="02010600030101010101" pitchFamily="2" charset="-122"/>
              </a:rPr>
              <a:t>的蓄电池由</a:t>
            </a:r>
            <a:r>
              <a:rPr lang="en-US" altLang="zh-CN" sz="2400" b="1" dirty="0">
                <a:ea typeface="SimSun" panose="02010600030101010101" pitchFamily="2" charset="-122"/>
              </a:rPr>
              <a:t>6</a:t>
            </a:r>
            <a:r>
              <a:rPr lang="zh-CN" altLang="zh-CN" sz="2400" b="1" dirty="0">
                <a:ea typeface="SimSun" panose="02010600030101010101" pitchFamily="2" charset="-122"/>
              </a:rPr>
              <a:t>个单格电池（极板组）串联</a:t>
            </a:r>
            <a:r>
              <a:rPr lang="zh-CN" altLang="en-US" sz="2400" b="1" dirty="0">
                <a:ea typeface="SimSun" panose="02010600030101010101" pitchFamily="2" charset="-122"/>
              </a:rPr>
              <a:t>。</a:t>
            </a:r>
            <a:endParaRPr lang="zh-CN" altLang="zh-CN" sz="2400" b="1" dirty="0">
              <a:ea typeface="SimSun" panose="02010600030101010101" pitchFamily="2" charset="-122"/>
            </a:endParaRPr>
          </a:p>
        </p:txBody>
      </p:sp>
      <p:pic>
        <p:nvPicPr>
          <p:cNvPr id="4099" name="图片 509">
            <a:extLst>
              <a:ext uri="{FF2B5EF4-FFF2-40B4-BE49-F238E27FC236}">
                <a16:creationId xmlns:a16="http://schemas.microsoft.com/office/drawing/2014/main" id="{7E7C40E4-2E3F-4CEE-9708-66D44181E9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6157" t="30241" r="35979" b="25786"/>
          <a:stretch>
            <a:fillRect/>
          </a:stretch>
        </p:blipFill>
        <p:spPr bwMode="auto">
          <a:xfrm>
            <a:off x="3997213" y="2843620"/>
            <a:ext cx="3752647" cy="33243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6194110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69F26F2-8AB0-4F0E-A489-AAC5E2D027C2}"/>
              </a:ext>
            </a:extLst>
          </p:cNvPr>
          <p:cNvSpPr txBox="1"/>
          <p:nvPr/>
        </p:nvSpPr>
        <p:spPr>
          <a:xfrm>
            <a:off x="775952" y="1122333"/>
            <a:ext cx="2083158" cy="523220"/>
          </a:xfrm>
          <a:prstGeom prst="rect">
            <a:avLst/>
          </a:prstGeom>
          <a:noFill/>
        </p:spPr>
        <p:txBody>
          <a:bodyPr wrap="square">
            <a:spAutoFit/>
          </a:bodyPr>
          <a:lstStyle/>
          <a:p>
            <a:r>
              <a:rPr lang="zh-CN" altLang="en-US" sz="2800" b="1" dirty="0">
                <a:solidFill>
                  <a:schemeClr val="accent1"/>
                </a:solidFill>
              </a:rPr>
              <a:t>（</a:t>
            </a:r>
            <a:r>
              <a:rPr lang="en-US" altLang="zh-CN" sz="2800" b="1" dirty="0">
                <a:solidFill>
                  <a:schemeClr val="accent1"/>
                </a:solidFill>
              </a:rPr>
              <a:t>2</a:t>
            </a:r>
            <a:r>
              <a:rPr lang="zh-CN" altLang="en-US" sz="2800" b="1" dirty="0">
                <a:solidFill>
                  <a:schemeClr val="accent1"/>
                </a:solidFill>
              </a:rPr>
              <a:t>）隔板</a:t>
            </a:r>
          </a:p>
        </p:txBody>
      </p:sp>
      <p:sp>
        <p:nvSpPr>
          <p:cNvPr id="7" name="文本框 6">
            <a:extLst>
              <a:ext uri="{FF2B5EF4-FFF2-40B4-BE49-F238E27FC236}">
                <a16:creationId xmlns:a16="http://schemas.microsoft.com/office/drawing/2014/main" id="{86F14FC0-A563-4151-9FA9-46867BE32E5A}"/>
              </a:ext>
            </a:extLst>
          </p:cNvPr>
          <p:cNvSpPr txBox="1"/>
          <p:nvPr/>
        </p:nvSpPr>
        <p:spPr>
          <a:xfrm>
            <a:off x="1664594" y="2085081"/>
            <a:ext cx="9514267" cy="2236574"/>
          </a:xfrm>
          <a:prstGeom prst="rect">
            <a:avLst/>
          </a:prstGeom>
          <a:noFill/>
        </p:spPr>
        <p:txBody>
          <a:bodyPr wrap="square">
            <a:spAutoFit/>
          </a:bodyPr>
          <a:lstStyle/>
          <a:p>
            <a:pPr>
              <a:lnSpc>
                <a:spcPct val="150000"/>
              </a:lnSpc>
            </a:pPr>
            <a:r>
              <a:rPr lang="zh-CN" altLang="en-US" sz="2400" b="1" dirty="0">
                <a:ea typeface="SimSun" panose="02010600030101010101" pitchFamily="2" charset="-122"/>
              </a:rPr>
              <a:t>隔板的作用是</a:t>
            </a:r>
            <a:r>
              <a:rPr lang="zh-CN" altLang="en-US" sz="2400" b="1" dirty="0">
                <a:solidFill>
                  <a:srgbClr val="C00000"/>
                </a:solidFill>
                <a:ea typeface="SimSun" panose="02010600030101010101" pitchFamily="2" charset="-122"/>
              </a:rPr>
              <a:t>将正、负极板隔开</a:t>
            </a:r>
            <a:r>
              <a:rPr lang="zh-CN" altLang="en-US" sz="2400" b="1" dirty="0">
                <a:ea typeface="SimSun" panose="02010600030101010101" pitchFamily="2" charset="-122"/>
              </a:rPr>
              <a:t>。</a:t>
            </a:r>
            <a:endParaRPr lang="en-US" altLang="zh-CN" sz="2400" b="1" dirty="0">
              <a:ea typeface="SimSun" panose="02010600030101010101" pitchFamily="2" charset="-122"/>
            </a:endParaRPr>
          </a:p>
          <a:p>
            <a:pPr>
              <a:lnSpc>
                <a:spcPct val="150000"/>
              </a:lnSpc>
            </a:pPr>
            <a:r>
              <a:rPr lang="zh-CN" altLang="en-US" sz="2400" b="1" dirty="0">
                <a:ea typeface="SimSun" panose="02010600030101010101" pitchFamily="2" charset="-122"/>
              </a:rPr>
              <a:t>为减小蓄电池体积，使正、负极板尽可能地靠近，</a:t>
            </a:r>
            <a:endParaRPr lang="en-US" altLang="zh-CN" sz="2400" b="1" dirty="0">
              <a:ea typeface="SimSun" panose="02010600030101010101" pitchFamily="2" charset="-122"/>
            </a:endParaRPr>
          </a:p>
          <a:p>
            <a:pPr>
              <a:lnSpc>
                <a:spcPct val="150000"/>
              </a:lnSpc>
            </a:pPr>
            <a:r>
              <a:rPr lang="zh-CN" altLang="en-US" sz="2400" b="1" dirty="0">
                <a:ea typeface="SimSun" panose="02010600030101010101" pitchFamily="2" charset="-122"/>
              </a:rPr>
              <a:t>又要确保正、负极板之间有必要的绝缘层，</a:t>
            </a:r>
            <a:endParaRPr lang="en-US" altLang="zh-CN" sz="2400" b="1" dirty="0">
              <a:ea typeface="SimSun" panose="02010600030101010101" pitchFamily="2" charset="-122"/>
            </a:endParaRPr>
          </a:p>
          <a:p>
            <a:pPr>
              <a:lnSpc>
                <a:spcPct val="150000"/>
              </a:lnSpc>
            </a:pPr>
            <a:r>
              <a:rPr lang="zh-CN" altLang="en-US" sz="2400" b="1" dirty="0">
                <a:ea typeface="SimSun" panose="02010600030101010101" pitchFamily="2" charset="-122"/>
              </a:rPr>
              <a:t>因此隔板需由带微孔的橡胶、塑料、玻璃、纤维等绝缘材料制成。</a:t>
            </a:r>
          </a:p>
        </p:txBody>
      </p:sp>
    </p:spTree>
    <p:extLst>
      <p:ext uri="{BB962C8B-B14F-4D97-AF65-F5344CB8AC3E}">
        <p14:creationId xmlns:p14="http://schemas.microsoft.com/office/powerpoint/2010/main" val="30353215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D4900796-98FD-4026-A8D9-35317F5E4370}"/>
              </a:ext>
            </a:extLst>
          </p:cNvPr>
          <p:cNvSpPr txBox="1"/>
          <p:nvPr/>
        </p:nvSpPr>
        <p:spPr>
          <a:xfrm>
            <a:off x="1548683" y="1703276"/>
            <a:ext cx="9887755" cy="2790572"/>
          </a:xfrm>
          <a:prstGeom prst="rect">
            <a:avLst/>
          </a:prstGeom>
          <a:noFill/>
        </p:spPr>
        <p:txBody>
          <a:bodyPr wrap="square">
            <a:spAutoFit/>
          </a:bodyPr>
          <a:lstStyle/>
          <a:p>
            <a:pPr indent="266700" algn="just">
              <a:lnSpc>
                <a:spcPct val="150000"/>
              </a:lnSpc>
            </a:pPr>
            <a:r>
              <a:rPr lang="zh-CN" altLang="en-US" sz="2400" b="1" dirty="0">
                <a:ea typeface="SimSun" panose="02010600030101010101" pitchFamily="2" charset="-122"/>
              </a:rPr>
              <a:t>功能：</a:t>
            </a:r>
            <a:r>
              <a:rPr lang="zh-CN" altLang="zh-CN" sz="2400" b="1" dirty="0">
                <a:ea typeface="SimSun" panose="02010600030101010101" pitchFamily="2" charset="-122"/>
              </a:rPr>
              <a:t>形成电离，促使极板活性物质电离产生电化学反应。</a:t>
            </a:r>
            <a:endParaRPr lang="en-US" altLang="zh-CN" sz="2400" b="1" dirty="0">
              <a:ea typeface="SimSun" panose="02010600030101010101" pitchFamily="2" charset="-122"/>
            </a:endParaRPr>
          </a:p>
          <a:p>
            <a:pPr indent="266700" algn="just">
              <a:lnSpc>
                <a:spcPct val="150000"/>
              </a:lnSpc>
            </a:pPr>
            <a:r>
              <a:rPr lang="en-US" altLang="zh-CN" sz="2400" b="1" dirty="0">
                <a:ea typeface="SimSun" panose="02010600030101010101" pitchFamily="2" charset="-122"/>
              </a:rPr>
              <a:t>          </a:t>
            </a:r>
            <a:r>
              <a:rPr lang="zh-CN" altLang="zh-CN" sz="2400" b="1" dirty="0">
                <a:ea typeface="SimSun" panose="02010600030101010101" pitchFamily="2" charset="-122"/>
              </a:rPr>
              <a:t>电解液是专业的蓄电池用硫酸与铅酸蓄电池用蒸馏水按一定的比</a:t>
            </a:r>
            <a:endParaRPr lang="en-US" altLang="zh-CN" sz="2400" b="1" dirty="0">
              <a:ea typeface="SimSun" panose="02010600030101010101" pitchFamily="2" charset="-122"/>
            </a:endParaRPr>
          </a:p>
          <a:p>
            <a:pPr indent="266700" algn="just">
              <a:lnSpc>
                <a:spcPct val="150000"/>
              </a:lnSpc>
            </a:pPr>
            <a:r>
              <a:rPr lang="en-US" altLang="zh-CN" sz="2400" b="1" dirty="0">
                <a:ea typeface="SimSun" panose="02010600030101010101" pitchFamily="2" charset="-122"/>
              </a:rPr>
              <a:t>           </a:t>
            </a:r>
            <a:r>
              <a:rPr lang="zh-CN" altLang="zh-CN" sz="2400" b="1" dirty="0">
                <a:ea typeface="SimSun" panose="02010600030101010101" pitchFamily="2" charset="-122"/>
              </a:rPr>
              <a:t>例配置而成的。</a:t>
            </a:r>
            <a:endParaRPr lang="en-US" altLang="zh-CN" sz="2400" b="1" dirty="0">
              <a:ea typeface="SimSun" panose="02010600030101010101" pitchFamily="2" charset="-122"/>
            </a:endParaRPr>
          </a:p>
          <a:p>
            <a:pPr indent="266700" algn="just">
              <a:lnSpc>
                <a:spcPct val="150000"/>
              </a:lnSpc>
            </a:pPr>
            <a:r>
              <a:rPr lang="en-US" altLang="zh-CN" sz="2400" b="1" dirty="0">
                <a:ea typeface="SimSun" panose="02010600030101010101" pitchFamily="2" charset="-122"/>
              </a:rPr>
              <a:t>          </a:t>
            </a:r>
            <a:r>
              <a:rPr lang="zh-CN" altLang="zh-CN" sz="2400" b="1" dirty="0">
                <a:ea typeface="SimSun" panose="02010600030101010101" pitchFamily="2" charset="-122"/>
              </a:rPr>
              <a:t>一般汽车用的铅酸蓄电池采用的电解液密度为</a:t>
            </a:r>
            <a:r>
              <a:rPr lang="en-US" altLang="zh-CN" sz="2400" b="1" dirty="0">
                <a:ea typeface="SimSun" panose="02010600030101010101" pitchFamily="2" charset="-122"/>
              </a:rPr>
              <a:t>;</a:t>
            </a:r>
          </a:p>
          <a:p>
            <a:pPr indent="266700" algn="just">
              <a:lnSpc>
                <a:spcPct val="150000"/>
              </a:lnSpc>
            </a:pPr>
            <a:r>
              <a:rPr lang="en-US" altLang="zh-CN" sz="2400" b="1" dirty="0">
                <a:solidFill>
                  <a:srgbClr val="C00000"/>
                </a:solidFill>
                <a:ea typeface="SimSun" panose="02010600030101010101" pitchFamily="2" charset="-122"/>
              </a:rPr>
              <a:t>          1.24~1.28g/cm3</a:t>
            </a:r>
            <a:r>
              <a:rPr lang="zh-CN" altLang="zh-CN" sz="2400" b="1" dirty="0">
                <a:solidFill>
                  <a:srgbClr val="C00000"/>
                </a:solidFill>
                <a:ea typeface="SimSun" panose="02010600030101010101" pitchFamily="2" charset="-122"/>
              </a:rPr>
              <a:t>（</a:t>
            </a:r>
            <a:r>
              <a:rPr lang="en-US" altLang="zh-CN" sz="2400" b="1" dirty="0">
                <a:solidFill>
                  <a:srgbClr val="C00000"/>
                </a:solidFill>
                <a:ea typeface="SimSun" panose="02010600030101010101" pitchFamily="2" charset="-122"/>
              </a:rPr>
              <a:t>25°C</a:t>
            </a:r>
            <a:r>
              <a:rPr lang="zh-CN" altLang="zh-CN" sz="2400" b="1" dirty="0">
                <a:solidFill>
                  <a:srgbClr val="C00000"/>
                </a:solidFill>
                <a:ea typeface="SimSun" panose="02010600030101010101" pitchFamily="2" charset="-122"/>
              </a:rPr>
              <a:t>）</a:t>
            </a:r>
            <a:r>
              <a:rPr lang="zh-CN" altLang="zh-CN" sz="2400" b="1" dirty="0">
                <a:ea typeface="SimSun" panose="02010600030101010101" pitchFamily="2" charset="-122"/>
              </a:rPr>
              <a:t>稀硫酸。</a:t>
            </a:r>
          </a:p>
        </p:txBody>
      </p:sp>
      <p:sp>
        <p:nvSpPr>
          <p:cNvPr id="7" name="文本框 6">
            <a:extLst>
              <a:ext uri="{FF2B5EF4-FFF2-40B4-BE49-F238E27FC236}">
                <a16:creationId xmlns:a16="http://schemas.microsoft.com/office/drawing/2014/main" id="{9B2186B9-F240-4DBB-8E68-24C6763964D0}"/>
              </a:ext>
            </a:extLst>
          </p:cNvPr>
          <p:cNvSpPr txBox="1"/>
          <p:nvPr/>
        </p:nvSpPr>
        <p:spPr>
          <a:xfrm>
            <a:off x="853226" y="897359"/>
            <a:ext cx="2559675" cy="523220"/>
          </a:xfrm>
          <a:prstGeom prst="rect">
            <a:avLst/>
          </a:prstGeom>
          <a:noFill/>
        </p:spPr>
        <p:txBody>
          <a:bodyPr wrap="square">
            <a:spAutoFit/>
          </a:bodyPr>
          <a:lstStyle/>
          <a:p>
            <a:r>
              <a:rPr lang="zh-CN" altLang="en-US" sz="2800" b="1" dirty="0">
                <a:solidFill>
                  <a:schemeClr val="accent1"/>
                </a:solidFill>
              </a:rPr>
              <a:t>（</a:t>
            </a:r>
            <a:r>
              <a:rPr lang="en-US" altLang="zh-CN" sz="2800" b="1" dirty="0">
                <a:solidFill>
                  <a:schemeClr val="accent1"/>
                </a:solidFill>
              </a:rPr>
              <a:t>3</a:t>
            </a:r>
            <a:r>
              <a:rPr lang="zh-CN" altLang="en-US" sz="2800" b="1" dirty="0">
                <a:solidFill>
                  <a:schemeClr val="accent1"/>
                </a:solidFill>
              </a:rPr>
              <a:t>）电解液</a:t>
            </a:r>
          </a:p>
        </p:txBody>
      </p:sp>
    </p:spTree>
    <p:extLst>
      <p:ext uri="{BB962C8B-B14F-4D97-AF65-F5344CB8AC3E}">
        <p14:creationId xmlns:p14="http://schemas.microsoft.com/office/powerpoint/2010/main" val="26309196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D4900796-98FD-4026-A8D9-35317F5E4370}"/>
              </a:ext>
            </a:extLst>
          </p:cNvPr>
          <p:cNvSpPr txBox="1"/>
          <p:nvPr/>
        </p:nvSpPr>
        <p:spPr>
          <a:xfrm>
            <a:off x="982012" y="1407062"/>
            <a:ext cx="9887755" cy="1128579"/>
          </a:xfrm>
          <a:prstGeom prst="rect">
            <a:avLst/>
          </a:prstGeom>
          <a:noFill/>
        </p:spPr>
        <p:txBody>
          <a:bodyPr wrap="square">
            <a:spAutoFit/>
          </a:bodyPr>
          <a:lstStyle/>
          <a:p>
            <a:pPr indent="266700" algn="just">
              <a:lnSpc>
                <a:spcPct val="150000"/>
              </a:lnSpc>
            </a:pPr>
            <a:r>
              <a:rPr lang="zh-CN" altLang="zh-CN" sz="2400" b="1" dirty="0">
                <a:ea typeface="SimSun" panose="02010600030101010101" pitchFamily="2" charset="-122"/>
              </a:rPr>
              <a:t>根据我国地域辽阔、气候条件复杂的特点，</a:t>
            </a:r>
            <a:endParaRPr lang="en-US" altLang="zh-CN" sz="2400" b="1" dirty="0">
              <a:ea typeface="SimSun" panose="02010600030101010101" pitchFamily="2" charset="-122"/>
            </a:endParaRPr>
          </a:p>
          <a:p>
            <a:pPr indent="266700" algn="just">
              <a:lnSpc>
                <a:spcPct val="150000"/>
              </a:lnSpc>
            </a:pPr>
            <a:r>
              <a:rPr lang="zh-CN" altLang="zh-CN" sz="2400" b="1" dirty="0">
                <a:ea typeface="SimSun" panose="02010600030101010101" pitchFamily="2" charset="-122"/>
              </a:rPr>
              <a:t>统一规定了不同地区和气温条件下的电解液相对密度值。</a:t>
            </a:r>
          </a:p>
        </p:txBody>
      </p:sp>
      <p:pic>
        <p:nvPicPr>
          <p:cNvPr id="3" name="图片 2">
            <a:extLst>
              <a:ext uri="{FF2B5EF4-FFF2-40B4-BE49-F238E27FC236}">
                <a16:creationId xmlns:a16="http://schemas.microsoft.com/office/drawing/2014/main" id="{B954E38F-99CE-4ABD-A017-5C3E160DECF4}"/>
              </a:ext>
            </a:extLst>
          </p:cNvPr>
          <p:cNvPicPr>
            <a:picLocks noChangeAspect="1"/>
          </p:cNvPicPr>
          <p:nvPr/>
        </p:nvPicPr>
        <p:blipFill rotWithShape="1">
          <a:blip r:embed="rId2"/>
          <a:srcRect l="28649" t="48264" r="29992" b="25258"/>
          <a:stretch/>
        </p:blipFill>
        <p:spPr>
          <a:xfrm>
            <a:off x="1944711" y="2622526"/>
            <a:ext cx="7823260" cy="2828411"/>
          </a:xfrm>
          <a:prstGeom prst="rect">
            <a:avLst/>
          </a:prstGeom>
        </p:spPr>
      </p:pic>
    </p:spTree>
    <p:extLst>
      <p:ext uri="{BB962C8B-B14F-4D97-AF65-F5344CB8AC3E}">
        <p14:creationId xmlns:p14="http://schemas.microsoft.com/office/powerpoint/2010/main" val="11333948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8F849707-E994-4D75-9051-ADD929D3BD68}"/>
              </a:ext>
            </a:extLst>
          </p:cNvPr>
          <p:cNvSpPr txBox="1"/>
          <p:nvPr/>
        </p:nvSpPr>
        <p:spPr>
          <a:xfrm>
            <a:off x="2094427" y="1806475"/>
            <a:ext cx="7827134" cy="2790572"/>
          </a:xfrm>
          <a:prstGeom prst="rect">
            <a:avLst/>
          </a:prstGeom>
          <a:noFill/>
        </p:spPr>
        <p:txBody>
          <a:bodyPr wrap="square">
            <a:spAutoFit/>
          </a:bodyPr>
          <a:lstStyle/>
          <a:p>
            <a:pPr>
              <a:lnSpc>
                <a:spcPct val="150000"/>
              </a:lnSpc>
            </a:pPr>
            <a:r>
              <a:rPr lang="zh-CN" altLang="en-US" sz="2400" b="1" dirty="0">
                <a:solidFill>
                  <a:srgbClr val="C00000"/>
                </a:solidFill>
                <a:ea typeface="SimSun" panose="02010600030101010101" pitchFamily="2" charset="-122"/>
              </a:rPr>
              <a:t>功能：</a:t>
            </a:r>
            <a:r>
              <a:rPr lang="zh-CN" altLang="en-US" sz="2400" b="1" dirty="0">
                <a:ea typeface="SimSun" panose="02010600030101010101" pitchFamily="2" charset="-122"/>
              </a:rPr>
              <a:t>盛装极板组和电解液。</a:t>
            </a:r>
            <a:endParaRPr lang="en-US" altLang="zh-CN" sz="2400" b="1" dirty="0">
              <a:ea typeface="SimSun" panose="02010600030101010101" pitchFamily="2" charset="-122"/>
            </a:endParaRPr>
          </a:p>
          <a:p>
            <a:pPr>
              <a:lnSpc>
                <a:spcPct val="150000"/>
              </a:lnSpc>
            </a:pPr>
            <a:r>
              <a:rPr lang="zh-CN" altLang="en-US" sz="2400" b="1" dirty="0">
                <a:solidFill>
                  <a:srgbClr val="C00000"/>
                </a:solidFill>
                <a:ea typeface="SimSun" panose="02010600030101010101" pitchFamily="2" charset="-122"/>
              </a:rPr>
              <a:t>外形：</a:t>
            </a:r>
            <a:r>
              <a:rPr lang="zh-CN" altLang="en-US" sz="2400" b="1" dirty="0">
                <a:ea typeface="SimSun" panose="02010600030101010101" pitchFamily="2" charset="-122"/>
              </a:rPr>
              <a:t>为长立方体，</a:t>
            </a:r>
            <a:endParaRPr lang="en-US" altLang="zh-CN" sz="2400" b="1" dirty="0">
              <a:ea typeface="SimSun" panose="02010600030101010101" pitchFamily="2" charset="-122"/>
            </a:endParaRPr>
          </a:p>
          <a:p>
            <a:pPr>
              <a:lnSpc>
                <a:spcPct val="150000"/>
              </a:lnSpc>
            </a:pPr>
            <a:r>
              <a:rPr lang="zh-CN" altLang="en-US" sz="2400" b="1" dirty="0">
                <a:solidFill>
                  <a:srgbClr val="C00000"/>
                </a:solidFill>
                <a:ea typeface="SimSun" panose="02010600030101010101" pitchFamily="2" charset="-122"/>
              </a:rPr>
              <a:t>内部：</a:t>
            </a:r>
            <a:r>
              <a:rPr lang="zh-CN" altLang="en-US" sz="2400" b="1" dirty="0">
                <a:ea typeface="SimSun" panose="02010600030101010101" pitchFamily="2" charset="-122"/>
              </a:rPr>
              <a:t>一般分隔成互不相通的3个或6个单体电池槽，</a:t>
            </a:r>
            <a:endParaRPr lang="en-US" altLang="zh-CN" sz="2400" b="1" dirty="0">
              <a:ea typeface="SimSun" panose="02010600030101010101" pitchFamily="2" charset="-122"/>
            </a:endParaRPr>
          </a:p>
          <a:p>
            <a:pPr>
              <a:lnSpc>
                <a:spcPct val="150000"/>
              </a:lnSpc>
            </a:pPr>
            <a:r>
              <a:rPr lang="zh-CN" altLang="en-US" sz="2400" b="1" dirty="0">
                <a:solidFill>
                  <a:srgbClr val="C00000"/>
                </a:solidFill>
                <a:ea typeface="SimSun" panose="02010600030101010101" pitchFamily="2" charset="-122"/>
              </a:rPr>
              <a:t>顶部：</a:t>
            </a:r>
            <a:r>
              <a:rPr lang="zh-CN" altLang="en-US" sz="2400" b="1" dirty="0">
                <a:ea typeface="SimSun" panose="02010600030101010101" pitchFamily="2" charset="-122"/>
              </a:rPr>
              <a:t>沿四周有与池盖相连接的特制封沟，</a:t>
            </a:r>
            <a:endParaRPr lang="en-US" altLang="zh-CN" sz="2400" b="1" dirty="0">
              <a:ea typeface="SimSun" panose="02010600030101010101" pitchFamily="2" charset="-122"/>
            </a:endParaRPr>
          </a:p>
          <a:p>
            <a:pPr>
              <a:lnSpc>
                <a:spcPct val="150000"/>
              </a:lnSpc>
            </a:pPr>
            <a:r>
              <a:rPr lang="zh-CN" altLang="en-US" sz="2400" b="1" dirty="0">
                <a:solidFill>
                  <a:srgbClr val="C00000"/>
                </a:solidFill>
                <a:ea typeface="SimSun" panose="02010600030101010101" pitchFamily="2" charset="-122"/>
              </a:rPr>
              <a:t>壳内底部</a:t>
            </a:r>
            <a:r>
              <a:rPr lang="zh-CN" altLang="en-US" sz="2400" b="1" dirty="0">
                <a:ea typeface="SimSun" panose="02010600030101010101" pitchFamily="2" charset="-122"/>
              </a:rPr>
              <a:t>：有凸筋，用以支撑极板组。</a:t>
            </a:r>
          </a:p>
        </p:txBody>
      </p:sp>
      <p:sp>
        <p:nvSpPr>
          <p:cNvPr id="7" name="文本框 6">
            <a:extLst>
              <a:ext uri="{FF2B5EF4-FFF2-40B4-BE49-F238E27FC236}">
                <a16:creationId xmlns:a16="http://schemas.microsoft.com/office/drawing/2014/main" id="{57F191D6-58DF-453F-9CB0-5293BBEFA97A}"/>
              </a:ext>
            </a:extLst>
          </p:cNvPr>
          <p:cNvSpPr txBox="1"/>
          <p:nvPr/>
        </p:nvSpPr>
        <p:spPr>
          <a:xfrm>
            <a:off x="1033530" y="1186934"/>
            <a:ext cx="2121794" cy="523220"/>
          </a:xfrm>
          <a:prstGeom prst="rect">
            <a:avLst/>
          </a:prstGeom>
          <a:noFill/>
        </p:spPr>
        <p:txBody>
          <a:bodyPr wrap="square">
            <a:spAutoFit/>
          </a:bodyPr>
          <a:lstStyle/>
          <a:p>
            <a:r>
              <a:rPr lang="zh-CN" altLang="en-US" sz="2800" b="1" dirty="0">
                <a:solidFill>
                  <a:schemeClr val="accent1"/>
                </a:solidFill>
              </a:rPr>
              <a:t>（四）外壳</a:t>
            </a:r>
          </a:p>
        </p:txBody>
      </p:sp>
      <p:pic>
        <p:nvPicPr>
          <p:cNvPr id="1026" name="图片 512">
            <a:extLst>
              <a:ext uri="{FF2B5EF4-FFF2-40B4-BE49-F238E27FC236}">
                <a16:creationId xmlns:a16="http://schemas.microsoft.com/office/drawing/2014/main" id="{EA9C61BF-B084-4387-B10F-4772CF6FFF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4189" t="21010" r="36694" b="49660"/>
          <a:stretch>
            <a:fillRect/>
          </a:stretch>
        </p:blipFill>
        <p:spPr bwMode="auto">
          <a:xfrm>
            <a:off x="7526025" y="4150442"/>
            <a:ext cx="3485412" cy="19768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1290676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57F191D6-58DF-453F-9CB0-5293BBEFA97A}"/>
              </a:ext>
            </a:extLst>
          </p:cNvPr>
          <p:cNvSpPr txBox="1"/>
          <p:nvPr/>
        </p:nvSpPr>
        <p:spPr>
          <a:xfrm>
            <a:off x="505496" y="800568"/>
            <a:ext cx="3023315" cy="523220"/>
          </a:xfrm>
          <a:prstGeom prst="rect">
            <a:avLst/>
          </a:prstGeom>
          <a:noFill/>
        </p:spPr>
        <p:txBody>
          <a:bodyPr wrap="square">
            <a:spAutoFit/>
          </a:bodyPr>
          <a:lstStyle/>
          <a:p>
            <a:r>
              <a:rPr lang="zh-CN" altLang="en-US" sz="2800" b="1" dirty="0">
                <a:solidFill>
                  <a:schemeClr val="accent1"/>
                </a:solidFill>
              </a:rPr>
              <a:t>（五）安全阀</a:t>
            </a:r>
          </a:p>
        </p:txBody>
      </p:sp>
      <p:sp>
        <p:nvSpPr>
          <p:cNvPr id="6" name="文本框 5">
            <a:extLst>
              <a:ext uri="{FF2B5EF4-FFF2-40B4-BE49-F238E27FC236}">
                <a16:creationId xmlns:a16="http://schemas.microsoft.com/office/drawing/2014/main" id="{C1043F8F-1D3E-4B16-BC1B-E1BFC5F58E9B}"/>
              </a:ext>
            </a:extLst>
          </p:cNvPr>
          <p:cNvSpPr txBox="1"/>
          <p:nvPr/>
        </p:nvSpPr>
        <p:spPr>
          <a:xfrm>
            <a:off x="1355503" y="1323788"/>
            <a:ext cx="10836497" cy="5008230"/>
          </a:xfrm>
          <a:prstGeom prst="rect">
            <a:avLst/>
          </a:prstGeom>
          <a:noFill/>
        </p:spPr>
        <p:txBody>
          <a:bodyPr wrap="square">
            <a:spAutoFit/>
          </a:bodyPr>
          <a:lstStyle/>
          <a:p>
            <a:pPr indent="266700" algn="just">
              <a:lnSpc>
                <a:spcPct val="150000"/>
              </a:lnSpc>
            </a:pPr>
            <a:r>
              <a:rPr lang="zh-CN" altLang="zh-CN" sz="2400" kern="100" dirty="0">
                <a:effectLst/>
                <a:latin typeface="Times New Roman" panose="02020603050405020304" pitchFamily="18" charset="0"/>
                <a:ea typeface="宋体" panose="02010600030101010101" pitchFamily="2" charset="-122"/>
              </a:rPr>
              <a:t>安全阀质量的好坏直接影响电池</a:t>
            </a:r>
            <a:r>
              <a:rPr lang="zh-CN" altLang="zh-CN" sz="2400" b="1" kern="100" dirty="0">
                <a:solidFill>
                  <a:srgbClr val="C00000"/>
                </a:solidFill>
                <a:effectLst/>
                <a:latin typeface="Times New Roman" panose="02020603050405020304" pitchFamily="18" charset="0"/>
                <a:ea typeface="宋体" panose="02010600030101010101" pitchFamily="2" charset="-122"/>
              </a:rPr>
              <a:t>使用寿命，均匀性和安全性</a:t>
            </a:r>
            <a:r>
              <a:rPr lang="zh-CN" altLang="zh-CN" sz="2400" kern="100" dirty="0">
                <a:effectLst/>
                <a:latin typeface="Times New Roman" panose="02020603050405020304" pitchFamily="18" charset="0"/>
                <a:ea typeface="宋体" panose="02010600030101010101" pitchFamily="2" charset="-122"/>
              </a:rPr>
              <a:t>。</a:t>
            </a:r>
          </a:p>
          <a:p>
            <a:pPr indent="266700" algn="just">
              <a:lnSpc>
                <a:spcPct val="150000"/>
              </a:lnSpc>
            </a:pPr>
            <a:r>
              <a:rPr lang="zh-CN" altLang="zh-CN" sz="2400" kern="100" dirty="0">
                <a:effectLst/>
                <a:latin typeface="Times New Roman" panose="02020603050405020304" pitchFamily="18" charset="0"/>
                <a:ea typeface="宋体" panose="02010600030101010101" pitchFamily="2" charset="-122"/>
              </a:rPr>
              <a:t>根据有关标准和阀控电池的使用情况，安全阀应满足如下技术条件：</a:t>
            </a:r>
          </a:p>
          <a:p>
            <a:pPr marL="342900" lvl="0" indent="-342900" algn="just">
              <a:lnSpc>
                <a:spcPct val="150000"/>
              </a:lnSpc>
              <a:buFont typeface="+mj-lt"/>
              <a:buAutoNum type="arabicPeriod"/>
            </a:pPr>
            <a:r>
              <a:rPr lang="zh-CN" altLang="zh-CN" sz="2400" kern="100" dirty="0">
                <a:effectLst/>
                <a:latin typeface="Times New Roman" panose="02020603050405020304" pitchFamily="18" charset="0"/>
                <a:ea typeface="宋体" panose="02010600030101010101" pitchFamily="2" charset="-122"/>
              </a:rPr>
              <a:t>单向开阀；单向密封，可防止空气进入电池内部；</a:t>
            </a:r>
          </a:p>
          <a:p>
            <a:pPr marL="342900" lvl="0" indent="-342900" algn="just">
              <a:lnSpc>
                <a:spcPct val="150000"/>
              </a:lnSpc>
              <a:buFont typeface="+mj-lt"/>
              <a:buAutoNum type="arabicPeriod"/>
            </a:pPr>
            <a:r>
              <a:rPr lang="zh-CN" altLang="zh-CN" sz="2400" kern="100" dirty="0">
                <a:effectLst/>
                <a:latin typeface="Times New Roman" panose="02020603050405020304" pitchFamily="18" charset="0"/>
                <a:ea typeface="宋体" panose="02010600030101010101" pitchFamily="2" charset="-122"/>
              </a:rPr>
              <a:t>同一组电池各安全阀之间的开闭压力之差不应超过平均值的</a:t>
            </a:r>
            <a:r>
              <a:rPr lang="en-US" altLang="zh-CN" sz="2400" kern="100" dirty="0">
                <a:effectLst/>
                <a:latin typeface="Times New Roman" panose="02020603050405020304" pitchFamily="18" charset="0"/>
                <a:ea typeface="宋体" panose="02010600030101010101" pitchFamily="2" charset="-122"/>
              </a:rPr>
              <a:t>20</a:t>
            </a:r>
            <a:r>
              <a:rPr lang="zh-CN" altLang="zh-CN" sz="2400" kern="100" dirty="0">
                <a:effectLst/>
                <a:latin typeface="Times New Roman" panose="02020603050405020304" pitchFamily="18" charset="0"/>
                <a:ea typeface="宋体" panose="02010600030101010101" pitchFamily="2" charset="-122"/>
              </a:rPr>
              <a:t>％；</a:t>
            </a:r>
            <a:endParaRPr lang="en-US" altLang="zh-CN" sz="2400" kern="100" dirty="0">
              <a:effectLst/>
              <a:latin typeface="Times New Roman" panose="02020603050405020304" pitchFamily="18" charset="0"/>
              <a:ea typeface="宋体" panose="02010600030101010101" pitchFamily="2" charset="-122"/>
            </a:endParaRPr>
          </a:p>
          <a:p>
            <a:pPr marL="342900" lvl="0" indent="-342900" algn="just">
              <a:lnSpc>
                <a:spcPct val="150000"/>
              </a:lnSpc>
              <a:buFont typeface="+mj-lt"/>
              <a:buAutoNum type="arabicPeriod"/>
            </a:pPr>
            <a:r>
              <a:rPr lang="zh-CN" altLang="zh-CN" sz="2400" kern="100" dirty="0">
                <a:effectLst/>
                <a:latin typeface="Times New Roman" panose="02020603050405020304" pitchFamily="18" charset="0"/>
                <a:ea typeface="宋体" panose="02010600030101010101" pitchFamily="2" charset="-122"/>
              </a:rPr>
              <a:t>寿命不应低于</a:t>
            </a:r>
            <a:r>
              <a:rPr lang="en-US" altLang="zh-CN" sz="2400" kern="100" dirty="0">
                <a:effectLst/>
                <a:latin typeface="Times New Roman" panose="02020603050405020304" pitchFamily="18" charset="0"/>
                <a:ea typeface="宋体" panose="02010600030101010101" pitchFamily="2" charset="-122"/>
              </a:rPr>
              <a:t>15</a:t>
            </a:r>
            <a:r>
              <a:rPr lang="zh-CN" altLang="zh-CN" sz="2400" kern="100" dirty="0">
                <a:effectLst/>
                <a:latin typeface="Times New Roman" panose="02020603050405020304" pitchFamily="18" charset="0"/>
                <a:ea typeface="宋体" panose="02010600030101010101" pitchFamily="2" charset="-122"/>
              </a:rPr>
              <a:t>年；</a:t>
            </a:r>
            <a:endParaRPr lang="en-US" altLang="zh-CN" sz="2400" kern="100" dirty="0">
              <a:effectLst/>
              <a:latin typeface="Times New Roman" panose="02020603050405020304" pitchFamily="18" charset="0"/>
              <a:ea typeface="宋体" panose="02010600030101010101" pitchFamily="2" charset="-122"/>
            </a:endParaRPr>
          </a:p>
          <a:p>
            <a:pPr marL="342900" lvl="0" indent="-342900" algn="just">
              <a:lnSpc>
                <a:spcPct val="150000"/>
              </a:lnSpc>
              <a:buFont typeface="+mj-lt"/>
              <a:buAutoNum type="arabicPeriod"/>
            </a:pPr>
            <a:r>
              <a:rPr lang="zh-CN" altLang="zh-CN" sz="2400" kern="100" dirty="0">
                <a:effectLst/>
                <a:latin typeface="Times New Roman" panose="02020603050405020304" pitchFamily="18" charset="0"/>
                <a:ea typeface="宋体" panose="02010600030101010101" pitchFamily="2" charset="-122"/>
              </a:rPr>
              <a:t>滤酸，可防止酸和酸雾从安全阀排气口排出；</a:t>
            </a:r>
            <a:endParaRPr lang="en-US" altLang="zh-CN" sz="2400" kern="100" dirty="0">
              <a:effectLst/>
              <a:latin typeface="Times New Roman" panose="02020603050405020304" pitchFamily="18" charset="0"/>
              <a:ea typeface="宋体" panose="02010600030101010101" pitchFamily="2" charset="-122"/>
            </a:endParaRPr>
          </a:p>
          <a:p>
            <a:pPr marL="342900" lvl="0" indent="-342900" algn="just">
              <a:lnSpc>
                <a:spcPct val="150000"/>
              </a:lnSpc>
              <a:buFont typeface="+mj-lt"/>
              <a:buAutoNum type="arabicPeriod"/>
            </a:pPr>
            <a:r>
              <a:rPr lang="zh-CN" altLang="zh-CN" sz="2400" kern="100" dirty="0">
                <a:effectLst/>
                <a:latin typeface="Times New Roman" panose="02020603050405020304" pitchFamily="18" charset="0"/>
                <a:ea typeface="宋体" panose="02010600030101010101" pitchFamily="2" charset="-122"/>
              </a:rPr>
              <a:t>隔爆，电池外部遇明火时电池内部不应引爆；</a:t>
            </a:r>
            <a:endParaRPr lang="en-US" altLang="zh-CN" sz="2400" kern="100" dirty="0">
              <a:effectLst/>
              <a:latin typeface="Times New Roman" panose="02020603050405020304" pitchFamily="18" charset="0"/>
              <a:ea typeface="宋体" panose="02010600030101010101" pitchFamily="2" charset="-122"/>
            </a:endParaRPr>
          </a:p>
          <a:p>
            <a:pPr marL="342900" lvl="0" indent="-342900" algn="just">
              <a:lnSpc>
                <a:spcPct val="150000"/>
              </a:lnSpc>
              <a:buFont typeface="+mj-lt"/>
              <a:buAutoNum type="arabicPeriod"/>
            </a:pPr>
            <a:r>
              <a:rPr lang="zh-CN" altLang="zh-CN" sz="2400" kern="100" dirty="0">
                <a:effectLst/>
                <a:latin typeface="Times New Roman" panose="02020603050405020304" pitchFamily="18" charset="0"/>
                <a:ea typeface="宋体" panose="02010600030101010101" pitchFamily="2" charset="-122"/>
              </a:rPr>
              <a:t>抗震，在运输和使用期间，安全阀不会因震动和多次开闭而松动失效；</a:t>
            </a:r>
            <a:endParaRPr lang="en-US" altLang="zh-CN" sz="2400" kern="100" dirty="0">
              <a:latin typeface="Times New Roman" panose="02020603050405020304" pitchFamily="18" charset="0"/>
              <a:ea typeface="宋体" panose="02010600030101010101" pitchFamily="2" charset="-122"/>
            </a:endParaRPr>
          </a:p>
          <a:p>
            <a:pPr marL="342900" lvl="0" indent="-342900" algn="just">
              <a:lnSpc>
                <a:spcPct val="150000"/>
              </a:lnSpc>
              <a:buFont typeface="+mj-lt"/>
              <a:buAutoNum type="arabicPeriod"/>
            </a:pPr>
            <a:r>
              <a:rPr lang="zh-CN" altLang="zh-CN" sz="2400" kern="100" dirty="0">
                <a:effectLst/>
                <a:latin typeface="Times New Roman" panose="02020603050405020304" pitchFamily="18" charset="0"/>
                <a:ea typeface="宋体" panose="02010600030101010101" pitchFamily="2" charset="-122"/>
              </a:rPr>
              <a:t>耐酸；耐高、低温。</a:t>
            </a:r>
          </a:p>
        </p:txBody>
      </p:sp>
    </p:spTree>
    <p:extLst>
      <p:ext uri="{BB962C8B-B14F-4D97-AF65-F5344CB8AC3E}">
        <p14:creationId xmlns:p14="http://schemas.microsoft.com/office/powerpoint/2010/main" val="5792624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57F191D6-58DF-453F-9CB0-5293BBEFA97A}"/>
              </a:ext>
            </a:extLst>
          </p:cNvPr>
          <p:cNvSpPr txBox="1"/>
          <p:nvPr/>
        </p:nvSpPr>
        <p:spPr>
          <a:xfrm>
            <a:off x="518375" y="1135419"/>
            <a:ext cx="3023315" cy="523220"/>
          </a:xfrm>
          <a:prstGeom prst="rect">
            <a:avLst/>
          </a:prstGeom>
          <a:noFill/>
        </p:spPr>
        <p:txBody>
          <a:bodyPr wrap="square">
            <a:spAutoFit/>
          </a:bodyPr>
          <a:lstStyle/>
          <a:p>
            <a:r>
              <a:rPr lang="zh-CN" altLang="en-US" sz="2800" b="1" dirty="0">
                <a:solidFill>
                  <a:schemeClr val="accent1"/>
                </a:solidFill>
              </a:rPr>
              <a:t>（六）其他</a:t>
            </a:r>
          </a:p>
        </p:txBody>
      </p:sp>
      <p:sp>
        <p:nvSpPr>
          <p:cNvPr id="6" name="文本框 5">
            <a:extLst>
              <a:ext uri="{FF2B5EF4-FFF2-40B4-BE49-F238E27FC236}">
                <a16:creationId xmlns:a16="http://schemas.microsoft.com/office/drawing/2014/main" id="{C1043F8F-1D3E-4B16-BC1B-E1BFC5F58E9B}"/>
              </a:ext>
            </a:extLst>
          </p:cNvPr>
          <p:cNvSpPr txBox="1"/>
          <p:nvPr/>
        </p:nvSpPr>
        <p:spPr>
          <a:xfrm>
            <a:off x="1300766" y="1826064"/>
            <a:ext cx="10372859" cy="574581"/>
          </a:xfrm>
          <a:prstGeom prst="rect">
            <a:avLst/>
          </a:prstGeom>
          <a:noFill/>
        </p:spPr>
        <p:txBody>
          <a:bodyPr wrap="square">
            <a:spAutoFit/>
          </a:bodyPr>
          <a:lstStyle/>
          <a:p>
            <a:pPr indent="266700" algn="just">
              <a:lnSpc>
                <a:spcPct val="150000"/>
              </a:lnSpc>
            </a:pPr>
            <a:r>
              <a:rPr lang="zh-CN" altLang="zh-CN" sz="2400" b="1" dirty="0">
                <a:ea typeface="SimSun" panose="02010600030101010101" pitchFamily="2" charset="-122"/>
              </a:rPr>
              <a:t>蓄电池除上述主要部件外，还有接线端子、连接条等零部件。</a:t>
            </a:r>
          </a:p>
        </p:txBody>
      </p:sp>
      <p:pic>
        <p:nvPicPr>
          <p:cNvPr id="2" name="图片 1">
            <a:extLst>
              <a:ext uri="{FF2B5EF4-FFF2-40B4-BE49-F238E27FC236}">
                <a16:creationId xmlns:a16="http://schemas.microsoft.com/office/drawing/2014/main" id="{C84196F7-51D2-44D5-A078-59DA6A267CEE}"/>
              </a:ext>
            </a:extLst>
          </p:cNvPr>
          <p:cNvPicPr>
            <a:picLocks noChangeAspect="1"/>
          </p:cNvPicPr>
          <p:nvPr/>
        </p:nvPicPr>
        <p:blipFill>
          <a:blip r:embed="rId2"/>
          <a:stretch>
            <a:fillRect/>
          </a:stretch>
        </p:blipFill>
        <p:spPr>
          <a:xfrm>
            <a:off x="3541690" y="3094149"/>
            <a:ext cx="3547056" cy="3000218"/>
          </a:xfrm>
          <a:prstGeom prst="rect">
            <a:avLst/>
          </a:prstGeom>
        </p:spPr>
      </p:pic>
    </p:spTree>
    <p:extLst>
      <p:ext uri="{BB962C8B-B14F-4D97-AF65-F5344CB8AC3E}">
        <p14:creationId xmlns:p14="http://schemas.microsoft.com/office/powerpoint/2010/main" val="41482357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67715" y="1125855"/>
            <a:ext cx="5080000" cy="583565"/>
          </a:xfrm>
          <a:prstGeom prst="rect">
            <a:avLst/>
          </a:prstGeom>
          <a:noFill/>
          <a:ln w="9525">
            <a:noFill/>
          </a:ln>
        </p:spPr>
        <p:txBody>
          <a:bodyPr>
            <a:spAutoFit/>
          </a:bodyPr>
          <a:lstStyle/>
          <a:p>
            <a:pPr indent="267970"/>
            <a:r>
              <a:rPr lang="zh-CN" altLang="en-US" sz="3200" b="1" dirty="0">
                <a:solidFill>
                  <a:srgbClr val="C00000"/>
                </a:solidFill>
                <a:latin typeface="+mn-ea"/>
                <a:cs typeface="+mn-ea"/>
              </a:rPr>
              <a:t>三、铅酸蓄电池工作原理</a:t>
            </a:r>
          </a:p>
        </p:txBody>
      </p:sp>
      <p:pic>
        <p:nvPicPr>
          <p:cNvPr id="4" name="图片 150"/>
          <p:cNvPicPr>
            <a:picLocks noChangeAspect="1"/>
          </p:cNvPicPr>
          <p:nvPr/>
        </p:nvPicPr>
        <p:blipFill>
          <a:blip r:embed="rId3"/>
          <a:stretch>
            <a:fillRect/>
          </a:stretch>
        </p:blipFill>
        <p:spPr>
          <a:xfrm>
            <a:off x="8894883" y="2827977"/>
            <a:ext cx="2724785" cy="3373120"/>
          </a:xfrm>
          <a:prstGeom prst="rect">
            <a:avLst/>
          </a:prstGeom>
          <a:noFill/>
          <a:ln w="9525">
            <a:noFill/>
          </a:ln>
        </p:spPr>
      </p:pic>
      <p:sp>
        <p:nvSpPr>
          <p:cNvPr id="3" name="文本框 2"/>
          <p:cNvSpPr txBox="1"/>
          <p:nvPr/>
        </p:nvSpPr>
        <p:spPr>
          <a:xfrm>
            <a:off x="1838047" y="1854153"/>
            <a:ext cx="7408984" cy="1947649"/>
          </a:xfrm>
          <a:prstGeom prst="rect">
            <a:avLst/>
          </a:prstGeom>
          <a:noFill/>
          <a:ln w="9525">
            <a:noFill/>
          </a:ln>
        </p:spPr>
        <p:txBody>
          <a:bodyPr wrap="square">
            <a:spAutoFit/>
          </a:bodyPr>
          <a:lstStyle/>
          <a:p>
            <a:pPr>
              <a:lnSpc>
                <a:spcPct val="150000"/>
              </a:lnSpc>
            </a:pPr>
            <a:r>
              <a:rPr lang="zh-CN" altLang="zh-CN" sz="2800" b="1" dirty="0">
                <a:ea typeface="SimSun" panose="02010600030101010101" pitchFamily="2" charset="-122"/>
              </a:rPr>
              <a:t>铅酸电池的电化学反应原理就是</a:t>
            </a:r>
            <a:endParaRPr lang="en-US" altLang="zh-CN" sz="2800" b="1" dirty="0">
              <a:ea typeface="SimSun" panose="02010600030101010101" pitchFamily="2" charset="-122"/>
            </a:endParaRPr>
          </a:p>
          <a:p>
            <a:pPr>
              <a:lnSpc>
                <a:spcPct val="150000"/>
              </a:lnSpc>
            </a:pPr>
            <a:r>
              <a:rPr lang="zh-CN" altLang="zh-CN" sz="2800" b="1" dirty="0">
                <a:ea typeface="SimSun" panose="02010600030101010101" pitchFamily="2" charset="-122"/>
              </a:rPr>
              <a:t>充电时将电能转化为化学能在电池内储存起来，放电时将化学能转化为电能供给外系统。</a:t>
            </a:r>
          </a:p>
        </p:txBody>
      </p:sp>
    </p:spTree>
    <p:custDataLst>
      <p:tags r:id="rId1"/>
    </p:custDataLst>
  </p:cSld>
  <p:clrMapOvr>
    <a:masterClrMapping/>
  </p:clrMapOvr>
  <p:transition>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custDataLst>
              <p:tags r:id="rId2"/>
            </p:custDataLst>
          </p:nvPr>
        </p:nvCxnSpPr>
        <p:spPr>
          <a:xfrm>
            <a:off x="0" y="434645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Rectangle 8"/>
          <p:cNvSpPr/>
          <p:nvPr/>
        </p:nvSpPr>
        <p:spPr>
          <a:xfrm>
            <a:off x="4215" y="-2220"/>
            <a:ext cx="12187183" cy="59183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85494" tIns="44553" rIns="85494" bIns="44553" anchor="ctr"/>
          <a:lstStyle/>
          <a:p>
            <a:pPr algn="ctr" eaLnBrk="0" hangingPunct="0"/>
            <a:endParaRPr lang="zh-CN" altLang="zh-CN" sz="1705" dirty="0">
              <a:solidFill>
                <a:srgbClr val="FFFFFF"/>
              </a:solidFill>
              <a:latin typeface="Arial" panose="020B0604020202020204" pitchFamily="34" charset="0"/>
              <a:ea typeface="宋体" panose="02010600030101010101" pitchFamily="2" charset="-122"/>
            </a:endParaRPr>
          </a:p>
        </p:txBody>
      </p:sp>
      <p:sp>
        <p:nvSpPr>
          <p:cNvPr id="3" name="文本框 2"/>
          <p:cNvSpPr txBox="1"/>
          <p:nvPr/>
        </p:nvSpPr>
        <p:spPr>
          <a:xfrm>
            <a:off x="8115300" y="13398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grpSp>
        <p:nvGrpSpPr>
          <p:cNvPr id="10" name="组合 1"/>
          <p:cNvGrpSpPr/>
          <p:nvPr/>
        </p:nvGrpSpPr>
        <p:grpSpPr bwMode="auto">
          <a:xfrm rot="10800000">
            <a:off x="131763" y="115888"/>
            <a:ext cx="6611937" cy="5976937"/>
            <a:chOff x="3018972" y="1"/>
            <a:chExt cx="9204298" cy="6858000"/>
          </a:xfrm>
        </p:grpSpPr>
        <p:sp>
          <p:nvSpPr>
            <p:cNvPr id="11" name="任意形状 185"/>
            <p:cNvSpPr/>
            <p:nvPr/>
          </p:nvSpPr>
          <p:spPr>
            <a:xfrm>
              <a:off x="3052120" y="1"/>
              <a:ext cx="9171150" cy="6858000"/>
            </a:xfrm>
            <a:custGeom>
              <a:avLst/>
              <a:gdLst>
                <a:gd name="connsiteX0" fmla="*/ 9139995 w 9172085"/>
                <a:gd name="connsiteY0" fmla="*/ 6547684 h 6858000"/>
                <a:gd name="connsiteX1" fmla="*/ 9139995 w 9172085"/>
                <a:gd name="connsiteY1" fmla="*/ 6559712 h 6858000"/>
                <a:gd name="connsiteX2" fmla="*/ 8697455 w 9172085"/>
                <a:gd name="connsiteY2" fmla="*/ 6858000 h 6858000"/>
                <a:gd name="connsiteX3" fmla="*/ 8678034 w 9172085"/>
                <a:gd name="connsiteY3" fmla="*/ 6858000 h 6858000"/>
                <a:gd name="connsiteX4" fmla="*/ 9137989 w 9172085"/>
                <a:gd name="connsiteY4" fmla="*/ 6547685 h 6858000"/>
                <a:gd name="connsiteX5" fmla="*/ 9137736 w 9172085"/>
                <a:gd name="connsiteY5" fmla="*/ 6549205 h 6858000"/>
                <a:gd name="connsiteX6" fmla="*/ 1337804 w 9172085"/>
                <a:gd name="connsiteY6" fmla="*/ 5996427 h 6858000"/>
                <a:gd name="connsiteX7" fmla="*/ 30086 w 9172085"/>
                <a:gd name="connsiteY7" fmla="*/ 6762170 h 6858000"/>
                <a:gd name="connsiteX8" fmla="*/ 1608574 w 9172085"/>
                <a:gd name="connsiteY8" fmla="*/ 6477522 h 6858000"/>
                <a:gd name="connsiteX9" fmla="*/ 2151705 w 9172085"/>
                <a:gd name="connsiteY9" fmla="*/ 5832136 h 6858000"/>
                <a:gd name="connsiteX10" fmla="*/ 1347834 w 9172085"/>
                <a:gd name="connsiteY10" fmla="*/ 5992417 h 6858000"/>
                <a:gd name="connsiteX11" fmla="*/ 1616599 w 9172085"/>
                <a:gd name="connsiteY11" fmla="*/ 6471510 h 6858000"/>
                <a:gd name="connsiteX12" fmla="*/ 2015509 w 9172085"/>
                <a:gd name="connsiteY12" fmla="*/ 5995180 h 6858000"/>
                <a:gd name="connsiteX13" fmla="*/ 3213357 w 9172085"/>
                <a:gd name="connsiteY13" fmla="*/ 5828061 h 6858000"/>
                <a:gd name="connsiteX14" fmla="*/ 2168166 w 9172085"/>
                <a:gd name="connsiteY14" fmla="*/ 5830046 h 6858000"/>
                <a:gd name="connsiteX15" fmla="*/ 2168166 w 9172085"/>
                <a:gd name="connsiteY15" fmla="*/ 5830047 h 6858000"/>
                <a:gd name="connsiteX16" fmla="*/ 1639832 w 9172085"/>
                <a:gd name="connsiteY16" fmla="*/ 6462531 h 6858000"/>
                <a:gd name="connsiteX17" fmla="*/ 8133127 w 9172085"/>
                <a:gd name="connsiteY17" fmla="*/ 5577474 h 6858000"/>
                <a:gd name="connsiteX18" fmla="*/ 7013483 w 9172085"/>
                <a:gd name="connsiteY18" fmla="*/ 6151993 h 6858000"/>
                <a:gd name="connsiteX19" fmla="*/ 7312714 w 9172085"/>
                <a:gd name="connsiteY19" fmla="*/ 6062721 h 6858000"/>
                <a:gd name="connsiteX20" fmla="*/ 8558336 w 9172085"/>
                <a:gd name="connsiteY20" fmla="*/ 5689731 h 6858000"/>
                <a:gd name="connsiteX21" fmla="*/ 3510766 w 9172085"/>
                <a:gd name="connsiteY21" fmla="*/ 5333222 h 6858000"/>
                <a:gd name="connsiteX22" fmla="*/ 3384969 w 9172085"/>
                <a:gd name="connsiteY22" fmla="*/ 5571028 h 6858000"/>
                <a:gd name="connsiteX23" fmla="*/ 3253401 w 9172085"/>
                <a:gd name="connsiteY23" fmla="*/ 5819963 h 6858000"/>
                <a:gd name="connsiteX24" fmla="*/ 3357856 w 9172085"/>
                <a:gd name="connsiteY24" fmla="*/ 5868689 h 6858000"/>
                <a:gd name="connsiteX25" fmla="*/ 4818668 w 9172085"/>
                <a:gd name="connsiteY25" fmla="*/ 6548274 h 6858000"/>
                <a:gd name="connsiteX26" fmla="*/ 3499955 w 9172085"/>
                <a:gd name="connsiteY26" fmla="*/ 5332916 h 6858000"/>
                <a:gd name="connsiteX27" fmla="*/ 2190493 w 9172085"/>
                <a:gd name="connsiteY27" fmla="*/ 5819931 h 6858000"/>
                <a:gd name="connsiteX28" fmla="*/ 3170063 w 9172085"/>
                <a:gd name="connsiteY28" fmla="*/ 5816304 h 6858000"/>
                <a:gd name="connsiteX29" fmla="*/ 3243204 w 9172085"/>
                <a:gd name="connsiteY29" fmla="*/ 5816026 h 6858000"/>
                <a:gd name="connsiteX30" fmla="*/ 3243223 w 9172085"/>
                <a:gd name="connsiteY30" fmla="*/ 5816018 h 6858000"/>
                <a:gd name="connsiteX31" fmla="*/ 3245232 w 9172085"/>
                <a:gd name="connsiteY31" fmla="*/ 5816018 h 6858000"/>
                <a:gd name="connsiteX32" fmla="*/ 7517379 w 9172085"/>
                <a:gd name="connsiteY32" fmla="*/ 5104397 h 6858000"/>
                <a:gd name="connsiteX33" fmla="*/ 7036234 w 9172085"/>
                <a:gd name="connsiteY33" fmla="*/ 6042983 h 6858000"/>
                <a:gd name="connsiteX34" fmla="*/ 6976018 w 9172085"/>
                <a:gd name="connsiteY34" fmla="*/ 6160711 h 6858000"/>
                <a:gd name="connsiteX35" fmla="*/ 8123101 w 9172085"/>
                <a:gd name="connsiteY35" fmla="*/ 5571461 h 6858000"/>
                <a:gd name="connsiteX36" fmla="*/ 4921905 w 9172085"/>
                <a:gd name="connsiteY36" fmla="*/ 5090073 h 6858000"/>
                <a:gd name="connsiteX37" fmla="*/ 3520292 w 9172085"/>
                <a:gd name="connsiteY37" fmla="*/ 5327165 h 6858000"/>
                <a:gd name="connsiteX38" fmla="*/ 4841771 w 9172085"/>
                <a:gd name="connsiteY38" fmla="*/ 6555704 h 6858000"/>
                <a:gd name="connsiteX39" fmla="*/ 5255470 w 9172085"/>
                <a:gd name="connsiteY39" fmla="*/ 4997900 h 6858000"/>
                <a:gd name="connsiteX40" fmla="*/ 4853957 w 9172085"/>
                <a:gd name="connsiteY40" fmla="*/ 6561314 h 6858000"/>
                <a:gd name="connsiteX41" fmla="*/ 6951769 w 9172085"/>
                <a:gd name="connsiteY41" fmla="*/ 6170827 h 6858000"/>
                <a:gd name="connsiteX42" fmla="*/ 5242686 w 9172085"/>
                <a:gd name="connsiteY42" fmla="*/ 4996809 h 6858000"/>
                <a:gd name="connsiteX43" fmla="*/ 4932030 w 9172085"/>
                <a:gd name="connsiteY43" fmla="*/ 5088360 h 6858000"/>
                <a:gd name="connsiteX44" fmla="*/ 4932029 w 9172085"/>
                <a:gd name="connsiteY44" fmla="*/ 5088361 h 6858000"/>
                <a:gd name="connsiteX45" fmla="*/ 4932022 w 9172085"/>
                <a:gd name="connsiteY45" fmla="*/ 5088362 h 6858000"/>
                <a:gd name="connsiteX46" fmla="*/ 4854393 w 9172085"/>
                <a:gd name="connsiteY46" fmla="*/ 6508761 h 6858000"/>
                <a:gd name="connsiteX47" fmla="*/ 5266977 w 9172085"/>
                <a:gd name="connsiteY47" fmla="*/ 4994146 h 6858000"/>
                <a:gd name="connsiteX48" fmla="*/ 6963804 w 9172085"/>
                <a:gd name="connsiteY48" fmla="*/ 6164812 h 6858000"/>
                <a:gd name="connsiteX49" fmla="*/ 7139543 w 9172085"/>
                <a:gd name="connsiteY49" fmla="*/ 5821312 h 6858000"/>
                <a:gd name="connsiteX50" fmla="*/ 7507260 w 9172085"/>
                <a:gd name="connsiteY50" fmla="*/ 5102389 h 6858000"/>
                <a:gd name="connsiteX51" fmla="*/ 4415457 w 9172085"/>
                <a:gd name="connsiteY51" fmla="*/ 4690685 h 6858000"/>
                <a:gd name="connsiteX52" fmla="*/ 4932313 w 9172085"/>
                <a:gd name="connsiteY52" fmla="*/ 5079049 h 6858000"/>
                <a:gd name="connsiteX53" fmla="*/ 5234887 w 9172085"/>
                <a:gd name="connsiteY53" fmla="*/ 4988132 h 6858000"/>
                <a:gd name="connsiteX54" fmla="*/ 4378453 w 9172085"/>
                <a:gd name="connsiteY54" fmla="*/ 4677424 h 6858000"/>
                <a:gd name="connsiteX55" fmla="*/ 4033657 w 9172085"/>
                <a:gd name="connsiteY55" fmla="*/ 4936076 h 6858000"/>
                <a:gd name="connsiteX56" fmla="*/ 3530923 w 9172085"/>
                <a:gd name="connsiteY56" fmla="*/ 5314652 h 6858000"/>
                <a:gd name="connsiteX57" fmla="*/ 4911483 w 9172085"/>
                <a:gd name="connsiteY57" fmla="*/ 5080461 h 6858000"/>
                <a:gd name="connsiteX58" fmla="*/ 4328311 w 9172085"/>
                <a:gd name="connsiteY58" fmla="*/ 4448904 h 6858000"/>
                <a:gd name="connsiteX59" fmla="*/ 3548232 w 9172085"/>
                <a:gd name="connsiteY59" fmla="*/ 5290671 h 6858000"/>
                <a:gd name="connsiteX60" fmla="*/ 3584161 w 9172085"/>
                <a:gd name="connsiteY60" fmla="*/ 5263698 h 6858000"/>
                <a:gd name="connsiteX61" fmla="*/ 4374079 w 9172085"/>
                <a:gd name="connsiteY61" fmla="*/ 4669679 h 6858000"/>
                <a:gd name="connsiteX62" fmla="*/ 4334688 w 9172085"/>
                <a:gd name="connsiteY62" fmla="*/ 4479388 h 6858000"/>
                <a:gd name="connsiteX63" fmla="*/ 5479583 w 9172085"/>
                <a:gd name="connsiteY63" fmla="*/ 4310588 h 6858000"/>
                <a:gd name="connsiteX64" fmla="*/ 4337549 w 9172085"/>
                <a:gd name="connsiteY64" fmla="*/ 4442748 h 6858000"/>
                <a:gd name="connsiteX65" fmla="*/ 4383566 w 9172085"/>
                <a:gd name="connsiteY65" fmla="*/ 4665040 h 6858000"/>
                <a:gd name="connsiteX66" fmla="*/ 5519413 w 9172085"/>
                <a:gd name="connsiteY66" fmla="*/ 4307255 h 6858000"/>
                <a:gd name="connsiteX67" fmla="*/ 5144704 w 9172085"/>
                <a:gd name="connsiteY67" fmla="*/ 4428166 h 6858000"/>
                <a:gd name="connsiteX68" fmla="*/ 4394497 w 9172085"/>
                <a:gd name="connsiteY68" fmla="*/ 4671410 h 6858000"/>
                <a:gd name="connsiteX69" fmla="*/ 5248580 w 9172085"/>
                <a:gd name="connsiteY69" fmla="*/ 4981993 h 6858000"/>
                <a:gd name="connsiteX70" fmla="*/ 5528068 w 9172085"/>
                <a:gd name="connsiteY70" fmla="*/ 4306717 h 6858000"/>
                <a:gd name="connsiteX71" fmla="*/ 5258013 w 9172085"/>
                <a:gd name="connsiteY71" fmla="*/ 4982463 h 6858000"/>
                <a:gd name="connsiteX72" fmla="*/ 7483414 w 9172085"/>
                <a:gd name="connsiteY72" fmla="*/ 5090813 h 6858000"/>
                <a:gd name="connsiteX73" fmla="*/ 6532041 w 9172085"/>
                <a:gd name="connsiteY73" fmla="*/ 3478438 h 6858000"/>
                <a:gd name="connsiteX74" fmla="*/ 5537906 w 9172085"/>
                <a:gd name="connsiteY74" fmla="*/ 4297830 h 6858000"/>
                <a:gd name="connsiteX75" fmla="*/ 7502411 w 9172085"/>
                <a:gd name="connsiteY75" fmla="*/ 5085564 h 6858000"/>
                <a:gd name="connsiteX76" fmla="*/ 3955693 w 9172085"/>
                <a:gd name="connsiteY76" fmla="*/ 3185482 h 6858000"/>
                <a:gd name="connsiteX77" fmla="*/ 4334192 w 9172085"/>
                <a:gd name="connsiteY77" fmla="*/ 4432417 h 6858000"/>
                <a:gd name="connsiteX78" fmla="*/ 5511906 w 9172085"/>
                <a:gd name="connsiteY78" fmla="*/ 4296148 h 6858000"/>
                <a:gd name="connsiteX79" fmla="*/ 7339300 w 9172085"/>
                <a:gd name="connsiteY79" fmla="*/ 3117432 h 6858000"/>
                <a:gd name="connsiteX80" fmla="*/ 6840315 w 9172085"/>
                <a:gd name="connsiteY80" fmla="*/ 3338407 h 6858000"/>
                <a:gd name="connsiteX81" fmla="*/ 6541881 w 9172085"/>
                <a:gd name="connsiteY81" fmla="*/ 3472111 h 6858000"/>
                <a:gd name="connsiteX82" fmla="*/ 7509004 w 9172085"/>
                <a:gd name="connsiteY82" fmla="*/ 5073853 h 6858000"/>
                <a:gd name="connsiteX83" fmla="*/ 7356409 w 9172085"/>
                <a:gd name="connsiteY83" fmla="*/ 3126890 h 6858000"/>
                <a:gd name="connsiteX84" fmla="*/ 7340488 w 9172085"/>
                <a:gd name="connsiteY84" fmla="*/ 3120299 h 6858000"/>
                <a:gd name="connsiteX85" fmla="*/ 8038852 w 9172085"/>
                <a:gd name="connsiteY85" fmla="*/ 3099888 h 6858000"/>
                <a:gd name="connsiteX86" fmla="*/ 7649153 w 9172085"/>
                <a:gd name="connsiteY86" fmla="*/ 3103305 h 6858000"/>
                <a:gd name="connsiteX87" fmla="*/ 7383429 w 9172085"/>
                <a:gd name="connsiteY87" fmla="*/ 3105669 h 6858000"/>
                <a:gd name="connsiteX88" fmla="*/ 7377365 w 9172085"/>
                <a:gd name="connsiteY88" fmla="*/ 3120299 h 6858000"/>
                <a:gd name="connsiteX89" fmla="*/ 7364493 w 9172085"/>
                <a:gd name="connsiteY89" fmla="*/ 3125628 h 6858000"/>
                <a:gd name="connsiteX90" fmla="*/ 7517379 w 9172085"/>
                <a:gd name="connsiteY90" fmla="*/ 5070319 h 6858000"/>
                <a:gd name="connsiteX91" fmla="*/ 5301335 w 9172085"/>
                <a:gd name="connsiteY91" fmla="*/ 2516506 h 6858000"/>
                <a:gd name="connsiteX92" fmla="*/ 5531662 w 9172085"/>
                <a:gd name="connsiteY92" fmla="*/ 4289999 h 6858000"/>
                <a:gd name="connsiteX93" fmla="*/ 6525573 w 9172085"/>
                <a:gd name="connsiteY93" fmla="*/ 3470791 h 6858000"/>
                <a:gd name="connsiteX94" fmla="*/ 5290014 w 9172085"/>
                <a:gd name="connsiteY94" fmla="*/ 2511993 h 6858000"/>
                <a:gd name="connsiteX95" fmla="*/ 3959511 w 9172085"/>
                <a:gd name="connsiteY95" fmla="*/ 3173891 h 6858000"/>
                <a:gd name="connsiteX96" fmla="*/ 5520028 w 9172085"/>
                <a:gd name="connsiteY96" fmla="*/ 4287627 h 6858000"/>
                <a:gd name="connsiteX97" fmla="*/ 8038865 w 9172085"/>
                <a:gd name="connsiteY97" fmla="*/ 2458374 h 6858000"/>
                <a:gd name="connsiteX98" fmla="*/ 7700793 w 9172085"/>
                <a:gd name="connsiteY98" fmla="*/ 2781034 h 6858000"/>
                <a:gd name="connsiteX99" fmla="*/ 7379329 w 9172085"/>
                <a:gd name="connsiteY99" fmla="*/ 3088184 h 6858000"/>
                <a:gd name="connsiteX100" fmla="*/ 7382419 w 9172085"/>
                <a:gd name="connsiteY100" fmla="*/ 3095639 h 6858000"/>
                <a:gd name="connsiteX101" fmla="*/ 7744055 w 9172085"/>
                <a:gd name="connsiteY101" fmla="*/ 3092478 h 6858000"/>
                <a:gd name="connsiteX102" fmla="*/ 8040846 w 9172085"/>
                <a:gd name="connsiteY102" fmla="*/ 3089813 h 6858000"/>
                <a:gd name="connsiteX103" fmla="*/ 8039921 w 9172085"/>
                <a:gd name="connsiteY103" fmla="*/ 2790962 h 6858000"/>
                <a:gd name="connsiteX104" fmla="*/ 8046907 w 9172085"/>
                <a:gd name="connsiteY104" fmla="*/ 2454823 h 6858000"/>
                <a:gd name="connsiteX105" fmla="*/ 8047859 w 9172085"/>
                <a:gd name="connsiteY105" fmla="*/ 2762309 h 6858000"/>
                <a:gd name="connsiteX106" fmla="*/ 8048887 w 9172085"/>
                <a:gd name="connsiteY106" fmla="*/ 3087810 h 6858000"/>
                <a:gd name="connsiteX107" fmla="*/ 8929133 w 9172085"/>
                <a:gd name="connsiteY107" fmla="*/ 2554750 h 6858000"/>
                <a:gd name="connsiteX108" fmla="*/ 4210580 w 9172085"/>
                <a:gd name="connsiteY108" fmla="*/ 2183123 h 6858000"/>
                <a:gd name="connsiteX109" fmla="*/ 3955935 w 9172085"/>
                <a:gd name="connsiteY109" fmla="*/ 3163634 h 6858000"/>
                <a:gd name="connsiteX110" fmla="*/ 5281022 w 9172085"/>
                <a:gd name="connsiteY110" fmla="*/ 2504474 h 6858000"/>
                <a:gd name="connsiteX111" fmla="*/ 5126156 w 9172085"/>
                <a:gd name="connsiteY111" fmla="*/ 2457809 h 6858000"/>
                <a:gd name="connsiteX112" fmla="*/ 6380143 w 9172085"/>
                <a:gd name="connsiteY112" fmla="*/ 2033404 h 6858000"/>
                <a:gd name="connsiteX113" fmla="*/ 6536587 w 9172085"/>
                <a:gd name="connsiteY113" fmla="*/ 3462660 h 6858000"/>
                <a:gd name="connsiteX114" fmla="*/ 7334645 w 9172085"/>
                <a:gd name="connsiteY114" fmla="*/ 3106200 h 6858000"/>
                <a:gd name="connsiteX115" fmla="*/ 7332851 w 9172085"/>
                <a:gd name="connsiteY115" fmla="*/ 3101873 h 6858000"/>
                <a:gd name="connsiteX116" fmla="*/ 7338458 w 9172085"/>
                <a:gd name="connsiteY116" fmla="*/ 3088343 h 6858000"/>
                <a:gd name="connsiteX117" fmla="*/ 6368373 w 9172085"/>
                <a:gd name="connsiteY117" fmla="*/ 2027753 h 6858000"/>
                <a:gd name="connsiteX118" fmla="*/ 5303418 w 9172085"/>
                <a:gd name="connsiteY118" fmla="*/ 2504739 h 6858000"/>
                <a:gd name="connsiteX119" fmla="*/ 6526562 w 9172085"/>
                <a:gd name="connsiteY119" fmla="*/ 3458651 h 6858000"/>
                <a:gd name="connsiteX120" fmla="*/ 6388299 w 9172085"/>
                <a:gd name="connsiteY120" fmla="*/ 2027536 h 6858000"/>
                <a:gd name="connsiteX121" fmla="*/ 7347020 w 9172085"/>
                <a:gd name="connsiteY121" fmla="*/ 3080742 h 6858000"/>
                <a:gd name="connsiteX122" fmla="*/ 7358926 w 9172085"/>
                <a:gd name="connsiteY122" fmla="*/ 3075813 h 6858000"/>
                <a:gd name="connsiteX123" fmla="*/ 7372053 w 9172085"/>
                <a:gd name="connsiteY123" fmla="*/ 3081247 h 6858000"/>
                <a:gd name="connsiteX124" fmla="*/ 8031658 w 9172085"/>
                <a:gd name="connsiteY124" fmla="*/ 2449482 h 6858000"/>
                <a:gd name="connsiteX125" fmla="*/ 5297069 w 9172085"/>
                <a:gd name="connsiteY125" fmla="*/ 1458094 h 6858000"/>
                <a:gd name="connsiteX126" fmla="*/ 5297069 w 9172085"/>
                <a:gd name="connsiteY126" fmla="*/ 2496455 h 6858000"/>
                <a:gd name="connsiteX127" fmla="*/ 6362096 w 9172085"/>
                <a:gd name="connsiteY127" fmla="*/ 2019370 h 6858000"/>
                <a:gd name="connsiteX128" fmla="*/ 5291049 w 9172085"/>
                <a:gd name="connsiteY128" fmla="*/ 1458091 h 6858000"/>
                <a:gd name="connsiteX129" fmla="*/ 4217998 w 9172085"/>
                <a:gd name="connsiteY129" fmla="*/ 2173720 h 6858000"/>
                <a:gd name="connsiteX130" fmla="*/ 5291049 w 9172085"/>
                <a:gd name="connsiteY130" fmla="*/ 2496455 h 6858000"/>
                <a:gd name="connsiteX131" fmla="*/ 9028972 w 9172085"/>
                <a:gd name="connsiteY131" fmla="*/ 0 h 6858000"/>
                <a:gd name="connsiteX132" fmla="*/ 9047485 w 9172085"/>
                <a:gd name="connsiteY132" fmla="*/ 0 h 6858000"/>
                <a:gd name="connsiteX133" fmla="*/ 9168788 w 9172085"/>
                <a:gd name="connsiteY133" fmla="*/ 67112 h 6858000"/>
                <a:gd name="connsiteX134" fmla="*/ 9172085 w 9172085"/>
                <a:gd name="connsiteY134" fmla="*/ 68933 h 6858000"/>
                <a:gd name="connsiteX135" fmla="*/ 9172085 w 9172085"/>
                <a:gd name="connsiteY135" fmla="*/ 78956 h 6858000"/>
                <a:gd name="connsiteX136" fmla="*/ 9172084 w 9172085"/>
                <a:gd name="connsiteY136" fmla="*/ 78956 h 6858000"/>
                <a:gd name="connsiteX137" fmla="*/ 9172084 w 9172085"/>
                <a:gd name="connsiteY137" fmla="*/ 78957 h 6858000"/>
                <a:gd name="connsiteX138" fmla="*/ 8454152 w 9172085"/>
                <a:gd name="connsiteY138" fmla="*/ 0 h 6858000"/>
                <a:gd name="connsiteX139" fmla="*/ 8467584 w 9172085"/>
                <a:gd name="connsiteY139" fmla="*/ 0 h 6858000"/>
                <a:gd name="connsiteX140" fmla="*/ 9168073 w 9172085"/>
                <a:gd name="connsiteY140" fmla="*/ 918868 h 6858000"/>
                <a:gd name="connsiteX141" fmla="*/ 9168073 w 9172085"/>
                <a:gd name="connsiteY141" fmla="*/ 918869 h 6858000"/>
                <a:gd name="connsiteX142" fmla="*/ 9168073 w 9172085"/>
                <a:gd name="connsiteY142" fmla="*/ 934905 h 6858000"/>
                <a:gd name="connsiteX143" fmla="*/ 9168073 w 9172085"/>
                <a:gd name="connsiteY143" fmla="*/ 934906 h 6858000"/>
                <a:gd name="connsiteX144" fmla="*/ 9165957 w 9172085"/>
                <a:gd name="connsiteY144" fmla="*/ 932134 h 6858000"/>
                <a:gd name="connsiteX145" fmla="*/ 5810866 w 9172085"/>
                <a:gd name="connsiteY145" fmla="*/ 0 h 6858000"/>
                <a:gd name="connsiteX146" fmla="*/ 5819474 w 9172085"/>
                <a:gd name="connsiteY146" fmla="*/ 0 h 6858000"/>
                <a:gd name="connsiteX147" fmla="*/ 5299357 w 9172085"/>
                <a:gd name="connsiteY147" fmla="*/ 1447271 h 6858000"/>
                <a:gd name="connsiteX148" fmla="*/ 6365468 w 9172085"/>
                <a:gd name="connsiteY148" fmla="*/ 2008686 h 6858000"/>
                <a:gd name="connsiteX149" fmla="*/ 5881585 w 9172085"/>
                <a:gd name="connsiteY149" fmla="*/ 0 h 6858000"/>
                <a:gd name="connsiteX150" fmla="*/ 5892502 w 9172085"/>
                <a:gd name="connsiteY150" fmla="*/ 0 h 6858000"/>
                <a:gd name="connsiteX151" fmla="*/ 6375720 w 9172085"/>
                <a:gd name="connsiteY151" fmla="*/ 2005634 h 6858000"/>
                <a:gd name="connsiteX152" fmla="*/ 7676521 w 9172085"/>
                <a:gd name="connsiteY152" fmla="*/ 0 h 6858000"/>
                <a:gd name="connsiteX153" fmla="*/ 7688594 w 9172085"/>
                <a:gd name="connsiteY153" fmla="*/ 0 h 6858000"/>
                <a:gd name="connsiteX154" fmla="*/ 6496195 w 9172085"/>
                <a:gd name="connsiteY154" fmla="*/ 1839274 h 6858000"/>
                <a:gd name="connsiteX155" fmla="*/ 6382405 w 9172085"/>
                <a:gd name="connsiteY155" fmla="*/ 2014969 h 6858000"/>
                <a:gd name="connsiteX156" fmla="*/ 7215701 w 9172085"/>
                <a:gd name="connsiteY156" fmla="*/ 2229182 h 6858000"/>
                <a:gd name="connsiteX157" fmla="*/ 8038851 w 9172085"/>
                <a:gd name="connsiteY157" fmla="*/ 2440331 h 6858000"/>
                <a:gd name="connsiteX158" fmla="*/ 8037422 w 9172085"/>
                <a:gd name="connsiteY158" fmla="*/ 1372124 h 6858000"/>
                <a:gd name="connsiteX159" fmla="*/ 8035573 w 9172085"/>
                <a:gd name="connsiteY159" fmla="*/ 0 h 6858000"/>
                <a:gd name="connsiteX160" fmla="*/ 8045614 w 9172085"/>
                <a:gd name="connsiteY160" fmla="*/ 0 h 6858000"/>
                <a:gd name="connsiteX161" fmla="*/ 8048878 w 9172085"/>
                <a:gd name="connsiteY161" fmla="*/ 2439372 h 6858000"/>
                <a:gd name="connsiteX162" fmla="*/ 9156213 w 9172085"/>
                <a:gd name="connsiteY162" fmla="*/ 1903934 h 6858000"/>
                <a:gd name="connsiteX163" fmla="*/ 9162055 w 9172085"/>
                <a:gd name="connsiteY163" fmla="*/ 1901104 h 6858000"/>
                <a:gd name="connsiteX164" fmla="*/ 9162055 w 9172085"/>
                <a:gd name="connsiteY164" fmla="*/ 1901109 h 6858000"/>
                <a:gd name="connsiteX165" fmla="*/ 9162055 w 9172085"/>
                <a:gd name="connsiteY165" fmla="*/ 1909127 h 6858000"/>
                <a:gd name="connsiteX166" fmla="*/ 9162055 w 9172085"/>
                <a:gd name="connsiteY166" fmla="*/ 1911127 h 6858000"/>
                <a:gd name="connsiteX167" fmla="*/ 8059607 w 9172085"/>
                <a:gd name="connsiteY167" fmla="*/ 2444007 h 6858000"/>
                <a:gd name="connsiteX168" fmla="*/ 8943498 w 9172085"/>
                <a:gd name="connsiteY168" fmla="*/ 2544125 h 6858000"/>
                <a:gd name="connsiteX169" fmla="*/ 9160045 w 9172085"/>
                <a:gd name="connsiteY169" fmla="*/ 2287985 h 6858000"/>
                <a:gd name="connsiteX170" fmla="*/ 9160045 w 9172085"/>
                <a:gd name="connsiteY170" fmla="*/ 2287988 h 6858000"/>
                <a:gd name="connsiteX171" fmla="*/ 9160047 w 9172085"/>
                <a:gd name="connsiteY171" fmla="*/ 2287985 h 6858000"/>
                <a:gd name="connsiteX172" fmla="*/ 9160047 w 9172085"/>
                <a:gd name="connsiteY172" fmla="*/ 2304021 h 6858000"/>
                <a:gd name="connsiteX173" fmla="*/ 8954193 w 9172085"/>
                <a:gd name="connsiteY173" fmla="*/ 2548947 h 6858000"/>
                <a:gd name="connsiteX174" fmla="*/ 9157443 w 9172085"/>
                <a:gd name="connsiteY174" fmla="*/ 2650516 h 6858000"/>
                <a:gd name="connsiteX175" fmla="*/ 9158042 w 9172085"/>
                <a:gd name="connsiteY175" fmla="*/ 2650812 h 6858000"/>
                <a:gd name="connsiteX176" fmla="*/ 9158042 w 9172085"/>
                <a:gd name="connsiteY176" fmla="*/ 2660834 h 6858000"/>
                <a:gd name="connsiteX177" fmla="*/ 9156218 w 9172085"/>
                <a:gd name="connsiteY177" fmla="*/ 2659924 h 6858000"/>
                <a:gd name="connsiteX178" fmla="*/ 9156035 w 9172085"/>
                <a:gd name="connsiteY178" fmla="*/ 2660839 h 6858000"/>
                <a:gd name="connsiteX179" fmla="*/ 8991906 w 9172085"/>
                <a:gd name="connsiteY179" fmla="*/ 2579586 h 6858000"/>
                <a:gd name="connsiteX180" fmla="*/ 9158042 w 9172085"/>
                <a:gd name="connsiteY180" fmla="*/ 2708945 h 6858000"/>
                <a:gd name="connsiteX181" fmla="*/ 9158042 w 9172085"/>
                <a:gd name="connsiteY181" fmla="*/ 2720973 h 6858000"/>
                <a:gd name="connsiteX182" fmla="*/ 8945743 w 9172085"/>
                <a:gd name="connsiteY182" fmla="*/ 2556835 h 6858000"/>
                <a:gd name="connsiteX183" fmla="*/ 8063788 w 9172085"/>
                <a:gd name="connsiteY183" fmla="*/ 3090815 h 6858000"/>
                <a:gd name="connsiteX184" fmla="*/ 9156039 w 9172085"/>
                <a:gd name="connsiteY184" fmla="*/ 3155957 h 6858000"/>
                <a:gd name="connsiteX185" fmla="*/ 9156039 w 9172085"/>
                <a:gd name="connsiteY185" fmla="*/ 3165981 h 6858000"/>
                <a:gd name="connsiteX186" fmla="*/ 9156038 w 9172085"/>
                <a:gd name="connsiteY186" fmla="*/ 3165981 h 6858000"/>
                <a:gd name="connsiteX187" fmla="*/ 9156038 w 9172085"/>
                <a:gd name="connsiteY187" fmla="*/ 3167993 h 6858000"/>
                <a:gd name="connsiteX188" fmla="*/ 8077585 w 9172085"/>
                <a:gd name="connsiteY188" fmla="*/ 3103790 h 6858000"/>
                <a:gd name="connsiteX189" fmla="*/ 9154033 w 9172085"/>
                <a:gd name="connsiteY189" fmla="*/ 3558874 h 6858000"/>
                <a:gd name="connsiteX190" fmla="*/ 9154033 w 9172085"/>
                <a:gd name="connsiteY190" fmla="*/ 3568896 h 6858000"/>
                <a:gd name="connsiteX191" fmla="*/ 9154032 w 9172085"/>
                <a:gd name="connsiteY191" fmla="*/ 3568895 h 6858000"/>
                <a:gd name="connsiteX192" fmla="*/ 9154032 w 9172085"/>
                <a:gd name="connsiteY192" fmla="*/ 3570903 h 6858000"/>
                <a:gd name="connsiteX193" fmla="*/ 8050595 w 9172085"/>
                <a:gd name="connsiteY193" fmla="*/ 3104562 h 6858000"/>
                <a:gd name="connsiteX194" fmla="*/ 7527701 w 9172085"/>
                <a:gd name="connsiteY194" fmla="*/ 5082096 h 6858000"/>
                <a:gd name="connsiteX195" fmla="*/ 9150022 w 9172085"/>
                <a:gd name="connsiteY195" fmla="*/ 4062021 h 6858000"/>
                <a:gd name="connsiteX196" fmla="*/ 9150022 w 9172085"/>
                <a:gd name="connsiteY196" fmla="*/ 4065287 h 6858000"/>
                <a:gd name="connsiteX197" fmla="*/ 9152028 w 9172085"/>
                <a:gd name="connsiteY197" fmla="*/ 4064025 h 6858000"/>
                <a:gd name="connsiteX198" fmla="*/ 9150020 w 9172085"/>
                <a:gd name="connsiteY198" fmla="*/ 4076053 h 6858000"/>
                <a:gd name="connsiteX199" fmla="*/ 7545025 w 9172085"/>
                <a:gd name="connsiteY199" fmla="*/ 5086982 h 6858000"/>
                <a:gd name="connsiteX200" fmla="*/ 9146009 w 9172085"/>
                <a:gd name="connsiteY200" fmla="*/ 4915966 h 6858000"/>
                <a:gd name="connsiteX201" fmla="*/ 9146009 w 9172085"/>
                <a:gd name="connsiteY201" fmla="*/ 4917973 h 6858000"/>
                <a:gd name="connsiteX202" fmla="*/ 9146010 w 9172085"/>
                <a:gd name="connsiteY202" fmla="*/ 4917973 h 6858000"/>
                <a:gd name="connsiteX203" fmla="*/ 9146009 w 9172085"/>
                <a:gd name="connsiteY203" fmla="*/ 4917978 h 6858000"/>
                <a:gd name="connsiteX204" fmla="*/ 9146009 w 9172085"/>
                <a:gd name="connsiteY204" fmla="*/ 4925990 h 6858000"/>
                <a:gd name="connsiteX205" fmla="*/ 9144370 w 9172085"/>
                <a:gd name="connsiteY205" fmla="*/ 4926167 h 6858000"/>
                <a:gd name="connsiteX206" fmla="*/ 9144004 w 9172085"/>
                <a:gd name="connsiteY206" fmla="*/ 4927994 h 6858000"/>
                <a:gd name="connsiteX207" fmla="*/ 7530098 w 9172085"/>
                <a:gd name="connsiteY207" fmla="*/ 5100602 h 6858000"/>
                <a:gd name="connsiteX208" fmla="*/ 8134469 w 9172085"/>
                <a:gd name="connsiteY208" fmla="*/ 5564935 h 6858000"/>
                <a:gd name="connsiteX209" fmla="*/ 9144622 w 9172085"/>
                <a:gd name="connsiteY209" fmla="*/ 5179095 h 6858000"/>
                <a:gd name="connsiteX210" fmla="*/ 9146010 w 9172085"/>
                <a:gd name="connsiteY210" fmla="*/ 5178563 h 6858000"/>
                <a:gd name="connsiteX211" fmla="*/ 9146010 w 9172085"/>
                <a:gd name="connsiteY211" fmla="*/ 5188587 h 6858000"/>
                <a:gd name="connsiteX212" fmla="*/ 8147165 w 9172085"/>
                <a:gd name="connsiteY212" fmla="*/ 5571460 h 6858000"/>
                <a:gd name="connsiteX213" fmla="*/ 8574807 w 9172085"/>
                <a:gd name="connsiteY213" fmla="*/ 5685300 h 6858000"/>
                <a:gd name="connsiteX214" fmla="*/ 8576390 w 9172085"/>
                <a:gd name="connsiteY214" fmla="*/ 5683717 h 6858000"/>
                <a:gd name="connsiteX215" fmla="*/ 8577997 w 9172085"/>
                <a:gd name="connsiteY215" fmla="*/ 5684520 h 6858000"/>
                <a:gd name="connsiteX216" fmla="*/ 8579128 w 9172085"/>
                <a:gd name="connsiteY216" fmla="*/ 5684143 h 6858000"/>
                <a:gd name="connsiteX217" fmla="*/ 9144004 w 9172085"/>
                <a:gd name="connsiteY217" fmla="*/ 5358975 h 6858000"/>
                <a:gd name="connsiteX218" fmla="*/ 9146010 w 9172085"/>
                <a:gd name="connsiteY218" fmla="*/ 5368997 h 6858000"/>
                <a:gd name="connsiteX219" fmla="*/ 9144004 w 9172085"/>
                <a:gd name="connsiteY219" fmla="*/ 5370149 h 6858000"/>
                <a:gd name="connsiteX220" fmla="*/ 9144004 w 9172085"/>
                <a:gd name="connsiteY220" fmla="*/ 5371005 h 6858000"/>
                <a:gd name="connsiteX221" fmla="*/ 8591612 w 9172085"/>
                <a:gd name="connsiteY221" fmla="*/ 5687902 h 6858000"/>
                <a:gd name="connsiteX222" fmla="*/ 9144010 w 9172085"/>
                <a:gd name="connsiteY222" fmla="*/ 5894198 h 6858000"/>
                <a:gd name="connsiteX223" fmla="*/ 9144010 w 9172085"/>
                <a:gd name="connsiteY223" fmla="*/ 5904220 h 6858000"/>
                <a:gd name="connsiteX224" fmla="*/ 9141998 w 9172085"/>
                <a:gd name="connsiteY224" fmla="*/ 5903474 h 6858000"/>
                <a:gd name="connsiteX225" fmla="*/ 9141998 w 9172085"/>
                <a:gd name="connsiteY225" fmla="*/ 5906224 h 6858000"/>
                <a:gd name="connsiteX226" fmla="*/ 8594586 w 9172085"/>
                <a:gd name="connsiteY226" fmla="*/ 5702517 h 6858000"/>
                <a:gd name="connsiteX227" fmla="*/ 9139998 w 9172085"/>
                <a:gd name="connsiteY227" fmla="*/ 6405363 h 6858000"/>
                <a:gd name="connsiteX228" fmla="*/ 9139998 w 9172085"/>
                <a:gd name="connsiteY228" fmla="*/ 6419395 h 6858000"/>
                <a:gd name="connsiteX229" fmla="*/ 9137989 w 9172085"/>
                <a:gd name="connsiteY229" fmla="*/ 6416811 h 6858000"/>
                <a:gd name="connsiteX230" fmla="*/ 9137989 w 9172085"/>
                <a:gd name="connsiteY230" fmla="*/ 6419393 h 6858000"/>
                <a:gd name="connsiteX231" fmla="*/ 8579490 w 9172085"/>
                <a:gd name="connsiteY231" fmla="*/ 5701159 h 6858000"/>
                <a:gd name="connsiteX232" fmla="*/ 8221743 w 9172085"/>
                <a:gd name="connsiteY232" fmla="*/ 6858000 h 6858000"/>
                <a:gd name="connsiteX233" fmla="*/ 8210354 w 9172085"/>
                <a:gd name="connsiteY233" fmla="*/ 6858000 h 6858000"/>
                <a:gd name="connsiteX234" fmla="*/ 8567826 w 9172085"/>
                <a:gd name="connsiteY234" fmla="*/ 5699491 h 6858000"/>
                <a:gd name="connsiteX235" fmla="*/ 7284936 w 9172085"/>
                <a:gd name="connsiteY235" fmla="*/ 6081751 h 6858000"/>
                <a:gd name="connsiteX236" fmla="*/ 6973992 w 9172085"/>
                <a:gd name="connsiteY236" fmla="*/ 6174786 h 6858000"/>
                <a:gd name="connsiteX237" fmla="*/ 7531643 w 9172085"/>
                <a:gd name="connsiteY237" fmla="*/ 6713278 h 6858000"/>
                <a:gd name="connsiteX238" fmla="*/ 7681571 w 9172085"/>
                <a:gd name="connsiteY238" fmla="*/ 6858000 h 6858000"/>
                <a:gd name="connsiteX239" fmla="*/ 7670574 w 9172085"/>
                <a:gd name="connsiteY239" fmla="*/ 6858000 h 6858000"/>
                <a:gd name="connsiteX240" fmla="*/ 7525156 w 9172085"/>
                <a:gd name="connsiteY240" fmla="*/ 6717837 h 6858000"/>
                <a:gd name="connsiteX241" fmla="*/ 6969584 w 9172085"/>
                <a:gd name="connsiteY241" fmla="*/ 6182553 h 6858000"/>
                <a:gd name="connsiteX242" fmla="*/ 6814054 w 9172085"/>
                <a:gd name="connsiteY242" fmla="*/ 6858000 h 6858000"/>
                <a:gd name="connsiteX243" fmla="*/ 6801561 w 9172085"/>
                <a:gd name="connsiteY243" fmla="*/ 6858000 h 6858000"/>
                <a:gd name="connsiteX244" fmla="*/ 6954957 w 9172085"/>
                <a:gd name="connsiteY244" fmla="*/ 6191823 h 6858000"/>
                <a:gd name="connsiteX245" fmla="*/ 6379542 w 9172085"/>
                <a:gd name="connsiteY245" fmla="*/ 6858000 h 6858000"/>
                <a:gd name="connsiteX246" fmla="*/ 6367771 w 9172085"/>
                <a:gd name="connsiteY246" fmla="*/ 6858000 h 6858000"/>
                <a:gd name="connsiteX247" fmla="*/ 6953771 w 9172085"/>
                <a:gd name="connsiteY247" fmla="*/ 6178845 h 6858000"/>
                <a:gd name="connsiteX248" fmla="*/ 4861822 w 9172085"/>
                <a:gd name="connsiteY248" fmla="*/ 6569734 h 6858000"/>
                <a:gd name="connsiteX249" fmla="*/ 5457010 w 9172085"/>
                <a:gd name="connsiteY249" fmla="*/ 6858000 h 6858000"/>
                <a:gd name="connsiteX250" fmla="*/ 5433686 w 9172085"/>
                <a:gd name="connsiteY250" fmla="*/ 6858000 h 6858000"/>
                <a:gd name="connsiteX251" fmla="*/ 4849386 w 9172085"/>
                <a:gd name="connsiteY251" fmla="*/ 6574520 h 6858000"/>
                <a:gd name="connsiteX252" fmla="*/ 4748683 w 9172085"/>
                <a:gd name="connsiteY252" fmla="*/ 6858000 h 6858000"/>
                <a:gd name="connsiteX253" fmla="*/ 4737810 w 9172085"/>
                <a:gd name="connsiteY253" fmla="*/ 6858000 h 6858000"/>
                <a:gd name="connsiteX254" fmla="*/ 4837799 w 9172085"/>
                <a:gd name="connsiteY254" fmla="*/ 6576885 h 6858000"/>
                <a:gd name="connsiteX255" fmla="*/ 4291863 w 9172085"/>
                <a:gd name="connsiteY255" fmla="*/ 6858000 h 6858000"/>
                <a:gd name="connsiteX256" fmla="*/ 4268380 w 9172085"/>
                <a:gd name="connsiteY256" fmla="*/ 6858000 h 6858000"/>
                <a:gd name="connsiteX257" fmla="*/ 4834507 w 9172085"/>
                <a:gd name="connsiteY257" fmla="*/ 6566488 h 6858000"/>
                <a:gd name="connsiteX258" fmla="*/ 3251114 w 9172085"/>
                <a:gd name="connsiteY258" fmla="*/ 5828782 h 6858000"/>
                <a:gd name="connsiteX259" fmla="*/ 3065412 w 9172085"/>
                <a:gd name="connsiteY259" fmla="*/ 6858000 h 6858000"/>
                <a:gd name="connsiteX260" fmla="*/ 3055635 w 9172085"/>
                <a:gd name="connsiteY260" fmla="*/ 6858000 h 6858000"/>
                <a:gd name="connsiteX261" fmla="*/ 3086527 w 9172085"/>
                <a:gd name="connsiteY261" fmla="*/ 6687396 h 6858000"/>
                <a:gd name="connsiteX262" fmla="*/ 3241217 w 9172085"/>
                <a:gd name="connsiteY262" fmla="*/ 5830050 h 6858000"/>
                <a:gd name="connsiteX263" fmla="*/ 2434902 w 9172085"/>
                <a:gd name="connsiteY263" fmla="*/ 6154993 h 6858000"/>
                <a:gd name="connsiteX264" fmla="*/ 1626188 w 9172085"/>
                <a:gd name="connsiteY264" fmla="*/ 6481671 h 6858000"/>
                <a:gd name="connsiteX265" fmla="*/ 2090168 w 9172085"/>
                <a:gd name="connsiteY265" fmla="*/ 6858000 h 6858000"/>
                <a:gd name="connsiteX266" fmla="*/ 2073305 w 9172085"/>
                <a:gd name="connsiteY266" fmla="*/ 6858000 h 6858000"/>
                <a:gd name="connsiteX267" fmla="*/ 1618604 w 9172085"/>
                <a:gd name="connsiteY267" fmla="*/ 6489552 h 6858000"/>
                <a:gd name="connsiteX268" fmla="*/ 1530941 w 9172085"/>
                <a:gd name="connsiteY268" fmla="*/ 6716551 h 6858000"/>
                <a:gd name="connsiteX269" fmla="*/ 1476507 w 9172085"/>
                <a:gd name="connsiteY269" fmla="*/ 6858000 h 6858000"/>
                <a:gd name="connsiteX270" fmla="*/ 1464161 w 9172085"/>
                <a:gd name="connsiteY270" fmla="*/ 6858000 h 6858000"/>
                <a:gd name="connsiteX271" fmla="*/ 1603608 w 9172085"/>
                <a:gd name="connsiteY271" fmla="*/ 6495642 h 6858000"/>
                <a:gd name="connsiteX272" fmla="*/ 1087525 w 9172085"/>
                <a:gd name="connsiteY272" fmla="*/ 6858000 h 6858000"/>
                <a:gd name="connsiteX273" fmla="*/ 1070188 w 9172085"/>
                <a:gd name="connsiteY273" fmla="*/ 6858000 h 6858000"/>
                <a:gd name="connsiteX274" fmla="*/ 1600323 w 9172085"/>
                <a:gd name="connsiteY274" fmla="*/ 6486128 h 6858000"/>
                <a:gd name="connsiteX275" fmla="*/ 4012 w 9172085"/>
                <a:gd name="connsiteY275" fmla="*/ 6776204 h 6858000"/>
                <a:gd name="connsiteX276" fmla="*/ 0 w 9172085"/>
                <a:gd name="connsiteY276" fmla="*/ 6772194 h 6858000"/>
                <a:gd name="connsiteX277" fmla="*/ 2006 w 9172085"/>
                <a:gd name="connsiteY277" fmla="*/ 6766180 h 6858000"/>
                <a:gd name="connsiteX278" fmla="*/ 1335798 w 9172085"/>
                <a:gd name="connsiteY278" fmla="*/ 5984399 h 6858000"/>
                <a:gd name="connsiteX279" fmla="*/ 1339808 w 9172085"/>
                <a:gd name="connsiteY279" fmla="*/ 5984399 h 6858000"/>
                <a:gd name="connsiteX280" fmla="*/ 1341481 w 9172085"/>
                <a:gd name="connsiteY280" fmla="*/ 5986070 h 6858000"/>
                <a:gd name="connsiteX281" fmla="*/ 2159347 w 9172085"/>
                <a:gd name="connsiteY281" fmla="*/ 5822988 h 6858000"/>
                <a:gd name="connsiteX282" fmla="*/ 2160145 w 9172085"/>
                <a:gd name="connsiteY282" fmla="*/ 5822032 h 6858000"/>
                <a:gd name="connsiteX283" fmla="*/ 2161748 w 9172085"/>
                <a:gd name="connsiteY283" fmla="*/ 5821231 h 6858000"/>
                <a:gd name="connsiteX284" fmla="*/ 2162150 w 9172085"/>
                <a:gd name="connsiteY284" fmla="*/ 5820028 h 6858000"/>
                <a:gd name="connsiteX285" fmla="*/ 3504781 w 9172085"/>
                <a:gd name="connsiteY285" fmla="*/ 5320075 h 6858000"/>
                <a:gd name="connsiteX286" fmla="*/ 3505972 w 9172085"/>
                <a:gd name="connsiteY286" fmla="*/ 5318885 h 6858000"/>
                <a:gd name="connsiteX287" fmla="*/ 3508182 w 9172085"/>
                <a:gd name="connsiteY287" fmla="*/ 5318510 h 6858000"/>
                <a:gd name="connsiteX288" fmla="*/ 4325882 w 9172085"/>
                <a:gd name="connsiteY288" fmla="*/ 4437486 h 6858000"/>
                <a:gd name="connsiteX289" fmla="*/ 3943215 w 9172085"/>
                <a:gd name="connsiteY289" fmla="*/ 3173999 h 6858000"/>
                <a:gd name="connsiteX290" fmla="*/ 3943616 w 9172085"/>
                <a:gd name="connsiteY290" fmla="*/ 3172797 h 6858000"/>
                <a:gd name="connsiteX291" fmla="*/ 3943219 w 9172085"/>
                <a:gd name="connsiteY291" fmla="*/ 3172003 h 6858000"/>
                <a:gd name="connsiteX292" fmla="*/ 3943215 w 9172085"/>
                <a:gd name="connsiteY292" fmla="*/ 3171997 h 6858000"/>
                <a:gd name="connsiteX293" fmla="*/ 3943215 w 9172085"/>
                <a:gd name="connsiteY293" fmla="*/ 3171996 h 6858000"/>
                <a:gd name="connsiteX294" fmla="*/ 4201951 w 9172085"/>
                <a:gd name="connsiteY294" fmla="*/ 2175725 h 6858000"/>
                <a:gd name="connsiteX295" fmla="*/ 4202952 w 9172085"/>
                <a:gd name="connsiteY295" fmla="*/ 2174724 h 6858000"/>
                <a:gd name="connsiteX296" fmla="*/ 4203955 w 9172085"/>
                <a:gd name="connsiteY296" fmla="*/ 2171719 h 6858000"/>
                <a:gd name="connsiteX297" fmla="*/ 5289358 w 9172085"/>
                <a:gd name="connsiteY297" fmla="*/ 144719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9172085" h="6858000">
                  <a:moveTo>
                    <a:pt x="9139995" y="6547684"/>
                  </a:moveTo>
                  <a:lnTo>
                    <a:pt x="9139995" y="6559712"/>
                  </a:lnTo>
                  <a:lnTo>
                    <a:pt x="8697455" y="6858000"/>
                  </a:lnTo>
                  <a:lnTo>
                    <a:pt x="8678034" y="6858000"/>
                  </a:lnTo>
                  <a:lnTo>
                    <a:pt x="9137989" y="6547685"/>
                  </a:lnTo>
                  <a:lnTo>
                    <a:pt x="9137736" y="6549205"/>
                  </a:lnTo>
                  <a:close/>
                  <a:moveTo>
                    <a:pt x="1337804" y="5996427"/>
                  </a:moveTo>
                  <a:lnTo>
                    <a:pt x="30086" y="6762170"/>
                  </a:lnTo>
                  <a:lnTo>
                    <a:pt x="1608574" y="6477522"/>
                  </a:lnTo>
                  <a:close/>
                  <a:moveTo>
                    <a:pt x="2151705" y="5832136"/>
                  </a:moveTo>
                  <a:lnTo>
                    <a:pt x="1347834" y="5992417"/>
                  </a:lnTo>
                  <a:lnTo>
                    <a:pt x="1616599" y="6471510"/>
                  </a:lnTo>
                  <a:lnTo>
                    <a:pt x="2015509" y="5995180"/>
                  </a:lnTo>
                  <a:close/>
                  <a:moveTo>
                    <a:pt x="3213357" y="5828061"/>
                  </a:moveTo>
                  <a:lnTo>
                    <a:pt x="2168166" y="5830046"/>
                  </a:lnTo>
                  <a:lnTo>
                    <a:pt x="2168166" y="5830047"/>
                  </a:lnTo>
                  <a:lnTo>
                    <a:pt x="1639832" y="6462531"/>
                  </a:lnTo>
                  <a:close/>
                  <a:moveTo>
                    <a:pt x="8133127" y="5577474"/>
                  </a:moveTo>
                  <a:lnTo>
                    <a:pt x="7013483" y="6151993"/>
                  </a:lnTo>
                  <a:lnTo>
                    <a:pt x="7312714" y="6062721"/>
                  </a:lnTo>
                  <a:lnTo>
                    <a:pt x="8558336" y="5689731"/>
                  </a:lnTo>
                  <a:close/>
                  <a:moveTo>
                    <a:pt x="3510766" y="5333222"/>
                  </a:moveTo>
                  <a:lnTo>
                    <a:pt x="3384969" y="5571028"/>
                  </a:lnTo>
                  <a:lnTo>
                    <a:pt x="3253401" y="5819963"/>
                  </a:lnTo>
                  <a:lnTo>
                    <a:pt x="3357856" y="5868689"/>
                  </a:lnTo>
                  <a:lnTo>
                    <a:pt x="4818668" y="6548274"/>
                  </a:lnTo>
                  <a:close/>
                  <a:moveTo>
                    <a:pt x="3499955" y="5332916"/>
                  </a:moveTo>
                  <a:lnTo>
                    <a:pt x="2190493" y="5819931"/>
                  </a:lnTo>
                  <a:lnTo>
                    <a:pt x="3170063" y="5816304"/>
                  </a:lnTo>
                  <a:lnTo>
                    <a:pt x="3243204" y="5816026"/>
                  </a:lnTo>
                  <a:lnTo>
                    <a:pt x="3243223" y="5816018"/>
                  </a:lnTo>
                  <a:lnTo>
                    <a:pt x="3245232" y="5816018"/>
                  </a:lnTo>
                  <a:close/>
                  <a:moveTo>
                    <a:pt x="7517379" y="5104397"/>
                  </a:moveTo>
                  <a:lnTo>
                    <a:pt x="7036234" y="6042983"/>
                  </a:lnTo>
                  <a:lnTo>
                    <a:pt x="6976018" y="6160711"/>
                  </a:lnTo>
                  <a:lnTo>
                    <a:pt x="8123101" y="5571461"/>
                  </a:lnTo>
                  <a:close/>
                  <a:moveTo>
                    <a:pt x="4921905" y="5090073"/>
                  </a:moveTo>
                  <a:lnTo>
                    <a:pt x="3520292" y="5327165"/>
                  </a:lnTo>
                  <a:lnTo>
                    <a:pt x="4841771" y="6555704"/>
                  </a:lnTo>
                  <a:close/>
                  <a:moveTo>
                    <a:pt x="5255470" y="4997900"/>
                  </a:moveTo>
                  <a:lnTo>
                    <a:pt x="4853957" y="6561314"/>
                  </a:lnTo>
                  <a:lnTo>
                    <a:pt x="6951769" y="6170827"/>
                  </a:lnTo>
                  <a:close/>
                  <a:moveTo>
                    <a:pt x="5242686" y="4996809"/>
                  </a:moveTo>
                  <a:lnTo>
                    <a:pt x="4932030" y="5088360"/>
                  </a:lnTo>
                  <a:lnTo>
                    <a:pt x="4932029" y="5088361"/>
                  </a:lnTo>
                  <a:lnTo>
                    <a:pt x="4932022" y="5088362"/>
                  </a:lnTo>
                  <a:lnTo>
                    <a:pt x="4854393" y="6508761"/>
                  </a:lnTo>
                  <a:close/>
                  <a:moveTo>
                    <a:pt x="5266977" y="4994146"/>
                  </a:moveTo>
                  <a:lnTo>
                    <a:pt x="6963804" y="6164812"/>
                  </a:lnTo>
                  <a:lnTo>
                    <a:pt x="7139543" y="5821312"/>
                  </a:lnTo>
                  <a:lnTo>
                    <a:pt x="7507260" y="5102389"/>
                  </a:lnTo>
                  <a:close/>
                  <a:moveTo>
                    <a:pt x="4415457" y="4690685"/>
                  </a:moveTo>
                  <a:lnTo>
                    <a:pt x="4932313" y="5079049"/>
                  </a:lnTo>
                  <a:lnTo>
                    <a:pt x="5234887" y="4988132"/>
                  </a:lnTo>
                  <a:close/>
                  <a:moveTo>
                    <a:pt x="4378453" y="4677424"/>
                  </a:moveTo>
                  <a:lnTo>
                    <a:pt x="4033657" y="4936076"/>
                  </a:lnTo>
                  <a:lnTo>
                    <a:pt x="3530923" y="5314652"/>
                  </a:lnTo>
                  <a:lnTo>
                    <a:pt x="4911483" y="5080461"/>
                  </a:lnTo>
                  <a:close/>
                  <a:moveTo>
                    <a:pt x="4328311" y="4448904"/>
                  </a:moveTo>
                  <a:lnTo>
                    <a:pt x="3548232" y="5290671"/>
                  </a:lnTo>
                  <a:lnTo>
                    <a:pt x="3584161" y="5263698"/>
                  </a:lnTo>
                  <a:lnTo>
                    <a:pt x="4374079" y="4669679"/>
                  </a:lnTo>
                  <a:lnTo>
                    <a:pt x="4334688" y="4479388"/>
                  </a:lnTo>
                  <a:close/>
                  <a:moveTo>
                    <a:pt x="5479583" y="4310588"/>
                  </a:moveTo>
                  <a:lnTo>
                    <a:pt x="4337549" y="4442748"/>
                  </a:lnTo>
                  <a:lnTo>
                    <a:pt x="4383566" y="4665040"/>
                  </a:lnTo>
                  <a:close/>
                  <a:moveTo>
                    <a:pt x="5519413" y="4307255"/>
                  </a:moveTo>
                  <a:lnTo>
                    <a:pt x="5144704" y="4428166"/>
                  </a:lnTo>
                  <a:lnTo>
                    <a:pt x="4394497" y="4671410"/>
                  </a:lnTo>
                  <a:lnTo>
                    <a:pt x="5248580" y="4981993"/>
                  </a:lnTo>
                  <a:close/>
                  <a:moveTo>
                    <a:pt x="5528068" y="4306717"/>
                  </a:moveTo>
                  <a:lnTo>
                    <a:pt x="5258013" y="4982463"/>
                  </a:lnTo>
                  <a:lnTo>
                    <a:pt x="7483414" y="5090813"/>
                  </a:lnTo>
                  <a:close/>
                  <a:moveTo>
                    <a:pt x="6532041" y="3478438"/>
                  </a:moveTo>
                  <a:lnTo>
                    <a:pt x="5537906" y="4297830"/>
                  </a:lnTo>
                  <a:lnTo>
                    <a:pt x="7502411" y="5085564"/>
                  </a:lnTo>
                  <a:close/>
                  <a:moveTo>
                    <a:pt x="3955693" y="3185482"/>
                  </a:moveTo>
                  <a:lnTo>
                    <a:pt x="4334192" y="4432417"/>
                  </a:lnTo>
                  <a:lnTo>
                    <a:pt x="5511906" y="4296148"/>
                  </a:lnTo>
                  <a:close/>
                  <a:moveTo>
                    <a:pt x="7339300" y="3117432"/>
                  </a:moveTo>
                  <a:lnTo>
                    <a:pt x="6840315" y="3338407"/>
                  </a:lnTo>
                  <a:lnTo>
                    <a:pt x="6541881" y="3472111"/>
                  </a:lnTo>
                  <a:lnTo>
                    <a:pt x="7509004" y="5073853"/>
                  </a:lnTo>
                  <a:lnTo>
                    <a:pt x="7356409" y="3126890"/>
                  </a:lnTo>
                  <a:lnTo>
                    <a:pt x="7340488" y="3120299"/>
                  </a:lnTo>
                  <a:close/>
                  <a:moveTo>
                    <a:pt x="8038852" y="3099888"/>
                  </a:moveTo>
                  <a:lnTo>
                    <a:pt x="7649153" y="3103305"/>
                  </a:lnTo>
                  <a:lnTo>
                    <a:pt x="7383429" y="3105669"/>
                  </a:lnTo>
                  <a:lnTo>
                    <a:pt x="7377365" y="3120299"/>
                  </a:lnTo>
                  <a:lnTo>
                    <a:pt x="7364493" y="3125628"/>
                  </a:lnTo>
                  <a:lnTo>
                    <a:pt x="7517379" y="5070319"/>
                  </a:lnTo>
                  <a:close/>
                  <a:moveTo>
                    <a:pt x="5301335" y="2516506"/>
                  </a:moveTo>
                  <a:lnTo>
                    <a:pt x="5531662" y="4289999"/>
                  </a:lnTo>
                  <a:lnTo>
                    <a:pt x="6525573" y="3470791"/>
                  </a:lnTo>
                  <a:close/>
                  <a:moveTo>
                    <a:pt x="5290014" y="2511993"/>
                  </a:moveTo>
                  <a:lnTo>
                    <a:pt x="3959511" y="3173891"/>
                  </a:lnTo>
                  <a:lnTo>
                    <a:pt x="5520028" y="4287627"/>
                  </a:lnTo>
                  <a:close/>
                  <a:moveTo>
                    <a:pt x="8038865" y="2458374"/>
                  </a:moveTo>
                  <a:lnTo>
                    <a:pt x="7700793" y="2781034"/>
                  </a:lnTo>
                  <a:lnTo>
                    <a:pt x="7379329" y="3088184"/>
                  </a:lnTo>
                  <a:lnTo>
                    <a:pt x="7382419" y="3095639"/>
                  </a:lnTo>
                  <a:lnTo>
                    <a:pt x="7744055" y="3092478"/>
                  </a:lnTo>
                  <a:lnTo>
                    <a:pt x="8040846" y="3089813"/>
                  </a:lnTo>
                  <a:lnTo>
                    <a:pt x="8039921" y="2790962"/>
                  </a:lnTo>
                  <a:close/>
                  <a:moveTo>
                    <a:pt x="8046907" y="2454823"/>
                  </a:moveTo>
                  <a:lnTo>
                    <a:pt x="8047859" y="2762309"/>
                  </a:lnTo>
                  <a:lnTo>
                    <a:pt x="8048887" y="3087810"/>
                  </a:lnTo>
                  <a:lnTo>
                    <a:pt x="8929133" y="2554750"/>
                  </a:lnTo>
                  <a:close/>
                  <a:moveTo>
                    <a:pt x="4210580" y="2183123"/>
                  </a:moveTo>
                  <a:lnTo>
                    <a:pt x="3955935" y="3163634"/>
                  </a:lnTo>
                  <a:lnTo>
                    <a:pt x="5281022" y="2504474"/>
                  </a:lnTo>
                  <a:lnTo>
                    <a:pt x="5126156" y="2457809"/>
                  </a:lnTo>
                  <a:close/>
                  <a:moveTo>
                    <a:pt x="6380143" y="2033404"/>
                  </a:moveTo>
                  <a:lnTo>
                    <a:pt x="6536587" y="3462660"/>
                  </a:lnTo>
                  <a:lnTo>
                    <a:pt x="7334645" y="3106200"/>
                  </a:lnTo>
                  <a:lnTo>
                    <a:pt x="7332851" y="3101873"/>
                  </a:lnTo>
                  <a:lnTo>
                    <a:pt x="7338458" y="3088343"/>
                  </a:lnTo>
                  <a:close/>
                  <a:moveTo>
                    <a:pt x="6368373" y="2027753"/>
                  </a:moveTo>
                  <a:lnTo>
                    <a:pt x="5303418" y="2504739"/>
                  </a:lnTo>
                  <a:lnTo>
                    <a:pt x="6526562" y="3458651"/>
                  </a:lnTo>
                  <a:close/>
                  <a:moveTo>
                    <a:pt x="6388299" y="2027536"/>
                  </a:moveTo>
                  <a:lnTo>
                    <a:pt x="7347020" y="3080742"/>
                  </a:lnTo>
                  <a:lnTo>
                    <a:pt x="7358926" y="3075813"/>
                  </a:lnTo>
                  <a:lnTo>
                    <a:pt x="7372053" y="3081247"/>
                  </a:lnTo>
                  <a:lnTo>
                    <a:pt x="8031658" y="2449482"/>
                  </a:lnTo>
                  <a:close/>
                  <a:moveTo>
                    <a:pt x="5297069" y="1458094"/>
                  </a:moveTo>
                  <a:lnTo>
                    <a:pt x="5297069" y="2496455"/>
                  </a:lnTo>
                  <a:lnTo>
                    <a:pt x="6362096" y="2019370"/>
                  </a:lnTo>
                  <a:close/>
                  <a:moveTo>
                    <a:pt x="5291049" y="1458091"/>
                  </a:moveTo>
                  <a:lnTo>
                    <a:pt x="4217998" y="2173720"/>
                  </a:lnTo>
                  <a:lnTo>
                    <a:pt x="5291049" y="2496455"/>
                  </a:lnTo>
                  <a:close/>
                  <a:moveTo>
                    <a:pt x="9028972" y="0"/>
                  </a:moveTo>
                  <a:lnTo>
                    <a:pt x="9047485" y="0"/>
                  </a:lnTo>
                  <a:lnTo>
                    <a:pt x="9168788" y="67112"/>
                  </a:lnTo>
                  <a:lnTo>
                    <a:pt x="9172085" y="68933"/>
                  </a:lnTo>
                  <a:lnTo>
                    <a:pt x="9172085" y="78956"/>
                  </a:lnTo>
                  <a:lnTo>
                    <a:pt x="9172084" y="78956"/>
                  </a:lnTo>
                  <a:lnTo>
                    <a:pt x="9172084" y="78957"/>
                  </a:lnTo>
                  <a:close/>
                  <a:moveTo>
                    <a:pt x="8454152" y="0"/>
                  </a:moveTo>
                  <a:lnTo>
                    <a:pt x="8467584" y="0"/>
                  </a:lnTo>
                  <a:lnTo>
                    <a:pt x="9168073" y="918868"/>
                  </a:lnTo>
                  <a:lnTo>
                    <a:pt x="9168073" y="918869"/>
                  </a:lnTo>
                  <a:lnTo>
                    <a:pt x="9168073" y="934905"/>
                  </a:lnTo>
                  <a:lnTo>
                    <a:pt x="9168073" y="934906"/>
                  </a:lnTo>
                  <a:lnTo>
                    <a:pt x="9165957" y="932134"/>
                  </a:lnTo>
                  <a:close/>
                  <a:moveTo>
                    <a:pt x="5810866" y="0"/>
                  </a:moveTo>
                  <a:lnTo>
                    <a:pt x="5819474" y="0"/>
                  </a:lnTo>
                  <a:lnTo>
                    <a:pt x="5299357" y="1447271"/>
                  </a:lnTo>
                  <a:lnTo>
                    <a:pt x="6365468" y="2008686"/>
                  </a:lnTo>
                  <a:lnTo>
                    <a:pt x="5881585" y="0"/>
                  </a:lnTo>
                  <a:lnTo>
                    <a:pt x="5892502" y="0"/>
                  </a:lnTo>
                  <a:lnTo>
                    <a:pt x="6375720" y="2005634"/>
                  </a:lnTo>
                  <a:lnTo>
                    <a:pt x="7676521" y="0"/>
                  </a:lnTo>
                  <a:lnTo>
                    <a:pt x="7688594" y="0"/>
                  </a:lnTo>
                  <a:lnTo>
                    <a:pt x="6496195" y="1839274"/>
                  </a:lnTo>
                  <a:lnTo>
                    <a:pt x="6382405" y="2014969"/>
                  </a:lnTo>
                  <a:lnTo>
                    <a:pt x="7215701" y="2229182"/>
                  </a:lnTo>
                  <a:lnTo>
                    <a:pt x="8038851" y="2440331"/>
                  </a:lnTo>
                  <a:lnTo>
                    <a:pt x="8037422" y="1372124"/>
                  </a:lnTo>
                  <a:lnTo>
                    <a:pt x="8035573" y="0"/>
                  </a:lnTo>
                  <a:lnTo>
                    <a:pt x="8045614" y="0"/>
                  </a:lnTo>
                  <a:lnTo>
                    <a:pt x="8048878" y="2439372"/>
                  </a:lnTo>
                  <a:lnTo>
                    <a:pt x="9156213" y="1903934"/>
                  </a:lnTo>
                  <a:lnTo>
                    <a:pt x="9162055" y="1901104"/>
                  </a:lnTo>
                  <a:lnTo>
                    <a:pt x="9162055" y="1901109"/>
                  </a:lnTo>
                  <a:lnTo>
                    <a:pt x="9162055" y="1909127"/>
                  </a:lnTo>
                  <a:lnTo>
                    <a:pt x="9162055" y="1911127"/>
                  </a:lnTo>
                  <a:lnTo>
                    <a:pt x="8059607" y="2444007"/>
                  </a:lnTo>
                  <a:lnTo>
                    <a:pt x="8943498" y="2544125"/>
                  </a:lnTo>
                  <a:lnTo>
                    <a:pt x="9160045" y="2287985"/>
                  </a:lnTo>
                  <a:lnTo>
                    <a:pt x="9160045" y="2287988"/>
                  </a:lnTo>
                  <a:lnTo>
                    <a:pt x="9160047" y="2287985"/>
                  </a:lnTo>
                  <a:lnTo>
                    <a:pt x="9160047" y="2304021"/>
                  </a:lnTo>
                  <a:lnTo>
                    <a:pt x="8954193" y="2548947"/>
                  </a:lnTo>
                  <a:lnTo>
                    <a:pt x="9157443" y="2650516"/>
                  </a:lnTo>
                  <a:lnTo>
                    <a:pt x="9158042" y="2650812"/>
                  </a:lnTo>
                  <a:lnTo>
                    <a:pt x="9158042" y="2660834"/>
                  </a:lnTo>
                  <a:lnTo>
                    <a:pt x="9156218" y="2659924"/>
                  </a:lnTo>
                  <a:lnTo>
                    <a:pt x="9156035" y="2660839"/>
                  </a:lnTo>
                  <a:lnTo>
                    <a:pt x="8991906" y="2579586"/>
                  </a:lnTo>
                  <a:lnTo>
                    <a:pt x="9158042" y="2708945"/>
                  </a:lnTo>
                  <a:lnTo>
                    <a:pt x="9158042" y="2720973"/>
                  </a:lnTo>
                  <a:lnTo>
                    <a:pt x="8945743" y="2556835"/>
                  </a:lnTo>
                  <a:lnTo>
                    <a:pt x="8063788" y="3090815"/>
                  </a:lnTo>
                  <a:lnTo>
                    <a:pt x="9156039" y="3155957"/>
                  </a:lnTo>
                  <a:lnTo>
                    <a:pt x="9156039" y="3165981"/>
                  </a:lnTo>
                  <a:lnTo>
                    <a:pt x="9156038" y="3165981"/>
                  </a:lnTo>
                  <a:lnTo>
                    <a:pt x="9156038" y="3167993"/>
                  </a:lnTo>
                  <a:lnTo>
                    <a:pt x="8077585" y="3103790"/>
                  </a:lnTo>
                  <a:lnTo>
                    <a:pt x="9154033" y="3558874"/>
                  </a:lnTo>
                  <a:lnTo>
                    <a:pt x="9154033" y="3568896"/>
                  </a:lnTo>
                  <a:lnTo>
                    <a:pt x="9154032" y="3568895"/>
                  </a:lnTo>
                  <a:lnTo>
                    <a:pt x="9154032" y="3570903"/>
                  </a:lnTo>
                  <a:lnTo>
                    <a:pt x="8050595" y="3104562"/>
                  </a:lnTo>
                  <a:lnTo>
                    <a:pt x="7527701" y="5082096"/>
                  </a:lnTo>
                  <a:lnTo>
                    <a:pt x="9150022" y="4062021"/>
                  </a:lnTo>
                  <a:lnTo>
                    <a:pt x="9150022" y="4065287"/>
                  </a:lnTo>
                  <a:lnTo>
                    <a:pt x="9152028" y="4064025"/>
                  </a:lnTo>
                  <a:lnTo>
                    <a:pt x="9150020" y="4076053"/>
                  </a:lnTo>
                  <a:lnTo>
                    <a:pt x="7545025" y="5086982"/>
                  </a:lnTo>
                  <a:lnTo>
                    <a:pt x="9146009" y="4915966"/>
                  </a:lnTo>
                  <a:lnTo>
                    <a:pt x="9146009" y="4917973"/>
                  </a:lnTo>
                  <a:lnTo>
                    <a:pt x="9146010" y="4917973"/>
                  </a:lnTo>
                  <a:lnTo>
                    <a:pt x="9146009" y="4917978"/>
                  </a:lnTo>
                  <a:lnTo>
                    <a:pt x="9146009" y="4925990"/>
                  </a:lnTo>
                  <a:lnTo>
                    <a:pt x="9144370" y="4926167"/>
                  </a:lnTo>
                  <a:lnTo>
                    <a:pt x="9144004" y="4927994"/>
                  </a:lnTo>
                  <a:lnTo>
                    <a:pt x="7530098" y="5100602"/>
                  </a:lnTo>
                  <a:lnTo>
                    <a:pt x="8134469" y="5564935"/>
                  </a:lnTo>
                  <a:lnTo>
                    <a:pt x="9144622" y="5179095"/>
                  </a:lnTo>
                  <a:lnTo>
                    <a:pt x="9146010" y="5178563"/>
                  </a:lnTo>
                  <a:lnTo>
                    <a:pt x="9146010" y="5188587"/>
                  </a:lnTo>
                  <a:lnTo>
                    <a:pt x="8147165" y="5571460"/>
                  </a:lnTo>
                  <a:lnTo>
                    <a:pt x="8574807" y="5685300"/>
                  </a:lnTo>
                  <a:lnTo>
                    <a:pt x="8576390" y="5683717"/>
                  </a:lnTo>
                  <a:lnTo>
                    <a:pt x="8577997" y="5684520"/>
                  </a:lnTo>
                  <a:lnTo>
                    <a:pt x="8579128" y="5684143"/>
                  </a:lnTo>
                  <a:lnTo>
                    <a:pt x="9144004" y="5358975"/>
                  </a:lnTo>
                  <a:lnTo>
                    <a:pt x="9146010" y="5368997"/>
                  </a:lnTo>
                  <a:lnTo>
                    <a:pt x="9144004" y="5370149"/>
                  </a:lnTo>
                  <a:lnTo>
                    <a:pt x="9144004" y="5371005"/>
                  </a:lnTo>
                  <a:lnTo>
                    <a:pt x="8591612" y="5687902"/>
                  </a:lnTo>
                  <a:lnTo>
                    <a:pt x="9144010" y="5894198"/>
                  </a:lnTo>
                  <a:lnTo>
                    <a:pt x="9144010" y="5904220"/>
                  </a:lnTo>
                  <a:lnTo>
                    <a:pt x="9141998" y="5903474"/>
                  </a:lnTo>
                  <a:lnTo>
                    <a:pt x="9141998" y="5906224"/>
                  </a:lnTo>
                  <a:lnTo>
                    <a:pt x="8594586" y="5702517"/>
                  </a:lnTo>
                  <a:lnTo>
                    <a:pt x="9139998" y="6405363"/>
                  </a:lnTo>
                  <a:lnTo>
                    <a:pt x="9139998" y="6419395"/>
                  </a:lnTo>
                  <a:lnTo>
                    <a:pt x="9137989" y="6416811"/>
                  </a:lnTo>
                  <a:lnTo>
                    <a:pt x="9137989" y="6419393"/>
                  </a:lnTo>
                  <a:lnTo>
                    <a:pt x="8579490" y="5701159"/>
                  </a:lnTo>
                  <a:lnTo>
                    <a:pt x="8221743" y="6858000"/>
                  </a:lnTo>
                  <a:lnTo>
                    <a:pt x="8210354" y="6858000"/>
                  </a:lnTo>
                  <a:lnTo>
                    <a:pt x="8567826" y="5699491"/>
                  </a:lnTo>
                  <a:lnTo>
                    <a:pt x="7284936" y="6081751"/>
                  </a:lnTo>
                  <a:lnTo>
                    <a:pt x="6973992" y="6174786"/>
                  </a:lnTo>
                  <a:lnTo>
                    <a:pt x="7531643" y="6713278"/>
                  </a:lnTo>
                  <a:lnTo>
                    <a:pt x="7681571" y="6858000"/>
                  </a:lnTo>
                  <a:lnTo>
                    <a:pt x="7670574" y="6858000"/>
                  </a:lnTo>
                  <a:lnTo>
                    <a:pt x="7525156" y="6717837"/>
                  </a:lnTo>
                  <a:lnTo>
                    <a:pt x="6969584" y="6182553"/>
                  </a:lnTo>
                  <a:lnTo>
                    <a:pt x="6814054" y="6858000"/>
                  </a:lnTo>
                  <a:lnTo>
                    <a:pt x="6801561" y="6858000"/>
                  </a:lnTo>
                  <a:lnTo>
                    <a:pt x="6954957" y="6191823"/>
                  </a:lnTo>
                  <a:lnTo>
                    <a:pt x="6379542" y="6858000"/>
                  </a:lnTo>
                  <a:lnTo>
                    <a:pt x="6367771" y="6858000"/>
                  </a:lnTo>
                  <a:lnTo>
                    <a:pt x="6953771" y="6178845"/>
                  </a:lnTo>
                  <a:lnTo>
                    <a:pt x="4861822" y="6569734"/>
                  </a:lnTo>
                  <a:lnTo>
                    <a:pt x="5457010" y="6858000"/>
                  </a:lnTo>
                  <a:lnTo>
                    <a:pt x="5433686" y="6858000"/>
                  </a:lnTo>
                  <a:lnTo>
                    <a:pt x="4849386" y="6574520"/>
                  </a:lnTo>
                  <a:lnTo>
                    <a:pt x="4748683" y="6858000"/>
                  </a:lnTo>
                  <a:lnTo>
                    <a:pt x="4737810" y="6858000"/>
                  </a:lnTo>
                  <a:lnTo>
                    <a:pt x="4837799" y="6576885"/>
                  </a:lnTo>
                  <a:lnTo>
                    <a:pt x="4291863" y="6858000"/>
                  </a:lnTo>
                  <a:lnTo>
                    <a:pt x="4268380" y="6858000"/>
                  </a:lnTo>
                  <a:lnTo>
                    <a:pt x="4834507" y="6566488"/>
                  </a:lnTo>
                  <a:lnTo>
                    <a:pt x="3251114" y="5828782"/>
                  </a:lnTo>
                  <a:lnTo>
                    <a:pt x="3065412" y="6858000"/>
                  </a:lnTo>
                  <a:lnTo>
                    <a:pt x="3055635" y="6858000"/>
                  </a:lnTo>
                  <a:lnTo>
                    <a:pt x="3086527" y="6687396"/>
                  </a:lnTo>
                  <a:lnTo>
                    <a:pt x="3241217" y="5830050"/>
                  </a:lnTo>
                  <a:lnTo>
                    <a:pt x="2434902" y="6154993"/>
                  </a:lnTo>
                  <a:lnTo>
                    <a:pt x="1626188" y="6481671"/>
                  </a:lnTo>
                  <a:lnTo>
                    <a:pt x="2090168" y="6858000"/>
                  </a:lnTo>
                  <a:lnTo>
                    <a:pt x="2073305" y="6858000"/>
                  </a:lnTo>
                  <a:lnTo>
                    <a:pt x="1618604" y="6489552"/>
                  </a:lnTo>
                  <a:lnTo>
                    <a:pt x="1530941" y="6716551"/>
                  </a:lnTo>
                  <a:lnTo>
                    <a:pt x="1476507" y="6858000"/>
                  </a:lnTo>
                  <a:lnTo>
                    <a:pt x="1464161" y="6858000"/>
                  </a:lnTo>
                  <a:lnTo>
                    <a:pt x="1603608" y="6495642"/>
                  </a:lnTo>
                  <a:lnTo>
                    <a:pt x="1087525" y="6858000"/>
                  </a:lnTo>
                  <a:lnTo>
                    <a:pt x="1070188" y="6858000"/>
                  </a:lnTo>
                  <a:lnTo>
                    <a:pt x="1600323" y="6486128"/>
                  </a:lnTo>
                  <a:lnTo>
                    <a:pt x="4012" y="6776204"/>
                  </a:lnTo>
                  <a:cubicBezTo>
                    <a:pt x="2006" y="6776204"/>
                    <a:pt x="0" y="6774198"/>
                    <a:pt x="0" y="6772194"/>
                  </a:cubicBezTo>
                  <a:cubicBezTo>
                    <a:pt x="0" y="6770188"/>
                    <a:pt x="0" y="6768184"/>
                    <a:pt x="2006" y="6766180"/>
                  </a:cubicBezTo>
                  <a:lnTo>
                    <a:pt x="1335798" y="5984399"/>
                  </a:lnTo>
                  <a:cubicBezTo>
                    <a:pt x="1337804" y="5984399"/>
                    <a:pt x="1337804" y="5984399"/>
                    <a:pt x="1339808" y="5984399"/>
                  </a:cubicBezTo>
                  <a:lnTo>
                    <a:pt x="1341481" y="5986070"/>
                  </a:lnTo>
                  <a:lnTo>
                    <a:pt x="2159347" y="5822988"/>
                  </a:lnTo>
                  <a:lnTo>
                    <a:pt x="2160145" y="5822032"/>
                  </a:lnTo>
                  <a:lnTo>
                    <a:pt x="2161748" y="5821231"/>
                  </a:lnTo>
                  <a:lnTo>
                    <a:pt x="2162150" y="5820028"/>
                  </a:lnTo>
                  <a:lnTo>
                    <a:pt x="3504781" y="5320075"/>
                  </a:lnTo>
                  <a:lnTo>
                    <a:pt x="3505972" y="5318885"/>
                  </a:lnTo>
                  <a:lnTo>
                    <a:pt x="3508182" y="5318510"/>
                  </a:lnTo>
                  <a:lnTo>
                    <a:pt x="4325882" y="4437486"/>
                  </a:lnTo>
                  <a:lnTo>
                    <a:pt x="3943215" y="3173999"/>
                  </a:lnTo>
                  <a:lnTo>
                    <a:pt x="3943616" y="3172797"/>
                  </a:lnTo>
                  <a:lnTo>
                    <a:pt x="3943219" y="3172003"/>
                  </a:lnTo>
                  <a:lnTo>
                    <a:pt x="3943215" y="3171997"/>
                  </a:lnTo>
                  <a:lnTo>
                    <a:pt x="3943215" y="3171996"/>
                  </a:lnTo>
                  <a:lnTo>
                    <a:pt x="4201951" y="2175725"/>
                  </a:lnTo>
                  <a:lnTo>
                    <a:pt x="4202952" y="2174724"/>
                  </a:lnTo>
                  <a:lnTo>
                    <a:pt x="4203955" y="2171719"/>
                  </a:lnTo>
                  <a:lnTo>
                    <a:pt x="5289358" y="1447192"/>
                  </a:lnTo>
                  <a:close/>
                </a:path>
              </a:pathLst>
            </a:custGeom>
            <a:solidFill>
              <a:schemeClr val="bg1">
                <a:lumMod val="75000"/>
              </a:schemeClr>
            </a:solidFill>
            <a:ln w="9508" cap="flat">
              <a:noFill/>
              <a:prstDash val="solid"/>
              <a:miter/>
            </a:ln>
          </p:spPr>
          <p:txBody>
            <a:bodyPr anchor="ctr"/>
            <a:lstStyle/>
            <a:p>
              <a:pPr eaLnBrk="1" hangingPunct="1">
                <a:defRPr/>
              </a:pPr>
              <a:endParaRPr lang="zh-CN" altLang="en-US"/>
            </a:p>
          </p:txBody>
        </p:sp>
        <p:sp>
          <p:nvSpPr>
            <p:cNvPr id="12" name="任意形状 189"/>
            <p:cNvSpPr/>
            <p:nvPr/>
          </p:nvSpPr>
          <p:spPr>
            <a:xfrm>
              <a:off x="3025601" y="1364314"/>
              <a:ext cx="9023086" cy="5442684"/>
            </a:xfrm>
            <a:custGeom>
              <a:avLst/>
              <a:gdLst>
                <a:gd name="connsiteX0" fmla="*/ 39488 w 9022184"/>
                <a:gd name="connsiteY0" fmla="*/ 5364099 h 5443025"/>
                <a:gd name="connsiteX1" fmla="*/ 78976 w 9022184"/>
                <a:gd name="connsiteY1" fmla="*/ 5403560 h 5443025"/>
                <a:gd name="connsiteX2" fmla="*/ 39488 w 9022184"/>
                <a:gd name="connsiteY2" fmla="*/ 5443025 h 5443025"/>
                <a:gd name="connsiteX3" fmla="*/ 0 w 9022184"/>
                <a:gd name="connsiteY3" fmla="*/ 5403560 h 5443025"/>
                <a:gd name="connsiteX4" fmla="*/ 39488 w 9022184"/>
                <a:gd name="connsiteY4" fmla="*/ 5364099 h 5443025"/>
                <a:gd name="connsiteX5" fmla="*/ 4879599 w 9022184"/>
                <a:gd name="connsiteY5" fmla="*/ 5141713 h 5443025"/>
                <a:gd name="connsiteX6" fmla="*/ 4937369 w 9022184"/>
                <a:gd name="connsiteY6" fmla="*/ 5199447 h 5443025"/>
                <a:gd name="connsiteX7" fmla="*/ 4879599 w 9022184"/>
                <a:gd name="connsiteY7" fmla="*/ 5257179 h 5443025"/>
                <a:gd name="connsiteX8" fmla="*/ 4821833 w 9022184"/>
                <a:gd name="connsiteY8" fmla="*/ 5199447 h 5443025"/>
                <a:gd name="connsiteX9" fmla="*/ 4879599 w 9022184"/>
                <a:gd name="connsiteY9" fmla="*/ 5141713 h 5443025"/>
                <a:gd name="connsiteX10" fmla="*/ 1650416 w 9022184"/>
                <a:gd name="connsiteY10" fmla="*/ 5041486 h 5443025"/>
                <a:gd name="connsiteX11" fmla="*/ 1720216 w 9022184"/>
                <a:gd name="connsiteY11" fmla="*/ 5111248 h 5443025"/>
                <a:gd name="connsiteX12" fmla="*/ 1650416 w 9022184"/>
                <a:gd name="connsiteY12" fmla="*/ 5181009 h 5443025"/>
                <a:gd name="connsiteX13" fmla="*/ 1580614 w 9022184"/>
                <a:gd name="connsiteY13" fmla="*/ 5111248 h 5443025"/>
                <a:gd name="connsiteX14" fmla="*/ 1650416 w 9022184"/>
                <a:gd name="connsiteY14" fmla="*/ 5041486 h 5443025"/>
                <a:gd name="connsiteX15" fmla="*/ 6998824 w 9022184"/>
                <a:gd name="connsiteY15" fmla="*/ 4762851 h 5443025"/>
                <a:gd name="connsiteX16" fmla="*/ 7039744 w 9022184"/>
                <a:gd name="connsiteY16" fmla="*/ 4803744 h 5443025"/>
                <a:gd name="connsiteX17" fmla="*/ 6998824 w 9022184"/>
                <a:gd name="connsiteY17" fmla="*/ 4844639 h 5443025"/>
                <a:gd name="connsiteX18" fmla="*/ 6957907 w 9022184"/>
                <a:gd name="connsiteY18" fmla="*/ 4803744 h 5443025"/>
                <a:gd name="connsiteX19" fmla="*/ 6998824 w 9022184"/>
                <a:gd name="connsiteY19" fmla="*/ 4762851 h 5443025"/>
                <a:gd name="connsiteX20" fmla="*/ 1372828 w 9022184"/>
                <a:gd name="connsiteY20" fmla="*/ 4568406 h 5443025"/>
                <a:gd name="connsiteX21" fmla="*/ 1425780 w 9022184"/>
                <a:gd name="connsiteY21" fmla="*/ 4621328 h 5443025"/>
                <a:gd name="connsiteX22" fmla="*/ 1372828 w 9022184"/>
                <a:gd name="connsiteY22" fmla="*/ 4674250 h 5443025"/>
                <a:gd name="connsiteX23" fmla="*/ 1319874 w 9022184"/>
                <a:gd name="connsiteY23" fmla="*/ 4621328 h 5443025"/>
                <a:gd name="connsiteX24" fmla="*/ 1372828 w 9022184"/>
                <a:gd name="connsiteY24" fmla="*/ 4568406 h 5443025"/>
                <a:gd name="connsiteX25" fmla="*/ 2197169 w 9022184"/>
                <a:gd name="connsiteY25" fmla="*/ 4416060 h 5443025"/>
                <a:gd name="connsiteX26" fmla="*/ 2238089 w 9022184"/>
                <a:gd name="connsiteY26" fmla="*/ 4456952 h 5443025"/>
                <a:gd name="connsiteX27" fmla="*/ 2197169 w 9022184"/>
                <a:gd name="connsiteY27" fmla="*/ 4497845 h 5443025"/>
                <a:gd name="connsiteX28" fmla="*/ 2156252 w 9022184"/>
                <a:gd name="connsiteY28" fmla="*/ 4456952 h 5443025"/>
                <a:gd name="connsiteX29" fmla="*/ 2197169 w 9022184"/>
                <a:gd name="connsiteY29" fmla="*/ 4416060 h 5443025"/>
                <a:gd name="connsiteX30" fmla="*/ 3280654 w 9022184"/>
                <a:gd name="connsiteY30" fmla="*/ 4385991 h 5443025"/>
                <a:gd name="connsiteX31" fmla="*/ 3348049 w 9022184"/>
                <a:gd name="connsiteY31" fmla="*/ 4453347 h 5443025"/>
                <a:gd name="connsiteX32" fmla="*/ 3280654 w 9022184"/>
                <a:gd name="connsiteY32" fmla="*/ 4520702 h 5443025"/>
                <a:gd name="connsiteX33" fmla="*/ 3213259 w 9022184"/>
                <a:gd name="connsiteY33" fmla="*/ 4453347 h 5443025"/>
                <a:gd name="connsiteX34" fmla="*/ 3280654 w 9022184"/>
                <a:gd name="connsiteY34" fmla="*/ 4385991 h 5443025"/>
                <a:gd name="connsiteX35" fmla="*/ 8609406 w 9022184"/>
                <a:gd name="connsiteY35" fmla="*/ 4267698 h 5443025"/>
                <a:gd name="connsiteX36" fmla="*/ 8662357 w 9022184"/>
                <a:gd name="connsiteY36" fmla="*/ 4320620 h 5443025"/>
                <a:gd name="connsiteX37" fmla="*/ 8609406 w 9022184"/>
                <a:gd name="connsiteY37" fmla="*/ 4373542 h 5443025"/>
                <a:gd name="connsiteX38" fmla="*/ 8556451 w 9022184"/>
                <a:gd name="connsiteY38" fmla="*/ 4320620 h 5443025"/>
                <a:gd name="connsiteX39" fmla="*/ 8609406 w 9022184"/>
                <a:gd name="connsiteY39" fmla="*/ 4267698 h 5443025"/>
                <a:gd name="connsiteX40" fmla="*/ 8164541 w 9022184"/>
                <a:gd name="connsiteY40" fmla="*/ 4123393 h 5443025"/>
                <a:gd name="connsiteX41" fmla="*/ 8243971 w 9022184"/>
                <a:gd name="connsiteY41" fmla="*/ 4202776 h 5443025"/>
                <a:gd name="connsiteX42" fmla="*/ 8164541 w 9022184"/>
                <a:gd name="connsiteY42" fmla="*/ 4282161 h 5443025"/>
                <a:gd name="connsiteX43" fmla="*/ 8085110 w 9022184"/>
                <a:gd name="connsiteY43" fmla="*/ 4202776 h 5443025"/>
                <a:gd name="connsiteX44" fmla="*/ 8164541 w 9022184"/>
                <a:gd name="connsiteY44" fmla="*/ 4123393 h 5443025"/>
                <a:gd name="connsiteX45" fmla="*/ 3543402 w 9022184"/>
                <a:gd name="connsiteY45" fmla="*/ 3912916 h 5443025"/>
                <a:gd name="connsiteX46" fmla="*/ 3586727 w 9022184"/>
                <a:gd name="connsiteY46" fmla="*/ 3956216 h 5443025"/>
                <a:gd name="connsiteX47" fmla="*/ 3543402 w 9022184"/>
                <a:gd name="connsiteY47" fmla="*/ 3999513 h 5443025"/>
                <a:gd name="connsiteX48" fmla="*/ 3500075 w 9022184"/>
                <a:gd name="connsiteY48" fmla="*/ 3956216 h 5443025"/>
                <a:gd name="connsiteX49" fmla="*/ 3543402 w 9022184"/>
                <a:gd name="connsiteY49" fmla="*/ 3912916 h 5443025"/>
                <a:gd name="connsiteX50" fmla="*/ 4962675 w 9022184"/>
                <a:gd name="connsiteY50" fmla="*/ 3680263 h 5443025"/>
                <a:gd name="connsiteX51" fmla="*/ 4999342 w 9022184"/>
                <a:gd name="connsiteY51" fmla="*/ 3716906 h 5443025"/>
                <a:gd name="connsiteX52" fmla="*/ 4962675 w 9022184"/>
                <a:gd name="connsiteY52" fmla="*/ 3753550 h 5443025"/>
                <a:gd name="connsiteX53" fmla="*/ 4926008 w 9022184"/>
                <a:gd name="connsiteY53" fmla="*/ 3716906 h 5443025"/>
                <a:gd name="connsiteX54" fmla="*/ 4962675 w 9022184"/>
                <a:gd name="connsiteY54" fmla="*/ 3680263 h 5443025"/>
                <a:gd name="connsiteX55" fmla="*/ 7548790 w 9022184"/>
                <a:gd name="connsiteY55" fmla="*/ 3674370 h 5443025"/>
                <a:gd name="connsiteX56" fmla="*/ 7604149 w 9022184"/>
                <a:gd name="connsiteY56" fmla="*/ 3729697 h 5443025"/>
                <a:gd name="connsiteX57" fmla="*/ 7548790 w 9022184"/>
                <a:gd name="connsiteY57" fmla="*/ 3785023 h 5443025"/>
                <a:gd name="connsiteX58" fmla="*/ 7493428 w 9022184"/>
                <a:gd name="connsiteY58" fmla="*/ 3729697 h 5443025"/>
                <a:gd name="connsiteX59" fmla="*/ 7548790 w 9022184"/>
                <a:gd name="connsiteY59" fmla="*/ 3674370 h 5443025"/>
                <a:gd name="connsiteX60" fmla="*/ 5284351 w 9022184"/>
                <a:gd name="connsiteY60" fmla="*/ 3552091 h 5443025"/>
                <a:gd name="connsiteX61" fmla="*/ 5351746 w 9022184"/>
                <a:gd name="connsiteY61" fmla="*/ 3619447 h 5443025"/>
                <a:gd name="connsiteX62" fmla="*/ 5284351 w 9022184"/>
                <a:gd name="connsiteY62" fmla="*/ 3686802 h 5443025"/>
                <a:gd name="connsiteX63" fmla="*/ 5216956 w 9022184"/>
                <a:gd name="connsiteY63" fmla="*/ 3619447 h 5443025"/>
                <a:gd name="connsiteX64" fmla="*/ 5284351 w 9022184"/>
                <a:gd name="connsiteY64" fmla="*/ 3552091 h 5443025"/>
                <a:gd name="connsiteX65" fmla="*/ 4411466 w 9022184"/>
                <a:gd name="connsiteY65" fmla="*/ 3261431 h 5443025"/>
                <a:gd name="connsiteX66" fmla="*/ 4452386 w 9022184"/>
                <a:gd name="connsiteY66" fmla="*/ 3302323 h 5443025"/>
                <a:gd name="connsiteX67" fmla="*/ 4411466 w 9022184"/>
                <a:gd name="connsiteY67" fmla="*/ 3343219 h 5443025"/>
                <a:gd name="connsiteX68" fmla="*/ 4370549 w 9022184"/>
                <a:gd name="connsiteY68" fmla="*/ 3302323 h 5443025"/>
                <a:gd name="connsiteX69" fmla="*/ 4411466 w 9022184"/>
                <a:gd name="connsiteY69" fmla="*/ 3261431 h 5443025"/>
                <a:gd name="connsiteX70" fmla="*/ 4362528 w 9022184"/>
                <a:gd name="connsiteY70" fmla="*/ 3032911 h 5443025"/>
                <a:gd name="connsiteX71" fmla="*/ 4398631 w 9022184"/>
                <a:gd name="connsiteY71" fmla="*/ 3068994 h 5443025"/>
                <a:gd name="connsiteX72" fmla="*/ 4362528 w 9022184"/>
                <a:gd name="connsiteY72" fmla="*/ 3105075 h 5443025"/>
                <a:gd name="connsiteX73" fmla="*/ 4326423 w 9022184"/>
                <a:gd name="connsiteY73" fmla="*/ 3068994 h 5443025"/>
                <a:gd name="connsiteX74" fmla="*/ 4362528 w 9022184"/>
                <a:gd name="connsiteY74" fmla="*/ 3032911 h 5443025"/>
                <a:gd name="connsiteX75" fmla="*/ 5558331 w 9022184"/>
                <a:gd name="connsiteY75" fmla="*/ 2856506 h 5443025"/>
                <a:gd name="connsiteX76" fmla="*/ 5632949 w 9022184"/>
                <a:gd name="connsiteY76" fmla="*/ 2931079 h 5443025"/>
                <a:gd name="connsiteX77" fmla="*/ 5558331 w 9022184"/>
                <a:gd name="connsiteY77" fmla="*/ 3005650 h 5443025"/>
                <a:gd name="connsiteX78" fmla="*/ 5483715 w 9022184"/>
                <a:gd name="connsiteY78" fmla="*/ 2931079 h 5443025"/>
                <a:gd name="connsiteX79" fmla="*/ 5558331 w 9022184"/>
                <a:gd name="connsiteY79" fmla="*/ 2856506 h 5443025"/>
                <a:gd name="connsiteX80" fmla="*/ 6565191 w 9022184"/>
                <a:gd name="connsiteY80" fmla="*/ 2026614 h 5443025"/>
                <a:gd name="connsiteX81" fmla="*/ 6639809 w 9022184"/>
                <a:gd name="connsiteY81" fmla="*/ 2101187 h 5443025"/>
                <a:gd name="connsiteX82" fmla="*/ 6565191 w 9022184"/>
                <a:gd name="connsiteY82" fmla="*/ 2175758 h 5443025"/>
                <a:gd name="connsiteX83" fmla="*/ 6490575 w 9022184"/>
                <a:gd name="connsiteY83" fmla="*/ 2101187 h 5443025"/>
                <a:gd name="connsiteX84" fmla="*/ 6565191 w 9022184"/>
                <a:gd name="connsiteY84" fmla="*/ 2026614 h 5443025"/>
                <a:gd name="connsiteX85" fmla="*/ 3981885 w 9022184"/>
                <a:gd name="connsiteY85" fmla="*/ 1767910 h 5443025"/>
                <a:gd name="connsiteX86" fmla="*/ 4018552 w 9022184"/>
                <a:gd name="connsiteY86" fmla="*/ 1804553 h 5443025"/>
                <a:gd name="connsiteX87" fmla="*/ 3981885 w 9022184"/>
                <a:gd name="connsiteY87" fmla="*/ 1841196 h 5443025"/>
                <a:gd name="connsiteX88" fmla="*/ 3945218 w 9022184"/>
                <a:gd name="connsiteY88" fmla="*/ 1804553 h 5443025"/>
                <a:gd name="connsiteX89" fmla="*/ 3981885 w 9022184"/>
                <a:gd name="connsiteY89" fmla="*/ 1767910 h 5443025"/>
                <a:gd name="connsiteX90" fmla="*/ 8077895 w 9022184"/>
                <a:gd name="connsiteY90" fmla="*/ 1661789 h 5443025"/>
                <a:gd name="connsiteX91" fmla="*/ 8142882 w 9022184"/>
                <a:gd name="connsiteY91" fmla="*/ 1726738 h 5443025"/>
                <a:gd name="connsiteX92" fmla="*/ 8077895 w 9022184"/>
                <a:gd name="connsiteY92" fmla="*/ 1791690 h 5443025"/>
                <a:gd name="connsiteX93" fmla="*/ 8012907 w 9022184"/>
                <a:gd name="connsiteY93" fmla="*/ 1726738 h 5443025"/>
                <a:gd name="connsiteX94" fmla="*/ 8077895 w 9022184"/>
                <a:gd name="connsiteY94" fmla="*/ 1661789 h 5443025"/>
                <a:gd name="connsiteX95" fmla="*/ 8978859 w 9022184"/>
                <a:gd name="connsiteY95" fmla="*/ 1138597 h 5443025"/>
                <a:gd name="connsiteX96" fmla="*/ 9022184 w 9022184"/>
                <a:gd name="connsiteY96" fmla="*/ 1181898 h 5443025"/>
                <a:gd name="connsiteX97" fmla="*/ 8978859 w 9022184"/>
                <a:gd name="connsiteY97" fmla="*/ 1225195 h 5443025"/>
                <a:gd name="connsiteX98" fmla="*/ 8935532 w 9022184"/>
                <a:gd name="connsiteY98" fmla="*/ 1181898 h 5443025"/>
                <a:gd name="connsiteX99" fmla="*/ 8978859 w 9022184"/>
                <a:gd name="connsiteY99" fmla="*/ 1138597 h 5443025"/>
                <a:gd name="connsiteX100" fmla="*/ 5327674 w 9022184"/>
                <a:gd name="connsiteY100" fmla="*/ 1094496 h 5443025"/>
                <a:gd name="connsiteX101" fmla="*/ 5366184 w 9022184"/>
                <a:gd name="connsiteY101" fmla="*/ 1132984 h 5443025"/>
                <a:gd name="connsiteX102" fmla="*/ 5327674 w 9022184"/>
                <a:gd name="connsiteY102" fmla="*/ 1171471 h 5443025"/>
                <a:gd name="connsiteX103" fmla="*/ 5289162 w 9022184"/>
                <a:gd name="connsiteY103" fmla="*/ 1132984 h 5443025"/>
                <a:gd name="connsiteX104" fmla="*/ 5327674 w 9022184"/>
                <a:gd name="connsiteY104" fmla="*/ 1094496 h 5443025"/>
                <a:gd name="connsiteX105" fmla="*/ 8075489 w 9022184"/>
                <a:gd name="connsiteY105" fmla="*/ 1002286 h 5443025"/>
                <a:gd name="connsiteX106" fmla="*/ 8150105 w 9022184"/>
                <a:gd name="connsiteY106" fmla="*/ 1076859 h 5443025"/>
                <a:gd name="connsiteX107" fmla="*/ 8075489 w 9022184"/>
                <a:gd name="connsiteY107" fmla="*/ 1151429 h 5443025"/>
                <a:gd name="connsiteX108" fmla="*/ 8000871 w 9022184"/>
                <a:gd name="connsiteY108" fmla="*/ 1076859 h 5443025"/>
                <a:gd name="connsiteX109" fmla="*/ 8075489 w 9022184"/>
                <a:gd name="connsiteY109" fmla="*/ 1002286 h 5443025"/>
                <a:gd name="connsiteX110" fmla="*/ 4238579 w 9022184"/>
                <a:gd name="connsiteY110" fmla="*/ 755722 h 5443025"/>
                <a:gd name="connsiteX111" fmla="*/ 4289126 w 9022184"/>
                <a:gd name="connsiteY111" fmla="*/ 806239 h 5443025"/>
                <a:gd name="connsiteX112" fmla="*/ 4238579 w 9022184"/>
                <a:gd name="connsiteY112" fmla="*/ 856754 h 5443025"/>
                <a:gd name="connsiteX113" fmla="*/ 4188032 w 9022184"/>
                <a:gd name="connsiteY113" fmla="*/ 806239 h 5443025"/>
                <a:gd name="connsiteX114" fmla="*/ 4238579 w 9022184"/>
                <a:gd name="connsiteY114" fmla="*/ 755722 h 5443025"/>
                <a:gd name="connsiteX115" fmla="*/ 6407143 w 9022184"/>
                <a:gd name="connsiteY115" fmla="*/ 609389 h 5443025"/>
                <a:gd name="connsiteX116" fmla="*/ 6448063 w 9022184"/>
                <a:gd name="connsiteY116" fmla="*/ 650282 h 5443025"/>
                <a:gd name="connsiteX117" fmla="*/ 6407143 w 9022184"/>
                <a:gd name="connsiteY117" fmla="*/ 691177 h 5443025"/>
                <a:gd name="connsiteX118" fmla="*/ 6366226 w 9022184"/>
                <a:gd name="connsiteY118" fmla="*/ 650282 h 5443025"/>
                <a:gd name="connsiteX119" fmla="*/ 6407143 w 9022184"/>
                <a:gd name="connsiteY119" fmla="*/ 609389 h 5443025"/>
                <a:gd name="connsiteX120" fmla="*/ 5326876 w 9022184"/>
                <a:gd name="connsiteY120" fmla="*/ 0 h 5443025"/>
                <a:gd name="connsiteX121" fmla="*/ 5408714 w 9022184"/>
                <a:gd name="connsiteY121" fmla="*/ 81790 h 5443025"/>
                <a:gd name="connsiteX122" fmla="*/ 5326876 w 9022184"/>
                <a:gd name="connsiteY122" fmla="*/ 163577 h 5443025"/>
                <a:gd name="connsiteX123" fmla="*/ 5245038 w 9022184"/>
                <a:gd name="connsiteY123" fmla="*/ 81790 h 5443025"/>
                <a:gd name="connsiteX124" fmla="*/ 5326876 w 9022184"/>
                <a:gd name="connsiteY124" fmla="*/ 0 h 54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9022184" h="5443025">
                  <a:moveTo>
                    <a:pt x="39488" y="5364099"/>
                  </a:moveTo>
                  <a:cubicBezTo>
                    <a:pt x="61297" y="5364099"/>
                    <a:pt x="78976" y="5381765"/>
                    <a:pt x="78976" y="5403560"/>
                  </a:cubicBezTo>
                  <a:cubicBezTo>
                    <a:pt x="78976" y="5425355"/>
                    <a:pt x="61297" y="5443025"/>
                    <a:pt x="39488" y="5443025"/>
                  </a:cubicBezTo>
                  <a:cubicBezTo>
                    <a:pt x="17680" y="5443025"/>
                    <a:pt x="0" y="5425355"/>
                    <a:pt x="0" y="5403560"/>
                  </a:cubicBezTo>
                  <a:cubicBezTo>
                    <a:pt x="0" y="5381765"/>
                    <a:pt x="17680" y="5364099"/>
                    <a:pt x="39488" y="5364099"/>
                  </a:cubicBezTo>
                  <a:close/>
                  <a:moveTo>
                    <a:pt x="4879599" y="5141713"/>
                  </a:moveTo>
                  <a:cubicBezTo>
                    <a:pt x="4911505" y="5141713"/>
                    <a:pt x="4937369" y="5167560"/>
                    <a:pt x="4937369" y="5199447"/>
                  </a:cubicBezTo>
                  <a:cubicBezTo>
                    <a:pt x="4937369" y="5231332"/>
                    <a:pt x="4911505" y="5257179"/>
                    <a:pt x="4879599" y="5257179"/>
                  </a:cubicBezTo>
                  <a:cubicBezTo>
                    <a:pt x="4847696" y="5257179"/>
                    <a:pt x="4821833" y="5231332"/>
                    <a:pt x="4821833" y="5199447"/>
                  </a:cubicBezTo>
                  <a:cubicBezTo>
                    <a:pt x="4821833" y="5167560"/>
                    <a:pt x="4847696" y="5141713"/>
                    <a:pt x="4879599" y="5141713"/>
                  </a:cubicBezTo>
                  <a:close/>
                  <a:moveTo>
                    <a:pt x="1650416" y="5041486"/>
                  </a:moveTo>
                  <a:cubicBezTo>
                    <a:pt x="1688966" y="5041486"/>
                    <a:pt x="1720216" y="5072718"/>
                    <a:pt x="1720216" y="5111248"/>
                  </a:cubicBezTo>
                  <a:cubicBezTo>
                    <a:pt x="1720216" y="5149775"/>
                    <a:pt x="1688966" y="5181009"/>
                    <a:pt x="1650416" y="5181009"/>
                  </a:cubicBezTo>
                  <a:cubicBezTo>
                    <a:pt x="1611866" y="5181009"/>
                    <a:pt x="1580614" y="5149775"/>
                    <a:pt x="1580614" y="5111248"/>
                  </a:cubicBezTo>
                  <a:cubicBezTo>
                    <a:pt x="1580614" y="5072718"/>
                    <a:pt x="1611866" y="5041486"/>
                    <a:pt x="1650416" y="5041486"/>
                  </a:cubicBezTo>
                  <a:close/>
                  <a:moveTo>
                    <a:pt x="6998824" y="4762851"/>
                  </a:moveTo>
                  <a:cubicBezTo>
                    <a:pt x="7021425" y="4762851"/>
                    <a:pt x="7039744" y="4781160"/>
                    <a:pt x="7039744" y="4803744"/>
                  </a:cubicBezTo>
                  <a:cubicBezTo>
                    <a:pt x="7039744" y="4826330"/>
                    <a:pt x="7021425" y="4844639"/>
                    <a:pt x="6998824" y="4844639"/>
                  </a:cubicBezTo>
                  <a:cubicBezTo>
                    <a:pt x="6976227" y="4844639"/>
                    <a:pt x="6957907" y="4826330"/>
                    <a:pt x="6957907" y="4803744"/>
                  </a:cubicBezTo>
                  <a:cubicBezTo>
                    <a:pt x="6957907" y="4781160"/>
                    <a:pt x="6976227" y="4762851"/>
                    <a:pt x="6998824" y="4762851"/>
                  </a:cubicBezTo>
                  <a:close/>
                  <a:moveTo>
                    <a:pt x="1372828" y="4568406"/>
                  </a:moveTo>
                  <a:cubicBezTo>
                    <a:pt x="1402074" y="4568406"/>
                    <a:pt x="1425780" y="4592099"/>
                    <a:pt x="1425780" y="4621328"/>
                  </a:cubicBezTo>
                  <a:cubicBezTo>
                    <a:pt x="1425780" y="4650554"/>
                    <a:pt x="1402074" y="4674250"/>
                    <a:pt x="1372828" y="4674250"/>
                  </a:cubicBezTo>
                  <a:cubicBezTo>
                    <a:pt x="1343583" y="4674250"/>
                    <a:pt x="1319874" y="4650554"/>
                    <a:pt x="1319874" y="4621328"/>
                  </a:cubicBezTo>
                  <a:cubicBezTo>
                    <a:pt x="1319874" y="4592099"/>
                    <a:pt x="1343583" y="4568406"/>
                    <a:pt x="1372828" y="4568406"/>
                  </a:cubicBezTo>
                  <a:close/>
                  <a:moveTo>
                    <a:pt x="2197169" y="4416060"/>
                  </a:moveTo>
                  <a:cubicBezTo>
                    <a:pt x="2219769" y="4416060"/>
                    <a:pt x="2238089" y="4434368"/>
                    <a:pt x="2238089" y="4456952"/>
                  </a:cubicBezTo>
                  <a:cubicBezTo>
                    <a:pt x="2238089" y="4479539"/>
                    <a:pt x="2219769" y="4497845"/>
                    <a:pt x="2197169" y="4497845"/>
                  </a:cubicBezTo>
                  <a:cubicBezTo>
                    <a:pt x="2174571" y="4497845"/>
                    <a:pt x="2156252" y="4479539"/>
                    <a:pt x="2156252" y="4456952"/>
                  </a:cubicBezTo>
                  <a:cubicBezTo>
                    <a:pt x="2156252" y="4434368"/>
                    <a:pt x="2174571" y="4416060"/>
                    <a:pt x="2197169" y="4416060"/>
                  </a:cubicBezTo>
                  <a:close/>
                  <a:moveTo>
                    <a:pt x="3280654" y="4385991"/>
                  </a:moveTo>
                  <a:cubicBezTo>
                    <a:pt x="3317875" y="4385991"/>
                    <a:pt x="3348049" y="4416147"/>
                    <a:pt x="3348049" y="4453347"/>
                  </a:cubicBezTo>
                  <a:cubicBezTo>
                    <a:pt x="3348049" y="4490546"/>
                    <a:pt x="3317875" y="4520702"/>
                    <a:pt x="3280654" y="4520702"/>
                  </a:cubicBezTo>
                  <a:cubicBezTo>
                    <a:pt x="3243433" y="4520702"/>
                    <a:pt x="3213259" y="4490546"/>
                    <a:pt x="3213259" y="4453347"/>
                  </a:cubicBezTo>
                  <a:cubicBezTo>
                    <a:pt x="3213259" y="4416147"/>
                    <a:pt x="3243433" y="4385991"/>
                    <a:pt x="3280654" y="4385991"/>
                  </a:cubicBezTo>
                  <a:close/>
                  <a:moveTo>
                    <a:pt x="8609406" y="4267698"/>
                  </a:moveTo>
                  <a:cubicBezTo>
                    <a:pt x="8638651" y="4267698"/>
                    <a:pt x="8662357" y="4291391"/>
                    <a:pt x="8662357" y="4320620"/>
                  </a:cubicBezTo>
                  <a:cubicBezTo>
                    <a:pt x="8662357" y="4349846"/>
                    <a:pt x="8638651" y="4373542"/>
                    <a:pt x="8609406" y="4373542"/>
                  </a:cubicBezTo>
                  <a:cubicBezTo>
                    <a:pt x="8580160" y="4373542"/>
                    <a:pt x="8556451" y="4349846"/>
                    <a:pt x="8556451" y="4320620"/>
                  </a:cubicBezTo>
                  <a:cubicBezTo>
                    <a:pt x="8556451" y="4291391"/>
                    <a:pt x="8580160" y="4267698"/>
                    <a:pt x="8609406" y="4267698"/>
                  </a:cubicBezTo>
                  <a:close/>
                  <a:moveTo>
                    <a:pt x="8164541" y="4123393"/>
                  </a:moveTo>
                  <a:cubicBezTo>
                    <a:pt x="8208407" y="4123393"/>
                    <a:pt x="8243971" y="4158933"/>
                    <a:pt x="8243971" y="4202776"/>
                  </a:cubicBezTo>
                  <a:cubicBezTo>
                    <a:pt x="8243971" y="4246618"/>
                    <a:pt x="8208407" y="4282161"/>
                    <a:pt x="8164541" y="4282161"/>
                  </a:cubicBezTo>
                  <a:cubicBezTo>
                    <a:pt x="8120674" y="4282161"/>
                    <a:pt x="8085110" y="4246618"/>
                    <a:pt x="8085110" y="4202776"/>
                  </a:cubicBezTo>
                  <a:cubicBezTo>
                    <a:pt x="8085110" y="4158933"/>
                    <a:pt x="8120674" y="4123393"/>
                    <a:pt x="8164541" y="4123393"/>
                  </a:cubicBezTo>
                  <a:close/>
                  <a:moveTo>
                    <a:pt x="3543402" y="3912916"/>
                  </a:moveTo>
                  <a:cubicBezTo>
                    <a:pt x="3567329" y="3912916"/>
                    <a:pt x="3586727" y="3932300"/>
                    <a:pt x="3586727" y="3956216"/>
                  </a:cubicBezTo>
                  <a:cubicBezTo>
                    <a:pt x="3586727" y="3980129"/>
                    <a:pt x="3567329" y="3999513"/>
                    <a:pt x="3543402" y="3999513"/>
                  </a:cubicBezTo>
                  <a:cubicBezTo>
                    <a:pt x="3519473" y="3999513"/>
                    <a:pt x="3500075" y="3980129"/>
                    <a:pt x="3500075" y="3956216"/>
                  </a:cubicBezTo>
                  <a:cubicBezTo>
                    <a:pt x="3500075" y="3932300"/>
                    <a:pt x="3519473" y="3912916"/>
                    <a:pt x="3543402" y="3912916"/>
                  </a:cubicBezTo>
                  <a:close/>
                  <a:moveTo>
                    <a:pt x="4962675" y="3680263"/>
                  </a:moveTo>
                  <a:cubicBezTo>
                    <a:pt x="4982926" y="3680263"/>
                    <a:pt x="4999342" y="3696668"/>
                    <a:pt x="4999342" y="3716906"/>
                  </a:cubicBezTo>
                  <a:cubicBezTo>
                    <a:pt x="4999342" y="3737144"/>
                    <a:pt x="4982926" y="3753550"/>
                    <a:pt x="4962675" y="3753550"/>
                  </a:cubicBezTo>
                  <a:cubicBezTo>
                    <a:pt x="4942423" y="3753550"/>
                    <a:pt x="4926008" y="3737144"/>
                    <a:pt x="4926008" y="3716906"/>
                  </a:cubicBezTo>
                  <a:cubicBezTo>
                    <a:pt x="4926008" y="3696668"/>
                    <a:pt x="4942423" y="3680263"/>
                    <a:pt x="4962675" y="3680263"/>
                  </a:cubicBezTo>
                  <a:close/>
                  <a:moveTo>
                    <a:pt x="7548790" y="3674370"/>
                  </a:moveTo>
                  <a:cubicBezTo>
                    <a:pt x="7579364" y="3674370"/>
                    <a:pt x="7604149" y="3699141"/>
                    <a:pt x="7604149" y="3729697"/>
                  </a:cubicBezTo>
                  <a:cubicBezTo>
                    <a:pt x="7604149" y="3760252"/>
                    <a:pt x="7579364" y="3785023"/>
                    <a:pt x="7548790" y="3785023"/>
                  </a:cubicBezTo>
                  <a:cubicBezTo>
                    <a:pt x="7518216" y="3785023"/>
                    <a:pt x="7493428" y="3760254"/>
                    <a:pt x="7493428" y="3729697"/>
                  </a:cubicBezTo>
                  <a:cubicBezTo>
                    <a:pt x="7493428" y="3699141"/>
                    <a:pt x="7518216" y="3674370"/>
                    <a:pt x="7548790" y="3674370"/>
                  </a:cubicBezTo>
                  <a:close/>
                  <a:moveTo>
                    <a:pt x="5284351" y="3552091"/>
                  </a:moveTo>
                  <a:cubicBezTo>
                    <a:pt x="5321572" y="3552091"/>
                    <a:pt x="5351746" y="3582247"/>
                    <a:pt x="5351746" y="3619447"/>
                  </a:cubicBezTo>
                  <a:cubicBezTo>
                    <a:pt x="5351746" y="3656646"/>
                    <a:pt x="5321572" y="3686802"/>
                    <a:pt x="5284351" y="3686802"/>
                  </a:cubicBezTo>
                  <a:cubicBezTo>
                    <a:pt x="5247130" y="3686802"/>
                    <a:pt x="5216956" y="3656646"/>
                    <a:pt x="5216956" y="3619447"/>
                  </a:cubicBezTo>
                  <a:cubicBezTo>
                    <a:pt x="5216956" y="3582247"/>
                    <a:pt x="5247130" y="3552091"/>
                    <a:pt x="5284351" y="3552091"/>
                  </a:cubicBezTo>
                  <a:close/>
                  <a:moveTo>
                    <a:pt x="4411466" y="3261431"/>
                  </a:moveTo>
                  <a:cubicBezTo>
                    <a:pt x="4434066" y="3261431"/>
                    <a:pt x="4452386" y="3279739"/>
                    <a:pt x="4452386" y="3302323"/>
                  </a:cubicBezTo>
                  <a:cubicBezTo>
                    <a:pt x="4452386" y="3324910"/>
                    <a:pt x="4434066" y="3343219"/>
                    <a:pt x="4411466" y="3343219"/>
                  </a:cubicBezTo>
                  <a:cubicBezTo>
                    <a:pt x="4388868" y="3343219"/>
                    <a:pt x="4370549" y="3324910"/>
                    <a:pt x="4370549" y="3302323"/>
                  </a:cubicBezTo>
                  <a:cubicBezTo>
                    <a:pt x="4370549" y="3279739"/>
                    <a:pt x="4388868" y="3261431"/>
                    <a:pt x="4411466" y="3261431"/>
                  </a:cubicBezTo>
                  <a:close/>
                  <a:moveTo>
                    <a:pt x="4362528" y="3032911"/>
                  </a:moveTo>
                  <a:cubicBezTo>
                    <a:pt x="4382468" y="3032911"/>
                    <a:pt x="4398631" y="3049065"/>
                    <a:pt x="4398631" y="3068994"/>
                  </a:cubicBezTo>
                  <a:cubicBezTo>
                    <a:pt x="4398631" y="3088920"/>
                    <a:pt x="4382468" y="3105075"/>
                    <a:pt x="4362528" y="3105075"/>
                  </a:cubicBezTo>
                  <a:cubicBezTo>
                    <a:pt x="4342588" y="3105075"/>
                    <a:pt x="4326423" y="3088920"/>
                    <a:pt x="4326423" y="3068994"/>
                  </a:cubicBezTo>
                  <a:cubicBezTo>
                    <a:pt x="4326423" y="3049065"/>
                    <a:pt x="4342588" y="3032911"/>
                    <a:pt x="4362528" y="3032911"/>
                  </a:cubicBezTo>
                  <a:close/>
                  <a:moveTo>
                    <a:pt x="5558331" y="2856506"/>
                  </a:moveTo>
                  <a:cubicBezTo>
                    <a:pt x="5599542" y="2856506"/>
                    <a:pt x="5632949" y="2889894"/>
                    <a:pt x="5632949" y="2931079"/>
                  </a:cubicBezTo>
                  <a:cubicBezTo>
                    <a:pt x="5632949" y="2972264"/>
                    <a:pt x="5599542" y="3005650"/>
                    <a:pt x="5558331" y="3005650"/>
                  </a:cubicBezTo>
                  <a:cubicBezTo>
                    <a:pt x="5517122" y="3005650"/>
                    <a:pt x="5483715" y="2972264"/>
                    <a:pt x="5483715" y="2931079"/>
                  </a:cubicBezTo>
                  <a:cubicBezTo>
                    <a:pt x="5483715" y="2889894"/>
                    <a:pt x="5517122" y="2856506"/>
                    <a:pt x="5558331" y="2856506"/>
                  </a:cubicBezTo>
                  <a:close/>
                  <a:moveTo>
                    <a:pt x="6565191" y="2026614"/>
                  </a:moveTo>
                  <a:cubicBezTo>
                    <a:pt x="6606402" y="2026614"/>
                    <a:pt x="6639809" y="2060002"/>
                    <a:pt x="6639809" y="2101187"/>
                  </a:cubicBezTo>
                  <a:cubicBezTo>
                    <a:pt x="6639809" y="2142372"/>
                    <a:pt x="6606402" y="2175758"/>
                    <a:pt x="6565191" y="2175758"/>
                  </a:cubicBezTo>
                  <a:cubicBezTo>
                    <a:pt x="6523982" y="2175758"/>
                    <a:pt x="6490575" y="2142372"/>
                    <a:pt x="6490575" y="2101187"/>
                  </a:cubicBezTo>
                  <a:cubicBezTo>
                    <a:pt x="6490575" y="2060002"/>
                    <a:pt x="6523982" y="2026614"/>
                    <a:pt x="6565191" y="2026614"/>
                  </a:cubicBezTo>
                  <a:close/>
                  <a:moveTo>
                    <a:pt x="3981885" y="1767910"/>
                  </a:moveTo>
                  <a:cubicBezTo>
                    <a:pt x="4002136" y="1767910"/>
                    <a:pt x="4018552" y="1784316"/>
                    <a:pt x="4018552" y="1804553"/>
                  </a:cubicBezTo>
                  <a:cubicBezTo>
                    <a:pt x="4018552" y="1824790"/>
                    <a:pt x="4002136" y="1841196"/>
                    <a:pt x="3981885" y="1841196"/>
                  </a:cubicBezTo>
                  <a:cubicBezTo>
                    <a:pt x="3961633" y="1841196"/>
                    <a:pt x="3945218" y="1824790"/>
                    <a:pt x="3945218" y="1804553"/>
                  </a:cubicBezTo>
                  <a:cubicBezTo>
                    <a:pt x="3945218" y="1784316"/>
                    <a:pt x="3961633" y="1767910"/>
                    <a:pt x="3981885" y="1767910"/>
                  </a:cubicBezTo>
                  <a:close/>
                  <a:moveTo>
                    <a:pt x="8077895" y="1661789"/>
                  </a:moveTo>
                  <a:cubicBezTo>
                    <a:pt x="8113787" y="1661789"/>
                    <a:pt x="8142882" y="1690869"/>
                    <a:pt x="8142882" y="1726738"/>
                  </a:cubicBezTo>
                  <a:cubicBezTo>
                    <a:pt x="8142882" y="1762610"/>
                    <a:pt x="8113787" y="1791690"/>
                    <a:pt x="8077895" y="1791690"/>
                  </a:cubicBezTo>
                  <a:cubicBezTo>
                    <a:pt x="8042002" y="1791690"/>
                    <a:pt x="8012907" y="1762610"/>
                    <a:pt x="8012907" y="1726738"/>
                  </a:cubicBezTo>
                  <a:cubicBezTo>
                    <a:pt x="8012907" y="1690869"/>
                    <a:pt x="8042002" y="1661789"/>
                    <a:pt x="8077895" y="1661789"/>
                  </a:cubicBezTo>
                  <a:close/>
                  <a:moveTo>
                    <a:pt x="8978859" y="1138597"/>
                  </a:moveTo>
                  <a:cubicBezTo>
                    <a:pt x="9002786" y="1138597"/>
                    <a:pt x="9022184" y="1157983"/>
                    <a:pt x="9022184" y="1181898"/>
                  </a:cubicBezTo>
                  <a:cubicBezTo>
                    <a:pt x="9022184" y="1205810"/>
                    <a:pt x="9002786" y="1225195"/>
                    <a:pt x="8978859" y="1225195"/>
                  </a:cubicBezTo>
                  <a:cubicBezTo>
                    <a:pt x="8954930" y="1225195"/>
                    <a:pt x="8935532" y="1205810"/>
                    <a:pt x="8935532" y="1181898"/>
                  </a:cubicBezTo>
                  <a:cubicBezTo>
                    <a:pt x="8935532" y="1157983"/>
                    <a:pt x="8954930" y="1138597"/>
                    <a:pt x="8978859" y="1138597"/>
                  </a:cubicBezTo>
                  <a:close/>
                  <a:moveTo>
                    <a:pt x="5327674" y="1094496"/>
                  </a:moveTo>
                  <a:cubicBezTo>
                    <a:pt x="5348943" y="1094496"/>
                    <a:pt x="5366184" y="1111729"/>
                    <a:pt x="5366184" y="1132984"/>
                  </a:cubicBezTo>
                  <a:cubicBezTo>
                    <a:pt x="5366184" y="1154239"/>
                    <a:pt x="5348943" y="1171471"/>
                    <a:pt x="5327674" y="1171471"/>
                  </a:cubicBezTo>
                  <a:cubicBezTo>
                    <a:pt x="5306403" y="1171471"/>
                    <a:pt x="5289162" y="1154239"/>
                    <a:pt x="5289162" y="1132984"/>
                  </a:cubicBezTo>
                  <a:cubicBezTo>
                    <a:pt x="5289162" y="1111726"/>
                    <a:pt x="5306403" y="1094496"/>
                    <a:pt x="5327674" y="1094496"/>
                  </a:cubicBezTo>
                  <a:close/>
                  <a:moveTo>
                    <a:pt x="8075489" y="1002286"/>
                  </a:moveTo>
                  <a:cubicBezTo>
                    <a:pt x="8116698" y="1002286"/>
                    <a:pt x="8150105" y="1035674"/>
                    <a:pt x="8150105" y="1076859"/>
                  </a:cubicBezTo>
                  <a:cubicBezTo>
                    <a:pt x="8150105" y="1118044"/>
                    <a:pt x="8116696" y="1151429"/>
                    <a:pt x="8075489" y="1151429"/>
                  </a:cubicBezTo>
                  <a:cubicBezTo>
                    <a:pt x="8034278" y="1151429"/>
                    <a:pt x="8000871" y="1118044"/>
                    <a:pt x="8000871" y="1076859"/>
                  </a:cubicBezTo>
                  <a:cubicBezTo>
                    <a:pt x="8000871" y="1035674"/>
                    <a:pt x="8034281" y="1002286"/>
                    <a:pt x="8075489" y="1002286"/>
                  </a:cubicBezTo>
                  <a:close/>
                  <a:moveTo>
                    <a:pt x="4238579" y="755722"/>
                  </a:moveTo>
                  <a:cubicBezTo>
                    <a:pt x="4266495" y="755722"/>
                    <a:pt x="4289126" y="778339"/>
                    <a:pt x="4289126" y="806239"/>
                  </a:cubicBezTo>
                  <a:cubicBezTo>
                    <a:pt x="4289126" y="834137"/>
                    <a:pt x="4266495" y="856754"/>
                    <a:pt x="4238579" y="856754"/>
                  </a:cubicBezTo>
                  <a:cubicBezTo>
                    <a:pt x="4210663" y="856754"/>
                    <a:pt x="4188032" y="834137"/>
                    <a:pt x="4188032" y="806239"/>
                  </a:cubicBezTo>
                  <a:cubicBezTo>
                    <a:pt x="4188032" y="778339"/>
                    <a:pt x="4210663" y="755722"/>
                    <a:pt x="4238579" y="755722"/>
                  </a:cubicBezTo>
                  <a:close/>
                  <a:moveTo>
                    <a:pt x="6407143" y="609389"/>
                  </a:moveTo>
                  <a:cubicBezTo>
                    <a:pt x="6429744" y="609389"/>
                    <a:pt x="6448063" y="627698"/>
                    <a:pt x="6448063" y="650282"/>
                  </a:cubicBezTo>
                  <a:cubicBezTo>
                    <a:pt x="6448063" y="672869"/>
                    <a:pt x="6429744" y="691177"/>
                    <a:pt x="6407143" y="691177"/>
                  </a:cubicBezTo>
                  <a:cubicBezTo>
                    <a:pt x="6384546" y="691177"/>
                    <a:pt x="6366226" y="672869"/>
                    <a:pt x="6366226" y="650282"/>
                  </a:cubicBezTo>
                  <a:cubicBezTo>
                    <a:pt x="6366226" y="627698"/>
                    <a:pt x="6384546" y="609389"/>
                    <a:pt x="6407143" y="609389"/>
                  </a:cubicBezTo>
                  <a:close/>
                  <a:moveTo>
                    <a:pt x="5326876" y="0"/>
                  </a:moveTo>
                  <a:cubicBezTo>
                    <a:pt x="5372074" y="0"/>
                    <a:pt x="5408714" y="36618"/>
                    <a:pt x="5408714" y="81790"/>
                  </a:cubicBezTo>
                  <a:cubicBezTo>
                    <a:pt x="5408714" y="126959"/>
                    <a:pt x="5372074" y="163577"/>
                    <a:pt x="5326876" y="163577"/>
                  </a:cubicBezTo>
                  <a:cubicBezTo>
                    <a:pt x="5281677" y="163577"/>
                    <a:pt x="5245038" y="126959"/>
                    <a:pt x="5245038" y="81790"/>
                  </a:cubicBezTo>
                  <a:cubicBezTo>
                    <a:pt x="5245038" y="36618"/>
                    <a:pt x="5281677" y="0"/>
                    <a:pt x="5326876" y="0"/>
                  </a:cubicBezTo>
                  <a:close/>
                </a:path>
              </a:pathLst>
            </a:custGeom>
            <a:solidFill>
              <a:schemeClr val="accent1">
                <a:lumMod val="75000"/>
              </a:schemeClr>
            </a:solidFill>
            <a:ln w="9508" cap="flat">
              <a:noFill/>
              <a:prstDash val="solid"/>
              <a:miter/>
            </a:ln>
          </p:spPr>
          <p:txBody>
            <a:bodyPr anchor="ctr"/>
            <a:lstStyle/>
            <a:p>
              <a:pPr eaLnBrk="1" hangingPunct="1">
                <a:defRPr/>
              </a:pPr>
              <a:endParaRPr lang="zh-CN" altLang="en-US"/>
            </a:p>
          </p:txBody>
        </p:sp>
        <p:sp>
          <p:nvSpPr>
            <p:cNvPr id="13" name="椭圆 162"/>
            <p:cNvSpPr/>
            <p:nvPr/>
          </p:nvSpPr>
          <p:spPr>
            <a:xfrm>
              <a:off x="8185755" y="1295097"/>
              <a:ext cx="309388" cy="307836"/>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14" name="椭圆 163"/>
            <p:cNvSpPr/>
            <p:nvPr/>
          </p:nvSpPr>
          <p:spPr>
            <a:xfrm>
              <a:off x="7301789" y="4353420"/>
              <a:ext cx="159114"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15" name="椭圆 164"/>
            <p:cNvSpPr/>
            <p:nvPr/>
          </p:nvSpPr>
          <p:spPr>
            <a:xfrm>
              <a:off x="10954778" y="2947211"/>
              <a:ext cx="289500" cy="29144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16" name="椭圆 165"/>
            <p:cNvSpPr/>
            <p:nvPr/>
          </p:nvSpPr>
          <p:spPr>
            <a:xfrm>
              <a:off x="5140491" y="5741413"/>
              <a:ext cx="161323"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grpSp>
      <p:pic>
        <p:nvPicPr>
          <p:cNvPr id="6" name="图片 5"/>
          <p:cNvPicPr>
            <a:picLocks noChangeAspect="1"/>
          </p:cNvPicPr>
          <p:nvPr/>
        </p:nvPicPr>
        <p:blipFill>
          <a:blip r:embed="rId7"/>
          <a:srcRect l="73135" t="62724" r="17008" b="20659"/>
          <a:stretch>
            <a:fillRect/>
          </a:stretch>
        </p:blipFill>
        <p:spPr>
          <a:xfrm>
            <a:off x="9173845" y="4438015"/>
            <a:ext cx="2449830" cy="2322195"/>
          </a:xfrm>
          <a:prstGeom prst="rect">
            <a:avLst/>
          </a:prstGeom>
        </p:spPr>
      </p:pic>
      <p:sp>
        <p:nvSpPr>
          <p:cNvPr id="4" name="MH_Entry_1"/>
          <p:cNvSpPr/>
          <p:nvPr>
            <p:custDataLst>
              <p:tags r:id="rId3"/>
            </p:custDataLst>
          </p:nvPr>
        </p:nvSpPr>
        <p:spPr>
          <a:xfrm>
            <a:off x="3032125" y="1921583"/>
            <a:ext cx="9225751" cy="61555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49" charset="-122"/>
                <a:cs typeface="+mj-cs"/>
                <a:sym typeface="Arial" panose="020B0604020202020204" pitchFamily="34" charset="0"/>
              </a:rPr>
              <a:t>学习情境</a:t>
            </a:r>
            <a:r>
              <a:rPr lang="en-US" altLang="zh-CN"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49" charset="-122"/>
                <a:cs typeface="+mj-cs"/>
                <a:sym typeface="Arial" panose="020B0604020202020204" pitchFamily="34" charset="0"/>
              </a:rPr>
              <a:t>3 </a:t>
            </a:r>
            <a:r>
              <a:rPr lang="zh-CN" altLang="en-US"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49" charset="-122"/>
                <a:cs typeface="+mj-cs"/>
                <a:sym typeface="Arial" panose="020B0604020202020204" pitchFamily="34" charset="0"/>
              </a:rPr>
              <a:t>新能源汽车电池认知与检测</a:t>
            </a:r>
          </a:p>
        </p:txBody>
      </p:sp>
      <p:sp>
        <p:nvSpPr>
          <p:cNvPr id="8" name="副标题 4"/>
          <p:cNvSpPr txBox="1"/>
          <p:nvPr>
            <p:custDataLst>
              <p:tags r:id="rId4"/>
            </p:custDataLst>
          </p:nvPr>
        </p:nvSpPr>
        <p:spPr>
          <a:xfrm>
            <a:off x="3085465" y="2811780"/>
            <a:ext cx="8271510" cy="1655445"/>
          </a:xfrm>
          <a:prstGeom prst="rect">
            <a:avLst/>
          </a:prstGeom>
        </p:spPr>
        <p:txBody>
          <a:bodyPr>
            <a:normAutofit/>
          </a:bodyPr>
          <a:lstStyle>
            <a:lvl1pPr marL="401955" indent="-401955" algn="l" rtl="0" eaLnBrk="1" latinLnBrk="0" hangingPunct="1">
              <a:spcBef>
                <a:spcPts val="880"/>
              </a:spcBef>
              <a:buClr>
                <a:schemeClr val="accent2"/>
              </a:buClr>
              <a:buSzPct val="60000"/>
              <a:buFont typeface="Wingdings" panose="05000000000000000000"/>
              <a:buChar char=""/>
              <a:defRPr kumimoji="0" sz="3600" kern="1200">
                <a:solidFill>
                  <a:schemeClr val="tx1"/>
                </a:solidFill>
                <a:latin typeface="+mn-lt"/>
                <a:ea typeface="+mn-ea"/>
                <a:cs typeface="+mn-cs"/>
              </a:defRPr>
            </a:lvl1pPr>
            <a:lvl2pPr marL="803910" indent="-344170" algn="l" rtl="0" eaLnBrk="1" latinLnBrk="0" hangingPunct="1">
              <a:spcBef>
                <a:spcPts val="690"/>
              </a:spcBef>
              <a:buClr>
                <a:schemeClr val="accent1"/>
              </a:buClr>
              <a:buSzPct val="70000"/>
              <a:buFont typeface="Wingdings 2" panose="05020102010507070707"/>
              <a:buChar char=""/>
              <a:defRPr kumimoji="0" sz="3300" kern="1200">
                <a:solidFill>
                  <a:schemeClr val="tx1"/>
                </a:solidFill>
                <a:latin typeface="+mn-lt"/>
                <a:ea typeface="+mn-ea"/>
                <a:cs typeface="+mn-cs"/>
              </a:defRPr>
            </a:lvl2pPr>
            <a:lvl3pPr marL="1148080" indent="-287020" algn="l" rtl="0" eaLnBrk="1" latinLnBrk="0" hangingPunct="1">
              <a:spcBef>
                <a:spcPts val="630"/>
              </a:spcBef>
              <a:buClr>
                <a:schemeClr val="accent2"/>
              </a:buClr>
              <a:buSzPct val="75000"/>
              <a:buFont typeface="Wingdings" panose="05000000000000000000"/>
              <a:buChar char=""/>
              <a:defRPr kumimoji="0" sz="2900" kern="1200">
                <a:solidFill>
                  <a:schemeClr val="tx1"/>
                </a:solidFill>
                <a:latin typeface="+mn-lt"/>
                <a:ea typeface="+mn-ea"/>
                <a:cs typeface="+mn-cs"/>
              </a:defRPr>
            </a:lvl3pPr>
            <a:lvl4pPr marL="1722120" indent="-287020" algn="l" rtl="0" eaLnBrk="1" latinLnBrk="0" hangingPunct="1">
              <a:spcBef>
                <a:spcPts val="500"/>
              </a:spcBef>
              <a:buClr>
                <a:schemeClr val="accent3"/>
              </a:buClr>
              <a:buSzPct val="75000"/>
              <a:buFont typeface="Wingdings" panose="05000000000000000000"/>
              <a:buChar char=""/>
              <a:defRPr kumimoji="0" sz="2500" kern="1200">
                <a:solidFill>
                  <a:schemeClr val="tx1"/>
                </a:solidFill>
                <a:latin typeface="+mn-lt"/>
                <a:ea typeface="+mn-ea"/>
                <a:cs typeface="+mn-cs"/>
              </a:defRPr>
            </a:lvl4pPr>
            <a:lvl5pPr marL="2296160" indent="-287020" algn="l" rtl="0" eaLnBrk="1" latinLnBrk="0" hangingPunct="1">
              <a:spcBef>
                <a:spcPts val="500"/>
              </a:spcBef>
              <a:buClr>
                <a:schemeClr val="accent4"/>
              </a:buClr>
              <a:buSzPct val="65000"/>
              <a:buFont typeface="Wingdings" panose="05000000000000000000"/>
              <a:buChar char=""/>
              <a:defRPr kumimoji="0" sz="2500" kern="1200">
                <a:solidFill>
                  <a:schemeClr val="tx1"/>
                </a:solidFill>
                <a:latin typeface="+mn-lt"/>
                <a:ea typeface="+mn-ea"/>
                <a:cs typeface="+mn-cs"/>
              </a:defRPr>
            </a:lvl5pPr>
            <a:lvl6pPr marL="2640330" indent="-287020" algn="l" rtl="0" eaLnBrk="1" latinLnBrk="0" hangingPunct="1">
              <a:spcBef>
                <a:spcPct val="20000"/>
              </a:spcBef>
              <a:buClr>
                <a:schemeClr val="accent1"/>
              </a:buClr>
              <a:buFont typeface="Wingdings" panose="05000000000000000000"/>
              <a:buChar char="§"/>
              <a:defRPr kumimoji="0" sz="2300" kern="1200" baseline="0">
                <a:solidFill>
                  <a:schemeClr val="tx1"/>
                </a:solidFill>
                <a:latin typeface="+mn-lt"/>
                <a:ea typeface="+mn-ea"/>
                <a:cs typeface="+mn-cs"/>
              </a:defRPr>
            </a:lvl6pPr>
            <a:lvl7pPr marL="2985135" indent="-287020" algn="l" rtl="0" eaLnBrk="1" latinLnBrk="0" hangingPunct="1">
              <a:spcBef>
                <a:spcPct val="20000"/>
              </a:spcBef>
              <a:buClr>
                <a:schemeClr val="accent2"/>
              </a:buClr>
              <a:buFont typeface="Wingdings" panose="05000000000000000000"/>
              <a:buChar char="§"/>
              <a:defRPr kumimoji="0" sz="2300" kern="1200" baseline="0">
                <a:solidFill>
                  <a:schemeClr val="tx1"/>
                </a:solidFill>
                <a:latin typeface="+mn-lt"/>
                <a:ea typeface="+mn-ea"/>
                <a:cs typeface="+mn-cs"/>
              </a:defRPr>
            </a:lvl7pPr>
            <a:lvl8pPr marL="3329305" indent="-287020" algn="l" rtl="0" eaLnBrk="1" latinLnBrk="0" hangingPunct="1">
              <a:spcBef>
                <a:spcPct val="20000"/>
              </a:spcBef>
              <a:buClr>
                <a:schemeClr val="accent3"/>
              </a:buClr>
              <a:buFont typeface="Wingdings" panose="05000000000000000000"/>
              <a:buChar char="§"/>
              <a:defRPr kumimoji="0" sz="2300" kern="1200" baseline="0">
                <a:solidFill>
                  <a:schemeClr val="tx1"/>
                </a:solidFill>
                <a:latin typeface="+mn-lt"/>
                <a:ea typeface="+mn-ea"/>
                <a:cs typeface="+mn-cs"/>
              </a:defRPr>
            </a:lvl8pPr>
            <a:lvl9pPr marL="3673475" indent="-287020" algn="l" rtl="0" eaLnBrk="1" latinLnBrk="0" hangingPunct="1">
              <a:spcBef>
                <a:spcPct val="20000"/>
              </a:spcBef>
              <a:buClr>
                <a:schemeClr val="accent4"/>
              </a:buClr>
              <a:buFont typeface="Wingdings" panose="05000000000000000000"/>
              <a:buChar char="§"/>
              <a:defRPr kumimoji="0" sz="2300" kern="1200" baseline="0">
                <a:solidFill>
                  <a:schemeClr val="tx1"/>
                </a:solidFill>
                <a:latin typeface="+mn-lt"/>
                <a:ea typeface="+mn-ea"/>
                <a:cs typeface="+mn-cs"/>
              </a:defRPr>
            </a:lvl9pPr>
          </a:lstStyle>
          <a:p>
            <a:pPr marL="0" indent="0" fontAlgn="auto">
              <a:lnSpc>
                <a:spcPct val="150000"/>
              </a:lnSpc>
              <a:spcAft>
                <a:spcPts val="0"/>
              </a:spcAft>
              <a:buNone/>
            </a:pPr>
            <a:r>
              <a:rPr lang="en-US" altLang="zh-CN" sz="2800" b="1" dirty="0">
                <a:latin typeface="Arial" panose="020B0604020202020204" pitchFamily="34" charset="0"/>
                <a:ea typeface="宋体" panose="02010600030101010101" pitchFamily="2" charset="-122"/>
                <a:sym typeface="+mn-ea"/>
              </a:rPr>
              <a:t>               </a:t>
            </a:r>
            <a:r>
              <a:rPr lang="zh-CN" altLang="en-US" sz="3200" b="1" dirty="0">
                <a:solidFill>
                  <a:srgbClr val="C00000"/>
                </a:solidFill>
                <a:latin typeface="Arial" panose="020B0604020202020204" pitchFamily="34" charset="0"/>
                <a:ea typeface="SimHei" panose="02010609060101010101" pitchFamily="49" charset="-122"/>
                <a:sym typeface="+mn-ea"/>
              </a:rPr>
              <a:t>任务</a:t>
            </a:r>
            <a:r>
              <a:rPr lang="en-US" altLang="zh-CN" sz="3200" b="1" dirty="0">
                <a:solidFill>
                  <a:srgbClr val="C00000"/>
                </a:solidFill>
                <a:latin typeface="Arial" panose="020B0604020202020204" pitchFamily="34" charset="0"/>
                <a:ea typeface="SimHei" panose="02010609060101010101" pitchFamily="49" charset="-122"/>
                <a:sym typeface="+mn-ea"/>
              </a:rPr>
              <a:t>3.3 </a:t>
            </a:r>
            <a:r>
              <a:rPr lang="zh-CN" altLang="en-US" sz="3200" b="1" dirty="0">
                <a:solidFill>
                  <a:srgbClr val="C00000"/>
                </a:solidFill>
                <a:latin typeface="Arial" panose="020B0604020202020204" pitchFamily="34" charset="0"/>
                <a:ea typeface="SimHei" panose="02010609060101010101" pitchFamily="49" charset="-122"/>
                <a:sym typeface="+mn-ea"/>
              </a:rPr>
              <a:t>铅酸蓄电池认知与检测</a:t>
            </a:r>
            <a:endParaRPr lang="en-US" altLang="zh-CN" dirty="0"/>
          </a:p>
        </p:txBody>
      </p:sp>
    </p:spTree>
    <p:custDataLst>
      <p:tags r:id="rId1"/>
    </p:custData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93952" y="806756"/>
            <a:ext cx="6345555" cy="2593980"/>
          </a:xfrm>
          <a:prstGeom prst="rect">
            <a:avLst/>
          </a:prstGeom>
          <a:noFill/>
          <a:ln w="9525">
            <a:noFill/>
          </a:ln>
        </p:spPr>
        <p:txBody>
          <a:bodyPr wrap="square">
            <a:spAutoFit/>
          </a:bodyPr>
          <a:lstStyle/>
          <a:p>
            <a:pPr indent="0">
              <a:lnSpc>
                <a:spcPct val="150000"/>
              </a:lnSpc>
            </a:pPr>
            <a:r>
              <a:rPr lang="zh-CN" sz="2800" b="1" dirty="0">
                <a:ea typeface="SimSun" panose="02010600030101010101" pitchFamily="2" charset="-122"/>
              </a:rPr>
              <a:t>用正极板活性物质</a:t>
            </a:r>
            <a:r>
              <a:rPr lang="zh-CN" altLang="en-US" sz="2800" b="1" dirty="0">
                <a:ea typeface="SimSun" panose="02010600030101010101" pitchFamily="2" charset="-122"/>
              </a:rPr>
              <a:t>二氧化铅</a:t>
            </a:r>
            <a:r>
              <a:rPr lang="zh-CN" sz="2800" b="1" dirty="0">
                <a:ea typeface="SimSun" panose="02010600030101010101" pitchFamily="2" charset="-122"/>
              </a:rPr>
              <a:t>、</a:t>
            </a:r>
            <a:endParaRPr lang="en-US" altLang="zh-CN" sz="2800" b="1" dirty="0">
              <a:ea typeface="SimSun" panose="02010600030101010101" pitchFamily="2" charset="-122"/>
            </a:endParaRPr>
          </a:p>
          <a:p>
            <a:pPr indent="0">
              <a:lnSpc>
                <a:spcPct val="150000"/>
              </a:lnSpc>
            </a:pPr>
            <a:r>
              <a:rPr lang="zh-CN" sz="2800" b="1" dirty="0">
                <a:ea typeface="SimSun" panose="02010600030101010101" pitchFamily="2" charset="-122"/>
              </a:rPr>
              <a:t>负极板活性物质</a:t>
            </a:r>
            <a:r>
              <a:rPr lang="zh-CN" altLang="en-US" sz="2800" b="1" dirty="0">
                <a:ea typeface="SimSun" panose="02010600030101010101" pitchFamily="2" charset="-122"/>
              </a:rPr>
              <a:t>铅</a:t>
            </a:r>
            <a:endParaRPr lang="en-US" altLang="zh-CN" sz="2800" b="1" dirty="0">
              <a:ea typeface="SimSun" panose="02010600030101010101" pitchFamily="2" charset="-122"/>
            </a:endParaRPr>
          </a:p>
          <a:p>
            <a:pPr indent="0">
              <a:lnSpc>
                <a:spcPct val="150000"/>
              </a:lnSpc>
            </a:pPr>
            <a:r>
              <a:rPr lang="zh-CN" sz="2800" b="1" dirty="0">
                <a:ea typeface="SimSun" panose="02010600030101010101" pitchFamily="2" charset="-122"/>
              </a:rPr>
              <a:t>电解液</a:t>
            </a:r>
            <a:r>
              <a:rPr lang="zh-CN" altLang="en-US" sz="2800" b="1" dirty="0">
                <a:ea typeface="SimSun" panose="02010600030101010101" pitchFamily="2" charset="-122"/>
              </a:rPr>
              <a:t>硫酸溶液</a:t>
            </a:r>
            <a:r>
              <a:rPr lang="zh-CN" sz="2800" b="1" dirty="0">
                <a:ea typeface="SimSun" panose="02010600030101010101" pitchFamily="2" charset="-122"/>
              </a:rPr>
              <a:t>发生化学反应，</a:t>
            </a:r>
            <a:endParaRPr lang="en-US" altLang="zh-CN" sz="2800" b="1" dirty="0">
              <a:ea typeface="SimSun" panose="02010600030101010101" pitchFamily="2" charset="-122"/>
            </a:endParaRPr>
          </a:p>
          <a:p>
            <a:pPr indent="0">
              <a:lnSpc>
                <a:spcPct val="150000"/>
              </a:lnSpc>
            </a:pPr>
            <a:r>
              <a:rPr lang="zh-CN" sz="2800" b="1" dirty="0">
                <a:ea typeface="SimSun" panose="02010600030101010101" pitchFamily="2" charset="-122"/>
              </a:rPr>
              <a:t>进行电能和化学能的相互转化。</a:t>
            </a:r>
          </a:p>
        </p:txBody>
      </p:sp>
      <p:pic>
        <p:nvPicPr>
          <p:cNvPr id="5" name="图片 99"/>
          <p:cNvPicPr>
            <a:picLocks noChangeAspect="1"/>
          </p:cNvPicPr>
          <p:nvPr/>
        </p:nvPicPr>
        <p:blipFill>
          <a:blip r:embed="rId3"/>
          <a:stretch>
            <a:fillRect/>
          </a:stretch>
        </p:blipFill>
        <p:spPr>
          <a:xfrm>
            <a:off x="1281277" y="3902299"/>
            <a:ext cx="6158230" cy="676892"/>
          </a:xfrm>
          <a:prstGeom prst="rect">
            <a:avLst/>
          </a:prstGeom>
          <a:noFill/>
          <a:ln w="9525">
            <a:noFill/>
          </a:ln>
        </p:spPr>
      </p:pic>
      <p:pic>
        <p:nvPicPr>
          <p:cNvPr id="2050" name="图片 515">
            <a:extLst>
              <a:ext uri="{FF2B5EF4-FFF2-40B4-BE49-F238E27FC236}">
                <a16:creationId xmlns:a16="http://schemas.microsoft.com/office/drawing/2014/main" id="{3EDDDF26-984B-4ADC-AF3D-295A568C0A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40991" t="38258" r="30609" b="15280"/>
          <a:stretch>
            <a:fillRect/>
          </a:stretch>
        </p:blipFill>
        <p:spPr bwMode="auto">
          <a:xfrm>
            <a:off x="7654815" y="1037096"/>
            <a:ext cx="3854633" cy="35420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文本框 7">
            <a:extLst>
              <a:ext uri="{FF2B5EF4-FFF2-40B4-BE49-F238E27FC236}">
                <a16:creationId xmlns:a16="http://schemas.microsoft.com/office/drawing/2014/main" id="{E6304FFD-60C1-45F2-A459-76D0C5188D7C}"/>
              </a:ext>
            </a:extLst>
          </p:cNvPr>
          <p:cNvSpPr txBox="1"/>
          <p:nvPr/>
        </p:nvSpPr>
        <p:spPr>
          <a:xfrm>
            <a:off x="8547686" y="4692104"/>
            <a:ext cx="2384772" cy="455253"/>
          </a:xfrm>
          <a:prstGeom prst="rect">
            <a:avLst/>
          </a:prstGeom>
          <a:noFill/>
        </p:spPr>
        <p:txBody>
          <a:bodyPr wrap="square">
            <a:spAutoFit/>
          </a:bodyPr>
          <a:lstStyle/>
          <a:p>
            <a:pPr algn="just">
              <a:lnSpc>
                <a:spcPct val="150000"/>
              </a:lnSpc>
            </a:pPr>
            <a:r>
              <a:rPr lang="zh-CN" altLang="zh-CN" sz="1800" kern="100" dirty="0">
                <a:effectLst/>
                <a:latin typeface="Times New Roman" panose="02020603050405020304" pitchFamily="18" charset="0"/>
                <a:ea typeface="宋体" panose="02010600030101010101" pitchFamily="2" charset="-122"/>
              </a:rPr>
              <a:t>铅酸蓄电池工作原理</a:t>
            </a:r>
            <a:endParaRPr lang="zh-CN" altLang="zh-CN" sz="2400" kern="100" dirty="0">
              <a:effectLst/>
              <a:latin typeface="Times New Roman" panose="02020603050405020304" pitchFamily="18" charset="0"/>
              <a:ea typeface="宋体" panose="02010600030101010101" pitchFamily="2" charset="-122"/>
            </a:endParaRPr>
          </a:p>
        </p:txBody>
      </p:sp>
      <p:sp>
        <p:nvSpPr>
          <p:cNvPr id="10" name="文本框 9">
            <a:extLst>
              <a:ext uri="{FF2B5EF4-FFF2-40B4-BE49-F238E27FC236}">
                <a16:creationId xmlns:a16="http://schemas.microsoft.com/office/drawing/2014/main" id="{5C1A7B92-AB7C-43EA-8E62-48B78A794FAA}"/>
              </a:ext>
            </a:extLst>
          </p:cNvPr>
          <p:cNvSpPr txBox="1"/>
          <p:nvPr/>
        </p:nvSpPr>
        <p:spPr>
          <a:xfrm>
            <a:off x="937463" y="5080754"/>
            <a:ext cx="10317074" cy="1301318"/>
          </a:xfrm>
          <a:prstGeom prst="rect">
            <a:avLst/>
          </a:prstGeom>
          <a:noFill/>
        </p:spPr>
        <p:txBody>
          <a:bodyPr wrap="square">
            <a:spAutoFit/>
          </a:bodyPr>
          <a:lstStyle/>
          <a:p>
            <a:pPr indent="266700" algn="just">
              <a:lnSpc>
                <a:spcPct val="150000"/>
              </a:lnSpc>
            </a:pPr>
            <a:r>
              <a:rPr lang="zh-CN" altLang="zh-CN" sz="2800" b="1" dirty="0">
                <a:ea typeface="SimSun" panose="02010600030101010101" pitchFamily="2" charset="-122"/>
              </a:rPr>
              <a:t>在正常、合理的使用条件下，</a:t>
            </a:r>
            <a:endParaRPr lang="en-US" altLang="zh-CN" sz="2800" b="1" dirty="0">
              <a:ea typeface="SimSun" panose="02010600030101010101" pitchFamily="2" charset="-122"/>
            </a:endParaRPr>
          </a:p>
          <a:p>
            <a:pPr indent="266700" algn="just">
              <a:lnSpc>
                <a:spcPct val="150000"/>
              </a:lnSpc>
            </a:pPr>
            <a:r>
              <a:rPr lang="zh-CN" altLang="zh-CN" sz="2800" b="1" dirty="0">
                <a:ea typeface="SimSun" panose="02010600030101010101" pitchFamily="2" charset="-122"/>
              </a:rPr>
              <a:t>蓄电池能反复进行充、放电循环，发挥供电和储电的功能。</a:t>
            </a:r>
          </a:p>
        </p:txBody>
      </p:sp>
    </p:spTree>
    <p:custDataLst>
      <p:tags r:id="rId1"/>
    </p:custDataLst>
    <p:extLst>
      <p:ext uri="{BB962C8B-B14F-4D97-AF65-F5344CB8AC3E}">
        <p14:creationId xmlns:p14="http://schemas.microsoft.com/office/powerpoint/2010/main" val="2223088577"/>
      </p:ext>
    </p:extLst>
  </p:cSld>
  <p:clrMapOvr>
    <a:masterClrMapping/>
  </p:clrMapOvr>
  <p:transition>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3">
            <a:extLst>
              <a:ext uri="{FF2B5EF4-FFF2-40B4-BE49-F238E27FC236}">
                <a16:creationId xmlns:a16="http://schemas.microsoft.com/office/drawing/2014/main" id="{DA73AEA7-C9BF-4D09-ACC9-96AF356D53B5}"/>
              </a:ext>
            </a:extLst>
          </p:cNvPr>
          <p:cNvSpPr txBox="1"/>
          <p:nvPr/>
        </p:nvSpPr>
        <p:spPr>
          <a:xfrm>
            <a:off x="1705183" y="1946880"/>
            <a:ext cx="9666862" cy="2576988"/>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nSpc>
                <a:spcPct val="150000"/>
              </a:lnSpc>
              <a:defRPr/>
            </a:pPr>
            <a:r>
              <a:rPr lang="en-US" altLang="zh-CN" sz="6000" kern="0" dirty="0">
                <a:solidFill>
                  <a:srgbClr val="FFFFFF"/>
                </a:solidFill>
                <a:latin typeface="微软雅黑" panose="020B0503020204020204" pitchFamily="34" charset="-122"/>
                <a:ea typeface="微软雅黑" panose="020B0503020204020204" pitchFamily="34" charset="-122"/>
              </a:rPr>
              <a:t>PART 2</a:t>
            </a:r>
          </a:p>
          <a:p>
            <a:pPr lvl="0">
              <a:lnSpc>
                <a:spcPct val="150000"/>
              </a:lnSpc>
              <a:defRPr/>
            </a:pPr>
            <a:r>
              <a:rPr lang="zh-CN" altLang="en-US" sz="5400" kern="0" dirty="0">
                <a:solidFill>
                  <a:srgbClr val="FFFFFF"/>
                </a:solidFill>
                <a:latin typeface="微软雅黑" panose="020B0503020204020204" pitchFamily="34" charset="-122"/>
                <a:ea typeface="微软雅黑" panose="020B0503020204020204" pitchFamily="34" charset="-122"/>
              </a:rPr>
              <a:t>铅酸蓄电池的分类</a:t>
            </a:r>
            <a:endParaRPr lang="en-US" altLang="zh-CN" sz="5400" kern="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04106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67106" y="751840"/>
            <a:ext cx="3592016" cy="743986"/>
          </a:xfrm>
          <a:prstGeom prst="rect">
            <a:avLst/>
          </a:prstGeom>
          <a:noFill/>
          <a:ln w="9525">
            <a:noFill/>
          </a:ln>
        </p:spPr>
        <p:txBody>
          <a:bodyPr wrap="square">
            <a:spAutoFit/>
          </a:bodyPr>
          <a:lstStyle/>
          <a:p>
            <a:pPr indent="266700">
              <a:lnSpc>
                <a:spcPct val="150000"/>
              </a:lnSpc>
            </a:pPr>
            <a:r>
              <a:rPr lang="zh-CN" altLang="en-US" sz="3200" b="1" dirty="0">
                <a:solidFill>
                  <a:srgbClr val="C00000"/>
                </a:solidFill>
                <a:latin typeface="+mn-ea"/>
                <a:cs typeface="+mn-ea"/>
              </a:rPr>
              <a:t>一、</a:t>
            </a:r>
            <a:r>
              <a:rPr lang="en-US" altLang="zh-CN" sz="3200" b="1" dirty="0">
                <a:solidFill>
                  <a:srgbClr val="C00000"/>
                </a:solidFill>
                <a:latin typeface="+mn-ea"/>
                <a:cs typeface="+mn-ea"/>
              </a:rPr>
              <a:t>AGM</a:t>
            </a:r>
            <a:r>
              <a:rPr lang="zh-CN" altLang="en-US" sz="3200" b="1" dirty="0">
                <a:solidFill>
                  <a:srgbClr val="C00000"/>
                </a:solidFill>
                <a:latin typeface="+mn-ea"/>
                <a:cs typeface="+mn-ea"/>
              </a:rPr>
              <a:t>蓄电池</a:t>
            </a:r>
          </a:p>
        </p:txBody>
      </p:sp>
      <p:sp>
        <p:nvSpPr>
          <p:cNvPr id="3" name="文本框 2">
            <a:extLst>
              <a:ext uri="{FF2B5EF4-FFF2-40B4-BE49-F238E27FC236}">
                <a16:creationId xmlns:a16="http://schemas.microsoft.com/office/drawing/2014/main" id="{F3B17634-C0A9-4C78-9911-BE9093D3642C}"/>
              </a:ext>
            </a:extLst>
          </p:cNvPr>
          <p:cNvSpPr txBox="1"/>
          <p:nvPr/>
        </p:nvSpPr>
        <p:spPr>
          <a:xfrm>
            <a:off x="1848485" y="1640268"/>
            <a:ext cx="9504045" cy="654988"/>
          </a:xfrm>
          <a:prstGeom prst="rect">
            <a:avLst/>
          </a:prstGeom>
          <a:noFill/>
          <a:ln w="9525">
            <a:noFill/>
          </a:ln>
        </p:spPr>
        <p:txBody>
          <a:bodyPr wrap="square">
            <a:spAutoFit/>
          </a:bodyPr>
          <a:lstStyle/>
          <a:p>
            <a:pPr indent="266700">
              <a:lnSpc>
                <a:spcPct val="150000"/>
              </a:lnSpc>
            </a:pPr>
            <a:r>
              <a:rPr lang="en-US" sz="2800" b="1" dirty="0">
                <a:ea typeface="SimSun" panose="02010600030101010101" pitchFamily="2" charset="-122"/>
              </a:rPr>
              <a:t>AGM</a:t>
            </a:r>
            <a:r>
              <a:rPr lang="zh-CN" altLang="en-US" sz="2800" b="1" dirty="0">
                <a:ea typeface="SimSun" panose="02010600030101010101" pitchFamily="2" charset="-122"/>
              </a:rPr>
              <a:t>即吸附式玻璃纤维隔板技术。</a:t>
            </a:r>
          </a:p>
        </p:txBody>
      </p:sp>
      <p:pic>
        <p:nvPicPr>
          <p:cNvPr id="4" name="图片 3">
            <a:extLst>
              <a:ext uri="{FF2B5EF4-FFF2-40B4-BE49-F238E27FC236}">
                <a16:creationId xmlns:a16="http://schemas.microsoft.com/office/drawing/2014/main" id="{1A4E3158-F5BE-4FAF-B6A7-363726BA9F96}"/>
              </a:ext>
            </a:extLst>
          </p:cNvPr>
          <p:cNvPicPr>
            <a:picLocks noChangeAspect="1"/>
          </p:cNvPicPr>
          <p:nvPr/>
        </p:nvPicPr>
        <p:blipFill rotWithShape="1">
          <a:blip r:embed="rId3"/>
          <a:srcRect l="35966" t="50000" r="38052" b="17371"/>
          <a:stretch/>
        </p:blipFill>
        <p:spPr>
          <a:xfrm>
            <a:off x="2237704" y="2280841"/>
            <a:ext cx="5190186" cy="3680795"/>
          </a:xfrm>
          <a:prstGeom prst="rect">
            <a:avLst/>
          </a:prstGeom>
        </p:spPr>
      </p:pic>
      <p:sp>
        <p:nvSpPr>
          <p:cNvPr id="5" name="椭圆 4">
            <a:extLst>
              <a:ext uri="{FF2B5EF4-FFF2-40B4-BE49-F238E27FC236}">
                <a16:creationId xmlns:a16="http://schemas.microsoft.com/office/drawing/2014/main" id="{E3A57DA2-2D99-4552-A063-96EAE235B248}"/>
              </a:ext>
            </a:extLst>
          </p:cNvPr>
          <p:cNvSpPr/>
          <p:nvPr/>
        </p:nvSpPr>
        <p:spPr>
          <a:xfrm>
            <a:off x="5396248" y="4430332"/>
            <a:ext cx="1056068" cy="553792"/>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2123635130"/>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C5A41C6-21B2-466B-B695-27C041C53F0F}"/>
              </a:ext>
            </a:extLst>
          </p:cNvPr>
          <p:cNvSpPr txBox="1"/>
          <p:nvPr/>
        </p:nvSpPr>
        <p:spPr>
          <a:xfrm>
            <a:off x="676142" y="863305"/>
            <a:ext cx="7072645" cy="5825634"/>
          </a:xfrm>
          <a:prstGeom prst="rect">
            <a:avLst/>
          </a:prstGeom>
          <a:noFill/>
        </p:spPr>
        <p:txBody>
          <a:bodyPr wrap="square">
            <a:spAutoFit/>
          </a:bodyPr>
          <a:lstStyle/>
          <a:p>
            <a:pPr>
              <a:lnSpc>
                <a:spcPct val="150000"/>
              </a:lnSpc>
            </a:pPr>
            <a:r>
              <a:rPr lang="en-US" altLang="zh-CN" sz="2800" b="1" dirty="0">
                <a:ea typeface="SimSun" panose="02010600030101010101" pitchFamily="2" charset="-122"/>
              </a:rPr>
              <a:t>AGM</a:t>
            </a:r>
            <a:r>
              <a:rPr lang="zh-CN" altLang="en-US" sz="2800" b="1" dirty="0">
                <a:ea typeface="SimSun" panose="02010600030101010101" pitchFamily="2" charset="-122"/>
              </a:rPr>
              <a:t>蓄电池采用</a:t>
            </a:r>
            <a:r>
              <a:rPr lang="zh-CN" altLang="en-US" sz="2800" b="1" dirty="0">
                <a:solidFill>
                  <a:srgbClr val="C00000"/>
                </a:solidFill>
                <a:ea typeface="SimSun" panose="02010600030101010101" pitchFamily="2" charset="-122"/>
              </a:rPr>
              <a:t>贫液式设计</a:t>
            </a:r>
            <a:r>
              <a:rPr lang="zh-CN" altLang="en-US" sz="2800" b="1" dirty="0">
                <a:ea typeface="SimSun" panose="02010600030101010101" pitchFamily="2" charset="-122"/>
              </a:rPr>
              <a:t>，</a:t>
            </a:r>
            <a:endParaRPr lang="en-US" altLang="zh-CN" sz="2800" b="1" dirty="0">
              <a:ea typeface="SimSun" panose="02010600030101010101" pitchFamily="2" charset="-122"/>
            </a:endParaRPr>
          </a:p>
          <a:p>
            <a:pPr>
              <a:lnSpc>
                <a:spcPct val="150000"/>
              </a:lnSpc>
            </a:pPr>
            <a:r>
              <a:rPr lang="zh-CN" altLang="en-US" sz="2800" b="1" dirty="0">
                <a:ea typeface="SimSun" panose="02010600030101010101" pitchFamily="2" charset="-122"/>
              </a:rPr>
              <a:t>极板不是浸泡在电解液中，</a:t>
            </a:r>
            <a:endParaRPr lang="en-US" altLang="zh-CN" sz="2800" b="1" dirty="0">
              <a:ea typeface="SimSun" panose="02010600030101010101" pitchFamily="2" charset="-122"/>
            </a:endParaRPr>
          </a:p>
          <a:p>
            <a:pPr>
              <a:lnSpc>
                <a:spcPct val="150000"/>
              </a:lnSpc>
            </a:pPr>
            <a:r>
              <a:rPr lang="zh-CN" altLang="en-US" sz="2800" b="1" dirty="0">
                <a:ea typeface="SimSun" panose="02010600030101010101" pitchFamily="2" charset="-122"/>
              </a:rPr>
              <a:t>除了极板内部吸有一部分电解液外，</a:t>
            </a:r>
            <a:endParaRPr lang="en-US" altLang="zh-CN" sz="2800" b="1" dirty="0">
              <a:ea typeface="SimSun" panose="02010600030101010101" pitchFamily="2" charset="-122"/>
            </a:endParaRPr>
          </a:p>
          <a:p>
            <a:pPr>
              <a:lnSpc>
                <a:spcPct val="150000"/>
              </a:lnSpc>
            </a:pPr>
            <a:r>
              <a:rPr lang="zh-CN" altLang="en-US" sz="2800" b="1" dirty="0">
                <a:ea typeface="SimSun" panose="02010600030101010101" pitchFamily="2" charset="-122"/>
              </a:rPr>
              <a:t>大部分电解液吸附在多孔的玻璃纤维隔板上，并采用紧装配的技术，</a:t>
            </a:r>
            <a:endParaRPr lang="en-US" altLang="zh-CN" sz="2800" b="1" dirty="0">
              <a:ea typeface="SimSun" panose="02010600030101010101" pitchFamily="2" charset="-122"/>
            </a:endParaRPr>
          </a:p>
          <a:p>
            <a:pPr>
              <a:lnSpc>
                <a:spcPct val="150000"/>
              </a:lnSpc>
            </a:pPr>
            <a:r>
              <a:rPr lang="zh-CN" altLang="en-US" sz="2800" b="1" dirty="0">
                <a:ea typeface="SimSun" panose="02010600030101010101" pitchFamily="2" charset="-122"/>
              </a:rPr>
              <a:t>使极板充分接触电解液。</a:t>
            </a:r>
            <a:endParaRPr lang="en-US" altLang="zh-CN" sz="2800" b="1" dirty="0">
              <a:ea typeface="SimSun" panose="02010600030101010101" pitchFamily="2" charset="-122"/>
            </a:endParaRPr>
          </a:p>
          <a:p>
            <a:pPr>
              <a:lnSpc>
                <a:spcPct val="150000"/>
              </a:lnSpc>
            </a:pPr>
            <a:r>
              <a:rPr lang="zh-CN" altLang="en-US" sz="2800" b="1" dirty="0">
                <a:ea typeface="SimSun" panose="02010600030101010101" pitchFamily="2" charset="-122"/>
              </a:rPr>
              <a:t>隔板保持一定比例的孔隙不被电解液占据，为了给正极析出的氧气提供移向负极的通道，保证氧气更好地扩散到负极重新化合生成水。</a:t>
            </a:r>
          </a:p>
        </p:txBody>
      </p:sp>
      <p:pic>
        <p:nvPicPr>
          <p:cNvPr id="6" name="Picture 2">
            <a:extLst>
              <a:ext uri="{FF2B5EF4-FFF2-40B4-BE49-F238E27FC236}">
                <a16:creationId xmlns:a16="http://schemas.microsoft.com/office/drawing/2014/main" id="{1F46992F-0C72-45D5-93A5-997B9E4A3D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8787" y="3197201"/>
            <a:ext cx="4443212" cy="322132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查看源图像">
            <a:extLst>
              <a:ext uri="{FF2B5EF4-FFF2-40B4-BE49-F238E27FC236}">
                <a16:creationId xmlns:a16="http://schemas.microsoft.com/office/drawing/2014/main" id="{FCDA7DE3-0CE5-4816-AB90-B8E1858C06F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2428" b="8124"/>
          <a:stretch/>
        </p:blipFill>
        <p:spPr bwMode="auto">
          <a:xfrm>
            <a:off x="1000259" y="2654254"/>
            <a:ext cx="4872507" cy="3441074"/>
          </a:xfrm>
          <a:prstGeom prst="snip2DiagRect">
            <a:avLst/>
          </a:prstGeom>
          <a:noFill/>
          <a:ln w="38100">
            <a:solidFill>
              <a:schemeClr val="accent1"/>
            </a:solidFill>
            <a:prstDash val="sysDash"/>
          </a:ln>
          <a:extLst>
            <a:ext uri="{909E8E84-426E-40DD-AFC4-6F175D3DCCD1}">
              <a14:hiddenFill xmlns:a14="http://schemas.microsoft.com/office/drawing/2010/main">
                <a:solidFill>
                  <a:srgbClr val="FFFFFF"/>
                </a:solidFill>
              </a14:hiddenFill>
            </a:ext>
          </a:extLst>
        </p:spPr>
      </p:pic>
      <p:pic>
        <p:nvPicPr>
          <p:cNvPr id="6" name="图片 5">
            <a:extLst>
              <a:ext uri="{FF2B5EF4-FFF2-40B4-BE49-F238E27FC236}">
                <a16:creationId xmlns:a16="http://schemas.microsoft.com/office/drawing/2014/main" id="{083E4BB5-8FB6-4089-A833-136F58717B5F}"/>
              </a:ext>
            </a:extLst>
          </p:cNvPr>
          <p:cNvPicPr>
            <a:picLocks noChangeAspect="1"/>
          </p:cNvPicPr>
          <p:nvPr/>
        </p:nvPicPr>
        <p:blipFill>
          <a:blip r:embed="rId3"/>
          <a:stretch>
            <a:fillRect/>
          </a:stretch>
        </p:blipFill>
        <p:spPr>
          <a:xfrm>
            <a:off x="6808631" y="1010588"/>
            <a:ext cx="4383110" cy="3287333"/>
          </a:xfrm>
          <a:prstGeom prst="snip2DiagRect">
            <a:avLst/>
          </a:prstGeom>
          <a:ln w="38100">
            <a:solidFill>
              <a:schemeClr val="accent1"/>
            </a:solidFill>
            <a:prstDash val="sysDash"/>
          </a:ln>
        </p:spPr>
      </p:pic>
      <p:sp>
        <p:nvSpPr>
          <p:cNvPr id="9" name="圆角矩形 76">
            <a:extLst>
              <a:ext uri="{FF2B5EF4-FFF2-40B4-BE49-F238E27FC236}">
                <a16:creationId xmlns:a16="http://schemas.microsoft.com/office/drawing/2014/main" id="{A8BC0E5B-E0AE-4067-BA00-8807D769BCC8}"/>
              </a:ext>
            </a:extLst>
          </p:cNvPr>
          <p:cNvSpPr/>
          <p:nvPr/>
        </p:nvSpPr>
        <p:spPr>
          <a:xfrm>
            <a:off x="609859" y="1017313"/>
            <a:ext cx="2558344"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3200" b="1" dirty="0"/>
              <a:t>常 温 环 境</a:t>
            </a:r>
          </a:p>
        </p:txBody>
      </p:sp>
    </p:spTree>
    <p:extLst>
      <p:ext uri="{BB962C8B-B14F-4D97-AF65-F5344CB8AC3E}">
        <p14:creationId xmlns:p14="http://schemas.microsoft.com/office/powerpoint/2010/main" val="3236633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12290"/>
                                        </p:tgtEl>
                                        <p:attrNameLst>
                                          <p:attrName>style.visibility</p:attrName>
                                        </p:attrNameLst>
                                      </p:cBhvr>
                                      <p:to>
                                        <p:strVal val="visible"/>
                                      </p:to>
                                    </p:set>
                                    <p:animEffect transition="in" filter="wipe(left)">
                                      <p:cBhvr>
                                        <p:cTn id="10" dur="500"/>
                                        <p:tgtEl>
                                          <p:spTgt spid="12290"/>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decel="10000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750" fill="hold"/>
                                        <p:tgtEl>
                                          <p:spTgt spid="9"/>
                                        </p:tgtEl>
                                        <p:attrNameLst>
                                          <p:attrName>ppt_x</p:attrName>
                                        </p:attrNameLst>
                                      </p:cBhvr>
                                      <p:tavLst>
                                        <p:tav tm="0">
                                          <p:val>
                                            <p:strVal val="1+#ppt_w/2"/>
                                          </p:val>
                                        </p:tav>
                                        <p:tav tm="100000">
                                          <p:val>
                                            <p:strVal val="#ppt_x"/>
                                          </p:val>
                                        </p:tav>
                                      </p:tavLst>
                                    </p:anim>
                                    <p:anim calcmode="lin" valueType="num">
                                      <p:cBhvr additive="base">
                                        <p:cTn id="16"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id="{1171AEEF-F8E2-4A9A-8986-C1BB13435298}"/>
              </a:ext>
            </a:extLst>
          </p:cNvPr>
          <p:cNvGrpSpPr/>
          <p:nvPr/>
        </p:nvGrpSpPr>
        <p:grpSpPr>
          <a:xfrm>
            <a:off x="4356899" y="3356430"/>
            <a:ext cx="2495952" cy="3566454"/>
            <a:chOff x="3993415" y="3271064"/>
            <a:chExt cx="1872208" cy="2674221"/>
          </a:xfrm>
        </p:grpSpPr>
        <p:sp>
          <p:nvSpPr>
            <p:cNvPr id="22" name="椭圆 21">
              <a:extLst>
                <a:ext uri="{FF2B5EF4-FFF2-40B4-BE49-F238E27FC236}">
                  <a16:creationId xmlns:a16="http://schemas.microsoft.com/office/drawing/2014/main" id="{F25AC49B-1C07-4CED-9B06-874ABD62D75E}"/>
                </a:ext>
              </a:extLst>
            </p:cNvPr>
            <p:cNvSpPr/>
            <p:nvPr/>
          </p:nvSpPr>
          <p:spPr>
            <a:xfrm>
              <a:off x="3993415" y="3271064"/>
              <a:ext cx="1872208" cy="1872208"/>
            </a:xfrm>
            <a:prstGeom prst="ellipse">
              <a:avLst/>
            </a:prstGeom>
            <a:ln w="190500">
              <a:solidFill>
                <a:schemeClr val="bg1"/>
              </a:solidFill>
            </a:ln>
            <a:effectLst>
              <a:outerShdw blurRad="127000" dist="38100" dir="6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52">
              <a:extLst>
                <a:ext uri="{FF2B5EF4-FFF2-40B4-BE49-F238E27FC236}">
                  <a16:creationId xmlns:a16="http://schemas.microsoft.com/office/drawing/2014/main" id="{6330B4D1-1823-465A-9C1E-A98F845718BC}"/>
                </a:ext>
              </a:extLst>
            </p:cNvPr>
            <p:cNvSpPr/>
            <p:nvPr/>
          </p:nvSpPr>
          <p:spPr>
            <a:xfrm>
              <a:off x="4735736" y="5143272"/>
              <a:ext cx="396240" cy="802013"/>
            </a:xfrm>
            <a:prstGeom prst="roundRect">
              <a:avLst>
                <a:gd name="adj" fmla="val 50000"/>
              </a:avLst>
            </a:prstGeom>
            <a:solidFill>
              <a:schemeClr val="bg1"/>
            </a:solidFill>
            <a:ln>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 name="直接连接符 4">
            <a:extLst>
              <a:ext uri="{FF2B5EF4-FFF2-40B4-BE49-F238E27FC236}">
                <a16:creationId xmlns:a16="http://schemas.microsoft.com/office/drawing/2014/main" id="{5824497C-B1E1-4905-86EB-A026DD1FA543}"/>
              </a:ext>
            </a:extLst>
          </p:cNvPr>
          <p:cNvCxnSpPr>
            <a:cxnSpLocks/>
            <a:endCxn id="11" idx="3"/>
          </p:cNvCxnSpPr>
          <p:nvPr/>
        </p:nvCxnSpPr>
        <p:spPr>
          <a:xfrm flipH="1" flipV="1">
            <a:off x="3005512" y="3937846"/>
            <a:ext cx="2368218" cy="837584"/>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560EB686-B445-45A1-BF0C-B7FF864FB1C3}"/>
              </a:ext>
            </a:extLst>
          </p:cNvPr>
          <p:cNvCxnSpPr>
            <a:cxnSpLocks/>
          </p:cNvCxnSpPr>
          <p:nvPr/>
        </p:nvCxnSpPr>
        <p:spPr>
          <a:xfrm flipV="1">
            <a:off x="5733665" y="2421641"/>
            <a:ext cx="1403721" cy="2353786"/>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DC9E7661-9250-4619-9A12-C8D373205E80}"/>
              </a:ext>
            </a:extLst>
          </p:cNvPr>
          <p:cNvCxnSpPr>
            <a:cxnSpLocks/>
          </p:cNvCxnSpPr>
          <p:nvPr/>
        </p:nvCxnSpPr>
        <p:spPr>
          <a:xfrm flipH="1" flipV="1">
            <a:off x="4354914" y="2452908"/>
            <a:ext cx="1263519" cy="2219487"/>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a16="http://schemas.microsoft.com/office/drawing/2014/main" id="{33AF42FA-240B-4E88-A0A8-A0EE3CF16D66}"/>
              </a:ext>
            </a:extLst>
          </p:cNvPr>
          <p:cNvSpPr/>
          <p:nvPr/>
        </p:nvSpPr>
        <p:spPr>
          <a:xfrm>
            <a:off x="1672332" y="3217480"/>
            <a:ext cx="1313962" cy="1335152"/>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3" tIns="74841" rIns="149683" bIns="74841" rtlCol="0" anchor="ctr"/>
          <a:lstStyle/>
          <a:p>
            <a:pPr algn="ctr"/>
            <a:endParaRPr lang="zh-CN" altLang="en-US"/>
          </a:p>
        </p:txBody>
      </p:sp>
      <p:sp>
        <p:nvSpPr>
          <p:cNvPr id="11" name="TextBox 16">
            <a:extLst>
              <a:ext uri="{FF2B5EF4-FFF2-40B4-BE49-F238E27FC236}">
                <a16:creationId xmlns:a16="http://schemas.microsoft.com/office/drawing/2014/main" id="{D1AA8BA5-2838-4FED-98E8-7008AA2C324F}"/>
              </a:ext>
            </a:extLst>
          </p:cNvPr>
          <p:cNvSpPr txBox="1"/>
          <p:nvPr/>
        </p:nvSpPr>
        <p:spPr>
          <a:xfrm>
            <a:off x="1621245" y="3369831"/>
            <a:ext cx="1384267" cy="1136029"/>
          </a:xfrm>
          <a:prstGeom prst="rect">
            <a:avLst/>
          </a:prstGeom>
          <a:noFill/>
        </p:spPr>
        <p:txBody>
          <a:bodyPr wrap="square" lIns="149683" tIns="74841" rIns="149683" bIns="74841" rtlCol="0">
            <a:spAutoFit/>
          </a:bodyPr>
          <a:lstStyle/>
          <a:p>
            <a:pPr algn="ctr"/>
            <a:r>
              <a:rPr lang="zh-CN" altLang="en-US" sz="3200" b="1" dirty="0">
                <a:solidFill>
                  <a:schemeClr val="bg1"/>
                </a:solidFill>
                <a:latin typeface="Microsoft YaHei" panose="020B0503020204020204" pitchFamily="34" charset="-122"/>
                <a:ea typeface="Microsoft YaHei" panose="020B0503020204020204" pitchFamily="34" charset="-122"/>
              </a:rPr>
              <a:t>使用寿命</a:t>
            </a:r>
            <a:endParaRPr lang="zh-CN" sz="3200" b="1" dirty="0">
              <a:solidFill>
                <a:schemeClr val="bg1"/>
              </a:solidFill>
              <a:latin typeface="Microsoft YaHei" panose="020B0503020204020204" pitchFamily="34" charset="-122"/>
              <a:ea typeface="Microsoft YaHei" panose="020B0503020204020204" pitchFamily="34" charset="-122"/>
            </a:endParaRPr>
          </a:p>
        </p:txBody>
      </p:sp>
      <p:sp>
        <p:nvSpPr>
          <p:cNvPr id="12" name="Rectangle 11">
            <a:extLst>
              <a:ext uri="{FF2B5EF4-FFF2-40B4-BE49-F238E27FC236}">
                <a16:creationId xmlns:a16="http://schemas.microsoft.com/office/drawing/2014/main" id="{87756BDF-A79A-45D5-BF2E-2827F2DA549E}"/>
              </a:ext>
            </a:extLst>
          </p:cNvPr>
          <p:cNvSpPr>
            <a:spLocks noChangeArrowheads="1"/>
          </p:cNvSpPr>
          <p:nvPr/>
        </p:nvSpPr>
        <p:spPr bwMode="gray">
          <a:xfrm>
            <a:off x="4641434" y="3783017"/>
            <a:ext cx="1951357" cy="1477315"/>
          </a:xfrm>
          <a:prstGeom prst="rect">
            <a:avLst/>
          </a:prstGeom>
          <a:noFill/>
          <a:ln>
            <a:noFill/>
          </a:ln>
        </p:spPr>
        <p:txBody>
          <a:bodyPr wrap="square" lIns="121908" tIns="60954" rIns="121908" bIns="60954">
            <a:spAutoFit/>
          </a:bodyPr>
          <a:lstStyle/>
          <a:p>
            <a:pPr algn="ctr"/>
            <a:r>
              <a:rPr lang="en-US" altLang="zh-CN" sz="4400" b="1" dirty="0">
                <a:solidFill>
                  <a:schemeClr val="bg1"/>
                </a:solidFill>
                <a:latin typeface="Microsoft YaHei" panose="020B0503020204020204" pitchFamily="34" charset="-122"/>
                <a:ea typeface="Microsoft YaHei" panose="020B0503020204020204" pitchFamily="34" charset="-122"/>
                <a:sym typeface="+mn-ea"/>
              </a:rPr>
              <a:t>AGM</a:t>
            </a:r>
            <a:r>
              <a:rPr lang="zh-CN" altLang="en-US" sz="4400" b="1" dirty="0">
                <a:solidFill>
                  <a:schemeClr val="bg1"/>
                </a:solidFill>
                <a:latin typeface="Microsoft YaHei" panose="020B0503020204020204" pitchFamily="34" charset="-122"/>
                <a:ea typeface="Microsoft YaHei" panose="020B0503020204020204" pitchFamily="34" charset="-122"/>
                <a:sym typeface="+mn-ea"/>
              </a:rPr>
              <a:t>蓄电池</a:t>
            </a:r>
            <a:endParaRPr lang="zh-CN" altLang="en-US" sz="4400" b="1" dirty="0">
              <a:solidFill>
                <a:schemeClr val="bg1"/>
              </a:solidFill>
              <a:latin typeface="Microsoft YaHei" panose="020B0503020204020204" pitchFamily="34" charset="-122"/>
              <a:ea typeface="Microsoft YaHei" panose="020B0503020204020204" pitchFamily="34" charset="-122"/>
            </a:endParaRPr>
          </a:p>
        </p:txBody>
      </p:sp>
      <p:sp>
        <p:nvSpPr>
          <p:cNvPr id="15" name="椭圆 14">
            <a:extLst>
              <a:ext uri="{FF2B5EF4-FFF2-40B4-BE49-F238E27FC236}">
                <a16:creationId xmlns:a16="http://schemas.microsoft.com/office/drawing/2014/main" id="{3AAFFFD2-F8ED-48E5-BFDC-E6FA235F6A3E}"/>
              </a:ext>
            </a:extLst>
          </p:cNvPr>
          <p:cNvSpPr/>
          <p:nvPr/>
        </p:nvSpPr>
        <p:spPr>
          <a:xfrm>
            <a:off x="3286891" y="1144109"/>
            <a:ext cx="1313962" cy="1335152"/>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3" tIns="74841" rIns="149683" bIns="74841" rtlCol="0" anchor="ctr"/>
          <a:lstStyle/>
          <a:p>
            <a:pPr algn="ctr"/>
            <a:endParaRPr lang="zh-CN" altLang="en-US"/>
          </a:p>
        </p:txBody>
      </p:sp>
      <p:sp>
        <p:nvSpPr>
          <p:cNvPr id="16" name="椭圆 15">
            <a:extLst>
              <a:ext uri="{FF2B5EF4-FFF2-40B4-BE49-F238E27FC236}">
                <a16:creationId xmlns:a16="http://schemas.microsoft.com/office/drawing/2014/main" id="{6BF37C80-399F-45DE-A156-8C98D224ACF7}"/>
              </a:ext>
            </a:extLst>
          </p:cNvPr>
          <p:cNvSpPr/>
          <p:nvPr/>
        </p:nvSpPr>
        <p:spPr>
          <a:xfrm>
            <a:off x="6827789" y="1087172"/>
            <a:ext cx="1313962" cy="1335152"/>
          </a:xfrm>
          <a:prstGeom prst="ellipse">
            <a:avLst/>
          </a:prstGeom>
          <a:solidFill>
            <a:schemeClr val="accent5"/>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3" tIns="74841" rIns="149683" bIns="74841" rtlCol="0" anchor="ctr"/>
          <a:lstStyle/>
          <a:p>
            <a:pPr algn="ctr"/>
            <a:endParaRPr lang="zh-CN" altLang="en-US"/>
          </a:p>
        </p:txBody>
      </p:sp>
      <p:sp>
        <p:nvSpPr>
          <p:cNvPr id="18" name="TextBox 33">
            <a:extLst>
              <a:ext uri="{FF2B5EF4-FFF2-40B4-BE49-F238E27FC236}">
                <a16:creationId xmlns:a16="http://schemas.microsoft.com/office/drawing/2014/main" id="{DAA5D389-2DBD-4A7B-85C8-3767AAB4E79F}"/>
              </a:ext>
            </a:extLst>
          </p:cNvPr>
          <p:cNvSpPr txBox="1"/>
          <p:nvPr/>
        </p:nvSpPr>
        <p:spPr>
          <a:xfrm>
            <a:off x="3265267" y="1319872"/>
            <a:ext cx="1403721" cy="1012918"/>
          </a:xfrm>
          <a:prstGeom prst="rect">
            <a:avLst/>
          </a:prstGeom>
          <a:noFill/>
        </p:spPr>
        <p:txBody>
          <a:bodyPr wrap="square" lIns="149683" tIns="74841" rIns="149683" bIns="74841" rtlCol="0">
            <a:spAutoFit/>
          </a:bodyPr>
          <a:lstStyle/>
          <a:p>
            <a:pPr algn="ctr"/>
            <a:r>
              <a:rPr lang="zh-CN" altLang="en-US" sz="2800" b="1" dirty="0">
                <a:solidFill>
                  <a:schemeClr val="bg1"/>
                </a:solidFill>
                <a:latin typeface="Microsoft YaHei" panose="020B0503020204020204" pitchFamily="34" charset="-122"/>
                <a:ea typeface="Microsoft YaHei" panose="020B0503020204020204" pitchFamily="34" charset="-122"/>
              </a:rPr>
              <a:t>电容量稳定性</a:t>
            </a:r>
            <a:endParaRPr lang="zh-CN" sz="2800" b="1" dirty="0">
              <a:solidFill>
                <a:schemeClr val="bg1"/>
              </a:solidFill>
              <a:latin typeface="Microsoft YaHei" panose="020B0503020204020204" pitchFamily="34" charset="-122"/>
              <a:ea typeface="Microsoft YaHei" panose="020B0503020204020204" pitchFamily="34" charset="-122"/>
            </a:endParaRPr>
          </a:p>
        </p:txBody>
      </p:sp>
      <p:sp>
        <p:nvSpPr>
          <p:cNvPr id="20" name="TextBox 35">
            <a:extLst>
              <a:ext uri="{FF2B5EF4-FFF2-40B4-BE49-F238E27FC236}">
                <a16:creationId xmlns:a16="http://schemas.microsoft.com/office/drawing/2014/main" id="{7EA06297-B600-4447-9FC2-619E1FD692F1}"/>
              </a:ext>
            </a:extLst>
          </p:cNvPr>
          <p:cNvSpPr txBox="1"/>
          <p:nvPr/>
        </p:nvSpPr>
        <p:spPr>
          <a:xfrm>
            <a:off x="6895924" y="1210870"/>
            <a:ext cx="1187771" cy="1136029"/>
          </a:xfrm>
          <a:prstGeom prst="rect">
            <a:avLst/>
          </a:prstGeom>
          <a:noFill/>
        </p:spPr>
        <p:txBody>
          <a:bodyPr wrap="square" lIns="149683" tIns="74841" rIns="149683" bIns="74841" rtlCol="0">
            <a:spAutoFit/>
          </a:bodyPr>
          <a:lstStyle/>
          <a:p>
            <a:pPr algn="ctr"/>
            <a:r>
              <a:rPr lang="zh-CN" altLang="en-US" sz="3200" b="1" dirty="0">
                <a:solidFill>
                  <a:schemeClr val="bg1"/>
                </a:solidFill>
                <a:latin typeface="Microsoft YaHei" panose="020B0503020204020204" pitchFamily="34" charset="-122"/>
                <a:ea typeface="Microsoft YaHei" panose="020B0503020204020204" pitchFamily="34" charset="-122"/>
              </a:rPr>
              <a:t>低温性能</a:t>
            </a:r>
            <a:endParaRPr lang="zh-CN" sz="3200" b="1" dirty="0">
              <a:solidFill>
                <a:schemeClr val="bg1"/>
              </a:solidFill>
              <a:latin typeface="Microsoft YaHei" panose="020B0503020204020204" pitchFamily="34" charset="-122"/>
              <a:ea typeface="Microsoft YaHei" panose="020B0503020204020204" pitchFamily="34" charset="-122"/>
            </a:endParaRPr>
          </a:p>
        </p:txBody>
      </p:sp>
      <p:sp>
        <p:nvSpPr>
          <p:cNvPr id="19" name="椭圆 18">
            <a:extLst>
              <a:ext uri="{FF2B5EF4-FFF2-40B4-BE49-F238E27FC236}">
                <a16:creationId xmlns:a16="http://schemas.microsoft.com/office/drawing/2014/main" id="{41131D98-A0B0-44D0-8DAF-95FE3A85FE7D}"/>
              </a:ext>
            </a:extLst>
          </p:cNvPr>
          <p:cNvSpPr/>
          <p:nvPr/>
        </p:nvSpPr>
        <p:spPr>
          <a:xfrm>
            <a:off x="8529507" y="3115441"/>
            <a:ext cx="1313962" cy="1335152"/>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3" tIns="74841" rIns="149683" bIns="74841" rtlCol="0" anchor="ctr"/>
          <a:lstStyle/>
          <a:p>
            <a:pPr algn="ctr"/>
            <a:endParaRPr lang="zh-CN" altLang="en-US"/>
          </a:p>
        </p:txBody>
      </p:sp>
      <p:sp>
        <p:nvSpPr>
          <p:cNvPr id="24" name="TextBox 33">
            <a:extLst>
              <a:ext uri="{FF2B5EF4-FFF2-40B4-BE49-F238E27FC236}">
                <a16:creationId xmlns:a16="http://schemas.microsoft.com/office/drawing/2014/main" id="{3C7C765E-138C-4E25-BFCE-90738F8E217A}"/>
              </a:ext>
            </a:extLst>
          </p:cNvPr>
          <p:cNvSpPr txBox="1"/>
          <p:nvPr/>
        </p:nvSpPr>
        <p:spPr>
          <a:xfrm>
            <a:off x="8597642" y="3256623"/>
            <a:ext cx="1187771" cy="1136029"/>
          </a:xfrm>
          <a:prstGeom prst="rect">
            <a:avLst/>
          </a:prstGeom>
          <a:noFill/>
        </p:spPr>
        <p:txBody>
          <a:bodyPr wrap="square" lIns="149683" tIns="74841" rIns="149683" bIns="74841" rtlCol="0">
            <a:spAutoFit/>
          </a:bodyPr>
          <a:lstStyle/>
          <a:p>
            <a:pPr algn="ctr"/>
            <a:r>
              <a:rPr lang="zh-CN" altLang="en-US" sz="3200" b="1" dirty="0">
                <a:solidFill>
                  <a:schemeClr val="bg1"/>
                </a:solidFill>
                <a:latin typeface="Microsoft YaHei" panose="020B0503020204020204" pitchFamily="34" charset="-122"/>
                <a:ea typeface="Microsoft YaHei" panose="020B0503020204020204" pitchFamily="34" charset="-122"/>
              </a:rPr>
              <a:t>事故风险</a:t>
            </a:r>
            <a:endParaRPr lang="zh-CN" sz="3200" b="1" dirty="0">
              <a:solidFill>
                <a:schemeClr val="bg1"/>
              </a:solidFill>
              <a:latin typeface="Microsoft YaHei" panose="020B0503020204020204" pitchFamily="34" charset="-122"/>
              <a:ea typeface="Microsoft YaHei" panose="020B0503020204020204" pitchFamily="34" charset="-122"/>
            </a:endParaRPr>
          </a:p>
        </p:txBody>
      </p:sp>
      <p:cxnSp>
        <p:nvCxnSpPr>
          <p:cNvPr id="25" name="直接连接符 24">
            <a:extLst>
              <a:ext uri="{FF2B5EF4-FFF2-40B4-BE49-F238E27FC236}">
                <a16:creationId xmlns:a16="http://schemas.microsoft.com/office/drawing/2014/main" id="{4FDE74E5-B6CD-4C16-BE98-719A2C13F344}"/>
              </a:ext>
            </a:extLst>
          </p:cNvPr>
          <p:cNvCxnSpPr>
            <a:cxnSpLocks/>
          </p:cNvCxnSpPr>
          <p:nvPr/>
        </p:nvCxnSpPr>
        <p:spPr>
          <a:xfrm flipV="1">
            <a:off x="6117887" y="3937845"/>
            <a:ext cx="2337201" cy="732402"/>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26" name="TextBox 16">
            <a:extLst>
              <a:ext uri="{FF2B5EF4-FFF2-40B4-BE49-F238E27FC236}">
                <a16:creationId xmlns:a16="http://schemas.microsoft.com/office/drawing/2014/main" id="{DEA145C5-62CC-4C24-AC3C-64B035D4230B}"/>
              </a:ext>
            </a:extLst>
          </p:cNvPr>
          <p:cNvSpPr txBox="1"/>
          <p:nvPr/>
        </p:nvSpPr>
        <p:spPr>
          <a:xfrm>
            <a:off x="221202" y="3562651"/>
            <a:ext cx="1384267" cy="582031"/>
          </a:xfrm>
          <a:prstGeom prst="rect">
            <a:avLst/>
          </a:prstGeom>
          <a:noFill/>
        </p:spPr>
        <p:txBody>
          <a:bodyPr wrap="square" lIns="149683" tIns="74841" rIns="149683" bIns="74841" rtlCol="0">
            <a:spAutoFit/>
          </a:bodyPr>
          <a:lstStyle/>
          <a:p>
            <a:pPr algn="ctr"/>
            <a:r>
              <a:rPr lang="en-US" altLang="zh-CN" sz="2800" b="1" dirty="0">
                <a:solidFill>
                  <a:srgbClr val="FF0000"/>
                </a:solidFill>
                <a:latin typeface="Microsoft YaHei" panose="020B0503020204020204" pitchFamily="34" charset="-122"/>
                <a:ea typeface="Microsoft YaHei" panose="020B0503020204020204" pitchFamily="34" charset="-122"/>
              </a:rPr>
              <a:t>3</a:t>
            </a:r>
            <a:r>
              <a:rPr lang="zh-CN" altLang="en-US" sz="2800" b="1" dirty="0">
                <a:solidFill>
                  <a:srgbClr val="FF0000"/>
                </a:solidFill>
                <a:latin typeface="Microsoft YaHei" panose="020B0503020204020204" pitchFamily="34" charset="-122"/>
                <a:ea typeface="Microsoft YaHei" panose="020B0503020204020204" pitchFamily="34" charset="-122"/>
              </a:rPr>
              <a:t>倍</a:t>
            </a:r>
            <a:endParaRPr lang="zh-CN" sz="2800" b="1" dirty="0">
              <a:solidFill>
                <a:srgbClr val="FF0000"/>
              </a:solidFill>
              <a:latin typeface="Microsoft YaHei" panose="020B0503020204020204" pitchFamily="34" charset="-122"/>
              <a:ea typeface="Microsoft YaHei" panose="020B0503020204020204" pitchFamily="34" charset="-122"/>
            </a:endParaRPr>
          </a:p>
        </p:txBody>
      </p:sp>
      <p:sp>
        <p:nvSpPr>
          <p:cNvPr id="27" name="TextBox 16">
            <a:extLst>
              <a:ext uri="{FF2B5EF4-FFF2-40B4-BE49-F238E27FC236}">
                <a16:creationId xmlns:a16="http://schemas.microsoft.com/office/drawing/2014/main" id="{F996DD3C-CD7E-4AF0-BAD8-08849FFF565E}"/>
              </a:ext>
            </a:extLst>
          </p:cNvPr>
          <p:cNvSpPr txBox="1"/>
          <p:nvPr/>
        </p:nvSpPr>
        <p:spPr>
          <a:xfrm>
            <a:off x="1868556" y="1329731"/>
            <a:ext cx="1384267" cy="582031"/>
          </a:xfrm>
          <a:prstGeom prst="rect">
            <a:avLst/>
          </a:prstGeom>
          <a:noFill/>
        </p:spPr>
        <p:txBody>
          <a:bodyPr wrap="square" lIns="149683" tIns="74841" rIns="149683" bIns="74841" rtlCol="0">
            <a:spAutoFit/>
          </a:bodyPr>
          <a:lstStyle/>
          <a:p>
            <a:pPr algn="ctr"/>
            <a:r>
              <a:rPr lang="zh-CN" altLang="en-US" sz="2800" b="1" dirty="0">
                <a:solidFill>
                  <a:srgbClr val="FF0000"/>
                </a:solidFill>
                <a:latin typeface="Microsoft YaHei" panose="020B0503020204020204" pitchFamily="34" charset="-122"/>
                <a:ea typeface="Microsoft YaHei" panose="020B0503020204020204" pitchFamily="34" charset="-122"/>
              </a:rPr>
              <a:t>更高</a:t>
            </a:r>
            <a:endParaRPr lang="zh-CN" sz="2800" b="1" dirty="0">
              <a:solidFill>
                <a:srgbClr val="FF0000"/>
              </a:solidFill>
              <a:latin typeface="Microsoft YaHei" panose="020B0503020204020204" pitchFamily="34" charset="-122"/>
              <a:ea typeface="Microsoft YaHei" panose="020B0503020204020204" pitchFamily="34" charset="-122"/>
            </a:endParaRPr>
          </a:p>
        </p:txBody>
      </p:sp>
      <p:sp>
        <p:nvSpPr>
          <p:cNvPr id="28" name="TextBox 16">
            <a:extLst>
              <a:ext uri="{FF2B5EF4-FFF2-40B4-BE49-F238E27FC236}">
                <a16:creationId xmlns:a16="http://schemas.microsoft.com/office/drawing/2014/main" id="{C5F906E1-AB20-4FCD-8650-CDAB1510363A}"/>
              </a:ext>
            </a:extLst>
          </p:cNvPr>
          <p:cNvSpPr txBox="1"/>
          <p:nvPr/>
        </p:nvSpPr>
        <p:spPr>
          <a:xfrm>
            <a:off x="8083695" y="1463732"/>
            <a:ext cx="1384267" cy="582031"/>
          </a:xfrm>
          <a:prstGeom prst="rect">
            <a:avLst/>
          </a:prstGeom>
          <a:noFill/>
        </p:spPr>
        <p:txBody>
          <a:bodyPr wrap="square" lIns="149683" tIns="74841" rIns="149683" bIns="74841" rtlCol="0">
            <a:spAutoFit/>
          </a:bodyPr>
          <a:lstStyle/>
          <a:p>
            <a:pPr algn="ctr"/>
            <a:r>
              <a:rPr lang="zh-CN" altLang="en-US" sz="2800" b="1" dirty="0">
                <a:solidFill>
                  <a:srgbClr val="FF0000"/>
                </a:solidFill>
                <a:latin typeface="Microsoft YaHei" panose="020B0503020204020204" pitchFamily="34" charset="-122"/>
                <a:ea typeface="Microsoft YaHei" panose="020B0503020204020204" pitchFamily="34" charset="-122"/>
              </a:rPr>
              <a:t>更好</a:t>
            </a:r>
            <a:endParaRPr lang="zh-CN" sz="2800" b="1" dirty="0">
              <a:solidFill>
                <a:srgbClr val="FF0000"/>
              </a:solidFill>
              <a:latin typeface="Microsoft YaHei" panose="020B0503020204020204" pitchFamily="34" charset="-122"/>
              <a:ea typeface="Microsoft YaHei" panose="020B0503020204020204" pitchFamily="34" charset="-122"/>
            </a:endParaRPr>
          </a:p>
        </p:txBody>
      </p:sp>
      <p:sp>
        <p:nvSpPr>
          <p:cNvPr id="29" name="TextBox 16">
            <a:extLst>
              <a:ext uri="{FF2B5EF4-FFF2-40B4-BE49-F238E27FC236}">
                <a16:creationId xmlns:a16="http://schemas.microsoft.com/office/drawing/2014/main" id="{D04EAFB6-4B20-4148-9805-10F713FE4986}"/>
              </a:ext>
            </a:extLst>
          </p:cNvPr>
          <p:cNvSpPr txBox="1"/>
          <p:nvPr/>
        </p:nvSpPr>
        <p:spPr>
          <a:xfrm>
            <a:off x="9790596" y="3562649"/>
            <a:ext cx="1384267" cy="582031"/>
          </a:xfrm>
          <a:prstGeom prst="rect">
            <a:avLst/>
          </a:prstGeom>
          <a:noFill/>
        </p:spPr>
        <p:txBody>
          <a:bodyPr wrap="square" lIns="149683" tIns="74841" rIns="149683" bIns="74841" rtlCol="0">
            <a:spAutoFit/>
          </a:bodyPr>
          <a:lstStyle/>
          <a:p>
            <a:pPr algn="ctr"/>
            <a:r>
              <a:rPr lang="zh-CN" altLang="en-US" sz="2800" b="1" dirty="0">
                <a:solidFill>
                  <a:srgbClr val="FF0000"/>
                </a:solidFill>
                <a:latin typeface="Microsoft YaHei" panose="020B0503020204020204" pitchFamily="34" charset="-122"/>
                <a:ea typeface="Microsoft YaHei" panose="020B0503020204020204" pitchFamily="34" charset="-122"/>
              </a:rPr>
              <a:t>降低</a:t>
            </a:r>
            <a:endParaRPr lang="zh-CN" sz="2800" b="1" dirty="0">
              <a:solidFill>
                <a:srgbClr val="FF0000"/>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3582440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300" fill="hold"/>
                                        <p:tgtEl>
                                          <p:spTgt spid="10"/>
                                        </p:tgtEl>
                                        <p:attrNameLst>
                                          <p:attrName>ppt_w</p:attrName>
                                        </p:attrNameLst>
                                      </p:cBhvr>
                                      <p:tavLst>
                                        <p:tav tm="0">
                                          <p:val>
                                            <p:fltVal val="0"/>
                                          </p:val>
                                        </p:tav>
                                        <p:tav tm="100000">
                                          <p:val>
                                            <p:strVal val="#ppt_w"/>
                                          </p:val>
                                        </p:tav>
                                      </p:tavLst>
                                    </p:anim>
                                    <p:anim calcmode="lin" valueType="num">
                                      <p:cBhvr>
                                        <p:cTn id="8" dur="300" fill="hold"/>
                                        <p:tgtEl>
                                          <p:spTgt spid="10"/>
                                        </p:tgtEl>
                                        <p:attrNameLst>
                                          <p:attrName>ppt_h</p:attrName>
                                        </p:attrNameLst>
                                      </p:cBhvr>
                                      <p:tavLst>
                                        <p:tav tm="0">
                                          <p:val>
                                            <p:fltVal val="0"/>
                                          </p:val>
                                        </p:tav>
                                        <p:tav tm="100000">
                                          <p:val>
                                            <p:strVal val="#ppt_h"/>
                                          </p:val>
                                        </p:tav>
                                      </p:tavLst>
                                    </p:anim>
                                    <p:animEffect transition="in" filter="fade">
                                      <p:cBhvr>
                                        <p:cTn id="9" dur="300"/>
                                        <p:tgtEl>
                                          <p:spTgt spid="10"/>
                                        </p:tgtEl>
                                      </p:cBhvr>
                                    </p:animEffect>
                                  </p:childTnLst>
                                </p:cTn>
                              </p:par>
                            </p:childTnLst>
                          </p:cTn>
                        </p:par>
                        <p:par>
                          <p:cTn id="10" fill="hold">
                            <p:stCondLst>
                              <p:cond delay="3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Effect transition="in" filter="fade">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300" fill="hold"/>
                                        <p:tgtEl>
                                          <p:spTgt spid="15"/>
                                        </p:tgtEl>
                                        <p:attrNameLst>
                                          <p:attrName>ppt_w</p:attrName>
                                        </p:attrNameLst>
                                      </p:cBhvr>
                                      <p:tavLst>
                                        <p:tav tm="0">
                                          <p:val>
                                            <p:fltVal val="0"/>
                                          </p:val>
                                        </p:tav>
                                        <p:tav tm="100000">
                                          <p:val>
                                            <p:strVal val="#ppt_w"/>
                                          </p:val>
                                        </p:tav>
                                      </p:tavLst>
                                    </p:anim>
                                    <p:anim calcmode="lin" valueType="num">
                                      <p:cBhvr>
                                        <p:cTn id="33" dur="300" fill="hold"/>
                                        <p:tgtEl>
                                          <p:spTgt spid="15"/>
                                        </p:tgtEl>
                                        <p:attrNameLst>
                                          <p:attrName>ppt_h</p:attrName>
                                        </p:attrNameLst>
                                      </p:cBhvr>
                                      <p:tavLst>
                                        <p:tav tm="0">
                                          <p:val>
                                            <p:fltVal val="0"/>
                                          </p:val>
                                        </p:tav>
                                        <p:tav tm="100000">
                                          <p:val>
                                            <p:strVal val="#ppt_h"/>
                                          </p:val>
                                        </p:tav>
                                      </p:tavLst>
                                    </p:anim>
                                    <p:animEffect transition="in" filter="fade">
                                      <p:cBhvr>
                                        <p:cTn id="34" dur="300"/>
                                        <p:tgtEl>
                                          <p:spTgt spid="15"/>
                                        </p:tgtEl>
                                      </p:cBhvr>
                                    </p:animEffect>
                                  </p:childTnLst>
                                </p:cTn>
                              </p:par>
                            </p:childTnLst>
                          </p:cTn>
                        </p:par>
                        <p:par>
                          <p:cTn id="35" fill="hold">
                            <p:stCondLst>
                              <p:cond delay="300"/>
                            </p:stCondLst>
                            <p:childTnLst>
                              <p:par>
                                <p:cTn id="36" presetID="53" presetClass="entr" presetSubtype="16"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Effect transition="in" filter="fade">
                                      <p:cBhvr>
                                        <p:cTn id="40" dur="500"/>
                                        <p:tgtEl>
                                          <p:spTgt spid="7"/>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Effect transition="in" filter="fade">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p:cTn id="50" dur="500" fill="hold"/>
                                        <p:tgtEl>
                                          <p:spTgt spid="27"/>
                                        </p:tgtEl>
                                        <p:attrNameLst>
                                          <p:attrName>ppt_w</p:attrName>
                                        </p:attrNameLst>
                                      </p:cBhvr>
                                      <p:tavLst>
                                        <p:tav tm="0">
                                          <p:val>
                                            <p:fltVal val="0"/>
                                          </p:val>
                                        </p:tav>
                                        <p:tav tm="100000">
                                          <p:val>
                                            <p:strVal val="#ppt_w"/>
                                          </p:val>
                                        </p:tav>
                                      </p:tavLst>
                                    </p:anim>
                                    <p:anim calcmode="lin" valueType="num">
                                      <p:cBhvr>
                                        <p:cTn id="51" dur="500" fill="hold"/>
                                        <p:tgtEl>
                                          <p:spTgt spid="27"/>
                                        </p:tgtEl>
                                        <p:attrNameLst>
                                          <p:attrName>ppt_h</p:attrName>
                                        </p:attrNameLst>
                                      </p:cBhvr>
                                      <p:tavLst>
                                        <p:tav tm="0">
                                          <p:val>
                                            <p:fltVal val="0"/>
                                          </p:val>
                                        </p:tav>
                                        <p:tav tm="100000">
                                          <p:val>
                                            <p:strVal val="#ppt_h"/>
                                          </p:val>
                                        </p:tav>
                                      </p:tavLst>
                                    </p:anim>
                                    <p:animEffect transition="in" filter="fade">
                                      <p:cBhvr>
                                        <p:cTn id="52" dur="500"/>
                                        <p:tgtEl>
                                          <p:spTgt spid="27"/>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300" fill="hold"/>
                                        <p:tgtEl>
                                          <p:spTgt spid="16"/>
                                        </p:tgtEl>
                                        <p:attrNameLst>
                                          <p:attrName>ppt_w</p:attrName>
                                        </p:attrNameLst>
                                      </p:cBhvr>
                                      <p:tavLst>
                                        <p:tav tm="0">
                                          <p:val>
                                            <p:fltVal val="0"/>
                                          </p:val>
                                        </p:tav>
                                        <p:tav tm="100000">
                                          <p:val>
                                            <p:strVal val="#ppt_w"/>
                                          </p:val>
                                        </p:tav>
                                      </p:tavLst>
                                    </p:anim>
                                    <p:anim calcmode="lin" valueType="num">
                                      <p:cBhvr>
                                        <p:cTn id="58" dur="300" fill="hold"/>
                                        <p:tgtEl>
                                          <p:spTgt spid="16"/>
                                        </p:tgtEl>
                                        <p:attrNameLst>
                                          <p:attrName>ppt_h</p:attrName>
                                        </p:attrNameLst>
                                      </p:cBhvr>
                                      <p:tavLst>
                                        <p:tav tm="0">
                                          <p:val>
                                            <p:fltVal val="0"/>
                                          </p:val>
                                        </p:tav>
                                        <p:tav tm="100000">
                                          <p:val>
                                            <p:strVal val="#ppt_h"/>
                                          </p:val>
                                        </p:tav>
                                      </p:tavLst>
                                    </p:anim>
                                    <p:animEffect transition="in" filter="fade">
                                      <p:cBhvr>
                                        <p:cTn id="59" dur="300"/>
                                        <p:tgtEl>
                                          <p:spTgt spid="16"/>
                                        </p:tgtEl>
                                      </p:cBhvr>
                                    </p:animEffect>
                                  </p:childTnLst>
                                </p:cTn>
                              </p:par>
                            </p:childTnLst>
                          </p:cTn>
                        </p:par>
                        <p:par>
                          <p:cTn id="60" fill="hold">
                            <p:stCondLst>
                              <p:cond delay="300"/>
                            </p:stCondLst>
                            <p:childTnLst>
                              <p:par>
                                <p:cTn id="61" presetID="53" presetClass="entr" presetSubtype="16" fill="hold" nodeType="after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p:cTn id="63" dur="500" fill="hold"/>
                                        <p:tgtEl>
                                          <p:spTgt spid="6"/>
                                        </p:tgtEl>
                                        <p:attrNameLst>
                                          <p:attrName>ppt_w</p:attrName>
                                        </p:attrNameLst>
                                      </p:cBhvr>
                                      <p:tavLst>
                                        <p:tav tm="0">
                                          <p:val>
                                            <p:fltVal val="0"/>
                                          </p:val>
                                        </p:tav>
                                        <p:tav tm="100000">
                                          <p:val>
                                            <p:strVal val="#ppt_w"/>
                                          </p:val>
                                        </p:tav>
                                      </p:tavLst>
                                    </p:anim>
                                    <p:anim calcmode="lin" valueType="num">
                                      <p:cBhvr>
                                        <p:cTn id="64" dur="500" fill="hold"/>
                                        <p:tgtEl>
                                          <p:spTgt spid="6"/>
                                        </p:tgtEl>
                                        <p:attrNameLst>
                                          <p:attrName>ppt_h</p:attrName>
                                        </p:attrNameLst>
                                      </p:cBhvr>
                                      <p:tavLst>
                                        <p:tav tm="0">
                                          <p:val>
                                            <p:fltVal val="0"/>
                                          </p:val>
                                        </p:tav>
                                        <p:tav tm="100000">
                                          <p:val>
                                            <p:strVal val="#ppt_h"/>
                                          </p:val>
                                        </p:tav>
                                      </p:tavLst>
                                    </p:anim>
                                    <p:animEffect transition="in" filter="fade">
                                      <p:cBhvr>
                                        <p:cTn id="65" dur="500"/>
                                        <p:tgtEl>
                                          <p:spTgt spid="6"/>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fltVal val="0"/>
                                          </p:val>
                                        </p:tav>
                                        <p:tav tm="100000">
                                          <p:val>
                                            <p:strVal val="#ppt_w"/>
                                          </p:val>
                                        </p:tav>
                                      </p:tavLst>
                                    </p:anim>
                                    <p:anim calcmode="lin" valueType="num">
                                      <p:cBhvr>
                                        <p:cTn id="69" dur="500" fill="hold"/>
                                        <p:tgtEl>
                                          <p:spTgt spid="20"/>
                                        </p:tgtEl>
                                        <p:attrNameLst>
                                          <p:attrName>ppt_h</p:attrName>
                                        </p:attrNameLst>
                                      </p:cBhvr>
                                      <p:tavLst>
                                        <p:tav tm="0">
                                          <p:val>
                                            <p:fltVal val="0"/>
                                          </p:val>
                                        </p:tav>
                                        <p:tav tm="100000">
                                          <p:val>
                                            <p:strVal val="#ppt_h"/>
                                          </p:val>
                                        </p:tav>
                                      </p:tavLst>
                                    </p:anim>
                                    <p:animEffect transition="in" filter="fade">
                                      <p:cBhvr>
                                        <p:cTn id="70" dur="500"/>
                                        <p:tgtEl>
                                          <p:spTgt spid="20"/>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cBhvr>
                                        <p:cTn id="75" dur="500" fill="hold"/>
                                        <p:tgtEl>
                                          <p:spTgt spid="28"/>
                                        </p:tgtEl>
                                        <p:attrNameLst>
                                          <p:attrName>ppt_w</p:attrName>
                                        </p:attrNameLst>
                                      </p:cBhvr>
                                      <p:tavLst>
                                        <p:tav tm="0">
                                          <p:val>
                                            <p:fltVal val="0"/>
                                          </p:val>
                                        </p:tav>
                                        <p:tav tm="100000">
                                          <p:val>
                                            <p:strVal val="#ppt_w"/>
                                          </p:val>
                                        </p:tav>
                                      </p:tavLst>
                                    </p:anim>
                                    <p:anim calcmode="lin" valueType="num">
                                      <p:cBhvr>
                                        <p:cTn id="76" dur="500" fill="hold"/>
                                        <p:tgtEl>
                                          <p:spTgt spid="28"/>
                                        </p:tgtEl>
                                        <p:attrNameLst>
                                          <p:attrName>ppt_h</p:attrName>
                                        </p:attrNameLst>
                                      </p:cBhvr>
                                      <p:tavLst>
                                        <p:tav tm="0">
                                          <p:val>
                                            <p:fltVal val="0"/>
                                          </p:val>
                                        </p:tav>
                                        <p:tav tm="100000">
                                          <p:val>
                                            <p:strVal val="#ppt_h"/>
                                          </p:val>
                                        </p:tav>
                                      </p:tavLst>
                                    </p:anim>
                                    <p:animEffect transition="in" filter="fade">
                                      <p:cBhvr>
                                        <p:cTn id="77" dur="500"/>
                                        <p:tgtEl>
                                          <p:spTgt spid="28"/>
                                        </p:tgtEl>
                                      </p:cBhvr>
                                    </p:animEffect>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300" fill="hold"/>
                                        <p:tgtEl>
                                          <p:spTgt spid="19"/>
                                        </p:tgtEl>
                                        <p:attrNameLst>
                                          <p:attrName>ppt_w</p:attrName>
                                        </p:attrNameLst>
                                      </p:cBhvr>
                                      <p:tavLst>
                                        <p:tav tm="0">
                                          <p:val>
                                            <p:fltVal val="0"/>
                                          </p:val>
                                        </p:tav>
                                        <p:tav tm="100000">
                                          <p:val>
                                            <p:strVal val="#ppt_w"/>
                                          </p:val>
                                        </p:tav>
                                      </p:tavLst>
                                    </p:anim>
                                    <p:anim calcmode="lin" valueType="num">
                                      <p:cBhvr>
                                        <p:cTn id="83" dur="300" fill="hold"/>
                                        <p:tgtEl>
                                          <p:spTgt spid="19"/>
                                        </p:tgtEl>
                                        <p:attrNameLst>
                                          <p:attrName>ppt_h</p:attrName>
                                        </p:attrNameLst>
                                      </p:cBhvr>
                                      <p:tavLst>
                                        <p:tav tm="0">
                                          <p:val>
                                            <p:fltVal val="0"/>
                                          </p:val>
                                        </p:tav>
                                        <p:tav tm="100000">
                                          <p:val>
                                            <p:strVal val="#ppt_h"/>
                                          </p:val>
                                        </p:tav>
                                      </p:tavLst>
                                    </p:anim>
                                    <p:animEffect transition="in" filter="fade">
                                      <p:cBhvr>
                                        <p:cTn id="84" dur="300"/>
                                        <p:tgtEl>
                                          <p:spTgt spid="1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500" fill="hold"/>
                                        <p:tgtEl>
                                          <p:spTgt spid="24"/>
                                        </p:tgtEl>
                                        <p:attrNameLst>
                                          <p:attrName>ppt_w</p:attrName>
                                        </p:attrNameLst>
                                      </p:cBhvr>
                                      <p:tavLst>
                                        <p:tav tm="0">
                                          <p:val>
                                            <p:fltVal val="0"/>
                                          </p:val>
                                        </p:tav>
                                        <p:tav tm="100000">
                                          <p:val>
                                            <p:strVal val="#ppt_w"/>
                                          </p:val>
                                        </p:tav>
                                      </p:tavLst>
                                    </p:anim>
                                    <p:anim calcmode="lin" valueType="num">
                                      <p:cBhvr>
                                        <p:cTn id="88" dur="500" fill="hold"/>
                                        <p:tgtEl>
                                          <p:spTgt spid="24"/>
                                        </p:tgtEl>
                                        <p:attrNameLst>
                                          <p:attrName>ppt_h</p:attrName>
                                        </p:attrNameLst>
                                      </p:cBhvr>
                                      <p:tavLst>
                                        <p:tav tm="0">
                                          <p:val>
                                            <p:fltVal val="0"/>
                                          </p:val>
                                        </p:tav>
                                        <p:tav tm="100000">
                                          <p:val>
                                            <p:strVal val="#ppt_h"/>
                                          </p:val>
                                        </p:tav>
                                      </p:tavLst>
                                    </p:anim>
                                    <p:animEffect transition="in" filter="fade">
                                      <p:cBhvr>
                                        <p:cTn id="89" dur="500"/>
                                        <p:tgtEl>
                                          <p:spTgt spid="24"/>
                                        </p:tgtEl>
                                      </p:cBhvr>
                                    </p:animEffect>
                                  </p:childTnLst>
                                </p:cTn>
                              </p:par>
                            </p:childTnLst>
                          </p:cTn>
                        </p:par>
                        <p:par>
                          <p:cTn id="90" fill="hold">
                            <p:stCondLst>
                              <p:cond delay="500"/>
                            </p:stCondLst>
                            <p:childTnLst>
                              <p:par>
                                <p:cTn id="91" presetID="53" presetClass="entr" presetSubtype="16" fill="hold" nodeType="afterEffect">
                                  <p:stCondLst>
                                    <p:cond delay="0"/>
                                  </p:stCondLst>
                                  <p:childTnLst>
                                    <p:set>
                                      <p:cBhvr>
                                        <p:cTn id="92" dur="1" fill="hold">
                                          <p:stCondLst>
                                            <p:cond delay="0"/>
                                          </p:stCondLst>
                                        </p:cTn>
                                        <p:tgtEl>
                                          <p:spTgt spid="25"/>
                                        </p:tgtEl>
                                        <p:attrNameLst>
                                          <p:attrName>style.visibility</p:attrName>
                                        </p:attrNameLst>
                                      </p:cBhvr>
                                      <p:to>
                                        <p:strVal val="visible"/>
                                      </p:to>
                                    </p:set>
                                    <p:anim calcmode="lin" valueType="num">
                                      <p:cBhvr>
                                        <p:cTn id="93" dur="500" fill="hold"/>
                                        <p:tgtEl>
                                          <p:spTgt spid="25"/>
                                        </p:tgtEl>
                                        <p:attrNameLst>
                                          <p:attrName>ppt_w</p:attrName>
                                        </p:attrNameLst>
                                      </p:cBhvr>
                                      <p:tavLst>
                                        <p:tav tm="0">
                                          <p:val>
                                            <p:fltVal val="0"/>
                                          </p:val>
                                        </p:tav>
                                        <p:tav tm="100000">
                                          <p:val>
                                            <p:strVal val="#ppt_w"/>
                                          </p:val>
                                        </p:tav>
                                      </p:tavLst>
                                    </p:anim>
                                    <p:anim calcmode="lin" valueType="num">
                                      <p:cBhvr>
                                        <p:cTn id="94" dur="500" fill="hold"/>
                                        <p:tgtEl>
                                          <p:spTgt spid="25"/>
                                        </p:tgtEl>
                                        <p:attrNameLst>
                                          <p:attrName>ppt_h</p:attrName>
                                        </p:attrNameLst>
                                      </p:cBhvr>
                                      <p:tavLst>
                                        <p:tav tm="0">
                                          <p:val>
                                            <p:fltVal val="0"/>
                                          </p:val>
                                        </p:tav>
                                        <p:tav tm="100000">
                                          <p:val>
                                            <p:strVal val="#ppt_h"/>
                                          </p:val>
                                        </p:tav>
                                      </p:tavLst>
                                    </p:anim>
                                    <p:animEffect transition="in" filter="fade">
                                      <p:cBhvr>
                                        <p:cTn id="95" dur="500"/>
                                        <p:tgtEl>
                                          <p:spTgt spid="25"/>
                                        </p:tgtEl>
                                      </p:cBhvr>
                                    </p:animEffect>
                                  </p:childTnLst>
                                </p:cTn>
                              </p:par>
                            </p:childTnLst>
                          </p:cTn>
                        </p:par>
                      </p:childTnLst>
                    </p:cTn>
                  </p:par>
                  <p:par>
                    <p:cTn id="96" fill="hold">
                      <p:stCondLst>
                        <p:cond delay="indefinite"/>
                      </p:stCondLst>
                      <p:childTnLst>
                        <p:par>
                          <p:cTn id="97" fill="hold">
                            <p:stCondLst>
                              <p:cond delay="0"/>
                            </p:stCondLst>
                            <p:childTnLst>
                              <p:par>
                                <p:cTn id="98" presetID="53" presetClass="entr" presetSubtype="16" fill="hold" grpId="0" nodeType="clickEffect">
                                  <p:stCondLst>
                                    <p:cond delay="0"/>
                                  </p:stCondLst>
                                  <p:childTnLst>
                                    <p:set>
                                      <p:cBhvr>
                                        <p:cTn id="99" dur="1" fill="hold">
                                          <p:stCondLst>
                                            <p:cond delay="0"/>
                                          </p:stCondLst>
                                        </p:cTn>
                                        <p:tgtEl>
                                          <p:spTgt spid="29"/>
                                        </p:tgtEl>
                                        <p:attrNameLst>
                                          <p:attrName>style.visibility</p:attrName>
                                        </p:attrNameLst>
                                      </p:cBhvr>
                                      <p:to>
                                        <p:strVal val="visible"/>
                                      </p:to>
                                    </p:set>
                                    <p:anim calcmode="lin" valueType="num">
                                      <p:cBhvr>
                                        <p:cTn id="100" dur="500" fill="hold"/>
                                        <p:tgtEl>
                                          <p:spTgt spid="29"/>
                                        </p:tgtEl>
                                        <p:attrNameLst>
                                          <p:attrName>ppt_w</p:attrName>
                                        </p:attrNameLst>
                                      </p:cBhvr>
                                      <p:tavLst>
                                        <p:tav tm="0">
                                          <p:val>
                                            <p:fltVal val="0"/>
                                          </p:val>
                                        </p:tav>
                                        <p:tav tm="100000">
                                          <p:val>
                                            <p:strVal val="#ppt_w"/>
                                          </p:val>
                                        </p:tav>
                                      </p:tavLst>
                                    </p:anim>
                                    <p:anim calcmode="lin" valueType="num">
                                      <p:cBhvr>
                                        <p:cTn id="101" dur="500" fill="hold"/>
                                        <p:tgtEl>
                                          <p:spTgt spid="29"/>
                                        </p:tgtEl>
                                        <p:attrNameLst>
                                          <p:attrName>ppt_h</p:attrName>
                                        </p:attrNameLst>
                                      </p:cBhvr>
                                      <p:tavLst>
                                        <p:tav tm="0">
                                          <p:val>
                                            <p:fltVal val="0"/>
                                          </p:val>
                                        </p:tav>
                                        <p:tav tm="100000">
                                          <p:val>
                                            <p:strVal val="#ppt_h"/>
                                          </p:val>
                                        </p:tav>
                                      </p:tavLst>
                                    </p:anim>
                                    <p:animEffect transition="in" filter="fade">
                                      <p:cBhvr>
                                        <p:cTn id="10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15" grpId="0" bldLvl="0" animBg="1"/>
      <p:bldP spid="16" grpId="0" bldLvl="0" animBg="1"/>
      <p:bldP spid="18" grpId="0"/>
      <p:bldP spid="20" grpId="0"/>
      <p:bldP spid="19" grpId="0" bldLvl="0" animBg="1"/>
      <p:bldP spid="24" grpId="0"/>
      <p:bldP spid="26" grpId="0"/>
      <p:bldP spid="27" grpId="0"/>
      <p:bldP spid="28" grpId="0"/>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93A23E57-8CF6-4A30-A66D-1D52FAF09008}"/>
              </a:ext>
            </a:extLst>
          </p:cNvPr>
          <p:cNvPicPr>
            <a:picLocks noChangeAspect="1"/>
          </p:cNvPicPr>
          <p:nvPr/>
        </p:nvPicPr>
        <p:blipFill>
          <a:blip r:embed="rId2"/>
          <a:stretch>
            <a:fillRect/>
          </a:stretch>
        </p:blipFill>
        <p:spPr>
          <a:xfrm>
            <a:off x="6905910" y="1513115"/>
            <a:ext cx="3924637" cy="3135086"/>
          </a:xfrm>
          <a:prstGeom prst="rect">
            <a:avLst/>
          </a:prstGeom>
        </p:spPr>
      </p:pic>
      <p:pic>
        <p:nvPicPr>
          <p:cNvPr id="7" name="图片 6">
            <a:extLst>
              <a:ext uri="{FF2B5EF4-FFF2-40B4-BE49-F238E27FC236}">
                <a16:creationId xmlns:a16="http://schemas.microsoft.com/office/drawing/2014/main" id="{2C12D3CF-D7A6-40B9-9628-23B0D4753079}"/>
              </a:ext>
            </a:extLst>
          </p:cNvPr>
          <p:cNvPicPr>
            <a:picLocks noChangeAspect="1"/>
          </p:cNvPicPr>
          <p:nvPr/>
        </p:nvPicPr>
        <p:blipFill>
          <a:blip r:embed="rId3"/>
          <a:stretch>
            <a:fillRect/>
          </a:stretch>
        </p:blipFill>
        <p:spPr>
          <a:xfrm>
            <a:off x="1361453" y="1513115"/>
            <a:ext cx="4785131" cy="3135086"/>
          </a:xfrm>
          <a:prstGeom prst="rect">
            <a:avLst/>
          </a:prstGeom>
        </p:spPr>
      </p:pic>
      <p:sp>
        <p:nvSpPr>
          <p:cNvPr id="10" name="文本框 9">
            <a:extLst>
              <a:ext uri="{FF2B5EF4-FFF2-40B4-BE49-F238E27FC236}">
                <a16:creationId xmlns:a16="http://schemas.microsoft.com/office/drawing/2014/main" id="{E2DFB903-E2FA-4B2D-9978-AC444B278EEE}"/>
              </a:ext>
            </a:extLst>
          </p:cNvPr>
          <p:cNvSpPr txBox="1"/>
          <p:nvPr/>
        </p:nvSpPr>
        <p:spPr>
          <a:xfrm>
            <a:off x="2851648" y="4821665"/>
            <a:ext cx="2442693" cy="523220"/>
          </a:xfrm>
          <a:prstGeom prst="rect">
            <a:avLst/>
          </a:prstGeom>
          <a:noFill/>
        </p:spPr>
        <p:txBody>
          <a:bodyPr wrap="square">
            <a:spAutoFit/>
          </a:bodyPr>
          <a:lstStyle/>
          <a:p>
            <a:r>
              <a:rPr lang="zh-CN" altLang="en-US" sz="2800" b="1" dirty="0"/>
              <a:t>专用充电机</a:t>
            </a:r>
          </a:p>
        </p:txBody>
      </p:sp>
    </p:spTree>
    <p:extLst>
      <p:ext uri="{BB962C8B-B14F-4D97-AF65-F5344CB8AC3E}">
        <p14:creationId xmlns:p14="http://schemas.microsoft.com/office/powerpoint/2010/main" val="1511910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A230008D-24F9-4216-9288-BD871F8F01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2473" y="1681346"/>
            <a:ext cx="5340439" cy="2970619"/>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a:extLst>
              <a:ext uri="{FF2B5EF4-FFF2-40B4-BE49-F238E27FC236}">
                <a16:creationId xmlns:a16="http://schemas.microsoft.com/office/drawing/2014/main" id="{CC2A6034-1EB6-438D-B639-8C538ABC502C}"/>
              </a:ext>
            </a:extLst>
          </p:cNvPr>
          <p:cNvPicPr>
            <a:picLocks noChangeAspect="1"/>
          </p:cNvPicPr>
          <p:nvPr/>
        </p:nvPicPr>
        <p:blipFill>
          <a:blip r:embed="rId3"/>
          <a:stretch>
            <a:fillRect/>
          </a:stretch>
        </p:blipFill>
        <p:spPr>
          <a:xfrm>
            <a:off x="7611415" y="1810192"/>
            <a:ext cx="3731706" cy="2648590"/>
          </a:xfrm>
          <a:prstGeom prst="rect">
            <a:avLst/>
          </a:prstGeom>
        </p:spPr>
      </p:pic>
      <p:pic>
        <p:nvPicPr>
          <p:cNvPr id="6" name="图片 5">
            <a:extLst>
              <a:ext uri="{FF2B5EF4-FFF2-40B4-BE49-F238E27FC236}">
                <a16:creationId xmlns:a16="http://schemas.microsoft.com/office/drawing/2014/main" id="{27296129-326A-49E4-85CA-7A23647D9B32}"/>
              </a:ext>
            </a:extLst>
          </p:cNvPr>
          <p:cNvPicPr>
            <a:picLocks noChangeAspect="1"/>
          </p:cNvPicPr>
          <p:nvPr/>
        </p:nvPicPr>
        <p:blipFill rotWithShape="1">
          <a:blip r:embed="rId4"/>
          <a:srcRect l="3736" r="16192" b="9295"/>
          <a:stretch/>
        </p:blipFill>
        <p:spPr>
          <a:xfrm>
            <a:off x="591302" y="2629983"/>
            <a:ext cx="2158210" cy="1828799"/>
          </a:xfrm>
          <a:prstGeom prst="rect">
            <a:avLst/>
          </a:prstGeom>
        </p:spPr>
      </p:pic>
    </p:spTree>
    <p:extLst>
      <p:ext uri="{BB962C8B-B14F-4D97-AF65-F5344CB8AC3E}">
        <p14:creationId xmlns:p14="http://schemas.microsoft.com/office/powerpoint/2010/main" val="2108916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8"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7FD2B409-174A-46D3-A9AC-5F4A0B20B306}"/>
              </a:ext>
            </a:extLst>
          </p:cNvPr>
          <p:cNvSpPr txBox="1"/>
          <p:nvPr/>
        </p:nvSpPr>
        <p:spPr>
          <a:xfrm>
            <a:off x="4419140" y="911051"/>
            <a:ext cx="4768403" cy="584775"/>
          </a:xfrm>
          <a:prstGeom prst="rect">
            <a:avLst/>
          </a:prstGeom>
          <a:noFill/>
        </p:spPr>
        <p:txBody>
          <a:bodyPr wrap="square">
            <a:spAutoFit/>
          </a:bodyPr>
          <a:lstStyle/>
          <a:p>
            <a:r>
              <a:rPr lang="zh-CN" altLang="en-US" sz="3200" b="1" dirty="0">
                <a:solidFill>
                  <a:srgbClr val="121212"/>
                </a:solidFill>
                <a:latin typeface="-apple-system"/>
              </a:rPr>
              <a:t>增强型富液式蓄电池</a:t>
            </a:r>
            <a:endParaRPr lang="zh-CN" altLang="en-US" sz="3200" b="1" dirty="0"/>
          </a:p>
        </p:txBody>
      </p:sp>
      <p:pic>
        <p:nvPicPr>
          <p:cNvPr id="1026" name="Picture 2" descr="查看源图像">
            <a:extLst>
              <a:ext uri="{FF2B5EF4-FFF2-40B4-BE49-F238E27FC236}">
                <a16:creationId xmlns:a16="http://schemas.microsoft.com/office/drawing/2014/main" id="{8A62170E-2892-4917-B4B1-A7455B9E818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258" t="1" r="10730" b="3546"/>
          <a:stretch/>
        </p:blipFill>
        <p:spPr bwMode="auto">
          <a:xfrm>
            <a:off x="4267200" y="1769779"/>
            <a:ext cx="4768403" cy="4000427"/>
          </a:xfrm>
          <a:prstGeom prst="rect">
            <a:avLst/>
          </a:prstGeom>
          <a:noFill/>
          <a:extLst>
            <a:ext uri="{909E8E84-426E-40DD-AFC4-6F175D3DCCD1}">
              <a14:hiddenFill xmlns:a14="http://schemas.microsoft.com/office/drawing/2010/main">
                <a:solidFill>
                  <a:srgbClr val="FFFFFF"/>
                </a:solidFill>
              </a14:hiddenFill>
            </a:ext>
          </a:extLst>
        </p:spPr>
      </p:pic>
      <p:sp>
        <p:nvSpPr>
          <p:cNvPr id="7" name="椭圆 6">
            <a:extLst>
              <a:ext uri="{FF2B5EF4-FFF2-40B4-BE49-F238E27FC236}">
                <a16:creationId xmlns:a16="http://schemas.microsoft.com/office/drawing/2014/main" id="{CC650F5C-1A53-4320-8D9A-FFFB0A2327D0}"/>
              </a:ext>
            </a:extLst>
          </p:cNvPr>
          <p:cNvSpPr/>
          <p:nvPr/>
        </p:nvSpPr>
        <p:spPr>
          <a:xfrm>
            <a:off x="4941192" y="3396505"/>
            <a:ext cx="905814" cy="441305"/>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B46FE94A-0591-4E75-9B6F-C082C41D7CD8}"/>
              </a:ext>
            </a:extLst>
          </p:cNvPr>
          <p:cNvSpPr txBox="1"/>
          <p:nvPr/>
        </p:nvSpPr>
        <p:spPr>
          <a:xfrm>
            <a:off x="967106" y="751840"/>
            <a:ext cx="3592016" cy="743986"/>
          </a:xfrm>
          <a:prstGeom prst="rect">
            <a:avLst/>
          </a:prstGeom>
          <a:noFill/>
          <a:ln w="9525">
            <a:noFill/>
          </a:ln>
        </p:spPr>
        <p:txBody>
          <a:bodyPr wrap="square">
            <a:spAutoFit/>
          </a:bodyPr>
          <a:lstStyle/>
          <a:p>
            <a:pPr indent="266700">
              <a:lnSpc>
                <a:spcPct val="150000"/>
              </a:lnSpc>
            </a:pPr>
            <a:r>
              <a:rPr lang="zh-CN" altLang="en-US" sz="3200" b="1" dirty="0">
                <a:solidFill>
                  <a:srgbClr val="C00000"/>
                </a:solidFill>
                <a:latin typeface="+mn-ea"/>
                <a:cs typeface="+mn-ea"/>
              </a:rPr>
              <a:t>二、</a:t>
            </a:r>
            <a:r>
              <a:rPr lang="en-US" altLang="zh-CN" sz="3200" b="1" dirty="0">
                <a:solidFill>
                  <a:srgbClr val="C00000"/>
                </a:solidFill>
                <a:latin typeface="+mn-ea"/>
                <a:cs typeface="+mn-ea"/>
              </a:rPr>
              <a:t>EFB</a:t>
            </a:r>
            <a:r>
              <a:rPr lang="zh-CN" altLang="en-US" sz="3200" b="1" dirty="0">
                <a:solidFill>
                  <a:srgbClr val="C00000"/>
                </a:solidFill>
                <a:latin typeface="+mn-ea"/>
                <a:cs typeface="+mn-ea"/>
              </a:rPr>
              <a:t>蓄电池</a:t>
            </a:r>
          </a:p>
        </p:txBody>
      </p:sp>
    </p:spTree>
    <p:extLst>
      <p:ext uri="{BB962C8B-B14F-4D97-AF65-F5344CB8AC3E}">
        <p14:creationId xmlns:p14="http://schemas.microsoft.com/office/powerpoint/2010/main" val="3622956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42"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1000"/>
                                        <p:tgtEl>
                                          <p:spTgt spid="1026"/>
                                        </p:tgtEl>
                                      </p:cBhvr>
                                    </p:animEffect>
                                    <p:anim calcmode="lin" valueType="num">
                                      <p:cBhvr>
                                        <p:cTn id="11" dur="1000" fill="hold"/>
                                        <p:tgtEl>
                                          <p:spTgt spid="1026"/>
                                        </p:tgtEl>
                                        <p:attrNameLst>
                                          <p:attrName>ppt_x</p:attrName>
                                        </p:attrNameLst>
                                      </p:cBhvr>
                                      <p:tavLst>
                                        <p:tav tm="0">
                                          <p:val>
                                            <p:strVal val="#ppt_x"/>
                                          </p:val>
                                        </p:tav>
                                        <p:tav tm="100000">
                                          <p:val>
                                            <p:strVal val="#ppt_x"/>
                                          </p:val>
                                        </p:tav>
                                      </p:tavLst>
                                    </p:anim>
                                    <p:anim calcmode="lin" valueType="num">
                                      <p:cBhvr>
                                        <p:cTn id="12"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76">
            <a:extLst>
              <a:ext uri="{FF2B5EF4-FFF2-40B4-BE49-F238E27FC236}">
                <a16:creationId xmlns:a16="http://schemas.microsoft.com/office/drawing/2014/main" id="{5FC8FAA0-34CA-4349-B8E8-0D0F418A1C6D}"/>
              </a:ext>
            </a:extLst>
          </p:cNvPr>
          <p:cNvSpPr/>
          <p:nvPr/>
        </p:nvSpPr>
        <p:spPr>
          <a:xfrm>
            <a:off x="609859" y="1017313"/>
            <a:ext cx="2558344" cy="625475"/>
          </a:xfrm>
          <a:prstGeom prst="roundRect">
            <a:avLst/>
          </a:prstGeom>
          <a:solidFill>
            <a:srgbClr val="F9680D"/>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en-US" altLang="zh-CN" sz="3200" b="1" dirty="0"/>
              <a:t>EFB</a:t>
            </a:r>
            <a:r>
              <a:rPr lang="zh-CN" altLang="en-US" sz="3200" b="1" dirty="0"/>
              <a:t>蓄电池</a:t>
            </a:r>
          </a:p>
        </p:txBody>
      </p:sp>
      <p:pic>
        <p:nvPicPr>
          <p:cNvPr id="5" name="图片 4">
            <a:extLst>
              <a:ext uri="{FF2B5EF4-FFF2-40B4-BE49-F238E27FC236}">
                <a16:creationId xmlns:a16="http://schemas.microsoft.com/office/drawing/2014/main" id="{1C6E555E-7AE3-4A12-AA24-3DE662A1A4B5}"/>
              </a:ext>
            </a:extLst>
          </p:cNvPr>
          <p:cNvPicPr>
            <a:picLocks noChangeAspect="1"/>
          </p:cNvPicPr>
          <p:nvPr/>
        </p:nvPicPr>
        <p:blipFill>
          <a:blip r:embed="rId2"/>
          <a:stretch>
            <a:fillRect/>
          </a:stretch>
        </p:blipFill>
        <p:spPr>
          <a:xfrm>
            <a:off x="7169537" y="1795900"/>
            <a:ext cx="4605270" cy="3004939"/>
          </a:xfrm>
          <a:prstGeom prst="rect">
            <a:avLst/>
          </a:prstGeom>
        </p:spPr>
      </p:pic>
      <p:sp>
        <p:nvSpPr>
          <p:cNvPr id="7" name="文本框 6">
            <a:extLst>
              <a:ext uri="{FF2B5EF4-FFF2-40B4-BE49-F238E27FC236}">
                <a16:creationId xmlns:a16="http://schemas.microsoft.com/office/drawing/2014/main" id="{4592DE93-C64F-46D6-A5F2-D0499B9A24CF}"/>
              </a:ext>
            </a:extLst>
          </p:cNvPr>
          <p:cNvSpPr txBox="1"/>
          <p:nvPr/>
        </p:nvSpPr>
        <p:spPr>
          <a:xfrm>
            <a:off x="8697532" y="5010622"/>
            <a:ext cx="2442693" cy="523220"/>
          </a:xfrm>
          <a:prstGeom prst="rect">
            <a:avLst/>
          </a:prstGeom>
          <a:noFill/>
        </p:spPr>
        <p:txBody>
          <a:bodyPr wrap="square">
            <a:spAutoFit/>
          </a:bodyPr>
          <a:lstStyle/>
          <a:p>
            <a:r>
              <a:rPr lang="zh-CN" altLang="en-US" sz="2800" b="1" dirty="0"/>
              <a:t>传统铅酸电池</a:t>
            </a:r>
          </a:p>
        </p:txBody>
      </p:sp>
      <p:sp>
        <p:nvSpPr>
          <p:cNvPr id="8" name="椭圆 7">
            <a:extLst>
              <a:ext uri="{FF2B5EF4-FFF2-40B4-BE49-F238E27FC236}">
                <a16:creationId xmlns:a16="http://schemas.microsoft.com/office/drawing/2014/main" id="{5CA80626-06A1-4983-8185-3ABCB220FCB5}"/>
              </a:ext>
            </a:extLst>
          </p:cNvPr>
          <p:cNvSpPr/>
          <p:nvPr/>
        </p:nvSpPr>
        <p:spPr>
          <a:xfrm>
            <a:off x="917176" y="2761424"/>
            <a:ext cx="2032085" cy="1335152"/>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3" tIns="74841" rIns="149683" bIns="74841" rtlCol="0" anchor="ctr"/>
          <a:lstStyle/>
          <a:p>
            <a:pPr algn="ctr"/>
            <a:endParaRPr lang="zh-CN" altLang="en-US"/>
          </a:p>
        </p:txBody>
      </p:sp>
      <p:sp>
        <p:nvSpPr>
          <p:cNvPr id="9" name="TextBox 33">
            <a:extLst>
              <a:ext uri="{FF2B5EF4-FFF2-40B4-BE49-F238E27FC236}">
                <a16:creationId xmlns:a16="http://schemas.microsoft.com/office/drawing/2014/main" id="{F45FF8CC-A179-45D4-B261-F4FD62F9BA48}"/>
              </a:ext>
            </a:extLst>
          </p:cNvPr>
          <p:cNvSpPr txBox="1"/>
          <p:nvPr/>
        </p:nvSpPr>
        <p:spPr>
          <a:xfrm>
            <a:off x="997403" y="2860984"/>
            <a:ext cx="1871629" cy="1136029"/>
          </a:xfrm>
          <a:prstGeom prst="rect">
            <a:avLst/>
          </a:prstGeom>
          <a:noFill/>
        </p:spPr>
        <p:txBody>
          <a:bodyPr wrap="square" lIns="149683" tIns="74841" rIns="149683" bIns="74841" rtlCol="0">
            <a:spAutoFit/>
          </a:bodyPr>
          <a:lstStyle/>
          <a:p>
            <a:pPr algn="ctr"/>
            <a:r>
              <a:rPr lang="zh-CN" altLang="en-US" sz="3200" b="1" dirty="0">
                <a:solidFill>
                  <a:schemeClr val="bg1"/>
                </a:solidFill>
                <a:latin typeface="Microsoft YaHei" panose="020B0503020204020204" pitchFamily="34" charset="-122"/>
                <a:ea typeface="Microsoft YaHei" panose="020B0503020204020204" pitchFamily="34" charset="-122"/>
              </a:rPr>
              <a:t>活性物质配方</a:t>
            </a:r>
            <a:endParaRPr lang="zh-CN" sz="3200" b="1" dirty="0">
              <a:solidFill>
                <a:schemeClr val="bg1"/>
              </a:solidFill>
              <a:latin typeface="Microsoft YaHei" panose="020B0503020204020204" pitchFamily="34" charset="-122"/>
              <a:ea typeface="Microsoft YaHei" panose="020B0503020204020204" pitchFamily="34" charset="-122"/>
            </a:endParaRPr>
          </a:p>
        </p:txBody>
      </p:sp>
      <p:pic>
        <p:nvPicPr>
          <p:cNvPr id="10" name="内容占位符 5">
            <a:extLst>
              <a:ext uri="{FF2B5EF4-FFF2-40B4-BE49-F238E27FC236}">
                <a16:creationId xmlns:a16="http://schemas.microsoft.com/office/drawing/2014/main" id="{41FCE644-41FD-4C8C-864F-31A04DB28386}"/>
              </a:ext>
            </a:extLst>
          </p:cNvPr>
          <p:cNvPicPr>
            <a:picLocks noGrp="1" noChangeAspect="1"/>
          </p:cNvPicPr>
          <p:nvPr>
            <p:ph idx="1"/>
          </p:nvPr>
        </p:nvPicPr>
        <p:blipFill>
          <a:blip r:embed="rId3"/>
          <a:stretch>
            <a:fillRect/>
          </a:stretch>
        </p:blipFill>
        <p:spPr>
          <a:xfrm>
            <a:off x="3543090" y="2057157"/>
            <a:ext cx="1566815" cy="2743682"/>
          </a:xfrm>
          <a:prstGeom prst="rect">
            <a:avLst/>
          </a:prstGeom>
        </p:spPr>
      </p:pic>
      <p:pic>
        <p:nvPicPr>
          <p:cNvPr id="11" name="图片 10">
            <a:extLst>
              <a:ext uri="{FF2B5EF4-FFF2-40B4-BE49-F238E27FC236}">
                <a16:creationId xmlns:a16="http://schemas.microsoft.com/office/drawing/2014/main" id="{256D0F55-82DA-4655-8749-9A3C7408F14B}"/>
              </a:ext>
            </a:extLst>
          </p:cNvPr>
          <p:cNvPicPr>
            <a:picLocks noChangeAspect="1"/>
          </p:cNvPicPr>
          <p:nvPr/>
        </p:nvPicPr>
        <p:blipFill rotWithShape="1">
          <a:blip r:embed="rId4"/>
          <a:srcRect l="49113" t="22602" r="9253" b="15370"/>
          <a:stretch/>
        </p:blipFill>
        <p:spPr>
          <a:xfrm>
            <a:off x="5227709" y="2176460"/>
            <a:ext cx="1824023" cy="2505075"/>
          </a:xfrm>
          <a:prstGeom prst="rect">
            <a:avLst/>
          </a:prstGeom>
        </p:spPr>
      </p:pic>
      <p:sp>
        <p:nvSpPr>
          <p:cNvPr id="12" name="文本框 11">
            <a:extLst>
              <a:ext uri="{FF2B5EF4-FFF2-40B4-BE49-F238E27FC236}">
                <a16:creationId xmlns:a16="http://schemas.microsoft.com/office/drawing/2014/main" id="{53369423-0108-4818-9E90-78B70372B80B}"/>
              </a:ext>
            </a:extLst>
          </p:cNvPr>
          <p:cNvSpPr txBox="1"/>
          <p:nvPr/>
        </p:nvSpPr>
        <p:spPr>
          <a:xfrm>
            <a:off x="5225023" y="4800839"/>
            <a:ext cx="2442693" cy="523220"/>
          </a:xfrm>
          <a:prstGeom prst="rect">
            <a:avLst/>
          </a:prstGeom>
          <a:noFill/>
        </p:spPr>
        <p:txBody>
          <a:bodyPr wrap="square">
            <a:spAutoFit/>
          </a:bodyPr>
          <a:lstStyle/>
          <a:p>
            <a:r>
              <a:rPr lang="zh-CN" altLang="en-US" sz="2800" b="1" dirty="0"/>
              <a:t>深循环性能</a:t>
            </a:r>
          </a:p>
        </p:txBody>
      </p:sp>
    </p:spTree>
    <p:extLst>
      <p:ext uri="{BB962C8B-B14F-4D97-AF65-F5344CB8AC3E}">
        <p14:creationId xmlns:p14="http://schemas.microsoft.com/office/powerpoint/2010/main" val="2400519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1+#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right)">
                                      <p:cBhvr>
                                        <p:cTn id="13" dur="500"/>
                                        <p:tgtEl>
                                          <p:spTgt spid="5"/>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300" fill="hold"/>
                                        <p:tgtEl>
                                          <p:spTgt spid="8"/>
                                        </p:tgtEl>
                                        <p:attrNameLst>
                                          <p:attrName>ppt_w</p:attrName>
                                        </p:attrNameLst>
                                      </p:cBhvr>
                                      <p:tavLst>
                                        <p:tav tm="0">
                                          <p:val>
                                            <p:fltVal val="0"/>
                                          </p:val>
                                        </p:tav>
                                        <p:tav tm="100000">
                                          <p:val>
                                            <p:strVal val="#ppt_w"/>
                                          </p:val>
                                        </p:tav>
                                      </p:tavLst>
                                    </p:anim>
                                    <p:anim calcmode="lin" valueType="num">
                                      <p:cBhvr>
                                        <p:cTn id="22" dur="300" fill="hold"/>
                                        <p:tgtEl>
                                          <p:spTgt spid="8"/>
                                        </p:tgtEl>
                                        <p:attrNameLst>
                                          <p:attrName>ppt_h</p:attrName>
                                        </p:attrNameLst>
                                      </p:cBhvr>
                                      <p:tavLst>
                                        <p:tav tm="0">
                                          <p:val>
                                            <p:fltVal val="0"/>
                                          </p:val>
                                        </p:tav>
                                        <p:tav tm="100000">
                                          <p:val>
                                            <p:strVal val="#ppt_h"/>
                                          </p:val>
                                        </p:tav>
                                      </p:tavLst>
                                    </p:anim>
                                    <p:animEffect transition="in" filter="fade">
                                      <p:cBhvr>
                                        <p:cTn id="23" dur="300"/>
                                        <p:tgtEl>
                                          <p:spTgt spid="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par>
                                <p:cTn id="34" presetID="22" presetClass="entr" presetSubtype="4"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500"/>
                                        <p:tgtEl>
                                          <p:spTgt spid="11"/>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down)">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p:bldP spid="8" grpId="0" bldLvl="0" animBg="1"/>
      <p:bldP spid="9"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63841DCB-72F8-4271-8267-1614FEE463B0}"/>
              </a:ext>
            </a:extLst>
          </p:cNvPr>
          <p:cNvSpPr>
            <a:spLocks noGrp="1"/>
          </p:cNvSpPr>
          <p:nvPr>
            <p:ph idx="1"/>
          </p:nvPr>
        </p:nvSpPr>
        <p:spPr>
          <a:xfrm>
            <a:off x="735538" y="3429000"/>
            <a:ext cx="11009993" cy="2946043"/>
          </a:xfrm>
        </p:spPr>
        <p:txBody>
          <a:bodyPr>
            <a:normAutofit fontScale="85000" lnSpcReduction="10000"/>
          </a:bodyPr>
          <a:lstStyle/>
          <a:p>
            <a:pPr indent="0" algn="just">
              <a:lnSpc>
                <a:spcPct val="150000"/>
              </a:lnSpc>
              <a:buNone/>
            </a:pPr>
            <a:r>
              <a:rPr lang="en-US" altLang="zh-CN" sz="3200" b="1" kern="100" dirty="0">
                <a:solidFill>
                  <a:srgbClr val="000000"/>
                </a:solidFill>
                <a:latin typeface="Times New Roman" panose="02020603050405020304" pitchFamily="18" charset="0"/>
                <a:ea typeface="宋体" panose="02010600030101010101" pitchFamily="2" charset="-122"/>
              </a:rPr>
              <a:t>    </a:t>
            </a:r>
            <a:r>
              <a:rPr lang="zh-CN" altLang="zh-CN" sz="3200" kern="100" dirty="0">
                <a:solidFill>
                  <a:srgbClr val="000000"/>
                </a:solidFill>
                <a:latin typeface="楷体" panose="02010609060101010101" pitchFamily="49" charset="-122"/>
                <a:ea typeface="楷体" panose="02010609060101010101" pitchFamily="49" charset="-122"/>
              </a:rPr>
              <a:t>小王同学在打开燃油车的前机舱盖后，没有找到</a:t>
            </a:r>
            <a:r>
              <a:rPr lang="en-US" altLang="zh-CN" sz="3200" kern="100" dirty="0">
                <a:solidFill>
                  <a:srgbClr val="000000"/>
                </a:solidFill>
                <a:latin typeface="楷体" panose="02010609060101010101" pitchFamily="49" charset="-122"/>
                <a:ea typeface="楷体" panose="02010609060101010101" pitchFamily="49" charset="-122"/>
              </a:rPr>
              <a:t>12V</a:t>
            </a:r>
            <a:r>
              <a:rPr lang="zh-CN" altLang="zh-CN" sz="3200" kern="100" dirty="0">
                <a:solidFill>
                  <a:srgbClr val="000000"/>
                </a:solidFill>
                <a:latin typeface="楷体" panose="02010609060101010101" pitchFamily="49" charset="-122"/>
                <a:ea typeface="楷体" panose="02010609060101010101" pitchFamily="49" charset="-122"/>
              </a:rPr>
              <a:t>的低压蓄电池，经过仔细查找后发现在车辆后备箱有一个</a:t>
            </a:r>
            <a:r>
              <a:rPr lang="en-US" altLang="zh-CN" sz="3200" kern="100" dirty="0">
                <a:solidFill>
                  <a:srgbClr val="000000"/>
                </a:solidFill>
                <a:latin typeface="楷体" panose="02010609060101010101" pitchFamily="49" charset="-122"/>
                <a:ea typeface="楷体" panose="02010609060101010101" pitchFamily="49" charset="-122"/>
              </a:rPr>
              <a:t>12V</a:t>
            </a:r>
            <a:r>
              <a:rPr lang="zh-CN" altLang="zh-CN" sz="3200" kern="100" dirty="0">
                <a:solidFill>
                  <a:srgbClr val="000000"/>
                </a:solidFill>
                <a:latin typeface="楷体" panose="02010609060101010101" pitchFamily="49" charset="-122"/>
                <a:ea typeface="楷体" panose="02010609060101010101" pitchFamily="49" charset="-122"/>
              </a:rPr>
              <a:t>蓄电池，</a:t>
            </a:r>
            <a:r>
              <a:rPr lang="zh-CN" altLang="en-US" sz="3200" kern="100" dirty="0">
                <a:solidFill>
                  <a:srgbClr val="000000"/>
                </a:solidFill>
                <a:latin typeface="楷体" panose="02010609060101010101" pitchFamily="49" charset="-122"/>
                <a:ea typeface="楷体" panose="02010609060101010101" pitchFamily="49" charset="-122"/>
              </a:rPr>
              <a:t>为什么放在后备箱呢？</a:t>
            </a:r>
            <a:r>
              <a:rPr lang="zh-CN" altLang="zh-CN" sz="3200" kern="100" dirty="0">
                <a:solidFill>
                  <a:srgbClr val="000000"/>
                </a:solidFill>
                <a:latin typeface="楷体" panose="02010609060101010101" pitchFamily="49" charset="-122"/>
                <a:ea typeface="楷体" panose="02010609060101010101" pitchFamily="49" charset="-122"/>
              </a:rPr>
              <a:t>并且他还疑问铅酸蓄电池历史如此悠久，在电动汽车上有没有用作动力电池呢？请你为小王同学答疑解惑。</a:t>
            </a:r>
          </a:p>
        </p:txBody>
      </p:sp>
      <p:grpSp>
        <p:nvGrpSpPr>
          <p:cNvPr id="4" name="组合 3">
            <a:extLst>
              <a:ext uri="{FF2B5EF4-FFF2-40B4-BE49-F238E27FC236}">
                <a16:creationId xmlns:a16="http://schemas.microsoft.com/office/drawing/2014/main" id="{4F0C0828-62F2-4930-B10E-311020836878}"/>
              </a:ext>
            </a:extLst>
          </p:cNvPr>
          <p:cNvGrpSpPr/>
          <p:nvPr/>
        </p:nvGrpSpPr>
        <p:grpSpPr>
          <a:xfrm>
            <a:off x="1028164" y="859883"/>
            <a:ext cx="2101402" cy="1226494"/>
            <a:chOff x="1278794" y="3334906"/>
            <a:chExt cx="914014" cy="914014"/>
          </a:xfrm>
        </p:grpSpPr>
        <p:grpSp>
          <p:nvGrpSpPr>
            <p:cNvPr id="5" name="组合 4">
              <a:extLst>
                <a:ext uri="{FF2B5EF4-FFF2-40B4-BE49-F238E27FC236}">
                  <a16:creationId xmlns:a16="http://schemas.microsoft.com/office/drawing/2014/main" id="{FA32270A-0FC7-4D1C-B245-B67E3B1A758A}"/>
                </a:ext>
              </a:extLst>
            </p:cNvPr>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7" name="同心圆 4">
                <a:extLst>
                  <a:ext uri="{FF2B5EF4-FFF2-40B4-BE49-F238E27FC236}">
                    <a16:creationId xmlns:a16="http://schemas.microsoft.com/office/drawing/2014/main" id="{755698E9-94CF-4573-A9B1-92D19CDA559D}"/>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 name="椭圆 7">
                <a:extLst>
                  <a:ext uri="{FF2B5EF4-FFF2-40B4-BE49-F238E27FC236}">
                    <a16:creationId xmlns:a16="http://schemas.microsoft.com/office/drawing/2014/main" id="{D5E69E8E-C178-48A4-8B26-142B52895553}"/>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6" name="TextBox 3">
              <a:extLst>
                <a:ext uri="{FF2B5EF4-FFF2-40B4-BE49-F238E27FC236}">
                  <a16:creationId xmlns:a16="http://schemas.microsoft.com/office/drawing/2014/main" id="{7E0CAA53-47F5-4354-B932-200275D25105}"/>
                </a:ext>
              </a:extLst>
            </p:cNvPr>
            <p:cNvSpPr txBox="1"/>
            <p:nvPr/>
          </p:nvSpPr>
          <p:spPr>
            <a:xfrm>
              <a:off x="1307421" y="3585991"/>
              <a:ext cx="856758" cy="492906"/>
            </a:xfrm>
            <a:prstGeom prst="rect">
              <a:avLst/>
            </a:prstGeom>
            <a:noFill/>
          </p:spPr>
          <p:txBody>
            <a:bodyPr wrap="none" rtlCol="0">
              <a:spAutoFit/>
            </a:bodyPr>
            <a:lstStyle/>
            <a:p>
              <a:pPr algn="ctr"/>
              <a:r>
                <a:rPr lang="zh-CN" altLang="en-US" sz="2800" b="1" dirty="0">
                  <a:solidFill>
                    <a:srgbClr val="C00000"/>
                  </a:solidFill>
                  <a:latin typeface="微软雅黑" pitchFamily="34" charset="-122"/>
                  <a:ea typeface="微软雅黑" pitchFamily="34" charset="-122"/>
                </a:rPr>
                <a:t>任务描述</a:t>
              </a:r>
            </a:p>
          </p:txBody>
        </p:sp>
      </p:grpSp>
      <p:pic>
        <p:nvPicPr>
          <p:cNvPr id="9" name="图片 94">
            <a:extLst>
              <a:ext uri="{FF2B5EF4-FFF2-40B4-BE49-F238E27FC236}">
                <a16:creationId xmlns:a16="http://schemas.microsoft.com/office/drawing/2014/main" id="{679DB125-F376-4536-8000-65722AA3730B}"/>
              </a:ext>
            </a:extLst>
          </p:cNvPr>
          <p:cNvPicPr>
            <a:picLocks noChangeAspect="1"/>
          </p:cNvPicPr>
          <p:nvPr/>
        </p:nvPicPr>
        <p:blipFill>
          <a:blip r:embed="rId2"/>
          <a:stretch>
            <a:fillRect/>
          </a:stretch>
        </p:blipFill>
        <p:spPr>
          <a:xfrm>
            <a:off x="8166589" y="692211"/>
            <a:ext cx="3450155" cy="2332031"/>
          </a:xfrm>
          <a:prstGeom prst="rect">
            <a:avLst/>
          </a:prstGeom>
          <a:noFill/>
          <a:ln w="9525">
            <a:noFill/>
          </a:ln>
        </p:spPr>
      </p:pic>
    </p:spTree>
    <p:extLst>
      <p:ext uri="{BB962C8B-B14F-4D97-AF65-F5344CB8AC3E}">
        <p14:creationId xmlns:p14="http://schemas.microsoft.com/office/powerpoint/2010/main" val="14993734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4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a:extLst>
              <a:ext uri="{FF2B5EF4-FFF2-40B4-BE49-F238E27FC236}">
                <a16:creationId xmlns:a16="http://schemas.microsoft.com/office/drawing/2014/main" id="{1AAB3DA2-5969-479A-AB2A-B167FF802682}"/>
              </a:ext>
            </a:extLst>
          </p:cNvPr>
          <p:cNvPicPr>
            <a:picLocks noGrp="1" noChangeAspect="1"/>
          </p:cNvPicPr>
          <p:nvPr>
            <p:ph idx="1"/>
          </p:nvPr>
        </p:nvPicPr>
        <p:blipFill rotWithShape="1">
          <a:blip r:embed="rId2"/>
          <a:srcRect b="16934"/>
          <a:stretch/>
        </p:blipFill>
        <p:spPr>
          <a:xfrm>
            <a:off x="7133568" y="1676350"/>
            <a:ext cx="3048000" cy="2895826"/>
          </a:xfrm>
          <a:prstGeom prst="rect">
            <a:avLst/>
          </a:prstGeom>
        </p:spPr>
      </p:pic>
      <p:pic>
        <p:nvPicPr>
          <p:cNvPr id="7" name="图片 6">
            <a:extLst>
              <a:ext uri="{FF2B5EF4-FFF2-40B4-BE49-F238E27FC236}">
                <a16:creationId xmlns:a16="http://schemas.microsoft.com/office/drawing/2014/main" id="{85F5B1BC-C855-4D71-9423-B393B4796CCF}"/>
              </a:ext>
            </a:extLst>
          </p:cNvPr>
          <p:cNvPicPr>
            <a:picLocks noChangeAspect="1"/>
          </p:cNvPicPr>
          <p:nvPr/>
        </p:nvPicPr>
        <p:blipFill rotWithShape="1">
          <a:blip r:embed="rId3"/>
          <a:srcRect l="17816" t="22145" r="17529" b="23258"/>
          <a:stretch/>
        </p:blipFill>
        <p:spPr>
          <a:xfrm>
            <a:off x="843323" y="3555395"/>
            <a:ext cx="3672114" cy="2757714"/>
          </a:xfrm>
          <a:prstGeom prst="rect">
            <a:avLst/>
          </a:prstGeom>
        </p:spPr>
      </p:pic>
      <p:pic>
        <p:nvPicPr>
          <p:cNvPr id="8" name="图片 7">
            <a:extLst>
              <a:ext uri="{FF2B5EF4-FFF2-40B4-BE49-F238E27FC236}">
                <a16:creationId xmlns:a16="http://schemas.microsoft.com/office/drawing/2014/main" id="{8D31D613-108F-4D12-9FD1-7BD3D81E4DE5}"/>
              </a:ext>
            </a:extLst>
          </p:cNvPr>
          <p:cNvPicPr>
            <a:picLocks noChangeAspect="1"/>
          </p:cNvPicPr>
          <p:nvPr/>
        </p:nvPicPr>
        <p:blipFill>
          <a:blip r:embed="rId4"/>
          <a:stretch>
            <a:fillRect/>
          </a:stretch>
        </p:blipFill>
        <p:spPr>
          <a:xfrm>
            <a:off x="1494703" y="3490539"/>
            <a:ext cx="2369354" cy="2757714"/>
          </a:xfrm>
          <a:prstGeom prst="rect">
            <a:avLst/>
          </a:prstGeom>
        </p:spPr>
      </p:pic>
      <p:sp>
        <p:nvSpPr>
          <p:cNvPr id="9" name="文本框 8">
            <a:extLst>
              <a:ext uri="{FF2B5EF4-FFF2-40B4-BE49-F238E27FC236}">
                <a16:creationId xmlns:a16="http://schemas.microsoft.com/office/drawing/2014/main" id="{A376055D-EBB5-47DF-9475-21E18D05B417}"/>
              </a:ext>
            </a:extLst>
          </p:cNvPr>
          <p:cNvSpPr txBox="1"/>
          <p:nvPr/>
        </p:nvSpPr>
        <p:spPr>
          <a:xfrm>
            <a:off x="8047762" y="4671117"/>
            <a:ext cx="2442693" cy="523220"/>
          </a:xfrm>
          <a:prstGeom prst="rect">
            <a:avLst/>
          </a:prstGeom>
          <a:noFill/>
        </p:spPr>
        <p:txBody>
          <a:bodyPr wrap="square">
            <a:spAutoFit/>
          </a:bodyPr>
          <a:lstStyle/>
          <a:p>
            <a:r>
              <a:rPr lang="zh-CN" altLang="en-US" sz="2800" b="1" dirty="0"/>
              <a:t>装配强度</a:t>
            </a:r>
          </a:p>
        </p:txBody>
      </p:sp>
      <p:sp>
        <p:nvSpPr>
          <p:cNvPr id="10" name="文本框 9">
            <a:extLst>
              <a:ext uri="{FF2B5EF4-FFF2-40B4-BE49-F238E27FC236}">
                <a16:creationId xmlns:a16="http://schemas.microsoft.com/office/drawing/2014/main" id="{EE090B2B-1AF2-4038-9FF6-661BE19B0648}"/>
              </a:ext>
            </a:extLst>
          </p:cNvPr>
          <p:cNvSpPr txBox="1"/>
          <p:nvPr/>
        </p:nvSpPr>
        <p:spPr>
          <a:xfrm>
            <a:off x="1951042" y="5906336"/>
            <a:ext cx="2442693" cy="523220"/>
          </a:xfrm>
          <a:prstGeom prst="rect">
            <a:avLst/>
          </a:prstGeom>
          <a:noFill/>
        </p:spPr>
        <p:txBody>
          <a:bodyPr wrap="square">
            <a:spAutoFit/>
          </a:bodyPr>
          <a:lstStyle/>
          <a:p>
            <a:r>
              <a:rPr lang="zh-CN" altLang="en-US" sz="2800" b="1" dirty="0"/>
              <a:t>抗震性能</a:t>
            </a:r>
          </a:p>
        </p:txBody>
      </p:sp>
      <p:pic>
        <p:nvPicPr>
          <p:cNvPr id="11" name="图片 10">
            <a:extLst>
              <a:ext uri="{FF2B5EF4-FFF2-40B4-BE49-F238E27FC236}">
                <a16:creationId xmlns:a16="http://schemas.microsoft.com/office/drawing/2014/main" id="{E45784FB-1EBC-4354-98B2-A4F5B99E1090}"/>
              </a:ext>
            </a:extLst>
          </p:cNvPr>
          <p:cNvPicPr>
            <a:picLocks noChangeAspect="1"/>
          </p:cNvPicPr>
          <p:nvPr/>
        </p:nvPicPr>
        <p:blipFill rotWithShape="1">
          <a:blip r:embed="rId5"/>
          <a:srcRect l="49113" t="22602" r="9253" b="15370"/>
          <a:stretch/>
        </p:blipFill>
        <p:spPr>
          <a:xfrm>
            <a:off x="4588828" y="4059027"/>
            <a:ext cx="1323696" cy="1817936"/>
          </a:xfrm>
          <a:prstGeom prst="rect">
            <a:avLst/>
          </a:prstGeom>
        </p:spPr>
      </p:pic>
      <p:pic>
        <p:nvPicPr>
          <p:cNvPr id="12" name="图片 11">
            <a:extLst>
              <a:ext uri="{FF2B5EF4-FFF2-40B4-BE49-F238E27FC236}">
                <a16:creationId xmlns:a16="http://schemas.microsoft.com/office/drawing/2014/main" id="{8231154E-9C16-4F39-A58D-FCF7E0F1E1CC}"/>
              </a:ext>
            </a:extLst>
          </p:cNvPr>
          <p:cNvPicPr>
            <a:picLocks noChangeAspect="1"/>
          </p:cNvPicPr>
          <p:nvPr/>
        </p:nvPicPr>
        <p:blipFill rotWithShape="1">
          <a:blip r:embed="rId5"/>
          <a:srcRect l="49113" t="22602" r="9253" b="15370"/>
          <a:stretch/>
        </p:blipFill>
        <p:spPr>
          <a:xfrm>
            <a:off x="10181568" y="2471733"/>
            <a:ext cx="1591521" cy="2185762"/>
          </a:xfrm>
          <a:prstGeom prst="rect">
            <a:avLst/>
          </a:prstGeom>
        </p:spPr>
      </p:pic>
      <p:pic>
        <p:nvPicPr>
          <p:cNvPr id="13" name="图片 12">
            <a:extLst>
              <a:ext uri="{FF2B5EF4-FFF2-40B4-BE49-F238E27FC236}">
                <a16:creationId xmlns:a16="http://schemas.microsoft.com/office/drawing/2014/main" id="{94B590A3-118F-478D-8C24-31A9C34F9FC4}"/>
              </a:ext>
            </a:extLst>
          </p:cNvPr>
          <p:cNvPicPr>
            <a:picLocks noChangeAspect="1"/>
          </p:cNvPicPr>
          <p:nvPr/>
        </p:nvPicPr>
        <p:blipFill>
          <a:blip r:embed="rId4"/>
          <a:stretch>
            <a:fillRect/>
          </a:stretch>
        </p:blipFill>
        <p:spPr>
          <a:xfrm>
            <a:off x="1409155" y="577309"/>
            <a:ext cx="2369354" cy="2757714"/>
          </a:xfrm>
          <a:prstGeom prst="rect">
            <a:avLst/>
          </a:prstGeom>
        </p:spPr>
      </p:pic>
      <p:pic>
        <p:nvPicPr>
          <p:cNvPr id="14" name="图片 13">
            <a:extLst>
              <a:ext uri="{FF2B5EF4-FFF2-40B4-BE49-F238E27FC236}">
                <a16:creationId xmlns:a16="http://schemas.microsoft.com/office/drawing/2014/main" id="{8D8FCAA4-066B-4DDB-8D5C-0BF5EB3FE41B}"/>
              </a:ext>
            </a:extLst>
          </p:cNvPr>
          <p:cNvPicPr>
            <a:picLocks noChangeAspect="1"/>
          </p:cNvPicPr>
          <p:nvPr/>
        </p:nvPicPr>
        <p:blipFill rotWithShape="1">
          <a:blip r:embed="rId6"/>
          <a:srcRect l="52152" t="8142" r="9665"/>
          <a:stretch/>
        </p:blipFill>
        <p:spPr>
          <a:xfrm>
            <a:off x="3782459" y="1577997"/>
            <a:ext cx="1982835" cy="1796095"/>
          </a:xfrm>
          <a:prstGeom prst="rect">
            <a:avLst/>
          </a:prstGeom>
        </p:spPr>
      </p:pic>
      <p:pic>
        <p:nvPicPr>
          <p:cNvPr id="15" name="图片 14">
            <a:extLst>
              <a:ext uri="{FF2B5EF4-FFF2-40B4-BE49-F238E27FC236}">
                <a16:creationId xmlns:a16="http://schemas.microsoft.com/office/drawing/2014/main" id="{3DC7046E-5D7F-4EC2-9F93-0D5E2892E640}"/>
              </a:ext>
            </a:extLst>
          </p:cNvPr>
          <p:cNvPicPr>
            <a:picLocks noChangeAspect="1"/>
          </p:cNvPicPr>
          <p:nvPr/>
        </p:nvPicPr>
        <p:blipFill rotWithShape="1">
          <a:blip r:embed="rId5"/>
          <a:srcRect l="49113" t="22602" r="9253" b="15370"/>
          <a:stretch/>
        </p:blipFill>
        <p:spPr>
          <a:xfrm>
            <a:off x="4095905" y="-23143"/>
            <a:ext cx="1355942" cy="1862222"/>
          </a:xfrm>
          <a:prstGeom prst="rect">
            <a:avLst/>
          </a:prstGeom>
        </p:spPr>
      </p:pic>
    </p:spTree>
    <p:extLst>
      <p:ext uri="{BB962C8B-B14F-4D97-AF65-F5344CB8AC3E}">
        <p14:creationId xmlns:p14="http://schemas.microsoft.com/office/powerpoint/2010/main" val="272823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00"/>
                                        <p:tgtEl>
                                          <p:spTgt spid="13"/>
                                        </p:tgtEl>
                                      </p:cBhvr>
                                    </p:animEffect>
                                  </p:childTnLst>
                                </p:cTn>
                              </p:par>
                              <p:par>
                                <p:cTn id="19" presetID="22" presetClass="entr" presetSubtype="4"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par>
                                <p:cTn id="22" presetID="22" presetClass="entr" presetSubtype="4"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par>
                                <p:cTn id="33" presetID="22" presetClass="entr" presetSubtype="4"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par>
                                <p:cTn id="36" presetID="22" presetClass="entr" presetSubtype="4"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查看源图像">
            <a:extLst>
              <a:ext uri="{FF2B5EF4-FFF2-40B4-BE49-F238E27FC236}">
                <a16:creationId xmlns:a16="http://schemas.microsoft.com/office/drawing/2014/main" id="{BBD2A488-BAF1-4B99-B69E-E8FE42E370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6362" y="1358297"/>
            <a:ext cx="4762500" cy="3571875"/>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a:extLst>
              <a:ext uri="{FF2B5EF4-FFF2-40B4-BE49-F238E27FC236}">
                <a16:creationId xmlns:a16="http://schemas.microsoft.com/office/drawing/2014/main" id="{4C15D0C5-9DBF-4AE9-89D4-386F8A84F180}"/>
              </a:ext>
            </a:extLst>
          </p:cNvPr>
          <p:cNvGrpSpPr/>
          <p:nvPr/>
        </p:nvGrpSpPr>
        <p:grpSpPr>
          <a:xfrm flipH="1">
            <a:off x="7188890" y="2600167"/>
            <a:ext cx="4338475" cy="967058"/>
            <a:chOff x="5879462" y="287200"/>
            <a:chExt cx="3545784" cy="790365"/>
          </a:xfrm>
        </p:grpSpPr>
        <p:pic>
          <p:nvPicPr>
            <p:cNvPr id="6" name="图片 5">
              <a:extLst>
                <a:ext uri="{FF2B5EF4-FFF2-40B4-BE49-F238E27FC236}">
                  <a16:creationId xmlns:a16="http://schemas.microsoft.com/office/drawing/2014/main" id="{80EAAB77-59B9-4FB5-B7C0-37A2D9069B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7" name="组合 6">
              <a:extLst>
                <a:ext uri="{FF2B5EF4-FFF2-40B4-BE49-F238E27FC236}">
                  <a16:creationId xmlns:a16="http://schemas.microsoft.com/office/drawing/2014/main" id="{698D5609-A0D7-4354-9CFE-238C343AFA88}"/>
                </a:ext>
              </a:extLst>
            </p:cNvPr>
            <p:cNvGrpSpPr/>
            <p:nvPr/>
          </p:nvGrpSpPr>
          <p:grpSpPr>
            <a:xfrm flipH="1">
              <a:off x="5879462" y="287200"/>
              <a:ext cx="3545784" cy="558112"/>
              <a:chOff x="7995986" y="760883"/>
              <a:chExt cx="3436053" cy="540840"/>
            </a:xfrm>
          </p:grpSpPr>
          <p:sp>
            <p:nvSpPr>
              <p:cNvPr id="8" name="Freeform 56">
                <a:extLst>
                  <a:ext uri="{FF2B5EF4-FFF2-40B4-BE49-F238E27FC236}">
                    <a16:creationId xmlns:a16="http://schemas.microsoft.com/office/drawing/2014/main" id="{8CE9C05F-27A4-451B-9B15-AEF517FCCC8A}"/>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9" name="Freeform 57">
                <a:extLst>
                  <a:ext uri="{FF2B5EF4-FFF2-40B4-BE49-F238E27FC236}">
                    <a16:creationId xmlns:a16="http://schemas.microsoft.com/office/drawing/2014/main" id="{75E61117-FCBA-4D96-9E00-99EA8D301266}"/>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10" name="Freeform 58">
                <a:extLst>
                  <a:ext uri="{FF2B5EF4-FFF2-40B4-BE49-F238E27FC236}">
                    <a16:creationId xmlns:a16="http://schemas.microsoft.com/office/drawing/2014/main" id="{E53D5396-AA24-4B67-B994-E95A274AADC0}"/>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grpSp>
      </p:grpSp>
      <p:sp>
        <p:nvSpPr>
          <p:cNvPr id="11" name="文本框 50">
            <a:extLst>
              <a:ext uri="{FF2B5EF4-FFF2-40B4-BE49-F238E27FC236}">
                <a16:creationId xmlns:a16="http://schemas.microsoft.com/office/drawing/2014/main" id="{C2063022-207B-4A77-9AD6-9CD60C73D6ED}"/>
              </a:ext>
            </a:extLst>
          </p:cNvPr>
          <p:cNvSpPr txBox="1"/>
          <p:nvPr/>
        </p:nvSpPr>
        <p:spPr>
          <a:xfrm>
            <a:off x="7189003" y="2687473"/>
            <a:ext cx="1283129" cy="36830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a:ln>
                  <a:noFill/>
                </a:ln>
                <a:solidFill>
                  <a:srgbClr val="FFFFFF">
                    <a:lumMod val="50000"/>
                  </a:srgbClr>
                </a:solidFill>
                <a:effectLst/>
                <a:uLnTx/>
                <a:uFillTx/>
                <a:latin typeface="Microsoft YaHei" panose="020B0503020204020204" charset="-122"/>
                <a:ea typeface="Microsoft YaHei" panose="020B0503020204020204" charset="-122"/>
                <a:cs typeface="+mn-ea"/>
                <a:sym typeface="+mn-lt"/>
              </a:rPr>
              <a:t>2</a:t>
            </a:r>
          </a:p>
        </p:txBody>
      </p:sp>
      <p:sp>
        <p:nvSpPr>
          <p:cNvPr id="12" name="文本框 53">
            <a:extLst>
              <a:ext uri="{FF2B5EF4-FFF2-40B4-BE49-F238E27FC236}">
                <a16:creationId xmlns:a16="http://schemas.microsoft.com/office/drawing/2014/main" id="{0FCE4F95-21F4-431F-8D43-E59998E7450A}"/>
              </a:ext>
            </a:extLst>
          </p:cNvPr>
          <p:cNvSpPr txBox="1"/>
          <p:nvPr/>
        </p:nvSpPr>
        <p:spPr>
          <a:xfrm>
            <a:off x="8472507" y="2609375"/>
            <a:ext cx="3157220" cy="52197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solidFill>
                  <a:srgbClr val="FFFFFF"/>
                </a:solidFill>
                <a:effectLst/>
                <a:uLnTx/>
                <a:uFillTx/>
                <a:latin typeface="Microsoft YaHei" panose="020B0503020204020204" charset="-122"/>
                <a:ea typeface="Microsoft YaHei" panose="020B0503020204020204" charset="-122"/>
                <a:sym typeface="+mn-lt"/>
              </a:rPr>
              <a:t>耐 高 温</a:t>
            </a:r>
          </a:p>
        </p:txBody>
      </p:sp>
      <p:grpSp>
        <p:nvGrpSpPr>
          <p:cNvPr id="13" name="组合 12">
            <a:extLst>
              <a:ext uri="{FF2B5EF4-FFF2-40B4-BE49-F238E27FC236}">
                <a16:creationId xmlns:a16="http://schemas.microsoft.com/office/drawing/2014/main" id="{DAE4F982-6406-4C20-BD2F-D329A67E4C51}"/>
              </a:ext>
            </a:extLst>
          </p:cNvPr>
          <p:cNvGrpSpPr/>
          <p:nvPr/>
        </p:nvGrpSpPr>
        <p:grpSpPr>
          <a:xfrm flipH="1">
            <a:off x="7188890" y="3803735"/>
            <a:ext cx="4338475" cy="967058"/>
            <a:chOff x="5879462" y="287200"/>
            <a:chExt cx="3545784" cy="790365"/>
          </a:xfrm>
        </p:grpSpPr>
        <p:pic>
          <p:nvPicPr>
            <p:cNvPr id="14" name="图片 13">
              <a:extLst>
                <a:ext uri="{FF2B5EF4-FFF2-40B4-BE49-F238E27FC236}">
                  <a16:creationId xmlns:a16="http://schemas.microsoft.com/office/drawing/2014/main" id="{FECBC335-59A4-4037-AEBA-181A7067A3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5" name="组合 14">
              <a:extLst>
                <a:ext uri="{FF2B5EF4-FFF2-40B4-BE49-F238E27FC236}">
                  <a16:creationId xmlns:a16="http://schemas.microsoft.com/office/drawing/2014/main" id="{E1AE8A37-A67A-4574-83D6-A13518AC51DC}"/>
                </a:ext>
              </a:extLst>
            </p:cNvPr>
            <p:cNvGrpSpPr/>
            <p:nvPr/>
          </p:nvGrpSpPr>
          <p:grpSpPr>
            <a:xfrm flipH="1">
              <a:off x="5879462" y="287200"/>
              <a:ext cx="3545784" cy="558112"/>
              <a:chOff x="7995986" y="760883"/>
              <a:chExt cx="3436053" cy="540840"/>
            </a:xfrm>
          </p:grpSpPr>
          <p:sp>
            <p:nvSpPr>
              <p:cNvPr id="16" name="Freeform 56">
                <a:extLst>
                  <a:ext uri="{FF2B5EF4-FFF2-40B4-BE49-F238E27FC236}">
                    <a16:creationId xmlns:a16="http://schemas.microsoft.com/office/drawing/2014/main" id="{10F2ECD6-06AE-408F-81EA-0E2BCEE1CB04}"/>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17" name="Freeform 57">
                <a:extLst>
                  <a:ext uri="{FF2B5EF4-FFF2-40B4-BE49-F238E27FC236}">
                    <a16:creationId xmlns:a16="http://schemas.microsoft.com/office/drawing/2014/main" id="{E84DB454-1B34-4BBC-877E-6DE8DC905138}"/>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18" name="Freeform 58">
                <a:extLst>
                  <a:ext uri="{FF2B5EF4-FFF2-40B4-BE49-F238E27FC236}">
                    <a16:creationId xmlns:a16="http://schemas.microsoft.com/office/drawing/2014/main" id="{44724BE5-6004-4A77-ACBC-3E233D268850}"/>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grpSp>
      </p:grpSp>
      <p:sp>
        <p:nvSpPr>
          <p:cNvPr id="19" name="文本框 50">
            <a:extLst>
              <a:ext uri="{FF2B5EF4-FFF2-40B4-BE49-F238E27FC236}">
                <a16:creationId xmlns:a16="http://schemas.microsoft.com/office/drawing/2014/main" id="{1BBE2E94-2EF2-4A5B-82DA-829C2A9B53FE}"/>
              </a:ext>
            </a:extLst>
          </p:cNvPr>
          <p:cNvSpPr txBox="1"/>
          <p:nvPr/>
        </p:nvSpPr>
        <p:spPr>
          <a:xfrm>
            <a:off x="7195988" y="3889771"/>
            <a:ext cx="1283129" cy="36830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1" i="0" strike="noStrike" kern="0" cap="none" spc="0" normalizeH="0" baseline="0" noProof="0" dirty="0">
                <a:ln>
                  <a:noFill/>
                </a:ln>
                <a:solidFill>
                  <a:srgbClr val="FFFFFF">
                    <a:lumMod val="50000"/>
                  </a:srgbClr>
                </a:solidFill>
                <a:effectLst/>
                <a:uLnTx/>
                <a:uFillTx/>
                <a:latin typeface="Microsoft YaHei" panose="020B0503020204020204" charset="-122"/>
                <a:ea typeface="Microsoft YaHei" panose="020B0503020204020204" charset="-122"/>
                <a:cs typeface="+mn-ea"/>
                <a:sym typeface="+mn-lt"/>
              </a:rPr>
              <a:t>3</a:t>
            </a:r>
          </a:p>
        </p:txBody>
      </p:sp>
      <p:sp>
        <p:nvSpPr>
          <p:cNvPr id="20" name="文本框 53">
            <a:extLst>
              <a:ext uri="{FF2B5EF4-FFF2-40B4-BE49-F238E27FC236}">
                <a16:creationId xmlns:a16="http://schemas.microsoft.com/office/drawing/2014/main" id="{BCC6897C-F8D6-444A-B674-48EA51EF5E5D}"/>
              </a:ext>
            </a:extLst>
          </p:cNvPr>
          <p:cNvSpPr txBox="1"/>
          <p:nvPr/>
        </p:nvSpPr>
        <p:spPr>
          <a:xfrm>
            <a:off x="8468697" y="3814848"/>
            <a:ext cx="3160395" cy="52197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kern="0" dirty="0">
                <a:solidFill>
                  <a:srgbClr val="FFFFFF"/>
                </a:solidFill>
                <a:latin typeface="Microsoft YaHei" panose="020B0503020204020204" charset="-122"/>
                <a:ea typeface="Microsoft YaHei" panose="020B0503020204020204" charset="-122"/>
                <a:sym typeface="+mn-lt"/>
              </a:rPr>
              <a:t>可 维 护</a:t>
            </a:r>
            <a:endParaRPr kumimoji="0" lang="zh-CN" altLang="en-US" b="1" i="0" u="none" strike="noStrike" kern="0" cap="none" spc="0" normalizeH="0" baseline="0" noProof="0" dirty="0">
              <a:ln>
                <a:noFill/>
              </a:ln>
              <a:solidFill>
                <a:srgbClr val="FFFFFF"/>
              </a:solidFill>
              <a:effectLst/>
              <a:uLnTx/>
              <a:uFillTx/>
              <a:latin typeface="Microsoft YaHei" panose="020B0503020204020204" charset="-122"/>
              <a:ea typeface="Microsoft YaHei" panose="020B0503020204020204" charset="-122"/>
              <a:sym typeface="+mn-lt"/>
            </a:endParaRPr>
          </a:p>
        </p:txBody>
      </p:sp>
      <p:grpSp>
        <p:nvGrpSpPr>
          <p:cNvPr id="21" name="组合 20">
            <a:extLst>
              <a:ext uri="{FF2B5EF4-FFF2-40B4-BE49-F238E27FC236}">
                <a16:creationId xmlns:a16="http://schemas.microsoft.com/office/drawing/2014/main" id="{7D08626A-207F-4620-9CC1-28A052577FDB}"/>
              </a:ext>
            </a:extLst>
          </p:cNvPr>
          <p:cNvGrpSpPr/>
          <p:nvPr/>
        </p:nvGrpSpPr>
        <p:grpSpPr>
          <a:xfrm flipH="1">
            <a:off x="7157174" y="1421539"/>
            <a:ext cx="4338475" cy="967058"/>
            <a:chOff x="5879462" y="287200"/>
            <a:chExt cx="3545784" cy="790365"/>
          </a:xfrm>
        </p:grpSpPr>
        <p:pic>
          <p:nvPicPr>
            <p:cNvPr id="22" name="图片 21">
              <a:extLst>
                <a:ext uri="{FF2B5EF4-FFF2-40B4-BE49-F238E27FC236}">
                  <a16:creationId xmlns:a16="http://schemas.microsoft.com/office/drawing/2014/main" id="{0549FCAB-BF19-492F-9C44-63595C7893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23" name="组合 22">
              <a:extLst>
                <a:ext uri="{FF2B5EF4-FFF2-40B4-BE49-F238E27FC236}">
                  <a16:creationId xmlns:a16="http://schemas.microsoft.com/office/drawing/2014/main" id="{ADF3A502-624C-40C9-AAC0-AC750ED02ADC}"/>
                </a:ext>
              </a:extLst>
            </p:cNvPr>
            <p:cNvGrpSpPr/>
            <p:nvPr/>
          </p:nvGrpSpPr>
          <p:grpSpPr>
            <a:xfrm flipH="1">
              <a:off x="5879462" y="287200"/>
              <a:ext cx="3545784" cy="558112"/>
              <a:chOff x="7995986" y="760883"/>
              <a:chExt cx="3436053" cy="540840"/>
            </a:xfrm>
          </p:grpSpPr>
          <p:sp>
            <p:nvSpPr>
              <p:cNvPr id="24" name="Freeform 56">
                <a:extLst>
                  <a:ext uri="{FF2B5EF4-FFF2-40B4-BE49-F238E27FC236}">
                    <a16:creationId xmlns:a16="http://schemas.microsoft.com/office/drawing/2014/main" id="{AC5F2A88-DF0A-476D-AECE-7160717D2BC8}"/>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25" name="Freeform 57">
                <a:extLst>
                  <a:ext uri="{FF2B5EF4-FFF2-40B4-BE49-F238E27FC236}">
                    <a16:creationId xmlns:a16="http://schemas.microsoft.com/office/drawing/2014/main" id="{3913D074-2C20-41F6-AE81-DD7220AD96DA}"/>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26" name="Freeform 58">
                <a:extLst>
                  <a:ext uri="{FF2B5EF4-FFF2-40B4-BE49-F238E27FC236}">
                    <a16:creationId xmlns:a16="http://schemas.microsoft.com/office/drawing/2014/main" id="{029728F5-656C-48FE-AF6A-C54834FC830A}"/>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grpSp>
      </p:grpSp>
      <p:sp>
        <p:nvSpPr>
          <p:cNvPr id="27" name="文本框 50">
            <a:extLst>
              <a:ext uri="{FF2B5EF4-FFF2-40B4-BE49-F238E27FC236}">
                <a16:creationId xmlns:a16="http://schemas.microsoft.com/office/drawing/2014/main" id="{364C446D-CEC4-408A-9349-919FC661A688}"/>
              </a:ext>
            </a:extLst>
          </p:cNvPr>
          <p:cNvSpPr txBox="1"/>
          <p:nvPr/>
        </p:nvSpPr>
        <p:spPr>
          <a:xfrm>
            <a:off x="7157287" y="1508845"/>
            <a:ext cx="1283129" cy="36830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dirty="0">
                <a:ln>
                  <a:noFill/>
                </a:ln>
                <a:solidFill>
                  <a:srgbClr val="FFFFFF">
                    <a:lumMod val="50000"/>
                  </a:srgbClr>
                </a:solidFill>
                <a:effectLst/>
                <a:uLnTx/>
                <a:uFillTx/>
                <a:latin typeface="Microsoft YaHei" panose="020B0503020204020204" charset="-122"/>
                <a:ea typeface="Microsoft YaHei" panose="020B0503020204020204" charset="-122"/>
                <a:cs typeface="+mn-ea"/>
                <a:sym typeface="+mn-lt"/>
              </a:rPr>
              <a:t>1</a:t>
            </a:r>
          </a:p>
        </p:txBody>
      </p:sp>
      <p:sp>
        <p:nvSpPr>
          <p:cNvPr id="28" name="文本框 53">
            <a:extLst>
              <a:ext uri="{FF2B5EF4-FFF2-40B4-BE49-F238E27FC236}">
                <a16:creationId xmlns:a16="http://schemas.microsoft.com/office/drawing/2014/main" id="{1C366C36-CAC2-466B-9DC2-2CA6630851CB}"/>
              </a:ext>
            </a:extLst>
          </p:cNvPr>
          <p:cNvSpPr txBox="1"/>
          <p:nvPr/>
        </p:nvSpPr>
        <p:spPr>
          <a:xfrm>
            <a:off x="8440791" y="1430747"/>
            <a:ext cx="3157220" cy="52197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marL="0" marR="0" lvl="0" indent="0" algn="l"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a:ln>
                  <a:noFill/>
                </a:ln>
                <a:solidFill>
                  <a:srgbClr val="FFFFFF"/>
                </a:solidFill>
                <a:effectLst/>
                <a:uLnTx/>
                <a:uFillTx/>
                <a:latin typeface="Microsoft YaHei" panose="020B0503020204020204" charset="-122"/>
                <a:ea typeface="Microsoft YaHei" panose="020B0503020204020204" charset="-122"/>
                <a:sym typeface="+mn-lt"/>
              </a:rPr>
              <a:t>带 加 液 孔</a:t>
            </a:r>
          </a:p>
        </p:txBody>
      </p:sp>
      <p:grpSp>
        <p:nvGrpSpPr>
          <p:cNvPr id="29" name="组合 28">
            <a:extLst>
              <a:ext uri="{FF2B5EF4-FFF2-40B4-BE49-F238E27FC236}">
                <a16:creationId xmlns:a16="http://schemas.microsoft.com/office/drawing/2014/main" id="{EA444452-384C-4DBE-B4A1-9598E0BB2625}"/>
              </a:ext>
            </a:extLst>
          </p:cNvPr>
          <p:cNvGrpSpPr/>
          <p:nvPr/>
        </p:nvGrpSpPr>
        <p:grpSpPr>
          <a:xfrm flipH="1">
            <a:off x="7188890" y="4758689"/>
            <a:ext cx="4338475" cy="967058"/>
            <a:chOff x="5879462" y="287200"/>
            <a:chExt cx="3545784" cy="790365"/>
          </a:xfrm>
        </p:grpSpPr>
        <p:pic>
          <p:nvPicPr>
            <p:cNvPr id="30" name="图片 29">
              <a:extLst>
                <a:ext uri="{FF2B5EF4-FFF2-40B4-BE49-F238E27FC236}">
                  <a16:creationId xmlns:a16="http://schemas.microsoft.com/office/drawing/2014/main" id="{3C83D2D4-EA32-4D0B-8D90-2A73BE1392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31" name="组合 30">
              <a:extLst>
                <a:ext uri="{FF2B5EF4-FFF2-40B4-BE49-F238E27FC236}">
                  <a16:creationId xmlns:a16="http://schemas.microsoft.com/office/drawing/2014/main" id="{5670EFA9-9910-4B53-B338-159571E9EA0A}"/>
                </a:ext>
              </a:extLst>
            </p:cNvPr>
            <p:cNvGrpSpPr/>
            <p:nvPr/>
          </p:nvGrpSpPr>
          <p:grpSpPr>
            <a:xfrm flipH="1">
              <a:off x="5879462" y="287200"/>
              <a:ext cx="3545784" cy="558112"/>
              <a:chOff x="7995986" y="760883"/>
              <a:chExt cx="3436053" cy="540840"/>
            </a:xfrm>
          </p:grpSpPr>
          <p:sp>
            <p:nvSpPr>
              <p:cNvPr id="32" name="Freeform 56">
                <a:extLst>
                  <a:ext uri="{FF2B5EF4-FFF2-40B4-BE49-F238E27FC236}">
                    <a16:creationId xmlns:a16="http://schemas.microsoft.com/office/drawing/2014/main" id="{F15AEDC1-3C3D-4614-8E25-26AF6813B230}"/>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33" name="Freeform 57">
                <a:extLst>
                  <a:ext uri="{FF2B5EF4-FFF2-40B4-BE49-F238E27FC236}">
                    <a16:creationId xmlns:a16="http://schemas.microsoft.com/office/drawing/2014/main" id="{FA03CAED-7950-4DCC-9A1D-A242E4200DCE}"/>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sp>
            <p:nvSpPr>
              <p:cNvPr id="34" name="Freeform 58">
                <a:extLst>
                  <a:ext uri="{FF2B5EF4-FFF2-40B4-BE49-F238E27FC236}">
                    <a16:creationId xmlns:a16="http://schemas.microsoft.com/office/drawing/2014/main" id="{D5665444-22ED-4C08-B11C-F69D79819901}"/>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icrosoft YaHei" panose="020B0503020204020204" charset="-122"/>
                  <a:ea typeface="Microsoft YaHei" panose="020B0503020204020204" charset="-122"/>
                  <a:cs typeface="+mn-ea"/>
                  <a:sym typeface="+mn-lt"/>
                </a:endParaRPr>
              </a:p>
            </p:txBody>
          </p:sp>
        </p:grpSp>
      </p:grpSp>
      <p:sp>
        <p:nvSpPr>
          <p:cNvPr id="35" name="文本框 50">
            <a:extLst>
              <a:ext uri="{FF2B5EF4-FFF2-40B4-BE49-F238E27FC236}">
                <a16:creationId xmlns:a16="http://schemas.microsoft.com/office/drawing/2014/main" id="{DD805C7F-94BF-467F-8058-EA80CB96BD91}"/>
              </a:ext>
            </a:extLst>
          </p:cNvPr>
          <p:cNvSpPr txBox="1"/>
          <p:nvPr/>
        </p:nvSpPr>
        <p:spPr>
          <a:xfrm>
            <a:off x="7195988" y="4844725"/>
            <a:ext cx="1283129" cy="36830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1" i="0" strike="noStrike" kern="0" cap="none" spc="0" normalizeH="0" baseline="0" noProof="0" dirty="0">
                <a:ln>
                  <a:noFill/>
                </a:ln>
                <a:solidFill>
                  <a:srgbClr val="FFFFFF">
                    <a:lumMod val="50000"/>
                  </a:srgbClr>
                </a:solidFill>
                <a:effectLst/>
                <a:uLnTx/>
                <a:uFillTx/>
                <a:latin typeface="Microsoft YaHei" panose="020B0503020204020204" charset="-122"/>
                <a:ea typeface="Microsoft YaHei" panose="020B0503020204020204" charset="-122"/>
                <a:cs typeface="+mn-ea"/>
                <a:sym typeface="+mn-lt"/>
              </a:rPr>
              <a:t>4</a:t>
            </a:r>
          </a:p>
        </p:txBody>
      </p:sp>
      <p:sp>
        <p:nvSpPr>
          <p:cNvPr id="36" name="文本框 53">
            <a:extLst>
              <a:ext uri="{FF2B5EF4-FFF2-40B4-BE49-F238E27FC236}">
                <a16:creationId xmlns:a16="http://schemas.microsoft.com/office/drawing/2014/main" id="{6BA2D555-5193-44AF-82F1-DE7B69E59D8D}"/>
              </a:ext>
            </a:extLst>
          </p:cNvPr>
          <p:cNvSpPr txBox="1"/>
          <p:nvPr/>
        </p:nvSpPr>
        <p:spPr>
          <a:xfrm>
            <a:off x="8468697" y="4769802"/>
            <a:ext cx="3160395" cy="52197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marL="0" marR="0" lvl="0" indent="0" algn="l" defTabSz="914400" eaLnBrk="1" fontAlgn="auto" latinLnBrk="0" hangingPunct="1">
              <a:lnSpc>
                <a:spcPct val="100000"/>
              </a:lnSpc>
              <a:spcBef>
                <a:spcPts val="0"/>
              </a:spcBef>
              <a:spcAft>
                <a:spcPts val="0"/>
              </a:spcAft>
              <a:buClrTx/>
              <a:buSzTx/>
              <a:buFontTx/>
              <a:buNone/>
              <a:defRPr/>
            </a:pPr>
            <a:r>
              <a:rPr lang="zh-CN" altLang="en-US" kern="0" dirty="0">
                <a:solidFill>
                  <a:srgbClr val="FFFFFF"/>
                </a:solidFill>
                <a:latin typeface="Microsoft YaHei" panose="020B0503020204020204" charset="-122"/>
                <a:ea typeface="Microsoft YaHei" panose="020B0503020204020204" charset="-122"/>
                <a:sym typeface="+mn-lt"/>
              </a:rPr>
              <a:t>价 格 贵</a:t>
            </a:r>
            <a:endParaRPr kumimoji="0" lang="zh-CN" altLang="en-US" b="1" i="0" u="none" strike="noStrike" kern="0" cap="none" spc="0" normalizeH="0" baseline="0" noProof="0" dirty="0">
              <a:ln>
                <a:noFill/>
              </a:ln>
              <a:solidFill>
                <a:srgbClr val="FFFFFF"/>
              </a:solidFill>
              <a:effectLst/>
              <a:uLnTx/>
              <a:uFillTx/>
              <a:latin typeface="Microsoft YaHei" panose="020B0503020204020204" charset="-122"/>
              <a:ea typeface="Microsoft YaHei" panose="020B0503020204020204" charset="-122"/>
              <a:sym typeface="+mn-lt"/>
            </a:endParaRPr>
          </a:p>
        </p:txBody>
      </p:sp>
    </p:spTree>
    <p:extLst>
      <p:ext uri="{BB962C8B-B14F-4D97-AF65-F5344CB8AC3E}">
        <p14:creationId xmlns:p14="http://schemas.microsoft.com/office/powerpoint/2010/main" val="2101625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dissolve">
                                      <p:cBhvr>
                                        <p:cTn id="10" dur="500"/>
                                        <p:tgtEl>
                                          <p:spTgt spid="27"/>
                                        </p:tgtEl>
                                      </p:cBhvr>
                                    </p:animEffect>
                                  </p:childTnLst>
                                </p:cTn>
                              </p:par>
                              <p:par>
                                <p:cTn id="11" presetID="9" presetClass="entr" presetSubtype="0" fill="hold" grpId="0" nodeType="withEffect">
                                  <p:stCondLst>
                                    <p:cond delay="0"/>
                                  </p:stCondLst>
                                  <p:childTnLst>
                                    <p:set>
                                      <p:cBhvr>
                                        <p:cTn id="12" dur="500" fill="hold">
                                          <p:stCondLst>
                                            <p:cond delay="0"/>
                                          </p:stCondLst>
                                        </p:cTn>
                                        <p:tgtEl>
                                          <p:spTgt spid="28"/>
                                        </p:tgtEl>
                                        <p:attrNameLst>
                                          <p:attrName>style.visibility</p:attrName>
                                        </p:attrNameLst>
                                      </p:cBhvr>
                                      <p:to>
                                        <p:strVal val="visible"/>
                                      </p:to>
                                    </p:set>
                                    <p:animEffect transition="in" filter="dissolve">
                                      <p:cBhvr>
                                        <p:cTn id="13" dur="500"/>
                                        <p:tgtEl>
                                          <p:spTgt spid="2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dissolve">
                                      <p:cBhvr>
                                        <p:cTn id="21" dur="500"/>
                                        <p:tgtEl>
                                          <p:spTgt spid="11"/>
                                        </p:tgtEl>
                                      </p:cBhvr>
                                    </p:animEffect>
                                  </p:childTnLst>
                                </p:cTn>
                              </p:par>
                              <p:par>
                                <p:cTn id="22" presetID="9" presetClass="entr" presetSubtype="0" fill="hold" grpId="0" nodeType="withEffect">
                                  <p:stCondLst>
                                    <p:cond delay="0"/>
                                  </p:stCondLst>
                                  <p:childTnLst>
                                    <p:set>
                                      <p:cBhvr>
                                        <p:cTn id="23" dur="500" fill="hold">
                                          <p:stCondLst>
                                            <p:cond delay="0"/>
                                          </p:stCondLst>
                                        </p:cTn>
                                        <p:tgtEl>
                                          <p:spTgt spid="12"/>
                                        </p:tgtEl>
                                        <p:attrNameLst>
                                          <p:attrName>style.visibility</p:attrName>
                                        </p:attrNameLst>
                                      </p:cBhvr>
                                      <p:to>
                                        <p:strVal val="visible"/>
                                      </p:to>
                                    </p:set>
                                    <p:animEffect transition="in" filter="dissolv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500"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par>
                                <p:cTn id="30" presetID="9" presetClass="entr" presetSubtype="0" fill="hold" grpId="0" nodeType="withEffect">
                                  <p:stCondLst>
                                    <p:cond delay="0"/>
                                  </p:stCondLst>
                                  <p:childTnLst>
                                    <p:set>
                                      <p:cBhvr>
                                        <p:cTn id="31" dur="500" fill="hold">
                                          <p:stCondLst>
                                            <p:cond delay="0"/>
                                          </p:stCondLst>
                                        </p:cTn>
                                        <p:tgtEl>
                                          <p:spTgt spid="20"/>
                                        </p:tgtEl>
                                        <p:attrNameLst>
                                          <p:attrName>style.visibility</p:attrName>
                                        </p:attrNameLst>
                                      </p:cBhvr>
                                      <p:to>
                                        <p:strVal val="visible"/>
                                      </p:to>
                                    </p:set>
                                    <p:animEffect transition="in" filter="dissolve">
                                      <p:cBhvr>
                                        <p:cTn id="32" dur="500"/>
                                        <p:tgtEl>
                                          <p:spTgt spid="20"/>
                                        </p:tgtEl>
                                      </p:cBhvr>
                                    </p:animEffect>
                                  </p:childTnLst>
                                </p:cTn>
                              </p:par>
                              <p:par>
                                <p:cTn id="33" presetID="9" presetClass="entr" presetSubtype="0" fill="hold" grpId="0" nodeType="withEffect">
                                  <p:stCondLst>
                                    <p:cond delay="0"/>
                                  </p:stCondLst>
                                  <p:childTnLst>
                                    <p:set>
                                      <p:cBhvr>
                                        <p:cTn id="34" dur="500" fill="hold">
                                          <p:stCondLst>
                                            <p:cond delay="0"/>
                                          </p:stCondLst>
                                        </p:cTn>
                                        <p:tgtEl>
                                          <p:spTgt spid="19"/>
                                        </p:tgtEl>
                                        <p:attrNameLst>
                                          <p:attrName>style.visibility</p:attrName>
                                        </p:attrNameLst>
                                      </p:cBhvr>
                                      <p:to>
                                        <p:strVal val="visible"/>
                                      </p:to>
                                    </p:set>
                                    <p:animEffect transition="in" filter="dissolve">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500" fill="hold">
                                          <p:stCondLst>
                                            <p:cond delay="0"/>
                                          </p:stCondLst>
                                        </p:cTn>
                                        <p:tgtEl>
                                          <p:spTgt spid="29"/>
                                        </p:tgtEl>
                                        <p:attrNameLst>
                                          <p:attrName>style.visibility</p:attrName>
                                        </p:attrNameLst>
                                      </p:cBhvr>
                                      <p:to>
                                        <p:strVal val="visible"/>
                                      </p:to>
                                    </p:set>
                                    <p:animEffect transition="in" filter="wipe(left)">
                                      <p:cBhvr>
                                        <p:cTn id="40" dur="500"/>
                                        <p:tgtEl>
                                          <p:spTgt spid="29"/>
                                        </p:tgtEl>
                                      </p:cBhvr>
                                    </p:animEffect>
                                  </p:childTnLst>
                                </p:cTn>
                              </p:par>
                              <p:par>
                                <p:cTn id="41" presetID="9" presetClass="entr" presetSubtype="0" fill="hold" grpId="0" nodeType="withEffect">
                                  <p:stCondLst>
                                    <p:cond delay="0"/>
                                  </p:stCondLst>
                                  <p:childTnLst>
                                    <p:set>
                                      <p:cBhvr>
                                        <p:cTn id="42" dur="500" fill="hold">
                                          <p:stCondLst>
                                            <p:cond delay="0"/>
                                          </p:stCondLst>
                                        </p:cTn>
                                        <p:tgtEl>
                                          <p:spTgt spid="36"/>
                                        </p:tgtEl>
                                        <p:attrNameLst>
                                          <p:attrName>style.visibility</p:attrName>
                                        </p:attrNameLst>
                                      </p:cBhvr>
                                      <p:to>
                                        <p:strVal val="visible"/>
                                      </p:to>
                                    </p:set>
                                    <p:animEffect transition="in" filter="dissolve">
                                      <p:cBhvr>
                                        <p:cTn id="43" dur="500"/>
                                        <p:tgtEl>
                                          <p:spTgt spid="36"/>
                                        </p:tgtEl>
                                      </p:cBhvr>
                                    </p:animEffect>
                                  </p:childTnLst>
                                </p:cTn>
                              </p:par>
                              <p:par>
                                <p:cTn id="44" presetID="9" presetClass="entr" presetSubtype="0" fill="hold" grpId="0" nodeType="withEffect">
                                  <p:stCondLst>
                                    <p:cond delay="0"/>
                                  </p:stCondLst>
                                  <p:childTnLst>
                                    <p:set>
                                      <p:cBhvr>
                                        <p:cTn id="45" dur="500" fill="hold">
                                          <p:stCondLst>
                                            <p:cond delay="0"/>
                                          </p:stCondLst>
                                        </p:cTn>
                                        <p:tgtEl>
                                          <p:spTgt spid="35"/>
                                        </p:tgtEl>
                                        <p:attrNameLst>
                                          <p:attrName>style.visibility</p:attrName>
                                        </p:attrNameLst>
                                      </p:cBhvr>
                                      <p:to>
                                        <p:strVal val="visible"/>
                                      </p:to>
                                    </p:set>
                                    <p:animEffect transition="in" filter="dissolve">
                                      <p:cBhvr>
                                        <p:cTn id="4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bldLvl="0" animBg="1"/>
      <p:bldP spid="19" grpId="0"/>
      <p:bldP spid="20" grpId="0" bldLvl="0" animBg="1"/>
      <p:bldP spid="27" grpId="0"/>
      <p:bldP spid="28" grpId="0" bldLvl="0" animBg="1"/>
      <p:bldP spid="35" grpId="0"/>
      <p:bldP spid="36"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16940" y="1123315"/>
            <a:ext cx="10130155" cy="3322955"/>
          </a:xfrm>
          <a:prstGeom prst="rect">
            <a:avLst/>
          </a:prstGeom>
          <a:noFill/>
          <a:ln w="9525">
            <a:noFill/>
          </a:ln>
        </p:spPr>
        <p:txBody>
          <a:bodyPr wrap="square">
            <a:spAutoFit/>
          </a:bodyPr>
          <a:lstStyle/>
          <a:p>
            <a:pPr indent="266700">
              <a:lnSpc>
                <a:spcPct val="150000"/>
              </a:lnSpc>
            </a:pPr>
            <a:r>
              <a:rPr lang="zh-CN" sz="2800" b="1" dirty="0">
                <a:ea typeface="SimSun" panose="02010600030101010101" pitchFamily="2" charset="-122"/>
              </a:rPr>
              <a:t>  与“贫液式”蓄电池相对，</a:t>
            </a:r>
            <a:endParaRPr lang="en-US" altLang="zh-CN" sz="2800" b="1" dirty="0">
              <a:ea typeface="SimSun" panose="02010600030101010101" pitchFamily="2" charset="-122"/>
            </a:endParaRPr>
          </a:p>
          <a:p>
            <a:pPr indent="266700">
              <a:lnSpc>
                <a:spcPct val="150000"/>
              </a:lnSpc>
            </a:pPr>
            <a:r>
              <a:rPr lang="en-US" altLang="zh-CN" sz="2800" b="1" dirty="0">
                <a:ea typeface="SimSun" panose="02010600030101010101" pitchFamily="2" charset="-122"/>
              </a:rPr>
              <a:t> </a:t>
            </a:r>
            <a:r>
              <a:rPr lang="zh-CN" sz="2800" b="1" dirty="0">
                <a:ea typeface="SimSun" panose="02010600030101010101" pitchFamily="2" charset="-122"/>
              </a:rPr>
              <a:t>电池槽内除去极板、隔板及其他固体组装部件的</a:t>
            </a:r>
            <a:endParaRPr lang="en-US" altLang="zh-CN" sz="2800" b="1" dirty="0">
              <a:ea typeface="SimSun" panose="02010600030101010101" pitchFamily="2" charset="-122"/>
            </a:endParaRPr>
          </a:p>
          <a:p>
            <a:pPr indent="266700">
              <a:lnSpc>
                <a:spcPct val="150000"/>
              </a:lnSpc>
            </a:pPr>
            <a:r>
              <a:rPr lang="en-US" altLang="zh-CN" sz="2800" b="1" dirty="0">
                <a:ea typeface="SimSun" panose="02010600030101010101" pitchFamily="2" charset="-122"/>
              </a:rPr>
              <a:t> </a:t>
            </a:r>
            <a:r>
              <a:rPr lang="zh-CN" sz="2800" b="1" dirty="0">
                <a:ea typeface="SimSun" panose="02010600030101010101" pitchFamily="2" charset="-122"/>
              </a:rPr>
              <a:t>剩余空间完全充满硫酸电解液，</a:t>
            </a:r>
            <a:endParaRPr lang="en-US" altLang="zh-CN" sz="2800" b="1" dirty="0">
              <a:ea typeface="SimSun" panose="02010600030101010101" pitchFamily="2" charset="-122"/>
            </a:endParaRPr>
          </a:p>
          <a:p>
            <a:pPr indent="266700">
              <a:lnSpc>
                <a:spcPct val="150000"/>
              </a:lnSpc>
            </a:pPr>
            <a:r>
              <a:rPr lang="en-US" altLang="zh-CN" sz="2800" b="1" dirty="0">
                <a:ea typeface="SimSun" panose="02010600030101010101" pitchFamily="2" charset="-122"/>
              </a:rPr>
              <a:t> </a:t>
            </a:r>
            <a:r>
              <a:rPr lang="zh-CN" sz="2800" b="1" dirty="0">
                <a:ea typeface="SimSun" panose="02010600030101010101" pitchFamily="2" charset="-122"/>
              </a:rPr>
              <a:t>电解液处于</a:t>
            </a:r>
            <a:r>
              <a:rPr lang="zh-CN" sz="2800" b="1" dirty="0">
                <a:solidFill>
                  <a:srgbClr val="C00000"/>
                </a:solidFill>
                <a:ea typeface="SimSun" panose="02010600030101010101" pitchFamily="2" charset="-122"/>
              </a:rPr>
              <a:t>富余过量</a:t>
            </a:r>
            <a:r>
              <a:rPr lang="zh-CN" sz="2800" b="1" dirty="0">
                <a:ea typeface="SimSun" panose="02010600030101010101" pitchFamily="2" charset="-122"/>
              </a:rPr>
              <a:t>状态，故被称为“富液式”电池。</a:t>
            </a:r>
          </a:p>
          <a:p>
            <a:pPr indent="266700">
              <a:lnSpc>
                <a:spcPct val="150000"/>
              </a:lnSpc>
            </a:pPr>
            <a:endParaRPr lang="zh-CN" sz="2800" b="1" dirty="0">
              <a:ea typeface="SimSun" panose="02010600030101010101" pitchFamily="2" charset="-122"/>
            </a:endParaRPr>
          </a:p>
        </p:txBody>
      </p:sp>
    </p:spTree>
    <p:custDataLst>
      <p:tags r:id="rId1"/>
    </p:custDataLst>
  </p:cSld>
  <p:clrMapOvr>
    <a:masterClrMapping/>
  </p:clrMapOvr>
  <p:transition>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5" name="直接连接符 64"/>
          <p:cNvCxnSpPr/>
          <p:nvPr/>
        </p:nvCxnSpPr>
        <p:spPr>
          <a:xfrm flipV="1">
            <a:off x="2143125" y="2901950"/>
            <a:ext cx="4940935" cy="2095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2131060" y="3697605"/>
            <a:ext cx="5010150" cy="15875"/>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73" name="Freeform 88"/>
          <p:cNvSpPr>
            <a:spLocks noEditPoints="1" noChangeArrowheads="1"/>
          </p:cNvSpPr>
          <p:nvPr/>
        </p:nvSpPr>
        <p:spPr bwMode="auto">
          <a:xfrm>
            <a:off x="1889125" y="2499360"/>
            <a:ext cx="288925"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74" name="Freeform 88"/>
          <p:cNvSpPr>
            <a:spLocks noEditPoints="1" noChangeArrowheads="1"/>
          </p:cNvSpPr>
          <p:nvPr/>
        </p:nvSpPr>
        <p:spPr bwMode="auto">
          <a:xfrm>
            <a:off x="1887538" y="3378835"/>
            <a:ext cx="290512"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FBC75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20" name="矩形 19"/>
          <p:cNvSpPr>
            <a:spLocks noChangeArrowheads="1"/>
          </p:cNvSpPr>
          <p:nvPr/>
        </p:nvSpPr>
        <p:spPr bwMode="auto">
          <a:xfrm>
            <a:off x="2383154" y="2901950"/>
            <a:ext cx="4996439" cy="733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969" tIns="40485" rIns="80969" bIns="40485">
            <a:spAutoFit/>
          </a:bodyPr>
          <a:lstStyle/>
          <a:p>
            <a:pPr>
              <a:lnSpc>
                <a:spcPct val="150000"/>
              </a:lnSpc>
            </a:pPr>
            <a:r>
              <a:rPr lang="zh-CN" altLang="en-US" sz="3200" b="1" dirty="0">
                <a:solidFill>
                  <a:srgbClr val="000000"/>
                </a:solidFill>
                <a:latin typeface="+mn-ea"/>
                <a:cs typeface="+mn-ea"/>
              </a:rPr>
              <a:t>2. </a:t>
            </a:r>
            <a:r>
              <a:rPr lang="en-US" altLang="zh-CN" sz="3200" b="1" dirty="0">
                <a:solidFill>
                  <a:srgbClr val="000000"/>
                </a:solidFill>
                <a:latin typeface="+mn-ea"/>
                <a:cs typeface="+mn-ea"/>
              </a:rPr>
              <a:t>EFB</a:t>
            </a:r>
            <a:r>
              <a:rPr lang="zh-CN" altLang="en-US" sz="3200" b="1" dirty="0">
                <a:solidFill>
                  <a:srgbClr val="000000"/>
                </a:solidFill>
                <a:latin typeface="+mn-ea"/>
                <a:cs typeface="+mn-ea"/>
              </a:rPr>
              <a:t>蓄电池</a:t>
            </a:r>
          </a:p>
        </p:txBody>
      </p:sp>
      <p:sp>
        <p:nvSpPr>
          <p:cNvPr id="23" name="矩形 22"/>
          <p:cNvSpPr>
            <a:spLocks noChangeArrowheads="1"/>
          </p:cNvSpPr>
          <p:nvPr/>
        </p:nvSpPr>
        <p:spPr bwMode="auto">
          <a:xfrm>
            <a:off x="2342833" y="2346643"/>
            <a:ext cx="2927096" cy="57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969" tIns="40485" rIns="80969" bIns="40485">
            <a:spAutoFit/>
          </a:bodyPr>
          <a:lstStyle/>
          <a:p>
            <a:pPr algn="l"/>
            <a:r>
              <a:rPr lang="en-US" altLang="zh-CN" sz="3200" b="1" dirty="0">
                <a:solidFill>
                  <a:srgbClr val="000000"/>
                </a:solidFill>
                <a:latin typeface="+mn-ea"/>
                <a:cs typeface="+mn-ea"/>
              </a:rPr>
              <a:t>1. </a:t>
            </a:r>
            <a:r>
              <a:rPr lang="en-US" altLang="zh-CN" sz="3200" b="1" dirty="0">
                <a:solidFill>
                  <a:schemeClr val="tx1"/>
                </a:solidFill>
                <a:latin typeface="+mn-ea"/>
                <a:cs typeface="+mn-ea"/>
                <a:sym typeface="SimSun" panose="02010600030101010101" pitchFamily="2" charset="-122"/>
              </a:rPr>
              <a:t>AGM</a:t>
            </a:r>
            <a:r>
              <a:rPr lang="zh-CN" altLang="en-US" sz="3200" b="1" dirty="0">
                <a:solidFill>
                  <a:schemeClr val="tx1"/>
                </a:solidFill>
                <a:latin typeface="+mn-ea"/>
                <a:cs typeface="+mn-ea"/>
                <a:sym typeface="SimSun" panose="02010600030101010101" pitchFamily="2" charset="-122"/>
              </a:rPr>
              <a:t>蓄电池</a:t>
            </a:r>
          </a:p>
        </p:txBody>
      </p:sp>
      <p:sp>
        <p:nvSpPr>
          <p:cNvPr id="38" name="文本框 37"/>
          <p:cNvSpPr txBox="1"/>
          <p:nvPr/>
        </p:nvSpPr>
        <p:spPr>
          <a:xfrm>
            <a:off x="1734820" y="1122045"/>
            <a:ext cx="2359660" cy="70675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fontAlgn="auto">
              <a:spcBef>
                <a:spcPts val="0"/>
              </a:spcBef>
              <a:spcAft>
                <a:spcPts val="0"/>
              </a:spcAft>
              <a:defRPr/>
            </a:pPr>
            <a:r>
              <a:rPr lang="zh-CN" altLang="en-US" sz="4000" b="1" dirty="0">
                <a:solidFill>
                  <a:srgbClr val="C00000"/>
                </a:solidFill>
                <a:cs typeface="+mn-ea"/>
              </a:rPr>
              <a:t>小 结</a:t>
            </a:r>
          </a:p>
        </p:txBody>
      </p:sp>
    </p:spTree>
    <p:custDataLst>
      <p:tags r:id="rId1"/>
    </p:custData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iterate type="wd">
                                    <p:tmAbs val="0"/>
                                  </p:iterate>
                                  <p:childTnLst>
                                    <p:set>
                                      <p:cBhvr>
                                        <p:cTn id="6" dur="1" fill="hold">
                                          <p:stCondLst>
                                            <p:cond delay="0"/>
                                          </p:stCondLst>
                                        </p:cTn>
                                        <p:tgtEl>
                                          <p:spTgt spid="73"/>
                                        </p:tgtEl>
                                        <p:attrNameLst>
                                          <p:attrName>style.visibility</p:attrName>
                                        </p:attrNameLst>
                                      </p:cBhvr>
                                      <p:to>
                                        <p:strVal val="visible"/>
                                      </p:to>
                                    </p:set>
                                    <p:animEffect transition="in" filter="fade">
                                      <p:cBhvr>
                                        <p:cTn id="7" dur="500"/>
                                        <p:tgtEl>
                                          <p:spTgt spid="73"/>
                                        </p:tgtEl>
                                      </p:cBhvr>
                                    </p:animEffect>
                                    <p:anim calcmode="lin" valueType="num">
                                      <p:cBhvr>
                                        <p:cTn id="8" dur="500" fill="hold"/>
                                        <p:tgtEl>
                                          <p:spTgt spid="73"/>
                                        </p:tgtEl>
                                        <p:attrNameLst>
                                          <p:attrName>ppt_x</p:attrName>
                                        </p:attrNameLst>
                                      </p:cBhvr>
                                      <p:tavLst>
                                        <p:tav tm="0">
                                          <p:val>
                                            <p:strVal val="#ppt_x"/>
                                          </p:val>
                                        </p:tav>
                                        <p:tav tm="100000">
                                          <p:val>
                                            <p:strVal val="#ppt_x"/>
                                          </p:val>
                                        </p:tav>
                                      </p:tavLst>
                                    </p:anim>
                                    <p:anim calcmode="lin" valueType="num">
                                      <p:cBhvr>
                                        <p:cTn id="9" dur="500" fill="hold"/>
                                        <p:tgtEl>
                                          <p:spTgt spid="7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iterate type="wd">
                                    <p:tmAbs val="0"/>
                                  </p:iterate>
                                  <p:childTnLst>
                                    <p:animEffect transition="out" filter="fade">
                                      <p:cBhvr>
                                        <p:cTn id="12" dur="500" tmFilter="0, 0; .2, .5; .8, .5; 1, 0"/>
                                        <p:tgtEl>
                                          <p:spTgt spid="73"/>
                                        </p:tgtEl>
                                      </p:cBhvr>
                                    </p:animEffect>
                                    <p:animScale>
                                      <p:cBhvr>
                                        <p:cTn id="13" dur="250" autoRev="1" fill="hold"/>
                                        <p:tgtEl>
                                          <p:spTgt spid="73"/>
                                        </p:tgtEl>
                                      </p:cBhvr>
                                      <p:by x="105000" y="105000"/>
                                    </p:animScale>
                                  </p:childTnLst>
                                </p:cTn>
                              </p:par>
                            </p:childTnLst>
                          </p:cTn>
                        </p:par>
                        <p:par>
                          <p:cTn id="14" fill="hold">
                            <p:stCondLst>
                              <p:cond delay="1000"/>
                            </p:stCondLst>
                            <p:childTnLst>
                              <p:par>
                                <p:cTn id="15" presetID="22" presetClass="entr" presetSubtype="8" fill="hold" nodeType="afterEffect">
                                  <p:stCondLst>
                                    <p:cond delay="0"/>
                                  </p:stCondLst>
                                  <p:iterate type="wd">
                                    <p:tmAbs val="0"/>
                                  </p:iterate>
                                  <p:childTnLst>
                                    <p:set>
                                      <p:cBhvr>
                                        <p:cTn id="16" dur="1" fill="hold">
                                          <p:stCondLst>
                                            <p:cond delay="0"/>
                                          </p:stCondLst>
                                        </p:cTn>
                                        <p:tgtEl>
                                          <p:spTgt spid="65"/>
                                        </p:tgtEl>
                                        <p:attrNameLst>
                                          <p:attrName>style.visibility</p:attrName>
                                        </p:attrNameLst>
                                      </p:cBhvr>
                                      <p:to>
                                        <p:strVal val="visible"/>
                                      </p:to>
                                    </p:set>
                                    <p:animEffect transition="in" filter="wipe(left)">
                                      <p:cBhvr>
                                        <p:cTn id="17" dur="250"/>
                                        <p:tgtEl>
                                          <p:spTgt spid="65"/>
                                        </p:tgtEl>
                                      </p:cBhvr>
                                    </p:animEffect>
                                  </p:childTnLst>
                                </p:cTn>
                              </p:par>
                            </p:childTnLst>
                          </p:cTn>
                        </p:par>
                        <p:par>
                          <p:cTn id="18" fill="hold">
                            <p:stCondLst>
                              <p:cond delay="1250"/>
                            </p:stCondLst>
                            <p:childTnLst>
                              <p:par>
                                <p:cTn id="19" presetID="42" presetClass="entr" presetSubtype="0" fill="hold" grpId="0" nodeType="afterEffect">
                                  <p:stCondLst>
                                    <p:cond delay="0"/>
                                  </p:stCondLst>
                                  <p:iterate type="wd">
                                    <p:tmAbs val="0"/>
                                  </p:iterate>
                                  <p:childTnLst>
                                    <p:set>
                                      <p:cBhvr>
                                        <p:cTn id="20" dur="1" fill="hold">
                                          <p:stCondLst>
                                            <p:cond delay="0"/>
                                          </p:stCondLst>
                                        </p:cTn>
                                        <p:tgtEl>
                                          <p:spTgt spid="23"/>
                                        </p:tgtEl>
                                        <p:attrNameLst>
                                          <p:attrName>style.visibility</p:attrName>
                                        </p:attrNameLst>
                                      </p:cBhvr>
                                      <p:to>
                                        <p:strVal val="visible"/>
                                      </p:to>
                                    </p:set>
                                    <p:animEffect transition="in" filter="fade">
                                      <p:cBhvr>
                                        <p:cTn id="21" dur="750"/>
                                        <p:tgtEl>
                                          <p:spTgt spid="23"/>
                                        </p:tgtEl>
                                      </p:cBhvr>
                                    </p:animEffect>
                                    <p:anim calcmode="lin" valueType="num">
                                      <p:cBhvr>
                                        <p:cTn id="22" dur="750" fill="hold"/>
                                        <p:tgtEl>
                                          <p:spTgt spid="23"/>
                                        </p:tgtEl>
                                        <p:attrNameLst>
                                          <p:attrName>ppt_x</p:attrName>
                                        </p:attrNameLst>
                                      </p:cBhvr>
                                      <p:tavLst>
                                        <p:tav tm="0">
                                          <p:val>
                                            <p:strVal val="#ppt_x"/>
                                          </p:val>
                                        </p:tav>
                                        <p:tav tm="100000">
                                          <p:val>
                                            <p:strVal val="#ppt_x"/>
                                          </p:val>
                                        </p:tav>
                                      </p:tavLst>
                                    </p:anim>
                                    <p:anim calcmode="lin" valueType="num">
                                      <p:cBhvr>
                                        <p:cTn id="23" dur="75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iterate type="wd">
                                    <p:tmAbs val="0"/>
                                  </p:iterate>
                                  <p:childTnLst>
                                    <p:set>
                                      <p:cBhvr>
                                        <p:cTn id="27" dur="1" fill="hold">
                                          <p:stCondLst>
                                            <p:cond delay="0"/>
                                          </p:stCondLst>
                                        </p:cTn>
                                        <p:tgtEl>
                                          <p:spTgt spid="20"/>
                                        </p:tgtEl>
                                        <p:attrNameLst>
                                          <p:attrName>style.visibility</p:attrName>
                                        </p:attrNameLst>
                                      </p:cBhvr>
                                      <p:to>
                                        <p:strVal val="visible"/>
                                      </p:to>
                                    </p:set>
                                    <p:animEffect transition="in" filter="fade">
                                      <p:cBhvr>
                                        <p:cTn id="28" dur="750"/>
                                        <p:tgtEl>
                                          <p:spTgt spid="20"/>
                                        </p:tgtEl>
                                      </p:cBhvr>
                                    </p:animEffect>
                                    <p:anim calcmode="lin" valueType="num">
                                      <p:cBhvr>
                                        <p:cTn id="29" dur="750" fill="hold"/>
                                        <p:tgtEl>
                                          <p:spTgt spid="20"/>
                                        </p:tgtEl>
                                        <p:attrNameLst>
                                          <p:attrName>ppt_x</p:attrName>
                                        </p:attrNameLst>
                                      </p:cBhvr>
                                      <p:tavLst>
                                        <p:tav tm="0">
                                          <p:val>
                                            <p:strVal val="#ppt_x"/>
                                          </p:val>
                                        </p:tav>
                                        <p:tav tm="100000">
                                          <p:val>
                                            <p:strVal val="#ppt_x"/>
                                          </p:val>
                                        </p:tav>
                                      </p:tavLst>
                                    </p:anim>
                                    <p:anim calcmode="lin" valueType="num">
                                      <p:cBhvr>
                                        <p:cTn id="30" dur="750" fill="hold"/>
                                        <p:tgtEl>
                                          <p:spTgt spid="20"/>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iterate type="wd">
                                    <p:tmAbs val="0"/>
                                  </p:iterate>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anim calcmode="lin" valueType="num">
                                      <p:cBhvr>
                                        <p:cTn id="34" dur="500" fill="hold"/>
                                        <p:tgtEl>
                                          <p:spTgt spid="74"/>
                                        </p:tgtEl>
                                        <p:attrNameLst>
                                          <p:attrName>ppt_x</p:attrName>
                                        </p:attrNameLst>
                                      </p:cBhvr>
                                      <p:tavLst>
                                        <p:tav tm="0">
                                          <p:val>
                                            <p:strVal val="#ppt_x"/>
                                          </p:val>
                                        </p:tav>
                                        <p:tav tm="100000">
                                          <p:val>
                                            <p:strVal val="#ppt_x"/>
                                          </p:val>
                                        </p:tav>
                                      </p:tavLst>
                                    </p:anim>
                                    <p:anim calcmode="lin" valueType="num">
                                      <p:cBhvr>
                                        <p:cTn id="35" dur="500" fill="hold"/>
                                        <p:tgtEl>
                                          <p:spTgt spid="74"/>
                                        </p:tgtEl>
                                        <p:attrNameLst>
                                          <p:attrName>ppt_y</p:attrName>
                                        </p:attrNameLst>
                                      </p:cBhvr>
                                      <p:tavLst>
                                        <p:tav tm="0">
                                          <p:val>
                                            <p:strVal val="#ppt_y-.1"/>
                                          </p:val>
                                        </p:tav>
                                        <p:tav tm="100000">
                                          <p:val>
                                            <p:strVal val="#ppt_y"/>
                                          </p:val>
                                        </p:tav>
                                      </p:tavLst>
                                    </p:anim>
                                  </p:childTnLst>
                                </p:cTn>
                              </p:par>
                              <p:par>
                                <p:cTn id="36" presetID="26" presetClass="emph" presetSubtype="0" fill="hold" nodeType="withEffect">
                                  <p:stCondLst>
                                    <p:cond delay="0"/>
                                  </p:stCondLst>
                                  <p:iterate type="wd">
                                    <p:tmAbs val="0"/>
                                  </p:iterate>
                                  <p:childTnLst>
                                    <p:animEffect transition="out" filter="fade">
                                      <p:cBhvr>
                                        <p:cTn id="37" dur="500" tmFilter="0, 0; .2, .5; .8, .5; 1, 0"/>
                                        <p:tgtEl>
                                          <p:spTgt spid="74"/>
                                        </p:tgtEl>
                                      </p:cBhvr>
                                    </p:animEffect>
                                    <p:animScale>
                                      <p:cBhvr>
                                        <p:cTn id="38" dur="250" autoRev="1" fill="hold"/>
                                        <p:tgtEl>
                                          <p:spTgt spid="74"/>
                                        </p:tgtEl>
                                      </p:cBhvr>
                                      <p:by x="105000" y="105000"/>
                                    </p:animScale>
                                  </p:childTnLst>
                                </p:cTn>
                              </p:par>
                              <p:par>
                                <p:cTn id="39" presetID="22" presetClass="entr" presetSubtype="8" fill="hold" nodeType="withEffect">
                                  <p:stCondLst>
                                    <p:cond delay="0"/>
                                  </p:stCondLst>
                                  <p:iterate type="wd">
                                    <p:tmAbs val="0"/>
                                  </p:iterate>
                                  <p:childTnLst>
                                    <p:set>
                                      <p:cBhvr>
                                        <p:cTn id="40" dur="1" fill="hold">
                                          <p:stCondLst>
                                            <p:cond delay="0"/>
                                          </p:stCondLst>
                                        </p:cTn>
                                        <p:tgtEl>
                                          <p:spTgt spid="69"/>
                                        </p:tgtEl>
                                        <p:attrNameLst>
                                          <p:attrName>style.visibility</p:attrName>
                                        </p:attrNameLst>
                                      </p:cBhvr>
                                      <p:to>
                                        <p:strVal val="visible"/>
                                      </p:to>
                                    </p:set>
                                    <p:animEffect transition="in" filter="wipe(left)">
                                      <p:cBhvr>
                                        <p:cTn id="4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3">
            <a:extLst>
              <a:ext uri="{FF2B5EF4-FFF2-40B4-BE49-F238E27FC236}">
                <a16:creationId xmlns:a16="http://schemas.microsoft.com/office/drawing/2014/main" id="{DA73AEA7-C9BF-4D09-ACC9-96AF356D53B5}"/>
              </a:ext>
            </a:extLst>
          </p:cNvPr>
          <p:cNvSpPr txBox="1"/>
          <p:nvPr/>
        </p:nvSpPr>
        <p:spPr>
          <a:xfrm>
            <a:off x="1705183" y="1946880"/>
            <a:ext cx="9666862" cy="2576988"/>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nSpc>
                <a:spcPct val="150000"/>
              </a:lnSpc>
              <a:defRPr/>
            </a:pPr>
            <a:r>
              <a:rPr lang="en-US" altLang="zh-CN" sz="6000" kern="0" dirty="0">
                <a:solidFill>
                  <a:srgbClr val="FFFFFF"/>
                </a:solidFill>
                <a:latin typeface="微软雅黑" panose="020B0503020204020204" pitchFamily="34" charset="-122"/>
                <a:ea typeface="微软雅黑" panose="020B0503020204020204" pitchFamily="34" charset="-122"/>
              </a:rPr>
              <a:t>PART 3</a:t>
            </a:r>
          </a:p>
          <a:p>
            <a:pPr lvl="0">
              <a:lnSpc>
                <a:spcPct val="150000"/>
              </a:lnSpc>
              <a:defRPr/>
            </a:pPr>
            <a:r>
              <a:rPr lang="zh-CN" altLang="en-US" sz="5400" kern="0" dirty="0">
                <a:solidFill>
                  <a:srgbClr val="FFFFFF"/>
                </a:solidFill>
                <a:latin typeface="微软雅黑" panose="020B0503020204020204" pitchFamily="34" charset="-122"/>
                <a:ea typeface="微软雅黑" panose="020B0503020204020204" pitchFamily="34" charset="-122"/>
              </a:rPr>
              <a:t>铅酸蓄电池维护、检查与充电</a:t>
            </a:r>
            <a:endParaRPr lang="en-US" altLang="zh-CN" sz="5400" kern="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5272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C28DE0B4-F8D0-473B-94CD-6409A7D25A09}"/>
              </a:ext>
            </a:extLst>
          </p:cNvPr>
          <p:cNvSpPr txBox="1">
            <a:spLocks noGrp="1"/>
          </p:cNvSpPr>
          <p:nvPr>
            <p:ph idx="1"/>
          </p:nvPr>
        </p:nvSpPr>
        <p:spPr>
          <a:xfrm>
            <a:off x="838200" y="1825625"/>
            <a:ext cx="7109639" cy="2985561"/>
          </a:xfrm>
          <a:prstGeom prst="rect">
            <a:avLst/>
          </a:prstGeom>
          <a:noFill/>
        </p:spPr>
        <p:txBody>
          <a:bodyPr wrap="none" rtlCol="0">
            <a:spAutoFit/>
          </a:bodyPr>
          <a:lstStyle/>
          <a:p>
            <a:pPr marL="457189" indent="-457189">
              <a:lnSpc>
                <a:spcPct val="150000"/>
              </a:lnSpc>
              <a:buAutoNum type="arabicPeriod"/>
            </a:pPr>
            <a:r>
              <a:rPr lang="zh-CN" altLang="en-US" sz="2800" dirty="0"/>
              <a:t>如何判断蓄电池是否亏电？</a:t>
            </a:r>
            <a:endParaRPr lang="en-US" altLang="zh-CN" sz="2800" dirty="0"/>
          </a:p>
          <a:p>
            <a:pPr marL="457189" indent="-457189">
              <a:lnSpc>
                <a:spcPct val="150000"/>
              </a:lnSpc>
              <a:buAutoNum type="arabicPeriod"/>
            </a:pPr>
            <a:r>
              <a:rPr lang="zh-CN" altLang="en-US" sz="2800" dirty="0"/>
              <a:t>蓄电池亏电后应如何处理？</a:t>
            </a:r>
            <a:endParaRPr lang="en-US" altLang="zh-CN" sz="2800" dirty="0"/>
          </a:p>
          <a:p>
            <a:pPr marL="457189" indent="-457189">
              <a:lnSpc>
                <a:spcPct val="150000"/>
              </a:lnSpc>
              <a:buAutoNum type="arabicPeriod"/>
            </a:pPr>
            <a:r>
              <a:rPr lang="zh-CN" altLang="en-US" sz="2800" dirty="0"/>
              <a:t>如何对蓄电池进行维护、检测？</a:t>
            </a:r>
            <a:endParaRPr lang="en-US" altLang="zh-CN" sz="2800" dirty="0"/>
          </a:p>
          <a:p>
            <a:pPr marL="457189" indent="-457189">
              <a:lnSpc>
                <a:spcPct val="150000"/>
              </a:lnSpc>
              <a:buAutoNum type="arabicPeriod"/>
            </a:pPr>
            <a:r>
              <a:rPr lang="zh-CN" altLang="en-US" sz="2800" dirty="0"/>
              <a:t>如何判断一个蓄电池需要更换（报废）？</a:t>
            </a:r>
          </a:p>
        </p:txBody>
      </p:sp>
    </p:spTree>
    <p:extLst>
      <p:ext uri="{BB962C8B-B14F-4D97-AF65-F5344CB8AC3E}">
        <p14:creationId xmlns:p14="http://schemas.microsoft.com/office/powerpoint/2010/main" val="8023758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9C10807-B386-43BB-96E8-AB0263B21EC0}"/>
              </a:ext>
            </a:extLst>
          </p:cNvPr>
          <p:cNvSpPr>
            <a:spLocks noGrp="1"/>
          </p:cNvSpPr>
          <p:nvPr>
            <p:ph type="title"/>
          </p:nvPr>
        </p:nvSpPr>
        <p:spPr>
          <a:xfrm>
            <a:off x="475865" y="946813"/>
            <a:ext cx="10972800" cy="768773"/>
          </a:xfrm>
        </p:spPr>
        <p:txBody>
          <a:bodyPr/>
          <a:lstStyle/>
          <a:p>
            <a:r>
              <a:rPr lang="zh-CN" altLang="zh-CN" sz="3200" b="1" dirty="0">
                <a:solidFill>
                  <a:srgbClr val="C00000"/>
                </a:solidFill>
                <a:latin typeface="+mn-ea"/>
                <a:ea typeface="+mn-ea"/>
                <a:cs typeface="+mn-ea"/>
              </a:rPr>
              <a:t>蓄电池日常维护和技术状况检查</a:t>
            </a:r>
            <a:endParaRPr lang="zh-CN" altLang="en-US" sz="3200" b="1" dirty="0">
              <a:solidFill>
                <a:srgbClr val="C00000"/>
              </a:solidFill>
              <a:latin typeface="+mn-ea"/>
              <a:ea typeface="+mn-ea"/>
              <a:cs typeface="+mn-ea"/>
            </a:endParaRPr>
          </a:p>
        </p:txBody>
      </p:sp>
      <p:sp>
        <p:nvSpPr>
          <p:cNvPr id="5" name="矩形 4">
            <a:extLst>
              <a:ext uri="{FF2B5EF4-FFF2-40B4-BE49-F238E27FC236}">
                <a16:creationId xmlns:a16="http://schemas.microsoft.com/office/drawing/2014/main" id="{DD797F12-8ED4-4E6A-8771-DCE52EAE8913}"/>
              </a:ext>
            </a:extLst>
          </p:cNvPr>
          <p:cNvSpPr/>
          <p:nvPr/>
        </p:nvSpPr>
        <p:spPr>
          <a:xfrm>
            <a:off x="5443825" y="2179750"/>
            <a:ext cx="6456254" cy="3247171"/>
          </a:xfrm>
          <a:prstGeom prst="rect">
            <a:avLst/>
          </a:prstGeom>
        </p:spPr>
        <p:txBody>
          <a:bodyPr wrap="square">
            <a:spAutoFit/>
          </a:bodyPr>
          <a:lstStyle/>
          <a:p>
            <a:pPr>
              <a:lnSpc>
                <a:spcPct val="150000"/>
              </a:lnSpc>
            </a:pPr>
            <a:r>
              <a:rPr lang="zh-CN" altLang="zh-CN" sz="2800" b="1" dirty="0"/>
              <a:t>技术人员在对车辆进行定期保养时，</a:t>
            </a:r>
            <a:endParaRPr lang="en-US" altLang="zh-CN" sz="2800" b="1" dirty="0"/>
          </a:p>
          <a:p>
            <a:pPr>
              <a:lnSpc>
                <a:spcPct val="150000"/>
              </a:lnSpc>
            </a:pPr>
            <a:r>
              <a:rPr lang="zh-CN" altLang="zh-CN" sz="2800" b="1" dirty="0"/>
              <a:t>需对蓄电池进行维护作业。</a:t>
            </a:r>
            <a:endParaRPr lang="en-US" altLang="zh-CN" sz="2800" b="1" dirty="0"/>
          </a:p>
          <a:p>
            <a:pPr>
              <a:lnSpc>
                <a:spcPct val="150000"/>
              </a:lnSpc>
            </a:pPr>
            <a:r>
              <a:rPr lang="zh-CN" altLang="zh-CN" sz="2800" b="1" dirty="0"/>
              <a:t>只有正确使用和维护蓄电池，</a:t>
            </a:r>
            <a:endParaRPr lang="en-US" altLang="zh-CN" sz="2800" b="1" dirty="0"/>
          </a:p>
          <a:p>
            <a:pPr>
              <a:lnSpc>
                <a:spcPct val="150000"/>
              </a:lnSpc>
            </a:pPr>
            <a:r>
              <a:rPr lang="zh-CN" altLang="zh-CN" sz="2800" b="1" dirty="0"/>
              <a:t>才能保证蓄电池处于完好的工作状态并延长其使用寿命。</a:t>
            </a:r>
          </a:p>
        </p:txBody>
      </p:sp>
      <p:grpSp>
        <p:nvGrpSpPr>
          <p:cNvPr id="6" name="组合 5">
            <a:extLst>
              <a:ext uri="{FF2B5EF4-FFF2-40B4-BE49-F238E27FC236}">
                <a16:creationId xmlns:a16="http://schemas.microsoft.com/office/drawing/2014/main" id="{60A25FB9-9F71-4E00-8C1F-CD46F5EE4ACF}"/>
              </a:ext>
            </a:extLst>
          </p:cNvPr>
          <p:cNvGrpSpPr/>
          <p:nvPr/>
        </p:nvGrpSpPr>
        <p:grpSpPr>
          <a:xfrm>
            <a:off x="901237" y="2581317"/>
            <a:ext cx="3946624" cy="2688299"/>
            <a:chOff x="675928" y="2283718"/>
            <a:chExt cx="2613025" cy="1600200"/>
          </a:xfrm>
        </p:grpSpPr>
        <p:pic>
          <p:nvPicPr>
            <p:cNvPr id="7" name="Picture 13" descr="10p04i103-01">
              <a:extLst>
                <a:ext uri="{FF2B5EF4-FFF2-40B4-BE49-F238E27FC236}">
                  <a16:creationId xmlns:a16="http://schemas.microsoft.com/office/drawing/2014/main" id="{A89621C6-BF9F-45D2-A0F7-4B21AAAEDD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2283718"/>
              <a:ext cx="116522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1">
              <a:extLst>
                <a:ext uri="{FF2B5EF4-FFF2-40B4-BE49-F238E27FC236}">
                  <a16:creationId xmlns:a16="http://schemas.microsoft.com/office/drawing/2014/main" id="{3CD9EF60-FB8E-4E3B-B64F-85CD2E56DA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928" y="2359918"/>
              <a:ext cx="1447800"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7380353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5155A620-67E3-44E0-B396-CC6DF5DC5529}"/>
              </a:ext>
            </a:extLst>
          </p:cNvPr>
          <p:cNvSpPr>
            <a:spLocks noGrp="1"/>
          </p:cNvSpPr>
          <p:nvPr>
            <p:ph type="title"/>
          </p:nvPr>
        </p:nvSpPr>
        <p:spPr>
          <a:xfrm>
            <a:off x="507482" y="904101"/>
            <a:ext cx="10972800" cy="768773"/>
          </a:xfrm>
        </p:spPr>
        <p:txBody>
          <a:bodyPr>
            <a:normAutofit/>
          </a:bodyPr>
          <a:lstStyle/>
          <a:p>
            <a:r>
              <a:rPr lang="zh-CN" altLang="en-US" sz="3200" b="1" dirty="0">
                <a:solidFill>
                  <a:srgbClr val="C00000"/>
                </a:solidFill>
                <a:latin typeface="+mn-ea"/>
                <a:ea typeface="+mn-ea"/>
                <a:cs typeface="+mn-ea"/>
              </a:rPr>
              <a:t>一、蓄电池的日常维护作业</a:t>
            </a:r>
            <a:endParaRPr lang="zh-CN" altLang="zh-CN" sz="3200" b="1" dirty="0">
              <a:solidFill>
                <a:srgbClr val="C00000"/>
              </a:solidFill>
              <a:latin typeface="+mn-ea"/>
              <a:ea typeface="+mn-ea"/>
              <a:cs typeface="+mn-ea"/>
            </a:endParaRPr>
          </a:p>
        </p:txBody>
      </p:sp>
      <p:sp>
        <p:nvSpPr>
          <p:cNvPr id="5" name="Rectangle 4">
            <a:extLst>
              <a:ext uri="{FF2B5EF4-FFF2-40B4-BE49-F238E27FC236}">
                <a16:creationId xmlns:a16="http://schemas.microsoft.com/office/drawing/2014/main" id="{2791E8F8-5ED6-4F01-8214-942C93F69DC7}"/>
              </a:ext>
            </a:extLst>
          </p:cNvPr>
          <p:cNvSpPr txBox="1">
            <a:spLocks noChangeArrowheads="1"/>
          </p:cNvSpPr>
          <p:nvPr/>
        </p:nvSpPr>
        <p:spPr>
          <a:xfrm>
            <a:off x="590277" y="1672874"/>
            <a:ext cx="11094241" cy="44977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buClr>
                <a:srgbClr val="C00000"/>
              </a:buClr>
              <a:buFont typeface="Wingdings" panose="05000000000000000000" pitchFamily="2" charset="2"/>
              <a:buChar char="Ø"/>
            </a:pPr>
            <a:r>
              <a:rPr lang="en-US" altLang="zh-CN" sz="2000" b="1" dirty="0"/>
              <a:t>1</a:t>
            </a:r>
            <a:r>
              <a:rPr lang="zh-CN" altLang="en-US" sz="2000" b="1" dirty="0"/>
              <a:t>、</a:t>
            </a:r>
            <a:r>
              <a:rPr lang="zh-CN" altLang="zh-CN" sz="2000" b="1" dirty="0"/>
              <a:t>外观检查</a:t>
            </a:r>
            <a:endParaRPr lang="en-US" altLang="zh-CN" sz="2000" b="1" dirty="0"/>
          </a:p>
          <a:p>
            <a:pPr marL="431789" indent="-143930">
              <a:lnSpc>
                <a:spcPct val="150000"/>
              </a:lnSpc>
            </a:pPr>
            <a:r>
              <a:rPr lang="zh-CN" altLang="en-US" sz="2000" dirty="0"/>
              <a:t>（</a:t>
            </a:r>
            <a:r>
              <a:rPr lang="en-US" altLang="zh-CN" sz="2000" dirty="0"/>
              <a:t>1</a:t>
            </a:r>
            <a:r>
              <a:rPr lang="zh-CN" altLang="en-US" sz="2000" dirty="0"/>
              <a:t>）</a:t>
            </a:r>
            <a:r>
              <a:rPr lang="zh-CN" altLang="zh-CN" sz="2000" dirty="0"/>
              <a:t>观察蓄电池壳体是否膨胀或破裂，柱桩有无破损，壳体有无泄露，否则应修理或者更换。</a:t>
            </a:r>
          </a:p>
          <a:p>
            <a:pPr marL="431789" indent="-143930">
              <a:lnSpc>
                <a:spcPct val="150000"/>
              </a:lnSpc>
            </a:pPr>
            <a:r>
              <a:rPr lang="zh-CN" altLang="en-US" sz="2000" dirty="0"/>
              <a:t>（</a:t>
            </a:r>
            <a:r>
              <a:rPr lang="en-US" altLang="zh-CN" sz="2000" dirty="0"/>
              <a:t>2</a:t>
            </a:r>
            <a:r>
              <a:rPr lang="zh-CN" altLang="en-US" sz="2000" dirty="0"/>
              <a:t>）</a:t>
            </a:r>
            <a:r>
              <a:rPr lang="zh-CN" altLang="zh-CN" sz="2000" dirty="0"/>
              <a:t>检查蓄电池接线柱与电缆的连接是否牢固，否则紧固电缆连接线。</a:t>
            </a:r>
          </a:p>
          <a:p>
            <a:pPr marL="431789" indent="-143930">
              <a:lnSpc>
                <a:spcPct val="150000"/>
              </a:lnSpc>
            </a:pPr>
            <a:r>
              <a:rPr lang="zh-CN" altLang="en-US" sz="2000" dirty="0"/>
              <a:t>（</a:t>
            </a:r>
            <a:r>
              <a:rPr lang="en-US" altLang="zh-CN" sz="2000" dirty="0"/>
              <a:t>3</a:t>
            </a:r>
            <a:r>
              <a:rPr lang="zh-CN" altLang="en-US" sz="2000" dirty="0"/>
              <a:t>）</a:t>
            </a:r>
            <a:r>
              <a:rPr lang="zh-CN" altLang="zh-CN" sz="2000" dirty="0"/>
              <a:t>检查蓄电池及其托架固定件，以确认蓄电池是否保持水平状态和牢固。</a:t>
            </a:r>
          </a:p>
          <a:p>
            <a:pPr marL="431789" indent="-143930">
              <a:lnSpc>
                <a:spcPct val="150000"/>
              </a:lnSpc>
            </a:pPr>
            <a:r>
              <a:rPr lang="zh-CN" altLang="en-US" sz="2000" dirty="0"/>
              <a:t>（</a:t>
            </a:r>
            <a:r>
              <a:rPr lang="en-US" altLang="zh-CN" sz="2000" dirty="0"/>
              <a:t>4</a:t>
            </a:r>
            <a:r>
              <a:rPr lang="zh-CN" altLang="en-US" sz="2000" dirty="0"/>
              <a:t>）</a:t>
            </a:r>
            <a:r>
              <a:rPr lang="zh-CN" altLang="zh-CN" sz="2000" dirty="0"/>
              <a:t>检查蓄电池接线柱、连接电缆和托架固定架是否腐蚀。</a:t>
            </a:r>
          </a:p>
          <a:p>
            <a:pPr marL="431789" indent="-143930">
              <a:lnSpc>
                <a:spcPct val="150000"/>
              </a:lnSpc>
            </a:pPr>
            <a:r>
              <a:rPr lang="zh-CN" altLang="en-US" sz="2000" dirty="0"/>
              <a:t>（</a:t>
            </a:r>
            <a:r>
              <a:rPr lang="en-US" altLang="zh-CN" sz="2000" dirty="0"/>
              <a:t>5</a:t>
            </a:r>
            <a:r>
              <a:rPr lang="zh-CN" altLang="en-US" sz="2000" dirty="0"/>
              <a:t>）</a:t>
            </a:r>
            <a:r>
              <a:rPr lang="zh-CN" altLang="zh-CN" sz="2000" dirty="0"/>
              <a:t>检查蓄电池整体是否清洁，加液盖通气孔是否畅通。</a:t>
            </a:r>
          </a:p>
          <a:p>
            <a:pPr marL="431789" indent="-143930">
              <a:lnSpc>
                <a:spcPct val="150000"/>
              </a:lnSpc>
            </a:pPr>
            <a:r>
              <a:rPr lang="zh-CN" altLang="en-US" sz="2000" dirty="0"/>
              <a:t>（</a:t>
            </a:r>
            <a:r>
              <a:rPr lang="en-US" altLang="zh-CN" sz="2000" dirty="0"/>
              <a:t>6</a:t>
            </a:r>
            <a:r>
              <a:rPr lang="zh-CN" altLang="en-US" sz="2000" dirty="0"/>
              <a:t>）</a:t>
            </a:r>
            <a:r>
              <a:rPr lang="zh-CN" altLang="zh-CN" sz="2000" dirty="0"/>
              <a:t>检查蓄电池电缆线绝缘有无破损或有其他损伤痕迹，</a:t>
            </a:r>
            <a:endParaRPr lang="en-US" altLang="zh-CN" sz="2000" dirty="0"/>
          </a:p>
          <a:p>
            <a:pPr marL="431789" indent="-143930">
              <a:lnSpc>
                <a:spcPct val="150000"/>
              </a:lnSpc>
              <a:buNone/>
            </a:pPr>
            <a:r>
              <a:rPr lang="en-US" altLang="zh-CN" sz="2000" dirty="0"/>
              <a:t>         </a:t>
            </a:r>
            <a:r>
              <a:rPr lang="zh-CN" altLang="zh-CN" sz="2000" dirty="0"/>
              <a:t>接地线连接搭铁点是否可靠。否则，更换破损的电缆线。</a:t>
            </a:r>
          </a:p>
        </p:txBody>
      </p:sp>
      <p:pic>
        <p:nvPicPr>
          <p:cNvPr id="6" name="Picture 2">
            <a:extLst>
              <a:ext uri="{FF2B5EF4-FFF2-40B4-BE49-F238E27FC236}">
                <a16:creationId xmlns:a16="http://schemas.microsoft.com/office/drawing/2014/main" id="{8DB75EA5-41DE-4C91-B349-43DC446A26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7177" y="3825922"/>
            <a:ext cx="2688299" cy="183340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a:extLst>
              <a:ext uri="{FF2B5EF4-FFF2-40B4-BE49-F238E27FC236}">
                <a16:creationId xmlns:a16="http://schemas.microsoft.com/office/drawing/2014/main" id="{BC0D18BD-DCC6-4799-9AB3-44CE0AFA42CD}"/>
              </a:ext>
            </a:extLst>
          </p:cNvPr>
          <p:cNvSpPr/>
          <p:nvPr/>
        </p:nvSpPr>
        <p:spPr>
          <a:xfrm>
            <a:off x="8372954" y="5746135"/>
            <a:ext cx="3228769" cy="338554"/>
          </a:xfrm>
          <a:prstGeom prst="rect">
            <a:avLst/>
          </a:prstGeom>
        </p:spPr>
        <p:txBody>
          <a:bodyPr wrap="none">
            <a:spAutoFit/>
          </a:bodyPr>
          <a:lstStyle/>
          <a:p>
            <a:r>
              <a:rPr lang="zh-CN" altLang="zh-CN" sz="1600" b="1" dirty="0">
                <a:solidFill>
                  <a:srgbClr val="C00000"/>
                </a:solidFill>
              </a:rPr>
              <a:t>图</a:t>
            </a:r>
            <a:r>
              <a:rPr lang="en-US" altLang="zh-CN" sz="1600" b="1" dirty="0">
                <a:solidFill>
                  <a:srgbClr val="C00000"/>
                </a:solidFill>
              </a:rPr>
              <a:t>  </a:t>
            </a:r>
            <a:r>
              <a:rPr lang="zh-CN" altLang="zh-CN" sz="1600" b="1" dirty="0">
                <a:solidFill>
                  <a:srgbClr val="C00000"/>
                </a:solidFill>
              </a:rPr>
              <a:t>典型被腐蚀的蓄电池接线端子</a:t>
            </a:r>
            <a:endParaRPr lang="zh-CN" altLang="en-US" sz="1600" b="1" dirty="0">
              <a:solidFill>
                <a:srgbClr val="C00000"/>
              </a:solidFill>
            </a:endParaRPr>
          </a:p>
        </p:txBody>
      </p:sp>
    </p:spTree>
    <p:extLst>
      <p:ext uri="{BB962C8B-B14F-4D97-AF65-F5344CB8AC3E}">
        <p14:creationId xmlns:p14="http://schemas.microsoft.com/office/powerpoint/2010/main" val="38189068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7">
            <a:extLst>
              <a:ext uri="{FF2B5EF4-FFF2-40B4-BE49-F238E27FC236}">
                <a16:creationId xmlns:a16="http://schemas.microsoft.com/office/drawing/2014/main" id="{6E13EA88-69E5-49D3-8027-3C08F09152F4}"/>
              </a:ext>
            </a:extLst>
          </p:cNvPr>
          <p:cNvSpPr>
            <a:spLocks noChangeArrowheads="1"/>
          </p:cNvSpPr>
          <p:nvPr/>
        </p:nvSpPr>
        <p:spPr bwMode="auto">
          <a:xfrm>
            <a:off x="911424" y="1186643"/>
            <a:ext cx="9907288" cy="4192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380990" indent="-380990">
              <a:lnSpc>
                <a:spcPct val="150000"/>
              </a:lnSpc>
              <a:buClr>
                <a:srgbClr val="C00000"/>
              </a:buClr>
              <a:buFont typeface="Wingdings" panose="05000000000000000000" pitchFamily="2" charset="2"/>
              <a:buChar char="Ø"/>
            </a:pPr>
            <a:r>
              <a:rPr lang="en-US" altLang="zh-CN" sz="2000" b="1" dirty="0"/>
              <a:t>2</a:t>
            </a:r>
            <a:r>
              <a:rPr lang="zh-CN" altLang="en-US" sz="2000" b="1" dirty="0"/>
              <a:t>、清洁作业</a:t>
            </a:r>
            <a:endParaRPr lang="en-US" altLang="zh-CN" sz="2000" dirty="0"/>
          </a:p>
          <a:p>
            <a:pPr marL="431789" indent="-143930">
              <a:lnSpc>
                <a:spcPct val="150000"/>
              </a:lnSpc>
              <a:buFont typeface="Arial" panose="020B0604020202020204" pitchFamily="34" charset="0"/>
              <a:buChar char="•"/>
            </a:pPr>
            <a:r>
              <a:rPr lang="zh-CN" altLang="en-US" sz="2000" dirty="0"/>
              <a:t>（</a:t>
            </a:r>
            <a:r>
              <a:rPr lang="en-US" altLang="zh-CN" sz="2000" dirty="0"/>
              <a:t>1</a:t>
            </a:r>
            <a:r>
              <a:rPr lang="zh-CN" altLang="en-US" sz="2000" dirty="0"/>
              <a:t>）</a:t>
            </a:r>
            <a:r>
              <a:rPr lang="zh-CN" altLang="zh-CN" sz="2000" dirty="0"/>
              <a:t>对蓄电池进行清洗时，把蓄电池从车上拆卸下来。在车上清洗蓄电池有可能会导致腐蚀性的酸液溅到发动机或其他电气部件上造成损害。</a:t>
            </a:r>
            <a:endParaRPr lang="en-US" altLang="zh-CN" sz="2000" dirty="0"/>
          </a:p>
          <a:p>
            <a:pPr marL="431789" indent="-143930">
              <a:lnSpc>
                <a:spcPct val="150000"/>
              </a:lnSpc>
              <a:buFont typeface="Arial" panose="020B0604020202020204" pitchFamily="34" charset="0"/>
              <a:buChar char="•"/>
            </a:pPr>
            <a:r>
              <a:rPr lang="zh-CN" altLang="en-US" sz="2000" dirty="0"/>
              <a:t>（</a:t>
            </a:r>
            <a:r>
              <a:rPr lang="en-US" altLang="zh-CN" sz="2000" dirty="0"/>
              <a:t>2</a:t>
            </a:r>
            <a:r>
              <a:rPr lang="zh-CN" altLang="en-US" sz="2000" dirty="0"/>
              <a:t>）</a:t>
            </a:r>
            <a:r>
              <a:rPr lang="zh-CN" altLang="zh-CN" sz="2000" dirty="0"/>
              <a:t>拆下蓄电池后，使用胶带封闭排气孔，用清水冲洗蓄电池外部的灰尘和污垢，再使用热的小苏打溶液清洗，然后用纸巾或旧毛巾擦干壳体。清洗后，取下胶带。</a:t>
            </a:r>
            <a:endParaRPr lang="en-US" altLang="zh-CN" sz="2000" dirty="0"/>
          </a:p>
          <a:p>
            <a:pPr marL="431789" indent="-143930">
              <a:lnSpc>
                <a:spcPct val="150000"/>
              </a:lnSpc>
              <a:buFont typeface="Arial" panose="020B0604020202020204" pitchFamily="34" charset="0"/>
              <a:buChar char="•"/>
            </a:pPr>
            <a:r>
              <a:rPr lang="zh-CN" altLang="en-US" sz="2000" dirty="0"/>
              <a:t>（</a:t>
            </a:r>
            <a:r>
              <a:rPr lang="en-US" altLang="zh-CN" sz="2000" dirty="0"/>
              <a:t>3</a:t>
            </a:r>
            <a:r>
              <a:rPr lang="zh-CN" altLang="en-US" sz="2000" dirty="0"/>
              <a:t>）</a:t>
            </a:r>
            <a:r>
              <a:rPr lang="zh-CN" altLang="zh-CN" sz="2000" dirty="0"/>
              <a:t>电缆端的连接头和蓄电池接线柱（极桩）用专门的清洗工具</a:t>
            </a:r>
            <a:endParaRPr lang="en-US" altLang="zh-CN" sz="2000" dirty="0"/>
          </a:p>
          <a:p>
            <a:pPr marL="431789" indent="-143930">
              <a:lnSpc>
                <a:spcPct val="150000"/>
              </a:lnSpc>
            </a:pPr>
            <a:r>
              <a:rPr lang="en-US" altLang="zh-CN" sz="2000" dirty="0"/>
              <a:t>       </a:t>
            </a:r>
            <a:r>
              <a:rPr lang="zh-CN" altLang="zh-CN" sz="2000" dirty="0"/>
              <a:t>和毛刷清洗，也可使用特细砂纸小心打磨。</a:t>
            </a:r>
          </a:p>
          <a:p>
            <a:pPr marL="431789" indent="-143930">
              <a:lnSpc>
                <a:spcPct val="150000"/>
              </a:lnSpc>
              <a:buFont typeface="Arial" panose="020B0604020202020204" pitchFamily="34" charset="0"/>
              <a:buChar char="•"/>
            </a:pPr>
            <a:r>
              <a:rPr lang="zh-CN" altLang="en-US" sz="2000" dirty="0"/>
              <a:t>（</a:t>
            </a:r>
            <a:r>
              <a:rPr lang="en-US" altLang="zh-CN" sz="2000" dirty="0"/>
              <a:t>4</a:t>
            </a:r>
            <a:r>
              <a:rPr lang="zh-CN" altLang="en-US" sz="2000" dirty="0"/>
              <a:t>）</a:t>
            </a:r>
            <a:r>
              <a:rPr lang="zh-CN" altLang="zh-CN" sz="2000" dirty="0"/>
              <a:t>蓄电池的电缆连接头一般需喷涂保护涂层防腐。在电极极柱</a:t>
            </a:r>
            <a:endParaRPr lang="en-US" altLang="zh-CN" sz="2000" dirty="0"/>
          </a:p>
          <a:p>
            <a:pPr marL="431789" indent="-143930">
              <a:lnSpc>
                <a:spcPct val="150000"/>
              </a:lnSpc>
            </a:pPr>
            <a:r>
              <a:rPr lang="en-US" altLang="zh-CN" sz="2000" dirty="0"/>
              <a:t>       </a:t>
            </a:r>
            <a:r>
              <a:rPr lang="zh-CN" altLang="zh-CN" sz="2000" dirty="0"/>
              <a:t>周围和卡子下面装保护垫也可以起到防腐保护的作用。</a:t>
            </a:r>
          </a:p>
        </p:txBody>
      </p:sp>
      <p:sp>
        <p:nvSpPr>
          <p:cNvPr id="5" name="矩形 4">
            <a:extLst>
              <a:ext uri="{FF2B5EF4-FFF2-40B4-BE49-F238E27FC236}">
                <a16:creationId xmlns:a16="http://schemas.microsoft.com/office/drawing/2014/main" id="{3E917185-4EAD-4F06-8ADC-74CF7E8ECC0E}"/>
              </a:ext>
            </a:extLst>
          </p:cNvPr>
          <p:cNvSpPr/>
          <p:nvPr/>
        </p:nvSpPr>
        <p:spPr>
          <a:xfrm>
            <a:off x="9699529" y="5956060"/>
            <a:ext cx="1326004" cy="338554"/>
          </a:xfrm>
          <a:prstGeom prst="rect">
            <a:avLst/>
          </a:prstGeom>
        </p:spPr>
        <p:txBody>
          <a:bodyPr wrap="none">
            <a:spAutoFit/>
          </a:bodyPr>
          <a:lstStyle/>
          <a:p>
            <a:r>
              <a:rPr lang="zh-CN" altLang="en-US" sz="1600" b="1" dirty="0">
                <a:solidFill>
                  <a:srgbClr val="C00000"/>
                </a:solidFill>
              </a:rPr>
              <a:t>图</a:t>
            </a:r>
            <a:r>
              <a:rPr lang="en-US" altLang="zh-CN" sz="1600" b="1" dirty="0">
                <a:solidFill>
                  <a:srgbClr val="C00000"/>
                </a:solidFill>
              </a:rPr>
              <a:t>  </a:t>
            </a:r>
            <a:r>
              <a:rPr lang="zh-CN" altLang="en-US" sz="1600" b="1" dirty="0">
                <a:solidFill>
                  <a:srgbClr val="C00000"/>
                </a:solidFill>
              </a:rPr>
              <a:t>清洁作业</a:t>
            </a:r>
          </a:p>
        </p:txBody>
      </p:sp>
      <p:pic>
        <p:nvPicPr>
          <p:cNvPr id="6" name="Picture 2">
            <a:extLst>
              <a:ext uri="{FF2B5EF4-FFF2-40B4-BE49-F238E27FC236}">
                <a16:creationId xmlns:a16="http://schemas.microsoft.com/office/drawing/2014/main" id="{5B46301C-28B2-4212-9439-FCA1E96A777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77336" y="3679760"/>
            <a:ext cx="2284204" cy="22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66187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0C0827E8-3A08-48FF-AEB7-5752A2CDF52A}"/>
              </a:ext>
            </a:extLst>
          </p:cNvPr>
          <p:cNvSpPr/>
          <p:nvPr/>
        </p:nvSpPr>
        <p:spPr>
          <a:xfrm>
            <a:off x="863442" y="1199800"/>
            <a:ext cx="10405571" cy="2807435"/>
          </a:xfrm>
          <a:prstGeom prst="rect">
            <a:avLst/>
          </a:prstGeom>
        </p:spPr>
        <p:txBody>
          <a:bodyPr wrap="square">
            <a:spAutoFit/>
          </a:bodyPr>
          <a:lstStyle/>
          <a:p>
            <a:pPr marL="380990" indent="-380990">
              <a:lnSpc>
                <a:spcPct val="150000"/>
              </a:lnSpc>
              <a:buClr>
                <a:srgbClr val="C00000"/>
              </a:buClr>
              <a:buFont typeface="Wingdings" panose="05000000000000000000" pitchFamily="2" charset="2"/>
              <a:buChar char="Ø"/>
            </a:pPr>
            <a:r>
              <a:rPr lang="en-US" altLang="zh-CN" sz="2000" b="1" dirty="0"/>
              <a:t>3</a:t>
            </a:r>
            <a:r>
              <a:rPr lang="zh-CN" altLang="en-US" sz="2000" b="1" dirty="0"/>
              <a:t>、</a:t>
            </a:r>
            <a:r>
              <a:rPr lang="zh-CN" altLang="zh-CN" sz="2000" b="1" dirty="0"/>
              <a:t>电解液液面高度检查和放电程度</a:t>
            </a:r>
            <a:r>
              <a:rPr lang="zh-CN" altLang="en-US" sz="2000" b="1" dirty="0"/>
              <a:t>检查</a:t>
            </a:r>
            <a:endParaRPr lang="zh-CN" altLang="zh-CN" sz="2000" dirty="0"/>
          </a:p>
          <a:p>
            <a:pPr marL="431789" indent="-143930">
              <a:lnSpc>
                <a:spcPct val="150000"/>
              </a:lnSpc>
              <a:buFont typeface="Arial" panose="020B0604020202020204" pitchFamily="34" charset="0"/>
              <a:buChar char="•"/>
            </a:pPr>
            <a:r>
              <a:rPr lang="zh-CN" altLang="zh-CN" sz="2000" dirty="0"/>
              <a:t>（</a:t>
            </a:r>
            <a:r>
              <a:rPr lang="en-US" altLang="zh-CN" sz="2000" dirty="0"/>
              <a:t>1</a:t>
            </a:r>
            <a:r>
              <a:rPr lang="zh-CN" altLang="zh-CN" sz="2000" dirty="0"/>
              <a:t>）电解液液面一般高出极板</a:t>
            </a:r>
            <a:r>
              <a:rPr lang="en-US" altLang="zh-CN" sz="2000" dirty="0"/>
              <a:t>10</a:t>
            </a:r>
            <a:r>
              <a:rPr lang="zh-CN" altLang="zh-CN" sz="2000" dirty="0"/>
              <a:t>～</a:t>
            </a:r>
            <a:r>
              <a:rPr lang="en-US" altLang="zh-CN" sz="2000" dirty="0"/>
              <a:t>15mm</a:t>
            </a:r>
            <a:r>
              <a:rPr lang="zh-CN" altLang="zh-CN" sz="2000" dirty="0"/>
              <a:t>，液面过低应及时补充蒸馏水。</a:t>
            </a:r>
            <a:endParaRPr lang="en-US" altLang="zh-CN" sz="2000" dirty="0"/>
          </a:p>
          <a:p>
            <a:pPr marL="287859">
              <a:lnSpc>
                <a:spcPct val="150000"/>
              </a:lnSpc>
            </a:pPr>
            <a:r>
              <a:rPr lang="zh-CN" altLang="en-US" sz="2000" b="1" dirty="0">
                <a:solidFill>
                  <a:srgbClr val="C00000"/>
                </a:solidFill>
              </a:rPr>
              <a:t> 备注：</a:t>
            </a:r>
            <a:r>
              <a:rPr lang="zh-CN" altLang="zh-CN" sz="2000" dirty="0"/>
              <a:t>除非确知液面降低是由于电解液溅出所致，否则一般不允许加注硫酸溶液。</a:t>
            </a:r>
          </a:p>
          <a:p>
            <a:pPr marL="431789" indent="-143930">
              <a:lnSpc>
                <a:spcPct val="150000"/>
              </a:lnSpc>
              <a:buFont typeface="Arial" panose="020B0604020202020204" pitchFamily="34" charset="0"/>
              <a:buChar char="•"/>
            </a:pPr>
            <a:r>
              <a:rPr lang="zh-CN" altLang="zh-CN" sz="2000" dirty="0"/>
              <a:t>（</a:t>
            </a:r>
            <a:r>
              <a:rPr lang="en-US" altLang="zh-CN" sz="2000" dirty="0"/>
              <a:t>2</a:t>
            </a:r>
            <a:r>
              <a:rPr lang="zh-CN" altLang="zh-CN" sz="2000" dirty="0"/>
              <a:t>）放电程度检查</a:t>
            </a:r>
            <a:r>
              <a:rPr lang="zh-CN" altLang="en-US" sz="2000" dirty="0"/>
              <a:t>。</a:t>
            </a:r>
            <a:r>
              <a:rPr lang="zh-CN" altLang="zh-CN" sz="2000" dirty="0"/>
              <a:t>可以通过电解液密度检查，放电电压检查或密度计观察窗判断放电程度。</a:t>
            </a:r>
            <a:endParaRPr lang="en-US" altLang="zh-CN" sz="2000" dirty="0"/>
          </a:p>
          <a:p>
            <a:pPr marL="287859">
              <a:lnSpc>
                <a:spcPct val="150000"/>
              </a:lnSpc>
            </a:pPr>
            <a:r>
              <a:rPr lang="en-US" altLang="zh-CN" sz="2000" b="1" dirty="0">
                <a:solidFill>
                  <a:srgbClr val="C00000"/>
                </a:solidFill>
              </a:rPr>
              <a:t>  </a:t>
            </a:r>
            <a:r>
              <a:rPr lang="zh-CN" altLang="zh-CN" sz="2000" b="1" dirty="0">
                <a:solidFill>
                  <a:srgbClr val="C00000"/>
                </a:solidFill>
              </a:rPr>
              <a:t>备注：</a:t>
            </a:r>
            <a:r>
              <a:rPr lang="zh-CN" altLang="zh-CN" sz="2000" dirty="0"/>
              <a:t>拆装、移动蓄电池时，应轻拿轻放，严禁在地上拖拽。</a:t>
            </a:r>
          </a:p>
        </p:txBody>
      </p:sp>
    </p:spTree>
    <p:extLst>
      <p:ext uri="{BB962C8B-B14F-4D97-AF65-F5344CB8AC3E}">
        <p14:creationId xmlns:p14="http://schemas.microsoft.com/office/powerpoint/2010/main" val="20672256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4038275" y="921420"/>
            <a:ext cx="6444615" cy="1162051"/>
            <a:chOff x="3237789" y="1193772"/>
            <a:chExt cx="3636000" cy="967932"/>
          </a:xfrm>
        </p:grpSpPr>
        <p:grpSp>
          <p:nvGrpSpPr>
            <p:cNvPr id="5" name="组合 4"/>
            <p:cNvGrpSpPr/>
            <p:nvPr/>
          </p:nvGrpSpPr>
          <p:grpSpPr>
            <a:xfrm>
              <a:off x="3237789" y="1193772"/>
              <a:ext cx="3636000" cy="967932"/>
              <a:chOff x="4139952" y="1170041"/>
              <a:chExt cx="3559469" cy="536519"/>
            </a:xfrm>
          </p:grpSpPr>
          <p:sp>
            <p:nvSpPr>
              <p:cNvPr id="7" name="圆角矩形 6"/>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8" name="圆角矩形 113"/>
              <p:cNvSpPr/>
              <p:nvPr/>
            </p:nvSpPr>
            <p:spPr>
              <a:xfrm>
                <a:off x="4716017" y="1250029"/>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2"/>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Microsoft YaHei" panose="020B0503020204020204" charset="-122"/>
                  <a:ea typeface="Microsoft YaHei" panose="020B0503020204020204" charset="-122"/>
                </a:endParaRPr>
              </a:p>
            </p:txBody>
          </p:sp>
          <p:sp>
            <p:nvSpPr>
              <p:cNvPr id="9" name="TextBox 8"/>
              <p:cNvSpPr txBox="1"/>
              <p:nvPr/>
            </p:nvSpPr>
            <p:spPr>
              <a:xfrm>
                <a:off x="4225852" y="1325082"/>
                <a:ext cx="486118" cy="184117"/>
              </a:xfrm>
              <a:prstGeom prst="rect">
                <a:avLst/>
              </a:prstGeom>
              <a:noFill/>
            </p:spPr>
            <p:txBody>
              <a:bodyPr wrap="square" rtlCol="0">
                <a:spAutoFit/>
              </a:bodyPr>
              <a:lstStyle/>
              <a:p>
                <a:pPr algn="ctr"/>
                <a:r>
                  <a:rPr lang="en-US" altLang="zh-CN" sz="2000" b="1" dirty="0">
                    <a:solidFill>
                      <a:schemeClr val="accent2"/>
                    </a:solidFill>
                    <a:effectLst>
                      <a:innerShdw blurRad="63500" dist="50800" dir="10800000">
                        <a:prstClr val="black">
                          <a:alpha val="50000"/>
                        </a:prstClr>
                      </a:innerShdw>
                    </a:effectLst>
                    <a:latin typeface="Microsoft YaHei" panose="020B0503020204020204" charset="-122"/>
                    <a:ea typeface="Microsoft YaHei" panose="020B0503020204020204" charset="-122"/>
                  </a:rPr>
                  <a:t>01</a:t>
                </a:r>
                <a:endParaRPr lang="zh-CN" altLang="en-US" sz="2000" b="1" dirty="0">
                  <a:solidFill>
                    <a:schemeClr val="accent2"/>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6" name="TextBox 5"/>
            <p:cNvSpPr txBox="1"/>
            <p:nvPr/>
          </p:nvSpPr>
          <p:spPr>
            <a:xfrm>
              <a:off x="3807179" y="1436609"/>
              <a:ext cx="2929429" cy="414240"/>
            </a:xfrm>
            <a:prstGeom prst="rect">
              <a:avLst/>
            </a:prstGeom>
            <a:noFill/>
          </p:spPr>
          <p:txBody>
            <a:bodyPr wrap="square" rtlCol="0">
              <a:spAutoFit/>
            </a:bodyPr>
            <a:lstStyle/>
            <a:p>
              <a:pPr>
                <a:lnSpc>
                  <a:spcPct val="120000"/>
                </a:lnSpc>
              </a:pPr>
              <a:r>
                <a:rPr lang="zh-CN" altLang="en-US" sz="2400" dirty="0"/>
                <a:t>介绍铅酸蓄电池的特点</a:t>
              </a:r>
            </a:p>
          </p:txBody>
        </p:sp>
      </p:grpSp>
      <p:sp>
        <p:nvSpPr>
          <p:cNvPr id="32" name="Freeform 5"/>
          <p:cNvSpPr/>
          <p:nvPr/>
        </p:nvSpPr>
        <p:spPr bwMode="auto">
          <a:xfrm>
            <a:off x="3560445" y="963964"/>
            <a:ext cx="626745" cy="4896485"/>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flip="none" rotWithShape="1">
            <a:gsLst>
              <a:gs pos="0">
                <a:schemeClr val="bg1"/>
              </a:gs>
              <a:gs pos="100000">
                <a:schemeClr val="bg1">
                  <a:lumMod val="85000"/>
                </a:schemeClr>
              </a:gs>
            </a:gsLst>
            <a:lin ang="0" scaled="1"/>
            <a:tileRect/>
          </a:gradFill>
          <a:ln w="12700">
            <a:gradFill>
              <a:gsLst>
                <a:gs pos="0">
                  <a:schemeClr val="bg1"/>
                </a:gs>
                <a:gs pos="100000">
                  <a:schemeClr val="bg1">
                    <a:lumMod val="8500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nvGrpSpPr>
          <p:cNvPr id="53" name="组合 52"/>
          <p:cNvGrpSpPr/>
          <p:nvPr/>
        </p:nvGrpSpPr>
        <p:grpSpPr>
          <a:xfrm>
            <a:off x="4038274" y="2375153"/>
            <a:ext cx="6588349" cy="1182370"/>
            <a:chOff x="3237789" y="2461817"/>
            <a:chExt cx="3636000" cy="967932"/>
          </a:xfrm>
        </p:grpSpPr>
        <p:grpSp>
          <p:nvGrpSpPr>
            <p:cNvPr id="23" name="组合 22"/>
            <p:cNvGrpSpPr/>
            <p:nvPr/>
          </p:nvGrpSpPr>
          <p:grpSpPr>
            <a:xfrm>
              <a:off x="3237789" y="2461817"/>
              <a:ext cx="3636000" cy="967932"/>
              <a:chOff x="4139952" y="1170041"/>
              <a:chExt cx="3559469" cy="536519"/>
            </a:xfrm>
          </p:grpSpPr>
          <p:sp>
            <p:nvSpPr>
              <p:cNvPr id="25" name="圆角矩形 24"/>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26" name="圆角矩形 113"/>
              <p:cNvSpPr/>
              <p:nvPr/>
            </p:nvSpPr>
            <p:spPr>
              <a:xfrm>
                <a:off x="4716016" y="1250029"/>
                <a:ext cx="2819382"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6"/>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Microsoft YaHei" panose="020B0503020204020204" charset="-122"/>
                  <a:ea typeface="Microsoft YaHei" panose="020B0503020204020204" charset="-122"/>
                </a:endParaRPr>
              </a:p>
            </p:txBody>
          </p:sp>
          <p:sp>
            <p:nvSpPr>
              <p:cNvPr id="27" name="TextBox 26"/>
              <p:cNvSpPr txBox="1"/>
              <p:nvPr/>
            </p:nvSpPr>
            <p:spPr>
              <a:xfrm>
                <a:off x="4237519" y="1333759"/>
                <a:ext cx="486118" cy="180953"/>
              </a:xfrm>
              <a:prstGeom prst="rect">
                <a:avLst/>
              </a:prstGeom>
              <a:noFill/>
            </p:spPr>
            <p:txBody>
              <a:bodyPr wrap="square" rtlCol="0">
                <a:spAutoFit/>
              </a:bodyPr>
              <a:lstStyle/>
              <a:p>
                <a:pPr algn="ctr"/>
                <a:r>
                  <a:rPr lang="en-US" altLang="zh-CN" sz="2000" b="1" dirty="0">
                    <a:solidFill>
                      <a:schemeClr val="accent6"/>
                    </a:solidFill>
                    <a:effectLst>
                      <a:innerShdw blurRad="63500" dist="50800" dir="10800000">
                        <a:prstClr val="black">
                          <a:alpha val="50000"/>
                        </a:prstClr>
                      </a:innerShdw>
                    </a:effectLst>
                    <a:latin typeface="Microsoft YaHei" panose="020B0503020204020204" charset="-122"/>
                    <a:ea typeface="Microsoft YaHei" panose="020B0503020204020204" charset="-122"/>
                  </a:rPr>
                  <a:t>02</a:t>
                </a:r>
                <a:endParaRPr lang="zh-CN" altLang="en-US" sz="2000" b="1" dirty="0">
                  <a:solidFill>
                    <a:schemeClr val="accent6"/>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36" name="TextBox 35"/>
            <p:cNvSpPr txBox="1"/>
            <p:nvPr/>
          </p:nvSpPr>
          <p:spPr>
            <a:xfrm>
              <a:off x="3792967" y="2695799"/>
              <a:ext cx="2884725" cy="407121"/>
            </a:xfrm>
            <a:prstGeom prst="rect">
              <a:avLst/>
            </a:prstGeom>
            <a:noFill/>
          </p:spPr>
          <p:txBody>
            <a:bodyPr wrap="square" rtlCol="0">
              <a:spAutoFit/>
            </a:bodyPr>
            <a:lstStyle/>
            <a:p>
              <a:pPr algn="l">
                <a:lnSpc>
                  <a:spcPct val="120000"/>
                </a:lnSpc>
                <a:spcBef>
                  <a:spcPts val="0"/>
                </a:spcBef>
                <a:spcAft>
                  <a:spcPts val="0"/>
                </a:spcAft>
              </a:pPr>
              <a:r>
                <a:rPr lang="zh-CN" altLang="en-US" sz="2400" dirty="0"/>
                <a:t>对铅酸蓄电池进行正确分类</a:t>
              </a:r>
            </a:p>
          </p:txBody>
        </p:sp>
      </p:grpSp>
      <p:grpSp>
        <p:nvGrpSpPr>
          <p:cNvPr id="54" name="组合 53"/>
          <p:cNvGrpSpPr/>
          <p:nvPr/>
        </p:nvGrpSpPr>
        <p:grpSpPr>
          <a:xfrm>
            <a:off x="4038275" y="3773201"/>
            <a:ext cx="6534785" cy="1167765"/>
            <a:chOff x="3249768" y="3729867"/>
            <a:chExt cx="3636000" cy="967932"/>
          </a:xfrm>
        </p:grpSpPr>
        <p:grpSp>
          <p:nvGrpSpPr>
            <p:cNvPr id="11" name="组合 10"/>
            <p:cNvGrpSpPr/>
            <p:nvPr/>
          </p:nvGrpSpPr>
          <p:grpSpPr>
            <a:xfrm>
              <a:off x="3249768" y="3729867"/>
              <a:ext cx="3636000" cy="967932"/>
              <a:chOff x="4139952" y="1170041"/>
              <a:chExt cx="3559469" cy="536519"/>
            </a:xfrm>
          </p:grpSpPr>
          <p:sp>
            <p:nvSpPr>
              <p:cNvPr id="13" name="圆角矩形 12"/>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14" name="圆角矩形 113"/>
              <p:cNvSpPr/>
              <p:nvPr/>
            </p:nvSpPr>
            <p:spPr>
              <a:xfrm>
                <a:off x="4716016" y="1250029"/>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5"/>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15" name="TextBox 14"/>
              <p:cNvSpPr txBox="1"/>
              <p:nvPr/>
            </p:nvSpPr>
            <p:spPr>
              <a:xfrm>
                <a:off x="4203132" y="1364010"/>
                <a:ext cx="486118" cy="183216"/>
              </a:xfrm>
              <a:prstGeom prst="rect">
                <a:avLst/>
              </a:prstGeom>
              <a:noFill/>
            </p:spPr>
            <p:txBody>
              <a:bodyPr wrap="square" rtlCol="0">
                <a:spAutoFit/>
              </a:bodyPr>
              <a:lstStyle/>
              <a:p>
                <a:pPr algn="ctr"/>
                <a:r>
                  <a:rPr lang="en-US" altLang="zh-CN" sz="2000" b="1" dirty="0">
                    <a:solidFill>
                      <a:schemeClr val="accent5"/>
                    </a:solidFill>
                    <a:effectLst>
                      <a:innerShdw blurRad="63500" dist="50800" dir="10800000">
                        <a:prstClr val="black">
                          <a:alpha val="50000"/>
                        </a:prstClr>
                      </a:innerShdw>
                    </a:effectLst>
                    <a:latin typeface="Microsoft YaHei" panose="020B0503020204020204" charset="-122"/>
                    <a:ea typeface="Microsoft YaHei" panose="020B0503020204020204" charset="-122"/>
                  </a:rPr>
                  <a:t>03</a:t>
                </a:r>
                <a:endParaRPr lang="zh-CN" altLang="en-US" sz="2000" b="1" dirty="0">
                  <a:solidFill>
                    <a:schemeClr val="accent5"/>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37" name="TextBox 36"/>
            <p:cNvSpPr txBox="1"/>
            <p:nvPr/>
          </p:nvSpPr>
          <p:spPr>
            <a:xfrm>
              <a:off x="3808600" y="4006155"/>
              <a:ext cx="2880000" cy="412213"/>
            </a:xfrm>
            <a:prstGeom prst="rect">
              <a:avLst/>
            </a:prstGeom>
            <a:noFill/>
          </p:spPr>
          <p:txBody>
            <a:bodyPr wrap="square" rtlCol="0">
              <a:spAutoFit/>
            </a:bodyPr>
            <a:lstStyle/>
            <a:p>
              <a:pPr algn="l">
                <a:lnSpc>
                  <a:spcPct val="120000"/>
                </a:lnSpc>
                <a:spcBef>
                  <a:spcPts val="0"/>
                </a:spcBef>
                <a:spcAft>
                  <a:spcPts val="0"/>
                </a:spcAft>
              </a:pPr>
              <a:r>
                <a:rPr lang="zh-CN" altLang="en-US" sz="2400" dirty="0">
                  <a:sym typeface="+mn-ea"/>
                </a:rPr>
                <a:t>能介绍铅酸蓄电池的结构及工作原理</a:t>
              </a:r>
            </a:p>
          </p:txBody>
        </p:sp>
      </p:grpSp>
      <p:sp>
        <p:nvSpPr>
          <p:cNvPr id="107" name="椭圆 106"/>
          <p:cNvSpPr/>
          <p:nvPr/>
        </p:nvSpPr>
        <p:spPr>
          <a:xfrm>
            <a:off x="4406706" y="5676719"/>
            <a:ext cx="183161" cy="183185"/>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17" name="组合 116"/>
          <p:cNvGrpSpPr/>
          <p:nvPr/>
        </p:nvGrpSpPr>
        <p:grpSpPr>
          <a:xfrm>
            <a:off x="8225636" y="5576113"/>
            <a:ext cx="383842" cy="383892"/>
            <a:chOff x="304800" y="673100"/>
            <a:chExt cx="4000500" cy="4000500"/>
          </a:xfrm>
          <a:effectLst>
            <a:outerShdw blurRad="381000" dist="152400" dir="8100000" algn="tr" rotWithShape="0">
              <a:prstClr val="black">
                <a:alpha val="70000"/>
              </a:prstClr>
            </a:outerShdw>
          </a:effectLst>
        </p:grpSpPr>
        <p:sp>
          <p:nvSpPr>
            <p:cNvPr id="118" name="同心圆 1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9" name="椭圆 11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1796498" y="2695823"/>
            <a:ext cx="1645963" cy="1645963"/>
            <a:chOff x="391147" y="2871710"/>
            <a:chExt cx="1645963" cy="1645963"/>
          </a:xfrm>
        </p:grpSpPr>
        <p:grpSp>
          <p:nvGrpSpPr>
            <p:cNvPr id="28" name="组合 27"/>
            <p:cNvGrpSpPr/>
            <p:nvPr/>
          </p:nvGrpSpPr>
          <p:grpSpPr>
            <a:xfrm>
              <a:off x="391147" y="2871710"/>
              <a:ext cx="1645963" cy="1645963"/>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480998" y="3253364"/>
              <a:ext cx="1438320" cy="984885"/>
            </a:xfrm>
            <a:prstGeom prst="rect">
              <a:avLst/>
            </a:prstGeom>
            <a:noFill/>
          </p:spPr>
          <p:txBody>
            <a:bodyPr wrap="square" lIns="0" tIns="0" rIns="0" bIns="0" rtlCol="0">
              <a:spAutoFit/>
            </a:bodyPr>
            <a:lstStyle/>
            <a:p>
              <a:pPr algn="ctr"/>
              <a:r>
                <a:rPr lang="zh-CN" altLang="en-US" sz="3200" b="1" dirty="0">
                  <a:solidFill>
                    <a:schemeClr val="accent1"/>
                  </a:solidFill>
                  <a:latin typeface="Microsoft YaHei" panose="020B0503020204020204" charset="-122"/>
                  <a:ea typeface="Microsoft YaHei" panose="020B0503020204020204" charset="-122"/>
                </a:rPr>
                <a:t>学习</a:t>
              </a:r>
            </a:p>
            <a:p>
              <a:pPr algn="ctr"/>
              <a:r>
                <a:rPr lang="zh-CN" altLang="en-US" sz="3200" b="1" dirty="0">
                  <a:solidFill>
                    <a:schemeClr val="accent1"/>
                  </a:solidFill>
                  <a:latin typeface="Microsoft YaHei" panose="020B0503020204020204" charset="-122"/>
                  <a:ea typeface="Microsoft YaHei" panose="020B0503020204020204" charset="-122"/>
                </a:rPr>
                <a:t>目标</a:t>
              </a:r>
            </a:p>
          </p:txBody>
        </p:sp>
      </p:grpSp>
      <p:grpSp>
        <p:nvGrpSpPr>
          <p:cNvPr id="39" name="组合 38">
            <a:extLst>
              <a:ext uri="{FF2B5EF4-FFF2-40B4-BE49-F238E27FC236}">
                <a16:creationId xmlns:a16="http://schemas.microsoft.com/office/drawing/2014/main" id="{3C026A63-FC6F-4F7B-9B1B-D7AAF32E32EF}"/>
              </a:ext>
            </a:extLst>
          </p:cNvPr>
          <p:cNvGrpSpPr/>
          <p:nvPr/>
        </p:nvGrpSpPr>
        <p:grpSpPr>
          <a:xfrm>
            <a:off x="4038274" y="5134858"/>
            <a:ext cx="6444615" cy="1162050"/>
            <a:chOff x="3237789" y="1193772"/>
            <a:chExt cx="3636000" cy="967932"/>
          </a:xfrm>
        </p:grpSpPr>
        <p:grpSp>
          <p:nvGrpSpPr>
            <p:cNvPr id="40" name="组合 39">
              <a:extLst>
                <a:ext uri="{FF2B5EF4-FFF2-40B4-BE49-F238E27FC236}">
                  <a16:creationId xmlns:a16="http://schemas.microsoft.com/office/drawing/2014/main" id="{1C7DBC2D-E8AE-4D6F-AEF3-D87A4C995915}"/>
                </a:ext>
              </a:extLst>
            </p:cNvPr>
            <p:cNvGrpSpPr/>
            <p:nvPr/>
          </p:nvGrpSpPr>
          <p:grpSpPr>
            <a:xfrm>
              <a:off x="3237789" y="1193772"/>
              <a:ext cx="3636000" cy="967932"/>
              <a:chOff x="4139952" y="1170041"/>
              <a:chExt cx="3559469" cy="536519"/>
            </a:xfrm>
          </p:grpSpPr>
          <p:sp>
            <p:nvSpPr>
              <p:cNvPr id="42" name="圆角矩形 6">
                <a:extLst>
                  <a:ext uri="{FF2B5EF4-FFF2-40B4-BE49-F238E27FC236}">
                    <a16:creationId xmlns:a16="http://schemas.microsoft.com/office/drawing/2014/main" id="{01B9D01B-E224-40AC-A375-AFC0A79A373A}"/>
                  </a:ext>
                </a:extLst>
              </p:cNvPr>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43" name="圆角矩形 113">
                <a:extLst>
                  <a:ext uri="{FF2B5EF4-FFF2-40B4-BE49-F238E27FC236}">
                    <a16:creationId xmlns:a16="http://schemas.microsoft.com/office/drawing/2014/main" id="{0D0EC91B-3602-4715-83C2-2F1186A9DBC0}"/>
                  </a:ext>
                </a:extLst>
              </p:cNvPr>
              <p:cNvSpPr/>
              <p:nvPr/>
            </p:nvSpPr>
            <p:spPr>
              <a:xfrm>
                <a:off x="4716017" y="1250029"/>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FFC00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Microsoft YaHei" panose="020B0503020204020204" charset="-122"/>
                  <a:ea typeface="Microsoft YaHei" panose="020B0503020204020204" charset="-122"/>
                </a:endParaRPr>
              </a:p>
            </p:txBody>
          </p:sp>
          <p:sp>
            <p:nvSpPr>
              <p:cNvPr id="44" name="TextBox 8">
                <a:extLst>
                  <a:ext uri="{FF2B5EF4-FFF2-40B4-BE49-F238E27FC236}">
                    <a16:creationId xmlns:a16="http://schemas.microsoft.com/office/drawing/2014/main" id="{6E1BE997-CEA0-496A-968A-0D562F0202B6}"/>
                  </a:ext>
                </a:extLst>
              </p:cNvPr>
              <p:cNvSpPr txBox="1"/>
              <p:nvPr/>
            </p:nvSpPr>
            <p:spPr>
              <a:xfrm>
                <a:off x="4225852" y="1325082"/>
                <a:ext cx="486118" cy="184117"/>
              </a:xfrm>
              <a:prstGeom prst="rect">
                <a:avLst/>
              </a:prstGeom>
              <a:noFill/>
            </p:spPr>
            <p:txBody>
              <a:bodyPr wrap="square" rtlCol="0">
                <a:spAutoFit/>
              </a:bodyPr>
              <a:lstStyle/>
              <a:p>
                <a:pPr algn="ctr"/>
                <a:r>
                  <a:rPr lang="en-US" altLang="zh-CN" sz="2000" b="1" dirty="0">
                    <a:solidFill>
                      <a:srgbClr val="FFC000"/>
                    </a:solidFill>
                    <a:effectLst>
                      <a:innerShdw blurRad="63500" dist="50800" dir="10800000">
                        <a:prstClr val="black">
                          <a:alpha val="50000"/>
                        </a:prstClr>
                      </a:innerShdw>
                    </a:effectLst>
                    <a:latin typeface="Microsoft YaHei" panose="020B0503020204020204" charset="-122"/>
                    <a:ea typeface="Microsoft YaHei" panose="020B0503020204020204" charset="-122"/>
                  </a:rPr>
                  <a:t>04</a:t>
                </a:r>
                <a:endParaRPr lang="zh-CN" altLang="en-US" sz="2000" b="1" dirty="0">
                  <a:solidFill>
                    <a:srgbClr val="FFC000"/>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41" name="TextBox 5">
              <a:extLst>
                <a:ext uri="{FF2B5EF4-FFF2-40B4-BE49-F238E27FC236}">
                  <a16:creationId xmlns:a16="http://schemas.microsoft.com/office/drawing/2014/main" id="{C7E78D68-1296-41A7-A747-8B2851D035A6}"/>
                </a:ext>
              </a:extLst>
            </p:cNvPr>
            <p:cNvSpPr txBox="1"/>
            <p:nvPr/>
          </p:nvSpPr>
          <p:spPr>
            <a:xfrm>
              <a:off x="3792647" y="1307876"/>
              <a:ext cx="2929429" cy="412104"/>
            </a:xfrm>
            <a:prstGeom prst="rect">
              <a:avLst/>
            </a:prstGeom>
            <a:noFill/>
          </p:spPr>
          <p:txBody>
            <a:bodyPr wrap="square" rtlCol="0">
              <a:spAutoFit/>
            </a:bodyPr>
            <a:lstStyle/>
            <a:p>
              <a:pPr algn="l">
                <a:lnSpc>
                  <a:spcPct val="120000"/>
                </a:lnSpc>
                <a:spcBef>
                  <a:spcPts val="0"/>
                </a:spcBef>
                <a:spcAft>
                  <a:spcPts val="0"/>
                </a:spcAft>
              </a:pPr>
              <a:endParaRPr lang="zh-CN" altLang="en-US" sz="2400" dirty="0"/>
            </a:p>
          </p:txBody>
        </p:sp>
      </p:grpSp>
      <p:sp>
        <p:nvSpPr>
          <p:cNvPr id="38" name="TextBox 36">
            <a:extLst>
              <a:ext uri="{FF2B5EF4-FFF2-40B4-BE49-F238E27FC236}">
                <a16:creationId xmlns:a16="http://schemas.microsoft.com/office/drawing/2014/main" id="{16BAD982-033A-4EC4-8975-0E30E6D507DA}"/>
              </a:ext>
            </a:extLst>
          </p:cNvPr>
          <p:cNvSpPr txBox="1"/>
          <p:nvPr/>
        </p:nvSpPr>
        <p:spPr>
          <a:xfrm>
            <a:off x="5026880" y="5455168"/>
            <a:ext cx="5176067" cy="497316"/>
          </a:xfrm>
          <a:prstGeom prst="rect">
            <a:avLst/>
          </a:prstGeom>
          <a:noFill/>
        </p:spPr>
        <p:txBody>
          <a:bodyPr wrap="square" rtlCol="0">
            <a:spAutoFit/>
          </a:bodyPr>
          <a:lstStyle/>
          <a:p>
            <a:pPr algn="l">
              <a:lnSpc>
                <a:spcPct val="120000"/>
              </a:lnSpc>
              <a:spcBef>
                <a:spcPts val="0"/>
              </a:spcBef>
              <a:spcAft>
                <a:spcPts val="0"/>
              </a:spcAft>
            </a:pPr>
            <a:r>
              <a:rPr lang="zh-CN" altLang="en-US" sz="2400" dirty="0">
                <a:sym typeface="+mn-ea"/>
              </a:rPr>
              <a:t>能正确对铅酸蓄电池进行检测、充电</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outHorizontal)">
                                      <p:cBhvr>
                                        <p:cTn id="7" dur="500"/>
                                        <p:tgtEl>
                                          <p:spTgt spid="3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left)">
                                      <p:cBhvr>
                                        <p:cTn id="11" dur="750"/>
                                        <p:tgtEl>
                                          <p:spTgt spid="52"/>
                                        </p:tgtEl>
                                      </p:cBhvr>
                                    </p:animEffect>
                                  </p:childTnLst>
                                </p:cTn>
                              </p:par>
                              <p:par>
                                <p:cTn id="12" presetID="22" presetClass="entr" presetSubtype="8" fill="hold" nodeType="with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wipe(left)">
                                      <p:cBhvr>
                                        <p:cTn id="14" dur="750"/>
                                        <p:tgtEl>
                                          <p:spTgt spid="53"/>
                                        </p:tgtEl>
                                      </p:cBhvr>
                                    </p:animEffect>
                                  </p:childTnLst>
                                </p:cTn>
                              </p:par>
                              <p:par>
                                <p:cTn id="15" presetID="22" presetClass="entr" presetSubtype="8"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left)">
                                      <p:cBhvr>
                                        <p:cTn id="17" dur="750"/>
                                        <p:tgtEl>
                                          <p:spTgt spid="54"/>
                                        </p:tgtEl>
                                      </p:cBhvr>
                                    </p:animEffect>
                                  </p:childTnLst>
                                </p:cTn>
                              </p:par>
                              <p:par>
                                <p:cTn id="18" presetID="1" presetClass="entr" presetSubtype="0" fill="hold" grpId="0" nodeType="withEffect">
                                  <p:stCondLst>
                                    <p:cond delay="600"/>
                                  </p:stCondLst>
                                  <p:childTnLst>
                                    <p:set>
                                      <p:cBhvr>
                                        <p:cTn id="19" dur="1" fill="hold">
                                          <p:stCondLst>
                                            <p:cond delay="0"/>
                                          </p:stCondLst>
                                        </p:cTn>
                                        <p:tgtEl>
                                          <p:spTgt spid="107"/>
                                        </p:tgtEl>
                                        <p:attrNameLst>
                                          <p:attrName>style.visibility</p:attrName>
                                        </p:attrNameLst>
                                      </p:cBhvr>
                                      <p:to>
                                        <p:strVal val="visible"/>
                                      </p:to>
                                    </p:set>
                                  </p:childTnLst>
                                </p:cTn>
                              </p:par>
                              <p:par>
                                <p:cTn id="20" presetID="53" presetClass="entr" presetSubtype="16" fill="hold" grpId="1" nodeType="withEffect">
                                  <p:stCondLst>
                                    <p:cond delay="600"/>
                                  </p:stCondLst>
                                  <p:childTnLst>
                                    <p:set>
                                      <p:cBhvr>
                                        <p:cTn id="21" dur="1" fill="hold">
                                          <p:stCondLst>
                                            <p:cond delay="0"/>
                                          </p:stCondLst>
                                        </p:cTn>
                                        <p:tgtEl>
                                          <p:spTgt spid="107"/>
                                        </p:tgtEl>
                                        <p:attrNameLst>
                                          <p:attrName>style.visibility</p:attrName>
                                        </p:attrNameLst>
                                      </p:cBhvr>
                                      <p:to>
                                        <p:strVal val="visible"/>
                                      </p:to>
                                    </p:set>
                                    <p:anim calcmode="lin" valueType="num">
                                      <p:cBhvr>
                                        <p:cTn id="22" dur="500" fill="hold"/>
                                        <p:tgtEl>
                                          <p:spTgt spid="107"/>
                                        </p:tgtEl>
                                        <p:attrNameLst>
                                          <p:attrName>ppt_w</p:attrName>
                                        </p:attrNameLst>
                                      </p:cBhvr>
                                      <p:tavLst>
                                        <p:tav tm="0">
                                          <p:val>
                                            <p:fltVal val="0"/>
                                          </p:val>
                                        </p:tav>
                                        <p:tav tm="100000">
                                          <p:val>
                                            <p:strVal val="#ppt_w"/>
                                          </p:val>
                                        </p:tav>
                                      </p:tavLst>
                                    </p:anim>
                                    <p:anim calcmode="lin" valueType="num">
                                      <p:cBhvr>
                                        <p:cTn id="23" dur="500" fill="hold"/>
                                        <p:tgtEl>
                                          <p:spTgt spid="107"/>
                                        </p:tgtEl>
                                        <p:attrNameLst>
                                          <p:attrName>ppt_h</p:attrName>
                                        </p:attrNameLst>
                                      </p:cBhvr>
                                      <p:tavLst>
                                        <p:tav tm="0">
                                          <p:val>
                                            <p:fltVal val="0"/>
                                          </p:val>
                                        </p:tav>
                                        <p:tav tm="100000">
                                          <p:val>
                                            <p:strVal val="#ppt_h"/>
                                          </p:val>
                                        </p:tav>
                                      </p:tavLst>
                                    </p:anim>
                                    <p:animEffect transition="in" filter="fade">
                                      <p:cBhvr>
                                        <p:cTn id="24" dur="500"/>
                                        <p:tgtEl>
                                          <p:spTgt spid="107"/>
                                        </p:tgtEl>
                                      </p:cBhvr>
                                    </p:animEffect>
                                  </p:childTnLst>
                                </p:cTn>
                              </p:par>
                              <p:par>
                                <p:cTn id="25" presetID="64" presetClass="path" presetSubtype="0" fill="hold" grpId="2" nodeType="withEffect">
                                  <p:stCondLst>
                                    <p:cond delay="600"/>
                                  </p:stCondLst>
                                  <p:childTnLst>
                                    <p:animMotion origin="layout" path="M -4.44444E-6 -3.45679E-6 L -0.10381 -0.2787 " pathEditMode="relative" rAng="0" ptsTypes="AA">
                                      <p:cBhvr>
                                        <p:cTn id="26" dur="500" spd="-100000" fill="hold"/>
                                        <p:tgtEl>
                                          <p:spTgt spid="107"/>
                                        </p:tgtEl>
                                        <p:attrNameLst>
                                          <p:attrName>ppt_x</p:attrName>
                                          <p:attrName>ppt_y</p:attrName>
                                        </p:attrNameLst>
                                      </p:cBhvr>
                                      <p:rCtr x="-5191" y="-13951"/>
                                    </p:animMotion>
                                  </p:childTnLst>
                                </p:cTn>
                              </p:par>
                              <p:par>
                                <p:cTn id="27" presetID="1" presetClass="entr" presetSubtype="0" fill="hold" nodeType="withEffect">
                                  <p:stCondLst>
                                    <p:cond delay="600"/>
                                  </p:stCondLst>
                                  <p:childTnLst>
                                    <p:set>
                                      <p:cBhvr>
                                        <p:cTn id="28" dur="1" fill="hold">
                                          <p:stCondLst>
                                            <p:cond delay="0"/>
                                          </p:stCondLst>
                                        </p:cTn>
                                        <p:tgtEl>
                                          <p:spTgt spid="117"/>
                                        </p:tgtEl>
                                        <p:attrNameLst>
                                          <p:attrName>style.visibility</p:attrName>
                                        </p:attrNameLst>
                                      </p:cBhvr>
                                      <p:to>
                                        <p:strVal val="visible"/>
                                      </p:to>
                                    </p:set>
                                  </p:childTnLst>
                                </p:cTn>
                              </p:par>
                              <p:par>
                                <p:cTn id="29" presetID="53" presetClass="entr" presetSubtype="16" fill="hold" nodeType="withEffect">
                                  <p:stCondLst>
                                    <p:cond delay="600"/>
                                  </p:stCondLst>
                                  <p:childTnLst>
                                    <p:set>
                                      <p:cBhvr>
                                        <p:cTn id="30" dur="1" fill="hold">
                                          <p:stCondLst>
                                            <p:cond delay="0"/>
                                          </p:stCondLst>
                                        </p:cTn>
                                        <p:tgtEl>
                                          <p:spTgt spid="117"/>
                                        </p:tgtEl>
                                        <p:attrNameLst>
                                          <p:attrName>style.visibility</p:attrName>
                                        </p:attrNameLst>
                                      </p:cBhvr>
                                      <p:to>
                                        <p:strVal val="visible"/>
                                      </p:to>
                                    </p:set>
                                    <p:anim calcmode="lin" valueType="num">
                                      <p:cBhvr>
                                        <p:cTn id="31" dur="500" fill="hold"/>
                                        <p:tgtEl>
                                          <p:spTgt spid="117"/>
                                        </p:tgtEl>
                                        <p:attrNameLst>
                                          <p:attrName>ppt_w</p:attrName>
                                        </p:attrNameLst>
                                      </p:cBhvr>
                                      <p:tavLst>
                                        <p:tav tm="0">
                                          <p:val>
                                            <p:fltVal val="0"/>
                                          </p:val>
                                        </p:tav>
                                        <p:tav tm="100000">
                                          <p:val>
                                            <p:strVal val="#ppt_w"/>
                                          </p:val>
                                        </p:tav>
                                      </p:tavLst>
                                    </p:anim>
                                    <p:anim calcmode="lin" valueType="num">
                                      <p:cBhvr>
                                        <p:cTn id="32" dur="500" fill="hold"/>
                                        <p:tgtEl>
                                          <p:spTgt spid="117"/>
                                        </p:tgtEl>
                                        <p:attrNameLst>
                                          <p:attrName>ppt_h</p:attrName>
                                        </p:attrNameLst>
                                      </p:cBhvr>
                                      <p:tavLst>
                                        <p:tav tm="0">
                                          <p:val>
                                            <p:fltVal val="0"/>
                                          </p:val>
                                        </p:tav>
                                        <p:tav tm="100000">
                                          <p:val>
                                            <p:strVal val="#ppt_h"/>
                                          </p:val>
                                        </p:tav>
                                      </p:tavLst>
                                    </p:anim>
                                    <p:animEffect transition="in" filter="fade">
                                      <p:cBhvr>
                                        <p:cTn id="33" dur="500"/>
                                        <p:tgtEl>
                                          <p:spTgt spid="117"/>
                                        </p:tgtEl>
                                      </p:cBhvr>
                                    </p:animEffect>
                                  </p:childTnLst>
                                </p:cTn>
                              </p:par>
                              <p:par>
                                <p:cTn id="34" presetID="42" presetClass="path" presetSubtype="0" fill="hold" nodeType="withEffect">
                                  <p:stCondLst>
                                    <p:cond delay="600"/>
                                  </p:stCondLst>
                                  <p:childTnLst>
                                    <p:animMotion origin="layout" path="M 3.88889E-6 -4.81481E-6 L 0.13507 0.28334 " pathEditMode="relative" rAng="0" ptsTypes="AA">
                                      <p:cBhvr>
                                        <p:cTn id="35" dur="500" spd="-100000" fill="hold"/>
                                        <p:tgtEl>
                                          <p:spTgt spid="117"/>
                                        </p:tgtEl>
                                        <p:attrNameLst>
                                          <p:attrName>ppt_x</p:attrName>
                                          <p:attrName>ppt_y</p:attrName>
                                        </p:attrNameLst>
                                      </p:cBhvr>
                                      <p:rCtr x="6753" y="14167"/>
                                    </p:animMotion>
                                  </p:childTnLst>
                                </p:cTn>
                              </p:par>
                              <p:par>
                                <p:cTn id="36" presetID="53" presetClass="entr" presetSubtype="16" fill="hold" nodeType="withEffect">
                                  <p:stCondLst>
                                    <p:cond delay="0"/>
                                  </p:stCondLst>
                                  <p:childTnLst>
                                    <p:set>
                                      <p:cBhvr>
                                        <p:cTn id="37" dur="1" fill="hold">
                                          <p:stCondLst>
                                            <p:cond delay="0"/>
                                          </p:stCondLst>
                                        </p:cTn>
                                        <p:tgtEl>
                                          <p:spTgt spid="51"/>
                                        </p:tgtEl>
                                        <p:attrNameLst>
                                          <p:attrName>style.visibility</p:attrName>
                                        </p:attrNameLst>
                                      </p:cBhvr>
                                      <p:to>
                                        <p:strVal val="visible"/>
                                      </p:to>
                                    </p:set>
                                    <p:anim calcmode="lin" valueType="num">
                                      <p:cBhvr>
                                        <p:cTn id="38" dur="500" fill="hold"/>
                                        <p:tgtEl>
                                          <p:spTgt spid="51"/>
                                        </p:tgtEl>
                                        <p:attrNameLst>
                                          <p:attrName>ppt_w</p:attrName>
                                        </p:attrNameLst>
                                      </p:cBhvr>
                                      <p:tavLst>
                                        <p:tav tm="0">
                                          <p:val>
                                            <p:fltVal val="0"/>
                                          </p:val>
                                        </p:tav>
                                        <p:tav tm="100000">
                                          <p:val>
                                            <p:strVal val="#ppt_w"/>
                                          </p:val>
                                        </p:tav>
                                      </p:tavLst>
                                    </p:anim>
                                    <p:anim calcmode="lin" valueType="num">
                                      <p:cBhvr>
                                        <p:cTn id="39" dur="500" fill="hold"/>
                                        <p:tgtEl>
                                          <p:spTgt spid="51"/>
                                        </p:tgtEl>
                                        <p:attrNameLst>
                                          <p:attrName>ppt_h</p:attrName>
                                        </p:attrNameLst>
                                      </p:cBhvr>
                                      <p:tavLst>
                                        <p:tav tm="0">
                                          <p:val>
                                            <p:fltVal val="0"/>
                                          </p:val>
                                        </p:tav>
                                        <p:tav tm="100000">
                                          <p:val>
                                            <p:strVal val="#ppt_h"/>
                                          </p:val>
                                        </p:tav>
                                      </p:tavLst>
                                    </p:anim>
                                    <p:animEffect transition="in" filter="fade">
                                      <p:cBhvr>
                                        <p:cTn id="40" dur="500"/>
                                        <p:tgtEl>
                                          <p:spTgt spid="51"/>
                                        </p:tgtEl>
                                      </p:cBhvr>
                                    </p:animEffect>
                                  </p:childTnLst>
                                </p:cTn>
                              </p:par>
                            </p:childTnLst>
                          </p:cTn>
                        </p:par>
                        <p:par>
                          <p:cTn id="41" fill="hold">
                            <p:stCondLst>
                              <p:cond delay="1600"/>
                            </p:stCondLst>
                            <p:childTnLst>
                              <p:par>
                                <p:cTn id="42" presetID="22" presetClass="entr" presetSubtype="8" fill="hold"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left)">
                                      <p:cBhvr>
                                        <p:cTn id="44" dur="750"/>
                                        <p:tgtEl>
                                          <p:spTgt spid="3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left)">
                                      <p:cBhvr>
                                        <p:cTn id="4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107" grpId="0" bldLvl="0" animBg="1"/>
      <p:bldP spid="107" grpId="1" bldLvl="0" animBg="1"/>
      <p:bldP spid="107" grpId="2" bldLvl="0" animBg="1"/>
      <p:bldP spid="3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320419-C410-4559-BC69-139A1092AD19}"/>
              </a:ext>
            </a:extLst>
          </p:cNvPr>
          <p:cNvSpPr>
            <a:spLocks noGrp="1"/>
          </p:cNvSpPr>
          <p:nvPr>
            <p:ph type="title"/>
          </p:nvPr>
        </p:nvSpPr>
        <p:spPr>
          <a:xfrm>
            <a:off x="609600" y="1033431"/>
            <a:ext cx="10972800" cy="768773"/>
          </a:xfrm>
        </p:spPr>
        <p:txBody>
          <a:bodyPr>
            <a:normAutofit/>
          </a:bodyPr>
          <a:lstStyle/>
          <a:p>
            <a:r>
              <a:rPr lang="zh-CN" altLang="en-US" sz="3200" b="1" dirty="0">
                <a:solidFill>
                  <a:srgbClr val="C00000"/>
                </a:solidFill>
                <a:latin typeface="+mn-ea"/>
                <a:ea typeface="+mn-ea"/>
                <a:cs typeface="+mn-ea"/>
              </a:rPr>
              <a:t>二、</a:t>
            </a:r>
            <a:r>
              <a:rPr lang="zh-CN" altLang="zh-CN" sz="3200" b="1" dirty="0">
                <a:solidFill>
                  <a:srgbClr val="C00000"/>
                </a:solidFill>
                <a:latin typeface="+mn-ea"/>
                <a:ea typeface="+mn-ea"/>
                <a:cs typeface="+mn-ea"/>
              </a:rPr>
              <a:t>蓄电池技术状况检查</a:t>
            </a:r>
          </a:p>
        </p:txBody>
      </p:sp>
      <p:sp>
        <p:nvSpPr>
          <p:cNvPr id="5" name="Rectangle 4">
            <a:extLst>
              <a:ext uri="{FF2B5EF4-FFF2-40B4-BE49-F238E27FC236}">
                <a16:creationId xmlns:a16="http://schemas.microsoft.com/office/drawing/2014/main" id="{2FB89486-2DC8-47C4-9522-3F2DEDE1867E}"/>
              </a:ext>
            </a:extLst>
          </p:cNvPr>
          <p:cNvSpPr txBox="1">
            <a:spLocks noChangeArrowheads="1"/>
          </p:cNvSpPr>
          <p:nvPr/>
        </p:nvSpPr>
        <p:spPr>
          <a:xfrm>
            <a:off x="769756" y="1806833"/>
            <a:ext cx="11143202" cy="401773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Clr>
                <a:srgbClr val="C00000"/>
              </a:buClr>
              <a:buNone/>
            </a:pPr>
            <a:r>
              <a:rPr lang="en-US" altLang="zh-CN" sz="1867" dirty="0"/>
              <a:t>          </a:t>
            </a:r>
            <a:r>
              <a:rPr lang="zh-CN" altLang="en-US" sz="2000" dirty="0"/>
              <a:t>为了</a:t>
            </a:r>
            <a:r>
              <a:rPr lang="zh-CN" altLang="zh-CN" sz="2000" dirty="0"/>
              <a:t>准确判断蓄电池的性能状况，包括蓄电池性能良好、电量充足，电量不足、需补充充电，</a:t>
            </a:r>
            <a:endParaRPr lang="en-US" altLang="zh-CN" sz="2000" dirty="0"/>
          </a:p>
          <a:p>
            <a:pPr marL="0" indent="0">
              <a:lnSpc>
                <a:spcPct val="150000"/>
              </a:lnSpc>
              <a:buClr>
                <a:srgbClr val="C00000"/>
              </a:buClr>
              <a:buNone/>
            </a:pPr>
            <a:r>
              <a:rPr lang="en-US" altLang="zh-CN" sz="2000" dirty="0"/>
              <a:t>         </a:t>
            </a:r>
            <a:r>
              <a:rPr lang="zh-CN" altLang="zh-CN" sz="2000" dirty="0"/>
              <a:t>或是蓄电池已损坏、需要报废更换</a:t>
            </a:r>
            <a:r>
              <a:rPr lang="zh-CN" altLang="en-US" sz="2000" dirty="0"/>
              <a:t>，</a:t>
            </a:r>
            <a:r>
              <a:rPr lang="zh-CN" altLang="zh-CN" sz="2000" dirty="0"/>
              <a:t>必须对蓄电池进行全面的技术状况检查作业。</a:t>
            </a:r>
            <a:endParaRPr lang="en-US" altLang="zh-CN" sz="2000" b="1" dirty="0"/>
          </a:p>
          <a:p>
            <a:pPr>
              <a:lnSpc>
                <a:spcPct val="150000"/>
              </a:lnSpc>
              <a:buClr>
                <a:srgbClr val="C00000"/>
              </a:buClr>
              <a:buFont typeface="Wingdings" panose="05000000000000000000" pitchFamily="2" charset="2"/>
              <a:buChar char="Ø"/>
            </a:pPr>
            <a:r>
              <a:rPr lang="en-US" altLang="zh-CN" sz="2000" b="1" dirty="0"/>
              <a:t>1</a:t>
            </a:r>
            <a:r>
              <a:rPr lang="zh-CN" altLang="en-US" sz="2000" b="1" dirty="0"/>
              <a:t>、</a:t>
            </a:r>
            <a:r>
              <a:rPr lang="zh-CN" altLang="zh-CN" sz="2000" b="1" dirty="0"/>
              <a:t>外观检查</a:t>
            </a:r>
            <a:endParaRPr lang="en-US" altLang="zh-CN" sz="2000" b="1" dirty="0"/>
          </a:p>
          <a:p>
            <a:pPr marL="0" indent="0">
              <a:lnSpc>
                <a:spcPct val="150000"/>
              </a:lnSpc>
              <a:buClr>
                <a:srgbClr val="C00000"/>
              </a:buClr>
              <a:buNone/>
            </a:pPr>
            <a:r>
              <a:rPr lang="en-US" altLang="zh-CN" sz="2000" dirty="0"/>
              <a:t>            </a:t>
            </a:r>
            <a:r>
              <a:rPr lang="zh-CN" altLang="zh-CN" sz="2000" dirty="0"/>
              <a:t>参照“蓄电池维护作业</a:t>
            </a:r>
            <a:r>
              <a:rPr lang="en-US" altLang="zh-CN" sz="2000" dirty="0"/>
              <a:t>——</a:t>
            </a:r>
            <a:r>
              <a:rPr lang="zh-CN" altLang="en-US" sz="2000" dirty="0"/>
              <a:t>外观检查</a:t>
            </a:r>
            <a:r>
              <a:rPr lang="zh-CN" altLang="zh-CN" sz="2000" dirty="0"/>
              <a:t>”。</a:t>
            </a:r>
            <a:endParaRPr lang="en-US" altLang="zh-CN" sz="2000" dirty="0"/>
          </a:p>
          <a:p>
            <a:pPr>
              <a:lnSpc>
                <a:spcPct val="150000"/>
              </a:lnSpc>
              <a:buClr>
                <a:srgbClr val="C00000"/>
              </a:buClr>
              <a:buFont typeface="Wingdings" panose="05000000000000000000" pitchFamily="2" charset="2"/>
              <a:buChar char="Ø"/>
            </a:pPr>
            <a:r>
              <a:rPr lang="en-US" altLang="zh-CN" sz="2000" b="1" dirty="0"/>
              <a:t>2</a:t>
            </a:r>
            <a:r>
              <a:rPr lang="zh-CN" altLang="en-US" sz="2000" b="1" dirty="0"/>
              <a:t>、</a:t>
            </a:r>
            <a:r>
              <a:rPr lang="zh-CN" altLang="zh-CN" sz="2000" b="1" dirty="0"/>
              <a:t>电解液液面高度的检查</a:t>
            </a:r>
            <a:endParaRPr lang="zh-CN" altLang="zh-CN" sz="2000" dirty="0"/>
          </a:p>
          <a:p>
            <a:pPr indent="-143930">
              <a:lnSpc>
                <a:spcPct val="150000"/>
              </a:lnSpc>
            </a:pPr>
            <a:r>
              <a:rPr lang="zh-CN" altLang="zh-CN" sz="2000" b="1" dirty="0">
                <a:solidFill>
                  <a:srgbClr val="C00000"/>
                </a:solidFill>
              </a:rPr>
              <a:t>（</a:t>
            </a:r>
            <a:r>
              <a:rPr lang="en-US" altLang="zh-CN" sz="2000" b="1" dirty="0">
                <a:solidFill>
                  <a:srgbClr val="C00000"/>
                </a:solidFill>
              </a:rPr>
              <a:t>1</a:t>
            </a:r>
            <a:r>
              <a:rPr lang="zh-CN" altLang="zh-CN" sz="2000" b="1" dirty="0">
                <a:solidFill>
                  <a:srgbClr val="C00000"/>
                </a:solidFill>
              </a:rPr>
              <a:t>）用玻璃管测量液面高度法</a:t>
            </a:r>
          </a:p>
          <a:p>
            <a:pPr marL="313259" indent="0">
              <a:lnSpc>
                <a:spcPct val="150000"/>
              </a:lnSpc>
              <a:buNone/>
            </a:pPr>
            <a:r>
              <a:rPr lang="en-US" altLang="zh-CN" sz="2000" dirty="0"/>
              <a:t>    </a:t>
            </a:r>
            <a:r>
              <a:rPr lang="zh-CN" altLang="zh-CN" sz="2000" dirty="0"/>
              <a:t>蓄电池电解液液面高度标准值为高出极板上沿</a:t>
            </a:r>
            <a:r>
              <a:rPr lang="en-US" altLang="zh-CN" sz="2000" dirty="0"/>
              <a:t>10</a:t>
            </a:r>
            <a:r>
              <a:rPr lang="zh-CN" altLang="zh-CN" sz="2000" dirty="0"/>
              <a:t>～</a:t>
            </a:r>
            <a:r>
              <a:rPr lang="en-US" altLang="zh-CN" sz="2000" dirty="0"/>
              <a:t>15 mm</a:t>
            </a:r>
            <a:r>
              <a:rPr lang="zh-CN" altLang="zh-CN" sz="2000" dirty="0"/>
              <a:t>，过低应加入蒸馏水使之符合标准。</a:t>
            </a:r>
          </a:p>
          <a:p>
            <a:pPr marL="0" indent="0">
              <a:lnSpc>
                <a:spcPct val="150000"/>
              </a:lnSpc>
              <a:buClr>
                <a:srgbClr val="C00000"/>
              </a:buClr>
              <a:buNone/>
            </a:pPr>
            <a:endParaRPr lang="en-US" altLang="zh-CN" sz="1867" b="1" dirty="0"/>
          </a:p>
        </p:txBody>
      </p:sp>
    </p:spTree>
    <p:extLst>
      <p:ext uri="{BB962C8B-B14F-4D97-AF65-F5344CB8AC3E}">
        <p14:creationId xmlns:p14="http://schemas.microsoft.com/office/powerpoint/2010/main" val="27169664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1E34F9A-0EC3-44E5-956A-98E9632EEEC6}"/>
              </a:ext>
            </a:extLst>
          </p:cNvPr>
          <p:cNvSpPr/>
          <p:nvPr/>
        </p:nvSpPr>
        <p:spPr>
          <a:xfrm>
            <a:off x="460664" y="570453"/>
            <a:ext cx="10950018" cy="3269100"/>
          </a:xfrm>
          <a:prstGeom prst="rect">
            <a:avLst/>
          </a:prstGeom>
        </p:spPr>
        <p:txBody>
          <a:bodyPr wrap="square">
            <a:spAutoFit/>
          </a:bodyPr>
          <a:lstStyle/>
          <a:p>
            <a:pPr marL="456342" indent="-143930">
              <a:lnSpc>
                <a:spcPct val="150000"/>
              </a:lnSpc>
              <a:buFont typeface="Arial" panose="020B0604020202020204" pitchFamily="34" charset="0"/>
              <a:buChar char="•"/>
            </a:pPr>
            <a:r>
              <a:rPr lang="zh-CN" altLang="zh-CN" sz="2000" b="1" dirty="0">
                <a:solidFill>
                  <a:srgbClr val="C00000"/>
                </a:solidFill>
              </a:rPr>
              <a:t>（</a:t>
            </a:r>
            <a:r>
              <a:rPr lang="en-US" altLang="zh-CN" sz="2000" b="1" dirty="0">
                <a:solidFill>
                  <a:srgbClr val="C00000"/>
                </a:solidFill>
              </a:rPr>
              <a:t>2</a:t>
            </a:r>
            <a:r>
              <a:rPr lang="zh-CN" altLang="zh-CN" sz="2000" b="1" dirty="0">
                <a:solidFill>
                  <a:srgbClr val="C00000"/>
                </a:solidFill>
              </a:rPr>
              <a:t>）观察液面高度指示线法</a:t>
            </a:r>
          </a:p>
          <a:p>
            <a:pPr marL="312412">
              <a:lnSpc>
                <a:spcPct val="150000"/>
              </a:lnSpc>
            </a:pPr>
            <a:r>
              <a:rPr lang="en-US" altLang="zh-CN" sz="2000" dirty="0"/>
              <a:t>       </a:t>
            </a:r>
            <a:r>
              <a:rPr lang="zh-CN" altLang="zh-CN" sz="2000" dirty="0"/>
              <a:t>使用工程塑料容器的蓄电池，在蓄电池容器侧面刻有两条液面高度指示线。检查液面高度时，正常液面高度应介于两线之间的中线上，低于中线则为液面过低，应加入蒸馏水补充。</a:t>
            </a:r>
          </a:p>
          <a:p>
            <a:pPr marL="456342" indent="-143930">
              <a:lnSpc>
                <a:spcPct val="150000"/>
              </a:lnSpc>
              <a:buFont typeface="Arial" panose="020B0604020202020204" pitchFamily="34" charset="0"/>
              <a:buChar char="•"/>
            </a:pPr>
            <a:r>
              <a:rPr lang="zh-CN" altLang="zh-CN" sz="2000" b="1" dirty="0">
                <a:solidFill>
                  <a:srgbClr val="C00000"/>
                </a:solidFill>
              </a:rPr>
              <a:t>（</a:t>
            </a:r>
            <a:r>
              <a:rPr lang="en-US" altLang="zh-CN" sz="2000" b="1" dirty="0">
                <a:solidFill>
                  <a:srgbClr val="C00000"/>
                </a:solidFill>
              </a:rPr>
              <a:t>3</a:t>
            </a:r>
            <a:r>
              <a:rPr lang="zh-CN" altLang="zh-CN" sz="2000" b="1" dirty="0">
                <a:solidFill>
                  <a:srgbClr val="C00000"/>
                </a:solidFill>
              </a:rPr>
              <a:t>）密度计观察窗判断法</a:t>
            </a:r>
          </a:p>
          <a:p>
            <a:pPr marL="312412">
              <a:lnSpc>
                <a:spcPct val="150000"/>
              </a:lnSpc>
            </a:pPr>
            <a:r>
              <a:rPr lang="en-US" altLang="zh-CN" sz="2000" dirty="0"/>
              <a:t>       </a:t>
            </a:r>
            <a:r>
              <a:rPr lang="zh-CN" altLang="zh-CN" sz="2000" dirty="0"/>
              <a:t>通过电解液密度计观察窗不同颜色判断电解液液面高度，若显示无色或淡黄色，表示电解液液面过低，，应加入蒸馏水补充。</a:t>
            </a:r>
          </a:p>
          <a:p>
            <a:pPr marL="312412">
              <a:lnSpc>
                <a:spcPct val="150000"/>
              </a:lnSpc>
            </a:pPr>
            <a:r>
              <a:rPr lang="zh-CN" altLang="zh-CN" sz="2000" b="1" dirty="0">
                <a:solidFill>
                  <a:srgbClr val="C00000"/>
                </a:solidFill>
              </a:rPr>
              <a:t>备注：</a:t>
            </a:r>
            <a:r>
              <a:rPr lang="zh-CN" altLang="zh-CN" sz="2000" dirty="0"/>
              <a:t>不同型号蓄电池电解液液面过低时，观察窗现实的颜色不同，请参照具体参数！</a:t>
            </a:r>
          </a:p>
        </p:txBody>
      </p:sp>
      <p:pic>
        <p:nvPicPr>
          <p:cNvPr id="5" name="Picture 2">
            <a:extLst>
              <a:ext uri="{FF2B5EF4-FFF2-40B4-BE49-F238E27FC236}">
                <a16:creationId xmlns:a16="http://schemas.microsoft.com/office/drawing/2014/main" id="{2C2B1680-0CA1-448E-ABA7-76935053B80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59563" y="4005065"/>
            <a:ext cx="2112235" cy="181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对象 5">
            <a:extLst>
              <a:ext uri="{FF2B5EF4-FFF2-40B4-BE49-F238E27FC236}">
                <a16:creationId xmlns:a16="http://schemas.microsoft.com/office/drawing/2014/main" id="{C3AF852E-C9B0-44D8-88AA-96C74317AA55}"/>
              </a:ext>
            </a:extLst>
          </p:cNvPr>
          <p:cNvGraphicFramePr>
            <a:graphicFrameLocks noChangeAspect="1"/>
          </p:cNvGraphicFramePr>
          <p:nvPr/>
        </p:nvGraphicFramePr>
        <p:xfrm>
          <a:off x="4943872" y="4101075"/>
          <a:ext cx="2489200" cy="1697567"/>
        </p:xfrm>
        <a:graphic>
          <a:graphicData uri="http://schemas.openxmlformats.org/presentationml/2006/ole">
            <mc:AlternateContent xmlns:mc="http://schemas.openxmlformats.org/markup-compatibility/2006">
              <mc:Choice xmlns:v="urn:schemas-microsoft-com:vml" Requires="v">
                <p:oleObj name="BMP 图像" r:id="rId3" imgW="2590800" imgH="1771650" progId="Paint.Picture">
                  <p:embed/>
                </p:oleObj>
              </mc:Choice>
              <mc:Fallback>
                <p:oleObj name="BMP 图像" r:id="rId3" imgW="2590800" imgH="1771650" progId="Paint.Picture">
                  <p:embed/>
                  <p:pic>
                    <p:nvPicPr>
                      <p:cNvPr id="5"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3872" y="4101075"/>
                        <a:ext cx="2489200" cy="169756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7" name="Picture 5">
            <a:extLst>
              <a:ext uri="{FF2B5EF4-FFF2-40B4-BE49-F238E27FC236}">
                <a16:creationId xmlns:a16="http://schemas.microsoft.com/office/drawing/2014/main" id="{70893450-8DF8-4470-AB98-490957A6257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25837" y="4197086"/>
            <a:ext cx="2006600" cy="1648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a:extLst>
              <a:ext uri="{FF2B5EF4-FFF2-40B4-BE49-F238E27FC236}">
                <a16:creationId xmlns:a16="http://schemas.microsoft.com/office/drawing/2014/main" id="{93A1B392-B089-4198-B715-08464DCE13E6}"/>
              </a:ext>
            </a:extLst>
          </p:cNvPr>
          <p:cNvSpPr/>
          <p:nvPr/>
        </p:nvSpPr>
        <p:spPr>
          <a:xfrm>
            <a:off x="2159563" y="5733256"/>
            <a:ext cx="8064896" cy="848630"/>
          </a:xfrm>
          <a:prstGeom prst="rect">
            <a:avLst/>
          </a:prstGeom>
        </p:spPr>
        <p:txBody>
          <a:bodyPr wrap="square">
            <a:spAutoFit/>
          </a:bodyPr>
          <a:lstStyle/>
          <a:p>
            <a:r>
              <a:rPr lang="en-US" altLang="zh-CN" sz="1400" dirty="0"/>
              <a:t>  </a:t>
            </a:r>
            <a:r>
              <a:rPr lang="zh-CN" altLang="zh-CN" sz="1400" b="1" dirty="0"/>
              <a:t>（</a:t>
            </a:r>
            <a:r>
              <a:rPr lang="en-US" altLang="zh-CN" sz="1400" b="1" dirty="0"/>
              <a:t>a</a:t>
            </a:r>
            <a:r>
              <a:rPr lang="zh-CN" altLang="zh-CN" sz="1400" b="1" dirty="0"/>
              <a:t>）用玻璃管检查法</a:t>
            </a:r>
            <a:r>
              <a:rPr lang="en-US" altLang="zh-CN" sz="1400" b="1" dirty="0"/>
              <a:t>                       </a:t>
            </a:r>
            <a:r>
              <a:rPr lang="zh-CN" altLang="zh-CN" sz="1400" b="1" dirty="0"/>
              <a:t>（</a:t>
            </a:r>
            <a:r>
              <a:rPr lang="en-US" altLang="zh-CN" sz="1400" b="1" dirty="0"/>
              <a:t>b</a:t>
            </a:r>
            <a:r>
              <a:rPr lang="zh-CN" altLang="zh-CN" sz="1400" b="1" dirty="0"/>
              <a:t>）观察液面高度指示线法</a:t>
            </a:r>
            <a:r>
              <a:rPr lang="en-US" altLang="zh-CN" sz="1400" b="1" dirty="0"/>
              <a:t>              </a:t>
            </a:r>
            <a:r>
              <a:rPr lang="zh-CN" altLang="zh-CN" sz="1400" b="1" dirty="0"/>
              <a:t>（</a:t>
            </a:r>
            <a:r>
              <a:rPr lang="en-US" altLang="zh-CN" sz="1400" b="1" dirty="0"/>
              <a:t>c</a:t>
            </a:r>
            <a:r>
              <a:rPr lang="zh-CN" altLang="zh-CN" sz="1400" b="1" dirty="0"/>
              <a:t>）密度计观察窗判断法</a:t>
            </a:r>
          </a:p>
          <a:p>
            <a:pPr algn="ctr">
              <a:lnSpc>
                <a:spcPct val="150000"/>
              </a:lnSpc>
            </a:pPr>
            <a:r>
              <a:rPr lang="zh-CN" altLang="zh-CN" sz="1600" b="1" dirty="0">
                <a:solidFill>
                  <a:srgbClr val="C00000"/>
                </a:solidFill>
              </a:rPr>
              <a:t>图</a:t>
            </a:r>
            <a:r>
              <a:rPr lang="en-US" altLang="zh-CN" sz="1600" b="1" dirty="0">
                <a:solidFill>
                  <a:srgbClr val="C00000"/>
                </a:solidFill>
              </a:rPr>
              <a:t>  </a:t>
            </a:r>
            <a:r>
              <a:rPr lang="zh-CN" altLang="zh-CN" sz="1600" b="1" dirty="0">
                <a:solidFill>
                  <a:srgbClr val="C00000"/>
                </a:solidFill>
              </a:rPr>
              <a:t>电解液液面高度的检查</a:t>
            </a:r>
          </a:p>
        </p:txBody>
      </p:sp>
    </p:spTree>
    <p:extLst>
      <p:ext uri="{BB962C8B-B14F-4D97-AF65-F5344CB8AC3E}">
        <p14:creationId xmlns:p14="http://schemas.microsoft.com/office/powerpoint/2010/main" val="16194285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45658501-3F1B-4E36-B3E4-6D81744B5300}"/>
              </a:ext>
            </a:extLst>
          </p:cNvPr>
          <p:cNvSpPr>
            <a:spLocks noChangeArrowheads="1"/>
          </p:cNvSpPr>
          <p:nvPr/>
        </p:nvSpPr>
        <p:spPr bwMode="auto">
          <a:xfrm>
            <a:off x="938135" y="778448"/>
            <a:ext cx="10652852" cy="4218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ctr" anchorCtr="0" compatLnSpc="1">
            <a:spAutoFit/>
          </a:bodyPr>
          <a:lstStyle/>
          <a:p>
            <a:pPr marL="380990" indent="-380990" defTabSz="1219170" fontAlgn="base">
              <a:lnSpc>
                <a:spcPct val="150000"/>
              </a:lnSpc>
              <a:spcBef>
                <a:spcPct val="0"/>
              </a:spcBef>
              <a:spcAft>
                <a:spcPct val="0"/>
              </a:spcAft>
              <a:buClr>
                <a:srgbClr val="C00000"/>
              </a:buClr>
              <a:buFont typeface="Wingdings" panose="05000000000000000000" pitchFamily="2" charset="2"/>
              <a:buChar char="Ø"/>
            </a:pPr>
            <a:r>
              <a:rPr lang="en-US" altLang="zh-CN" sz="2000" b="1" dirty="0">
                <a:latin typeface="Times New Roman" panose="02020603050405020304" pitchFamily="18" charset="0"/>
                <a:ea typeface="宋体" panose="02010600030101010101" pitchFamily="2" charset="-122"/>
                <a:cs typeface="Times New Roman" panose="02020603050405020304" pitchFamily="18" charset="0"/>
              </a:rPr>
              <a:t>3</a:t>
            </a:r>
            <a:r>
              <a:rPr lang="zh-CN" altLang="en-US" sz="2000" b="1" dirty="0">
                <a:latin typeface="Times New Roman" panose="02020603050405020304" pitchFamily="18" charset="0"/>
                <a:ea typeface="宋体" panose="02010600030101010101" pitchFamily="2" charset="-122"/>
                <a:cs typeface="Times New Roman" panose="02020603050405020304" pitchFamily="18" charset="0"/>
              </a:rPr>
              <a:t>．蓄电池电解液密度的检测</a:t>
            </a:r>
            <a:endParaRPr lang="zh-CN" altLang="en-US" sz="2000" dirty="0">
              <a:latin typeface="Arial" panose="020B0604020202020204" pitchFamily="34" charset="0"/>
              <a:ea typeface="宋体" panose="02010600030101010101" pitchFamily="2" charset="-122"/>
              <a:cs typeface="宋体" panose="02010600030101010101" pitchFamily="2" charset="-122"/>
            </a:endParaRPr>
          </a:p>
          <a:p>
            <a:pPr indent="355591" eaLnBrk="0" fontAlgn="base" hangingPunct="0">
              <a:lnSpc>
                <a:spcPct val="150000"/>
              </a:lnSpc>
              <a:spcBef>
                <a:spcPct val="0"/>
              </a:spcBef>
              <a:spcAft>
                <a:spcPct val="0"/>
              </a:spcAft>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使用专用冰点仪检测蓄电池电解液密度，可以判断蓄电池的放电程度。</a:t>
            </a:r>
            <a:endParaRPr lang="zh-CN" altLang="en-US" sz="2000" dirty="0">
              <a:latin typeface="Arial" panose="020B0604020202020204" pitchFamily="34" charset="0"/>
              <a:ea typeface="宋体" panose="02010600030101010101" pitchFamily="2" charset="-122"/>
              <a:cs typeface="宋体" panose="02010600030101010101" pitchFamily="2" charset="-122"/>
            </a:endParaRPr>
          </a:p>
          <a:p>
            <a:pPr marL="456342" indent="-143930" defTabSz="1219170" eaLnBrk="0" fontAlgn="base" hangingPunct="0">
              <a:lnSpc>
                <a:spcPct val="150000"/>
              </a:lnSpc>
              <a:spcBef>
                <a:spcPct val="0"/>
              </a:spcBef>
              <a:spcAft>
                <a:spcPct val="0"/>
              </a:spcAft>
              <a:buFont typeface="Arial" panose="020B0604020202020204" pitchFamily="34" charset="0"/>
              <a:buChar char="•"/>
            </a:pPr>
            <a:r>
              <a:rPr lang="zh-CN" altLang="en-US" sz="20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0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0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）电解液密度检测步骤</a:t>
            </a:r>
            <a:endParaRPr lang="zh-CN" altLang="en-US" sz="2000" b="1" dirty="0">
              <a:solidFill>
                <a:srgbClr val="C00000"/>
              </a:solidFill>
              <a:latin typeface="Arial" panose="020B0604020202020204" pitchFamily="34" charset="0"/>
              <a:ea typeface="宋体" panose="02010600030101010101" pitchFamily="2" charset="-122"/>
              <a:cs typeface="宋体" panose="02010600030101010101" pitchFamily="2" charset="-122"/>
            </a:endParaRPr>
          </a:p>
          <a:p>
            <a:pPr indent="355591" defTabSz="1219170" eaLnBrk="0" fontAlgn="base" hangingPunct="0">
              <a:lnSpc>
                <a:spcPct val="150000"/>
              </a:lnSpc>
              <a:spcBef>
                <a:spcPct val="0"/>
              </a:spcBef>
              <a:spcAft>
                <a:spcPct val="0"/>
              </a:spcAft>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打开蓄电池的加液盖，把吸管插入单格电池的加液孔内，吸取少量电解液，然后将电解液滴在冰点仪上，将盖子放平，最后通过观察窗读取电解液密度。</a:t>
            </a:r>
            <a:endParaRPr lang="zh-CN" altLang="en-US" sz="2000" dirty="0">
              <a:latin typeface="Arial" panose="020B0604020202020204" pitchFamily="34" charset="0"/>
              <a:ea typeface="宋体" panose="02010600030101010101" pitchFamily="2" charset="-122"/>
              <a:cs typeface="宋体" panose="02010600030101010101" pitchFamily="2" charset="-122"/>
            </a:endParaRPr>
          </a:p>
          <a:p>
            <a:pPr indent="355591" defTabSz="1219170" eaLnBrk="0" fontAlgn="base" hangingPunct="0">
              <a:lnSpc>
                <a:spcPct val="150000"/>
              </a:lnSpc>
              <a:spcBef>
                <a:spcPct val="0"/>
              </a:spcBef>
              <a:spcAft>
                <a:spcPct val="0"/>
              </a:spcAft>
            </a:pPr>
            <a:r>
              <a:rPr lang="zh-CN" altLang="en-US" sz="2000" b="1" dirty="0">
                <a:solidFill>
                  <a:srgbClr val="C00000"/>
                </a:solidFill>
                <a:latin typeface="楷体" panose="02010609060101010101" pitchFamily="49" charset="-122"/>
                <a:ea typeface="楷体" panose="02010609060101010101" pitchFamily="49" charset="-122"/>
                <a:cs typeface="Times New Roman" panose="02020603050405020304" pitchFamily="18" charset="0"/>
              </a:rPr>
              <a:t>备注：</a:t>
            </a:r>
            <a:r>
              <a:rPr lang="zh-CN" altLang="en-US" sz="2000" dirty="0">
                <a:latin typeface="楷体" panose="02010609060101010101" pitchFamily="49" charset="-122"/>
                <a:ea typeface="楷体" panose="02010609060101010101" pitchFamily="49" charset="-122"/>
                <a:cs typeface="Times New Roman" panose="02020603050405020304" pitchFamily="18" charset="0"/>
              </a:rPr>
              <a:t>测量电解液密度时，应同时测量电解液的温度，并将测得的密度值换算成标准温度（</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25℃</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000" dirty="0">
                <a:latin typeface="楷体" panose="02010609060101010101" pitchFamily="49" charset="-122"/>
                <a:ea typeface="楷体" panose="02010609060101010101" pitchFamily="49" charset="-122"/>
                <a:cs typeface="Times New Roman" panose="02020603050405020304" pitchFamily="18" charset="0"/>
              </a:rPr>
              <a:t>的密度值，进行修正！</a:t>
            </a:r>
            <a:endParaRPr lang="zh-CN" altLang="en-US" sz="2000" dirty="0">
              <a:latin typeface="Arial" panose="020B0604020202020204" pitchFamily="34" charset="0"/>
              <a:ea typeface="宋体" panose="02010600030101010101" pitchFamily="2" charset="-122"/>
              <a:cs typeface="宋体" panose="02010600030101010101" pitchFamily="2" charset="-122"/>
            </a:endParaRPr>
          </a:p>
          <a:p>
            <a:pPr indent="355591" defTabSz="1219170" eaLnBrk="0" fontAlgn="base" hangingPunct="0">
              <a:lnSpc>
                <a:spcPct val="150000"/>
              </a:lnSpc>
              <a:spcBef>
                <a:spcPct val="0"/>
              </a:spcBef>
              <a:spcAft>
                <a:spcPct val="0"/>
              </a:spcAft>
            </a:pPr>
            <a:r>
              <a:rPr lang="zh-CN" altLang="en-US" sz="20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注意事项：</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测量电解液密度时，蓄电池应处于稳定状态。蓄电池充、放电或加注蒸馏水后，应静置半小时后再测量。</a:t>
            </a:r>
            <a:endParaRPr lang="zh-CN" altLang="en-US" sz="2000" dirty="0">
              <a:latin typeface="Arial" panose="020B0604020202020204" pitchFamily="34" charset="0"/>
              <a:ea typeface="宋体" panose="02010600030101010101" pitchFamily="2" charset="-122"/>
              <a:cs typeface="宋体" panose="02010600030101010101" pitchFamily="2" charset="-122"/>
            </a:endParaRPr>
          </a:p>
        </p:txBody>
      </p:sp>
      <p:grpSp>
        <p:nvGrpSpPr>
          <p:cNvPr id="5" name="组合 4">
            <a:extLst>
              <a:ext uri="{FF2B5EF4-FFF2-40B4-BE49-F238E27FC236}">
                <a16:creationId xmlns:a16="http://schemas.microsoft.com/office/drawing/2014/main" id="{B2A34F2C-E3C5-43B4-BDCE-26EFD6E2D05C}"/>
              </a:ext>
            </a:extLst>
          </p:cNvPr>
          <p:cNvGrpSpPr/>
          <p:nvPr/>
        </p:nvGrpSpPr>
        <p:grpSpPr>
          <a:xfrm>
            <a:off x="4079776" y="4677139"/>
            <a:ext cx="4585163" cy="1569871"/>
            <a:chOff x="3059832" y="3507854"/>
            <a:chExt cx="3438872" cy="1177403"/>
          </a:xfrm>
        </p:grpSpPr>
        <p:pic>
          <p:nvPicPr>
            <p:cNvPr id="6" name="Picture 46" descr="1522662_1_副本">
              <a:extLst>
                <a:ext uri="{FF2B5EF4-FFF2-40B4-BE49-F238E27FC236}">
                  <a16:creationId xmlns:a16="http://schemas.microsoft.com/office/drawing/2014/main" id="{5E3434D9-0CEC-441D-832C-8443652DEFCA}"/>
                </a:ext>
              </a:extLst>
            </p:cNvPr>
            <p:cNvPicPr>
              <a:picLocks noChangeAspect="1" noChangeArrowheads="1"/>
            </p:cNvPicPr>
            <p:nvPr/>
          </p:nvPicPr>
          <p:blipFill>
            <a:blip r:embed="rId2"/>
            <a:srcRect/>
            <a:stretch>
              <a:fillRect/>
            </a:stretch>
          </p:blipFill>
          <p:spPr bwMode="auto">
            <a:xfrm>
              <a:off x="5508104" y="3507854"/>
              <a:ext cx="990600" cy="96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49">
              <a:extLst>
                <a:ext uri="{FF2B5EF4-FFF2-40B4-BE49-F238E27FC236}">
                  <a16:creationId xmlns:a16="http://schemas.microsoft.com/office/drawing/2014/main" id="{A3F3BEDA-6E46-46A9-AE04-80F7FEF2CC81}"/>
                </a:ext>
              </a:extLst>
            </p:cNvPr>
            <p:cNvGraphicFramePr>
              <a:graphicFrameLocks noChangeAspect="1"/>
            </p:cNvGraphicFramePr>
            <p:nvPr/>
          </p:nvGraphicFramePr>
          <p:xfrm>
            <a:off x="3059832" y="3579862"/>
            <a:ext cx="2133600" cy="757238"/>
          </p:xfrm>
          <a:graphic>
            <a:graphicData uri="http://schemas.openxmlformats.org/presentationml/2006/ole">
              <mc:AlternateContent xmlns:mc="http://schemas.openxmlformats.org/markup-compatibility/2006">
                <mc:Choice xmlns:v="urn:schemas-microsoft-com:vml" Requires="v">
                  <p:oleObj name="BMP 图像" r:id="rId3" imgW="2134870" imgH="758825" progId="Paint.Picture">
                    <p:embed/>
                  </p:oleObj>
                </mc:Choice>
                <mc:Fallback>
                  <p:oleObj name="BMP 图像" r:id="rId3" imgW="2134870" imgH="758825" progId="Paint.Picture">
                    <p:embed/>
                    <p:pic>
                      <p:nvPicPr>
                        <p:cNvPr id="9" name="Object 49"/>
                        <p:cNvPicPr>
                          <a:picLocks noChangeAspect="1" noChangeArrowheads="1"/>
                        </p:cNvPicPr>
                        <p:nvPr/>
                      </p:nvPicPr>
                      <p:blipFill>
                        <a:blip r:embed="rId4"/>
                        <a:srcRect/>
                        <a:stretch>
                          <a:fillRect/>
                        </a:stretch>
                      </p:blipFill>
                      <p:spPr bwMode="auto">
                        <a:xfrm>
                          <a:off x="3059832" y="3579862"/>
                          <a:ext cx="21336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矩形 7">
              <a:extLst>
                <a:ext uri="{FF2B5EF4-FFF2-40B4-BE49-F238E27FC236}">
                  <a16:creationId xmlns:a16="http://schemas.microsoft.com/office/drawing/2014/main" id="{360C1BD2-06BE-45F9-8230-33883C8693ED}"/>
                </a:ext>
              </a:extLst>
            </p:cNvPr>
            <p:cNvSpPr/>
            <p:nvPr/>
          </p:nvSpPr>
          <p:spPr>
            <a:xfrm>
              <a:off x="4770358" y="4371950"/>
              <a:ext cx="840615" cy="313307"/>
            </a:xfrm>
            <a:prstGeom prst="rect">
              <a:avLst/>
            </a:prstGeom>
          </p:spPr>
          <p:txBody>
            <a:bodyPr wrap="none">
              <a:spAutoFit/>
            </a:bodyPr>
            <a:lstStyle/>
            <a:p>
              <a:pPr algn="ctr">
                <a:lnSpc>
                  <a:spcPct val="150000"/>
                </a:lnSpc>
              </a:pPr>
              <a:r>
                <a:rPr lang="zh-CN" altLang="zh-CN" sz="1600" b="1" dirty="0">
                  <a:solidFill>
                    <a:srgbClr val="C00000"/>
                  </a:solidFill>
                </a:rPr>
                <a:t>图</a:t>
              </a:r>
              <a:r>
                <a:rPr lang="en-US" altLang="zh-CN" sz="1600" b="1" dirty="0">
                  <a:solidFill>
                    <a:srgbClr val="C00000"/>
                  </a:solidFill>
                </a:rPr>
                <a:t>  </a:t>
              </a:r>
              <a:r>
                <a:rPr lang="zh-CN" altLang="en-US" sz="1600" b="1" dirty="0">
                  <a:solidFill>
                    <a:srgbClr val="C00000"/>
                  </a:solidFill>
                </a:rPr>
                <a:t>冰点仪</a:t>
              </a:r>
              <a:endParaRPr lang="zh-CN" altLang="zh-CN" sz="1600" b="1" dirty="0">
                <a:solidFill>
                  <a:srgbClr val="C00000"/>
                </a:solidFill>
              </a:endParaRPr>
            </a:p>
          </p:txBody>
        </p:sp>
      </p:grpSp>
    </p:spTree>
    <p:extLst>
      <p:ext uri="{BB962C8B-B14F-4D97-AF65-F5344CB8AC3E}">
        <p14:creationId xmlns:p14="http://schemas.microsoft.com/office/powerpoint/2010/main" val="25543053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37815E22-8F98-4265-BBAB-07220CF707C3}"/>
              </a:ext>
            </a:extLst>
          </p:cNvPr>
          <p:cNvSpPr>
            <a:spLocks noGrp="1"/>
          </p:cNvSpPr>
          <p:nvPr>
            <p:ph idx="1"/>
          </p:nvPr>
        </p:nvSpPr>
        <p:spPr>
          <a:xfrm>
            <a:off x="310166" y="657066"/>
            <a:ext cx="10515600" cy="2437652"/>
          </a:xfrm>
        </p:spPr>
        <p:txBody>
          <a:bodyPr/>
          <a:lstStyle/>
          <a:p>
            <a:pPr marL="456342" indent="-143930" eaLnBrk="0" fontAlgn="base" hangingPunct="0">
              <a:lnSpc>
                <a:spcPct val="150000"/>
              </a:lnSpc>
              <a:spcBef>
                <a:spcPct val="0"/>
              </a:spcBef>
              <a:spcAft>
                <a:spcPct val="0"/>
              </a:spcAft>
              <a:buFont typeface="Arial" panose="020B0604020202020204" pitchFamily="34" charset="0"/>
              <a:buChar char="•"/>
            </a:pPr>
            <a:r>
              <a:rPr lang="zh-CN" altLang="en-US" sz="20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0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0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）蓄电池放电程度的判断</a:t>
            </a:r>
            <a:endParaRPr lang="zh-CN" altLang="en-US" sz="2000" b="1" dirty="0">
              <a:solidFill>
                <a:srgbClr val="C00000"/>
              </a:solidFill>
              <a:latin typeface="Arial" panose="020B0604020202020204" pitchFamily="34" charset="0"/>
              <a:ea typeface="宋体" panose="02010600030101010101" pitchFamily="2" charset="-122"/>
              <a:cs typeface="宋体" panose="02010600030101010101" pitchFamily="2" charset="-122"/>
            </a:endParaRPr>
          </a:p>
          <a:p>
            <a:pPr indent="355591" eaLnBrk="0" fontAlgn="base" hangingPunct="0">
              <a:lnSpc>
                <a:spcPct val="150000"/>
              </a:lnSpc>
              <a:spcBef>
                <a:spcPct val="0"/>
              </a:spcBef>
              <a:spcAft>
                <a:spcPct val="0"/>
              </a:spcAft>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电解液密度与放电程度的关系是：</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indent="0" eaLnBrk="0" fontAlgn="base" hangingPunct="0">
              <a:lnSpc>
                <a:spcPct val="150000"/>
              </a:lnSpc>
              <a:spcBef>
                <a:spcPct val="0"/>
              </a:spcBef>
              <a:spcAft>
                <a:spcPct val="0"/>
              </a:spcAft>
              <a:buNone/>
            </a:pP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密度每下降</a:t>
            </a:r>
            <a:r>
              <a:rPr lang="en-US" altLang="zh-CN" sz="20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0.01g</a:t>
            </a:r>
            <a:r>
              <a:rPr lang="zh-CN" altLang="en-US" sz="20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0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cm3</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相当于蓄电池放电</a:t>
            </a:r>
            <a:r>
              <a:rPr lang="en-US" altLang="zh-CN" sz="20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6</a:t>
            </a:r>
            <a:r>
              <a:rPr lang="zh-CN" altLang="en-US" sz="20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indent="0" eaLnBrk="0" fontAlgn="base" hangingPunct="0">
              <a:lnSpc>
                <a:spcPct val="150000"/>
              </a:lnSpc>
              <a:spcBef>
                <a:spcPct val="0"/>
              </a:spcBef>
              <a:spcAft>
                <a:spcPct val="0"/>
              </a:spcAft>
              <a:buNone/>
            </a:pP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当判定蓄电池在夏季放电超过</a:t>
            </a:r>
            <a:r>
              <a:rPr lang="en-US" altLang="zh-CN" sz="20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50</a:t>
            </a:r>
            <a:r>
              <a:rPr lang="zh-CN" altLang="en-US" sz="20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indent="0" eaLnBrk="0" fontAlgn="base" hangingPunct="0">
              <a:lnSpc>
                <a:spcPct val="150000"/>
              </a:lnSpc>
              <a:spcBef>
                <a:spcPct val="0"/>
              </a:spcBef>
              <a:spcAft>
                <a:spcPct val="0"/>
              </a:spcAft>
              <a:buNone/>
            </a:pP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冬季放电超过</a:t>
            </a:r>
            <a:r>
              <a:rPr lang="en-US" altLang="zh-CN" sz="20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en-US" sz="20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时不宜再使用，应及时进行充电，否则会使蓄电池早期损坏。</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dirty="0"/>
          </a:p>
        </p:txBody>
      </p:sp>
      <p:graphicFrame>
        <p:nvGraphicFramePr>
          <p:cNvPr id="4" name="表格 3">
            <a:extLst>
              <a:ext uri="{FF2B5EF4-FFF2-40B4-BE49-F238E27FC236}">
                <a16:creationId xmlns:a16="http://schemas.microsoft.com/office/drawing/2014/main" id="{6B6FCF78-46B8-4B4A-8C24-A230234A86A9}"/>
              </a:ext>
            </a:extLst>
          </p:cNvPr>
          <p:cNvGraphicFramePr>
            <a:graphicFrameLocks noGrp="1"/>
          </p:cNvGraphicFramePr>
          <p:nvPr>
            <p:extLst>
              <p:ext uri="{D42A27DB-BD31-4B8C-83A1-F6EECF244321}">
                <p14:modId xmlns:p14="http://schemas.microsoft.com/office/powerpoint/2010/main" val="2924720453"/>
              </p:ext>
            </p:extLst>
          </p:nvPr>
        </p:nvGraphicFramePr>
        <p:xfrm>
          <a:off x="1919537" y="3763282"/>
          <a:ext cx="8352925" cy="1344150"/>
        </p:xfrm>
        <a:graphic>
          <a:graphicData uri="http://schemas.openxmlformats.org/drawingml/2006/table">
            <a:tbl>
              <a:tblPr firstRow="1" firstCol="1" lastRow="1" lastCol="1" bandRow="1" bandCol="1">
                <a:tableStyleId>{5C22544A-7EE6-4342-B048-85BDC9FD1C3A}</a:tableStyleId>
              </a:tblPr>
              <a:tblGrid>
                <a:gridCol w="2220760">
                  <a:extLst>
                    <a:ext uri="{9D8B030D-6E8A-4147-A177-3AD203B41FA5}">
                      <a16:colId xmlns:a16="http://schemas.microsoft.com/office/drawing/2014/main" val="20000"/>
                    </a:ext>
                  </a:extLst>
                </a:gridCol>
                <a:gridCol w="1226433">
                  <a:extLst>
                    <a:ext uri="{9D8B030D-6E8A-4147-A177-3AD203B41FA5}">
                      <a16:colId xmlns:a16="http://schemas.microsoft.com/office/drawing/2014/main" val="20001"/>
                    </a:ext>
                  </a:extLst>
                </a:gridCol>
                <a:gridCol w="1226433">
                  <a:extLst>
                    <a:ext uri="{9D8B030D-6E8A-4147-A177-3AD203B41FA5}">
                      <a16:colId xmlns:a16="http://schemas.microsoft.com/office/drawing/2014/main" val="20002"/>
                    </a:ext>
                  </a:extLst>
                </a:gridCol>
                <a:gridCol w="1226433">
                  <a:extLst>
                    <a:ext uri="{9D8B030D-6E8A-4147-A177-3AD203B41FA5}">
                      <a16:colId xmlns:a16="http://schemas.microsoft.com/office/drawing/2014/main" val="20003"/>
                    </a:ext>
                  </a:extLst>
                </a:gridCol>
                <a:gridCol w="1226433">
                  <a:extLst>
                    <a:ext uri="{9D8B030D-6E8A-4147-A177-3AD203B41FA5}">
                      <a16:colId xmlns:a16="http://schemas.microsoft.com/office/drawing/2014/main" val="20004"/>
                    </a:ext>
                  </a:extLst>
                </a:gridCol>
                <a:gridCol w="1226433">
                  <a:extLst>
                    <a:ext uri="{9D8B030D-6E8A-4147-A177-3AD203B41FA5}">
                      <a16:colId xmlns:a16="http://schemas.microsoft.com/office/drawing/2014/main" val="20005"/>
                    </a:ext>
                  </a:extLst>
                </a:gridCol>
              </a:tblGrid>
              <a:tr h="672075">
                <a:tc>
                  <a:txBody>
                    <a:bodyPr/>
                    <a:lstStyle/>
                    <a:p>
                      <a:pPr algn="ctr">
                        <a:spcAft>
                          <a:spcPts val="0"/>
                        </a:spcAft>
                      </a:pPr>
                      <a:r>
                        <a:rPr lang="zh-CN" sz="1900" kern="100" dirty="0">
                          <a:solidFill>
                            <a:schemeClr val="tx1"/>
                          </a:solidFill>
                          <a:effectLst/>
                        </a:rPr>
                        <a:t>存电状态／</a:t>
                      </a:r>
                      <a:r>
                        <a:rPr lang="en-US" sz="1900" kern="100" dirty="0">
                          <a:solidFill>
                            <a:schemeClr val="tx1"/>
                          </a:solidFill>
                          <a:effectLst/>
                        </a:rPr>
                        <a:t>%</a:t>
                      </a:r>
                      <a:endParaRPr lang="zh-CN" sz="1900" kern="100" dirty="0">
                        <a:solidFill>
                          <a:schemeClr val="tx1"/>
                        </a:solidFill>
                        <a:effectLst/>
                        <a:latin typeface="Times New Roman" panose="02020603050405020304"/>
                        <a:ea typeface="宋体" panose="02010600030101010101" pitchFamily="2" charset="-122"/>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US" sz="1900" kern="100" dirty="0">
                          <a:solidFill>
                            <a:schemeClr val="tx1"/>
                          </a:solidFill>
                          <a:effectLst/>
                        </a:rPr>
                        <a:t>100</a:t>
                      </a:r>
                      <a:endParaRPr lang="zh-CN" sz="1900" kern="100" dirty="0">
                        <a:solidFill>
                          <a:schemeClr val="tx1"/>
                        </a:solidFill>
                        <a:effectLst/>
                        <a:latin typeface="Times New Roman" panose="02020603050405020304"/>
                        <a:ea typeface="宋体" panose="02010600030101010101" pitchFamily="2" charset="-122"/>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US" sz="1900" kern="100" dirty="0">
                          <a:solidFill>
                            <a:schemeClr val="tx1"/>
                          </a:solidFill>
                          <a:effectLst/>
                        </a:rPr>
                        <a:t>75</a:t>
                      </a:r>
                      <a:endParaRPr lang="zh-CN" sz="1900" kern="100" dirty="0">
                        <a:solidFill>
                          <a:schemeClr val="tx1"/>
                        </a:solidFill>
                        <a:effectLst/>
                        <a:latin typeface="Times New Roman" panose="02020603050405020304"/>
                        <a:ea typeface="宋体" panose="02010600030101010101" pitchFamily="2" charset="-122"/>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US" sz="1900" kern="100" dirty="0">
                          <a:solidFill>
                            <a:schemeClr val="tx1"/>
                          </a:solidFill>
                          <a:effectLst/>
                        </a:rPr>
                        <a:t>50</a:t>
                      </a:r>
                      <a:endParaRPr lang="zh-CN" sz="1900" kern="100" dirty="0">
                        <a:solidFill>
                          <a:schemeClr val="tx1"/>
                        </a:solidFill>
                        <a:effectLst/>
                        <a:latin typeface="Times New Roman" panose="02020603050405020304"/>
                        <a:ea typeface="宋体" panose="02010600030101010101" pitchFamily="2" charset="-122"/>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US" sz="1900" kern="100">
                          <a:solidFill>
                            <a:schemeClr val="tx1"/>
                          </a:solidFill>
                          <a:effectLst/>
                        </a:rPr>
                        <a:t>25</a:t>
                      </a:r>
                      <a:endParaRPr lang="zh-CN" sz="1900" kern="100">
                        <a:solidFill>
                          <a:schemeClr val="tx1"/>
                        </a:solidFill>
                        <a:effectLst/>
                        <a:latin typeface="Times New Roman" panose="02020603050405020304"/>
                        <a:ea typeface="宋体" panose="02010600030101010101" pitchFamily="2" charset="-122"/>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US" sz="1900" kern="100">
                          <a:solidFill>
                            <a:schemeClr val="tx1"/>
                          </a:solidFill>
                          <a:effectLst/>
                        </a:rPr>
                        <a:t>0</a:t>
                      </a:r>
                      <a:endParaRPr lang="zh-CN" sz="1900" kern="100">
                        <a:solidFill>
                          <a:schemeClr val="tx1"/>
                        </a:solidFill>
                        <a:effectLst/>
                        <a:latin typeface="Times New Roman" panose="02020603050405020304"/>
                        <a:ea typeface="宋体" panose="02010600030101010101" pitchFamily="2" charset="-122"/>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0"/>
                  </a:ext>
                </a:extLst>
              </a:tr>
              <a:tr h="672075">
                <a:tc>
                  <a:txBody>
                    <a:bodyPr/>
                    <a:lstStyle/>
                    <a:p>
                      <a:pPr algn="ctr">
                        <a:spcAft>
                          <a:spcPts val="0"/>
                        </a:spcAft>
                      </a:pPr>
                      <a:r>
                        <a:rPr lang="zh-CN" sz="1900" kern="100" dirty="0">
                          <a:solidFill>
                            <a:schemeClr val="tx1"/>
                          </a:solidFill>
                          <a:effectLst/>
                        </a:rPr>
                        <a:t>蓄电池开路电压／</a:t>
                      </a:r>
                      <a:r>
                        <a:rPr lang="en-US" sz="1900" kern="100" dirty="0">
                          <a:solidFill>
                            <a:schemeClr val="tx1"/>
                          </a:solidFill>
                          <a:effectLst/>
                        </a:rPr>
                        <a:t>V</a:t>
                      </a:r>
                      <a:endParaRPr lang="zh-CN" sz="1900" kern="100" dirty="0">
                        <a:solidFill>
                          <a:schemeClr val="tx1"/>
                        </a:solidFill>
                        <a:effectLst/>
                        <a:latin typeface="Times New Roman" panose="02020603050405020304"/>
                        <a:ea typeface="宋体" panose="02010600030101010101" pitchFamily="2" charset="-122"/>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US" sz="1900" kern="100" dirty="0">
                          <a:solidFill>
                            <a:schemeClr val="tx1"/>
                          </a:solidFill>
                          <a:effectLst/>
                        </a:rPr>
                        <a:t>12.6</a:t>
                      </a:r>
                      <a:r>
                        <a:rPr lang="zh-CN" sz="1900" kern="100" dirty="0">
                          <a:solidFill>
                            <a:schemeClr val="tx1"/>
                          </a:solidFill>
                          <a:effectLst/>
                        </a:rPr>
                        <a:t>以上</a:t>
                      </a:r>
                      <a:endParaRPr lang="zh-CN" sz="1900" kern="100" dirty="0">
                        <a:solidFill>
                          <a:schemeClr val="tx1"/>
                        </a:solidFill>
                        <a:effectLst/>
                        <a:latin typeface="Times New Roman" panose="02020603050405020304"/>
                        <a:ea typeface="宋体" panose="02010600030101010101" pitchFamily="2" charset="-122"/>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US" sz="1900" kern="100" dirty="0">
                          <a:solidFill>
                            <a:schemeClr val="tx1"/>
                          </a:solidFill>
                          <a:effectLst/>
                        </a:rPr>
                        <a:t>12.4</a:t>
                      </a:r>
                      <a:endParaRPr lang="zh-CN" sz="1900" kern="100" dirty="0">
                        <a:solidFill>
                          <a:schemeClr val="tx1"/>
                        </a:solidFill>
                        <a:effectLst/>
                        <a:latin typeface="Times New Roman" panose="02020603050405020304"/>
                        <a:ea typeface="宋体" panose="02010600030101010101" pitchFamily="2" charset="-122"/>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US" sz="1900" kern="100" dirty="0">
                          <a:solidFill>
                            <a:schemeClr val="tx1"/>
                          </a:solidFill>
                          <a:effectLst/>
                        </a:rPr>
                        <a:t>12.2</a:t>
                      </a:r>
                      <a:endParaRPr lang="zh-CN" sz="1900" kern="100" dirty="0">
                        <a:solidFill>
                          <a:schemeClr val="tx1"/>
                        </a:solidFill>
                        <a:effectLst/>
                        <a:latin typeface="Times New Roman" panose="02020603050405020304"/>
                        <a:ea typeface="宋体" panose="02010600030101010101" pitchFamily="2" charset="-122"/>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US" sz="1900" kern="100" dirty="0">
                          <a:solidFill>
                            <a:schemeClr val="tx1"/>
                          </a:solidFill>
                          <a:effectLst/>
                        </a:rPr>
                        <a:t>12.0</a:t>
                      </a:r>
                      <a:endParaRPr lang="zh-CN" sz="1900" kern="100" dirty="0">
                        <a:solidFill>
                          <a:schemeClr val="tx1"/>
                        </a:solidFill>
                        <a:effectLst/>
                        <a:latin typeface="Times New Roman" panose="02020603050405020304"/>
                        <a:ea typeface="宋体" panose="02010600030101010101" pitchFamily="2" charset="-122"/>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US" sz="1900" kern="100" dirty="0">
                          <a:solidFill>
                            <a:schemeClr val="tx1"/>
                          </a:solidFill>
                          <a:effectLst/>
                        </a:rPr>
                        <a:t>11.9</a:t>
                      </a:r>
                      <a:r>
                        <a:rPr lang="zh-CN" sz="1900" kern="100" dirty="0">
                          <a:solidFill>
                            <a:schemeClr val="tx1"/>
                          </a:solidFill>
                          <a:effectLst/>
                        </a:rPr>
                        <a:t>以下</a:t>
                      </a:r>
                      <a:endParaRPr lang="zh-CN" sz="1900" kern="100" dirty="0">
                        <a:solidFill>
                          <a:schemeClr val="tx1"/>
                        </a:solidFill>
                        <a:effectLst/>
                        <a:latin typeface="Times New Roman" panose="02020603050405020304"/>
                        <a:ea typeface="宋体" panose="02010600030101010101" pitchFamily="2" charset="-122"/>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1"/>
                  </a:ext>
                </a:extLst>
              </a:tr>
            </a:tbl>
          </a:graphicData>
        </a:graphic>
      </p:graphicFrame>
      <p:sp>
        <p:nvSpPr>
          <p:cNvPr id="5" name="Rectangle 1">
            <a:extLst>
              <a:ext uri="{FF2B5EF4-FFF2-40B4-BE49-F238E27FC236}">
                <a16:creationId xmlns:a16="http://schemas.microsoft.com/office/drawing/2014/main" id="{61CBCBEE-1973-41E8-BCE3-2D8B46329D49}"/>
              </a:ext>
            </a:extLst>
          </p:cNvPr>
          <p:cNvSpPr>
            <a:spLocks noChangeArrowheads="1"/>
          </p:cNvSpPr>
          <p:nvPr/>
        </p:nvSpPr>
        <p:spPr bwMode="auto">
          <a:xfrm>
            <a:off x="1199455" y="5282656"/>
            <a:ext cx="9793088" cy="986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ctr" anchorCtr="0" compatLnSpc="1">
            <a:spAutoFit/>
          </a:bodyPr>
          <a:lstStyle/>
          <a:p>
            <a:pPr indent="355591" defTabSz="1219170" eaLnBrk="0" fontAlgn="base" hangingPunct="0">
              <a:lnSpc>
                <a:spcPct val="150000"/>
              </a:lnSpc>
              <a:spcBef>
                <a:spcPct val="0"/>
              </a:spcBef>
              <a:spcAft>
                <a:spcPct val="0"/>
              </a:spcAft>
            </a:pP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 通常静置时，测量</a:t>
            </a:r>
            <a:r>
              <a:rPr lang="zh-CN" altLang="en-US" sz="20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端电压≥</a:t>
            </a:r>
            <a:r>
              <a:rPr lang="en-US" altLang="zh-CN" sz="20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12</a:t>
            </a:r>
            <a:r>
              <a:rPr lang="en-US" altLang="zh-CN" sz="20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0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6V</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，并且</a:t>
            </a:r>
            <a:r>
              <a:rPr lang="zh-CN" altLang="en-US" sz="20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电解液密度≥</a:t>
            </a:r>
            <a:r>
              <a:rPr lang="en-US" altLang="zh-CN" sz="20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0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sz="2000" b="1"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22g/cm</a:t>
            </a:r>
            <a:r>
              <a:rPr lang="en-US" altLang="zh-CN" sz="2000" b="1" baseline="300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，才可以基本判定蓄电池具有一定的电量储备。</a:t>
            </a:r>
            <a:endParaRPr lang="zh-CN" altLang="en-US" sz="2000" dirty="0">
              <a:latin typeface="Arial" panose="020B0604020202020204" pitchFamily="34" charset="0"/>
              <a:ea typeface="宋体" panose="02010600030101010101" pitchFamily="2" charset="-122"/>
              <a:cs typeface="宋体" panose="02010600030101010101" pitchFamily="2" charset="-122"/>
            </a:endParaRPr>
          </a:p>
        </p:txBody>
      </p:sp>
      <p:sp>
        <p:nvSpPr>
          <p:cNvPr id="6" name="矩形 5">
            <a:extLst>
              <a:ext uri="{FF2B5EF4-FFF2-40B4-BE49-F238E27FC236}">
                <a16:creationId xmlns:a16="http://schemas.microsoft.com/office/drawing/2014/main" id="{C849F7C5-6509-4031-9D7D-B8F215EC618A}"/>
              </a:ext>
            </a:extLst>
          </p:cNvPr>
          <p:cNvSpPr/>
          <p:nvPr/>
        </p:nvSpPr>
        <p:spPr>
          <a:xfrm>
            <a:off x="3266732" y="3239172"/>
            <a:ext cx="5473071" cy="379656"/>
          </a:xfrm>
          <a:prstGeom prst="rect">
            <a:avLst/>
          </a:prstGeom>
        </p:spPr>
        <p:txBody>
          <a:bodyPr wrap="square">
            <a:spAutoFit/>
          </a:bodyPr>
          <a:lstStyle/>
          <a:p>
            <a:pPr indent="355591" fontAlgn="base">
              <a:spcBef>
                <a:spcPct val="0"/>
              </a:spcBef>
              <a:spcAft>
                <a:spcPct val="0"/>
              </a:spcAft>
            </a:pPr>
            <a:r>
              <a:rPr lang="zh-CN" altLang="en-US" sz="1867"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表</a:t>
            </a:r>
            <a:r>
              <a:rPr lang="en-US" altLang="zh-CN" sz="1867"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1  </a:t>
            </a:r>
            <a:r>
              <a:rPr lang="zh-CN" altLang="en-US" sz="1867" b="1" dirty="0">
                <a:solidFill>
                  <a:prstClr val="black"/>
                </a:solidFill>
                <a:latin typeface="Times New Roman" panose="02020603050405020304" pitchFamily="18" charset="0"/>
                <a:ea typeface="宋体" panose="02010600030101010101" pitchFamily="2" charset="-122"/>
                <a:cs typeface="Times New Roman" panose="02020603050405020304" pitchFamily="18" charset="0"/>
              </a:rPr>
              <a:t>蓄电池存电状态与开路电压的关系</a:t>
            </a:r>
            <a:endParaRPr lang="zh-CN" altLang="en-US" sz="1867" dirty="0">
              <a:solidFill>
                <a:prstClr val="black"/>
              </a:solidFill>
              <a:latin typeface="Arial" panose="020B0604020202020204" pitchFamily="34" charset="0"/>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7784889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F15FEE8D-A441-40DA-A9B5-FE51F6225C26}"/>
              </a:ext>
            </a:extLst>
          </p:cNvPr>
          <p:cNvSpPr/>
          <p:nvPr/>
        </p:nvSpPr>
        <p:spPr>
          <a:xfrm>
            <a:off x="947738" y="765231"/>
            <a:ext cx="10372792" cy="3935949"/>
          </a:xfrm>
          <a:prstGeom prst="rect">
            <a:avLst/>
          </a:prstGeom>
        </p:spPr>
        <p:txBody>
          <a:bodyPr wrap="square">
            <a:spAutoFit/>
          </a:bodyPr>
          <a:lstStyle/>
          <a:p>
            <a:pPr marL="380990" indent="-380990">
              <a:lnSpc>
                <a:spcPct val="150000"/>
              </a:lnSpc>
              <a:buClr>
                <a:srgbClr val="C00000"/>
              </a:buClr>
              <a:buFont typeface="Wingdings" panose="05000000000000000000" pitchFamily="2" charset="2"/>
              <a:buChar char="Ø"/>
            </a:pPr>
            <a:r>
              <a:rPr lang="en-US" altLang="zh-CN" sz="2000" b="1" dirty="0"/>
              <a:t>4</a:t>
            </a:r>
            <a:r>
              <a:rPr lang="zh-CN" altLang="en-US" sz="2000" b="1" dirty="0"/>
              <a:t>、</a:t>
            </a:r>
            <a:r>
              <a:rPr lang="zh-CN" altLang="zh-CN" sz="2000" b="1" dirty="0"/>
              <a:t>蓄电池开路电压检测</a:t>
            </a:r>
            <a:endParaRPr lang="zh-CN" altLang="zh-CN" sz="2000" dirty="0"/>
          </a:p>
          <a:p>
            <a:pPr>
              <a:lnSpc>
                <a:spcPct val="150000"/>
              </a:lnSpc>
            </a:pPr>
            <a:r>
              <a:rPr lang="en-US" altLang="zh-CN" sz="2000" dirty="0"/>
              <a:t>       </a:t>
            </a:r>
            <a:r>
              <a:rPr lang="zh-CN" altLang="zh-CN" sz="2000" dirty="0"/>
              <a:t>使用数字万用表测量蓄电池端电压，不能准确判别蓄电池放电程度。蓄电池开路电压检测方法如下：</a:t>
            </a:r>
          </a:p>
          <a:p>
            <a:pPr>
              <a:lnSpc>
                <a:spcPct val="150000"/>
              </a:lnSpc>
            </a:pPr>
            <a:r>
              <a:rPr lang="en-US" altLang="zh-CN" sz="2000" dirty="0"/>
              <a:t>     </a:t>
            </a:r>
            <a:r>
              <a:rPr lang="zh-CN" altLang="zh-CN" sz="2000" dirty="0"/>
              <a:t>（</a:t>
            </a:r>
            <a:r>
              <a:rPr lang="en-US" altLang="zh-CN" sz="2000" dirty="0"/>
              <a:t>1</a:t>
            </a:r>
            <a:r>
              <a:rPr lang="zh-CN" altLang="zh-CN" sz="2000" dirty="0"/>
              <a:t>）将蓄电池负极接线断开。</a:t>
            </a:r>
          </a:p>
          <a:p>
            <a:pPr>
              <a:lnSpc>
                <a:spcPct val="150000"/>
              </a:lnSpc>
            </a:pPr>
            <a:r>
              <a:rPr lang="en-US" altLang="zh-CN" sz="2000" dirty="0"/>
              <a:t>     </a:t>
            </a:r>
            <a:r>
              <a:rPr lang="zh-CN" altLang="zh-CN" sz="2000" dirty="0"/>
              <a:t>（</a:t>
            </a:r>
            <a:r>
              <a:rPr lang="en-US" altLang="zh-CN" sz="2000" dirty="0"/>
              <a:t>2</a:t>
            </a:r>
            <a:r>
              <a:rPr lang="zh-CN" altLang="zh-CN" sz="2000" dirty="0"/>
              <a:t>）将数字万用表置于电压挡，</a:t>
            </a:r>
            <a:r>
              <a:rPr lang="zh-CN" altLang="en-US" sz="2000" dirty="0"/>
              <a:t>测量蓄电池开路电压</a:t>
            </a:r>
            <a:r>
              <a:rPr lang="zh-CN" altLang="zh-CN" sz="2000" dirty="0"/>
              <a:t>。</a:t>
            </a:r>
          </a:p>
          <a:p>
            <a:pPr>
              <a:lnSpc>
                <a:spcPct val="150000"/>
              </a:lnSpc>
            </a:pPr>
            <a:r>
              <a:rPr lang="en-US" altLang="zh-CN" sz="2000" dirty="0"/>
              <a:t>     </a:t>
            </a:r>
            <a:r>
              <a:rPr lang="zh-CN" altLang="zh-CN" sz="2000" dirty="0"/>
              <a:t>（</a:t>
            </a:r>
            <a:r>
              <a:rPr lang="en-US" altLang="zh-CN" sz="2000" dirty="0"/>
              <a:t>3</a:t>
            </a:r>
            <a:r>
              <a:rPr lang="zh-CN" altLang="zh-CN" sz="2000" dirty="0"/>
              <a:t>）读取测量蓄电池电压值。</a:t>
            </a:r>
          </a:p>
          <a:p>
            <a:pPr>
              <a:lnSpc>
                <a:spcPct val="150000"/>
              </a:lnSpc>
              <a:spcBef>
                <a:spcPts val="1600"/>
              </a:spcBef>
            </a:pPr>
            <a:r>
              <a:rPr lang="zh-CN" altLang="zh-CN" sz="2000" b="1" dirty="0">
                <a:solidFill>
                  <a:srgbClr val="C00000"/>
                </a:solidFill>
              </a:rPr>
              <a:t>备注：</a:t>
            </a:r>
            <a:r>
              <a:rPr lang="zh-CN" altLang="zh-CN" sz="2000" dirty="0"/>
              <a:t>检测时蓄电池应处于静止状态，蓄电池充、放电或加注蒸馏水后，应静置半小时或更长时间后再测量。</a:t>
            </a:r>
          </a:p>
        </p:txBody>
      </p:sp>
      <p:grpSp>
        <p:nvGrpSpPr>
          <p:cNvPr id="5" name="组合 4">
            <a:extLst>
              <a:ext uri="{FF2B5EF4-FFF2-40B4-BE49-F238E27FC236}">
                <a16:creationId xmlns:a16="http://schemas.microsoft.com/office/drawing/2014/main" id="{FC16C9EA-A7A6-4E6C-8441-85121ABDE179}"/>
              </a:ext>
            </a:extLst>
          </p:cNvPr>
          <p:cNvGrpSpPr/>
          <p:nvPr/>
        </p:nvGrpSpPr>
        <p:grpSpPr>
          <a:xfrm>
            <a:off x="4486242" y="4404575"/>
            <a:ext cx="2764564" cy="2019288"/>
            <a:chOff x="6156176" y="2905661"/>
            <a:chExt cx="1763945" cy="1275540"/>
          </a:xfrm>
        </p:grpSpPr>
        <p:pic>
          <p:nvPicPr>
            <p:cNvPr id="6" name="Picture 18" descr="09p06i302-01">
              <a:extLst>
                <a:ext uri="{FF2B5EF4-FFF2-40B4-BE49-F238E27FC236}">
                  <a16:creationId xmlns:a16="http://schemas.microsoft.com/office/drawing/2014/main" id="{0C041B92-3F28-4E86-B25E-0BEEF1818C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6176" y="2905661"/>
              <a:ext cx="17526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6D64001E-EF99-4689-9667-5CD888230150}"/>
                </a:ext>
              </a:extLst>
            </p:cNvPr>
            <p:cNvSpPr/>
            <p:nvPr/>
          </p:nvSpPr>
          <p:spPr>
            <a:xfrm>
              <a:off x="6156176" y="3867894"/>
              <a:ext cx="1763945" cy="313307"/>
            </a:xfrm>
            <a:prstGeom prst="rect">
              <a:avLst/>
            </a:prstGeom>
          </p:spPr>
          <p:txBody>
            <a:bodyPr wrap="none">
              <a:spAutoFit/>
            </a:bodyPr>
            <a:lstStyle/>
            <a:p>
              <a:pPr>
                <a:lnSpc>
                  <a:spcPct val="150000"/>
                </a:lnSpc>
                <a:spcBef>
                  <a:spcPts val="1600"/>
                </a:spcBef>
              </a:pPr>
              <a:r>
                <a:rPr lang="zh-CN" altLang="en-US" sz="1600" b="1" dirty="0">
                  <a:solidFill>
                    <a:srgbClr val="C00000"/>
                  </a:solidFill>
                </a:rPr>
                <a:t>图</a:t>
              </a:r>
              <a:r>
                <a:rPr lang="en-US" altLang="zh-CN" sz="1600" b="1" dirty="0">
                  <a:solidFill>
                    <a:srgbClr val="C00000"/>
                  </a:solidFill>
                </a:rPr>
                <a:t>  </a:t>
              </a:r>
              <a:r>
                <a:rPr lang="zh-CN" altLang="zh-CN" sz="1600" b="1" dirty="0">
                  <a:solidFill>
                    <a:srgbClr val="C00000"/>
                  </a:solidFill>
                </a:rPr>
                <a:t>蓄电池开路电压检测</a:t>
              </a:r>
              <a:endParaRPr lang="zh-CN" altLang="zh-CN" sz="1600" dirty="0">
                <a:solidFill>
                  <a:srgbClr val="C00000"/>
                </a:solidFill>
              </a:endParaRPr>
            </a:p>
          </p:txBody>
        </p:sp>
      </p:grpSp>
    </p:spTree>
    <p:extLst>
      <p:ext uri="{BB962C8B-B14F-4D97-AF65-F5344CB8AC3E}">
        <p14:creationId xmlns:p14="http://schemas.microsoft.com/office/powerpoint/2010/main" val="24022888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29D18CC-953E-45BE-A634-3FC3CBCC30DC}"/>
              </a:ext>
            </a:extLst>
          </p:cNvPr>
          <p:cNvSpPr/>
          <p:nvPr/>
        </p:nvSpPr>
        <p:spPr>
          <a:xfrm>
            <a:off x="921980" y="942116"/>
            <a:ext cx="10681885" cy="4654095"/>
          </a:xfrm>
          <a:prstGeom prst="rect">
            <a:avLst/>
          </a:prstGeom>
        </p:spPr>
        <p:txBody>
          <a:bodyPr wrap="square">
            <a:spAutoFit/>
          </a:bodyPr>
          <a:lstStyle/>
          <a:p>
            <a:pPr marL="380990" indent="-380990">
              <a:lnSpc>
                <a:spcPct val="150000"/>
              </a:lnSpc>
              <a:buClr>
                <a:srgbClr val="C00000"/>
              </a:buClr>
              <a:buFont typeface="Wingdings" panose="05000000000000000000" pitchFamily="2" charset="2"/>
              <a:buChar char="Ø"/>
            </a:pPr>
            <a:r>
              <a:rPr lang="en-US" altLang="zh-CN" sz="2000" b="1" dirty="0"/>
              <a:t>5</a:t>
            </a:r>
            <a:r>
              <a:rPr lang="zh-CN" altLang="en-US" sz="2000" b="1" dirty="0"/>
              <a:t>、</a:t>
            </a:r>
            <a:r>
              <a:rPr lang="zh-CN" altLang="zh-CN" sz="2000" b="1" dirty="0"/>
              <a:t>蓄电池放电电压检测</a:t>
            </a:r>
            <a:endParaRPr lang="zh-CN" altLang="zh-CN" sz="2000" dirty="0"/>
          </a:p>
          <a:p>
            <a:pPr>
              <a:lnSpc>
                <a:spcPct val="150000"/>
              </a:lnSpc>
            </a:pPr>
            <a:r>
              <a:rPr lang="en-US" altLang="zh-CN" sz="2000" dirty="0"/>
              <a:t>       </a:t>
            </a:r>
            <a:r>
              <a:rPr lang="zh-CN" altLang="zh-CN" sz="2000" dirty="0"/>
              <a:t>检测蓄电池放电电压就是测量蓄电池以起动电流放电时的端电压，可以判断蓄电池的技术状况、放电程度和起动能力。检测时可用高率放电计检测或就车起动检测。</a:t>
            </a:r>
          </a:p>
          <a:p>
            <a:pPr marL="456342" indent="-143930">
              <a:lnSpc>
                <a:spcPct val="150000"/>
              </a:lnSpc>
              <a:buFont typeface="Arial" panose="020B0604020202020204" pitchFamily="34" charset="0"/>
              <a:buChar char="•"/>
            </a:pPr>
            <a:r>
              <a:rPr lang="zh-CN" altLang="zh-CN" sz="2000" b="1" dirty="0">
                <a:solidFill>
                  <a:srgbClr val="C00000"/>
                </a:solidFill>
              </a:rPr>
              <a:t>（</a:t>
            </a:r>
            <a:r>
              <a:rPr lang="en-US" altLang="zh-CN" sz="2000" b="1" dirty="0">
                <a:solidFill>
                  <a:srgbClr val="C00000"/>
                </a:solidFill>
              </a:rPr>
              <a:t>1</a:t>
            </a:r>
            <a:r>
              <a:rPr lang="zh-CN" altLang="zh-CN" sz="2000" b="1" dirty="0">
                <a:solidFill>
                  <a:srgbClr val="C00000"/>
                </a:solidFill>
              </a:rPr>
              <a:t>）使用高率放电计检测放电电压</a:t>
            </a:r>
          </a:p>
          <a:p>
            <a:pPr>
              <a:lnSpc>
                <a:spcPct val="150000"/>
              </a:lnSpc>
            </a:pPr>
            <a:r>
              <a:rPr lang="en-US" altLang="zh-CN" sz="2000" dirty="0"/>
              <a:t>       </a:t>
            </a:r>
            <a:r>
              <a:rPr lang="zh-CN" altLang="zh-CN" sz="2000" b="1" dirty="0"/>
              <a:t>检测方法：</a:t>
            </a:r>
          </a:p>
          <a:p>
            <a:pPr>
              <a:lnSpc>
                <a:spcPct val="150000"/>
              </a:lnSpc>
            </a:pPr>
            <a:r>
              <a:rPr lang="en-US" altLang="zh-CN" sz="2000" dirty="0"/>
              <a:t>       </a:t>
            </a:r>
            <a:r>
              <a:rPr lang="zh-CN" altLang="zh-CN" sz="2000" dirty="0"/>
              <a:t>①将高率放电计正、负测试夹分别对应夹在蓄电池的正、负极桩上。此时读数显示蓄电池的空载电压值。通常显示在</a:t>
            </a:r>
            <a:r>
              <a:rPr lang="en-US" altLang="zh-CN" sz="2000" dirty="0"/>
              <a:t>11.8</a:t>
            </a:r>
            <a:r>
              <a:rPr lang="zh-CN" altLang="zh-CN" sz="2000" dirty="0"/>
              <a:t>～</a:t>
            </a:r>
            <a:r>
              <a:rPr lang="en-US" altLang="zh-CN" sz="2000" dirty="0"/>
              <a:t>13V</a:t>
            </a:r>
            <a:r>
              <a:rPr lang="zh-CN" altLang="zh-CN" sz="2000" dirty="0"/>
              <a:t>范围内为正常。</a:t>
            </a:r>
          </a:p>
          <a:p>
            <a:pPr>
              <a:lnSpc>
                <a:spcPct val="150000"/>
              </a:lnSpc>
            </a:pPr>
            <a:r>
              <a:rPr lang="en-US" altLang="zh-CN" sz="2000" dirty="0"/>
              <a:t>      </a:t>
            </a:r>
            <a:r>
              <a:rPr lang="zh-CN" altLang="zh-CN" sz="2000" dirty="0"/>
              <a:t>②按下测试按钮开关，蓄电池开始瞬间大电流放电，保持</a:t>
            </a:r>
            <a:r>
              <a:rPr lang="en-US" altLang="zh-CN" sz="2000" dirty="0"/>
              <a:t>10</a:t>
            </a:r>
            <a:r>
              <a:rPr lang="zh-CN" altLang="zh-CN" sz="2000" dirty="0"/>
              <a:t>～</a:t>
            </a:r>
            <a:r>
              <a:rPr lang="en-US" altLang="zh-CN" sz="2000" dirty="0"/>
              <a:t>15s</a:t>
            </a:r>
            <a:r>
              <a:rPr lang="zh-CN" altLang="zh-CN" sz="2000" dirty="0"/>
              <a:t>后，读出电压表的负载电压指示数值。</a:t>
            </a:r>
          </a:p>
          <a:p>
            <a:pPr>
              <a:lnSpc>
                <a:spcPct val="150000"/>
              </a:lnSpc>
            </a:pPr>
            <a:r>
              <a:rPr lang="zh-CN" altLang="zh-CN" sz="2000" b="1" dirty="0">
                <a:solidFill>
                  <a:srgbClr val="C00000"/>
                </a:solidFill>
              </a:rPr>
              <a:t>备注：</a:t>
            </a:r>
            <a:r>
              <a:rPr lang="zh-CN" altLang="zh-CN" sz="2000" dirty="0"/>
              <a:t>此项测量不能连续进行，必须间隔</a:t>
            </a:r>
            <a:r>
              <a:rPr lang="en-US" altLang="zh-CN" sz="2000" dirty="0"/>
              <a:t>1</a:t>
            </a:r>
            <a:r>
              <a:rPr lang="zh-CN" altLang="zh-CN" sz="2000" dirty="0"/>
              <a:t>分钟后才可以再次检测，以防止蓄电池损坏。</a:t>
            </a:r>
          </a:p>
        </p:txBody>
      </p:sp>
    </p:spTree>
    <p:extLst>
      <p:ext uri="{BB962C8B-B14F-4D97-AF65-F5344CB8AC3E}">
        <p14:creationId xmlns:p14="http://schemas.microsoft.com/office/powerpoint/2010/main" val="11705776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9BEC86E6-CE16-4042-B2F7-5803D69DFDF7}"/>
              </a:ext>
            </a:extLst>
          </p:cNvPr>
          <p:cNvSpPr/>
          <p:nvPr/>
        </p:nvSpPr>
        <p:spPr>
          <a:xfrm>
            <a:off x="396325" y="3904667"/>
            <a:ext cx="10977342" cy="2345770"/>
          </a:xfrm>
          <a:prstGeom prst="rect">
            <a:avLst/>
          </a:prstGeom>
        </p:spPr>
        <p:txBody>
          <a:bodyPr wrap="square">
            <a:spAutoFit/>
          </a:bodyPr>
          <a:lstStyle/>
          <a:p>
            <a:pPr>
              <a:lnSpc>
                <a:spcPct val="150000"/>
              </a:lnSpc>
            </a:pPr>
            <a:r>
              <a:rPr lang="zh-CN" altLang="en-US" sz="2000" b="1" dirty="0"/>
              <a:t>检测结果分析：</a:t>
            </a:r>
            <a:endParaRPr lang="en-US" altLang="zh-CN" sz="2000" b="1" dirty="0"/>
          </a:p>
          <a:p>
            <a:pPr>
              <a:lnSpc>
                <a:spcPct val="150000"/>
              </a:lnSpc>
            </a:pPr>
            <a:r>
              <a:rPr lang="en-US" altLang="zh-CN" sz="2000" dirty="0"/>
              <a:t>       </a:t>
            </a:r>
            <a:r>
              <a:rPr lang="zh-CN" altLang="zh-CN" sz="2000" dirty="0"/>
              <a:t>①指针稳定在</a:t>
            </a:r>
            <a:r>
              <a:rPr lang="en-US" altLang="zh-CN" sz="2000" dirty="0"/>
              <a:t>10.6V</a:t>
            </a:r>
            <a:r>
              <a:rPr lang="zh-CN" altLang="zh-CN" sz="2000" dirty="0"/>
              <a:t>以上（绿色区域），说明蓄电池存电充足；</a:t>
            </a:r>
          </a:p>
          <a:p>
            <a:pPr>
              <a:lnSpc>
                <a:spcPct val="150000"/>
              </a:lnSpc>
            </a:pPr>
            <a:r>
              <a:rPr lang="en-US" altLang="zh-CN" sz="2000" dirty="0"/>
              <a:t>       </a:t>
            </a:r>
            <a:r>
              <a:rPr lang="en-US" altLang="zh-CN" sz="2000" dirty="0">
                <a:latin typeface="宋体" panose="02010600030101010101" pitchFamily="2" charset="-122"/>
                <a:ea typeface="宋体" panose="02010600030101010101" pitchFamily="2" charset="-122"/>
              </a:rPr>
              <a:t>②</a:t>
            </a:r>
            <a:r>
              <a:rPr lang="zh-CN" altLang="zh-CN" sz="2000" dirty="0"/>
              <a:t>指针在</a:t>
            </a:r>
            <a:r>
              <a:rPr lang="en-US" altLang="zh-CN" sz="2000" dirty="0"/>
              <a:t>9.6</a:t>
            </a:r>
            <a:r>
              <a:rPr lang="zh-CN" altLang="zh-CN" sz="2000" dirty="0"/>
              <a:t>～</a:t>
            </a:r>
            <a:r>
              <a:rPr lang="en-US" altLang="zh-CN" sz="2000" dirty="0"/>
              <a:t>10.6V</a:t>
            </a:r>
            <a:r>
              <a:rPr lang="zh-CN" altLang="zh-CN" sz="2000" dirty="0"/>
              <a:t>区间（黄色区域），说明蓄电池存电不足，需要充电；</a:t>
            </a:r>
          </a:p>
          <a:p>
            <a:pPr>
              <a:lnSpc>
                <a:spcPct val="150000"/>
              </a:lnSpc>
            </a:pPr>
            <a:r>
              <a:rPr lang="en-US" altLang="zh-CN" sz="2000" dirty="0"/>
              <a:t>       </a:t>
            </a:r>
            <a:r>
              <a:rPr lang="en-US" altLang="zh-CN" sz="2000" dirty="0">
                <a:latin typeface="宋体" panose="02010600030101010101" pitchFamily="2" charset="-122"/>
              </a:rPr>
              <a:t>③</a:t>
            </a:r>
            <a:r>
              <a:rPr lang="zh-CN" altLang="zh-CN" sz="2000" dirty="0"/>
              <a:t>指针在</a:t>
            </a:r>
            <a:r>
              <a:rPr lang="en-US" altLang="zh-CN" sz="2000" dirty="0"/>
              <a:t>9.6V</a:t>
            </a:r>
            <a:r>
              <a:rPr lang="zh-CN" altLang="zh-CN" sz="2000" dirty="0"/>
              <a:t>以下区间（红色区域），说明蓄电池严重亏电，要立即充电，才能使用；</a:t>
            </a:r>
          </a:p>
          <a:p>
            <a:pPr>
              <a:lnSpc>
                <a:spcPct val="150000"/>
              </a:lnSpc>
            </a:pPr>
            <a:r>
              <a:rPr lang="en-US" altLang="zh-CN" sz="2000" dirty="0"/>
              <a:t>       </a:t>
            </a:r>
            <a:r>
              <a:rPr lang="zh-CN" altLang="zh-CN" sz="2000" dirty="0"/>
              <a:t>如果空载电压基本符合要求，但负载时指针迅速下降至红色区域以下，说明蓄电池已经损坏。</a:t>
            </a:r>
          </a:p>
        </p:txBody>
      </p:sp>
      <p:grpSp>
        <p:nvGrpSpPr>
          <p:cNvPr id="5" name="组合 4">
            <a:extLst>
              <a:ext uri="{FF2B5EF4-FFF2-40B4-BE49-F238E27FC236}">
                <a16:creationId xmlns:a16="http://schemas.microsoft.com/office/drawing/2014/main" id="{6CF10EEB-E882-40A9-95C0-15786D92F8AB}"/>
              </a:ext>
            </a:extLst>
          </p:cNvPr>
          <p:cNvGrpSpPr/>
          <p:nvPr/>
        </p:nvGrpSpPr>
        <p:grpSpPr>
          <a:xfrm>
            <a:off x="1967541" y="1220755"/>
            <a:ext cx="8426691" cy="2218432"/>
            <a:chOff x="1475656" y="979934"/>
            <a:chExt cx="6320018" cy="1663824"/>
          </a:xfrm>
        </p:grpSpPr>
        <p:pic>
          <p:nvPicPr>
            <p:cNvPr id="6" name="Picture 2">
              <a:extLst>
                <a:ext uri="{FF2B5EF4-FFF2-40B4-BE49-F238E27FC236}">
                  <a16:creationId xmlns:a16="http://schemas.microsoft.com/office/drawing/2014/main" id="{EDAF3B9E-40CF-49C7-9DC8-8B72AD6C3CE9}"/>
                </a:ext>
              </a:extLst>
            </p:cNvPr>
            <p:cNvPicPr>
              <a:picLocks noChangeAspect="1" noChangeArrowheads="1"/>
            </p:cNvPicPr>
            <p:nvPr/>
          </p:nvPicPr>
          <p:blipFill>
            <a:blip r:embed="rId2"/>
            <a:srcRect/>
            <a:stretch>
              <a:fillRect/>
            </a:stretch>
          </p:blipFill>
          <p:spPr bwMode="auto">
            <a:xfrm>
              <a:off x="1475656" y="1109361"/>
              <a:ext cx="1190277" cy="1534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 name="对象 6">
              <a:extLst>
                <a:ext uri="{FF2B5EF4-FFF2-40B4-BE49-F238E27FC236}">
                  <a16:creationId xmlns:a16="http://schemas.microsoft.com/office/drawing/2014/main" id="{08C69B5B-4CC5-4241-A3E3-7CFA5F9813F2}"/>
                </a:ext>
              </a:extLst>
            </p:cNvPr>
            <p:cNvGraphicFramePr>
              <a:graphicFrameLocks noChangeAspect="1"/>
            </p:cNvGraphicFramePr>
            <p:nvPr/>
          </p:nvGraphicFramePr>
          <p:xfrm>
            <a:off x="3347864" y="979934"/>
            <a:ext cx="4447810" cy="1663824"/>
          </p:xfrm>
          <a:graphic>
            <a:graphicData uri="http://schemas.openxmlformats.org/presentationml/2006/ole">
              <mc:AlternateContent xmlns:mc="http://schemas.openxmlformats.org/markup-compatibility/2006">
                <mc:Choice xmlns:v="urn:schemas-microsoft-com:vml" Requires="v">
                  <p:oleObj r:id="rId3" imgW="7056755" imgH="2476500" progId="MSDraw">
                    <p:embed/>
                  </p:oleObj>
                </mc:Choice>
                <mc:Fallback>
                  <p:oleObj r:id="rId3" imgW="7056755" imgH="2476500" progId="MSDraw">
                    <p:embed/>
                    <p:pic>
                      <p:nvPicPr>
                        <p:cNvPr id="5"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7864" y="979934"/>
                          <a:ext cx="4447810" cy="1663824"/>
                        </a:xfrm>
                        <a:prstGeom prst="rect">
                          <a:avLst/>
                        </a:prstGeom>
                        <a:noFill/>
                      </p:spPr>
                    </p:pic>
                  </p:oleObj>
                </mc:Fallback>
              </mc:AlternateContent>
            </a:graphicData>
          </a:graphic>
        </p:graphicFrame>
      </p:grpSp>
      <p:sp>
        <p:nvSpPr>
          <p:cNvPr id="8" name="矩形 7">
            <a:extLst>
              <a:ext uri="{FF2B5EF4-FFF2-40B4-BE49-F238E27FC236}">
                <a16:creationId xmlns:a16="http://schemas.microsoft.com/office/drawing/2014/main" id="{535DB734-98C2-4190-9030-2CDF8C11936E}"/>
              </a:ext>
            </a:extLst>
          </p:cNvPr>
          <p:cNvSpPr/>
          <p:nvPr/>
        </p:nvSpPr>
        <p:spPr>
          <a:xfrm>
            <a:off x="4943873" y="3525011"/>
            <a:ext cx="1749197" cy="379656"/>
          </a:xfrm>
          <a:prstGeom prst="rect">
            <a:avLst/>
          </a:prstGeom>
        </p:spPr>
        <p:txBody>
          <a:bodyPr wrap="none">
            <a:spAutoFit/>
          </a:bodyPr>
          <a:lstStyle/>
          <a:p>
            <a:r>
              <a:rPr lang="zh-CN" altLang="en-US" sz="1867" b="1" dirty="0">
                <a:solidFill>
                  <a:srgbClr val="C00000"/>
                </a:solidFill>
              </a:rPr>
              <a:t>图</a:t>
            </a:r>
            <a:r>
              <a:rPr lang="en-US" altLang="zh-CN" sz="1867" b="1" dirty="0">
                <a:solidFill>
                  <a:srgbClr val="C00000"/>
                </a:solidFill>
              </a:rPr>
              <a:t>  </a:t>
            </a:r>
            <a:r>
              <a:rPr lang="zh-CN" altLang="zh-CN" sz="1867" b="1" dirty="0">
                <a:solidFill>
                  <a:srgbClr val="C00000"/>
                </a:solidFill>
              </a:rPr>
              <a:t>高率放电计</a:t>
            </a:r>
            <a:endParaRPr lang="zh-CN" altLang="en-US" sz="1867" dirty="0"/>
          </a:p>
        </p:txBody>
      </p:sp>
    </p:spTree>
    <p:extLst>
      <p:ext uri="{BB962C8B-B14F-4D97-AF65-F5344CB8AC3E}">
        <p14:creationId xmlns:p14="http://schemas.microsoft.com/office/powerpoint/2010/main" val="27935985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057F491-FDA2-4CF5-A35D-36C31A6B1DC8}"/>
              </a:ext>
            </a:extLst>
          </p:cNvPr>
          <p:cNvSpPr/>
          <p:nvPr/>
        </p:nvSpPr>
        <p:spPr>
          <a:xfrm>
            <a:off x="500129" y="905437"/>
            <a:ext cx="11191741" cy="3701783"/>
          </a:xfrm>
          <a:prstGeom prst="rect">
            <a:avLst/>
          </a:prstGeom>
        </p:spPr>
        <p:txBody>
          <a:bodyPr wrap="square">
            <a:spAutoFit/>
          </a:bodyPr>
          <a:lstStyle/>
          <a:p>
            <a:pPr marL="456342" indent="-143930">
              <a:lnSpc>
                <a:spcPct val="150000"/>
              </a:lnSpc>
              <a:buFont typeface="Arial" panose="020B0604020202020204" pitchFamily="34" charset="0"/>
              <a:buChar char="•"/>
            </a:pPr>
            <a:r>
              <a:rPr lang="zh-CN" altLang="zh-CN" sz="2000" b="1" dirty="0">
                <a:solidFill>
                  <a:srgbClr val="C00000"/>
                </a:solidFill>
              </a:rPr>
              <a:t>（</a:t>
            </a:r>
            <a:r>
              <a:rPr lang="en-US" altLang="zh-CN" sz="2000" b="1" dirty="0">
                <a:solidFill>
                  <a:srgbClr val="C00000"/>
                </a:solidFill>
              </a:rPr>
              <a:t>2</a:t>
            </a:r>
            <a:r>
              <a:rPr lang="zh-CN" altLang="zh-CN" sz="2000" b="1" dirty="0">
                <a:solidFill>
                  <a:srgbClr val="C00000"/>
                </a:solidFill>
              </a:rPr>
              <a:t>）就车起动检测放电电压</a:t>
            </a:r>
          </a:p>
          <a:p>
            <a:pPr>
              <a:lnSpc>
                <a:spcPct val="150000"/>
              </a:lnSpc>
            </a:pPr>
            <a:r>
              <a:rPr lang="en-US" altLang="zh-CN" sz="2000" dirty="0"/>
              <a:t>                 </a:t>
            </a:r>
            <a:r>
              <a:rPr lang="zh-CN" altLang="zh-CN" sz="2000" dirty="0"/>
              <a:t>就车起动检测是在起动系正常的情况下，接通起动机进行检测。</a:t>
            </a:r>
            <a:endParaRPr lang="en-US" altLang="zh-CN" sz="2000" dirty="0"/>
          </a:p>
          <a:p>
            <a:pPr>
              <a:lnSpc>
                <a:spcPct val="150000"/>
              </a:lnSpc>
            </a:pPr>
            <a:r>
              <a:rPr lang="en-US" altLang="zh-CN" sz="2000" dirty="0"/>
              <a:t>           </a:t>
            </a:r>
            <a:r>
              <a:rPr lang="zh-CN" altLang="zh-CN" sz="2000" b="1" dirty="0"/>
              <a:t>就车起动检测方法：</a:t>
            </a:r>
          </a:p>
          <a:p>
            <a:pPr>
              <a:lnSpc>
                <a:spcPct val="150000"/>
              </a:lnSpc>
            </a:pPr>
            <a:r>
              <a:rPr lang="en-US" altLang="zh-CN" sz="2000" dirty="0"/>
              <a:t>                 </a:t>
            </a:r>
            <a:r>
              <a:rPr lang="zh-CN" altLang="zh-CN" sz="2000" dirty="0"/>
              <a:t>①检测时先拔下点火系统所有分缸高压线并搭铁。</a:t>
            </a:r>
          </a:p>
          <a:p>
            <a:pPr>
              <a:lnSpc>
                <a:spcPct val="150000"/>
              </a:lnSpc>
            </a:pPr>
            <a:r>
              <a:rPr lang="en-US" altLang="zh-CN" sz="2000" dirty="0"/>
              <a:t>                  </a:t>
            </a:r>
            <a:r>
              <a:rPr lang="zh-CN" altLang="zh-CN" sz="2000" dirty="0"/>
              <a:t>②将万用表置于电压挡，万用表的正、负表笔分别接在蓄电池正、负极桩上。</a:t>
            </a:r>
          </a:p>
          <a:p>
            <a:pPr>
              <a:lnSpc>
                <a:spcPct val="150000"/>
              </a:lnSpc>
            </a:pPr>
            <a:r>
              <a:rPr lang="en-US" altLang="zh-CN" sz="2000" dirty="0"/>
              <a:t>                  </a:t>
            </a:r>
            <a:r>
              <a:rPr lang="zh-CN" altLang="zh-CN" sz="2000" dirty="0"/>
              <a:t>③接通起动机</a:t>
            </a:r>
            <a:r>
              <a:rPr lang="en-US" altLang="zh-CN" sz="2000" dirty="0"/>
              <a:t>15s</a:t>
            </a:r>
            <a:r>
              <a:rPr lang="zh-CN" altLang="zh-CN" sz="2000" dirty="0"/>
              <a:t>，读取电压表读数，对于</a:t>
            </a:r>
            <a:r>
              <a:rPr lang="en-US" altLang="zh-CN" sz="2000" dirty="0"/>
              <a:t>12V</a:t>
            </a:r>
            <a:r>
              <a:rPr lang="zh-CN" altLang="zh-CN" sz="2000" dirty="0"/>
              <a:t>蓄电池，蓄电池电压应保持在</a:t>
            </a:r>
            <a:r>
              <a:rPr lang="en-US" altLang="zh-CN" sz="2000" dirty="0"/>
              <a:t>9.6V</a:t>
            </a:r>
            <a:r>
              <a:rPr lang="zh-CN" altLang="zh-CN" sz="2000" dirty="0"/>
              <a:t>以上，</a:t>
            </a:r>
            <a:r>
              <a:rPr lang="en-US" altLang="zh-CN" sz="2000" dirty="0"/>
              <a:t> </a:t>
            </a:r>
          </a:p>
          <a:p>
            <a:pPr>
              <a:lnSpc>
                <a:spcPct val="150000"/>
              </a:lnSpc>
            </a:pPr>
            <a:r>
              <a:rPr lang="en-US" altLang="zh-CN" sz="2000" dirty="0"/>
              <a:t>           </a:t>
            </a:r>
            <a:r>
              <a:rPr lang="zh-CN" altLang="zh-CN" sz="2000" dirty="0"/>
              <a:t>并保持稳定。</a:t>
            </a:r>
          </a:p>
          <a:p>
            <a:pPr>
              <a:lnSpc>
                <a:spcPct val="150000"/>
              </a:lnSpc>
              <a:buClr>
                <a:srgbClr val="C00000"/>
              </a:buClr>
            </a:pPr>
            <a:endParaRPr lang="zh-CN" altLang="zh-CN" sz="1867" dirty="0"/>
          </a:p>
        </p:txBody>
      </p:sp>
    </p:spTree>
    <p:extLst>
      <p:ext uri="{BB962C8B-B14F-4D97-AF65-F5344CB8AC3E}">
        <p14:creationId xmlns:p14="http://schemas.microsoft.com/office/powerpoint/2010/main" val="6147067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19AC2448-7CA7-476E-A00E-795599A0C614}"/>
              </a:ext>
            </a:extLst>
          </p:cNvPr>
          <p:cNvSpPr>
            <a:spLocks noGrp="1"/>
          </p:cNvSpPr>
          <p:nvPr>
            <p:ph type="title"/>
          </p:nvPr>
        </p:nvSpPr>
        <p:spPr>
          <a:xfrm>
            <a:off x="527474" y="1116528"/>
            <a:ext cx="3683918" cy="768773"/>
          </a:xfrm>
        </p:spPr>
        <p:txBody>
          <a:bodyPr/>
          <a:lstStyle/>
          <a:p>
            <a:r>
              <a:rPr lang="zh-CN" altLang="en-US" sz="3200" b="1" dirty="0">
                <a:solidFill>
                  <a:srgbClr val="C00000"/>
                </a:solidFill>
                <a:latin typeface="+mn-ea"/>
                <a:ea typeface="+mn-ea"/>
                <a:cs typeface="+mn-ea"/>
              </a:rPr>
              <a:t>三、</a:t>
            </a:r>
            <a:r>
              <a:rPr lang="zh-CN" altLang="zh-CN" sz="3200" b="1" dirty="0">
                <a:solidFill>
                  <a:srgbClr val="C00000"/>
                </a:solidFill>
                <a:latin typeface="+mn-ea"/>
                <a:ea typeface="+mn-ea"/>
                <a:cs typeface="+mn-ea"/>
              </a:rPr>
              <a:t>蓄电池的更换</a:t>
            </a:r>
            <a:endParaRPr lang="zh-CN" altLang="en-US" sz="3200" b="1" dirty="0">
              <a:solidFill>
                <a:srgbClr val="C00000"/>
              </a:solidFill>
              <a:latin typeface="+mn-ea"/>
              <a:ea typeface="+mn-ea"/>
              <a:cs typeface="+mn-ea"/>
            </a:endParaRPr>
          </a:p>
        </p:txBody>
      </p:sp>
      <p:sp>
        <p:nvSpPr>
          <p:cNvPr id="5" name="矩形 4">
            <a:extLst>
              <a:ext uri="{FF2B5EF4-FFF2-40B4-BE49-F238E27FC236}">
                <a16:creationId xmlns:a16="http://schemas.microsoft.com/office/drawing/2014/main" id="{AD751997-52C1-4437-A0A5-D8E530B034D6}"/>
              </a:ext>
            </a:extLst>
          </p:cNvPr>
          <p:cNvSpPr/>
          <p:nvPr/>
        </p:nvSpPr>
        <p:spPr>
          <a:xfrm>
            <a:off x="1047407" y="2082019"/>
            <a:ext cx="5664629" cy="3269100"/>
          </a:xfrm>
          <a:prstGeom prst="rect">
            <a:avLst/>
          </a:prstGeom>
        </p:spPr>
        <p:txBody>
          <a:bodyPr wrap="square">
            <a:spAutoFit/>
          </a:bodyPr>
          <a:lstStyle/>
          <a:p>
            <a:pPr>
              <a:lnSpc>
                <a:spcPct val="150000"/>
              </a:lnSpc>
            </a:pPr>
            <a:r>
              <a:rPr lang="en-US" altLang="zh-CN" sz="2000" b="1" dirty="0"/>
              <a:t>    </a:t>
            </a:r>
            <a:r>
              <a:rPr lang="zh-CN" altLang="en-US" sz="2000" b="1" dirty="0"/>
              <a:t>步骤</a:t>
            </a:r>
            <a:r>
              <a:rPr lang="en-US" altLang="zh-CN" sz="2000" b="1" dirty="0"/>
              <a:t>1</a:t>
            </a:r>
            <a:r>
              <a:rPr lang="zh-CN" altLang="en-US" sz="2000" b="1" dirty="0"/>
              <a:t>：</a:t>
            </a:r>
            <a:r>
              <a:rPr lang="zh-CN" altLang="zh-CN" sz="2000" b="1" dirty="0"/>
              <a:t>找到蓄电池</a:t>
            </a:r>
          </a:p>
          <a:p>
            <a:pPr indent="609585">
              <a:lnSpc>
                <a:spcPct val="150000"/>
              </a:lnSpc>
            </a:pPr>
            <a:r>
              <a:rPr lang="zh-CN" altLang="zh-CN" sz="2000" dirty="0"/>
              <a:t>一般车辆蓄电池安装在</a:t>
            </a:r>
            <a:r>
              <a:rPr lang="zh-CN" altLang="zh-CN" sz="2000" b="1" dirty="0">
                <a:solidFill>
                  <a:srgbClr val="C00000"/>
                </a:solidFill>
              </a:rPr>
              <a:t>发动机舱</a:t>
            </a:r>
            <a:r>
              <a:rPr lang="zh-CN" altLang="zh-CN" sz="2000" dirty="0"/>
              <a:t>内，但有些车的蓄电池没有安装在发动机舱内，如宝马汽车的蓄电池装在</a:t>
            </a:r>
            <a:r>
              <a:rPr lang="zh-CN" altLang="zh-CN" sz="2000" b="1" dirty="0">
                <a:solidFill>
                  <a:srgbClr val="C00000"/>
                </a:solidFill>
              </a:rPr>
              <a:t>后备厢里</a:t>
            </a:r>
            <a:r>
              <a:rPr lang="zh-CN" altLang="zh-CN" sz="2000" dirty="0"/>
              <a:t>，某些克莱斯勒汽车的蓄电池则装在</a:t>
            </a:r>
            <a:r>
              <a:rPr lang="zh-CN" altLang="zh-CN" sz="2000" b="1" dirty="0">
                <a:solidFill>
                  <a:srgbClr val="C00000"/>
                </a:solidFill>
              </a:rPr>
              <a:t>轮胎挡泥板内</a:t>
            </a:r>
            <a:r>
              <a:rPr lang="zh-CN" altLang="zh-CN" sz="2000" dirty="0"/>
              <a:t>。</a:t>
            </a:r>
          </a:p>
          <a:p>
            <a:pPr indent="609585">
              <a:lnSpc>
                <a:spcPct val="150000"/>
              </a:lnSpc>
            </a:pPr>
            <a:r>
              <a:rPr lang="zh-CN" altLang="zh-CN" sz="2000" dirty="0"/>
              <a:t>思考：客车蓄电池安装在哪里？面包车蓄电池安装在哪里？新能源车蓄电池安装在哪里？</a:t>
            </a:r>
          </a:p>
        </p:txBody>
      </p:sp>
      <p:pic>
        <p:nvPicPr>
          <p:cNvPr id="6" name="图片 5" descr="图片2.2-2蓄电池安装位置2">
            <a:extLst>
              <a:ext uri="{FF2B5EF4-FFF2-40B4-BE49-F238E27FC236}">
                <a16:creationId xmlns:a16="http://schemas.microsoft.com/office/drawing/2014/main" id="{6B7D5F89-80DD-4DD2-95DE-C39855028CC4}"/>
              </a:ext>
            </a:extLst>
          </p:cNvPr>
          <p:cNvPicPr>
            <a:picLocks noChangeAspect="1"/>
          </p:cNvPicPr>
          <p:nvPr>
            <p:custDataLst>
              <p:tags r:id="rId1"/>
            </p:custDataLst>
          </p:nvPr>
        </p:nvPicPr>
        <p:blipFill>
          <a:blip r:embed="rId3"/>
          <a:stretch>
            <a:fillRect/>
          </a:stretch>
        </p:blipFill>
        <p:spPr>
          <a:xfrm>
            <a:off x="7231490" y="2621865"/>
            <a:ext cx="4370493" cy="2376593"/>
          </a:xfrm>
          <a:prstGeom prst="rect">
            <a:avLst/>
          </a:prstGeom>
        </p:spPr>
      </p:pic>
    </p:spTree>
    <p:extLst>
      <p:ext uri="{BB962C8B-B14F-4D97-AF65-F5344CB8AC3E}">
        <p14:creationId xmlns:p14="http://schemas.microsoft.com/office/powerpoint/2010/main" val="41010118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0069C4B-B50D-4D74-9EAD-A4464E084551}"/>
              </a:ext>
            </a:extLst>
          </p:cNvPr>
          <p:cNvSpPr/>
          <p:nvPr/>
        </p:nvSpPr>
        <p:spPr>
          <a:xfrm>
            <a:off x="5683515" y="2259754"/>
            <a:ext cx="5664629" cy="2345770"/>
          </a:xfrm>
          <a:prstGeom prst="rect">
            <a:avLst/>
          </a:prstGeom>
        </p:spPr>
        <p:txBody>
          <a:bodyPr wrap="square">
            <a:spAutoFit/>
          </a:bodyPr>
          <a:lstStyle/>
          <a:p>
            <a:pPr>
              <a:lnSpc>
                <a:spcPct val="150000"/>
              </a:lnSpc>
            </a:pPr>
            <a:r>
              <a:rPr lang="en-US" altLang="zh-CN" sz="2000" b="1" dirty="0"/>
              <a:t>    </a:t>
            </a:r>
            <a:r>
              <a:rPr lang="zh-CN" altLang="en-US" sz="2000" b="1" dirty="0"/>
              <a:t>步骤</a:t>
            </a:r>
            <a:r>
              <a:rPr lang="en-US" altLang="zh-CN" sz="2000" b="1" dirty="0"/>
              <a:t>2</a:t>
            </a:r>
            <a:r>
              <a:rPr lang="zh-CN" altLang="en-US" sz="2000" b="1" dirty="0"/>
              <a:t>：</a:t>
            </a:r>
            <a:r>
              <a:rPr lang="zh-CN" altLang="zh-CN" sz="2000" b="1" dirty="0">
                <a:sym typeface="+mn-ea"/>
              </a:rPr>
              <a:t>辨识蓄电池的接线柱</a:t>
            </a:r>
            <a:endParaRPr lang="zh-CN" altLang="zh-CN" sz="2000" b="1" dirty="0"/>
          </a:p>
          <a:p>
            <a:pPr indent="609585">
              <a:lnSpc>
                <a:spcPct val="150000"/>
              </a:lnSpc>
            </a:pPr>
            <a:r>
              <a:rPr lang="en-US" altLang="zh-CN" sz="2000" dirty="0"/>
              <a:t>       </a:t>
            </a:r>
            <a:r>
              <a:rPr lang="zh-CN" altLang="zh-CN" sz="2000" dirty="0"/>
              <a:t>正确辨识蓄电池的正负极柱，</a:t>
            </a:r>
            <a:endParaRPr lang="en-US" altLang="zh-CN" sz="2000" dirty="0"/>
          </a:p>
          <a:p>
            <a:pPr indent="609585">
              <a:lnSpc>
                <a:spcPct val="150000"/>
              </a:lnSpc>
            </a:pPr>
            <a:r>
              <a:rPr lang="en-US" altLang="zh-CN" sz="2000" dirty="0"/>
              <a:t>       </a:t>
            </a:r>
            <a:r>
              <a:rPr lang="zh-CN" altLang="zh-CN" sz="2000" dirty="0"/>
              <a:t>蓄电池的正极旁边有一个加号“＋”， </a:t>
            </a:r>
            <a:r>
              <a:rPr lang="en-US" altLang="zh-CN" sz="2000" dirty="0"/>
              <a:t>   </a:t>
            </a:r>
          </a:p>
          <a:p>
            <a:pPr indent="609585">
              <a:lnSpc>
                <a:spcPct val="150000"/>
              </a:lnSpc>
            </a:pPr>
            <a:r>
              <a:rPr lang="en-US" altLang="zh-CN" sz="2000" dirty="0"/>
              <a:t>        </a:t>
            </a:r>
            <a:r>
              <a:rPr lang="zh-CN" altLang="zh-CN" sz="2000" dirty="0"/>
              <a:t>而负极旁边则有一个负号“一”。</a:t>
            </a:r>
          </a:p>
          <a:p>
            <a:pPr indent="609585">
              <a:lnSpc>
                <a:spcPct val="150000"/>
              </a:lnSpc>
            </a:pPr>
            <a:r>
              <a:rPr lang="zh-CN" altLang="zh-CN" sz="2000" b="1" dirty="0">
                <a:solidFill>
                  <a:srgbClr val="C00000"/>
                </a:solidFill>
              </a:rPr>
              <a:t>思考：还有什么方法判断正负接线柱？</a:t>
            </a:r>
          </a:p>
        </p:txBody>
      </p:sp>
      <p:grpSp>
        <p:nvGrpSpPr>
          <p:cNvPr id="5" name="组合 4">
            <a:extLst>
              <a:ext uri="{FF2B5EF4-FFF2-40B4-BE49-F238E27FC236}">
                <a16:creationId xmlns:a16="http://schemas.microsoft.com/office/drawing/2014/main" id="{C0F169E0-A371-4F30-AA6F-F2453FF439F8}"/>
              </a:ext>
            </a:extLst>
          </p:cNvPr>
          <p:cNvGrpSpPr/>
          <p:nvPr/>
        </p:nvGrpSpPr>
        <p:grpSpPr>
          <a:xfrm>
            <a:off x="1143847" y="2109047"/>
            <a:ext cx="4131733" cy="2951480"/>
            <a:chOff x="1660" y="1729"/>
            <a:chExt cx="4880" cy="3486"/>
          </a:xfrm>
        </p:grpSpPr>
        <p:pic>
          <p:nvPicPr>
            <p:cNvPr id="6" name="图片 5" descr="图片2.2-蓄电池电极1">
              <a:extLst>
                <a:ext uri="{FF2B5EF4-FFF2-40B4-BE49-F238E27FC236}">
                  <a16:creationId xmlns:a16="http://schemas.microsoft.com/office/drawing/2014/main" id="{DA234A7F-033E-43CB-9228-C9FA6E009CB6}"/>
                </a:ext>
              </a:extLst>
            </p:cNvPr>
            <p:cNvPicPr>
              <a:picLocks noChangeAspect="1"/>
            </p:cNvPicPr>
            <p:nvPr/>
          </p:nvPicPr>
          <p:blipFill>
            <a:blip r:embed="rId2"/>
            <a:stretch>
              <a:fillRect/>
            </a:stretch>
          </p:blipFill>
          <p:spPr>
            <a:xfrm>
              <a:off x="1701" y="1730"/>
              <a:ext cx="2301" cy="1729"/>
            </a:xfrm>
            <a:prstGeom prst="rect">
              <a:avLst/>
            </a:prstGeom>
          </p:spPr>
        </p:pic>
        <p:pic>
          <p:nvPicPr>
            <p:cNvPr id="7" name="图片 6" descr="图片2.2-3蓄电池安装位置3">
              <a:extLst>
                <a:ext uri="{FF2B5EF4-FFF2-40B4-BE49-F238E27FC236}">
                  <a16:creationId xmlns:a16="http://schemas.microsoft.com/office/drawing/2014/main" id="{A140AD94-A507-4BB6-9561-D57CC540F315}"/>
                </a:ext>
              </a:extLst>
            </p:cNvPr>
            <p:cNvPicPr>
              <a:picLocks noChangeAspect="1"/>
            </p:cNvPicPr>
            <p:nvPr/>
          </p:nvPicPr>
          <p:blipFill>
            <a:blip r:embed="rId3"/>
            <a:srcRect/>
            <a:stretch>
              <a:fillRect/>
            </a:stretch>
          </p:blipFill>
          <p:spPr>
            <a:xfrm>
              <a:off x="1660" y="3596"/>
              <a:ext cx="2353" cy="1619"/>
            </a:xfrm>
            <a:prstGeom prst="rect">
              <a:avLst/>
            </a:prstGeom>
          </p:spPr>
        </p:pic>
        <p:pic>
          <p:nvPicPr>
            <p:cNvPr id="8" name="图片 7" descr="图片2.2-蓄电池电极2">
              <a:extLst>
                <a:ext uri="{FF2B5EF4-FFF2-40B4-BE49-F238E27FC236}">
                  <a16:creationId xmlns:a16="http://schemas.microsoft.com/office/drawing/2014/main" id="{7F9A9461-2E71-4F6A-A4FE-6C493A77DD3A}"/>
                </a:ext>
              </a:extLst>
            </p:cNvPr>
            <p:cNvPicPr>
              <a:picLocks noChangeAspect="1"/>
            </p:cNvPicPr>
            <p:nvPr/>
          </p:nvPicPr>
          <p:blipFill>
            <a:blip r:embed="rId4"/>
            <a:stretch>
              <a:fillRect/>
            </a:stretch>
          </p:blipFill>
          <p:spPr>
            <a:xfrm>
              <a:off x="4100" y="1729"/>
              <a:ext cx="2440" cy="3382"/>
            </a:xfrm>
            <a:prstGeom prst="rect">
              <a:avLst/>
            </a:prstGeom>
          </p:spPr>
        </p:pic>
      </p:grpSp>
    </p:spTree>
    <p:extLst>
      <p:ext uri="{BB962C8B-B14F-4D97-AF65-F5344CB8AC3E}">
        <p14:creationId xmlns:p14="http://schemas.microsoft.com/office/powerpoint/2010/main" val="29501922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D3529E00-697F-4179-AE2D-24CB3519C7B9}"/>
              </a:ext>
            </a:extLst>
          </p:cNvPr>
          <p:cNvGrpSpPr/>
          <p:nvPr/>
        </p:nvGrpSpPr>
        <p:grpSpPr>
          <a:xfrm>
            <a:off x="1119600" y="590057"/>
            <a:ext cx="3169065" cy="3801639"/>
            <a:chOff x="1249092" y="1220655"/>
            <a:chExt cx="2827683" cy="3548678"/>
          </a:xfrm>
        </p:grpSpPr>
        <p:sp>
          <p:nvSpPr>
            <p:cNvPr id="9" name="圆角矩形 34">
              <a:extLst>
                <a:ext uri="{FF2B5EF4-FFF2-40B4-BE49-F238E27FC236}">
                  <a16:creationId xmlns:a16="http://schemas.microsoft.com/office/drawing/2014/main" id="{A9D2AA7D-BA32-4771-8A26-09F545D9FD94}"/>
                </a:ext>
              </a:extLst>
            </p:cNvPr>
            <p:cNvSpPr/>
            <p:nvPr/>
          </p:nvSpPr>
          <p:spPr>
            <a:xfrm>
              <a:off x="1249092" y="1276910"/>
              <a:ext cx="2827683" cy="3492423"/>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圆角矩形 35">
              <a:extLst>
                <a:ext uri="{FF2B5EF4-FFF2-40B4-BE49-F238E27FC236}">
                  <a16:creationId xmlns:a16="http://schemas.microsoft.com/office/drawing/2014/main" id="{4BC46228-807B-4B5C-A4AE-725977F69534}"/>
                </a:ext>
              </a:extLst>
            </p:cNvPr>
            <p:cNvSpPr/>
            <p:nvPr/>
          </p:nvSpPr>
          <p:spPr>
            <a:xfrm>
              <a:off x="1413534" y="1404609"/>
              <a:ext cx="2498799" cy="3118235"/>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a:extLst>
                <a:ext uri="{FF2B5EF4-FFF2-40B4-BE49-F238E27FC236}">
                  <a16:creationId xmlns:a16="http://schemas.microsoft.com/office/drawing/2014/main" id="{308CEF1E-0DC9-40EB-9ABC-786A095120EC}"/>
                </a:ext>
              </a:extLst>
            </p:cNvPr>
            <p:cNvGrpSpPr/>
            <p:nvPr/>
          </p:nvGrpSpPr>
          <p:grpSpPr>
            <a:xfrm>
              <a:off x="1474375" y="1466277"/>
              <a:ext cx="2377116" cy="160026"/>
              <a:chOff x="2149634" y="1165384"/>
              <a:chExt cx="3485832" cy="234632"/>
            </a:xfrm>
          </p:grpSpPr>
          <p:grpSp>
            <p:nvGrpSpPr>
              <p:cNvPr id="42" name="组合 41">
                <a:extLst>
                  <a:ext uri="{FF2B5EF4-FFF2-40B4-BE49-F238E27FC236}">
                    <a16:creationId xmlns:a16="http://schemas.microsoft.com/office/drawing/2014/main" id="{2561F612-76F6-43B6-A932-7330BDF0C8FC}"/>
                  </a:ext>
                </a:extLst>
              </p:cNvPr>
              <p:cNvGrpSpPr/>
              <p:nvPr/>
            </p:nvGrpSpPr>
            <p:grpSpPr>
              <a:xfrm>
                <a:off x="2149634" y="1165384"/>
                <a:ext cx="234632" cy="234632"/>
                <a:chOff x="2483009" y="1114425"/>
                <a:chExt cx="209550" cy="209550"/>
              </a:xfrm>
            </p:grpSpPr>
            <p:sp>
              <p:nvSpPr>
                <p:cNvPr id="70" name="椭圆 69">
                  <a:extLst>
                    <a:ext uri="{FF2B5EF4-FFF2-40B4-BE49-F238E27FC236}">
                      <a16:creationId xmlns:a16="http://schemas.microsoft.com/office/drawing/2014/main" id="{D16DC9E7-3249-451E-A51C-0A46331D13F9}"/>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1" name="椭圆 70">
                  <a:extLst>
                    <a:ext uri="{FF2B5EF4-FFF2-40B4-BE49-F238E27FC236}">
                      <a16:creationId xmlns:a16="http://schemas.microsoft.com/office/drawing/2014/main" id="{71F48562-EDF9-41E6-AE2E-524F2FF403A9}"/>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组合 42">
                <a:extLst>
                  <a:ext uri="{FF2B5EF4-FFF2-40B4-BE49-F238E27FC236}">
                    <a16:creationId xmlns:a16="http://schemas.microsoft.com/office/drawing/2014/main" id="{24AC544D-0505-4450-958E-58E0FF96B2FA}"/>
                  </a:ext>
                </a:extLst>
              </p:cNvPr>
              <p:cNvGrpSpPr/>
              <p:nvPr/>
            </p:nvGrpSpPr>
            <p:grpSpPr>
              <a:xfrm>
                <a:off x="2510879" y="1165384"/>
                <a:ext cx="234632" cy="234632"/>
                <a:chOff x="2483009" y="1114425"/>
                <a:chExt cx="209550" cy="209550"/>
              </a:xfrm>
            </p:grpSpPr>
            <p:sp>
              <p:nvSpPr>
                <p:cNvPr id="68" name="椭圆 67">
                  <a:extLst>
                    <a:ext uri="{FF2B5EF4-FFF2-40B4-BE49-F238E27FC236}">
                      <a16:creationId xmlns:a16="http://schemas.microsoft.com/office/drawing/2014/main" id="{DDE1837B-3CCE-4CF6-A55C-E792470FDB6A}"/>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椭圆 68">
                  <a:extLst>
                    <a:ext uri="{FF2B5EF4-FFF2-40B4-BE49-F238E27FC236}">
                      <a16:creationId xmlns:a16="http://schemas.microsoft.com/office/drawing/2014/main" id="{5CC4486C-0801-4CE7-8DDC-407E7B466F5B}"/>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组合 43">
                <a:extLst>
                  <a:ext uri="{FF2B5EF4-FFF2-40B4-BE49-F238E27FC236}">
                    <a16:creationId xmlns:a16="http://schemas.microsoft.com/office/drawing/2014/main" id="{BE2AEC90-FCF4-4A41-960E-C50652171745}"/>
                  </a:ext>
                </a:extLst>
              </p:cNvPr>
              <p:cNvGrpSpPr/>
              <p:nvPr/>
            </p:nvGrpSpPr>
            <p:grpSpPr>
              <a:xfrm>
                <a:off x="2872123" y="1165384"/>
                <a:ext cx="234632" cy="234632"/>
                <a:chOff x="2483009" y="1114425"/>
                <a:chExt cx="209550" cy="209550"/>
              </a:xfrm>
            </p:grpSpPr>
            <p:sp>
              <p:nvSpPr>
                <p:cNvPr id="66" name="椭圆 65">
                  <a:extLst>
                    <a:ext uri="{FF2B5EF4-FFF2-40B4-BE49-F238E27FC236}">
                      <a16:creationId xmlns:a16="http://schemas.microsoft.com/office/drawing/2014/main" id="{F446D710-842E-4077-AD78-ECC3E51E4CA4}"/>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椭圆 66">
                  <a:extLst>
                    <a:ext uri="{FF2B5EF4-FFF2-40B4-BE49-F238E27FC236}">
                      <a16:creationId xmlns:a16="http://schemas.microsoft.com/office/drawing/2014/main" id="{3011C4F2-CDBE-4A2D-B949-61C0AA17C16C}"/>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组合 44">
                <a:extLst>
                  <a:ext uri="{FF2B5EF4-FFF2-40B4-BE49-F238E27FC236}">
                    <a16:creationId xmlns:a16="http://schemas.microsoft.com/office/drawing/2014/main" id="{6F201F76-7AC7-40DE-81DC-FAF61324428A}"/>
                  </a:ext>
                </a:extLst>
              </p:cNvPr>
              <p:cNvGrpSpPr/>
              <p:nvPr/>
            </p:nvGrpSpPr>
            <p:grpSpPr>
              <a:xfrm>
                <a:off x="3233367" y="1165384"/>
                <a:ext cx="234632" cy="234632"/>
                <a:chOff x="2483009" y="1114425"/>
                <a:chExt cx="209550" cy="209550"/>
              </a:xfrm>
            </p:grpSpPr>
            <p:sp>
              <p:nvSpPr>
                <p:cNvPr id="64" name="椭圆 63">
                  <a:extLst>
                    <a:ext uri="{FF2B5EF4-FFF2-40B4-BE49-F238E27FC236}">
                      <a16:creationId xmlns:a16="http://schemas.microsoft.com/office/drawing/2014/main" id="{86D94754-A7CA-450B-965E-F8FA5B184833}"/>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椭圆 64">
                  <a:extLst>
                    <a:ext uri="{FF2B5EF4-FFF2-40B4-BE49-F238E27FC236}">
                      <a16:creationId xmlns:a16="http://schemas.microsoft.com/office/drawing/2014/main" id="{264A6D19-9006-4C2C-B127-289AC7EEDEC5}"/>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a:extLst>
                  <a:ext uri="{FF2B5EF4-FFF2-40B4-BE49-F238E27FC236}">
                    <a16:creationId xmlns:a16="http://schemas.microsoft.com/office/drawing/2014/main" id="{B4C5606A-72DF-4852-AF62-47D8140DFAB3}"/>
                  </a:ext>
                </a:extLst>
              </p:cNvPr>
              <p:cNvGrpSpPr/>
              <p:nvPr/>
            </p:nvGrpSpPr>
            <p:grpSpPr>
              <a:xfrm>
                <a:off x="3594612" y="1165384"/>
                <a:ext cx="234632" cy="234632"/>
                <a:chOff x="2483009" y="1114425"/>
                <a:chExt cx="209550" cy="209550"/>
              </a:xfrm>
            </p:grpSpPr>
            <p:sp>
              <p:nvSpPr>
                <p:cNvPr id="62" name="椭圆 61">
                  <a:extLst>
                    <a:ext uri="{FF2B5EF4-FFF2-40B4-BE49-F238E27FC236}">
                      <a16:creationId xmlns:a16="http://schemas.microsoft.com/office/drawing/2014/main" id="{AB85B3C6-CE37-4F28-A5A1-058DBEE7DB1B}"/>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椭圆 62">
                  <a:extLst>
                    <a:ext uri="{FF2B5EF4-FFF2-40B4-BE49-F238E27FC236}">
                      <a16:creationId xmlns:a16="http://schemas.microsoft.com/office/drawing/2014/main" id="{CC685356-E4C0-428D-9941-D953F9867A90}"/>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组合 46">
                <a:extLst>
                  <a:ext uri="{FF2B5EF4-FFF2-40B4-BE49-F238E27FC236}">
                    <a16:creationId xmlns:a16="http://schemas.microsoft.com/office/drawing/2014/main" id="{043EE9CD-528C-44C1-97F4-26BDF2DE5B03}"/>
                  </a:ext>
                </a:extLst>
              </p:cNvPr>
              <p:cNvGrpSpPr/>
              <p:nvPr/>
            </p:nvGrpSpPr>
            <p:grpSpPr>
              <a:xfrm>
                <a:off x="3955856" y="1165384"/>
                <a:ext cx="234632" cy="234632"/>
                <a:chOff x="2483009" y="1114425"/>
                <a:chExt cx="209550" cy="209550"/>
              </a:xfrm>
            </p:grpSpPr>
            <p:sp>
              <p:nvSpPr>
                <p:cNvPr id="60" name="椭圆 59">
                  <a:extLst>
                    <a:ext uri="{FF2B5EF4-FFF2-40B4-BE49-F238E27FC236}">
                      <a16:creationId xmlns:a16="http://schemas.microsoft.com/office/drawing/2014/main" id="{C4CBD8F1-0CCD-4C7C-912E-B7ADBC47E3BD}"/>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椭圆 60">
                  <a:extLst>
                    <a:ext uri="{FF2B5EF4-FFF2-40B4-BE49-F238E27FC236}">
                      <a16:creationId xmlns:a16="http://schemas.microsoft.com/office/drawing/2014/main" id="{A193659A-73AA-47FD-A829-C2FA07947712}"/>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a:extLst>
                  <a:ext uri="{FF2B5EF4-FFF2-40B4-BE49-F238E27FC236}">
                    <a16:creationId xmlns:a16="http://schemas.microsoft.com/office/drawing/2014/main" id="{4B091E6B-33E6-42AD-A505-BF3F967635D4}"/>
                  </a:ext>
                </a:extLst>
              </p:cNvPr>
              <p:cNvGrpSpPr/>
              <p:nvPr/>
            </p:nvGrpSpPr>
            <p:grpSpPr>
              <a:xfrm>
                <a:off x="4317101" y="1165384"/>
                <a:ext cx="234632" cy="234632"/>
                <a:chOff x="2483009" y="1114425"/>
                <a:chExt cx="209550" cy="209550"/>
              </a:xfrm>
            </p:grpSpPr>
            <p:sp>
              <p:nvSpPr>
                <p:cNvPr id="58" name="椭圆 57">
                  <a:extLst>
                    <a:ext uri="{FF2B5EF4-FFF2-40B4-BE49-F238E27FC236}">
                      <a16:creationId xmlns:a16="http://schemas.microsoft.com/office/drawing/2014/main" id="{C6F70482-7F99-4F4E-935B-FAD0A4F7E7B7}"/>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椭圆 58">
                  <a:extLst>
                    <a:ext uri="{FF2B5EF4-FFF2-40B4-BE49-F238E27FC236}">
                      <a16:creationId xmlns:a16="http://schemas.microsoft.com/office/drawing/2014/main" id="{2CF0A91C-0449-4E48-9DE1-4BFF509F520C}"/>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组合 48">
                <a:extLst>
                  <a:ext uri="{FF2B5EF4-FFF2-40B4-BE49-F238E27FC236}">
                    <a16:creationId xmlns:a16="http://schemas.microsoft.com/office/drawing/2014/main" id="{D4C30D93-E04A-495E-BBCA-33D3550E08CB}"/>
                  </a:ext>
                </a:extLst>
              </p:cNvPr>
              <p:cNvGrpSpPr/>
              <p:nvPr/>
            </p:nvGrpSpPr>
            <p:grpSpPr>
              <a:xfrm>
                <a:off x="4678345" y="1165384"/>
                <a:ext cx="234632" cy="234632"/>
                <a:chOff x="2483009" y="1114425"/>
                <a:chExt cx="209550" cy="209550"/>
              </a:xfrm>
            </p:grpSpPr>
            <p:sp>
              <p:nvSpPr>
                <p:cNvPr id="56" name="椭圆 55">
                  <a:extLst>
                    <a:ext uri="{FF2B5EF4-FFF2-40B4-BE49-F238E27FC236}">
                      <a16:creationId xmlns:a16="http://schemas.microsoft.com/office/drawing/2014/main" id="{B45B5E64-2B3D-4E0D-84B3-E0CD9DB886F8}"/>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a:extLst>
                    <a:ext uri="{FF2B5EF4-FFF2-40B4-BE49-F238E27FC236}">
                      <a16:creationId xmlns:a16="http://schemas.microsoft.com/office/drawing/2014/main" id="{6AB68B57-FA72-4083-8143-733A1C781881}"/>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49">
                <a:extLst>
                  <a:ext uri="{FF2B5EF4-FFF2-40B4-BE49-F238E27FC236}">
                    <a16:creationId xmlns:a16="http://schemas.microsoft.com/office/drawing/2014/main" id="{9BFCA40B-C59C-4C9D-B435-4325FEAD696A}"/>
                  </a:ext>
                </a:extLst>
              </p:cNvPr>
              <p:cNvGrpSpPr/>
              <p:nvPr/>
            </p:nvGrpSpPr>
            <p:grpSpPr>
              <a:xfrm>
                <a:off x="5039590" y="1165384"/>
                <a:ext cx="234632" cy="234632"/>
                <a:chOff x="2483009" y="1114425"/>
                <a:chExt cx="209550" cy="209550"/>
              </a:xfrm>
            </p:grpSpPr>
            <p:sp>
              <p:nvSpPr>
                <p:cNvPr id="54" name="椭圆 53">
                  <a:extLst>
                    <a:ext uri="{FF2B5EF4-FFF2-40B4-BE49-F238E27FC236}">
                      <a16:creationId xmlns:a16="http://schemas.microsoft.com/office/drawing/2014/main" id="{C9ECE4D0-486B-451A-8F8B-0A8CB4D6857F}"/>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椭圆 54">
                  <a:extLst>
                    <a:ext uri="{FF2B5EF4-FFF2-40B4-BE49-F238E27FC236}">
                      <a16:creationId xmlns:a16="http://schemas.microsoft.com/office/drawing/2014/main" id="{259CEFD2-C03F-432E-830D-A35F00A7770D}"/>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组合 50">
                <a:extLst>
                  <a:ext uri="{FF2B5EF4-FFF2-40B4-BE49-F238E27FC236}">
                    <a16:creationId xmlns:a16="http://schemas.microsoft.com/office/drawing/2014/main" id="{D7630BD0-5E93-4A4A-B167-58B2A1D49E87}"/>
                  </a:ext>
                </a:extLst>
              </p:cNvPr>
              <p:cNvGrpSpPr/>
              <p:nvPr/>
            </p:nvGrpSpPr>
            <p:grpSpPr>
              <a:xfrm>
                <a:off x="5400834" y="1165384"/>
                <a:ext cx="234632" cy="234632"/>
                <a:chOff x="2483009" y="1114425"/>
                <a:chExt cx="209550" cy="209550"/>
              </a:xfrm>
            </p:grpSpPr>
            <p:sp>
              <p:nvSpPr>
                <p:cNvPr id="52" name="椭圆 51">
                  <a:extLst>
                    <a:ext uri="{FF2B5EF4-FFF2-40B4-BE49-F238E27FC236}">
                      <a16:creationId xmlns:a16="http://schemas.microsoft.com/office/drawing/2014/main" id="{8B57EF79-20E5-4B24-BDE0-28F6F8D69630}"/>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椭圆 52">
                  <a:extLst>
                    <a:ext uri="{FF2B5EF4-FFF2-40B4-BE49-F238E27FC236}">
                      <a16:creationId xmlns:a16="http://schemas.microsoft.com/office/drawing/2014/main" id="{1769A221-8EE7-46D8-962A-4770D0126A88}"/>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2" name="组合 11">
              <a:extLst>
                <a:ext uri="{FF2B5EF4-FFF2-40B4-BE49-F238E27FC236}">
                  <a16:creationId xmlns:a16="http://schemas.microsoft.com/office/drawing/2014/main" id="{7CF1CED1-FEE8-43C0-9CAF-39D1A1A35196}"/>
                </a:ext>
              </a:extLst>
            </p:cNvPr>
            <p:cNvGrpSpPr/>
            <p:nvPr/>
          </p:nvGrpSpPr>
          <p:grpSpPr>
            <a:xfrm>
              <a:off x="1515603" y="1220655"/>
              <a:ext cx="64560" cy="330785"/>
              <a:chOff x="2244442" y="772895"/>
              <a:chExt cx="94671" cy="485002"/>
            </a:xfrm>
          </p:grpSpPr>
          <p:sp>
            <p:nvSpPr>
              <p:cNvPr id="40" name="圆角矩形 65">
                <a:extLst>
                  <a:ext uri="{FF2B5EF4-FFF2-40B4-BE49-F238E27FC236}">
                    <a16:creationId xmlns:a16="http://schemas.microsoft.com/office/drawing/2014/main" id="{4875DF3F-E2BC-4138-82CA-70FB32CBC8D5}"/>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圆角矩形 66">
                <a:extLst>
                  <a:ext uri="{FF2B5EF4-FFF2-40B4-BE49-F238E27FC236}">
                    <a16:creationId xmlns:a16="http://schemas.microsoft.com/office/drawing/2014/main" id="{537919A8-0FB6-48DA-85E0-63F5BF9763DE}"/>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a:extLst>
                <a:ext uri="{FF2B5EF4-FFF2-40B4-BE49-F238E27FC236}">
                  <a16:creationId xmlns:a16="http://schemas.microsoft.com/office/drawing/2014/main" id="{6B4DF7E8-734D-49A4-8748-781502BDDC0D}"/>
                </a:ext>
              </a:extLst>
            </p:cNvPr>
            <p:cNvGrpSpPr/>
            <p:nvPr/>
          </p:nvGrpSpPr>
          <p:grpSpPr>
            <a:xfrm>
              <a:off x="1762911" y="1220655"/>
              <a:ext cx="64560" cy="330785"/>
              <a:chOff x="2244442" y="772895"/>
              <a:chExt cx="94671" cy="485002"/>
            </a:xfrm>
          </p:grpSpPr>
          <p:sp>
            <p:nvSpPr>
              <p:cNvPr id="38" name="圆角矩形 63">
                <a:extLst>
                  <a:ext uri="{FF2B5EF4-FFF2-40B4-BE49-F238E27FC236}">
                    <a16:creationId xmlns:a16="http://schemas.microsoft.com/office/drawing/2014/main" id="{C6599638-2558-482E-B6E9-EDAFF96057AC}"/>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圆角矩形 64">
                <a:extLst>
                  <a:ext uri="{FF2B5EF4-FFF2-40B4-BE49-F238E27FC236}">
                    <a16:creationId xmlns:a16="http://schemas.microsoft.com/office/drawing/2014/main" id="{EFFFAE39-4A2F-4014-BA74-CFB8B2B5A7FE}"/>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组合 13">
              <a:extLst>
                <a:ext uri="{FF2B5EF4-FFF2-40B4-BE49-F238E27FC236}">
                  <a16:creationId xmlns:a16="http://schemas.microsoft.com/office/drawing/2014/main" id="{5B43EA41-EF6D-47ED-94A3-4C0CBA253A75}"/>
                </a:ext>
              </a:extLst>
            </p:cNvPr>
            <p:cNvGrpSpPr/>
            <p:nvPr/>
          </p:nvGrpSpPr>
          <p:grpSpPr>
            <a:xfrm>
              <a:off x="2010219" y="1220655"/>
              <a:ext cx="64560" cy="330785"/>
              <a:chOff x="2244442" y="772895"/>
              <a:chExt cx="94671" cy="485002"/>
            </a:xfrm>
          </p:grpSpPr>
          <p:sp>
            <p:nvSpPr>
              <p:cNvPr id="36" name="圆角矩形 61">
                <a:extLst>
                  <a:ext uri="{FF2B5EF4-FFF2-40B4-BE49-F238E27FC236}">
                    <a16:creationId xmlns:a16="http://schemas.microsoft.com/office/drawing/2014/main" id="{7DB8FE97-41D6-4164-938F-B6943AC984A5}"/>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圆角矩形 62">
                <a:extLst>
                  <a:ext uri="{FF2B5EF4-FFF2-40B4-BE49-F238E27FC236}">
                    <a16:creationId xmlns:a16="http://schemas.microsoft.com/office/drawing/2014/main" id="{3F16972A-269F-4C39-8DD8-ACBA38D47699}"/>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a:extLst>
                <a:ext uri="{FF2B5EF4-FFF2-40B4-BE49-F238E27FC236}">
                  <a16:creationId xmlns:a16="http://schemas.microsoft.com/office/drawing/2014/main" id="{0C2D0829-E6DC-41BC-B468-77E30C06AFFD}"/>
                </a:ext>
              </a:extLst>
            </p:cNvPr>
            <p:cNvGrpSpPr/>
            <p:nvPr/>
          </p:nvGrpSpPr>
          <p:grpSpPr>
            <a:xfrm>
              <a:off x="2257526" y="1220655"/>
              <a:ext cx="64560" cy="330785"/>
              <a:chOff x="2244442" y="772895"/>
              <a:chExt cx="94671" cy="485002"/>
            </a:xfrm>
          </p:grpSpPr>
          <p:sp>
            <p:nvSpPr>
              <p:cNvPr id="34" name="圆角矩形 59">
                <a:extLst>
                  <a:ext uri="{FF2B5EF4-FFF2-40B4-BE49-F238E27FC236}">
                    <a16:creationId xmlns:a16="http://schemas.microsoft.com/office/drawing/2014/main" id="{61B21430-211F-4BF8-B3AE-289FB168100A}"/>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圆角矩形 60">
                <a:extLst>
                  <a:ext uri="{FF2B5EF4-FFF2-40B4-BE49-F238E27FC236}">
                    <a16:creationId xmlns:a16="http://schemas.microsoft.com/office/drawing/2014/main" id="{741BF833-F59A-48DB-B007-2D868CBC2583}"/>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a:extLst>
                <a:ext uri="{FF2B5EF4-FFF2-40B4-BE49-F238E27FC236}">
                  <a16:creationId xmlns:a16="http://schemas.microsoft.com/office/drawing/2014/main" id="{9C922518-4571-47C5-8916-147A2E22B2CC}"/>
                </a:ext>
              </a:extLst>
            </p:cNvPr>
            <p:cNvGrpSpPr/>
            <p:nvPr/>
          </p:nvGrpSpPr>
          <p:grpSpPr>
            <a:xfrm>
              <a:off x="2504835" y="1220655"/>
              <a:ext cx="64560" cy="330785"/>
              <a:chOff x="2244442" y="772895"/>
              <a:chExt cx="94671" cy="485002"/>
            </a:xfrm>
          </p:grpSpPr>
          <p:sp>
            <p:nvSpPr>
              <p:cNvPr id="32" name="圆角矩形 57">
                <a:extLst>
                  <a:ext uri="{FF2B5EF4-FFF2-40B4-BE49-F238E27FC236}">
                    <a16:creationId xmlns:a16="http://schemas.microsoft.com/office/drawing/2014/main" id="{12F075A4-EF94-44DE-823B-9DCC8FB4B20A}"/>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圆角矩形 58">
                <a:extLst>
                  <a:ext uri="{FF2B5EF4-FFF2-40B4-BE49-F238E27FC236}">
                    <a16:creationId xmlns:a16="http://schemas.microsoft.com/office/drawing/2014/main" id="{38F29AEC-628B-4C9C-8A6E-6A40A3EB5893}"/>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组合 16">
              <a:extLst>
                <a:ext uri="{FF2B5EF4-FFF2-40B4-BE49-F238E27FC236}">
                  <a16:creationId xmlns:a16="http://schemas.microsoft.com/office/drawing/2014/main" id="{2E6B19C5-D965-46CA-B0A3-7614E840EA9C}"/>
                </a:ext>
              </a:extLst>
            </p:cNvPr>
            <p:cNvGrpSpPr/>
            <p:nvPr/>
          </p:nvGrpSpPr>
          <p:grpSpPr>
            <a:xfrm>
              <a:off x="2752143" y="1220655"/>
              <a:ext cx="64560" cy="330785"/>
              <a:chOff x="2244442" y="772895"/>
              <a:chExt cx="94671" cy="485002"/>
            </a:xfrm>
          </p:grpSpPr>
          <p:sp>
            <p:nvSpPr>
              <p:cNvPr id="30" name="圆角矩形 55">
                <a:extLst>
                  <a:ext uri="{FF2B5EF4-FFF2-40B4-BE49-F238E27FC236}">
                    <a16:creationId xmlns:a16="http://schemas.microsoft.com/office/drawing/2014/main" id="{F15351CF-45AA-403D-B79B-77F993C37874}"/>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圆角矩形 56">
                <a:extLst>
                  <a:ext uri="{FF2B5EF4-FFF2-40B4-BE49-F238E27FC236}">
                    <a16:creationId xmlns:a16="http://schemas.microsoft.com/office/drawing/2014/main" id="{46605ED5-D686-4C26-BDEB-195E4137B90A}"/>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a:extLst>
                <a:ext uri="{FF2B5EF4-FFF2-40B4-BE49-F238E27FC236}">
                  <a16:creationId xmlns:a16="http://schemas.microsoft.com/office/drawing/2014/main" id="{934FDB53-5AFA-4B73-9308-DE39D60DEFA1}"/>
                </a:ext>
              </a:extLst>
            </p:cNvPr>
            <p:cNvGrpSpPr/>
            <p:nvPr/>
          </p:nvGrpSpPr>
          <p:grpSpPr>
            <a:xfrm>
              <a:off x="2999451" y="1220655"/>
              <a:ext cx="64560" cy="330785"/>
              <a:chOff x="2244442" y="772895"/>
              <a:chExt cx="94671" cy="485002"/>
            </a:xfrm>
          </p:grpSpPr>
          <p:sp>
            <p:nvSpPr>
              <p:cNvPr id="28" name="圆角矩形 53">
                <a:extLst>
                  <a:ext uri="{FF2B5EF4-FFF2-40B4-BE49-F238E27FC236}">
                    <a16:creationId xmlns:a16="http://schemas.microsoft.com/office/drawing/2014/main" id="{4735E2EE-7202-4BE5-BC9C-FAE4AC4586EE}"/>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圆角矩形 54">
                <a:extLst>
                  <a:ext uri="{FF2B5EF4-FFF2-40B4-BE49-F238E27FC236}">
                    <a16:creationId xmlns:a16="http://schemas.microsoft.com/office/drawing/2014/main" id="{A4222F73-D137-4885-AD9B-3486B9207F5F}"/>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a:extLst>
                <a:ext uri="{FF2B5EF4-FFF2-40B4-BE49-F238E27FC236}">
                  <a16:creationId xmlns:a16="http://schemas.microsoft.com/office/drawing/2014/main" id="{D4612C05-7947-49BE-9281-D69D7568FCD1}"/>
                </a:ext>
              </a:extLst>
            </p:cNvPr>
            <p:cNvGrpSpPr/>
            <p:nvPr/>
          </p:nvGrpSpPr>
          <p:grpSpPr>
            <a:xfrm>
              <a:off x="3246759" y="1220655"/>
              <a:ext cx="64560" cy="330785"/>
              <a:chOff x="2244442" y="772895"/>
              <a:chExt cx="94671" cy="485002"/>
            </a:xfrm>
          </p:grpSpPr>
          <p:sp>
            <p:nvSpPr>
              <p:cNvPr id="26" name="圆角矩形 51">
                <a:extLst>
                  <a:ext uri="{FF2B5EF4-FFF2-40B4-BE49-F238E27FC236}">
                    <a16:creationId xmlns:a16="http://schemas.microsoft.com/office/drawing/2014/main" id="{C028F620-F3F9-4DBB-A3E0-46DB77B0B77D}"/>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圆角矩形 52">
                <a:extLst>
                  <a:ext uri="{FF2B5EF4-FFF2-40B4-BE49-F238E27FC236}">
                    <a16:creationId xmlns:a16="http://schemas.microsoft.com/office/drawing/2014/main" id="{3AADCACA-8824-48A3-9188-205340A322FD}"/>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组合 19">
              <a:extLst>
                <a:ext uri="{FF2B5EF4-FFF2-40B4-BE49-F238E27FC236}">
                  <a16:creationId xmlns:a16="http://schemas.microsoft.com/office/drawing/2014/main" id="{BFD6C455-2B3F-45A5-9649-8857825FE142}"/>
                </a:ext>
              </a:extLst>
            </p:cNvPr>
            <p:cNvGrpSpPr/>
            <p:nvPr/>
          </p:nvGrpSpPr>
          <p:grpSpPr>
            <a:xfrm>
              <a:off x="3494067" y="1220655"/>
              <a:ext cx="64560" cy="330785"/>
              <a:chOff x="2244442" y="772895"/>
              <a:chExt cx="94671" cy="485002"/>
            </a:xfrm>
          </p:grpSpPr>
          <p:sp>
            <p:nvSpPr>
              <p:cNvPr id="24" name="圆角矩形 49">
                <a:extLst>
                  <a:ext uri="{FF2B5EF4-FFF2-40B4-BE49-F238E27FC236}">
                    <a16:creationId xmlns:a16="http://schemas.microsoft.com/office/drawing/2014/main" id="{98586C75-A88D-4979-8746-0D94040352DA}"/>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圆角矩形 50">
                <a:extLst>
                  <a:ext uri="{FF2B5EF4-FFF2-40B4-BE49-F238E27FC236}">
                    <a16:creationId xmlns:a16="http://schemas.microsoft.com/office/drawing/2014/main" id="{C8A17F81-392A-4858-9405-2184D1B0FA09}"/>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a:extLst>
                <a:ext uri="{FF2B5EF4-FFF2-40B4-BE49-F238E27FC236}">
                  <a16:creationId xmlns:a16="http://schemas.microsoft.com/office/drawing/2014/main" id="{F1BBE17F-1976-4D6A-88E3-1F797D1C57FB}"/>
                </a:ext>
              </a:extLst>
            </p:cNvPr>
            <p:cNvGrpSpPr/>
            <p:nvPr/>
          </p:nvGrpSpPr>
          <p:grpSpPr>
            <a:xfrm>
              <a:off x="3741375" y="1220655"/>
              <a:ext cx="64560" cy="330785"/>
              <a:chOff x="2244442" y="772895"/>
              <a:chExt cx="94671" cy="485002"/>
            </a:xfrm>
          </p:grpSpPr>
          <p:sp>
            <p:nvSpPr>
              <p:cNvPr id="22" name="圆角矩形 47">
                <a:extLst>
                  <a:ext uri="{FF2B5EF4-FFF2-40B4-BE49-F238E27FC236}">
                    <a16:creationId xmlns:a16="http://schemas.microsoft.com/office/drawing/2014/main" id="{03CFF535-0B1E-4F8F-A9D7-3F5D5165F4BC}"/>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圆角矩形 48">
                <a:extLst>
                  <a:ext uri="{FF2B5EF4-FFF2-40B4-BE49-F238E27FC236}">
                    <a16:creationId xmlns:a16="http://schemas.microsoft.com/office/drawing/2014/main" id="{BD6D7167-DA98-4095-8F4B-8F4C70355A1B}"/>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72" name="文本框 49">
            <a:extLst>
              <a:ext uri="{FF2B5EF4-FFF2-40B4-BE49-F238E27FC236}">
                <a16:creationId xmlns:a16="http://schemas.microsoft.com/office/drawing/2014/main" id="{B6CC266E-CACA-4F30-B2E1-D77C2F504BB2}"/>
              </a:ext>
            </a:extLst>
          </p:cNvPr>
          <p:cNvSpPr txBox="1"/>
          <p:nvPr/>
        </p:nvSpPr>
        <p:spPr>
          <a:xfrm>
            <a:off x="-74557" y="987048"/>
            <a:ext cx="6048672" cy="769441"/>
          </a:xfrm>
          <a:prstGeom prst="rect">
            <a:avLst/>
          </a:prstGeom>
          <a:noFill/>
          <a:effectLst/>
        </p:spPr>
        <p:txBody>
          <a:bodyPr wrap="square" rtlCol="0">
            <a:spAutoFit/>
          </a:bodyPr>
          <a:lstStyle/>
          <a:p>
            <a:pPr algn="ctr"/>
            <a:r>
              <a:rPr lang="zh-CN" altLang="en-US" sz="4400" b="1" dirty="0">
                <a:solidFill>
                  <a:srgbClr val="EA5E66"/>
                </a:solidFill>
                <a:latin typeface="微软雅黑" pitchFamily="34" charset="-122"/>
                <a:ea typeface="微软雅黑" pitchFamily="34" charset="-122"/>
                <a:cs typeface="Arial" panose="020B0604020202020204" pitchFamily="34" charset="0"/>
              </a:rPr>
              <a:t>思</a:t>
            </a:r>
            <a:r>
              <a:rPr lang="zh-CN" altLang="en-US" sz="4400" b="1" dirty="0">
                <a:solidFill>
                  <a:srgbClr val="EA6103"/>
                </a:solidFill>
                <a:latin typeface="微软雅黑" pitchFamily="34" charset="-122"/>
                <a:ea typeface="微软雅黑" pitchFamily="34" charset="-122"/>
                <a:cs typeface="Arial" panose="020B0604020202020204" pitchFamily="34" charset="0"/>
              </a:rPr>
              <a:t>政</a:t>
            </a:r>
            <a:r>
              <a:rPr lang="zh-CN" altLang="en-US" sz="4400" b="1" dirty="0">
                <a:solidFill>
                  <a:srgbClr val="F69F1E"/>
                </a:solidFill>
                <a:latin typeface="微软雅黑" pitchFamily="34" charset="-122"/>
                <a:ea typeface="微软雅黑" pitchFamily="34" charset="-122"/>
                <a:cs typeface="Arial" panose="020B0604020202020204" pitchFamily="34" charset="0"/>
              </a:rPr>
              <a:t>目</a:t>
            </a:r>
            <a:r>
              <a:rPr lang="zh-CN" altLang="en-US" sz="4400" b="1" dirty="0">
                <a:solidFill>
                  <a:srgbClr val="0099A9"/>
                </a:solidFill>
                <a:latin typeface="微软雅黑" pitchFamily="34" charset="-122"/>
                <a:ea typeface="微软雅黑" pitchFamily="34" charset="-122"/>
                <a:cs typeface="Arial" panose="020B0604020202020204" pitchFamily="34" charset="0"/>
              </a:rPr>
              <a:t>标</a:t>
            </a:r>
            <a:r>
              <a:rPr lang="zh-CN" altLang="en-US" sz="4400" b="1" dirty="0">
                <a:solidFill>
                  <a:srgbClr val="0070C0"/>
                </a:solidFill>
                <a:latin typeface="微软雅黑" pitchFamily="34" charset="-122"/>
                <a:ea typeface="微软雅黑" pitchFamily="34" charset="-122"/>
                <a:cs typeface="Arial" panose="020B0604020202020204" pitchFamily="34" charset="0"/>
              </a:rPr>
              <a:t>！</a:t>
            </a:r>
          </a:p>
        </p:txBody>
      </p:sp>
      <p:sp>
        <p:nvSpPr>
          <p:cNvPr id="4" name="矩形 3">
            <a:extLst>
              <a:ext uri="{FF2B5EF4-FFF2-40B4-BE49-F238E27FC236}">
                <a16:creationId xmlns:a16="http://schemas.microsoft.com/office/drawing/2014/main" id="{F5684913-0AE5-4808-BDD8-2716BF539B9D}"/>
              </a:ext>
            </a:extLst>
          </p:cNvPr>
          <p:cNvSpPr/>
          <p:nvPr/>
        </p:nvSpPr>
        <p:spPr>
          <a:xfrm>
            <a:off x="1545464" y="1900783"/>
            <a:ext cx="2420017" cy="1955207"/>
          </a:xfrm>
          <a:prstGeom prst="rect">
            <a:avLst/>
          </a:prstGeom>
        </p:spPr>
        <p:txBody>
          <a:bodyPr wrap="square" lIns="91431" tIns="45716" rIns="91431" bIns="45716">
            <a:spAutoFit/>
          </a:bodyPr>
          <a:lstStyle/>
          <a:p>
            <a:pPr>
              <a:lnSpc>
                <a:spcPct val="150000"/>
              </a:lnSpc>
            </a:pPr>
            <a:r>
              <a:rPr lang="zh-CN" altLang="en-US" sz="2800" b="1" dirty="0">
                <a:solidFill>
                  <a:srgbClr val="C00000"/>
                </a:solidFill>
                <a:latin typeface="Microsoft YaHei" panose="020B0503020204020204" pitchFamily="34" charset="-122"/>
                <a:ea typeface="Microsoft YaHei" panose="020B0503020204020204" pitchFamily="34" charset="-122"/>
              </a:rPr>
              <a:t>正确认识蓄电池的报废处理，</a:t>
            </a:r>
            <a:endParaRPr lang="en-US" altLang="zh-CN" sz="2800" b="1" dirty="0">
              <a:solidFill>
                <a:srgbClr val="C00000"/>
              </a:solidFill>
              <a:latin typeface="Microsoft YaHei" panose="020B0503020204020204" pitchFamily="34" charset="-122"/>
              <a:ea typeface="Microsoft YaHei" panose="020B0503020204020204" pitchFamily="34" charset="-122"/>
            </a:endParaRPr>
          </a:p>
          <a:p>
            <a:pPr>
              <a:lnSpc>
                <a:spcPct val="150000"/>
              </a:lnSpc>
            </a:pPr>
            <a:r>
              <a:rPr lang="zh-CN" altLang="en-US" sz="2800" b="1" dirty="0">
                <a:solidFill>
                  <a:srgbClr val="C00000"/>
                </a:solidFill>
                <a:latin typeface="Microsoft YaHei" panose="020B0503020204020204" pitchFamily="34" charset="-122"/>
                <a:ea typeface="Microsoft YaHei" panose="020B0503020204020204" pitchFamily="34" charset="-122"/>
              </a:rPr>
              <a:t>提高环保意识。</a:t>
            </a:r>
          </a:p>
        </p:txBody>
      </p:sp>
      <p:pic>
        <p:nvPicPr>
          <p:cNvPr id="5" name="图片 4">
            <a:extLst>
              <a:ext uri="{FF2B5EF4-FFF2-40B4-BE49-F238E27FC236}">
                <a16:creationId xmlns:a16="http://schemas.microsoft.com/office/drawing/2014/main" id="{B2D86AE6-D22B-4CE5-A3FD-C21EE0697ED8}"/>
              </a:ext>
            </a:extLst>
          </p:cNvPr>
          <p:cNvPicPr>
            <a:picLocks noChangeAspect="1"/>
          </p:cNvPicPr>
          <p:nvPr/>
        </p:nvPicPr>
        <p:blipFill>
          <a:blip r:embed="rId2"/>
          <a:stretch>
            <a:fillRect/>
          </a:stretch>
        </p:blipFill>
        <p:spPr>
          <a:xfrm>
            <a:off x="7513912" y="588281"/>
            <a:ext cx="4196865" cy="3539356"/>
          </a:xfrm>
          <a:prstGeom prst="rect">
            <a:avLst/>
          </a:prstGeom>
        </p:spPr>
      </p:pic>
      <p:pic>
        <p:nvPicPr>
          <p:cNvPr id="6" name="图片 5">
            <a:extLst>
              <a:ext uri="{FF2B5EF4-FFF2-40B4-BE49-F238E27FC236}">
                <a16:creationId xmlns:a16="http://schemas.microsoft.com/office/drawing/2014/main" id="{1733D858-7969-41B9-BC18-41969C116D1A}"/>
              </a:ext>
            </a:extLst>
          </p:cNvPr>
          <p:cNvPicPr>
            <a:picLocks noChangeAspect="1"/>
          </p:cNvPicPr>
          <p:nvPr/>
        </p:nvPicPr>
        <p:blipFill>
          <a:blip r:embed="rId3"/>
          <a:stretch>
            <a:fillRect/>
          </a:stretch>
        </p:blipFill>
        <p:spPr>
          <a:xfrm>
            <a:off x="5433962" y="1206120"/>
            <a:ext cx="1521024" cy="2730363"/>
          </a:xfrm>
          <a:prstGeom prst="rect">
            <a:avLst/>
          </a:prstGeom>
        </p:spPr>
      </p:pic>
    </p:spTree>
    <p:extLst>
      <p:ext uri="{BB962C8B-B14F-4D97-AF65-F5344CB8AC3E}">
        <p14:creationId xmlns:p14="http://schemas.microsoft.com/office/powerpoint/2010/main" val="133745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fltVal val="0"/>
                                          </p:val>
                                        </p:tav>
                                        <p:tav tm="100000">
                                          <p:val>
                                            <p:strVal val="#ppt_w"/>
                                          </p:val>
                                        </p:tav>
                                      </p:tavLst>
                                    </p:anim>
                                    <p:anim calcmode="lin" valueType="num">
                                      <p:cBhvr>
                                        <p:cTn id="13" dur="1000" fill="hold"/>
                                        <p:tgtEl>
                                          <p:spTgt spid="8"/>
                                        </p:tgtEl>
                                        <p:attrNameLst>
                                          <p:attrName>ppt_h</p:attrName>
                                        </p:attrNameLst>
                                      </p:cBhvr>
                                      <p:tavLst>
                                        <p:tav tm="0">
                                          <p:val>
                                            <p:fltVal val="0"/>
                                          </p:val>
                                        </p:tav>
                                        <p:tav tm="100000">
                                          <p:val>
                                            <p:strVal val="#ppt_h"/>
                                          </p:val>
                                        </p:tav>
                                      </p:tavLst>
                                    </p:anim>
                                    <p:anim calcmode="lin" valueType="num">
                                      <p:cBhvr>
                                        <p:cTn id="14" dur="1000" fill="hold"/>
                                        <p:tgtEl>
                                          <p:spTgt spid="8"/>
                                        </p:tgtEl>
                                        <p:attrNameLst>
                                          <p:attrName>style.rotation</p:attrName>
                                        </p:attrNameLst>
                                      </p:cBhvr>
                                      <p:tavLst>
                                        <p:tav tm="0">
                                          <p:val>
                                            <p:fltVal val="90"/>
                                          </p:val>
                                        </p:tav>
                                        <p:tav tm="100000">
                                          <p:val>
                                            <p:fltVal val="0"/>
                                          </p:val>
                                        </p:tav>
                                      </p:tavLst>
                                    </p:anim>
                                    <p:animEffect transition="in" filter="fade">
                                      <p:cBhvr>
                                        <p:cTn id="15" dur="1000"/>
                                        <p:tgtEl>
                                          <p:spTgt spid="8"/>
                                        </p:tgtEl>
                                      </p:cBhvr>
                                    </p:animEffect>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2"/>
                                        </p:tgtEl>
                                        <p:attrNameLst>
                                          <p:attrName>style.visibility</p:attrName>
                                        </p:attrNameLst>
                                      </p:cBhvr>
                                      <p:to>
                                        <p:strVal val="visible"/>
                                      </p:to>
                                    </p:set>
                                    <p:anim calcmode="lin" valueType="num">
                                      <p:cBhvr>
                                        <p:cTn id="19"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2"/>
                                        </p:tgtEl>
                                        <p:attrNameLst>
                                          <p:attrName>ppt_y</p:attrName>
                                        </p:attrNameLst>
                                      </p:cBhvr>
                                      <p:tavLst>
                                        <p:tav tm="0">
                                          <p:val>
                                            <p:strVal val="#ppt_y"/>
                                          </p:val>
                                        </p:tav>
                                        <p:tav tm="100000">
                                          <p:val>
                                            <p:strVal val="#ppt_y"/>
                                          </p:val>
                                        </p:tav>
                                      </p:tavLst>
                                    </p:anim>
                                    <p:anim calcmode="lin" valueType="num">
                                      <p:cBhvr>
                                        <p:cTn id="21"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FD226DB-F1DE-4065-A3AC-C3A322E7A4AD}"/>
              </a:ext>
            </a:extLst>
          </p:cNvPr>
          <p:cNvSpPr/>
          <p:nvPr/>
        </p:nvSpPr>
        <p:spPr>
          <a:xfrm>
            <a:off x="965201" y="1593427"/>
            <a:ext cx="5250180" cy="1826526"/>
          </a:xfrm>
          <a:prstGeom prst="rect">
            <a:avLst/>
          </a:prstGeom>
        </p:spPr>
        <p:txBody>
          <a:bodyPr wrap="square">
            <a:spAutoFit/>
          </a:bodyPr>
          <a:lstStyle/>
          <a:p>
            <a:pPr>
              <a:lnSpc>
                <a:spcPct val="150000"/>
              </a:lnSpc>
            </a:pPr>
            <a:r>
              <a:rPr lang="en-US" altLang="zh-CN" sz="2133" b="1" dirty="0"/>
              <a:t>    </a:t>
            </a:r>
            <a:r>
              <a:rPr lang="zh-CN" altLang="en-US" sz="2133" b="1" dirty="0"/>
              <a:t>步骤</a:t>
            </a:r>
            <a:r>
              <a:rPr lang="en-US" altLang="zh-CN" sz="2133" b="1" dirty="0"/>
              <a:t>3</a:t>
            </a:r>
            <a:r>
              <a:rPr lang="zh-CN" altLang="en-US" sz="2133" b="1" dirty="0"/>
              <a:t>：</a:t>
            </a:r>
            <a:r>
              <a:rPr lang="zh-CN" altLang="zh-CN" sz="2133" b="1" dirty="0">
                <a:sym typeface="+mn-ea"/>
              </a:rPr>
              <a:t>断开蓄电池的电缆线</a:t>
            </a:r>
            <a:endParaRPr lang="zh-CN" altLang="zh-CN" sz="2133" b="1" dirty="0"/>
          </a:p>
          <a:p>
            <a:pPr indent="609585">
              <a:lnSpc>
                <a:spcPct val="150000"/>
              </a:lnSpc>
            </a:pPr>
            <a:r>
              <a:rPr lang="zh-CN" altLang="zh-CN" sz="1867" dirty="0"/>
              <a:t> 先用扳手（通常使用8cm或10cm）将蓄电池的负极电缆夹松开并取出连线，再将蓄电池的正极电缆夹松开并取出连线。</a:t>
            </a:r>
            <a:endParaRPr lang="zh-CN" altLang="zh-CN" sz="1867" b="1" dirty="0">
              <a:solidFill>
                <a:srgbClr val="C00000"/>
              </a:solidFill>
            </a:endParaRPr>
          </a:p>
        </p:txBody>
      </p:sp>
      <p:pic>
        <p:nvPicPr>
          <p:cNvPr id="5" name="图片 4">
            <a:extLst>
              <a:ext uri="{FF2B5EF4-FFF2-40B4-BE49-F238E27FC236}">
                <a16:creationId xmlns:a16="http://schemas.microsoft.com/office/drawing/2014/main" id="{6E8298C1-1CFF-4AF5-A1F9-87AE62263EA8}"/>
              </a:ext>
            </a:extLst>
          </p:cNvPr>
          <p:cNvPicPr>
            <a:picLocks noChangeAspect="1"/>
          </p:cNvPicPr>
          <p:nvPr/>
        </p:nvPicPr>
        <p:blipFill>
          <a:blip r:embed="rId2"/>
          <a:srcRect b="48119"/>
          <a:stretch>
            <a:fillRect/>
          </a:stretch>
        </p:blipFill>
        <p:spPr>
          <a:xfrm rot="16200000" flipH="1">
            <a:off x="9666393" y="1293708"/>
            <a:ext cx="1979507" cy="2432473"/>
          </a:xfrm>
          <a:prstGeom prst="rect">
            <a:avLst/>
          </a:prstGeom>
        </p:spPr>
      </p:pic>
      <p:pic>
        <p:nvPicPr>
          <p:cNvPr id="6" name="图片 5" descr="图片2.2-拆卸蓄电池负极">
            <a:extLst>
              <a:ext uri="{FF2B5EF4-FFF2-40B4-BE49-F238E27FC236}">
                <a16:creationId xmlns:a16="http://schemas.microsoft.com/office/drawing/2014/main" id="{FAB06CFC-DB03-4ADD-A4C1-68A10CBA6BDC}"/>
              </a:ext>
            </a:extLst>
          </p:cNvPr>
          <p:cNvPicPr>
            <a:picLocks noChangeAspect="1"/>
          </p:cNvPicPr>
          <p:nvPr/>
        </p:nvPicPr>
        <p:blipFill>
          <a:blip r:embed="rId3"/>
          <a:stretch>
            <a:fillRect/>
          </a:stretch>
        </p:blipFill>
        <p:spPr>
          <a:xfrm>
            <a:off x="6406727" y="1520613"/>
            <a:ext cx="2959947" cy="1979507"/>
          </a:xfrm>
          <a:prstGeom prst="rect">
            <a:avLst/>
          </a:prstGeom>
        </p:spPr>
      </p:pic>
      <p:grpSp>
        <p:nvGrpSpPr>
          <p:cNvPr id="7" name="组合 6">
            <a:extLst>
              <a:ext uri="{FF2B5EF4-FFF2-40B4-BE49-F238E27FC236}">
                <a16:creationId xmlns:a16="http://schemas.microsoft.com/office/drawing/2014/main" id="{E21A8AE2-FED2-46CF-90EC-A926D0DC9357}"/>
              </a:ext>
            </a:extLst>
          </p:cNvPr>
          <p:cNvGrpSpPr/>
          <p:nvPr/>
        </p:nvGrpSpPr>
        <p:grpSpPr>
          <a:xfrm>
            <a:off x="1099820" y="3947160"/>
            <a:ext cx="6107853" cy="2332320"/>
            <a:chOff x="1167" y="4062"/>
            <a:chExt cx="7214" cy="3890"/>
          </a:xfrm>
        </p:grpSpPr>
        <p:sp>
          <p:nvSpPr>
            <p:cNvPr id="8" name="Rectangle 3">
              <a:extLst>
                <a:ext uri="{FF2B5EF4-FFF2-40B4-BE49-F238E27FC236}">
                  <a16:creationId xmlns:a16="http://schemas.microsoft.com/office/drawing/2014/main" id="{879E42EE-B136-4C6E-B89B-D2D7B964E8B7}"/>
                </a:ext>
              </a:extLst>
            </p:cNvPr>
            <p:cNvSpPr>
              <a:spLocks noGrp="1" noChangeArrowheads="1"/>
            </p:cNvSpPr>
            <p:nvPr/>
          </p:nvSpPr>
          <p:spPr>
            <a:xfrm>
              <a:off x="1167" y="4109"/>
              <a:ext cx="7214" cy="3842"/>
            </a:xfrm>
            <a:ln w="19050">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ts val="27"/>
                </a:spcBef>
                <a:buNone/>
              </a:pPr>
              <a:r>
                <a:rPr lang="zh-CN" altLang="en-US" sz="1867" b="1">
                  <a:solidFill>
                    <a:srgbClr val="C00000"/>
                  </a:solidFill>
                  <a:sym typeface="+mn-ea"/>
                </a:rPr>
                <a:t>特别注意：</a:t>
              </a:r>
              <a:endParaRPr lang="zh-CN" altLang="en-US" sz="1867"/>
            </a:p>
            <a:p>
              <a:pPr>
                <a:lnSpc>
                  <a:spcPct val="150000"/>
                </a:lnSpc>
                <a:spcBef>
                  <a:spcPts val="27"/>
                </a:spcBef>
                <a:buNone/>
              </a:pPr>
              <a:r>
                <a:rPr lang="zh-CN" altLang="en-US" sz="1867">
                  <a:sym typeface="+mn-ea"/>
                </a:rPr>
                <a:t>      （</a:t>
              </a:r>
              <a:r>
                <a:rPr lang="en-US" altLang="zh-CN" sz="1867">
                  <a:sym typeface="+mn-ea"/>
                </a:rPr>
                <a:t>1</a:t>
              </a:r>
              <a:r>
                <a:rPr lang="zh-CN" altLang="en-US" sz="1867">
                  <a:sym typeface="+mn-ea"/>
                </a:rPr>
                <a:t>）切不可先拆正极再拆负极。</a:t>
              </a:r>
              <a:endParaRPr lang="zh-CN" altLang="en-US" sz="1867"/>
            </a:p>
            <a:p>
              <a:pPr>
                <a:lnSpc>
                  <a:spcPct val="150000"/>
                </a:lnSpc>
                <a:spcBef>
                  <a:spcPts val="27"/>
                </a:spcBef>
                <a:buNone/>
              </a:pPr>
              <a:r>
                <a:rPr lang="zh-CN" altLang="en-US" sz="1867">
                  <a:sym typeface="+mn-ea"/>
                </a:rPr>
                <a:t>     （</a:t>
              </a:r>
              <a:r>
                <a:rPr lang="en-US" altLang="zh-CN" sz="1867">
                  <a:sym typeface="+mn-ea"/>
                </a:rPr>
                <a:t>2</a:t>
              </a:r>
              <a:r>
                <a:rPr lang="zh-CN" altLang="en-US" sz="1867">
                  <a:sym typeface="+mn-ea"/>
                </a:rPr>
                <a:t>）断开蓄电池前，应确认点火开关处于关闭状态。</a:t>
              </a:r>
              <a:endParaRPr lang="zh-CN" altLang="en-US" sz="1867"/>
            </a:p>
            <a:p>
              <a:pPr>
                <a:lnSpc>
                  <a:spcPct val="150000"/>
                </a:lnSpc>
                <a:spcBef>
                  <a:spcPts val="27"/>
                </a:spcBef>
                <a:buNone/>
              </a:pPr>
              <a:r>
                <a:rPr lang="zh-CN" altLang="en-US" sz="1867"/>
                <a:t>    （</a:t>
              </a:r>
              <a:r>
                <a:rPr lang="en-US" altLang="zh-CN" sz="1867"/>
                <a:t>3</a:t>
              </a:r>
              <a:r>
                <a:rPr lang="zh-CN" altLang="en-US" sz="1867"/>
                <a:t>）个别高端车型断开蓄电池前需对相关数据保存后才可进行。</a:t>
              </a:r>
            </a:p>
          </p:txBody>
        </p:sp>
        <p:sp>
          <p:nvSpPr>
            <p:cNvPr id="9" name="矩形 8">
              <a:extLst>
                <a:ext uri="{FF2B5EF4-FFF2-40B4-BE49-F238E27FC236}">
                  <a16:creationId xmlns:a16="http://schemas.microsoft.com/office/drawing/2014/main" id="{13B1EF59-308F-478C-962C-5395C9A368C7}"/>
                </a:ext>
              </a:extLst>
            </p:cNvPr>
            <p:cNvSpPr/>
            <p:nvPr/>
          </p:nvSpPr>
          <p:spPr>
            <a:xfrm>
              <a:off x="1213" y="4062"/>
              <a:ext cx="7168" cy="3890"/>
            </a:xfrm>
            <a:prstGeom prst="rect">
              <a:avLst/>
            </a:prstGeom>
            <a:noFill/>
            <a:ln>
              <a:solidFill>
                <a:schemeClr val="accent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0" name="组合 9">
            <a:extLst>
              <a:ext uri="{FF2B5EF4-FFF2-40B4-BE49-F238E27FC236}">
                <a16:creationId xmlns:a16="http://schemas.microsoft.com/office/drawing/2014/main" id="{0608EB44-5BF2-4F1D-8576-AA54EFA4296B}"/>
              </a:ext>
            </a:extLst>
          </p:cNvPr>
          <p:cNvGrpSpPr/>
          <p:nvPr/>
        </p:nvGrpSpPr>
        <p:grpSpPr>
          <a:xfrm>
            <a:off x="7647094" y="4025900"/>
            <a:ext cx="3179233" cy="2174240"/>
            <a:chOff x="8252" y="4755"/>
            <a:chExt cx="3755" cy="2568"/>
          </a:xfrm>
        </p:grpSpPr>
        <p:pic>
          <p:nvPicPr>
            <p:cNvPr id="11" name="图片 10">
              <a:extLst>
                <a:ext uri="{FF2B5EF4-FFF2-40B4-BE49-F238E27FC236}">
                  <a16:creationId xmlns:a16="http://schemas.microsoft.com/office/drawing/2014/main" id="{41897CDD-9C83-4629-940B-F573B4B79368}"/>
                </a:ext>
              </a:extLst>
            </p:cNvPr>
            <p:cNvPicPr>
              <a:picLocks noChangeAspect="1"/>
            </p:cNvPicPr>
            <p:nvPr/>
          </p:nvPicPr>
          <p:blipFill>
            <a:blip r:embed="rId2"/>
            <a:srcRect t="52374"/>
            <a:stretch>
              <a:fillRect/>
            </a:stretch>
          </p:blipFill>
          <p:spPr>
            <a:xfrm rot="16200000" flipH="1">
              <a:off x="8417" y="4590"/>
              <a:ext cx="2568" cy="2897"/>
            </a:xfrm>
            <a:prstGeom prst="rect">
              <a:avLst/>
            </a:prstGeom>
          </p:spPr>
        </p:pic>
        <p:sp>
          <p:nvSpPr>
            <p:cNvPr id="12" name="文本框 11">
              <a:extLst>
                <a:ext uri="{FF2B5EF4-FFF2-40B4-BE49-F238E27FC236}">
                  <a16:creationId xmlns:a16="http://schemas.microsoft.com/office/drawing/2014/main" id="{C46270BB-A1DA-44B7-A0BB-2A25D9F13445}"/>
                </a:ext>
              </a:extLst>
            </p:cNvPr>
            <p:cNvSpPr txBox="1"/>
            <p:nvPr/>
          </p:nvSpPr>
          <p:spPr>
            <a:xfrm>
              <a:off x="10859" y="4755"/>
              <a:ext cx="1148" cy="448"/>
            </a:xfrm>
            <a:prstGeom prst="rect">
              <a:avLst/>
            </a:prstGeom>
            <a:noFill/>
          </p:spPr>
          <p:txBody>
            <a:bodyPr wrap="square" rtlCol="0" anchor="t">
              <a:spAutoFit/>
            </a:bodyPr>
            <a:lstStyle/>
            <a:p>
              <a:r>
                <a:rPr lang="zh-CN" altLang="zh-CN" sz="1867" b="1" dirty="0">
                  <a:solidFill>
                    <a:srgbClr val="C00000"/>
                  </a:solidFill>
                  <a:sym typeface="+mn-ea"/>
                </a:rPr>
                <a:t>哪错了？</a:t>
              </a:r>
            </a:p>
          </p:txBody>
        </p:sp>
        <p:grpSp>
          <p:nvGrpSpPr>
            <p:cNvPr id="13" name="组合 12">
              <a:extLst>
                <a:ext uri="{FF2B5EF4-FFF2-40B4-BE49-F238E27FC236}">
                  <a16:creationId xmlns:a16="http://schemas.microsoft.com/office/drawing/2014/main" id="{3B9FA68D-33ED-41E6-9140-C1E7066A6AF4}"/>
                </a:ext>
              </a:extLst>
            </p:cNvPr>
            <p:cNvGrpSpPr/>
            <p:nvPr/>
          </p:nvGrpSpPr>
          <p:grpSpPr>
            <a:xfrm>
              <a:off x="10348" y="4861"/>
              <a:ext cx="511" cy="525"/>
              <a:chOff x="10265" y="4861"/>
              <a:chExt cx="594" cy="776"/>
            </a:xfrm>
          </p:grpSpPr>
          <p:cxnSp>
            <p:nvCxnSpPr>
              <p:cNvPr id="14" name="直接连接符 13">
                <a:extLst>
                  <a:ext uri="{FF2B5EF4-FFF2-40B4-BE49-F238E27FC236}">
                    <a16:creationId xmlns:a16="http://schemas.microsoft.com/office/drawing/2014/main" id="{4E66F984-D582-4B1B-8F22-0C2B79A0980A}"/>
                  </a:ext>
                </a:extLst>
              </p:cNvPr>
              <p:cNvCxnSpPr/>
              <p:nvPr/>
            </p:nvCxnSpPr>
            <p:spPr>
              <a:xfrm>
                <a:off x="10265" y="4861"/>
                <a:ext cx="564" cy="777"/>
              </a:xfrm>
              <a:prstGeom prst="line">
                <a:avLst/>
              </a:prstGeom>
            </p:spPr>
            <p:style>
              <a:lnRef idx="3">
                <a:schemeClr val="accent2"/>
              </a:lnRef>
              <a:fillRef idx="0">
                <a:schemeClr val="accent2"/>
              </a:fillRef>
              <a:effectRef idx="2">
                <a:schemeClr val="accent2"/>
              </a:effectRef>
              <a:fontRef idx="minor">
                <a:schemeClr val="tx1"/>
              </a:fontRef>
            </p:style>
          </p:cxnSp>
          <p:cxnSp>
            <p:nvCxnSpPr>
              <p:cNvPr id="15" name="直接连接符 14">
                <a:extLst>
                  <a:ext uri="{FF2B5EF4-FFF2-40B4-BE49-F238E27FC236}">
                    <a16:creationId xmlns:a16="http://schemas.microsoft.com/office/drawing/2014/main" id="{F0CCF19C-486C-453B-9388-FFA112F95ACF}"/>
                  </a:ext>
                </a:extLst>
              </p:cNvPr>
              <p:cNvCxnSpPr/>
              <p:nvPr/>
            </p:nvCxnSpPr>
            <p:spPr>
              <a:xfrm flipH="1">
                <a:off x="10265" y="4871"/>
                <a:ext cx="594" cy="767"/>
              </a:xfrm>
              <a:prstGeom prst="line">
                <a:avLst/>
              </a:prstGeom>
            </p:spPr>
            <p:style>
              <a:lnRef idx="3">
                <a:schemeClr val="accent2"/>
              </a:lnRef>
              <a:fillRef idx="0">
                <a:schemeClr val="accent2"/>
              </a:fillRef>
              <a:effectRef idx="2">
                <a:schemeClr val="accent2"/>
              </a:effectRef>
              <a:fontRef idx="minor">
                <a:schemeClr val="tx1"/>
              </a:fontRef>
            </p:style>
          </p:cxnSp>
        </p:grpSp>
      </p:grpSp>
    </p:spTree>
    <p:extLst>
      <p:ext uri="{BB962C8B-B14F-4D97-AF65-F5344CB8AC3E}">
        <p14:creationId xmlns:p14="http://schemas.microsoft.com/office/powerpoint/2010/main" val="29523828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F6CF01A-193C-47B1-BBFE-BE0D7BA5BA9B}"/>
              </a:ext>
            </a:extLst>
          </p:cNvPr>
          <p:cNvSpPr/>
          <p:nvPr/>
        </p:nvSpPr>
        <p:spPr>
          <a:xfrm>
            <a:off x="1148081" y="1979507"/>
            <a:ext cx="5839460" cy="1395510"/>
          </a:xfrm>
          <a:prstGeom prst="rect">
            <a:avLst/>
          </a:prstGeom>
        </p:spPr>
        <p:txBody>
          <a:bodyPr wrap="square">
            <a:spAutoFit/>
          </a:bodyPr>
          <a:lstStyle/>
          <a:p>
            <a:pPr>
              <a:lnSpc>
                <a:spcPct val="150000"/>
              </a:lnSpc>
            </a:pPr>
            <a:r>
              <a:rPr lang="en-US" altLang="zh-CN" sz="2133" b="1" dirty="0"/>
              <a:t>    </a:t>
            </a:r>
            <a:r>
              <a:rPr lang="zh-CN" altLang="en-US" sz="2133" b="1" dirty="0"/>
              <a:t>步骤</a:t>
            </a:r>
            <a:r>
              <a:rPr lang="en-US" altLang="zh-CN" sz="2133" b="1" dirty="0"/>
              <a:t>4</a:t>
            </a:r>
            <a:r>
              <a:rPr lang="zh-CN" altLang="en-US" sz="2133" b="1" dirty="0"/>
              <a:t>：</a:t>
            </a:r>
            <a:r>
              <a:rPr lang="zh-CN" altLang="zh-CN" sz="2133" b="1" dirty="0">
                <a:sym typeface="+mn-ea"/>
              </a:rPr>
              <a:t>拆下蓄电池</a:t>
            </a:r>
            <a:endParaRPr lang="zh-CN" altLang="zh-CN" sz="2133" b="1" dirty="0"/>
          </a:p>
          <a:p>
            <a:pPr indent="609585">
              <a:lnSpc>
                <a:spcPct val="150000"/>
              </a:lnSpc>
            </a:pPr>
            <a:r>
              <a:rPr lang="zh-CN" altLang="zh-CN" sz="1867" dirty="0"/>
              <a:t>拆卸固定蓄电池的螺丝、夹子或杆。把蓄电池固定架松开，小心地把蓄电池取出。</a:t>
            </a:r>
          </a:p>
        </p:txBody>
      </p:sp>
      <p:grpSp>
        <p:nvGrpSpPr>
          <p:cNvPr id="3" name="组合 2">
            <a:extLst>
              <a:ext uri="{FF2B5EF4-FFF2-40B4-BE49-F238E27FC236}">
                <a16:creationId xmlns:a16="http://schemas.microsoft.com/office/drawing/2014/main" id="{6AACBED3-E078-4DDE-877E-0ECD94F8C3DD}"/>
              </a:ext>
            </a:extLst>
          </p:cNvPr>
          <p:cNvGrpSpPr/>
          <p:nvPr/>
        </p:nvGrpSpPr>
        <p:grpSpPr>
          <a:xfrm>
            <a:off x="7200900" y="3875194"/>
            <a:ext cx="4016587" cy="1535007"/>
            <a:chOff x="1299" y="4662"/>
            <a:chExt cx="7214" cy="1324"/>
          </a:xfrm>
        </p:grpSpPr>
        <p:grpSp>
          <p:nvGrpSpPr>
            <p:cNvPr id="4" name="组合 3">
              <a:extLst>
                <a:ext uri="{FF2B5EF4-FFF2-40B4-BE49-F238E27FC236}">
                  <a16:creationId xmlns:a16="http://schemas.microsoft.com/office/drawing/2014/main" id="{49938AC8-AA62-471F-AE90-C836D35331D8}"/>
                </a:ext>
              </a:extLst>
            </p:cNvPr>
            <p:cNvGrpSpPr/>
            <p:nvPr/>
          </p:nvGrpSpPr>
          <p:grpSpPr>
            <a:xfrm>
              <a:off x="1299" y="4662"/>
              <a:ext cx="7214" cy="1324"/>
              <a:chOff x="1167" y="4062"/>
              <a:chExt cx="7214" cy="3890"/>
            </a:xfrm>
          </p:grpSpPr>
          <p:sp>
            <p:nvSpPr>
              <p:cNvPr id="6" name="Rectangle 3">
                <a:extLst>
                  <a:ext uri="{FF2B5EF4-FFF2-40B4-BE49-F238E27FC236}">
                    <a16:creationId xmlns:a16="http://schemas.microsoft.com/office/drawing/2014/main" id="{1E72CC12-B463-48CA-8A16-6D7E541BA6B5}"/>
                  </a:ext>
                </a:extLst>
              </p:cNvPr>
              <p:cNvSpPr>
                <a:spLocks noGrp="1" noChangeArrowheads="1"/>
              </p:cNvSpPr>
              <p:nvPr/>
            </p:nvSpPr>
            <p:spPr>
              <a:xfrm>
                <a:off x="1167" y="4108"/>
                <a:ext cx="7214" cy="3531"/>
              </a:xfrm>
              <a:ln w="19050">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ts val="27"/>
                  </a:spcBef>
                  <a:buNone/>
                </a:pPr>
                <a:r>
                  <a:rPr lang="zh-CN" altLang="en-US" sz="1867" b="1">
                    <a:solidFill>
                      <a:srgbClr val="C00000"/>
                    </a:solidFill>
                    <a:sym typeface="+mn-ea"/>
                  </a:rPr>
                  <a:t>警告：</a:t>
                </a:r>
                <a:endParaRPr lang="zh-CN" altLang="en-US" sz="1867"/>
              </a:p>
              <a:p>
                <a:pPr>
                  <a:lnSpc>
                    <a:spcPct val="150000"/>
                  </a:lnSpc>
                  <a:spcBef>
                    <a:spcPts val="27"/>
                  </a:spcBef>
                  <a:buNone/>
                </a:pPr>
                <a:r>
                  <a:rPr lang="zh-CN" altLang="en-US" sz="1867">
                    <a:sym typeface="+mn-ea"/>
                  </a:rPr>
                  <a:t>        </a:t>
                </a:r>
                <a:r>
                  <a:rPr lang="zh-CN" altLang="zh-CN" sz="1867" dirty="0">
                    <a:sym typeface="+mn-ea"/>
                  </a:rPr>
                  <a:t>蓄电池较重，可达 13. 5     27 kg, 取放时要注意安全。</a:t>
                </a:r>
                <a:endParaRPr lang="zh-CN" altLang="en-US" sz="1867"/>
              </a:p>
            </p:txBody>
          </p:sp>
          <p:sp>
            <p:nvSpPr>
              <p:cNvPr id="7" name="矩形 6">
                <a:extLst>
                  <a:ext uri="{FF2B5EF4-FFF2-40B4-BE49-F238E27FC236}">
                    <a16:creationId xmlns:a16="http://schemas.microsoft.com/office/drawing/2014/main" id="{97CC5588-7009-4C33-A4B7-CA635D3672F6}"/>
                  </a:ext>
                </a:extLst>
              </p:cNvPr>
              <p:cNvSpPr/>
              <p:nvPr/>
            </p:nvSpPr>
            <p:spPr>
              <a:xfrm>
                <a:off x="1213" y="4062"/>
                <a:ext cx="7168" cy="3890"/>
              </a:xfrm>
              <a:prstGeom prst="rect">
                <a:avLst/>
              </a:prstGeom>
              <a:noFill/>
              <a:ln>
                <a:solidFill>
                  <a:schemeClr val="accent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5" name="文本框 4">
              <a:extLst>
                <a:ext uri="{FF2B5EF4-FFF2-40B4-BE49-F238E27FC236}">
                  <a16:creationId xmlns:a16="http://schemas.microsoft.com/office/drawing/2014/main" id="{0E05B2E3-2332-451D-9067-29DBBFEED436}"/>
                </a:ext>
              </a:extLst>
            </p:cNvPr>
            <p:cNvSpPr txBox="1"/>
            <p:nvPr/>
          </p:nvSpPr>
          <p:spPr>
            <a:xfrm>
              <a:off x="6500" y="5112"/>
              <a:ext cx="715" cy="398"/>
            </a:xfrm>
            <a:prstGeom prst="rect">
              <a:avLst/>
            </a:prstGeom>
            <a:noFill/>
          </p:spPr>
          <p:txBody>
            <a:bodyPr wrap="square" rtlCol="0" anchor="t">
              <a:spAutoFit/>
            </a:bodyPr>
            <a:lstStyle/>
            <a:p>
              <a:r>
                <a:rPr lang="zh-CN" altLang="en-US" sz="2400">
                  <a:latin typeface="微软雅黑" panose="020B0503020204020204" charset="-122"/>
                  <a:ea typeface="微软雅黑" panose="020B0503020204020204" charset="-122"/>
                </a:rPr>
                <a:t>∽</a:t>
              </a:r>
            </a:p>
          </p:txBody>
        </p:sp>
      </p:grpSp>
      <p:pic>
        <p:nvPicPr>
          <p:cNvPr id="8" name="图片 7" descr="图片2.2-拆卸蓄电池固定架">
            <a:extLst>
              <a:ext uri="{FF2B5EF4-FFF2-40B4-BE49-F238E27FC236}">
                <a16:creationId xmlns:a16="http://schemas.microsoft.com/office/drawing/2014/main" id="{E2FCA51C-43CD-4895-BD58-7A59ABE57496}"/>
              </a:ext>
            </a:extLst>
          </p:cNvPr>
          <p:cNvPicPr>
            <a:picLocks noChangeAspect="1"/>
          </p:cNvPicPr>
          <p:nvPr/>
        </p:nvPicPr>
        <p:blipFill>
          <a:blip r:embed="rId2"/>
          <a:srcRect/>
          <a:stretch>
            <a:fillRect/>
          </a:stretch>
        </p:blipFill>
        <p:spPr>
          <a:xfrm>
            <a:off x="1148081" y="3892973"/>
            <a:ext cx="2705100" cy="1640840"/>
          </a:xfrm>
          <a:prstGeom prst="rect">
            <a:avLst/>
          </a:prstGeom>
        </p:spPr>
      </p:pic>
      <p:pic>
        <p:nvPicPr>
          <p:cNvPr id="9" name="图片 8" descr="图片2.2-蓄电池固定架2">
            <a:extLst>
              <a:ext uri="{FF2B5EF4-FFF2-40B4-BE49-F238E27FC236}">
                <a16:creationId xmlns:a16="http://schemas.microsoft.com/office/drawing/2014/main" id="{F38C0E3F-808F-4132-A2DA-04C1BB15830C}"/>
              </a:ext>
            </a:extLst>
          </p:cNvPr>
          <p:cNvPicPr>
            <a:picLocks noChangeAspect="1"/>
          </p:cNvPicPr>
          <p:nvPr/>
        </p:nvPicPr>
        <p:blipFill>
          <a:blip r:embed="rId3"/>
          <a:stretch>
            <a:fillRect/>
          </a:stretch>
        </p:blipFill>
        <p:spPr>
          <a:xfrm>
            <a:off x="7802033" y="1611208"/>
            <a:ext cx="2839720" cy="1970193"/>
          </a:xfrm>
          <a:prstGeom prst="rect">
            <a:avLst/>
          </a:prstGeom>
        </p:spPr>
      </p:pic>
      <p:pic>
        <p:nvPicPr>
          <p:cNvPr id="10" name="图片 9">
            <a:extLst>
              <a:ext uri="{FF2B5EF4-FFF2-40B4-BE49-F238E27FC236}">
                <a16:creationId xmlns:a16="http://schemas.microsoft.com/office/drawing/2014/main" id="{7083E139-C9A1-4208-9904-CA5AEA74C295}"/>
              </a:ext>
            </a:extLst>
          </p:cNvPr>
          <p:cNvPicPr>
            <a:picLocks noChangeAspect="1"/>
          </p:cNvPicPr>
          <p:nvPr/>
        </p:nvPicPr>
        <p:blipFill>
          <a:blip r:embed="rId4"/>
          <a:stretch>
            <a:fillRect/>
          </a:stretch>
        </p:blipFill>
        <p:spPr>
          <a:xfrm rot="16200000">
            <a:off x="4809067" y="3313854"/>
            <a:ext cx="1616287" cy="2738967"/>
          </a:xfrm>
          <a:prstGeom prst="rect">
            <a:avLst/>
          </a:prstGeom>
        </p:spPr>
      </p:pic>
    </p:spTree>
    <p:extLst>
      <p:ext uri="{BB962C8B-B14F-4D97-AF65-F5344CB8AC3E}">
        <p14:creationId xmlns:p14="http://schemas.microsoft.com/office/powerpoint/2010/main" val="215276420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B036943-0F72-4C8D-A1B7-FE03CDFD5FA8}"/>
              </a:ext>
            </a:extLst>
          </p:cNvPr>
          <p:cNvSpPr/>
          <p:nvPr/>
        </p:nvSpPr>
        <p:spPr>
          <a:xfrm>
            <a:off x="1443567" y="1703494"/>
            <a:ext cx="5459307" cy="1826526"/>
          </a:xfrm>
          <a:prstGeom prst="rect">
            <a:avLst/>
          </a:prstGeom>
        </p:spPr>
        <p:txBody>
          <a:bodyPr wrap="square">
            <a:spAutoFit/>
          </a:bodyPr>
          <a:lstStyle/>
          <a:p>
            <a:pPr>
              <a:lnSpc>
                <a:spcPct val="150000"/>
              </a:lnSpc>
            </a:pPr>
            <a:r>
              <a:rPr lang="en-US" altLang="zh-CN" sz="2133" b="1" dirty="0"/>
              <a:t>    </a:t>
            </a:r>
            <a:r>
              <a:rPr lang="zh-CN" altLang="en-US" sz="2133" b="1" dirty="0"/>
              <a:t>步骤</a:t>
            </a:r>
            <a:r>
              <a:rPr lang="en-US" altLang="zh-CN" sz="2133" b="1" dirty="0"/>
              <a:t>5</a:t>
            </a:r>
            <a:r>
              <a:rPr lang="zh-CN" altLang="en-US" sz="2133" b="1" dirty="0"/>
              <a:t>：清洁</a:t>
            </a:r>
            <a:r>
              <a:rPr lang="zh-CN" altLang="zh-CN" sz="2133" b="1" dirty="0">
                <a:sym typeface="+mn-ea"/>
              </a:rPr>
              <a:t>蓄电池</a:t>
            </a:r>
            <a:endParaRPr lang="zh-CN" altLang="zh-CN" sz="2133" b="1" dirty="0"/>
          </a:p>
          <a:p>
            <a:pPr indent="609585">
              <a:lnSpc>
                <a:spcPct val="150000"/>
              </a:lnSpc>
            </a:pPr>
            <a:r>
              <a:rPr lang="zh-CN" altLang="zh-CN" sz="1867" dirty="0"/>
              <a:t>使用小苏打溶液和钢丝刷，把接线柱夹和蓄电池底盘清理干净。</a:t>
            </a:r>
          </a:p>
          <a:p>
            <a:pPr indent="609585">
              <a:lnSpc>
                <a:spcPct val="150000"/>
              </a:lnSpc>
            </a:pPr>
            <a:r>
              <a:rPr lang="zh-CN" altLang="zh-CN" sz="1867" dirty="0"/>
              <a:t>如果有严重的腐蚀迹象，可考虑更换。</a:t>
            </a:r>
          </a:p>
        </p:txBody>
      </p:sp>
      <p:pic>
        <p:nvPicPr>
          <p:cNvPr id="3" name="Picture 2">
            <a:extLst>
              <a:ext uri="{FF2B5EF4-FFF2-40B4-BE49-F238E27FC236}">
                <a16:creationId xmlns:a16="http://schemas.microsoft.com/office/drawing/2014/main" id="{DB0F849A-13BC-4ADA-AC05-1E6FAE96B59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12854" y="1264920"/>
            <a:ext cx="2352887" cy="2345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descr="图片2.2-清洁蓄电池">
            <a:extLst>
              <a:ext uri="{FF2B5EF4-FFF2-40B4-BE49-F238E27FC236}">
                <a16:creationId xmlns:a16="http://schemas.microsoft.com/office/drawing/2014/main" id="{48AF1A27-9E6A-4BF3-8ED2-08224A12DE9D}"/>
              </a:ext>
            </a:extLst>
          </p:cNvPr>
          <p:cNvPicPr>
            <a:picLocks noChangeAspect="1"/>
          </p:cNvPicPr>
          <p:nvPr/>
        </p:nvPicPr>
        <p:blipFill>
          <a:blip r:embed="rId3"/>
          <a:stretch>
            <a:fillRect/>
          </a:stretch>
        </p:blipFill>
        <p:spPr>
          <a:xfrm>
            <a:off x="8970434" y="3986107"/>
            <a:ext cx="1905847" cy="1905847"/>
          </a:xfrm>
          <a:prstGeom prst="rect">
            <a:avLst/>
          </a:prstGeom>
        </p:spPr>
      </p:pic>
      <p:pic>
        <p:nvPicPr>
          <p:cNvPr id="5" name="图片 4" descr="图片2.2-蓄电池接线柱锈蚀">
            <a:extLst>
              <a:ext uri="{FF2B5EF4-FFF2-40B4-BE49-F238E27FC236}">
                <a16:creationId xmlns:a16="http://schemas.microsoft.com/office/drawing/2014/main" id="{24F45A4B-5CD4-4CB7-BF63-29A8390F28A9}"/>
              </a:ext>
            </a:extLst>
          </p:cNvPr>
          <p:cNvPicPr>
            <a:picLocks noChangeAspect="1"/>
          </p:cNvPicPr>
          <p:nvPr/>
        </p:nvPicPr>
        <p:blipFill>
          <a:blip r:embed="rId4"/>
          <a:stretch>
            <a:fillRect/>
          </a:stretch>
        </p:blipFill>
        <p:spPr>
          <a:xfrm>
            <a:off x="1990513" y="4039447"/>
            <a:ext cx="2802467" cy="1866900"/>
          </a:xfrm>
          <a:prstGeom prst="rect">
            <a:avLst/>
          </a:prstGeom>
        </p:spPr>
      </p:pic>
      <p:pic>
        <p:nvPicPr>
          <p:cNvPr id="6" name="图片 5">
            <a:extLst>
              <a:ext uri="{FF2B5EF4-FFF2-40B4-BE49-F238E27FC236}">
                <a16:creationId xmlns:a16="http://schemas.microsoft.com/office/drawing/2014/main" id="{B47DACEF-0A46-4409-9A3E-F464D38ABA7B}"/>
              </a:ext>
            </a:extLst>
          </p:cNvPr>
          <p:cNvPicPr>
            <a:picLocks noChangeAspect="1"/>
          </p:cNvPicPr>
          <p:nvPr/>
        </p:nvPicPr>
        <p:blipFill>
          <a:blip r:embed="rId5"/>
          <a:srcRect/>
          <a:stretch>
            <a:fillRect/>
          </a:stretch>
        </p:blipFill>
        <p:spPr>
          <a:xfrm>
            <a:off x="5483860" y="4039447"/>
            <a:ext cx="2733040" cy="1852507"/>
          </a:xfrm>
          <a:prstGeom prst="rect">
            <a:avLst/>
          </a:prstGeom>
        </p:spPr>
      </p:pic>
    </p:spTree>
    <p:extLst>
      <p:ext uri="{BB962C8B-B14F-4D97-AF65-F5344CB8AC3E}">
        <p14:creationId xmlns:p14="http://schemas.microsoft.com/office/powerpoint/2010/main" val="11812184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6FBD10E-3E40-42F7-97B3-D37D8D636D3F}"/>
              </a:ext>
            </a:extLst>
          </p:cNvPr>
          <p:cNvSpPr/>
          <p:nvPr/>
        </p:nvSpPr>
        <p:spPr>
          <a:xfrm>
            <a:off x="1242908" y="1979507"/>
            <a:ext cx="5744633" cy="1395510"/>
          </a:xfrm>
          <a:prstGeom prst="rect">
            <a:avLst/>
          </a:prstGeom>
        </p:spPr>
        <p:txBody>
          <a:bodyPr wrap="square">
            <a:spAutoFit/>
          </a:bodyPr>
          <a:lstStyle/>
          <a:p>
            <a:pPr>
              <a:lnSpc>
                <a:spcPct val="150000"/>
              </a:lnSpc>
            </a:pPr>
            <a:r>
              <a:rPr lang="en-US" altLang="zh-CN" sz="2133" b="1" dirty="0"/>
              <a:t>    </a:t>
            </a:r>
            <a:r>
              <a:rPr lang="zh-CN" altLang="en-US" sz="2133" b="1" dirty="0"/>
              <a:t>步骤</a:t>
            </a:r>
            <a:r>
              <a:rPr lang="en-US" altLang="zh-CN" sz="2133" b="1" dirty="0"/>
              <a:t>6</a:t>
            </a:r>
            <a:r>
              <a:rPr lang="zh-CN" altLang="en-US" sz="2133" b="1" dirty="0"/>
              <a:t>：</a:t>
            </a:r>
            <a:r>
              <a:rPr lang="zh-CN" altLang="zh-CN" sz="2133" b="1" dirty="0">
                <a:sym typeface="+mn-ea"/>
              </a:rPr>
              <a:t>更换蓄电池</a:t>
            </a:r>
            <a:endParaRPr lang="zh-CN" altLang="zh-CN" sz="2133" b="1" dirty="0"/>
          </a:p>
          <a:p>
            <a:pPr indent="609585">
              <a:lnSpc>
                <a:spcPct val="150000"/>
              </a:lnSpc>
            </a:pPr>
            <a:r>
              <a:rPr lang="zh-CN" altLang="zh-CN" sz="1867" dirty="0"/>
              <a:t>把新的蓄电池放入之前取出旧蓄电池的地方，将所有固定蓄电池的螺丝、夹子或杆拧紧。</a:t>
            </a:r>
          </a:p>
        </p:txBody>
      </p:sp>
      <p:pic>
        <p:nvPicPr>
          <p:cNvPr id="3" name="图片 2" descr="图片2.2-蓄电池1">
            <a:extLst>
              <a:ext uri="{FF2B5EF4-FFF2-40B4-BE49-F238E27FC236}">
                <a16:creationId xmlns:a16="http://schemas.microsoft.com/office/drawing/2014/main" id="{83ADE71D-715B-43F5-B909-3C961F069AB7}"/>
              </a:ext>
            </a:extLst>
          </p:cNvPr>
          <p:cNvPicPr>
            <a:picLocks noChangeAspect="1"/>
          </p:cNvPicPr>
          <p:nvPr/>
        </p:nvPicPr>
        <p:blipFill>
          <a:blip r:embed="rId2"/>
          <a:srcRect/>
          <a:stretch>
            <a:fillRect/>
          </a:stretch>
        </p:blipFill>
        <p:spPr>
          <a:xfrm>
            <a:off x="7841827" y="1355514"/>
            <a:ext cx="2526453" cy="2171700"/>
          </a:xfrm>
          <a:prstGeom prst="rect">
            <a:avLst/>
          </a:prstGeom>
        </p:spPr>
      </p:pic>
      <p:pic>
        <p:nvPicPr>
          <p:cNvPr id="4" name="图片 3" descr="图片2.2-蓄电池安装">
            <a:extLst>
              <a:ext uri="{FF2B5EF4-FFF2-40B4-BE49-F238E27FC236}">
                <a16:creationId xmlns:a16="http://schemas.microsoft.com/office/drawing/2014/main" id="{A389B153-0356-4582-BCC9-2B79DE5253E8}"/>
              </a:ext>
            </a:extLst>
          </p:cNvPr>
          <p:cNvPicPr>
            <a:picLocks noChangeAspect="1"/>
          </p:cNvPicPr>
          <p:nvPr/>
        </p:nvPicPr>
        <p:blipFill>
          <a:blip r:embed="rId3"/>
          <a:stretch>
            <a:fillRect/>
          </a:stretch>
        </p:blipFill>
        <p:spPr>
          <a:xfrm>
            <a:off x="2153920" y="3992034"/>
            <a:ext cx="3064933" cy="2046393"/>
          </a:xfrm>
          <a:prstGeom prst="rect">
            <a:avLst/>
          </a:prstGeom>
        </p:spPr>
      </p:pic>
      <p:pic>
        <p:nvPicPr>
          <p:cNvPr id="5" name="图片 4" descr="图片2.2-拆卸蓄电池固定架">
            <a:extLst>
              <a:ext uri="{FF2B5EF4-FFF2-40B4-BE49-F238E27FC236}">
                <a16:creationId xmlns:a16="http://schemas.microsoft.com/office/drawing/2014/main" id="{8324B0DB-AD64-45CF-A8A4-A7FB26D905EC}"/>
              </a:ext>
            </a:extLst>
          </p:cNvPr>
          <p:cNvPicPr>
            <a:picLocks noChangeAspect="1"/>
          </p:cNvPicPr>
          <p:nvPr/>
        </p:nvPicPr>
        <p:blipFill>
          <a:blip r:embed="rId4"/>
          <a:srcRect/>
          <a:stretch>
            <a:fillRect/>
          </a:stretch>
        </p:blipFill>
        <p:spPr>
          <a:xfrm>
            <a:off x="6865620" y="3992033"/>
            <a:ext cx="3313853" cy="2009987"/>
          </a:xfrm>
          <a:prstGeom prst="rect">
            <a:avLst/>
          </a:prstGeom>
        </p:spPr>
      </p:pic>
    </p:spTree>
    <p:extLst>
      <p:ext uri="{BB962C8B-B14F-4D97-AF65-F5344CB8AC3E}">
        <p14:creationId xmlns:p14="http://schemas.microsoft.com/office/powerpoint/2010/main" val="82101027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887CD82-76F3-4DDF-B33F-EEF84060EE5F}"/>
              </a:ext>
            </a:extLst>
          </p:cNvPr>
          <p:cNvSpPr/>
          <p:nvPr/>
        </p:nvSpPr>
        <p:spPr>
          <a:xfrm>
            <a:off x="1242907" y="1979507"/>
            <a:ext cx="5325533" cy="1395510"/>
          </a:xfrm>
          <a:prstGeom prst="rect">
            <a:avLst/>
          </a:prstGeom>
        </p:spPr>
        <p:txBody>
          <a:bodyPr wrap="square">
            <a:spAutoFit/>
          </a:bodyPr>
          <a:lstStyle/>
          <a:p>
            <a:pPr>
              <a:lnSpc>
                <a:spcPct val="150000"/>
              </a:lnSpc>
            </a:pPr>
            <a:r>
              <a:rPr lang="en-US" altLang="zh-CN" sz="2133" b="1" dirty="0"/>
              <a:t>    </a:t>
            </a:r>
            <a:r>
              <a:rPr lang="zh-CN" altLang="en-US" sz="2133" b="1" dirty="0"/>
              <a:t>步骤</a:t>
            </a:r>
            <a:r>
              <a:rPr lang="en-US" altLang="zh-CN" sz="2133" b="1" dirty="0"/>
              <a:t>7</a:t>
            </a:r>
            <a:r>
              <a:rPr lang="zh-CN" altLang="en-US" sz="2133" b="1" dirty="0"/>
              <a:t>：</a:t>
            </a:r>
            <a:r>
              <a:rPr lang="zh-CN" altLang="zh-CN" sz="2133" b="1" dirty="0">
                <a:sym typeface="+mn-ea"/>
              </a:rPr>
              <a:t>安装蓄电池的电缆线</a:t>
            </a:r>
          </a:p>
          <a:p>
            <a:pPr indent="609585">
              <a:lnSpc>
                <a:spcPct val="150000"/>
              </a:lnSpc>
            </a:pPr>
            <a:r>
              <a:rPr lang="zh-CN" altLang="zh-CN" sz="1867" dirty="0"/>
              <a:t>先用扳手将蓄电池的正极电缆安装好，再将蓄电池的负极电缆安装好。</a:t>
            </a:r>
          </a:p>
        </p:txBody>
      </p:sp>
      <p:grpSp>
        <p:nvGrpSpPr>
          <p:cNvPr id="3" name="组合 2">
            <a:extLst>
              <a:ext uri="{FF2B5EF4-FFF2-40B4-BE49-F238E27FC236}">
                <a16:creationId xmlns:a16="http://schemas.microsoft.com/office/drawing/2014/main" id="{5A786A6D-924B-4776-AEF7-FC030923EEAF}"/>
              </a:ext>
            </a:extLst>
          </p:cNvPr>
          <p:cNvGrpSpPr/>
          <p:nvPr/>
        </p:nvGrpSpPr>
        <p:grpSpPr>
          <a:xfrm>
            <a:off x="1409700" y="4136813"/>
            <a:ext cx="4903893" cy="1229187"/>
            <a:chOff x="1167" y="4062"/>
            <a:chExt cx="7214" cy="3911"/>
          </a:xfrm>
        </p:grpSpPr>
        <p:sp>
          <p:nvSpPr>
            <p:cNvPr id="4" name="Rectangle 3">
              <a:extLst>
                <a:ext uri="{FF2B5EF4-FFF2-40B4-BE49-F238E27FC236}">
                  <a16:creationId xmlns:a16="http://schemas.microsoft.com/office/drawing/2014/main" id="{38DEA42C-EA36-425E-9848-A1A64BA43FAF}"/>
                </a:ext>
              </a:extLst>
            </p:cNvPr>
            <p:cNvSpPr>
              <a:spLocks noGrp="1" noChangeArrowheads="1"/>
            </p:cNvSpPr>
            <p:nvPr/>
          </p:nvSpPr>
          <p:spPr>
            <a:xfrm>
              <a:off x="1167" y="4131"/>
              <a:ext cx="7214" cy="3842"/>
            </a:xfrm>
            <a:ln w="19050">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ts val="27"/>
                </a:spcBef>
                <a:buNone/>
              </a:pPr>
              <a:r>
                <a:rPr lang="zh-CN" altLang="en-US" sz="1867" b="1">
                  <a:solidFill>
                    <a:srgbClr val="C00000"/>
                  </a:solidFill>
                  <a:sym typeface="+mn-ea"/>
                </a:rPr>
                <a:t>特别注意：</a:t>
              </a:r>
            </a:p>
            <a:p>
              <a:pPr>
                <a:lnSpc>
                  <a:spcPct val="150000"/>
                </a:lnSpc>
                <a:spcBef>
                  <a:spcPts val="27"/>
                </a:spcBef>
                <a:buNone/>
              </a:pPr>
              <a:r>
                <a:rPr lang="zh-CN" altLang="en-US" sz="1867" b="1">
                  <a:solidFill>
                    <a:srgbClr val="C00000"/>
                  </a:solidFill>
                  <a:sym typeface="+mn-ea"/>
                </a:rPr>
                <a:t>          </a:t>
              </a:r>
              <a:r>
                <a:rPr lang="zh-CN" altLang="zh-CN" sz="1867" dirty="0">
                  <a:sym typeface="+mn-ea"/>
                </a:rPr>
                <a:t>切不可先装负极再装正极。</a:t>
              </a:r>
              <a:endParaRPr lang="zh-CN" altLang="zh-CN" sz="1867" dirty="0"/>
            </a:p>
            <a:p>
              <a:pPr indent="0">
                <a:lnSpc>
                  <a:spcPct val="150000"/>
                </a:lnSpc>
                <a:buNone/>
              </a:pPr>
              <a:endParaRPr lang="zh-CN" altLang="en-US" sz="1867"/>
            </a:p>
          </p:txBody>
        </p:sp>
        <p:sp>
          <p:nvSpPr>
            <p:cNvPr id="5" name="矩形 4">
              <a:extLst>
                <a:ext uri="{FF2B5EF4-FFF2-40B4-BE49-F238E27FC236}">
                  <a16:creationId xmlns:a16="http://schemas.microsoft.com/office/drawing/2014/main" id="{AC27F419-1422-4438-AFF2-A15F8A5D1725}"/>
                </a:ext>
              </a:extLst>
            </p:cNvPr>
            <p:cNvSpPr/>
            <p:nvPr/>
          </p:nvSpPr>
          <p:spPr>
            <a:xfrm>
              <a:off x="1213" y="4062"/>
              <a:ext cx="7168" cy="3890"/>
            </a:xfrm>
            <a:prstGeom prst="rect">
              <a:avLst/>
            </a:prstGeom>
            <a:noFill/>
            <a:ln>
              <a:solidFill>
                <a:schemeClr val="accent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pic>
        <p:nvPicPr>
          <p:cNvPr id="6" name="图片 5">
            <a:extLst>
              <a:ext uri="{FF2B5EF4-FFF2-40B4-BE49-F238E27FC236}">
                <a16:creationId xmlns:a16="http://schemas.microsoft.com/office/drawing/2014/main" id="{C27853F7-1B18-4483-8CB0-317537476567}"/>
              </a:ext>
            </a:extLst>
          </p:cNvPr>
          <p:cNvPicPr>
            <a:picLocks noChangeAspect="1"/>
          </p:cNvPicPr>
          <p:nvPr/>
        </p:nvPicPr>
        <p:blipFill>
          <a:blip r:embed="rId2"/>
          <a:srcRect b="48717"/>
          <a:stretch>
            <a:fillRect/>
          </a:stretch>
        </p:blipFill>
        <p:spPr>
          <a:xfrm rot="16200000" flipH="1">
            <a:off x="9581727" y="1501141"/>
            <a:ext cx="1706880" cy="2261447"/>
          </a:xfrm>
          <a:prstGeom prst="rect">
            <a:avLst/>
          </a:prstGeom>
        </p:spPr>
      </p:pic>
      <p:pic>
        <p:nvPicPr>
          <p:cNvPr id="7" name="图片 6">
            <a:extLst>
              <a:ext uri="{FF2B5EF4-FFF2-40B4-BE49-F238E27FC236}">
                <a16:creationId xmlns:a16="http://schemas.microsoft.com/office/drawing/2014/main" id="{98B8BC2C-CFDF-43E6-BF00-B2D740E1F542}"/>
              </a:ext>
            </a:extLst>
          </p:cNvPr>
          <p:cNvPicPr>
            <a:picLocks noChangeAspect="1"/>
          </p:cNvPicPr>
          <p:nvPr/>
        </p:nvPicPr>
        <p:blipFill>
          <a:blip r:embed="rId2"/>
          <a:srcRect t="55322"/>
          <a:stretch>
            <a:fillRect/>
          </a:stretch>
        </p:blipFill>
        <p:spPr>
          <a:xfrm rot="16200000" flipH="1">
            <a:off x="7009553" y="1646768"/>
            <a:ext cx="1706880" cy="1970193"/>
          </a:xfrm>
          <a:prstGeom prst="rect">
            <a:avLst/>
          </a:prstGeom>
        </p:spPr>
      </p:pic>
      <p:pic>
        <p:nvPicPr>
          <p:cNvPr id="8" name="图片 7" descr="图片2.2-蓄电池接线柱锈蚀3">
            <a:extLst>
              <a:ext uri="{FF2B5EF4-FFF2-40B4-BE49-F238E27FC236}">
                <a16:creationId xmlns:a16="http://schemas.microsoft.com/office/drawing/2014/main" id="{FE289AC5-E8E0-4214-A0AC-057C1267D52B}"/>
              </a:ext>
            </a:extLst>
          </p:cNvPr>
          <p:cNvPicPr>
            <a:picLocks noChangeAspect="1"/>
          </p:cNvPicPr>
          <p:nvPr/>
        </p:nvPicPr>
        <p:blipFill>
          <a:blip r:embed="rId3"/>
          <a:stretch>
            <a:fillRect/>
          </a:stretch>
        </p:blipFill>
        <p:spPr>
          <a:xfrm>
            <a:off x="6729307" y="4030133"/>
            <a:ext cx="2240280" cy="1496907"/>
          </a:xfrm>
          <a:prstGeom prst="rect">
            <a:avLst/>
          </a:prstGeom>
        </p:spPr>
      </p:pic>
      <p:pic>
        <p:nvPicPr>
          <p:cNvPr id="9" name="图片 8">
            <a:extLst>
              <a:ext uri="{FF2B5EF4-FFF2-40B4-BE49-F238E27FC236}">
                <a16:creationId xmlns:a16="http://schemas.microsoft.com/office/drawing/2014/main" id="{174DF5CA-D1AA-4877-8555-6B2B087B8C52}"/>
              </a:ext>
            </a:extLst>
          </p:cNvPr>
          <p:cNvPicPr>
            <a:picLocks noChangeAspect="1"/>
          </p:cNvPicPr>
          <p:nvPr/>
        </p:nvPicPr>
        <p:blipFill>
          <a:blip r:embed="rId4"/>
          <a:srcRect/>
          <a:stretch>
            <a:fillRect/>
          </a:stretch>
        </p:blipFill>
        <p:spPr>
          <a:xfrm>
            <a:off x="9273540" y="3997961"/>
            <a:ext cx="2289387" cy="1526540"/>
          </a:xfrm>
          <a:prstGeom prst="rect">
            <a:avLst/>
          </a:prstGeom>
        </p:spPr>
      </p:pic>
    </p:spTree>
    <p:extLst>
      <p:ext uri="{BB962C8B-B14F-4D97-AF65-F5344CB8AC3E}">
        <p14:creationId xmlns:p14="http://schemas.microsoft.com/office/powerpoint/2010/main" val="236320184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F31A250-8F01-4D52-A903-B5D69BA376B3}"/>
              </a:ext>
            </a:extLst>
          </p:cNvPr>
          <p:cNvSpPr/>
          <p:nvPr/>
        </p:nvSpPr>
        <p:spPr>
          <a:xfrm>
            <a:off x="1242907" y="1979507"/>
            <a:ext cx="4939453" cy="1395510"/>
          </a:xfrm>
          <a:prstGeom prst="rect">
            <a:avLst/>
          </a:prstGeom>
        </p:spPr>
        <p:txBody>
          <a:bodyPr wrap="square">
            <a:spAutoFit/>
          </a:bodyPr>
          <a:lstStyle/>
          <a:p>
            <a:pPr>
              <a:lnSpc>
                <a:spcPct val="150000"/>
              </a:lnSpc>
            </a:pPr>
            <a:r>
              <a:rPr lang="en-US" altLang="zh-CN" sz="2133" b="1" dirty="0"/>
              <a:t>    </a:t>
            </a:r>
            <a:r>
              <a:rPr lang="zh-CN" altLang="en-US" sz="2133" b="1" dirty="0"/>
              <a:t>步骤</a:t>
            </a:r>
            <a:r>
              <a:rPr lang="en-US" altLang="zh-CN" sz="2133" b="1" dirty="0"/>
              <a:t>8</a:t>
            </a:r>
            <a:r>
              <a:rPr lang="zh-CN" altLang="en-US" sz="2133" b="1" dirty="0"/>
              <a:t>：</a:t>
            </a:r>
            <a:r>
              <a:rPr lang="zh-CN" altLang="zh-CN" sz="2133" b="1" dirty="0">
                <a:sym typeface="+mn-ea"/>
              </a:rPr>
              <a:t>检查工作是否正常</a:t>
            </a:r>
          </a:p>
          <a:p>
            <a:pPr indent="609585">
              <a:lnSpc>
                <a:spcPct val="150000"/>
              </a:lnSpc>
            </a:pPr>
            <a:r>
              <a:rPr lang="zh-CN" altLang="zh-CN" sz="1867" dirty="0"/>
              <a:t>将发动机罩关闭，发动汽车，检查所有电子设备是否正产工作。</a:t>
            </a:r>
          </a:p>
        </p:txBody>
      </p:sp>
      <p:grpSp>
        <p:nvGrpSpPr>
          <p:cNvPr id="3" name="组合 2">
            <a:extLst>
              <a:ext uri="{FF2B5EF4-FFF2-40B4-BE49-F238E27FC236}">
                <a16:creationId xmlns:a16="http://schemas.microsoft.com/office/drawing/2014/main" id="{073A301B-D398-4FCA-86CF-89D5AE06C955}"/>
              </a:ext>
            </a:extLst>
          </p:cNvPr>
          <p:cNvGrpSpPr/>
          <p:nvPr/>
        </p:nvGrpSpPr>
        <p:grpSpPr>
          <a:xfrm>
            <a:off x="1361440" y="4136813"/>
            <a:ext cx="9469120" cy="1656080"/>
            <a:chOff x="788" y="4062"/>
            <a:chExt cx="7593" cy="3890"/>
          </a:xfrm>
        </p:grpSpPr>
        <p:sp>
          <p:nvSpPr>
            <p:cNvPr id="4" name="Rectangle 3">
              <a:extLst>
                <a:ext uri="{FF2B5EF4-FFF2-40B4-BE49-F238E27FC236}">
                  <a16:creationId xmlns:a16="http://schemas.microsoft.com/office/drawing/2014/main" id="{A9E3796A-B627-4E37-A693-09B7B483A1FD}"/>
                </a:ext>
              </a:extLst>
            </p:cNvPr>
            <p:cNvSpPr>
              <a:spLocks noGrp="1" noChangeArrowheads="1"/>
            </p:cNvSpPr>
            <p:nvPr/>
          </p:nvSpPr>
          <p:spPr>
            <a:xfrm>
              <a:off x="788" y="4109"/>
              <a:ext cx="7593" cy="3843"/>
            </a:xfrm>
            <a:ln w="19050">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ts val="27"/>
                </a:spcBef>
                <a:buNone/>
              </a:pPr>
              <a:r>
                <a:rPr lang="zh-CN" altLang="en-US" sz="1867" b="1">
                  <a:solidFill>
                    <a:srgbClr val="C00000"/>
                  </a:solidFill>
                  <a:sym typeface="+mn-ea"/>
                </a:rPr>
                <a:t>注意：</a:t>
              </a:r>
            </a:p>
            <a:p>
              <a:pPr>
                <a:lnSpc>
                  <a:spcPct val="150000"/>
                </a:lnSpc>
                <a:spcBef>
                  <a:spcPts val="27"/>
                </a:spcBef>
                <a:buNone/>
              </a:pPr>
              <a:r>
                <a:rPr lang="zh-CN" altLang="en-US" sz="1867" b="1">
                  <a:solidFill>
                    <a:srgbClr val="C00000"/>
                  </a:solidFill>
                  <a:sym typeface="+mn-ea"/>
                </a:rPr>
                <a:t>          </a:t>
              </a:r>
              <a:r>
                <a:rPr lang="zh-CN" altLang="zh-CN" sz="1867" dirty="0">
                  <a:sym typeface="+mn-ea"/>
                </a:rPr>
                <a:t>部分中高端车型断开蓄电池后可能会造成信息丢失，导致如车窗升降器</a:t>
              </a:r>
              <a:r>
                <a:rPr lang="zh-CN" altLang="en-US" sz="1867" dirty="0">
                  <a:sym typeface="+mn-ea"/>
                </a:rPr>
                <a:t>、收音机、石英钟等设施无法使用，甚至有的车还会激活防盗，将系统锁定，让车辆无法启动</a:t>
              </a:r>
              <a:r>
                <a:rPr lang="zh-CN" altLang="zh-CN" sz="1867" dirty="0">
                  <a:sym typeface="+mn-ea"/>
                </a:rPr>
                <a:t>。</a:t>
              </a:r>
              <a:endParaRPr lang="zh-CN" altLang="zh-CN" sz="1867" dirty="0"/>
            </a:p>
            <a:p>
              <a:pPr indent="0">
                <a:lnSpc>
                  <a:spcPct val="150000"/>
                </a:lnSpc>
                <a:buNone/>
              </a:pPr>
              <a:endParaRPr lang="zh-CN" altLang="en-US" sz="1867"/>
            </a:p>
          </p:txBody>
        </p:sp>
        <p:sp>
          <p:nvSpPr>
            <p:cNvPr id="5" name="矩形 4">
              <a:extLst>
                <a:ext uri="{FF2B5EF4-FFF2-40B4-BE49-F238E27FC236}">
                  <a16:creationId xmlns:a16="http://schemas.microsoft.com/office/drawing/2014/main" id="{D371859B-E9A9-4BE5-989A-E16645679BB7}"/>
                </a:ext>
              </a:extLst>
            </p:cNvPr>
            <p:cNvSpPr/>
            <p:nvPr/>
          </p:nvSpPr>
          <p:spPr>
            <a:xfrm>
              <a:off x="788" y="4062"/>
              <a:ext cx="7593" cy="3890"/>
            </a:xfrm>
            <a:prstGeom prst="rect">
              <a:avLst/>
            </a:prstGeom>
            <a:noFill/>
            <a:ln>
              <a:solidFill>
                <a:schemeClr val="accent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pic>
        <p:nvPicPr>
          <p:cNvPr id="6" name="图片 5">
            <a:extLst>
              <a:ext uri="{FF2B5EF4-FFF2-40B4-BE49-F238E27FC236}">
                <a16:creationId xmlns:a16="http://schemas.microsoft.com/office/drawing/2014/main" id="{C913D71D-3293-445A-85CB-3C027BFE8712}"/>
              </a:ext>
            </a:extLst>
          </p:cNvPr>
          <p:cNvPicPr>
            <a:picLocks noChangeAspect="1"/>
          </p:cNvPicPr>
          <p:nvPr/>
        </p:nvPicPr>
        <p:blipFill>
          <a:blip r:embed="rId2"/>
          <a:srcRect l="52243"/>
          <a:stretch>
            <a:fillRect/>
          </a:stretch>
        </p:blipFill>
        <p:spPr>
          <a:xfrm>
            <a:off x="8960273" y="1757680"/>
            <a:ext cx="2269067" cy="1920240"/>
          </a:xfrm>
          <a:prstGeom prst="rect">
            <a:avLst/>
          </a:prstGeom>
        </p:spPr>
      </p:pic>
      <p:pic>
        <p:nvPicPr>
          <p:cNvPr id="7" name="图片 6">
            <a:extLst>
              <a:ext uri="{FF2B5EF4-FFF2-40B4-BE49-F238E27FC236}">
                <a16:creationId xmlns:a16="http://schemas.microsoft.com/office/drawing/2014/main" id="{FF9C9877-4AD3-4680-BBCA-6B190BAF3471}"/>
              </a:ext>
            </a:extLst>
          </p:cNvPr>
          <p:cNvPicPr>
            <a:picLocks noChangeAspect="1"/>
          </p:cNvPicPr>
          <p:nvPr/>
        </p:nvPicPr>
        <p:blipFill>
          <a:blip r:embed="rId2"/>
          <a:srcRect r="47757"/>
          <a:stretch>
            <a:fillRect/>
          </a:stretch>
        </p:blipFill>
        <p:spPr>
          <a:xfrm>
            <a:off x="6182360" y="1757680"/>
            <a:ext cx="2482427" cy="1920240"/>
          </a:xfrm>
          <a:prstGeom prst="rect">
            <a:avLst/>
          </a:prstGeom>
        </p:spPr>
      </p:pic>
    </p:spTree>
    <p:extLst>
      <p:ext uri="{BB962C8B-B14F-4D97-AF65-F5344CB8AC3E}">
        <p14:creationId xmlns:p14="http://schemas.microsoft.com/office/powerpoint/2010/main" val="280616866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a:extLst>
              <a:ext uri="{FF2B5EF4-FFF2-40B4-BE49-F238E27FC236}">
                <a16:creationId xmlns:a16="http://schemas.microsoft.com/office/drawing/2014/main" id="{F577835B-093F-4E8B-A96C-B0310A7ACE33}"/>
              </a:ext>
            </a:extLst>
          </p:cNvPr>
          <p:cNvSpPr>
            <a:spLocks noGrp="1"/>
          </p:cNvSpPr>
          <p:nvPr>
            <p:ph type="title"/>
          </p:nvPr>
        </p:nvSpPr>
        <p:spPr>
          <a:xfrm>
            <a:off x="380153" y="731998"/>
            <a:ext cx="10972800" cy="768773"/>
          </a:xfrm>
        </p:spPr>
        <p:txBody>
          <a:bodyPr/>
          <a:lstStyle/>
          <a:p>
            <a:r>
              <a:rPr lang="zh-CN" altLang="en-US" sz="3200" b="1" dirty="0">
                <a:solidFill>
                  <a:srgbClr val="C00000"/>
                </a:solidFill>
                <a:latin typeface="+mn-ea"/>
                <a:ea typeface="+mn-ea"/>
                <a:cs typeface="+mn-ea"/>
              </a:rPr>
              <a:t>四、</a:t>
            </a:r>
            <a:r>
              <a:rPr lang="zh-CN" altLang="zh-CN" sz="3200" b="1" dirty="0">
                <a:solidFill>
                  <a:srgbClr val="C00000"/>
                </a:solidFill>
                <a:latin typeface="+mn-ea"/>
                <a:ea typeface="+mn-ea"/>
                <a:cs typeface="+mn-ea"/>
              </a:rPr>
              <a:t>蓄电池的正确选用</a:t>
            </a:r>
            <a:endParaRPr lang="zh-CN" altLang="en-US" sz="3200" b="1" dirty="0">
              <a:solidFill>
                <a:srgbClr val="C00000"/>
              </a:solidFill>
              <a:latin typeface="+mn-ea"/>
              <a:ea typeface="+mn-ea"/>
              <a:cs typeface="+mn-ea"/>
            </a:endParaRPr>
          </a:p>
        </p:txBody>
      </p:sp>
      <p:sp>
        <p:nvSpPr>
          <p:cNvPr id="3" name="矩形 2">
            <a:extLst>
              <a:ext uri="{FF2B5EF4-FFF2-40B4-BE49-F238E27FC236}">
                <a16:creationId xmlns:a16="http://schemas.microsoft.com/office/drawing/2014/main" id="{261A8EAD-05A7-4904-8A76-7C922AFC1A30}"/>
              </a:ext>
            </a:extLst>
          </p:cNvPr>
          <p:cNvSpPr/>
          <p:nvPr/>
        </p:nvSpPr>
        <p:spPr>
          <a:xfrm>
            <a:off x="1010920" y="1500771"/>
            <a:ext cx="10170160" cy="4410631"/>
          </a:xfrm>
          <a:prstGeom prst="rect">
            <a:avLst/>
          </a:prstGeom>
        </p:spPr>
        <p:txBody>
          <a:bodyPr wrap="square">
            <a:spAutoFit/>
          </a:bodyPr>
          <a:lstStyle/>
          <a:p>
            <a:pPr indent="609585">
              <a:lnSpc>
                <a:spcPct val="150000"/>
              </a:lnSpc>
            </a:pPr>
            <a:r>
              <a:rPr lang="zh-CN" altLang="zh-CN" sz="1867" dirty="0"/>
              <a:t>当一个蓄电池需要进行更换时，如何为汽车找到一个匹配最佳的蓄电池需要考虑以下几个方面的因素：</a:t>
            </a:r>
          </a:p>
          <a:p>
            <a:pPr indent="609585">
              <a:lnSpc>
                <a:spcPct val="150000"/>
              </a:lnSpc>
            </a:pPr>
            <a:r>
              <a:rPr lang="en-US" altLang="zh-CN" sz="2133" b="1" dirty="0"/>
              <a:t>1．外</a:t>
            </a:r>
            <a:r>
              <a:rPr lang="zh-CN" altLang="en-US" sz="2133" b="1" dirty="0"/>
              <a:t>形</a:t>
            </a:r>
            <a:r>
              <a:rPr lang="en-US" altLang="zh-CN" sz="2133" b="1" dirty="0"/>
              <a:t>尺寸</a:t>
            </a:r>
          </a:p>
          <a:p>
            <a:pPr indent="609585">
              <a:lnSpc>
                <a:spcPct val="150000"/>
              </a:lnSpc>
            </a:pPr>
            <a:r>
              <a:rPr lang="zh-CN" altLang="zh-CN" sz="1867" dirty="0"/>
              <a:t>（1）蓄电池长宽高必须与原蓄电池相等。若长宽高尺寸太小，安装不牢固，蓄电池容易破损和倾倒；若长宽尺寸太大，将由于蓄电池安装空间不足而无法安装；若高度太高，发动机舱关闭时，将导致蓄电池电极桩和发动机舱盖接触而发生短路。</a:t>
            </a:r>
          </a:p>
          <a:p>
            <a:pPr indent="609585">
              <a:lnSpc>
                <a:spcPct val="150000"/>
              </a:lnSpc>
            </a:pPr>
            <a:r>
              <a:rPr lang="zh-CN" altLang="zh-CN" sz="1867" dirty="0">
                <a:sym typeface="+mn-ea"/>
              </a:rPr>
              <a:t>（2）蓄电池正、负接线柱位置、形状和类型必须与原蓄电</a:t>
            </a:r>
          </a:p>
          <a:p>
            <a:pPr>
              <a:lnSpc>
                <a:spcPct val="150000"/>
              </a:lnSpc>
            </a:pPr>
            <a:r>
              <a:rPr lang="zh-CN" altLang="zh-CN" sz="1867" dirty="0">
                <a:sym typeface="+mn-ea"/>
              </a:rPr>
              <a:t>池位置一致。若接线柱位置不正确，由于电源电缆线长度不足而</a:t>
            </a:r>
          </a:p>
          <a:p>
            <a:pPr>
              <a:lnSpc>
                <a:spcPct val="150000"/>
              </a:lnSpc>
            </a:pPr>
            <a:r>
              <a:rPr lang="zh-CN" altLang="zh-CN" sz="1867" dirty="0">
                <a:sym typeface="+mn-ea"/>
              </a:rPr>
              <a:t>无法连接；若接线柱形状和类型不正确，同样无法安装。</a:t>
            </a:r>
            <a:endParaRPr lang="zh-CN" altLang="zh-CN" sz="1867" dirty="0"/>
          </a:p>
          <a:p>
            <a:pPr indent="609585">
              <a:lnSpc>
                <a:spcPct val="150000"/>
              </a:lnSpc>
            </a:pPr>
            <a:endParaRPr lang="zh-CN" altLang="zh-CN" sz="1867" dirty="0"/>
          </a:p>
        </p:txBody>
      </p:sp>
      <p:pic>
        <p:nvPicPr>
          <p:cNvPr id="4" name="图片 3" descr="图片2.2-2蓄电池安装位置2">
            <a:extLst>
              <a:ext uri="{FF2B5EF4-FFF2-40B4-BE49-F238E27FC236}">
                <a16:creationId xmlns:a16="http://schemas.microsoft.com/office/drawing/2014/main" id="{78C04277-E673-4B86-93E4-674CB01E6790}"/>
              </a:ext>
            </a:extLst>
          </p:cNvPr>
          <p:cNvPicPr>
            <a:picLocks noChangeAspect="1"/>
          </p:cNvPicPr>
          <p:nvPr>
            <p:custDataLst>
              <p:tags r:id="rId1"/>
            </p:custDataLst>
          </p:nvPr>
        </p:nvPicPr>
        <p:blipFill>
          <a:blip r:embed="rId3"/>
          <a:srcRect l="23324"/>
          <a:stretch>
            <a:fillRect/>
          </a:stretch>
        </p:blipFill>
        <p:spPr>
          <a:xfrm>
            <a:off x="8258387" y="4354407"/>
            <a:ext cx="2704253" cy="1918547"/>
          </a:xfrm>
          <a:prstGeom prst="rect">
            <a:avLst/>
          </a:prstGeom>
        </p:spPr>
      </p:pic>
    </p:spTree>
    <p:extLst>
      <p:ext uri="{BB962C8B-B14F-4D97-AF65-F5344CB8AC3E}">
        <p14:creationId xmlns:p14="http://schemas.microsoft.com/office/powerpoint/2010/main" val="35216646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40EE7E0-482A-4770-8957-229B59215E0C}"/>
              </a:ext>
            </a:extLst>
          </p:cNvPr>
          <p:cNvSpPr/>
          <p:nvPr/>
        </p:nvSpPr>
        <p:spPr>
          <a:xfrm>
            <a:off x="4464473" y="1706034"/>
            <a:ext cx="6771640" cy="4042966"/>
          </a:xfrm>
          <a:prstGeom prst="rect">
            <a:avLst/>
          </a:prstGeom>
        </p:spPr>
        <p:txBody>
          <a:bodyPr wrap="square">
            <a:spAutoFit/>
          </a:bodyPr>
          <a:lstStyle/>
          <a:p>
            <a:pPr indent="609585">
              <a:lnSpc>
                <a:spcPct val="150000"/>
              </a:lnSpc>
            </a:pPr>
            <a:r>
              <a:rPr lang="zh-CN" altLang="zh-CN" sz="2133" b="1" dirty="0"/>
              <a:t>2．额定容量</a:t>
            </a:r>
          </a:p>
          <a:p>
            <a:pPr indent="609585">
              <a:lnSpc>
                <a:spcPct val="150000"/>
              </a:lnSpc>
            </a:pPr>
            <a:r>
              <a:rPr lang="zh-CN" altLang="zh-CN" sz="1867" dirty="0"/>
              <a:t>蓄电池额定容量应与原蓄电池保持一致，一般要求不超过10%。若选择蓄电池额定容量太小，易导致起动困难；若选择蓄电池额定容量太大，将导致蓄电池长期充电不足。</a:t>
            </a:r>
          </a:p>
          <a:p>
            <a:pPr indent="609585">
              <a:lnSpc>
                <a:spcPct val="150000"/>
              </a:lnSpc>
            </a:pPr>
            <a:r>
              <a:rPr lang="zh-CN" altLang="zh-CN" sz="2133" b="1" dirty="0"/>
              <a:t>3．其他因素</a:t>
            </a:r>
          </a:p>
          <a:p>
            <a:pPr indent="609585">
              <a:lnSpc>
                <a:spcPct val="150000"/>
              </a:lnSpc>
            </a:pPr>
            <a:r>
              <a:rPr lang="zh-CN" altLang="zh-CN" sz="1867" dirty="0"/>
              <a:t>选择蓄电池时，还应考虑到蓄电池重量、气候条件、车辆起动要求等方面。蓄电池重量过重，易导致蓄电池固定托架损坏；如果车辆处在寒冷地区，必须选用低温起动性能好的蓄电池等。</a:t>
            </a:r>
          </a:p>
        </p:txBody>
      </p:sp>
      <p:pic>
        <p:nvPicPr>
          <p:cNvPr id="3" name="图片 2" descr="图片2.2-2蓄电池安装位置2">
            <a:extLst>
              <a:ext uri="{FF2B5EF4-FFF2-40B4-BE49-F238E27FC236}">
                <a16:creationId xmlns:a16="http://schemas.microsoft.com/office/drawing/2014/main" id="{AC3A48D3-8709-4755-8AED-4F3F05E4EC2A}"/>
              </a:ext>
            </a:extLst>
          </p:cNvPr>
          <p:cNvPicPr>
            <a:picLocks noChangeAspect="1"/>
          </p:cNvPicPr>
          <p:nvPr>
            <p:custDataLst>
              <p:tags r:id="rId1"/>
            </p:custDataLst>
          </p:nvPr>
        </p:nvPicPr>
        <p:blipFill>
          <a:blip r:embed="rId3"/>
          <a:srcRect l="23324"/>
          <a:stretch>
            <a:fillRect/>
          </a:stretch>
        </p:blipFill>
        <p:spPr>
          <a:xfrm>
            <a:off x="815340" y="2490894"/>
            <a:ext cx="3351107" cy="2376593"/>
          </a:xfrm>
          <a:prstGeom prst="rect">
            <a:avLst/>
          </a:prstGeom>
        </p:spPr>
      </p:pic>
    </p:spTree>
    <p:extLst>
      <p:ext uri="{BB962C8B-B14F-4D97-AF65-F5344CB8AC3E}">
        <p14:creationId xmlns:p14="http://schemas.microsoft.com/office/powerpoint/2010/main" val="410440157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a:extLst>
              <a:ext uri="{FF2B5EF4-FFF2-40B4-BE49-F238E27FC236}">
                <a16:creationId xmlns:a16="http://schemas.microsoft.com/office/drawing/2014/main" id="{32D4FA66-C0BA-4A60-B28E-7A1777870140}"/>
              </a:ext>
            </a:extLst>
          </p:cNvPr>
          <p:cNvSpPr>
            <a:spLocks noGrp="1"/>
          </p:cNvSpPr>
          <p:nvPr>
            <p:ph type="title"/>
          </p:nvPr>
        </p:nvSpPr>
        <p:spPr>
          <a:xfrm>
            <a:off x="527381" y="1451379"/>
            <a:ext cx="10972800" cy="768773"/>
          </a:xfrm>
        </p:spPr>
        <p:txBody>
          <a:bodyPr/>
          <a:lstStyle/>
          <a:p>
            <a:r>
              <a:rPr lang="zh-CN" altLang="en-US" sz="3200" b="1" dirty="0">
                <a:solidFill>
                  <a:srgbClr val="C00000"/>
                </a:solidFill>
                <a:latin typeface="+mn-ea"/>
                <a:ea typeface="+mn-ea"/>
                <a:cs typeface="+mn-ea"/>
              </a:rPr>
              <a:t>五、</a:t>
            </a:r>
            <a:r>
              <a:rPr lang="zh-CN" altLang="zh-CN" sz="3200" b="1" dirty="0">
                <a:solidFill>
                  <a:srgbClr val="C00000"/>
                </a:solidFill>
                <a:latin typeface="+mn-ea"/>
                <a:ea typeface="+mn-ea"/>
                <a:cs typeface="+mn-ea"/>
              </a:rPr>
              <a:t>蓄电池的跨接起动</a:t>
            </a:r>
            <a:endParaRPr lang="zh-CN" altLang="en-US" sz="3200" b="1" dirty="0">
              <a:solidFill>
                <a:srgbClr val="C00000"/>
              </a:solidFill>
              <a:latin typeface="+mn-ea"/>
              <a:ea typeface="+mn-ea"/>
              <a:cs typeface="+mn-ea"/>
            </a:endParaRPr>
          </a:p>
        </p:txBody>
      </p:sp>
      <p:sp>
        <p:nvSpPr>
          <p:cNvPr id="3" name="矩形 2">
            <a:extLst>
              <a:ext uri="{FF2B5EF4-FFF2-40B4-BE49-F238E27FC236}">
                <a16:creationId xmlns:a16="http://schemas.microsoft.com/office/drawing/2014/main" id="{3F268E0D-D14D-4543-955E-C7D1FA46B12C}"/>
              </a:ext>
            </a:extLst>
          </p:cNvPr>
          <p:cNvSpPr/>
          <p:nvPr/>
        </p:nvSpPr>
        <p:spPr>
          <a:xfrm>
            <a:off x="1443408" y="2355427"/>
            <a:ext cx="5664629" cy="2749920"/>
          </a:xfrm>
          <a:prstGeom prst="rect">
            <a:avLst/>
          </a:prstGeom>
        </p:spPr>
        <p:txBody>
          <a:bodyPr wrap="square">
            <a:spAutoFit/>
          </a:bodyPr>
          <a:lstStyle/>
          <a:p>
            <a:pPr>
              <a:lnSpc>
                <a:spcPct val="150000"/>
              </a:lnSpc>
            </a:pPr>
            <a:r>
              <a:rPr lang="en-US" altLang="zh-CN" sz="2133" b="1" dirty="0"/>
              <a:t>    </a:t>
            </a:r>
            <a:r>
              <a:rPr lang="zh-CN" altLang="en-US" sz="2133" b="1" dirty="0"/>
              <a:t>步骤</a:t>
            </a:r>
            <a:r>
              <a:rPr lang="en-US" altLang="zh-CN" sz="2133" b="1" dirty="0"/>
              <a:t>1</a:t>
            </a:r>
            <a:r>
              <a:rPr lang="zh-CN" altLang="en-US" sz="2133" b="1" dirty="0"/>
              <a:t>：</a:t>
            </a:r>
            <a:r>
              <a:rPr lang="zh-CN" altLang="zh-CN" sz="2133" b="1" dirty="0"/>
              <a:t>检查蓄电池</a:t>
            </a:r>
          </a:p>
          <a:p>
            <a:pPr indent="609585">
              <a:lnSpc>
                <a:spcPct val="150000"/>
              </a:lnSpc>
            </a:pPr>
            <a:r>
              <a:rPr lang="zh-CN" altLang="zh-CN" sz="1867" dirty="0"/>
              <a:t>在跨接起动前，应该确认无电蓄电池是完好无损的，没有裂纹，</a:t>
            </a:r>
            <a:r>
              <a:rPr lang="zh-CN" altLang="zh-CN" sz="1867" dirty="0">
                <a:sym typeface="+mn-ea"/>
              </a:rPr>
              <a:t>没</a:t>
            </a:r>
            <a:r>
              <a:rPr lang="zh-CN" altLang="zh-CN" sz="1867" dirty="0"/>
              <a:t>有明显的蓄电池酸液泄漏的痕迹。</a:t>
            </a:r>
          </a:p>
          <a:p>
            <a:pPr>
              <a:lnSpc>
                <a:spcPct val="150000"/>
              </a:lnSpc>
            </a:pPr>
            <a:r>
              <a:rPr lang="zh-CN" altLang="en-US" sz="1867" b="1" dirty="0">
                <a:sym typeface="+mn-ea"/>
              </a:rPr>
              <a:t>     步骤</a:t>
            </a:r>
            <a:r>
              <a:rPr lang="en-US" altLang="zh-CN" sz="1867" b="1" dirty="0">
                <a:sym typeface="+mn-ea"/>
              </a:rPr>
              <a:t>2</a:t>
            </a:r>
            <a:r>
              <a:rPr lang="zh-CN" altLang="en-US" sz="2133" b="1" dirty="0">
                <a:sym typeface="+mn-ea"/>
              </a:rPr>
              <a:t>：</a:t>
            </a:r>
            <a:r>
              <a:rPr lang="zh-CN" altLang="en-US" sz="1867" b="1" dirty="0">
                <a:sym typeface="+mn-ea"/>
              </a:rPr>
              <a:t>准备起动电缆</a:t>
            </a:r>
            <a:endParaRPr lang="zh-CN" altLang="zh-CN" sz="1867" dirty="0"/>
          </a:p>
          <a:p>
            <a:pPr indent="609585">
              <a:lnSpc>
                <a:spcPct val="150000"/>
              </a:lnSpc>
            </a:pPr>
            <a:r>
              <a:rPr lang="zh-CN" altLang="zh-CN" sz="1867" dirty="0"/>
              <a:t>准备两根起动辅助电缆，该电缆应该是具有足够的承载能力且带绝缘外皮。</a:t>
            </a:r>
          </a:p>
        </p:txBody>
      </p:sp>
      <p:pic>
        <p:nvPicPr>
          <p:cNvPr id="4" name="图片 3" descr="教材P-62">
            <a:extLst>
              <a:ext uri="{FF2B5EF4-FFF2-40B4-BE49-F238E27FC236}">
                <a16:creationId xmlns:a16="http://schemas.microsoft.com/office/drawing/2014/main" id="{26D3D8DE-C877-4EA9-BD90-648592FE3DDC}"/>
              </a:ext>
            </a:extLst>
          </p:cNvPr>
          <p:cNvPicPr>
            <a:picLocks noChangeAspect="1"/>
          </p:cNvPicPr>
          <p:nvPr/>
        </p:nvPicPr>
        <p:blipFill>
          <a:blip r:embed="rId2"/>
          <a:srcRect/>
          <a:stretch>
            <a:fillRect/>
          </a:stretch>
        </p:blipFill>
        <p:spPr>
          <a:xfrm>
            <a:off x="7757160" y="2437554"/>
            <a:ext cx="3168227" cy="1824567"/>
          </a:xfrm>
          <a:prstGeom prst="rect">
            <a:avLst/>
          </a:prstGeom>
        </p:spPr>
      </p:pic>
      <p:pic>
        <p:nvPicPr>
          <p:cNvPr id="5" name="图片 4" descr="图片2.2-蓄电池跨接线">
            <a:extLst>
              <a:ext uri="{FF2B5EF4-FFF2-40B4-BE49-F238E27FC236}">
                <a16:creationId xmlns:a16="http://schemas.microsoft.com/office/drawing/2014/main" id="{93CEECEC-8460-4B4B-9445-DDEC7BE56A97}"/>
              </a:ext>
            </a:extLst>
          </p:cNvPr>
          <p:cNvPicPr>
            <a:picLocks noChangeAspect="1"/>
          </p:cNvPicPr>
          <p:nvPr/>
        </p:nvPicPr>
        <p:blipFill>
          <a:blip r:embed="rId3"/>
          <a:stretch>
            <a:fillRect/>
          </a:stretch>
        </p:blipFill>
        <p:spPr>
          <a:xfrm>
            <a:off x="8232140" y="4421293"/>
            <a:ext cx="2082800" cy="1903307"/>
          </a:xfrm>
          <a:prstGeom prst="rect">
            <a:avLst/>
          </a:prstGeom>
        </p:spPr>
      </p:pic>
    </p:spTree>
    <p:extLst>
      <p:ext uri="{BB962C8B-B14F-4D97-AF65-F5344CB8AC3E}">
        <p14:creationId xmlns:p14="http://schemas.microsoft.com/office/powerpoint/2010/main" val="37102541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71A0069-E62E-439B-8EF9-73D8235C35B9}"/>
              </a:ext>
            </a:extLst>
          </p:cNvPr>
          <p:cNvSpPr/>
          <p:nvPr/>
        </p:nvSpPr>
        <p:spPr>
          <a:xfrm>
            <a:off x="1126914" y="1329267"/>
            <a:ext cx="5786967" cy="1824538"/>
          </a:xfrm>
          <a:prstGeom prst="rect">
            <a:avLst/>
          </a:prstGeom>
        </p:spPr>
        <p:txBody>
          <a:bodyPr wrap="square">
            <a:spAutoFit/>
          </a:bodyPr>
          <a:lstStyle/>
          <a:p>
            <a:pPr>
              <a:lnSpc>
                <a:spcPct val="150000"/>
              </a:lnSpc>
            </a:pPr>
            <a:r>
              <a:rPr lang="en-US" altLang="zh-CN" sz="2133" b="1" dirty="0"/>
              <a:t>    </a:t>
            </a:r>
            <a:r>
              <a:rPr lang="zh-CN" altLang="en-US" sz="2133" b="1" dirty="0"/>
              <a:t>步骤</a:t>
            </a:r>
            <a:r>
              <a:rPr lang="en-US" altLang="zh-CN" sz="2133" b="1" dirty="0"/>
              <a:t>3</a:t>
            </a:r>
            <a:r>
              <a:rPr lang="zh-CN" altLang="en-US" sz="2133" b="1" dirty="0"/>
              <a:t>：</a:t>
            </a:r>
            <a:r>
              <a:rPr lang="zh-CN" altLang="zh-CN" sz="2133" b="1" dirty="0"/>
              <a:t>正确停放车辆</a:t>
            </a:r>
          </a:p>
          <a:p>
            <a:pPr indent="609585">
              <a:lnSpc>
                <a:spcPct val="150000"/>
              </a:lnSpc>
            </a:pPr>
            <a:r>
              <a:rPr lang="zh-CN" altLang="zh-CN" sz="1867" dirty="0"/>
              <a:t>将救援车辆与无电车辆相互靠近，直到跨接电缆足够连接两块蓄电池的正负极，并硝认两车没有接触。</a:t>
            </a:r>
          </a:p>
          <a:p>
            <a:pPr indent="609585">
              <a:lnSpc>
                <a:spcPct val="150000"/>
              </a:lnSpc>
            </a:pPr>
            <a:endParaRPr lang="zh-CN" altLang="zh-CN" sz="1867" dirty="0"/>
          </a:p>
        </p:txBody>
      </p:sp>
      <p:grpSp>
        <p:nvGrpSpPr>
          <p:cNvPr id="3" name="组合 2">
            <a:extLst>
              <a:ext uri="{FF2B5EF4-FFF2-40B4-BE49-F238E27FC236}">
                <a16:creationId xmlns:a16="http://schemas.microsoft.com/office/drawing/2014/main" id="{2C0A0FC7-F9C2-4E13-AD75-8347FD8C8FE0}"/>
              </a:ext>
            </a:extLst>
          </p:cNvPr>
          <p:cNvGrpSpPr/>
          <p:nvPr/>
        </p:nvGrpSpPr>
        <p:grpSpPr>
          <a:xfrm>
            <a:off x="1275928" y="3252894"/>
            <a:ext cx="5637953" cy="1472353"/>
            <a:chOff x="1167" y="4062"/>
            <a:chExt cx="7214" cy="3911"/>
          </a:xfrm>
        </p:grpSpPr>
        <p:sp>
          <p:nvSpPr>
            <p:cNvPr id="4" name="Rectangle 3">
              <a:extLst>
                <a:ext uri="{FF2B5EF4-FFF2-40B4-BE49-F238E27FC236}">
                  <a16:creationId xmlns:a16="http://schemas.microsoft.com/office/drawing/2014/main" id="{D643618C-4CB8-441F-A461-F3FDDD633264}"/>
                </a:ext>
              </a:extLst>
            </p:cNvPr>
            <p:cNvSpPr>
              <a:spLocks noGrp="1" noChangeArrowheads="1"/>
            </p:cNvSpPr>
            <p:nvPr/>
          </p:nvSpPr>
          <p:spPr>
            <a:xfrm>
              <a:off x="1167" y="4131"/>
              <a:ext cx="7214" cy="3842"/>
            </a:xfrm>
            <a:ln w="19050">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ts val="27"/>
                </a:spcBef>
                <a:buNone/>
              </a:pPr>
              <a:r>
                <a:rPr lang="zh-CN" altLang="en-US" sz="1867" b="1">
                  <a:solidFill>
                    <a:srgbClr val="C00000"/>
                  </a:solidFill>
                  <a:sym typeface="+mn-ea"/>
                </a:rPr>
                <a:t>提示：</a:t>
              </a:r>
            </a:p>
            <a:p>
              <a:pPr marL="0" indent="456342">
                <a:lnSpc>
                  <a:spcPct val="150000"/>
                </a:lnSpc>
                <a:spcBef>
                  <a:spcPts val="0"/>
                </a:spcBef>
                <a:buNone/>
              </a:pPr>
              <a:r>
                <a:rPr lang="zh-CN" altLang="zh-CN" sz="1867" dirty="0">
                  <a:sym typeface="+mn-ea"/>
                </a:rPr>
                <a:t>若提供电源的蓄电池在车辆上的安装位置不方便直接进行跨接，则须使用工具将蓄电池拆下。</a:t>
              </a:r>
              <a:r>
                <a:rPr lang="zh-CN" altLang="en-US" sz="1867" b="1" dirty="0">
                  <a:sym typeface="+mn-ea"/>
                </a:rPr>
                <a:t>     </a:t>
              </a:r>
              <a:endParaRPr lang="zh-CN" altLang="zh-CN" sz="1867" dirty="0"/>
            </a:p>
            <a:p>
              <a:pPr>
                <a:lnSpc>
                  <a:spcPct val="150000"/>
                </a:lnSpc>
                <a:spcBef>
                  <a:spcPts val="27"/>
                </a:spcBef>
                <a:buNone/>
              </a:pPr>
              <a:endParaRPr lang="zh-CN" altLang="zh-CN" sz="1867" dirty="0"/>
            </a:p>
            <a:p>
              <a:pPr indent="0">
                <a:lnSpc>
                  <a:spcPct val="150000"/>
                </a:lnSpc>
                <a:buNone/>
              </a:pPr>
              <a:endParaRPr lang="zh-CN" altLang="en-US" sz="1867"/>
            </a:p>
          </p:txBody>
        </p:sp>
        <p:sp>
          <p:nvSpPr>
            <p:cNvPr id="5" name="矩形 4">
              <a:extLst>
                <a:ext uri="{FF2B5EF4-FFF2-40B4-BE49-F238E27FC236}">
                  <a16:creationId xmlns:a16="http://schemas.microsoft.com/office/drawing/2014/main" id="{BE31F1C2-322E-47D8-9B78-A56C0279B0AE}"/>
                </a:ext>
              </a:extLst>
            </p:cNvPr>
            <p:cNvSpPr/>
            <p:nvPr/>
          </p:nvSpPr>
          <p:spPr>
            <a:xfrm>
              <a:off x="1213" y="4062"/>
              <a:ext cx="7168" cy="3890"/>
            </a:xfrm>
            <a:prstGeom prst="rect">
              <a:avLst/>
            </a:prstGeom>
            <a:noFill/>
            <a:ln>
              <a:solidFill>
                <a:schemeClr val="accent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pic>
        <p:nvPicPr>
          <p:cNvPr id="6" name="图片 5" descr="教材P-62">
            <a:extLst>
              <a:ext uri="{FF2B5EF4-FFF2-40B4-BE49-F238E27FC236}">
                <a16:creationId xmlns:a16="http://schemas.microsoft.com/office/drawing/2014/main" id="{03D107E3-9273-4857-A247-1D4983A49D64}"/>
              </a:ext>
            </a:extLst>
          </p:cNvPr>
          <p:cNvPicPr>
            <a:picLocks noChangeAspect="1"/>
          </p:cNvPicPr>
          <p:nvPr/>
        </p:nvPicPr>
        <p:blipFill>
          <a:blip r:embed="rId2"/>
          <a:srcRect l="56982" t="1363" r="2511" b="7735"/>
          <a:stretch>
            <a:fillRect/>
          </a:stretch>
        </p:blipFill>
        <p:spPr>
          <a:xfrm>
            <a:off x="7680114" y="4555914"/>
            <a:ext cx="2777913" cy="1736513"/>
          </a:xfrm>
          <a:prstGeom prst="rect">
            <a:avLst/>
          </a:prstGeom>
        </p:spPr>
      </p:pic>
      <p:pic>
        <p:nvPicPr>
          <p:cNvPr id="7" name="图片 6" descr="教材P-62">
            <a:extLst>
              <a:ext uri="{FF2B5EF4-FFF2-40B4-BE49-F238E27FC236}">
                <a16:creationId xmlns:a16="http://schemas.microsoft.com/office/drawing/2014/main" id="{7706391D-338C-4BAB-86AB-D1F802B9F04C}"/>
              </a:ext>
            </a:extLst>
          </p:cNvPr>
          <p:cNvPicPr>
            <a:picLocks noChangeAspect="1"/>
          </p:cNvPicPr>
          <p:nvPr/>
        </p:nvPicPr>
        <p:blipFill>
          <a:blip r:embed="rId2"/>
          <a:srcRect l="982" t="3166" r="54716" b="1363"/>
          <a:stretch>
            <a:fillRect/>
          </a:stretch>
        </p:blipFill>
        <p:spPr>
          <a:xfrm>
            <a:off x="7608994" y="1662007"/>
            <a:ext cx="2920153" cy="1753447"/>
          </a:xfrm>
          <a:prstGeom prst="rect">
            <a:avLst/>
          </a:prstGeom>
        </p:spPr>
      </p:pic>
      <p:sp>
        <p:nvSpPr>
          <p:cNvPr id="8" name="矩形 7">
            <a:extLst>
              <a:ext uri="{FF2B5EF4-FFF2-40B4-BE49-F238E27FC236}">
                <a16:creationId xmlns:a16="http://schemas.microsoft.com/office/drawing/2014/main" id="{1FBD5ABD-9B46-408A-9818-82A15E83EF11}"/>
              </a:ext>
            </a:extLst>
          </p:cNvPr>
          <p:cNvSpPr/>
          <p:nvPr/>
        </p:nvSpPr>
        <p:spPr>
          <a:xfrm>
            <a:off x="1126914" y="4991947"/>
            <a:ext cx="5786967" cy="964495"/>
          </a:xfrm>
          <a:prstGeom prst="rect">
            <a:avLst/>
          </a:prstGeom>
        </p:spPr>
        <p:txBody>
          <a:bodyPr wrap="square">
            <a:spAutoFit/>
          </a:bodyPr>
          <a:lstStyle/>
          <a:p>
            <a:pPr>
              <a:lnSpc>
                <a:spcPct val="150000"/>
              </a:lnSpc>
            </a:pPr>
            <a:r>
              <a:rPr lang="en-US" altLang="zh-CN" sz="2133" b="1" dirty="0"/>
              <a:t>    </a:t>
            </a:r>
            <a:r>
              <a:rPr lang="zh-CN" altLang="en-US" sz="2133" b="1" dirty="0"/>
              <a:t>步骤</a:t>
            </a:r>
            <a:r>
              <a:rPr lang="en-US" altLang="zh-CN" sz="2133" b="1" dirty="0"/>
              <a:t>4</a:t>
            </a:r>
            <a:r>
              <a:rPr lang="zh-CN" altLang="en-US" sz="2133" b="1" dirty="0"/>
              <a:t>：</a:t>
            </a:r>
            <a:r>
              <a:rPr lang="zh-CN" altLang="zh-CN" sz="2133" b="1" dirty="0"/>
              <a:t>确认蓄电池正负极</a:t>
            </a:r>
          </a:p>
          <a:p>
            <a:pPr indent="609585">
              <a:lnSpc>
                <a:spcPct val="150000"/>
              </a:lnSpc>
            </a:pPr>
            <a:r>
              <a:rPr lang="zh-CN" altLang="zh-CN" sz="1867" dirty="0"/>
              <a:t>关闭点火开关，确认两块蓄电池的正极和负极。</a:t>
            </a:r>
            <a:endParaRPr lang="en-US" altLang="zh-CN" sz="1867" dirty="0"/>
          </a:p>
        </p:txBody>
      </p:sp>
    </p:spTree>
    <p:extLst>
      <p:ext uri="{BB962C8B-B14F-4D97-AF65-F5344CB8AC3E}">
        <p14:creationId xmlns:p14="http://schemas.microsoft.com/office/powerpoint/2010/main" val="1452876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3">
            <a:extLst>
              <a:ext uri="{FF2B5EF4-FFF2-40B4-BE49-F238E27FC236}">
                <a16:creationId xmlns:a16="http://schemas.microsoft.com/office/drawing/2014/main" id="{DA73AEA7-C9BF-4D09-ACC9-96AF356D53B5}"/>
              </a:ext>
            </a:extLst>
          </p:cNvPr>
          <p:cNvSpPr txBox="1"/>
          <p:nvPr/>
        </p:nvSpPr>
        <p:spPr>
          <a:xfrm>
            <a:off x="1705183" y="1946880"/>
            <a:ext cx="9666862" cy="2576988"/>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nSpc>
                <a:spcPct val="150000"/>
              </a:lnSpc>
              <a:defRPr/>
            </a:pPr>
            <a:r>
              <a:rPr lang="en-US" altLang="zh-CN" sz="6000" kern="0" dirty="0">
                <a:solidFill>
                  <a:srgbClr val="FFFFFF"/>
                </a:solidFill>
                <a:latin typeface="微软雅黑" panose="020B0503020204020204" pitchFamily="34" charset="-122"/>
                <a:ea typeface="微软雅黑" panose="020B0503020204020204" pitchFamily="34" charset="-122"/>
              </a:rPr>
              <a:t>PART 1</a:t>
            </a:r>
          </a:p>
          <a:p>
            <a:pPr lvl="0">
              <a:lnSpc>
                <a:spcPct val="150000"/>
              </a:lnSpc>
              <a:defRPr/>
            </a:pPr>
            <a:r>
              <a:rPr lang="zh-CN" altLang="en-US" sz="5400" kern="0" dirty="0">
                <a:solidFill>
                  <a:srgbClr val="FFFFFF"/>
                </a:solidFill>
                <a:latin typeface="微软雅黑" panose="020B0503020204020204" pitchFamily="34" charset="-122"/>
                <a:ea typeface="微软雅黑" panose="020B0503020204020204" pitchFamily="34" charset="-122"/>
              </a:rPr>
              <a:t>铅酸蓄电池的结构与工作原理</a:t>
            </a:r>
            <a:endParaRPr lang="en-US" altLang="zh-CN" sz="5400" kern="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1877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57394" y="1390227"/>
            <a:ext cx="4832773" cy="1826526"/>
          </a:xfrm>
          <a:prstGeom prst="rect">
            <a:avLst/>
          </a:prstGeom>
        </p:spPr>
        <p:txBody>
          <a:bodyPr wrap="square">
            <a:spAutoFit/>
          </a:bodyPr>
          <a:lstStyle/>
          <a:p>
            <a:pPr>
              <a:lnSpc>
                <a:spcPct val="150000"/>
              </a:lnSpc>
            </a:pPr>
            <a:r>
              <a:rPr lang="en-US" altLang="zh-CN" sz="2133" b="1" dirty="0"/>
              <a:t>    </a:t>
            </a:r>
            <a:r>
              <a:rPr lang="zh-CN" altLang="en-US" sz="2133" b="1" dirty="0"/>
              <a:t>步骤</a:t>
            </a:r>
            <a:r>
              <a:rPr lang="en-US" altLang="zh-CN" sz="2133" b="1" dirty="0"/>
              <a:t>5</a:t>
            </a:r>
            <a:r>
              <a:rPr lang="zh-CN" altLang="en-US" sz="2133" b="1" dirty="0"/>
              <a:t>：</a:t>
            </a:r>
            <a:r>
              <a:rPr lang="zh-CN" altLang="zh-CN" sz="2133" b="1" dirty="0"/>
              <a:t>连接蓄电池正负极</a:t>
            </a:r>
          </a:p>
          <a:p>
            <a:pPr indent="609585">
              <a:lnSpc>
                <a:spcPct val="150000"/>
              </a:lnSpc>
            </a:pPr>
            <a:r>
              <a:rPr lang="zh-CN" altLang="zh-CN" sz="1867" dirty="0"/>
              <a:t>将救援车辆与无电车辆相互靠近，直到跨接电缆足够连接两块蓄电池的正负极，并确认两车没有接触。</a:t>
            </a:r>
          </a:p>
        </p:txBody>
      </p:sp>
      <p:pic>
        <p:nvPicPr>
          <p:cNvPr id="3" name="图片 2" descr="图片2.2-蓄电池跨接1"/>
          <p:cNvPicPr>
            <a:picLocks noChangeAspect="1"/>
          </p:cNvPicPr>
          <p:nvPr/>
        </p:nvPicPr>
        <p:blipFill>
          <a:blip r:embed="rId3"/>
          <a:srcRect/>
          <a:stretch>
            <a:fillRect/>
          </a:stretch>
        </p:blipFill>
        <p:spPr>
          <a:xfrm>
            <a:off x="6068061" y="1517227"/>
            <a:ext cx="2383367" cy="1654387"/>
          </a:xfrm>
          <a:prstGeom prst="rect">
            <a:avLst/>
          </a:prstGeom>
        </p:spPr>
      </p:pic>
      <p:pic>
        <p:nvPicPr>
          <p:cNvPr id="5" name="图片 4"/>
          <p:cNvPicPr>
            <a:picLocks noChangeAspect="1"/>
          </p:cNvPicPr>
          <p:nvPr/>
        </p:nvPicPr>
        <p:blipFill>
          <a:blip r:embed="rId4"/>
          <a:srcRect/>
          <a:stretch>
            <a:fillRect/>
          </a:stretch>
        </p:blipFill>
        <p:spPr>
          <a:xfrm>
            <a:off x="8827348" y="1517228"/>
            <a:ext cx="2600113" cy="1655233"/>
          </a:xfrm>
          <a:prstGeom prst="rect">
            <a:avLst/>
          </a:prstGeom>
        </p:spPr>
      </p:pic>
      <p:pic>
        <p:nvPicPr>
          <p:cNvPr id="4" name="图片 3" descr="图片2.2-蓄电池跨接2"/>
          <p:cNvPicPr>
            <a:picLocks noChangeAspect="1"/>
          </p:cNvPicPr>
          <p:nvPr/>
        </p:nvPicPr>
        <p:blipFill>
          <a:blip r:embed="rId5"/>
          <a:stretch>
            <a:fillRect/>
          </a:stretch>
        </p:blipFill>
        <p:spPr>
          <a:xfrm>
            <a:off x="6968068" y="3633894"/>
            <a:ext cx="3717713" cy="2481580"/>
          </a:xfrm>
          <a:prstGeom prst="rect">
            <a:avLst/>
          </a:prstGeom>
        </p:spPr>
      </p:pic>
      <p:pic>
        <p:nvPicPr>
          <p:cNvPr id="11" name="图片 10" descr="图片2.2-蓄电池跨接3"/>
          <p:cNvPicPr>
            <a:picLocks noChangeAspect="1"/>
          </p:cNvPicPr>
          <p:nvPr/>
        </p:nvPicPr>
        <p:blipFill>
          <a:blip r:embed="rId6"/>
          <a:stretch>
            <a:fillRect/>
          </a:stretch>
        </p:blipFill>
        <p:spPr>
          <a:xfrm>
            <a:off x="2585721" y="3633894"/>
            <a:ext cx="2562860" cy="2518833"/>
          </a:xfrm>
          <a:prstGeom prst="rect">
            <a:avLst/>
          </a:prstGeom>
        </p:spPr>
      </p:pic>
    </p:spTree>
    <p:extLst>
      <p:ext uri="{BB962C8B-B14F-4D97-AF65-F5344CB8AC3E}">
        <p14:creationId xmlns:p14="http://schemas.microsoft.com/office/powerpoint/2010/main" val="224074062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03C76C-9667-4037-8441-4F3DC6386497}"/>
              </a:ext>
            </a:extLst>
          </p:cNvPr>
          <p:cNvSpPr/>
          <p:nvPr/>
        </p:nvSpPr>
        <p:spPr>
          <a:xfrm>
            <a:off x="1157394" y="1390227"/>
            <a:ext cx="4832773" cy="1826526"/>
          </a:xfrm>
          <a:prstGeom prst="rect">
            <a:avLst/>
          </a:prstGeom>
        </p:spPr>
        <p:txBody>
          <a:bodyPr wrap="square">
            <a:spAutoFit/>
          </a:bodyPr>
          <a:lstStyle/>
          <a:p>
            <a:pPr>
              <a:lnSpc>
                <a:spcPct val="150000"/>
              </a:lnSpc>
            </a:pPr>
            <a:r>
              <a:rPr lang="en-US" altLang="zh-CN" sz="2133" b="1" dirty="0"/>
              <a:t>    </a:t>
            </a:r>
            <a:r>
              <a:rPr lang="zh-CN" altLang="en-US" sz="2133" b="1" dirty="0"/>
              <a:t>步骤</a:t>
            </a:r>
            <a:r>
              <a:rPr lang="en-US" altLang="zh-CN" sz="2133" b="1" dirty="0"/>
              <a:t>5</a:t>
            </a:r>
            <a:r>
              <a:rPr lang="zh-CN" altLang="en-US" sz="2133" b="1" dirty="0"/>
              <a:t>：</a:t>
            </a:r>
            <a:r>
              <a:rPr lang="zh-CN" altLang="zh-CN" sz="2133" b="1" dirty="0"/>
              <a:t>连接蓄电池正负极</a:t>
            </a:r>
          </a:p>
          <a:p>
            <a:pPr indent="609585">
              <a:lnSpc>
                <a:spcPct val="150000"/>
              </a:lnSpc>
            </a:pPr>
            <a:r>
              <a:rPr lang="zh-CN" altLang="zh-CN" sz="1867" dirty="0"/>
              <a:t>将救援车辆与无电车辆相互靠近，直到跨接电缆足够连接两块蓄电池的正负极，并确认两车没有接触。</a:t>
            </a:r>
          </a:p>
        </p:txBody>
      </p:sp>
      <p:pic>
        <p:nvPicPr>
          <p:cNvPr id="3" name="图片 2" descr="图片2.2-蓄电池跨接1">
            <a:extLst>
              <a:ext uri="{FF2B5EF4-FFF2-40B4-BE49-F238E27FC236}">
                <a16:creationId xmlns:a16="http://schemas.microsoft.com/office/drawing/2014/main" id="{C87AE9ED-902B-40D9-AC5E-399BD15347AE}"/>
              </a:ext>
            </a:extLst>
          </p:cNvPr>
          <p:cNvPicPr>
            <a:picLocks noChangeAspect="1"/>
          </p:cNvPicPr>
          <p:nvPr/>
        </p:nvPicPr>
        <p:blipFill>
          <a:blip r:embed="rId2"/>
          <a:srcRect/>
          <a:stretch>
            <a:fillRect/>
          </a:stretch>
        </p:blipFill>
        <p:spPr>
          <a:xfrm>
            <a:off x="6068061" y="1517227"/>
            <a:ext cx="2383367" cy="1654387"/>
          </a:xfrm>
          <a:prstGeom prst="rect">
            <a:avLst/>
          </a:prstGeom>
        </p:spPr>
      </p:pic>
      <p:pic>
        <p:nvPicPr>
          <p:cNvPr id="4" name="图片 3">
            <a:extLst>
              <a:ext uri="{FF2B5EF4-FFF2-40B4-BE49-F238E27FC236}">
                <a16:creationId xmlns:a16="http://schemas.microsoft.com/office/drawing/2014/main" id="{44296583-11CC-4628-B83F-B0DA577B4311}"/>
              </a:ext>
            </a:extLst>
          </p:cNvPr>
          <p:cNvPicPr>
            <a:picLocks noChangeAspect="1"/>
          </p:cNvPicPr>
          <p:nvPr/>
        </p:nvPicPr>
        <p:blipFill>
          <a:blip r:embed="rId3"/>
          <a:srcRect/>
          <a:stretch>
            <a:fillRect/>
          </a:stretch>
        </p:blipFill>
        <p:spPr>
          <a:xfrm>
            <a:off x="8827348" y="1517228"/>
            <a:ext cx="2600113" cy="1655233"/>
          </a:xfrm>
          <a:prstGeom prst="rect">
            <a:avLst/>
          </a:prstGeom>
        </p:spPr>
      </p:pic>
      <p:pic>
        <p:nvPicPr>
          <p:cNvPr id="5" name="图片 4" descr="图片2.2-蓄电池跨接2">
            <a:extLst>
              <a:ext uri="{FF2B5EF4-FFF2-40B4-BE49-F238E27FC236}">
                <a16:creationId xmlns:a16="http://schemas.microsoft.com/office/drawing/2014/main" id="{962EC3C9-A5EF-4B70-B15B-09CDF549B3EB}"/>
              </a:ext>
            </a:extLst>
          </p:cNvPr>
          <p:cNvPicPr>
            <a:picLocks noChangeAspect="1"/>
          </p:cNvPicPr>
          <p:nvPr/>
        </p:nvPicPr>
        <p:blipFill>
          <a:blip r:embed="rId4"/>
          <a:stretch>
            <a:fillRect/>
          </a:stretch>
        </p:blipFill>
        <p:spPr>
          <a:xfrm>
            <a:off x="6968068" y="3633894"/>
            <a:ext cx="3717713" cy="2481580"/>
          </a:xfrm>
          <a:prstGeom prst="rect">
            <a:avLst/>
          </a:prstGeom>
        </p:spPr>
      </p:pic>
      <p:pic>
        <p:nvPicPr>
          <p:cNvPr id="6" name="图片 5" descr="图片2.2-蓄电池跨接3">
            <a:extLst>
              <a:ext uri="{FF2B5EF4-FFF2-40B4-BE49-F238E27FC236}">
                <a16:creationId xmlns:a16="http://schemas.microsoft.com/office/drawing/2014/main" id="{9FB2F3BA-175F-4210-B2A1-DDDE82FC866B}"/>
              </a:ext>
            </a:extLst>
          </p:cNvPr>
          <p:cNvPicPr>
            <a:picLocks noChangeAspect="1"/>
          </p:cNvPicPr>
          <p:nvPr/>
        </p:nvPicPr>
        <p:blipFill>
          <a:blip r:embed="rId5"/>
          <a:stretch>
            <a:fillRect/>
          </a:stretch>
        </p:blipFill>
        <p:spPr>
          <a:xfrm>
            <a:off x="2585721" y="3633894"/>
            <a:ext cx="2562860" cy="2518833"/>
          </a:xfrm>
          <a:prstGeom prst="rect">
            <a:avLst/>
          </a:prstGeom>
        </p:spPr>
      </p:pic>
    </p:spTree>
    <p:extLst>
      <p:ext uri="{BB962C8B-B14F-4D97-AF65-F5344CB8AC3E}">
        <p14:creationId xmlns:p14="http://schemas.microsoft.com/office/powerpoint/2010/main" val="33905837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1A634C0-2DAC-4E77-8AE5-453A7C18B0EE}"/>
              </a:ext>
            </a:extLst>
          </p:cNvPr>
          <p:cNvSpPr/>
          <p:nvPr/>
        </p:nvSpPr>
        <p:spPr>
          <a:xfrm>
            <a:off x="5598848" y="1867747"/>
            <a:ext cx="5664629" cy="1826526"/>
          </a:xfrm>
          <a:prstGeom prst="rect">
            <a:avLst/>
          </a:prstGeom>
        </p:spPr>
        <p:txBody>
          <a:bodyPr wrap="square">
            <a:spAutoFit/>
          </a:bodyPr>
          <a:lstStyle/>
          <a:p>
            <a:pPr>
              <a:lnSpc>
                <a:spcPct val="150000"/>
              </a:lnSpc>
            </a:pPr>
            <a:r>
              <a:rPr lang="en-US" altLang="zh-CN" sz="2133" b="1" dirty="0"/>
              <a:t>    </a:t>
            </a:r>
            <a:r>
              <a:rPr lang="zh-CN" altLang="en-US" sz="2133" b="1" dirty="0"/>
              <a:t>步骤</a:t>
            </a:r>
            <a:r>
              <a:rPr lang="en-US" altLang="zh-CN" sz="2133" b="1" dirty="0"/>
              <a:t>6</a:t>
            </a:r>
            <a:r>
              <a:rPr lang="zh-CN" altLang="en-US" sz="2133" b="1" dirty="0"/>
              <a:t>：</a:t>
            </a:r>
            <a:r>
              <a:rPr lang="zh-CN" altLang="zh-CN" sz="2133" b="1" dirty="0"/>
              <a:t> 起动提供电源</a:t>
            </a:r>
          </a:p>
          <a:p>
            <a:pPr indent="609585">
              <a:lnSpc>
                <a:spcPct val="150000"/>
              </a:lnSpc>
            </a:pPr>
            <a:r>
              <a:rPr lang="zh-CN" altLang="zh-CN" sz="1867" dirty="0"/>
              <a:t>关闭提供电源的蓄电池所在车辆上所有附属用电设备并起动发动机，让其发动机运转的汽车发动机几分钟以保证蓄电池电量充定。</a:t>
            </a:r>
          </a:p>
        </p:txBody>
      </p:sp>
      <p:grpSp>
        <p:nvGrpSpPr>
          <p:cNvPr id="3" name="组合 2">
            <a:extLst>
              <a:ext uri="{FF2B5EF4-FFF2-40B4-BE49-F238E27FC236}">
                <a16:creationId xmlns:a16="http://schemas.microsoft.com/office/drawing/2014/main" id="{6D2B303E-B32C-4E25-94F4-9841C6B5BCF7}"/>
              </a:ext>
            </a:extLst>
          </p:cNvPr>
          <p:cNvGrpSpPr/>
          <p:nvPr/>
        </p:nvGrpSpPr>
        <p:grpSpPr>
          <a:xfrm>
            <a:off x="5694681" y="4191848"/>
            <a:ext cx="5637953" cy="1472353"/>
            <a:chOff x="1167" y="4062"/>
            <a:chExt cx="7214" cy="3911"/>
          </a:xfrm>
        </p:grpSpPr>
        <p:sp>
          <p:nvSpPr>
            <p:cNvPr id="4" name="Rectangle 3">
              <a:extLst>
                <a:ext uri="{FF2B5EF4-FFF2-40B4-BE49-F238E27FC236}">
                  <a16:creationId xmlns:a16="http://schemas.microsoft.com/office/drawing/2014/main" id="{A7D0F653-40BB-4CE9-8D01-2EDFF3EC7D4A}"/>
                </a:ext>
              </a:extLst>
            </p:cNvPr>
            <p:cNvSpPr>
              <a:spLocks noGrp="1" noChangeArrowheads="1"/>
            </p:cNvSpPr>
            <p:nvPr/>
          </p:nvSpPr>
          <p:spPr>
            <a:xfrm>
              <a:off x="1167" y="4131"/>
              <a:ext cx="7214" cy="3842"/>
            </a:xfrm>
            <a:ln w="19050">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ts val="27"/>
                </a:spcBef>
                <a:buNone/>
              </a:pPr>
              <a:r>
                <a:rPr lang="zh-CN" altLang="en-US" sz="1867" b="1">
                  <a:solidFill>
                    <a:srgbClr val="C00000"/>
                  </a:solidFill>
                  <a:sym typeface="+mn-ea"/>
                </a:rPr>
                <a:t>特别注意：</a:t>
              </a:r>
            </a:p>
            <a:p>
              <a:pPr marL="0" indent="456342">
                <a:lnSpc>
                  <a:spcPct val="150000"/>
                </a:lnSpc>
                <a:spcBef>
                  <a:spcPts val="0"/>
                </a:spcBef>
                <a:buNone/>
              </a:pPr>
              <a:r>
                <a:rPr lang="zh-CN" altLang="zh-CN" sz="1867" dirty="0">
                  <a:sym typeface="+mn-ea"/>
                </a:rPr>
                <a:t>起动前要确认起动时电缆与胶带和风扇绝对不会剐蹭。</a:t>
              </a:r>
              <a:r>
                <a:rPr lang="zh-CN" altLang="en-US" sz="1867" b="1" dirty="0">
                  <a:sym typeface="+mn-ea"/>
                </a:rPr>
                <a:t>     </a:t>
              </a:r>
              <a:endParaRPr lang="zh-CN" altLang="zh-CN" sz="1867" dirty="0"/>
            </a:p>
            <a:p>
              <a:pPr>
                <a:lnSpc>
                  <a:spcPct val="150000"/>
                </a:lnSpc>
                <a:spcBef>
                  <a:spcPts val="27"/>
                </a:spcBef>
                <a:buNone/>
              </a:pPr>
              <a:endParaRPr lang="zh-CN" altLang="zh-CN" sz="1867" dirty="0"/>
            </a:p>
            <a:p>
              <a:pPr indent="0">
                <a:lnSpc>
                  <a:spcPct val="150000"/>
                </a:lnSpc>
                <a:buNone/>
              </a:pPr>
              <a:endParaRPr lang="zh-CN" altLang="en-US" sz="1867"/>
            </a:p>
          </p:txBody>
        </p:sp>
        <p:sp>
          <p:nvSpPr>
            <p:cNvPr id="5" name="矩形 4">
              <a:extLst>
                <a:ext uri="{FF2B5EF4-FFF2-40B4-BE49-F238E27FC236}">
                  <a16:creationId xmlns:a16="http://schemas.microsoft.com/office/drawing/2014/main" id="{C41915B0-8754-48D3-B673-7858C65ADAC3}"/>
                </a:ext>
              </a:extLst>
            </p:cNvPr>
            <p:cNvSpPr/>
            <p:nvPr/>
          </p:nvSpPr>
          <p:spPr>
            <a:xfrm>
              <a:off x="1213" y="4062"/>
              <a:ext cx="7168" cy="3890"/>
            </a:xfrm>
            <a:prstGeom prst="rect">
              <a:avLst/>
            </a:prstGeom>
            <a:noFill/>
            <a:ln>
              <a:solidFill>
                <a:schemeClr val="accent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pic>
        <p:nvPicPr>
          <p:cNvPr id="6" name="图片 5" descr="图片2.2-起动车辆">
            <a:extLst>
              <a:ext uri="{FF2B5EF4-FFF2-40B4-BE49-F238E27FC236}">
                <a16:creationId xmlns:a16="http://schemas.microsoft.com/office/drawing/2014/main" id="{047198D4-7990-4DC0-B38F-D2242E05EB35}"/>
              </a:ext>
            </a:extLst>
          </p:cNvPr>
          <p:cNvPicPr>
            <a:picLocks noChangeAspect="1"/>
          </p:cNvPicPr>
          <p:nvPr/>
        </p:nvPicPr>
        <p:blipFill>
          <a:blip r:embed="rId2"/>
          <a:stretch>
            <a:fillRect/>
          </a:stretch>
        </p:blipFill>
        <p:spPr>
          <a:xfrm>
            <a:off x="1025314" y="2145453"/>
            <a:ext cx="4192693" cy="2898987"/>
          </a:xfrm>
          <a:prstGeom prst="rect">
            <a:avLst/>
          </a:prstGeom>
        </p:spPr>
      </p:pic>
    </p:spTree>
    <p:extLst>
      <p:ext uri="{BB962C8B-B14F-4D97-AF65-F5344CB8AC3E}">
        <p14:creationId xmlns:p14="http://schemas.microsoft.com/office/powerpoint/2010/main" val="53725463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FEE995E-7246-4FC1-9608-3CFAB37B579A}"/>
              </a:ext>
            </a:extLst>
          </p:cNvPr>
          <p:cNvSpPr/>
          <p:nvPr/>
        </p:nvSpPr>
        <p:spPr>
          <a:xfrm>
            <a:off x="1328421" y="1139614"/>
            <a:ext cx="4974167" cy="2749920"/>
          </a:xfrm>
          <a:prstGeom prst="rect">
            <a:avLst/>
          </a:prstGeom>
        </p:spPr>
        <p:txBody>
          <a:bodyPr wrap="square">
            <a:spAutoFit/>
          </a:bodyPr>
          <a:lstStyle/>
          <a:p>
            <a:pPr>
              <a:lnSpc>
                <a:spcPct val="150000"/>
              </a:lnSpc>
            </a:pPr>
            <a:r>
              <a:rPr lang="en-US" altLang="zh-CN" sz="2133" b="1" dirty="0"/>
              <a:t>    </a:t>
            </a:r>
            <a:r>
              <a:rPr lang="zh-CN" altLang="en-US" sz="2133" b="1" dirty="0"/>
              <a:t>步骤</a:t>
            </a:r>
            <a:r>
              <a:rPr lang="en-US" altLang="zh-CN" sz="2133" b="1" dirty="0"/>
              <a:t>7</a:t>
            </a:r>
            <a:r>
              <a:rPr lang="zh-CN" altLang="en-US" sz="2133" b="1" dirty="0"/>
              <a:t>： 起动无电车辆</a:t>
            </a:r>
          </a:p>
          <a:p>
            <a:pPr indent="609585">
              <a:lnSpc>
                <a:spcPct val="150000"/>
              </a:lnSpc>
            </a:pPr>
            <a:r>
              <a:rPr lang="zh-CN" altLang="zh-CN" sz="1867" dirty="0"/>
              <a:t>按正常方式起动无电车辆。如果未能成功起动，可5min后再次尝试起动。</a:t>
            </a:r>
          </a:p>
          <a:p>
            <a:pPr algn="l" fontAlgn="auto">
              <a:lnSpc>
                <a:spcPct val="150000"/>
              </a:lnSpc>
              <a:buClrTx/>
              <a:buSzTx/>
              <a:buFontTx/>
              <a:buNone/>
            </a:pPr>
            <a:r>
              <a:rPr lang="en-US" altLang="zh-CN" sz="2133" b="1" dirty="0">
                <a:sym typeface="+mn-ea"/>
              </a:rPr>
              <a:t>    步骤8： 拆除蓄电池电缆</a:t>
            </a:r>
          </a:p>
          <a:p>
            <a:pPr indent="609585">
              <a:lnSpc>
                <a:spcPct val="150000"/>
              </a:lnSpc>
            </a:pPr>
            <a:r>
              <a:rPr lang="zh-CN" altLang="zh-CN" sz="1867" dirty="0"/>
              <a:t>车辆起动后，小心拆除电缆，注意避免正负极电缆接头相碰</a:t>
            </a:r>
          </a:p>
        </p:txBody>
      </p:sp>
      <p:pic>
        <p:nvPicPr>
          <p:cNvPr id="3" name="图片 2" descr="教材P-63">
            <a:extLst>
              <a:ext uri="{FF2B5EF4-FFF2-40B4-BE49-F238E27FC236}">
                <a16:creationId xmlns:a16="http://schemas.microsoft.com/office/drawing/2014/main" id="{0439FD78-53C0-475D-AC50-A23A7E117300}"/>
              </a:ext>
            </a:extLst>
          </p:cNvPr>
          <p:cNvPicPr>
            <a:picLocks noChangeAspect="1"/>
          </p:cNvPicPr>
          <p:nvPr/>
        </p:nvPicPr>
        <p:blipFill>
          <a:blip r:embed="rId2"/>
          <a:srcRect l="1267" t="4361" r="54329"/>
          <a:stretch>
            <a:fillRect/>
          </a:stretch>
        </p:blipFill>
        <p:spPr>
          <a:xfrm>
            <a:off x="6302588" y="1139614"/>
            <a:ext cx="2767753" cy="1511300"/>
          </a:xfrm>
          <a:prstGeom prst="rect">
            <a:avLst/>
          </a:prstGeom>
        </p:spPr>
      </p:pic>
      <p:pic>
        <p:nvPicPr>
          <p:cNvPr id="4" name="图片 3" descr="教材P-63">
            <a:extLst>
              <a:ext uri="{FF2B5EF4-FFF2-40B4-BE49-F238E27FC236}">
                <a16:creationId xmlns:a16="http://schemas.microsoft.com/office/drawing/2014/main" id="{F12B17EC-1D04-478A-BF42-2A97DFB78770}"/>
              </a:ext>
            </a:extLst>
          </p:cNvPr>
          <p:cNvPicPr>
            <a:picLocks noChangeAspect="1"/>
          </p:cNvPicPr>
          <p:nvPr/>
        </p:nvPicPr>
        <p:blipFill>
          <a:blip r:embed="rId2"/>
          <a:srcRect l="57831" t="3577" r="1329" b="4067"/>
          <a:stretch>
            <a:fillRect/>
          </a:stretch>
        </p:blipFill>
        <p:spPr>
          <a:xfrm>
            <a:off x="8253307" y="2414694"/>
            <a:ext cx="2712720" cy="1555327"/>
          </a:xfrm>
          <a:prstGeom prst="rect">
            <a:avLst/>
          </a:prstGeom>
        </p:spPr>
      </p:pic>
      <p:grpSp>
        <p:nvGrpSpPr>
          <p:cNvPr id="5" name="组合 4">
            <a:extLst>
              <a:ext uri="{FF2B5EF4-FFF2-40B4-BE49-F238E27FC236}">
                <a16:creationId xmlns:a16="http://schemas.microsoft.com/office/drawing/2014/main" id="{0F748AD1-5BB3-43F4-B02E-4AC7864A97BE}"/>
              </a:ext>
            </a:extLst>
          </p:cNvPr>
          <p:cNvGrpSpPr/>
          <p:nvPr/>
        </p:nvGrpSpPr>
        <p:grpSpPr>
          <a:xfrm>
            <a:off x="1377527" y="4092787"/>
            <a:ext cx="9588500" cy="2317327"/>
            <a:chOff x="1167" y="4062"/>
            <a:chExt cx="7214" cy="3911"/>
          </a:xfrm>
        </p:grpSpPr>
        <p:sp>
          <p:nvSpPr>
            <p:cNvPr id="6" name="Rectangle 3">
              <a:extLst>
                <a:ext uri="{FF2B5EF4-FFF2-40B4-BE49-F238E27FC236}">
                  <a16:creationId xmlns:a16="http://schemas.microsoft.com/office/drawing/2014/main" id="{E28FB420-E628-4423-8EE2-D5790C7F5F1F}"/>
                </a:ext>
              </a:extLst>
            </p:cNvPr>
            <p:cNvSpPr>
              <a:spLocks noGrp="1" noChangeArrowheads="1"/>
            </p:cNvSpPr>
            <p:nvPr/>
          </p:nvSpPr>
          <p:spPr>
            <a:xfrm>
              <a:off x="1167" y="4131"/>
              <a:ext cx="7214" cy="3842"/>
            </a:xfrm>
            <a:ln w="19050">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ts val="27"/>
                </a:spcBef>
                <a:buNone/>
              </a:pPr>
              <a:r>
                <a:rPr lang="zh-CN" altLang="en-US" sz="1867" b="1">
                  <a:solidFill>
                    <a:srgbClr val="C00000"/>
                  </a:solidFill>
                  <a:sym typeface="+mn-ea"/>
                </a:rPr>
                <a:t>提示：</a:t>
              </a:r>
            </a:p>
            <a:p>
              <a:pPr marL="0" indent="456342">
                <a:lnSpc>
                  <a:spcPct val="150000"/>
                </a:lnSpc>
                <a:spcBef>
                  <a:spcPts val="0"/>
                </a:spcBef>
              </a:pPr>
              <a:r>
                <a:rPr lang="zh-CN" altLang="zh-CN" sz="1867" dirty="0">
                  <a:sym typeface="+mn-ea"/>
                </a:rPr>
                <a:t>如果在起动时汽车可以发出哒哒哒的声音，但点不着火，说明车辆仍有余电。此时还可以采用推车的方法起动车辆，但这种方法对发动机和离合器有一定的损伤，特别是自动挡车辆，应当尽量避免采用这种方法。</a:t>
              </a:r>
              <a:endParaRPr lang="zh-CN" altLang="zh-CN" sz="1867" dirty="0"/>
            </a:p>
            <a:p>
              <a:pPr>
                <a:lnSpc>
                  <a:spcPct val="150000"/>
                </a:lnSpc>
              </a:pPr>
              <a:r>
                <a:rPr lang="zh-CN" altLang="zh-CN" sz="1867" dirty="0">
                  <a:sym typeface="+mn-ea"/>
                </a:rPr>
                <a:t>如果车辆完全没有电，就只能采用跨接法起动车辆。</a:t>
              </a:r>
              <a:r>
                <a:rPr lang="zh-CN" altLang="en-US" sz="1867" b="1" dirty="0">
                  <a:sym typeface="+mn-ea"/>
                </a:rPr>
                <a:t>     </a:t>
              </a:r>
              <a:endParaRPr lang="zh-CN" altLang="zh-CN" sz="1867" dirty="0"/>
            </a:p>
            <a:p>
              <a:pPr>
                <a:lnSpc>
                  <a:spcPct val="150000"/>
                </a:lnSpc>
                <a:spcBef>
                  <a:spcPts val="27"/>
                </a:spcBef>
                <a:buNone/>
              </a:pPr>
              <a:endParaRPr lang="zh-CN" altLang="zh-CN" sz="1867" dirty="0"/>
            </a:p>
            <a:p>
              <a:pPr indent="0">
                <a:lnSpc>
                  <a:spcPct val="150000"/>
                </a:lnSpc>
                <a:buNone/>
              </a:pPr>
              <a:endParaRPr lang="zh-CN" altLang="en-US" sz="1867"/>
            </a:p>
          </p:txBody>
        </p:sp>
        <p:sp>
          <p:nvSpPr>
            <p:cNvPr id="7" name="矩形 6">
              <a:extLst>
                <a:ext uri="{FF2B5EF4-FFF2-40B4-BE49-F238E27FC236}">
                  <a16:creationId xmlns:a16="http://schemas.microsoft.com/office/drawing/2014/main" id="{D96DB5C2-7FFB-43D2-94DE-61FDE03D24B6}"/>
                </a:ext>
              </a:extLst>
            </p:cNvPr>
            <p:cNvSpPr/>
            <p:nvPr/>
          </p:nvSpPr>
          <p:spPr>
            <a:xfrm>
              <a:off x="1213" y="4062"/>
              <a:ext cx="7168" cy="3890"/>
            </a:xfrm>
            <a:prstGeom prst="rect">
              <a:avLst/>
            </a:prstGeom>
            <a:noFill/>
            <a:ln>
              <a:solidFill>
                <a:schemeClr val="accent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425253629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a:extLst>
              <a:ext uri="{FF2B5EF4-FFF2-40B4-BE49-F238E27FC236}">
                <a16:creationId xmlns:a16="http://schemas.microsoft.com/office/drawing/2014/main" id="{26F58D6B-030D-4403-997A-2ED261570258}"/>
              </a:ext>
            </a:extLst>
          </p:cNvPr>
          <p:cNvSpPr>
            <a:spLocks noGrp="1"/>
          </p:cNvSpPr>
          <p:nvPr>
            <p:ph type="title"/>
          </p:nvPr>
        </p:nvSpPr>
        <p:spPr>
          <a:xfrm>
            <a:off x="527381" y="1164359"/>
            <a:ext cx="10972800" cy="768773"/>
          </a:xfrm>
        </p:spPr>
        <p:txBody>
          <a:bodyPr/>
          <a:lstStyle/>
          <a:p>
            <a:r>
              <a:rPr lang="zh-CN" altLang="en-US" sz="3200" b="1" dirty="0">
                <a:solidFill>
                  <a:srgbClr val="C00000"/>
                </a:solidFill>
                <a:latin typeface="+mn-ea"/>
                <a:ea typeface="+mn-ea"/>
                <a:cs typeface="+mn-ea"/>
              </a:rPr>
              <a:t>六、</a:t>
            </a:r>
            <a:r>
              <a:rPr lang="zh-CN" altLang="zh-CN" sz="3200" b="1" dirty="0">
                <a:solidFill>
                  <a:srgbClr val="C00000"/>
                </a:solidFill>
                <a:latin typeface="+mn-ea"/>
                <a:ea typeface="+mn-ea"/>
                <a:cs typeface="+mn-ea"/>
              </a:rPr>
              <a:t>蓄电池的充电</a:t>
            </a:r>
            <a:endParaRPr lang="zh-CN" altLang="en-US" sz="3200" b="1" dirty="0">
              <a:solidFill>
                <a:srgbClr val="C00000"/>
              </a:solidFill>
              <a:latin typeface="+mn-ea"/>
              <a:ea typeface="+mn-ea"/>
              <a:cs typeface="+mn-ea"/>
            </a:endParaRPr>
          </a:p>
        </p:txBody>
      </p:sp>
      <p:sp>
        <p:nvSpPr>
          <p:cNvPr id="3" name="矩形 2">
            <a:extLst>
              <a:ext uri="{FF2B5EF4-FFF2-40B4-BE49-F238E27FC236}">
                <a16:creationId xmlns:a16="http://schemas.microsoft.com/office/drawing/2014/main" id="{7505C13C-983B-4944-9B91-8D7E9E63E8CF}"/>
              </a:ext>
            </a:extLst>
          </p:cNvPr>
          <p:cNvSpPr/>
          <p:nvPr/>
        </p:nvSpPr>
        <p:spPr>
          <a:xfrm>
            <a:off x="949961" y="1909233"/>
            <a:ext cx="6222153" cy="1395510"/>
          </a:xfrm>
          <a:prstGeom prst="rect">
            <a:avLst/>
          </a:prstGeom>
        </p:spPr>
        <p:txBody>
          <a:bodyPr wrap="square">
            <a:spAutoFit/>
          </a:bodyPr>
          <a:lstStyle/>
          <a:p>
            <a:pPr>
              <a:lnSpc>
                <a:spcPct val="150000"/>
              </a:lnSpc>
            </a:pPr>
            <a:r>
              <a:rPr lang="en-US" altLang="zh-CN" sz="2133" b="1" dirty="0"/>
              <a:t>    </a:t>
            </a:r>
            <a:r>
              <a:rPr lang="zh-CN" altLang="en-US" sz="2133" b="1" dirty="0"/>
              <a:t>步骤</a:t>
            </a:r>
            <a:r>
              <a:rPr lang="en-US" altLang="zh-CN" sz="2133" b="1" dirty="0"/>
              <a:t>1</a:t>
            </a:r>
            <a:r>
              <a:rPr lang="zh-CN" altLang="en-US" sz="2133" b="1" dirty="0"/>
              <a:t>：</a:t>
            </a:r>
            <a:r>
              <a:rPr lang="zh-CN" altLang="zh-CN" sz="2133" b="1" dirty="0"/>
              <a:t>预备工作</a:t>
            </a:r>
          </a:p>
          <a:p>
            <a:pPr indent="609585">
              <a:lnSpc>
                <a:spcPct val="150000"/>
              </a:lnSpc>
            </a:pPr>
            <a:r>
              <a:rPr lang="zh-CN" altLang="zh-CN" sz="1867" dirty="0"/>
              <a:t>对蓄电池充电前，先取下通气孔塞，以便释放出蓄电池充电时产生的气体，然后连接蓄电池充电机的充电夹。</a:t>
            </a:r>
          </a:p>
        </p:txBody>
      </p:sp>
      <p:pic>
        <p:nvPicPr>
          <p:cNvPr id="4" name="图片 3" descr="教材P-60">
            <a:extLst>
              <a:ext uri="{FF2B5EF4-FFF2-40B4-BE49-F238E27FC236}">
                <a16:creationId xmlns:a16="http://schemas.microsoft.com/office/drawing/2014/main" id="{8273ED73-7D26-4C00-A145-F6FBA902AE58}"/>
              </a:ext>
            </a:extLst>
          </p:cNvPr>
          <p:cNvPicPr>
            <a:picLocks noChangeAspect="1"/>
          </p:cNvPicPr>
          <p:nvPr/>
        </p:nvPicPr>
        <p:blipFill>
          <a:blip r:embed="rId2"/>
          <a:srcRect/>
          <a:stretch>
            <a:fillRect/>
          </a:stretch>
        </p:blipFill>
        <p:spPr>
          <a:xfrm>
            <a:off x="7933268" y="3345181"/>
            <a:ext cx="3895513" cy="3006513"/>
          </a:xfrm>
          <a:prstGeom prst="rect">
            <a:avLst/>
          </a:prstGeom>
        </p:spPr>
      </p:pic>
      <p:grpSp>
        <p:nvGrpSpPr>
          <p:cNvPr id="5" name="组合 4">
            <a:extLst>
              <a:ext uri="{FF2B5EF4-FFF2-40B4-BE49-F238E27FC236}">
                <a16:creationId xmlns:a16="http://schemas.microsoft.com/office/drawing/2014/main" id="{D58BE2B3-36DD-4303-B086-643B8254D930}"/>
              </a:ext>
            </a:extLst>
          </p:cNvPr>
          <p:cNvGrpSpPr/>
          <p:nvPr/>
        </p:nvGrpSpPr>
        <p:grpSpPr>
          <a:xfrm>
            <a:off x="1031240" y="3345421"/>
            <a:ext cx="6800427" cy="3124807"/>
            <a:chOff x="1167" y="4131"/>
            <a:chExt cx="7542" cy="3842"/>
          </a:xfrm>
        </p:grpSpPr>
        <p:sp>
          <p:nvSpPr>
            <p:cNvPr id="6" name="Rectangle 3">
              <a:extLst>
                <a:ext uri="{FF2B5EF4-FFF2-40B4-BE49-F238E27FC236}">
                  <a16:creationId xmlns:a16="http://schemas.microsoft.com/office/drawing/2014/main" id="{140D9351-435F-4B17-A340-E12121D654DD}"/>
                </a:ext>
              </a:extLst>
            </p:cNvPr>
            <p:cNvSpPr>
              <a:spLocks noGrp="1" noChangeArrowheads="1"/>
            </p:cNvSpPr>
            <p:nvPr/>
          </p:nvSpPr>
          <p:spPr>
            <a:xfrm>
              <a:off x="1167" y="4131"/>
              <a:ext cx="7542" cy="3842"/>
            </a:xfrm>
            <a:ln w="19050">
              <a:solidFill>
                <a:schemeClr val="tx1"/>
              </a:solidFill>
            </a:ln>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ts val="27"/>
                </a:spcBef>
                <a:buNone/>
              </a:pPr>
              <a:r>
                <a:rPr lang="zh-CN" altLang="en-US" sz="1867" b="1">
                  <a:solidFill>
                    <a:srgbClr val="C00000"/>
                  </a:solidFill>
                  <a:sym typeface="+mn-ea"/>
                </a:rPr>
                <a:t>注意：</a:t>
              </a:r>
            </a:p>
            <a:p>
              <a:pPr marL="0" indent="456342">
                <a:lnSpc>
                  <a:spcPct val="150000"/>
                </a:lnSpc>
                <a:spcBef>
                  <a:spcPts val="0"/>
                </a:spcBef>
                <a:buNone/>
              </a:pPr>
              <a:r>
                <a:rPr lang="zh-CN" altLang="zh-CN" sz="1867" dirty="0">
                  <a:sym typeface="+mn-ea"/>
                </a:rPr>
                <a:t>①确保蓄电池充电机处于关闭状态。若在充电机开启（ON）的状态下连通充电夹，会有大电流流出，导致火花产生。</a:t>
              </a:r>
            </a:p>
            <a:p>
              <a:pPr marL="0" indent="456342">
                <a:lnSpc>
                  <a:spcPct val="150000"/>
                </a:lnSpc>
                <a:spcBef>
                  <a:spcPts val="0"/>
                </a:spcBef>
                <a:buNone/>
              </a:pPr>
              <a:r>
                <a:rPr lang="zh-CN" altLang="zh-CN" sz="1867" dirty="0">
                  <a:sym typeface="+mn-ea"/>
                </a:rPr>
                <a:t>②确保线路连接正确。充电时软线被接反会导致蓄电池损坏，甚至会引起火灾。</a:t>
              </a:r>
            </a:p>
            <a:p>
              <a:pPr marL="0" indent="456342">
                <a:lnSpc>
                  <a:spcPct val="150000"/>
                </a:lnSpc>
                <a:spcBef>
                  <a:spcPts val="0"/>
                </a:spcBef>
                <a:buNone/>
              </a:pPr>
              <a:r>
                <a:rPr lang="zh-CN" altLang="zh-CN" sz="1867" dirty="0">
                  <a:sym typeface="+mn-ea"/>
                </a:rPr>
                <a:t>③免维护蓄电池产生的气体少，电解液蒸发量也较少。充电过程中产生的气体很少，因此无须拆下通气孔塞。</a:t>
              </a:r>
              <a:r>
                <a:rPr lang="zh-CN" altLang="en-US" sz="1867" b="1" dirty="0">
                  <a:sym typeface="+mn-ea"/>
                </a:rPr>
                <a:t>     </a:t>
              </a:r>
              <a:endParaRPr lang="zh-CN" altLang="zh-CN" sz="1867" dirty="0"/>
            </a:p>
            <a:p>
              <a:pPr>
                <a:lnSpc>
                  <a:spcPct val="150000"/>
                </a:lnSpc>
                <a:spcBef>
                  <a:spcPts val="27"/>
                </a:spcBef>
                <a:buNone/>
              </a:pPr>
              <a:endParaRPr lang="zh-CN" altLang="zh-CN" sz="1867" dirty="0"/>
            </a:p>
            <a:p>
              <a:pPr indent="0">
                <a:lnSpc>
                  <a:spcPct val="150000"/>
                </a:lnSpc>
                <a:buNone/>
              </a:pPr>
              <a:endParaRPr lang="zh-CN" altLang="en-US" sz="1867"/>
            </a:p>
          </p:txBody>
        </p:sp>
        <p:sp>
          <p:nvSpPr>
            <p:cNvPr id="7" name="矩形 6">
              <a:extLst>
                <a:ext uri="{FF2B5EF4-FFF2-40B4-BE49-F238E27FC236}">
                  <a16:creationId xmlns:a16="http://schemas.microsoft.com/office/drawing/2014/main" id="{F5018D98-5FBC-418D-B384-F6B7DAE81259}"/>
                </a:ext>
              </a:extLst>
            </p:cNvPr>
            <p:cNvSpPr/>
            <p:nvPr/>
          </p:nvSpPr>
          <p:spPr>
            <a:xfrm>
              <a:off x="1190" y="4180"/>
              <a:ext cx="7496" cy="3716"/>
            </a:xfrm>
            <a:prstGeom prst="rect">
              <a:avLst/>
            </a:prstGeom>
            <a:noFill/>
            <a:ln>
              <a:solidFill>
                <a:schemeClr val="accent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pic>
        <p:nvPicPr>
          <p:cNvPr id="8" name="图片 7" descr="图片2.2-蓄电池充电1">
            <a:extLst>
              <a:ext uri="{FF2B5EF4-FFF2-40B4-BE49-F238E27FC236}">
                <a16:creationId xmlns:a16="http://schemas.microsoft.com/office/drawing/2014/main" id="{FFA476C7-D434-4648-B3BC-314570F851FC}"/>
              </a:ext>
            </a:extLst>
          </p:cNvPr>
          <p:cNvPicPr>
            <a:picLocks noChangeAspect="1"/>
          </p:cNvPicPr>
          <p:nvPr/>
        </p:nvPicPr>
        <p:blipFill>
          <a:blip r:embed="rId3"/>
          <a:stretch>
            <a:fillRect/>
          </a:stretch>
        </p:blipFill>
        <p:spPr>
          <a:xfrm>
            <a:off x="9011074" y="1164167"/>
            <a:ext cx="2166620" cy="2166620"/>
          </a:xfrm>
          <a:prstGeom prst="rect">
            <a:avLst/>
          </a:prstGeom>
        </p:spPr>
      </p:pic>
    </p:spTree>
    <p:extLst>
      <p:ext uri="{BB962C8B-B14F-4D97-AF65-F5344CB8AC3E}">
        <p14:creationId xmlns:p14="http://schemas.microsoft.com/office/powerpoint/2010/main" val="84316893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40EDE6C-A44F-4DA6-90BD-8FF50402F435}"/>
              </a:ext>
            </a:extLst>
          </p:cNvPr>
          <p:cNvSpPr/>
          <p:nvPr/>
        </p:nvSpPr>
        <p:spPr>
          <a:xfrm>
            <a:off x="1325034" y="1266614"/>
            <a:ext cx="4835313" cy="4904997"/>
          </a:xfrm>
          <a:prstGeom prst="rect">
            <a:avLst/>
          </a:prstGeom>
        </p:spPr>
        <p:txBody>
          <a:bodyPr wrap="square">
            <a:spAutoFit/>
          </a:bodyPr>
          <a:lstStyle/>
          <a:p>
            <a:pPr>
              <a:lnSpc>
                <a:spcPct val="150000"/>
              </a:lnSpc>
            </a:pPr>
            <a:r>
              <a:rPr lang="en-US" altLang="zh-CN" sz="2133" b="1" dirty="0"/>
              <a:t>    </a:t>
            </a:r>
            <a:r>
              <a:rPr lang="zh-CN" altLang="en-US" sz="2133" b="1" dirty="0"/>
              <a:t>步骤</a:t>
            </a:r>
            <a:r>
              <a:rPr lang="en-US" altLang="zh-CN" sz="2133" b="1" dirty="0"/>
              <a:t>2</a:t>
            </a:r>
            <a:r>
              <a:rPr lang="zh-CN" altLang="en-US" sz="2133" b="1" dirty="0"/>
              <a:t>：</a:t>
            </a:r>
            <a:r>
              <a:rPr lang="zh-CN" altLang="zh-CN" sz="2133" b="1" dirty="0"/>
              <a:t>选择充电方式</a:t>
            </a:r>
          </a:p>
          <a:p>
            <a:pPr>
              <a:lnSpc>
                <a:spcPct val="150000"/>
              </a:lnSpc>
            </a:pPr>
            <a:r>
              <a:rPr lang="zh-CN" altLang="zh-CN" sz="2133" b="1" dirty="0"/>
              <a:t>       </a:t>
            </a:r>
            <a:r>
              <a:rPr lang="zh-CN" altLang="zh-CN" sz="1867" b="1" dirty="0">
                <a:solidFill>
                  <a:srgbClr val="C00000"/>
                </a:solidFill>
              </a:rPr>
              <a:t>（1）常规充电（慢充方式）</a:t>
            </a:r>
          </a:p>
          <a:p>
            <a:pPr indent="609585">
              <a:lnSpc>
                <a:spcPct val="150000"/>
              </a:lnSpc>
            </a:pPr>
            <a:r>
              <a:rPr lang="zh-CN" altLang="zh-CN" sz="1867" dirty="0"/>
              <a:t>选择初始充电电流为蓄电池额定容量的1/10， 充至单格电压达2. 3</a:t>
            </a:r>
            <a:r>
              <a:rPr lang="zh-CN" altLang="zh-CN" sz="1867" dirty="0">
                <a:latin typeface="Times New Roman" panose="02020603050405020304" pitchFamily="18" charset="0"/>
                <a:cs typeface="Times New Roman" panose="02020603050405020304" pitchFamily="18" charset="0"/>
              </a:rPr>
              <a:t>~2. 4V， 充至充电电流为</a:t>
            </a:r>
            <a:r>
              <a:rPr lang="en-US" altLang="zh-CN" sz="1867" dirty="0">
                <a:latin typeface="Times New Roman" panose="02020603050405020304" pitchFamily="18" charset="0"/>
                <a:cs typeface="Times New Roman" panose="02020603050405020304" pitchFamily="18" charset="0"/>
              </a:rPr>
              <a:t>0</a:t>
            </a:r>
            <a:r>
              <a:rPr lang="zh-CN" altLang="en-US" sz="1867" dirty="0">
                <a:latin typeface="Times New Roman" panose="02020603050405020304" pitchFamily="18" charset="0"/>
                <a:cs typeface="Times New Roman" panose="02020603050405020304" pitchFamily="18" charset="0"/>
              </a:rPr>
              <a:t>、蓄电池电压为</a:t>
            </a:r>
            <a:r>
              <a:rPr lang="en-US" altLang="zh-CN" sz="1867" dirty="0">
                <a:latin typeface="Times New Roman" panose="02020603050405020304" pitchFamily="18" charset="0"/>
                <a:cs typeface="Times New Roman" panose="02020603050405020304" pitchFamily="18" charset="0"/>
              </a:rPr>
              <a:t>12.8V</a:t>
            </a:r>
            <a:r>
              <a:rPr lang="zh-CN" altLang="en-US" sz="1867" dirty="0">
                <a:latin typeface="Times New Roman" panose="02020603050405020304" pitchFamily="18" charset="0"/>
                <a:cs typeface="Times New Roman" panose="02020603050405020304" pitchFamily="18" charset="0"/>
              </a:rPr>
              <a:t>（</a:t>
            </a:r>
            <a:r>
              <a:rPr lang="en-US" altLang="zh-CN" sz="1867" dirty="0">
                <a:latin typeface="Times New Roman" panose="02020603050405020304" pitchFamily="18" charset="0"/>
                <a:cs typeface="Times New Roman" panose="02020603050405020304" pitchFamily="18" charset="0"/>
              </a:rPr>
              <a:t>12V</a:t>
            </a:r>
            <a:r>
              <a:rPr lang="zh-CN" altLang="en-US" sz="1867" dirty="0">
                <a:latin typeface="Times New Roman" panose="02020603050405020304" pitchFamily="18" charset="0"/>
                <a:cs typeface="Times New Roman" panose="02020603050405020304" pitchFamily="18" charset="0"/>
              </a:rPr>
              <a:t>蓄电池）</a:t>
            </a:r>
            <a:r>
              <a:rPr lang="zh-CN" altLang="zh-CN" sz="1867" dirty="0"/>
              <a:t>。</a:t>
            </a:r>
          </a:p>
          <a:p>
            <a:pPr>
              <a:lnSpc>
                <a:spcPct val="150000"/>
              </a:lnSpc>
            </a:pPr>
            <a:r>
              <a:rPr lang="zh-CN" altLang="zh-CN" sz="1867" b="1" dirty="0">
                <a:solidFill>
                  <a:srgbClr val="C00000"/>
                </a:solidFill>
                <a:sym typeface="+mn-ea"/>
              </a:rPr>
              <a:t>         （2）快速充电</a:t>
            </a:r>
            <a:endParaRPr lang="zh-CN" altLang="zh-CN" sz="1867" b="1" dirty="0">
              <a:solidFill>
                <a:srgbClr val="C00000"/>
              </a:solidFill>
            </a:endParaRPr>
          </a:p>
          <a:p>
            <a:pPr indent="609585">
              <a:lnSpc>
                <a:spcPct val="150000"/>
              </a:lnSpc>
            </a:pPr>
            <a:r>
              <a:rPr lang="zh-CN" altLang="zh-CN" sz="1867" dirty="0">
                <a:sym typeface="+mn-ea"/>
              </a:rPr>
              <a:t>快速充电是指在短时间（20 min 左右）内，用大电流（充电电流约为蓄电池容量的2/3，对蓄电池进行充电。这种充电方式会影响蓄电池的使用寿命，不建议采用。</a:t>
            </a:r>
            <a:endParaRPr lang="zh-CN" altLang="zh-CN" sz="1867" dirty="0"/>
          </a:p>
        </p:txBody>
      </p:sp>
      <p:pic>
        <p:nvPicPr>
          <p:cNvPr id="3" name="图片 2" descr="教材P-60">
            <a:extLst>
              <a:ext uri="{FF2B5EF4-FFF2-40B4-BE49-F238E27FC236}">
                <a16:creationId xmlns:a16="http://schemas.microsoft.com/office/drawing/2014/main" id="{37898663-A546-40D4-A878-504BCE07AF27}"/>
              </a:ext>
            </a:extLst>
          </p:cNvPr>
          <p:cNvPicPr>
            <a:picLocks noChangeAspect="1"/>
          </p:cNvPicPr>
          <p:nvPr/>
        </p:nvPicPr>
        <p:blipFill>
          <a:blip r:embed="rId2"/>
          <a:srcRect/>
          <a:stretch>
            <a:fillRect/>
          </a:stretch>
        </p:blipFill>
        <p:spPr>
          <a:xfrm>
            <a:off x="6281420" y="2147147"/>
            <a:ext cx="4925907" cy="3163147"/>
          </a:xfrm>
          <a:prstGeom prst="rect">
            <a:avLst/>
          </a:prstGeom>
        </p:spPr>
      </p:pic>
    </p:spTree>
    <p:extLst>
      <p:ext uri="{BB962C8B-B14F-4D97-AF65-F5344CB8AC3E}">
        <p14:creationId xmlns:p14="http://schemas.microsoft.com/office/powerpoint/2010/main" val="183172625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EB634B7-44C1-4499-A78E-898E6E9F359C}"/>
              </a:ext>
            </a:extLst>
          </p:cNvPr>
          <p:cNvSpPr/>
          <p:nvPr/>
        </p:nvSpPr>
        <p:spPr>
          <a:xfrm>
            <a:off x="1355514" y="1998981"/>
            <a:ext cx="4835313" cy="3119572"/>
          </a:xfrm>
          <a:prstGeom prst="rect">
            <a:avLst/>
          </a:prstGeom>
        </p:spPr>
        <p:txBody>
          <a:bodyPr wrap="square">
            <a:spAutoFit/>
          </a:bodyPr>
          <a:lstStyle/>
          <a:p>
            <a:pPr>
              <a:lnSpc>
                <a:spcPct val="150000"/>
              </a:lnSpc>
            </a:pPr>
            <a:r>
              <a:rPr lang="en-US" altLang="zh-CN" sz="2133" b="1" dirty="0"/>
              <a:t>    </a:t>
            </a:r>
            <a:r>
              <a:rPr lang="zh-CN" altLang="en-US" sz="2133" b="1" dirty="0"/>
              <a:t>步骤</a:t>
            </a:r>
            <a:r>
              <a:rPr lang="en-US" altLang="zh-CN" sz="2133" b="1" dirty="0"/>
              <a:t>3</a:t>
            </a:r>
            <a:r>
              <a:rPr lang="zh-CN" altLang="en-US" sz="2133" b="1" dirty="0"/>
              <a:t>：</a:t>
            </a:r>
            <a:r>
              <a:rPr lang="zh-CN" altLang="zh-CN" sz="2133" b="1" dirty="0"/>
              <a:t>充电完成</a:t>
            </a:r>
          </a:p>
          <a:p>
            <a:pPr indent="609585">
              <a:lnSpc>
                <a:spcPct val="150000"/>
              </a:lnSpc>
            </a:pPr>
            <a:r>
              <a:rPr sz="1867" dirty="0"/>
              <a:t>如果蓄电池出现下列现象，说明蓄电池电已充足，应停止充电。</a:t>
            </a:r>
          </a:p>
          <a:p>
            <a:pPr indent="513914">
              <a:lnSpc>
                <a:spcPct val="150000"/>
              </a:lnSpc>
            </a:pPr>
            <a:r>
              <a:rPr lang="zh-CN" altLang="en-US" sz="1867" dirty="0"/>
              <a:t>（</a:t>
            </a:r>
            <a:r>
              <a:rPr lang="en-US" altLang="zh-CN" sz="1867" dirty="0"/>
              <a:t>1</a:t>
            </a:r>
            <a:r>
              <a:rPr lang="zh-CN" altLang="en-US" sz="1867" dirty="0"/>
              <a:t>）</a:t>
            </a:r>
            <a:r>
              <a:rPr sz="1867" dirty="0"/>
              <a:t>电解液沸腾。</a:t>
            </a:r>
          </a:p>
          <a:p>
            <a:pPr indent="513914">
              <a:lnSpc>
                <a:spcPct val="150000"/>
              </a:lnSpc>
            </a:pPr>
            <a:r>
              <a:rPr lang="zh-CN" altLang="en-US" sz="1867" dirty="0"/>
              <a:t>（</a:t>
            </a:r>
            <a:r>
              <a:rPr lang="en-US" altLang="zh-CN" sz="1867" dirty="0"/>
              <a:t>2</a:t>
            </a:r>
            <a:r>
              <a:rPr lang="zh-CN" altLang="en-US" sz="1867" dirty="0"/>
              <a:t>）</a:t>
            </a:r>
            <a:r>
              <a:rPr sz="1867" dirty="0"/>
              <a:t>蓄电池电解液的比重为1. 25</a:t>
            </a:r>
            <a:r>
              <a:rPr sz="1867" dirty="0">
                <a:latin typeface="Times New Roman" panose="02020603050405020304" pitchFamily="18" charset="0"/>
                <a:cs typeface="Times New Roman" panose="02020603050405020304" pitchFamily="18" charset="0"/>
              </a:rPr>
              <a:t>~</a:t>
            </a:r>
            <a:r>
              <a:rPr sz="1867" dirty="0"/>
              <a:t>1. 28 </a:t>
            </a:r>
            <a:r>
              <a:rPr lang="en-US" sz="1867" dirty="0"/>
              <a:t>kg/L</a:t>
            </a:r>
            <a:r>
              <a:rPr lang="zh-CN" altLang="en-US" sz="1867" dirty="0"/>
              <a:t>。</a:t>
            </a:r>
            <a:endParaRPr sz="1867" dirty="0"/>
          </a:p>
          <a:p>
            <a:pPr indent="513914">
              <a:lnSpc>
                <a:spcPct val="150000"/>
              </a:lnSpc>
            </a:pPr>
            <a:r>
              <a:rPr lang="zh-CN" altLang="en-US" sz="1867" dirty="0"/>
              <a:t>（</a:t>
            </a:r>
            <a:r>
              <a:rPr lang="en-US" altLang="zh-CN" sz="1867" dirty="0"/>
              <a:t>3</a:t>
            </a:r>
            <a:r>
              <a:rPr lang="zh-CN" altLang="en-US" sz="1867" dirty="0"/>
              <a:t>）</a:t>
            </a:r>
            <a:r>
              <a:rPr sz="1867" dirty="0"/>
              <a:t>蓄电池终端电压为1</a:t>
            </a:r>
            <a:r>
              <a:rPr sz="1867" dirty="0">
                <a:latin typeface="Times New Roman" panose="02020603050405020304" pitchFamily="18" charset="0"/>
                <a:cs typeface="Times New Roman" panose="02020603050405020304" pitchFamily="18" charset="0"/>
              </a:rPr>
              <a:t>5~</a:t>
            </a:r>
            <a:r>
              <a:rPr sz="1867" dirty="0"/>
              <a:t>17V</a:t>
            </a:r>
            <a:r>
              <a:rPr lang="zh-CN" altLang="en-US" sz="1867" dirty="0"/>
              <a:t>。</a:t>
            </a:r>
            <a:endParaRPr lang="zh-CN" altLang="zh-CN" sz="1867" dirty="0"/>
          </a:p>
        </p:txBody>
      </p:sp>
      <p:pic>
        <p:nvPicPr>
          <p:cNvPr id="3" name="图片 2" descr="教材P-61">
            <a:extLst>
              <a:ext uri="{FF2B5EF4-FFF2-40B4-BE49-F238E27FC236}">
                <a16:creationId xmlns:a16="http://schemas.microsoft.com/office/drawing/2014/main" id="{47D9ECFA-11B6-45B8-B8E5-A03FD9BD3726}"/>
              </a:ext>
            </a:extLst>
          </p:cNvPr>
          <p:cNvPicPr>
            <a:picLocks noChangeAspect="1"/>
          </p:cNvPicPr>
          <p:nvPr/>
        </p:nvPicPr>
        <p:blipFill>
          <a:blip r:embed="rId2"/>
          <a:srcRect/>
          <a:stretch>
            <a:fillRect/>
          </a:stretch>
        </p:blipFill>
        <p:spPr>
          <a:xfrm>
            <a:off x="6347460" y="2000674"/>
            <a:ext cx="4990253" cy="3243580"/>
          </a:xfrm>
          <a:prstGeom prst="rect">
            <a:avLst/>
          </a:prstGeom>
        </p:spPr>
      </p:pic>
    </p:spTree>
    <p:extLst>
      <p:ext uri="{BB962C8B-B14F-4D97-AF65-F5344CB8AC3E}">
        <p14:creationId xmlns:p14="http://schemas.microsoft.com/office/powerpoint/2010/main" val="390192448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84C868E-197B-4E2E-930A-88B2B4456156}"/>
              </a:ext>
            </a:extLst>
          </p:cNvPr>
          <p:cNvSpPr/>
          <p:nvPr/>
        </p:nvSpPr>
        <p:spPr>
          <a:xfrm>
            <a:off x="1355514" y="1778847"/>
            <a:ext cx="6471073" cy="3550587"/>
          </a:xfrm>
          <a:prstGeom prst="rect">
            <a:avLst/>
          </a:prstGeom>
        </p:spPr>
        <p:txBody>
          <a:bodyPr wrap="square">
            <a:spAutoFit/>
          </a:bodyPr>
          <a:lstStyle/>
          <a:p>
            <a:pPr>
              <a:lnSpc>
                <a:spcPct val="150000"/>
              </a:lnSpc>
            </a:pPr>
            <a:r>
              <a:rPr lang="en-US" altLang="zh-CN" sz="2133" b="1" dirty="0"/>
              <a:t>    </a:t>
            </a:r>
            <a:r>
              <a:rPr lang="zh-CN" altLang="en-US" sz="2133" b="1" dirty="0"/>
              <a:t>步骤</a:t>
            </a:r>
            <a:r>
              <a:rPr lang="en-US" altLang="zh-CN" sz="2133" b="1" dirty="0"/>
              <a:t>4</a:t>
            </a:r>
            <a:r>
              <a:rPr lang="zh-CN" altLang="en-US" sz="2133" b="1" dirty="0"/>
              <a:t>：</a:t>
            </a:r>
            <a:r>
              <a:rPr lang="zh-CN" altLang="zh-CN" sz="2133" b="1" dirty="0"/>
              <a:t>收尾工作</a:t>
            </a:r>
          </a:p>
          <a:p>
            <a:pPr indent="609585">
              <a:lnSpc>
                <a:spcPct val="150000"/>
              </a:lnSpc>
            </a:pPr>
            <a:r>
              <a:rPr sz="1867" dirty="0"/>
              <a:t>（1</a:t>
            </a:r>
            <a:r>
              <a:rPr lang="zh-CN" altLang="en-US" sz="1867" dirty="0"/>
              <a:t>）</a:t>
            </a:r>
            <a:r>
              <a:rPr sz="1867" dirty="0"/>
              <a:t>清洁蓄电池</a:t>
            </a:r>
          </a:p>
          <a:p>
            <a:pPr indent="609585">
              <a:lnSpc>
                <a:spcPct val="150000"/>
              </a:lnSpc>
            </a:pPr>
            <a:r>
              <a:rPr sz="1867" dirty="0"/>
              <a:t>充电时气体的释放会使蓄电池电解液溢出从而造成腐蚀，因此必须清洁蓄电池。</a:t>
            </a:r>
          </a:p>
          <a:p>
            <a:pPr indent="609585">
              <a:lnSpc>
                <a:spcPct val="150000"/>
              </a:lnSpc>
            </a:pPr>
            <a:r>
              <a:rPr sz="1867" dirty="0"/>
              <a:t>（2</a:t>
            </a:r>
            <a:r>
              <a:rPr lang="zh-CN" altLang="en-US" sz="1867" dirty="0"/>
              <a:t>）</a:t>
            </a:r>
            <a:r>
              <a:rPr sz="1867" dirty="0"/>
              <a:t>检查比重</a:t>
            </a:r>
          </a:p>
          <a:p>
            <a:pPr indent="609585">
              <a:lnSpc>
                <a:spcPct val="150000"/>
              </a:lnSpc>
            </a:pPr>
            <a:r>
              <a:rPr sz="1867" dirty="0"/>
              <a:t>用液体比重计测量蓄电池电解液的比重，应符合要求。</a:t>
            </a:r>
          </a:p>
          <a:p>
            <a:pPr indent="609585">
              <a:lnSpc>
                <a:spcPct val="150000"/>
              </a:lnSpc>
            </a:pPr>
            <a:r>
              <a:rPr sz="1867" dirty="0"/>
              <a:t>（3</a:t>
            </a:r>
            <a:r>
              <a:rPr lang="zh-CN" altLang="en-US" sz="1867" dirty="0"/>
              <a:t>）</a:t>
            </a:r>
            <a:r>
              <a:rPr sz="1867" dirty="0"/>
              <a:t>检查蓄电池电解液液位</a:t>
            </a:r>
          </a:p>
          <a:p>
            <a:pPr indent="609585">
              <a:lnSpc>
                <a:spcPct val="150000"/>
              </a:lnSpc>
            </a:pPr>
            <a:r>
              <a:rPr sz="1867" dirty="0"/>
              <a:t>检查电解液液面，添加蒸馏水到上液面。</a:t>
            </a:r>
          </a:p>
        </p:txBody>
      </p:sp>
      <p:pic>
        <p:nvPicPr>
          <p:cNvPr id="3" name="图片 2" descr="教材P-61">
            <a:extLst>
              <a:ext uri="{FF2B5EF4-FFF2-40B4-BE49-F238E27FC236}">
                <a16:creationId xmlns:a16="http://schemas.microsoft.com/office/drawing/2014/main" id="{C78B02DB-B362-4E6B-8594-98BD95B04971}"/>
              </a:ext>
            </a:extLst>
          </p:cNvPr>
          <p:cNvPicPr>
            <a:picLocks noChangeAspect="1"/>
          </p:cNvPicPr>
          <p:nvPr/>
        </p:nvPicPr>
        <p:blipFill>
          <a:blip r:embed="rId2"/>
          <a:srcRect l="23912" t="69653" r="43691" b="9583"/>
          <a:stretch>
            <a:fillRect/>
          </a:stretch>
        </p:blipFill>
        <p:spPr>
          <a:xfrm>
            <a:off x="7826587" y="2202181"/>
            <a:ext cx="2880360" cy="2784687"/>
          </a:xfrm>
          <a:prstGeom prst="rect">
            <a:avLst/>
          </a:prstGeom>
        </p:spPr>
      </p:pic>
    </p:spTree>
    <p:extLst>
      <p:ext uri="{BB962C8B-B14F-4D97-AF65-F5344CB8AC3E}">
        <p14:creationId xmlns:p14="http://schemas.microsoft.com/office/powerpoint/2010/main" val="213111466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140333A5-EAED-45DF-B757-6983DC1BDB16}"/>
              </a:ext>
            </a:extLst>
          </p:cNvPr>
          <p:cNvCxnSpPr/>
          <p:nvPr/>
        </p:nvCxnSpPr>
        <p:spPr>
          <a:xfrm flipV="1">
            <a:off x="2143125" y="2901950"/>
            <a:ext cx="4940935" cy="2095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15218FD0-0820-4ECD-886E-26CA1BDE7C67}"/>
              </a:ext>
            </a:extLst>
          </p:cNvPr>
          <p:cNvCxnSpPr/>
          <p:nvPr/>
        </p:nvCxnSpPr>
        <p:spPr>
          <a:xfrm>
            <a:off x="2131060" y="3697605"/>
            <a:ext cx="5010150" cy="15875"/>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6" name="Freeform 88">
            <a:extLst>
              <a:ext uri="{FF2B5EF4-FFF2-40B4-BE49-F238E27FC236}">
                <a16:creationId xmlns:a16="http://schemas.microsoft.com/office/drawing/2014/main" id="{5E580C37-7E7D-4F19-A80C-DC78F5EA9772}"/>
              </a:ext>
            </a:extLst>
          </p:cNvPr>
          <p:cNvSpPr>
            <a:spLocks noEditPoints="1" noChangeArrowheads="1"/>
          </p:cNvSpPr>
          <p:nvPr/>
        </p:nvSpPr>
        <p:spPr bwMode="auto">
          <a:xfrm>
            <a:off x="1889125" y="2499360"/>
            <a:ext cx="288925"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7" name="Freeform 88">
            <a:extLst>
              <a:ext uri="{FF2B5EF4-FFF2-40B4-BE49-F238E27FC236}">
                <a16:creationId xmlns:a16="http://schemas.microsoft.com/office/drawing/2014/main" id="{F71B76F4-6C94-4069-9A8A-2ACD7D2B6F99}"/>
              </a:ext>
            </a:extLst>
          </p:cNvPr>
          <p:cNvSpPr>
            <a:spLocks noEditPoints="1" noChangeArrowheads="1"/>
          </p:cNvSpPr>
          <p:nvPr/>
        </p:nvSpPr>
        <p:spPr bwMode="auto">
          <a:xfrm>
            <a:off x="1887538" y="3378835"/>
            <a:ext cx="290512"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FBC75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8" name="矩形 7">
            <a:extLst>
              <a:ext uri="{FF2B5EF4-FFF2-40B4-BE49-F238E27FC236}">
                <a16:creationId xmlns:a16="http://schemas.microsoft.com/office/drawing/2014/main" id="{ABF1924C-DD14-4DAC-A25B-E92D66ABB02E}"/>
              </a:ext>
            </a:extLst>
          </p:cNvPr>
          <p:cNvSpPr>
            <a:spLocks noChangeArrowheads="1"/>
          </p:cNvSpPr>
          <p:nvPr/>
        </p:nvSpPr>
        <p:spPr bwMode="auto">
          <a:xfrm>
            <a:off x="2383154" y="2901950"/>
            <a:ext cx="4996439" cy="733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969" tIns="40485" rIns="80969" bIns="40485">
            <a:spAutoFit/>
          </a:bodyPr>
          <a:lstStyle/>
          <a:p>
            <a:pPr>
              <a:lnSpc>
                <a:spcPct val="150000"/>
              </a:lnSpc>
            </a:pPr>
            <a:r>
              <a:rPr lang="zh-CN" altLang="en-US" sz="3200" b="1" dirty="0">
                <a:solidFill>
                  <a:srgbClr val="000000"/>
                </a:solidFill>
                <a:latin typeface="+mn-ea"/>
                <a:cs typeface="+mn-ea"/>
              </a:rPr>
              <a:t>2. 蓄电池的更换</a:t>
            </a:r>
          </a:p>
        </p:txBody>
      </p:sp>
      <p:sp>
        <p:nvSpPr>
          <p:cNvPr id="9" name="矩形 8">
            <a:extLst>
              <a:ext uri="{FF2B5EF4-FFF2-40B4-BE49-F238E27FC236}">
                <a16:creationId xmlns:a16="http://schemas.microsoft.com/office/drawing/2014/main" id="{24B3EA6C-1026-4209-9E67-8AC81CD3A1D3}"/>
              </a:ext>
            </a:extLst>
          </p:cNvPr>
          <p:cNvSpPr>
            <a:spLocks noChangeArrowheads="1"/>
          </p:cNvSpPr>
          <p:nvPr/>
        </p:nvSpPr>
        <p:spPr bwMode="auto">
          <a:xfrm>
            <a:off x="2342833" y="2346643"/>
            <a:ext cx="4348961" cy="57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969" tIns="40485" rIns="80969" bIns="40485">
            <a:spAutoFit/>
          </a:bodyPr>
          <a:lstStyle/>
          <a:p>
            <a:r>
              <a:rPr lang="en-US" altLang="zh-CN" sz="3200" b="1" dirty="0">
                <a:solidFill>
                  <a:srgbClr val="000000"/>
                </a:solidFill>
                <a:latin typeface="+mn-ea"/>
                <a:cs typeface="+mn-ea"/>
              </a:rPr>
              <a:t>1. </a:t>
            </a:r>
            <a:r>
              <a:rPr lang="zh-CN" altLang="en-US" sz="3200" b="1" dirty="0">
                <a:solidFill>
                  <a:srgbClr val="000000"/>
                </a:solidFill>
                <a:latin typeface="+mn-ea"/>
                <a:cs typeface="+mn-ea"/>
              </a:rPr>
              <a:t>蓄电池的维护和检查</a:t>
            </a:r>
            <a:endParaRPr lang="zh-CN" altLang="en-US" sz="3200" b="1" dirty="0">
              <a:solidFill>
                <a:schemeClr val="tx1"/>
              </a:solidFill>
              <a:latin typeface="+mn-ea"/>
              <a:cs typeface="+mn-ea"/>
              <a:sym typeface="SimSun" panose="02010600030101010101" pitchFamily="2" charset="-122"/>
            </a:endParaRPr>
          </a:p>
        </p:txBody>
      </p:sp>
      <p:sp>
        <p:nvSpPr>
          <p:cNvPr id="10" name="文本框 9">
            <a:extLst>
              <a:ext uri="{FF2B5EF4-FFF2-40B4-BE49-F238E27FC236}">
                <a16:creationId xmlns:a16="http://schemas.microsoft.com/office/drawing/2014/main" id="{E087D700-4C6E-437E-9B08-212C3981E5E6}"/>
              </a:ext>
            </a:extLst>
          </p:cNvPr>
          <p:cNvSpPr txBox="1"/>
          <p:nvPr/>
        </p:nvSpPr>
        <p:spPr>
          <a:xfrm>
            <a:off x="1734820" y="1122045"/>
            <a:ext cx="2359660" cy="70675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fontAlgn="auto">
              <a:spcBef>
                <a:spcPts val="0"/>
              </a:spcBef>
              <a:spcAft>
                <a:spcPts val="0"/>
              </a:spcAft>
              <a:defRPr/>
            </a:pPr>
            <a:r>
              <a:rPr lang="zh-CN" altLang="en-US" sz="4000" b="1" dirty="0">
                <a:solidFill>
                  <a:srgbClr val="C00000"/>
                </a:solidFill>
                <a:cs typeface="+mn-ea"/>
              </a:rPr>
              <a:t>小 结</a:t>
            </a:r>
          </a:p>
        </p:txBody>
      </p:sp>
      <p:cxnSp>
        <p:nvCxnSpPr>
          <p:cNvPr id="11" name="直接连接符 10">
            <a:extLst>
              <a:ext uri="{FF2B5EF4-FFF2-40B4-BE49-F238E27FC236}">
                <a16:creationId xmlns:a16="http://schemas.microsoft.com/office/drawing/2014/main" id="{AE43DCAA-E4D7-456F-91AF-967A557386C0}"/>
              </a:ext>
            </a:extLst>
          </p:cNvPr>
          <p:cNvCxnSpPr/>
          <p:nvPr/>
        </p:nvCxnSpPr>
        <p:spPr>
          <a:xfrm flipV="1">
            <a:off x="2143125" y="4509441"/>
            <a:ext cx="4940935" cy="2095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7223321-9574-49FD-A27D-6B1F54363828}"/>
              </a:ext>
            </a:extLst>
          </p:cNvPr>
          <p:cNvCxnSpPr/>
          <p:nvPr/>
        </p:nvCxnSpPr>
        <p:spPr>
          <a:xfrm>
            <a:off x="2131060" y="5305096"/>
            <a:ext cx="5010150" cy="15875"/>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3" name="Freeform 88">
            <a:extLst>
              <a:ext uri="{FF2B5EF4-FFF2-40B4-BE49-F238E27FC236}">
                <a16:creationId xmlns:a16="http://schemas.microsoft.com/office/drawing/2014/main" id="{374C120B-A290-4679-9F49-271C9BD6A922}"/>
              </a:ext>
            </a:extLst>
          </p:cNvPr>
          <p:cNvSpPr>
            <a:spLocks noEditPoints="1" noChangeArrowheads="1"/>
          </p:cNvSpPr>
          <p:nvPr/>
        </p:nvSpPr>
        <p:spPr bwMode="auto">
          <a:xfrm>
            <a:off x="1889125" y="4106851"/>
            <a:ext cx="288925"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14" name="Freeform 88">
            <a:extLst>
              <a:ext uri="{FF2B5EF4-FFF2-40B4-BE49-F238E27FC236}">
                <a16:creationId xmlns:a16="http://schemas.microsoft.com/office/drawing/2014/main" id="{3BBBD615-CE51-4447-A0DE-DB412019AE67}"/>
              </a:ext>
            </a:extLst>
          </p:cNvPr>
          <p:cNvSpPr>
            <a:spLocks noEditPoints="1" noChangeArrowheads="1"/>
          </p:cNvSpPr>
          <p:nvPr/>
        </p:nvSpPr>
        <p:spPr bwMode="auto">
          <a:xfrm>
            <a:off x="1887538" y="4986326"/>
            <a:ext cx="290512"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FBC75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15" name="矩形 14">
            <a:extLst>
              <a:ext uri="{FF2B5EF4-FFF2-40B4-BE49-F238E27FC236}">
                <a16:creationId xmlns:a16="http://schemas.microsoft.com/office/drawing/2014/main" id="{18DEDFE2-D51B-4D5D-A9F6-23059CA00B8D}"/>
              </a:ext>
            </a:extLst>
          </p:cNvPr>
          <p:cNvSpPr>
            <a:spLocks noChangeArrowheads="1"/>
          </p:cNvSpPr>
          <p:nvPr/>
        </p:nvSpPr>
        <p:spPr bwMode="auto">
          <a:xfrm>
            <a:off x="2344517" y="4612473"/>
            <a:ext cx="4996439" cy="733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969" tIns="40485" rIns="80969" bIns="40485">
            <a:spAutoFit/>
          </a:bodyPr>
          <a:lstStyle/>
          <a:p>
            <a:pPr>
              <a:lnSpc>
                <a:spcPct val="150000"/>
              </a:lnSpc>
            </a:pPr>
            <a:r>
              <a:rPr lang="en-US" altLang="zh-CN" sz="3200" b="1" dirty="0">
                <a:solidFill>
                  <a:srgbClr val="000000"/>
                </a:solidFill>
                <a:latin typeface="+mn-ea"/>
                <a:cs typeface="+mn-ea"/>
              </a:rPr>
              <a:t>4</a:t>
            </a:r>
            <a:r>
              <a:rPr lang="zh-CN" altLang="en-US" sz="3200" b="1" dirty="0">
                <a:solidFill>
                  <a:srgbClr val="000000"/>
                </a:solidFill>
                <a:latin typeface="+mn-ea"/>
                <a:cs typeface="+mn-ea"/>
              </a:rPr>
              <a:t>. </a:t>
            </a:r>
            <a:r>
              <a:rPr lang="en-US" altLang="zh-CN" sz="3200" b="1" dirty="0" err="1">
                <a:solidFill>
                  <a:srgbClr val="000000"/>
                </a:solidFill>
                <a:latin typeface="+mn-ea"/>
                <a:cs typeface="+mn-ea"/>
                <a:sym typeface="+mn-ea"/>
              </a:rPr>
              <a:t>蓄电池的跨接起动</a:t>
            </a:r>
            <a:endParaRPr lang="zh-CN" altLang="en-US" sz="3200" b="1" dirty="0">
              <a:solidFill>
                <a:srgbClr val="000000"/>
              </a:solidFill>
              <a:latin typeface="+mn-ea"/>
              <a:cs typeface="+mn-ea"/>
            </a:endParaRPr>
          </a:p>
        </p:txBody>
      </p:sp>
      <p:sp>
        <p:nvSpPr>
          <p:cNvPr id="16" name="矩形 15">
            <a:extLst>
              <a:ext uri="{FF2B5EF4-FFF2-40B4-BE49-F238E27FC236}">
                <a16:creationId xmlns:a16="http://schemas.microsoft.com/office/drawing/2014/main" id="{02D7A0CB-CF8E-4F89-929B-BBFF091B0493}"/>
              </a:ext>
            </a:extLst>
          </p:cNvPr>
          <p:cNvSpPr>
            <a:spLocks noChangeArrowheads="1"/>
          </p:cNvSpPr>
          <p:nvPr/>
        </p:nvSpPr>
        <p:spPr bwMode="auto">
          <a:xfrm>
            <a:off x="2342833" y="3954134"/>
            <a:ext cx="3938592" cy="57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969" tIns="40485" rIns="80969" bIns="40485">
            <a:spAutoFit/>
          </a:bodyPr>
          <a:lstStyle/>
          <a:p>
            <a:r>
              <a:rPr lang="en-US" altLang="zh-CN" sz="3200" b="1" dirty="0">
                <a:solidFill>
                  <a:srgbClr val="000000"/>
                </a:solidFill>
                <a:latin typeface="+mn-ea"/>
                <a:cs typeface="+mn-ea"/>
              </a:rPr>
              <a:t>3. </a:t>
            </a:r>
            <a:r>
              <a:rPr lang="zh-CN" altLang="en-US" sz="3200" b="1" dirty="0">
                <a:solidFill>
                  <a:srgbClr val="000000"/>
                </a:solidFill>
                <a:latin typeface="+mn-ea"/>
                <a:cs typeface="+mn-ea"/>
              </a:rPr>
              <a:t>蓄电池的正确选用</a:t>
            </a:r>
            <a:endParaRPr lang="zh-CN" altLang="en-US" sz="3200" b="1" dirty="0">
              <a:solidFill>
                <a:schemeClr val="tx1"/>
              </a:solidFill>
              <a:latin typeface="+mn-ea"/>
              <a:cs typeface="+mn-ea"/>
              <a:sym typeface="SimSun" panose="02010600030101010101" pitchFamily="2" charset="-122"/>
            </a:endParaRPr>
          </a:p>
        </p:txBody>
      </p:sp>
      <p:cxnSp>
        <p:nvCxnSpPr>
          <p:cNvPr id="17" name="直接连接符 16">
            <a:extLst>
              <a:ext uri="{FF2B5EF4-FFF2-40B4-BE49-F238E27FC236}">
                <a16:creationId xmlns:a16="http://schemas.microsoft.com/office/drawing/2014/main" id="{35886504-0FA3-46C0-B8E7-B4856C714CC1}"/>
              </a:ext>
            </a:extLst>
          </p:cNvPr>
          <p:cNvCxnSpPr/>
          <p:nvPr/>
        </p:nvCxnSpPr>
        <p:spPr>
          <a:xfrm flipV="1">
            <a:off x="2115219" y="6042250"/>
            <a:ext cx="4940935" cy="2095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18" name="Freeform 88">
            <a:extLst>
              <a:ext uri="{FF2B5EF4-FFF2-40B4-BE49-F238E27FC236}">
                <a16:creationId xmlns:a16="http://schemas.microsoft.com/office/drawing/2014/main" id="{2C25DF88-EA7D-4C29-9FD7-EF89FC77E97B}"/>
              </a:ext>
            </a:extLst>
          </p:cNvPr>
          <p:cNvSpPr>
            <a:spLocks noEditPoints="1" noChangeArrowheads="1"/>
          </p:cNvSpPr>
          <p:nvPr/>
        </p:nvSpPr>
        <p:spPr bwMode="auto">
          <a:xfrm>
            <a:off x="1861219" y="5639660"/>
            <a:ext cx="288925"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19" name="矩形 18">
            <a:extLst>
              <a:ext uri="{FF2B5EF4-FFF2-40B4-BE49-F238E27FC236}">
                <a16:creationId xmlns:a16="http://schemas.microsoft.com/office/drawing/2014/main" id="{FF9FB067-FAA9-4643-9DB2-4E0CF4B6FF09}"/>
              </a:ext>
            </a:extLst>
          </p:cNvPr>
          <p:cNvSpPr>
            <a:spLocks noChangeArrowheads="1"/>
          </p:cNvSpPr>
          <p:nvPr/>
        </p:nvSpPr>
        <p:spPr bwMode="auto">
          <a:xfrm>
            <a:off x="2314927" y="5486943"/>
            <a:ext cx="3117854" cy="57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969" tIns="40485" rIns="80969" bIns="40485">
            <a:spAutoFit/>
          </a:bodyPr>
          <a:lstStyle/>
          <a:p>
            <a:r>
              <a:rPr lang="en-US" altLang="zh-CN" sz="3200" b="1" dirty="0">
                <a:solidFill>
                  <a:srgbClr val="000000"/>
                </a:solidFill>
                <a:latin typeface="+mn-ea"/>
                <a:cs typeface="+mn-ea"/>
              </a:rPr>
              <a:t>5. </a:t>
            </a:r>
            <a:r>
              <a:rPr lang="zh-CN" altLang="en-US" sz="3200" b="1" dirty="0">
                <a:solidFill>
                  <a:srgbClr val="000000"/>
                </a:solidFill>
                <a:latin typeface="+mn-ea"/>
                <a:cs typeface="+mn-ea"/>
              </a:rPr>
              <a:t>蓄电池的充电</a:t>
            </a:r>
            <a:endParaRPr lang="zh-CN" altLang="en-US" sz="3200" b="1" dirty="0">
              <a:solidFill>
                <a:schemeClr val="tx1"/>
              </a:solidFill>
              <a:latin typeface="+mn-ea"/>
              <a:cs typeface="+mn-ea"/>
              <a:sym typeface="SimSun" panose="02010600030101010101" pitchFamily="2" charset="-122"/>
            </a:endParaRPr>
          </a:p>
        </p:txBody>
      </p:sp>
    </p:spTree>
    <p:extLst>
      <p:ext uri="{BB962C8B-B14F-4D97-AF65-F5344CB8AC3E}">
        <p14:creationId xmlns:p14="http://schemas.microsoft.com/office/powerpoint/2010/main" val="3247682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iterate type="wd">
                                    <p:tmAbs val="0"/>
                                  </p:iterate>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iterate type="wd">
                                    <p:tmAbs val="0"/>
                                  </p:iterate>
                                  <p:childTnLst>
                                    <p:animEffect transition="out" filter="fade">
                                      <p:cBhvr>
                                        <p:cTn id="12" dur="500" tmFilter="0, 0; .2, .5; .8, .5; 1, 0"/>
                                        <p:tgtEl>
                                          <p:spTgt spid="6"/>
                                        </p:tgtEl>
                                      </p:cBhvr>
                                    </p:animEffect>
                                    <p:animScale>
                                      <p:cBhvr>
                                        <p:cTn id="13" dur="250" autoRev="1" fill="hold"/>
                                        <p:tgtEl>
                                          <p:spTgt spid="6"/>
                                        </p:tgtEl>
                                      </p:cBhvr>
                                      <p:by x="105000" y="105000"/>
                                    </p:animScale>
                                  </p:childTnLst>
                                </p:cTn>
                              </p:par>
                            </p:childTnLst>
                          </p:cTn>
                        </p:par>
                        <p:par>
                          <p:cTn id="14" fill="hold">
                            <p:stCondLst>
                              <p:cond delay="1000"/>
                            </p:stCondLst>
                            <p:childTnLst>
                              <p:par>
                                <p:cTn id="15" presetID="22" presetClass="entr" presetSubtype="8" fill="hold" nodeType="afterEffect">
                                  <p:stCondLst>
                                    <p:cond delay="0"/>
                                  </p:stCondLst>
                                  <p:iterate type="wd">
                                    <p:tmAbs val="0"/>
                                  </p:iterate>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250"/>
                            </p:stCondLst>
                            <p:childTnLst>
                              <p:par>
                                <p:cTn id="19" presetID="42" presetClass="entr" presetSubtype="0" fill="hold" grpId="0" nodeType="afterEffect">
                                  <p:stCondLst>
                                    <p:cond delay="0"/>
                                  </p:stCondLst>
                                  <p:iterate type="wd">
                                    <p:tmAbs val="0"/>
                                  </p:iterate>
                                  <p:childTnLst>
                                    <p:set>
                                      <p:cBhvr>
                                        <p:cTn id="20" dur="1" fill="hold">
                                          <p:stCondLst>
                                            <p:cond delay="0"/>
                                          </p:stCondLst>
                                        </p:cTn>
                                        <p:tgtEl>
                                          <p:spTgt spid="9"/>
                                        </p:tgtEl>
                                        <p:attrNameLst>
                                          <p:attrName>style.visibility</p:attrName>
                                        </p:attrNameLst>
                                      </p:cBhvr>
                                      <p:to>
                                        <p:strVal val="visible"/>
                                      </p:to>
                                    </p:set>
                                    <p:animEffect transition="in" filter="fade">
                                      <p:cBhvr>
                                        <p:cTn id="21" dur="750"/>
                                        <p:tgtEl>
                                          <p:spTgt spid="9"/>
                                        </p:tgtEl>
                                      </p:cBhvr>
                                    </p:animEffect>
                                    <p:anim calcmode="lin" valueType="num">
                                      <p:cBhvr>
                                        <p:cTn id="22" dur="750" fill="hold"/>
                                        <p:tgtEl>
                                          <p:spTgt spid="9"/>
                                        </p:tgtEl>
                                        <p:attrNameLst>
                                          <p:attrName>ppt_x</p:attrName>
                                        </p:attrNameLst>
                                      </p:cBhvr>
                                      <p:tavLst>
                                        <p:tav tm="0">
                                          <p:val>
                                            <p:strVal val="#ppt_x"/>
                                          </p:val>
                                        </p:tav>
                                        <p:tav tm="100000">
                                          <p:val>
                                            <p:strVal val="#ppt_x"/>
                                          </p:val>
                                        </p:tav>
                                      </p:tavLst>
                                    </p:anim>
                                    <p:anim calcmode="lin" valueType="num">
                                      <p:cBhvr>
                                        <p:cTn id="23" dur="7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iterate type="wd">
                                    <p:tmAbs val="0"/>
                                  </p:iterate>
                                  <p:childTnLst>
                                    <p:set>
                                      <p:cBhvr>
                                        <p:cTn id="27" dur="1" fill="hold">
                                          <p:stCondLst>
                                            <p:cond delay="0"/>
                                          </p:stCondLst>
                                        </p:cTn>
                                        <p:tgtEl>
                                          <p:spTgt spid="8"/>
                                        </p:tgtEl>
                                        <p:attrNameLst>
                                          <p:attrName>style.visibility</p:attrName>
                                        </p:attrNameLst>
                                      </p:cBhvr>
                                      <p:to>
                                        <p:strVal val="visible"/>
                                      </p:to>
                                    </p:set>
                                    <p:animEffect transition="in" filter="fade">
                                      <p:cBhvr>
                                        <p:cTn id="28" dur="750"/>
                                        <p:tgtEl>
                                          <p:spTgt spid="8"/>
                                        </p:tgtEl>
                                      </p:cBhvr>
                                    </p:animEffect>
                                    <p:anim calcmode="lin" valueType="num">
                                      <p:cBhvr>
                                        <p:cTn id="29" dur="750" fill="hold"/>
                                        <p:tgtEl>
                                          <p:spTgt spid="8"/>
                                        </p:tgtEl>
                                        <p:attrNameLst>
                                          <p:attrName>ppt_x</p:attrName>
                                        </p:attrNameLst>
                                      </p:cBhvr>
                                      <p:tavLst>
                                        <p:tav tm="0">
                                          <p:val>
                                            <p:strVal val="#ppt_x"/>
                                          </p:val>
                                        </p:tav>
                                        <p:tav tm="100000">
                                          <p:val>
                                            <p:strVal val="#ppt_x"/>
                                          </p:val>
                                        </p:tav>
                                      </p:tavLst>
                                    </p:anim>
                                    <p:anim calcmode="lin" valueType="num">
                                      <p:cBhvr>
                                        <p:cTn id="30" dur="750" fill="hold"/>
                                        <p:tgtEl>
                                          <p:spTgt spid="8"/>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iterate type="wd">
                                    <p:tmAbs val="0"/>
                                  </p:iterate>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anim calcmode="lin" valueType="num">
                                      <p:cBhvr>
                                        <p:cTn id="34" dur="500" fill="hold"/>
                                        <p:tgtEl>
                                          <p:spTgt spid="7"/>
                                        </p:tgtEl>
                                        <p:attrNameLst>
                                          <p:attrName>ppt_x</p:attrName>
                                        </p:attrNameLst>
                                      </p:cBhvr>
                                      <p:tavLst>
                                        <p:tav tm="0">
                                          <p:val>
                                            <p:strVal val="#ppt_x"/>
                                          </p:val>
                                        </p:tav>
                                        <p:tav tm="100000">
                                          <p:val>
                                            <p:strVal val="#ppt_x"/>
                                          </p:val>
                                        </p:tav>
                                      </p:tavLst>
                                    </p:anim>
                                    <p:anim calcmode="lin" valueType="num">
                                      <p:cBhvr>
                                        <p:cTn id="35" dur="500" fill="hold"/>
                                        <p:tgtEl>
                                          <p:spTgt spid="7"/>
                                        </p:tgtEl>
                                        <p:attrNameLst>
                                          <p:attrName>ppt_y</p:attrName>
                                        </p:attrNameLst>
                                      </p:cBhvr>
                                      <p:tavLst>
                                        <p:tav tm="0">
                                          <p:val>
                                            <p:strVal val="#ppt_y-.1"/>
                                          </p:val>
                                        </p:tav>
                                        <p:tav tm="100000">
                                          <p:val>
                                            <p:strVal val="#ppt_y"/>
                                          </p:val>
                                        </p:tav>
                                      </p:tavLst>
                                    </p:anim>
                                  </p:childTnLst>
                                </p:cTn>
                              </p:par>
                              <p:par>
                                <p:cTn id="36" presetID="26" presetClass="emph" presetSubtype="0" fill="hold" nodeType="withEffect">
                                  <p:stCondLst>
                                    <p:cond delay="0"/>
                                  </p:stCondLst>
                                  <p:iterate type="wd">
                                    <p:tmAbs val="0"/>
                                  </p:iterate>
                                  <p:childTnLst>
                                    <p:animEffect transition="out" filter="fade">
                                      <p:cBhvr>
                                        <p:cTn id="37" dur="500" tmFilter="0, 0; .2, .5; .8, .5; 1, 0"/>
                                        <p:tgtEl>
                                          <p:spTgt spid="7"/>
                                        </p:tgtEl>
                                      </p:cBhvr>
                                    </p:animEffect>
                                    <p:animScale>
                                      <p:cBhvr>
                                        <p:cTn id="38" dur="250" autoRev="1" fill="hold"/>
                                        <p:tgtEl>
                                          <p:spTgt spid="7"/>
                                        </p:tgtEl>
                                      </p:cBhvr>
                                      <p:by x="105000" y="105000"/>
                                    </p:animScale>
                                  </p:childTnLst>
                                </p:cTn>
                              </p:par>
                              <p:par>
                                <p:cTn id="39" presetID="22" presetClass="entr" presetSubtype="8" fill="hold" nodeType="withEffect">
                                  <p:stCondLst>
                                    <p:cond delay="0"/>
                                  </p:stCondLst>
                                  <p:iterate type="wd">
                                    <p:tmAbs val="0"/>
                                  </p:iterate>
                                  <p:childTnLst>
                                    <p:set>
                                      <p:cBhvr>
                                        <p:cTn id="40" dur="1" fill="hold">
                                          <p:stCondLst>
                                            <p:cond delay="0"/>
                                          </p:stCondLst>
                                        </p:cTn>
                                        <p:tgtEl>
                                          <p:spTgt spid="5"/>
                                        </p:tgtEl>
                                        <p:attrNameLst>
                                          <p:attrName>style.visibility</p:attrName>
                                        </p:attrNameLst>
                                      </p:cBhvr>
                                      <p:to>
                                        <p:strVal val="visible"/>
                                      </p:to>
                                    </p:set>
                                    <p:animEffect transition="in" filter="wipe(left)">
                                      <p:cBhvr>
                                        <p:cTn id="41" dur="500"/>
                                        <p:tgtEl>
                                          <p:spTgt spid="5"/>
                                        </p:tgtEl>
                                      </p:cBhvr>
                                    </p:animEffect>
                                  </p:childTnLst>
                                </p:cTn>
                              </p:par>
                            </p:childTnLst>
                          </p:cTn>
                        </p:par>
                        <p:par>
                          <p:cTn id="42" fill="hold">
                            <p:stCondLst>
                              <p:cond delay="750"/>
                            </p:stCondLst>
                            <p:childTnLst>
                              <p:par>
                                <p:cTn id="43" presetID="47" presetClass="entr" presetSubtype="0" fill="hold" nodeType="afterEffect">
                                  <p:stCondLst>
                                    <p:cond delay="0"/>
                                  </p:stCondLst>
                                  <p:iterate type="wd">
                                    <p:tmAbs val="0"/>
                                  </p:iterate>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anim calcmode="lin" valueType="num">
                                      <p:cBhvr>
                                        <p:cTn id="46" dur="500" fill="hold"/>
                                        <p:tgtEl>
                                          <p:spTgt spid="13"/>
                                        </p:tgtEl>
                                        <p:attrNameLst>
                                          <p:attrName>ppt_x</p:attrName>
                                        </p:attrNameLst>
                                      </p:cBhvr>
                                      <p:tavLst>
                                        <p:tav tm="0">
                                          <p:val>
                                            <p:strVal val="#ppt_x"/>
                                          </p:val>
                                        </p:tav>
                                        <p:tav tm="100000">
                                          <p:val>
                                            <p:strVal val="#ppt_x"/>
                                          </p:val>
                                        </p:tav>
                                      </p:tavLst>
                                    </p:anim>
                                    <p:anim calcmode="lin" valueType="num">
                                      <p:cBhvr>
                                        <p:cTn id="47" dur="500" fill="hold"/>
                                        <p:tgtEl>
                                          <p:spTgt spid="13"/>
                                        </p:tgtEl>
                                        <p:attrNameLst>
                                          <p:attrName>ppt_y</p:attrName>
                                        </p:attrNameLst>
                                      </p:cBhvr>
                                      <p:tavLst>
                                        <p:tav tm="0">
                                          <p:val>
                                            <p:strVal val="#ppt_y-.1"/>
                                          </p:val>
                                        </p:tav>
                                        <p:tav tm="100000">
                                          <p:val>
                                            <p:strVal val="#ppt_y"/>
                                          </p:val>
                                        </p:tav>
                                      </p:tavLst>
                                    </p:anim>
                                  </p:childTnLst>
                                </p:cTn>
                              </p:par>
                            </p:childTnLst>
                          </p:cTn>
                        </p:par>
                        <p:par>
                          <p:cTn id="48" fill="hold">
                            <p:stCondLst>
                              <p:cond delay="1250"/>
                            </p:stCondLst>
                            <p:childTnLst>
                              <p:par>
                                <p:cTn id="49" presetID="26" presetClass="emph" presetSubtype="0" fill="hold" nodeType="afterEffect">
                                  <p:stCondLst>
                                    <p:cond delay="0"/>
                                  </p:stCondLst>
                                  <p:iterate type="wd">
                                    <p:tmAbs val="0"/>
                                  </p:iterate>
                                  <p:childTnLst>
                                    <p:animEffect transition="out" filter="fade">
                                      <p:cBhvr>
                                        <p:cTn id="50" dur="500" tmFilter="0, 0; .2, .5; .8, .5; 1, 0"/>
                                        <p:tgtEl>
                                          <p:spTgt spid="13"/>
                                        </p:tgtEl>
                                      </p:cBhvr>
                                    </p:animEffect>
                                    <p:animScale>
                                      <p:cBhvr>
                                        <p:cTn id="51" dur="250" autoRev="1" fill="hold"/>
                                        <p:tgtEl>
                                          <p:spTgt spid="13"/>
                                        </p:tgtEl>
                                      </p:cBhvr>
                                      <p:by x="105000" y="105000"/>
                                    </p:animScale>
                                  </p:childTnLst>
                                </p:cTn>
                              </p:par>
                            </p:childTnLst>
                          </p:cTn>
                        </p:par>
                        <p:par>
                          <p:cTn id="52" fill="hold">
                            <p:stCondLst>
                              <p:cond delay="1750"/>
                            </p:stCondLst>
                            <p:childTnLst>
                              <p:par>
                                <p:cTn id="53" presetID="22" presetClass="entr" presetSubtype="8" fill="hold" nodeType="afterEffect">
                                  <p:stCondLst>
                                    <p:cond delay="0"/>
                                  </p:stCondLst>
                                  <p:iterate type="wd">
                                    <p:tmAbs val="0"/>
                                  </p:iterate>
                                  <p:childTnLst>
                                    <p:set>
                                      <p:cBhvr>
                                        <p:cTn id="54" dur="1" fill="hold">
                                          <p:stCondLst>
                                            <p:cond delay="0"/>
                                          </p:stCondLst>
                                        </p:cTn>
                                        <p:tgtEl>
                                          <p:spTgt spid="11"/>
                                        </p:tgtEl>
                                        <p:attrNameLst>
                                          <p:attrName>style.visibility</p:attrName>
                                        </p:attrNameLst>
                                      </p:cBhvr>
                                      <p:to>
                                        <p:strVal val="visible"/>
                                      </p:to>
                                    </p:set>
                                    <p:animEffect transition="in" filter="wipe(left)">
                                      <p:cBhvr>
                                        <p:cTn id="55" dur="250"/>
                                        <p:tgtEl>
                                          <p:spTgt spid="11"/>
                                        </p:tgtEl>
                                      </p:cBhvr>
                                    </p:animEffect>
                                  </p:childTnLst>
                                </p:cTn>
                              </p:par>
                            </p:childTnLst>
                          </p:cTn>
                        </p:par>
                        <p:par>
                          <p:cTn id="56" fill="hold">
                            <p:stCondLst>
                              <p:cond delay="2000"/>
                            </p:stCondLst>
                            <p:childTnLst>
                              <p:par>
                                <p:cTn id="57" presetID="42" presetClass="entr" presetSubtype="0" fill="hold" grpId="0" nodeType="afterEffect">
                                  <p:stCondLst>
                                    <p:cond delay="0"/>
                                  </p:stCondLst>
                                  <p:iterate type="wd">
                                    <p:tmAbs val="0"/>
                                  </p:iterate>
                                  <p:childTnLst>
                                    <p:set>
                                      <p:cBhvr>
                                        <p:cTn id="58" dur="1" fill="hold">
                                          <p:stCondLst>
                                            <p:cond delay="0"/>
                                          </p:stCondLst>
                                        </p:cTn>
                                        <p:tgtEl>
                                          <p:spTgt spid="16"/>
                                        </p:tgtEl>
                                        <p:attrNameLst>
                                          <p:attrName>style.visibility</p:attrName>
                                        </p:attrNameLst>
                                      </p:cBhvr>
                                      <p:to>
                                        <p:strVal val="visible"/>
                                      </p:to>
                                    </p:set>
                                    <p:animEffect transition="in" filter="fade">
                                      <p:cBhvr>
                                        <p:cTn id="59" dur="750"/>
                                        <p:tgtEl>
                                          <p:spTgt spid="16"/>
                                        </p:tgtEl>
                                      </p:cBhvr>
                                    </p:animEffect>
                                    <p:anim calcmode="lin" valueType="num">
                                      <p:cBhvr>
                                        <p:cTn id="60" dur="750" fill="hold"/>
                                        <p:tgtEl>
                                          <p:spTgt spid="16"/>
                                        </p:tgtEl>
                                        <p:attrNameLst>
                                          <p:attrName>ppt_x</p:attrName>
                                        </p:attrNameLst>
                                      </p:cBhvr>
                                      <p:tavLst>
                                        <p:tav tm="0">
                                          <p:val>
                                            <p:strVal val="#ppt_x"/>
                                          </p:val>
                                        </p:tav>
                                        <p:tav tm="100000">
                                          <p:val>
                                            <p:strVal val="#ppt_x"/>
                                          </p:val>
                                        </p:tav>
                                      </p:tavLst>
                                    </p:anim>
                                    <p:anim calcmode="lin" valueType="num">
                                      <p:cBhvr>
                                        <p:cTn id="61" dur="75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iterate type="wd">
                                    <p:tmAbs val="0"/>
                                  </p:iterate>
                                  <p:childTnLst>
                                    <p:set>
                                      <p:cBhvr>
                                        <p:cTn id="65" dur="1" fill="hold">
                                          <p:stCondLst>
                                            <p:cond delay="0"/>
                                          </p:stCondLst>
                                        </p:cTn>
                                        <p:tgtEl>
                                          <p:spTgt spid="15"/>
                                        </p:tgtEl>
                                        <p:attrNameLst>
                                          <p:attrName>style.visibility</p:attrName>
                                        </p:attrNameLst>
                                      </p:cBhvr>
                                      <p:to>
                                        <p:strVal val="visible"/>
                                      </p:to>
                                    </p:set>
                                    <p:animEffect transition="in" filter="fade">
                                      <p:cBhvr>
                                        <p:cTn id="66" dur="750"/>
                                        <p:tgtEl>
                                          <p:spTgt spid="15"/>
                                        </p:tgtEl>
                                      </p:cBhvr>
                                    </p:animEffect>
                                    <p:anim calcmode="lin" valueType="num">
                                      <p:cBhvr>
                                        <p:cTn id="67" dur="750" fill="hold"/>
                                        <p:tgtEl>
                                          <p:spTgt spid="15"/>
                                        </p:tgtEl>
                                        <p:attrNameLst>
                                          <p:attrName>ppt_x</p:attrName>
                                        </p:attrNameLst>
                                      </p:cBhvr>
                                      <p:tavLst>
                                        <p:tav tm="0">
                                          <p:val>
                                            <p:strVal val="#ppt_x"/>
                                          </p:val>
                                        </p:tav>
                                        <p:tav tm="100000">
                                          <p:val>
                                            <p:strVal val="#ppt_x"/>
                                          </p:val>
                                        </p:tav>
                                      </p:tavLst>
                                    </p:anim>
                                    <p:anim calcmode="lin" valueType="num">
                                      <p:cBhvr>
                                        <p:cTn id="68" dur="750" fill="hold"/>
                                        <p:tgtEl>
                                          <p:spTgt spid="15"/>
                                        </p:tgtEl>
                                        <p:attrNameLst>
                                          <p:attrName>ppt_y</p:attrName>
                                        </p:attrNameLst>
                                      </p:cBhvr>
                                      <p:tavLst>
                                        <p:tav tm="0">
                                          <p:val>
                                            <p:strVal val="#ppt_y+.1"/>
                                          </p:val>
                                        </p:tav>
                                        <p:tav tm="100000">
                                          <p:val>
                                            <p:strVal val="#ppt_y"/>
                                          </p:val>
                                        </p:tav>
                                      </p:tavLst>
                                    </p:anim>
                                  </p:childTnLst>
                                </p:cTn>
                              </p:par>
                              <p:par>
                                <p:cTn id="69" presetID="47" presetClass="entr" presetSubtype="0" fill="hold" nodeType="withEffect">
                                  <p:stCondLst>
                                    <p:cond delay="0"/>
                                  </p:stCondLst>
                                  <p:iterate type="wd">
                                    <p:tmAbs val="0"/>
                                  </p:iterate>
                                  <p:childTnLst>
                                    <p:set>
                                      <p:cBhvr>
                                        <p:cTn id="70" dur="1" fill="hold">
                                          <p:stCondLst>
                                            <p:cond delay="0"/>
                                          </p:stCondLst>
                                        </p:cTn>
                                        <p:tgtEl>
                                          <p:spTgt spid="14"/>
                                        </p:tgtEl>
                                        <p:attrNameLst>
                                          <p:attrName>style.visibility</p:attrName>
                                        </p:attrNameLst>
                                      </p:cBhvr>
                                      <p:to>
                                        <p:strVal val="visible"/>
                                      </p:to>
                                    </p:set>
                                    <p:animEffect transition="in" filter="fade">
                                      <p:cBhvr>
                                        <p:cTn id="71" dur="500"/>
                                        <p:tgtEl>
                                          <p:spTgt spid="14"/>
                                        </p:tgtEl>
                                      </p:cBhvr>
                                    </p:animEffect>
                                    <p:anim calcmode="lin" valueType="num">
                                      <p:cBhvr>
                                        <p:cTn id="72" dur="500" fill="hold"/>
                                        <p:tgtEl>
                                          <p:spTgt spid="14"/>
                                        </p:tgtEl>
                                        <p:attrNameLst>
                                          <p:attrName>ppt_x</p:attrName>
                                        </p:attrNameLst>
                                      </p:cBhvr>
                                      <p:tavLst>
                                        <p:tav tm="0">
                                          <p:val>
                                            <p:strVal val="#ppt_x"/>
                                          </p:val>
                                        </p:tav>
                                        <p:tav tm="100000">
                                          <p:val>
                                            <p:strVal val="#ppt_x"/>
                                          </p:val>
                                        </p:tav>
                                      </p:tavLst>
                                    </p:anim>
                                    <p:anim calcmode="lin" valueType="num">
                                      <p:cBhvr>
                                        <p:cTn id="73" dur="500" fill="hold"/>
                                        <p:tgtEl>
                                          <p:spTgt spid="14"/>
                                        </p:tgtEl>
                                        <p:attrNameLst>
                                          <p:attrName>ppt_y</p:attrName>
                                        </p:attrNameLst>
                                      </p:cBhvr>
                                      <p:tavLst>
                                        <p:tav tm="0">
                                          <p:val>
                                            <p:strVal val="#ppt_y-.1"/>
                                          </p:val>
                                        </p:tav>
                                        <p:tav tm="100000">
                                          <p:val>
                                            <p:strVal val="#ppt_y"/>
                                          </p:val>
                                        </p:tav>
                                      </p:tavLst>
                                    </p:anim>
                                  </p:childTnLst>
                                </p:cTn>
                              </p:par>
                              <p:par>
                                <p:cTn id="74" presetID="26" presetClass="emph" presetSubtype="0" fill="hold" nodeType="withEffect">
                                  <p:stCondLst>
                                    <p:cond delay="0"/>
                                  </p:stCondLst>
                                  <p:iterate type="wd">
                                    <p:tmAbs val="0"/>
                                  </p:iterate>
                                  <p:childTnLst>
                                    <p:animEffect transition="out" filter="fade">
                                      <p:cBhvr>
                                        <p:cTn id="75" dur="500" tmFilter="0, 0; .2, .5; .8, .5; 1, 0"/>
                                        <p:tgtEl>
                                          <p:spTgt spid="14"/>
                                        </p:tgtEl>
                                      </p:cBhvr>
                                    </p:animEffect>
                                    <p:animScale>
                                      <p:cBhvr>
                                        <p:cTn id="76" dur="250" autoRev="1" fill="hold"/>
                                        <p:tgtEl>
                                          <p:spTgt spid="14"/>
                                        </p:tgtEl>
                                      </p:cBhvr>
                                      <p:by x="105000" y="105000"/>
                                    </p:animScale>
                                  </p:childTnLst>
                                </p:cTn>
                              </p:par>
                              <p:par>
                                <p:cTn id="77" presetID="22" presetClass="entr" presetSubtype="8" fill="hold" nodeType="withEffect">
                                  <p:stCondLst>
                                    <p:cond delay="0"/>
                                  </p:stCondLst>
                                  <p:iterate type="wd">
                                    <p:tmAbs val="0"/>
                                  </p:iterate>
                                  <p:childTnLst>
                                    <p:set>
                                      <p:cBhvr>
                                        <p:cTn id="78" dur="1" fill="hold">
                                          <p:stCondLst>
                                            <p:cond delay="0"/>
                                          </p:stCondLst>
                                        </p:cTn>
                                        <p:tgtEl>
                                          <p:spTgt spid="12"/>
                                        </p:tgtEl>
                                        <p:attrNameLst>
                                          <p:attrName>style.visibility</p:attrName>
                                        </p:attrNameLst>
                                      </p:cBhvr>
                                      <p:to>
                                        <p:strVal val="visible"/>
                                      </p:to>
                                    </p:set>
                                    <p:animEffect transition="in" filter="wipe(left)">
                                      <p:cBhvr>
                                        <p:cTn id="79" dur="500"/>
                                        <p:tgtEl>
                                          <p:spTgt spid="12"/>
                                        </p:tgtEl>
                                      </p:cBhvr>
                                    </p:animEffect>
                                  </p:childTnLst>
                                </p:cTn>
                              </p:par>
                            </p:childTnLst>
                          </p:cTn>
                        </p:par>
                        <p:par>
                          <p:cTn id="80" fill="hold">
                            <p:stCondLst>
                              <p:cond delay="750"/>
                            </p:stCondLst>
                            <p:childTnLst>
                              <p:par>
                                <p:cTn id="81" presetID="47" presetClass="entr" presetSubtype="0" fill="hold" nodeType="afterEffect">
                                  <p:stCondLst>
                                    <p:cond delay="0"/>
                                  </p:stCondLst>
                                  <p:iterate type="wd">
                                    <p:tmAbs val="0"/>
                                  </p:iterate>
                                  <p:childTnLst>
                                    <p:set>
                                      <p:cBhvr>
                                        <p:cTn id="82" dur="1" fill="hold">
                                          <p:stCondLst>
                                            <p:cond delay="0"/>
                                          </p:stCondLst>
                                        </p:cTn>
                                        <p:tgtEl>
                                          <p:spTgt spid="18"/>
                                        </p:tgtEl>
                                        <p:attrNameLst>
                                          <p:attrName>style.visibility</p:attrName>
                                        </p:attrNameLst>
                                      </p:cBhvr>
                                      <p:to>
                                        <p:strVal val="visible"/>
                                      </p:to>
                                    </p:set>
                                    <p:animEffect transition="in" filter="fade">
                                      <p:cBhvr>
                                        <p:cTn id="83" dur="500"/>
                                        <p:tgtEl>
                                          <p:spTgt spid="18"/>
                                        </p:tgtEl>
                                      </p:cBhvr>
                                    </p:animEffect>
                                    <p:anim calcmode="lin" valueType="num">
                                      <p:cBhvr>
                                        <p:cTn id="84" dur="500" fill="hold"/>
                                        <p:tgtEl>
                                          <p:spTgt spid="18"/>
                                        </p:tgtEl>
                                        <p:attrNameLst>
                                          <p:attrName>ppt_x</p:attrName>
                                        </p:attrNameLst>
                                      </p:cBhvr>
                                      <p:tavLst>
                                        <p:tav tm="0">
                                          <p:val>
                                            <p:strVal val="#ppt_x"/>
                                          </p:val>
                                        </p:tav>
                                        <p:tav tm="100000">
                                          <p:val>
                                            <p:strVal val="#ppt_x"/>
                                          </p:val>
                                        </p:tav>
                                      </p:tavLst>
                                    </p:anim>
                                    <p:anim calcmode="lin" valueType="num">
                                      <p:cBhvr>
                                        <p:cTn id="85" dur="500" fill="hold"/>
                                        <p:tgtEl>
                                          <p:spTgt spid="18"/>
                                        </p:tgtEl>
                                        <p:attrNameLst>
                                          <p:attrName>ppt_y</p:attrName>
                                        </p:attrNameLst>
                                      </p:cBhvr>
                                      <p:tavLst>
                                        <p:tav tm="0">
                                          <p:val>
                                            <p:strVal val="#ppt_y-.1"/>
                                          </p:val>
                                        </p:tav>
                                        <p:tav tm="100000">
                                          <p:val>
                                            <p:strVal val="#ppt_y"/>
                                          </p:val>
                                        </p:tav>
                                      </p:tavLst>
                                    </p:anim>
                                  </p:childTnLst>
                                </p:cTn>
                              </p:par>
                            </p:childTnLst>
                          </p:cTn>
                        </p:par>
                        <p:par>
                          <p:cTn id="86" fill="hold">
                            <p:stCondLst>
                              <p:cond delay="1250"/>
                            </p:stCondLst>
                            <p:childTnLst>
                              <p:par>
                                <p:cTn id="87" presetID="26" presetClass="emph" presetSubtype="0" fill="hold" nodeType="afterEffect">
                                  <p:stCondLst>
                                    <p:cond delay="0"/>
                                  </p:stCondLst>
                                  <p:iterate type="wd">
                                    <p:tmAbs val="0"/>
                                  </p:iterate>
                                  <p:childTnLst>
                                    <p:animEffect transition="out" filter="fade">
                                      <p:cBhvr>
                                        <p:cTn id="88" dur="500" tmFilter="0, 0; .2, .5; .8, .5; 1, 0"/>
                                        <p:tgtEl>
                                          <p:spTgt spid="18"/>
                                        </p:tgtEl>
                                      </p:cBhvr>
                                    </p:animEffect>
                                    <p:animScale>
                                      <p:cBhvr>
                                        <p:cTn id="89" dur="250" autoRev="1" fill="hold"/>
                                        <p:tgtEl>
                                          <p:spTgt spid="18"/>
                                        </p:tgtEl>
                                      </p:cBhvr>
                                      <p:by x="105000" y="105000"/>
                                    </p:animScale>
                                  </p:childTnLst>
                                </p:cTn>
                              </p:par>
                            </p:childTnLst>
                          </p:cTn>
                        </p:par>
                        <p:par>
                          <p:cTn id="90" fill="hold">
                            <p:stCondLst>
                              <p:cond delay="1750"/>
                            </p:stCondLst>
                            <p:childTnLst>
                              <p:par>
                                <p:cTn id="91" presetID="22" presetClass="entr" presetSubtype="8" fill="hold" nodeType="afterEffect">
                                  <p:stCondLst>
                                    <p:cond delay="0"/>
                                  </p:stCondLst>
                                  <p:iterate type="wd">
                                    <p:tmAbs val="0"/>
                                  </p:iterate>
                                  <p:childTnLst>
                                    <p:set>
                                      <p:cBhvr>
                                        <p:cTn id="92" dur="1" fill="hold">
                                          <p:stCondLst>
                                            <p:cond delay="0"/>
                                          </p:stCondLst>
                                        </p:cTn>
                                        <p:tgtEl>
                                          <p:spTgt spid="17"/>
                                        </p:tgtEl>
                                        <p:attrNameLst>
                                          <p:attrName>style.visibility</p:attrName>
                                        </p:attrNameLst>
                                      </p:cBhvr>
                                      <p:to>
                                        <p:strVal val="visible"/>
                                      </p:to>
                                    </p:set>
                                    <p:animEffect transition="in" filter="wipe(left)">
                                      <p:cBhvr>
                                        <p:cTn id="93" dur="250"/>
                                        <p:tgtEl>
                                          <p:spTgt spid="17"/>
                                        </p:tgtEl>
                                      </p:cBhvr>
                                    </p:animEffect>
                                  </p:childTnLst>
                                </p:cTn>
                              </p:par>
                            </p:childTnLst>
                          </p:cTn>
                        </p:par>
                        <p:par>
                          <p:cTn id="94" fill="hold">
                            <p:stCondLst>
                              <p:cond delay="2000"/>
                            </p:stCondLst>
                            <p:childTnLst>
                              <p:par>
                                <p:cTn id="95" presetID="42" presetClass="entr" presetSubtype="0" fill="hold" grpId="0" nodeType="afterEffect">
                                  <p:stCondLst>
                                    <p:cond delay="0"/>
                                  </p:stCondLst>
                                  <p:iterate type="wd">
                                    <p:tmAbs val="0"/>
                                  </p:iterate>
                                  <p:childTnLst>
                                    <p:set>
                                      <p:cBhvr>
                                        <p:cTn id="96" dur="1" fill="hold">
                                          <p:stCondLst>
                                            <p:cond delay="0"/>
                                          </p:stCondLst>
                                        </p:cTn>
                                        <p:tgtEl>
                                          <p:spTgt spid="19"/>
                                        </p:tgtEl>
                                        <p:attrNameLst>
                                          <p:attrName>style.visibility</p:attrName>
                                        </p:attrNameLst>
                                      </p:cBhvr>
                                      <p:to>
                                        <p:strVal val="visible"/>
                                      </p:to>
                                    </p:set>
                                    <p:animEffect transition="in" filter="fade">
                                      <p:cBhvr>
                                        <p:cTn id="97" dur="750"/>
                                        <p:tgtEl>
                                          <p:spTgt spid="19"/>
                                        </p:tgtEl>
                                      </p:cBhvr>
                                    </p:animEffect>
                                    <p:anim calcmode="lin" valueType="num">
                                      <p:cBhvr>
                                        <p:cTn id="98" dur="750" fill="hold"/>
                                        <p:tgtEl>
                                          <p:spTgt spid="19"/>
                                        </p:tgtEl>
                                        <p:attrNameLst>
                                          <p:attrName>ppt_x</p:attrName>
                                        </p:attrNameLst>
                                      </p:cBhvr>
                                      <p:tavLst>
                                        <p:tav tm="0">
                                          <p:val>
                                            <p:strVal val="#ppt_x"/>
                                          </p:val>
                                        </p:tav>
                                        <p:tav tm="100000">
                                          <p:val>
                                            <p:strVal val="#ppt_x"/>
                                          </p:val>
                                        </p:tav>
                                      </p:tavLst>
                                    </p:anim>
                                    <p:anim calcmode="lin" valueType="num">
                                      <p:cBhvr>
                                        <p:cTn id="99" dur="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5" grpId="0"/>
      <p:bldP spid="16" grpId="0"/>
      <p:bldP spid="1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等腰三角形 8"/>
          <p:cNvSpPr/>
          <p:nvPr/>
        </p:nvSpPr>
        <p:spPr>
          <a:xfrm rot="1650064">
            <a:off x="9090779" y="897637"/>
            <a:ext cx="445079" cy="764486"/>
          </a:xfrm>
          <a:prstGeom prst="triangle">
            <a:avLst/>
          </a:prstGeom>
          <a:solidFill>
            <a:srgbClr val="66BFBC"/>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 name="等腰三角形 9"/>
          <p:cNvSpPr/>
          <p:nvPr/>
        </p:nvSpPr>
        <p:spPr>
          <a:xfrm rot="12132218">
            <a:off x="6808861" y="764309"/>
            <a:ext cx="390284" cy="787294"/>
          </a:xfrm>
          <a:prstGeom prst="triangle">
            <a:avLst/>
          </a:prstGeom>
          <a:solidFill>
            <a:srgbClr val="FC6E5B">
              <a:alpha val="31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1" name="任意多边形 80"/>
          <p:cNvSpPr/>
          <p:nvPr/>
        </p:nvSpPr>
        <p:spPr>
          <a:xfrm rot="8289040">
            <a:off x="10104452" y="914982"/>
            <a:ext cx="2481763" cy="195316"/>
          </a:xfrm>
          <a:custGeom>
            <a:avLst/>
            <a:gdLst>
              <a:gd name="connsiteX0" fmla="*/ 0 w 2481081"/>
              <a:gd name="connsiteY0" fmla="*/ 194529 h 194529"/>
              <a:gd name="connsiteX1" fmla="*/ 174230 w 2481081"/>
              <a:gd name="connsiteY1" fmla="*/ 0 h 194529"/>
              <a:gd name="connsiteX2" fmla="*/ 2263889 w 2481081"/>
              <a:gd name="connsiteY2" fmla="*/ 0 h 194529"/>
              <a:gd name="connsiteX3" fmla="*/ 2481081 w 2481081"/>
              <a:gd name="connsiteY3" fmla="*/ 194529 h 194529"/>
            </a:gdLst>
            <a:ahLst/>
            <a:cxnLst>
              <a:cxn ang="0">
                <a:pos x="connsiteX0" y="connsiteY0"/>
              </a:cxn>
              <a:cxn ang="0">
                <a:pos x="connsiteX1" y="connsiteY1"/>
              </a:cxn>
              <a:cxn ang="0">
                <a:pos x="connsiteX2" y="connsiteY2"/>
              </a:cxn>
              <a:cxn ang="0">
                <a:pos x="connsiteX3" y="connsiteY3"/>
              </a:cxn>
            </a:cxnLst>
            <a:rect l="l" t="t" r="r" b="b"/>
            <a:pathLst>
              <a:path w="2481081" h="194529">
                <a:moveTo>
                  <a:pt x="0" y="194529"/>
                </a:moveTo>
                <a:lnTo>
                  <a:pt x="174230" y="0"/>
                </a:lnTo>
                <a:lnTo>
                  <a:pt x="2263889" y="0"/>
                </a:lnTo>
                <a:lnTo>
                  <a:pt x="2481081" y="194529"/>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3" name="任意多边形 72"/>
          <p:cNvSpPr/>
          <p:nvPr/>
        </p:nvSpPr>
        <p:spPr>
          <a:xfrm rot="8289040">
            <a:off x="10183295" y="674869"/>
            <a:ext cx="2153848" cy="44798"/>
          </a:xfrm>
          <a:custGeom>
            <a:avLst/>
            <a:gdLst>
              <a:gd name="connsiteX0" fmla="*/ 51045 w 2151533"/>
              <a:gd name="connsiteY0" fmla="*/ 45719 h 45719"/>
              <a:gd name="connsiteX1" fmla="*/ 0 w 2151533"/>
              <a:gd name="connsiteY1" fmla="*/ 0 h 45719"/>
              <a:gd name="connsiteX2" fmla="*/ 2151533 w 2151533"/>
              <a:gd name="connsiteY2" fmla="*/ 0 h 45719"/>
              <a:gd name="connsiteX3" fmla="*/ 2151533 w 2151533"/>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151533" h="45719">
                <a:moveTo>
                  <a:pt x="51045" y="45719"/>
                </a:moveTo>
                <a:lnTo>
                  <a:pt x="0" y="0"/>
                </a:lnTo>
                <a:lnTo>
                  <a:pt x="2151533" y="0"/>
                </a:lnTo>
                <a:lnTo>
                  <a:pt x="2151533" y="45719"/>
                </a:lnTo>
                <a:close/>
              </a:path>
            </a:pathLst>
          </a:custGeom>
          <a:solidFill>
            <a:srgbClr val="79C7C5">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47" name="任意多边形 46"/>
          <p:cNvSpPr/>
          <p:nvPr/>
        </p:nvSpPr>
        <p:spPr>
          <a:xfrm rot="8289040">
            <a:off x="10595429" y="1898729"/>
            <a:ext cx="1872521" cy="46589"/>
          </a:xfrm>
          <a:custGeom>
            <a:avLst/>
            <a:gdLst>
              <a:gd name="connsiteX0" fmla="*/ 0 w 1873652"/>
              <a:gd name="connsiteY0" fmla="*/ 45719 h 45719"/>
              <a:gd name="connsiteX1" fmla="*/ 40948 w 1873652"/>
              <a:gd name="connsiteY1" fmla="*/ 0 h 45719"/>
              <a:gd name="connsiteX2" fmla="*/ 1873652 w 1873652"/>
              <a:gd name="connsiteY2" fmla="*/ 0 h 45719"/>
              <a:gd name="connsiteX3" fmla="*/ 1873652 w 187365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873652" h="45719">
                <a:moveTo>
                  <a:pt x="0" y="45719"/>
                </a:moveTo>
                <a:lnTo>
                  <a:pt x="40948" y="0"/>
                </a:lnTo>
                <a:lnTo>
                  <a:pt x="1873652" y="0"/>
                </a:lnTo>
                <a:lnTo>
                  <a:pt x="1873652" y="45719"/>
                </a:lnTo>
                <a:close/>
              </a:path>
            </a:pathLst>
          </a:custGeom>
          <a:solidFill>
            <a:srgbClr val="FC6E5B">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6" name="任意多边形 75"/>
          <p:cNvSpPr/>
          <p:nvPr/>
        </p:nvSpPr>
        <p:spPr>
          <a:xfrm rot="8289040">
            <a:off x="10333814" y="2348492"/>
            <a:ext cx="2189686" cy="152311"/>
          </a:xfrm>
          <a:custGeom>
            <a:avLst/>
            <a:gdLst>
              <a:gd name="connsiteX0" fmla="*/ 0 w 2190050"/>
              <a:gd name="connsiteY0" fmla="*/ 155058 h 155058"/>
              <a:gd name="connsiteX1" fmla="*/ 138878 w 2190050"/>
              <a:gd name="connsiteY1" fmla="*/ 0 h 155058"/>
              <a:gd name="connsiteX2" fmla="*/ 2016928 w 2190050"/>
              <a:gd name="connsiteY2" fmla="*/ 0 h 155058"/>
              <a:gd name="connsiteX3" fmla="*/ 2190050 w 2190050"/>
              <a:gd name="connsiteY3" fmla="*/ 155058 h 155058"/>
            </a:gdLst>
            <a:ahLst/>
            <a:cxnLst>
              <a:cxn ang="0">
                <a:pos x="connsiteX0" y="connsiteY0"/>
              </a:cxn>
              <a:cxn ang="0">
                <a:pos x="connsiteX1" y="connsiteY1"/>
              </a:cxn>
              <a:cxn ang="0">
                <a:pos x="connsiteX2" y="connsiteY2"/>
              </a:cxn>
              <a:cxn ang="0">
                <a:pos x="connsiteX3" y="connsiteY3"/>
              </a:cxn>
            </a:cxnLst>
            <a:rect l="l" t="t" r="r" b="b"/>
            <a:pathLst>
              <a:path w="2190050" h="155058">
                <a:moveTo>
                  <a:pt x="0" y="155058"/>
                </a:moveTo>
                <a:lnTo>
                  <a:pt x="138878" y="0"/>
                </a:lnTo>
                <a:lnTo>
                  <a:pt x="2016928" y="0"/>
                </a:lnTo>
                <a:lnTo>
                  <a:pt x="2190050" y="155058"/>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45" name="任意多边形 44"/>
          <p:cNvSpPr/>
          <p:nvPr/>
        </p:nvSpPr>
        <p:spPr>
          <a:xfrm rot="8289040">
            <a:off x="11362357" y="2468549"/>
            <a:ext cx="990913" cy="46589"/>
          </a:xfrm>
          <a:custGeom>
            <a:avLst/>
            <a:gdLst>
              <a:gd name="connsiteX0" fmla="*/ 0 w 991862"/>
              <a:gd name="connsiteY0" fmla="*/ 45719 h 45719"/>
              <a:gd name="connsiteX1" fmla="*/ 40948 w 991862"/>
              <a:gd name="connsiteY1" fmla="*/ 0 h 45719"/>
              <a:gd name="connsiteX2" fmla="*/ 991862 w 991862"/>
              <a:gd name="connsiteY2" fmla="*/ 0 h 45719"/>
              <a:gd name="connsiteX3" fmla="*/ 991862 w 99186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991862" h="45719">
                <a:moveTo>
                  <a:pt x="0" y="45719"/>
                </a:moveTo>
                <a:lnTo>
                  <a:pt x="40948" y="0"/>
                </a:lnTo>
                <a:lnTo>
                  <a:pt x="991862" y="0"/>
                </a:lnTo>
                <a:lnTo>
                  <a:pt x="99186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grpSp>
        <p:nvGrpSpPr>
          <p:cNvPr id="4" name="组合 163"/>
          <p:cNvGrpSpPr/>
          <p:nvPr/>
        </p:nvGrpSpPr>
        <p:grpSpPr>
          <a:xfrm>
            <a:off x="10670688" y="3242639"/>
            <a:ext cx="962243" cy="1114559"/>
            <a:chOff x="10670736" y="3241053"/>
            <a:chExt cx="962659" cy="1118718"/>
          </a:xfrm>
        </p:grpSpPr>
        <p:sp>
          <p:nvSpPr>
            <p:cNvPr id="16" name="等腰三角形 15"/>
            <p:cNvSpPr/>
            <p:nvPr/>
          </p:nvSpPr>
          <p:spPr>
            <a:xfrm rot="2928219">
              <a:off x="10597584" y="3314205"/>
              <a:ext cx="1060704" cy="914400"/>
            </a:xfrm>
            <a:prstGeom prst="triangle">
              <a:avLst/>
            </a:prstGeom>
            <a:solidFill>
              <a:srgbClr val="66BFBC">
                <a:alpha val="76000"/>
              </a:srgb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sp>
          <p:nvSpPr>
            <p:cNvPr id="17" name="等腰三角形 16"/>
            <p:cNvSpPr/>
            <p:nvPr/>
          </p:nvSpPr>
          <p:spPr>
            <a:xfrm rot="20901646">
              <a:off x="10936527" y="3445371"/>
              <a:ext cx="696868" cy="914400"/>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1" fmla="*/ 0 w 696868"/>
                <a:gd name="connsiteY0-2" fmla="*/ 914400 h 914400"/>
                <a:gd name="connsiteX1-3" fmla="*/ 530352 w 696868"/>
                <a:gd name="connsiteY1-4" fmla="*/ 0 h 914400"/>
                <a:gd name="connsiteX2-5" fmla="*/ 696868 w 696868"/>
                <a:gd name="connsiteY2-6" fmla="*/ 839454 h 914400"/>
                <a:gd name="connsiteX3-7" fmla="*/ 0 w 696868"/>
                <a:gd name="connsiteY3-8" fmla="*/ 914400 h 914400"/>
              </a:gdLst>
              <a:ahLst/>
              <a:cxnLst>
                <a:cxn ang="0">
                  <a:pos x="connsiteX0-1" y="connsiteY0-2"/>
                </a:cxn>
                <a:cxn ang="0">
                  <a:pos x="connsiteX1-3" y="connsiteY1-4"/>
                </a:cxn>
                <a:cxn ang="0">
                  <a:pos x="connsiteX2-5" y="connsiteY2-6"/>
                </a:cxn>
                <a:cxn ang="0">
                  <a:pos x="connsiteX3-7" y="connsiteY3-8"/>
                </a:cxn>
              </a:cxnLst>
              <a:rect l="l" t="t" r="r" b="b"/>
              <a:pathLst>
                <a:path w="696868" h="914400">
                  <a:moveTo>
                    <a:pt x="0" y="914400"/>
                  </a:moveTo>
                  <a:lnTo>
                    <a:pt x="530352" y="0"/>
                  </a:lnTo>
                  <a:lnTo>
                    <a:pt x="696868" y="839454"/>
                  </a:lnTo>
                  <a:lnTo>
                    <a:pt x="0" y="914400"/>
                  </a:lnTo>
                  <a:close/>
                </a:path>
              </a:pathLst>
            </a:cu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grpSp>
      <p:sp>
        <p:nvSpPr>
          <p:cNvPr id="24" name="等腰三角形 23"/>
          <p:cNvSpPr/>
          <p:nvPr/>
        </p:nvSpPr>
        <p:spPr>
          <a:xfrm rot="14549936" flipH="1">
            <a:off x="6822414" y="4571887"/>
            <a:ext cx="444468" cy="765529"/>
          </a:xfrm>
          <a:prstGeom prst="triangle">
            <a:avLst/>
          </a:prstGeom>
          <a:solidFill>
            <a:srgbClr val="66BFBC"/>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30" name="等腰三角形 29"/>
          <p:cNvSpPr/>
          <p:nvPr/>
        </p:nvSpPr>
        <p:spPr>
          <a:xfrm rot="14549936" flipH="1">
            <a:off x="5530703" y="4748413"/>
            <a:ext cx="444468" cy="765529"/>
          </a:xfrm>
          <a:prstGeom prst="triangle">
            <a:avLst/>
          </a:prstGeom>
          <a:solidFill>
            <a:srgbClr val="66BFBC"/>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31" name="等腰三角形 30"/>
          <p:cNvSpPr/>
          <p:nvPr/>
        </p:nvSpPr>
        <p:spPr>
          <a:xfrm rot="14549936" flipH="1">
            <a:off x="7402623" y="4771981"/>
            <a:ext cx="444468" cy="765543"/>
          </a:xfrm>
          <a:prstGeom prst="triangle">
            <a:avLst/>
          </a:prstGeom>
          <a:solidFill>
            <a:srgbClr val="FC6E5B"/>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grpSp>
        <p:nvGrpSpPr>
          <p:cNvPr id="5" name="组合 10"/>
          <p:cNvGrpSpPr/>
          <p:nvPr/>
        </p:nvGrpSpPr>
        <p:grpSpPr bwMode="auto">
          <a:xfrm>
            <a:off x="960451" y="2316238"/>
            <a:ext cx="827852" cy="922822"/>
            <a:chOff x="1354861" y="2750116"/>
            <a:chExt cx="828164" cy="924005"/>
          </a:xfrm>
        </p:grpSpPr>
        <p:sp>
          <p:nvSpPr>
            <p:cNvPr id="33" name="直角三角形 32"/>
            <p:cNvSpPr/>
            <p:nvPr/>
          </p:nvSpPr>
          <p:spPr>
            <a:xfrm rot="3161904">
              <a:off x="1666534" y="3157630"/>
              <a:ext cx="516725" cy="516258"/>
            </a:xfrm>
            <a:prstGeom prst="rtTriangle">
              <a:avLst/>
            </a:prstGeom>
            <a:solidFill>
              <a:srgbClr val="66BFB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sp>
          <p:nvSpPr>
            <p:cNvPr id="34" name="直角三角形 33"/>
            <p:cNvSpPr/>
            <p:nvPr/>
          </p:nvSpPr>
          <p:spPr>
            <a:xfrm rot="3161904" flipH="1">
              <a:off x="1354628" y="2750349"/>
              <a:ext cx="516725" cy="516258"/>
            </a:xfrm>
            <a:prstGeom prst="rtTriangle">
              <a:avLst/>
            </a:prstGeom>
            <a:solidFill>
              <a:srgbClr val="66BFB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grpSp>
      <p:sp>
        <p:nvSpPr>
          <p:cNvPr id="39" name="直角三角形 38"/>
          <p:cNvSpPr/>
          <p:nvPr/>
        </p:nvSpPr>
        <p:spPr>
          <a:xfrm rot="3176496">
            <a:off x="3555840" y="5261093"/>
            <a:ext cx="306804" cy="307224"/>
          </a:xfrm>
          <a:prstGeom prst="rtTriangle">
            <a:avLst/>
          </a:prstGeom>
          <a:solidFill>
            <a:srgbClr val="66BFBC">
              <a:alpha val="60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40" name="直角三角形 39"/>
          <p:cNvSpPr/>
          <p:nvPr/>
        </p:nvSpPr>
        <p:spPr>
          <a:xfrm rot="3176496" flipH="1">
            <a:off x="3393834" y="5045957"/>
            <a:ext cx="306804" cy="307224"/>
          </a:xfrm>
          <a:prstGeom prst="rtTriangle">
            <a:avLst/>
          </a:prstGeom>
          <a:solidFill>
            <a:srgbClr val="66BFBC">
              <a:alpha val="90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2" name="等腰三角形 81"/>
          <p:cNvSpPr/>
          <p:nvPr/>
        </p:nvSpPr>
        <p:spPr>
          <a:xfrm rot="8943941">
            <a:off x="3278006" y="1287787"/>
            <a:ext cx="861663" cy="1078367"/>
          </a:xfrm>
          <a:prstGeom prst="triangle">
            <a:avLst/>
          </a:prstGeom>
          <a:solidFill>
            <a:srgbClr val="FC6E5B">
              <a:alpha val="62000"/>
            </a:srgbClr>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3" name="椭圆 82"/>
          <p:cNvSpPr/>
          <p:nvPr/>
        </p:nvSpPr>
        <p:spPr>
          <a:xfrm>
            <a:off x="2612913" y="1670390"/>
            <a:ext cx="776939" cy="858338"/>
          </a:xfrm>
          <a:prstGeom prst="ellipse">
            <a:avLst/>
          </a:prstGeom>
          <a:solidFill>
            <a:srgbClr val="FBC75D">
              <a:alpha val="56000"/>
            </a:srgbClr>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8" name="等腰三角形 87"/>
          <p:cNvSpPr/>
          <p:nvPr/>
        </p:nvSpPr>
        <p:spPr>
          <a:xfrm rot="7669978">
            <a:off x="1687382" y="2095562"/>
            <a:ext cx="302829" cy="288288"/>
          </a:xfrm>
          <a:prstGeom prst="triangle">
            <a:avLst/>
          </a:prstGeom>
          <a:solidFill>
            <a:srgbClr val="8CC066">
              <a:alpha val="62000"/>
            </a:srgb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8" name="任意多边形 77"/>
          <p:cNvSpPr/>
          <p:nvPr/>
        </p:nvSpPr>
        <p:spPr>
          <a:xfrm rot="8289040">
            <a:off x="7520551" y="5944810"/>
            <a:ext cx="2687831" cy="193524"/>
          </a:xfrm>
          <a:custGeom>
            <a:avLst/>
            <a:gdLst>
              <a:gd name="connsiteX0" fmla="*/ 217193 w 2688632"/>
              <a:gd name="connsiteY0" fmla="*/ 194530 h 194530"/>
              <a:gd name="connsiteX1" fmla="*/ 0 w 2688632"/>
              <a:gd name="connsiteY1" fmla="*/ 0 h 194530"/>
              <a:gd name="connsiteX2" fmla="*/ 2471440 w 2688632"/>
              <a:gd name="connsiteY2" fmla="*/ 0 h 194530"/>
              <a:gd name="connsiteX3" fmla="*/ 2688632 w 2688632"/>
              <a:gd name="connsiteY3" fmla="*/ 194529 h 194530"/>
            </a:gdLst>
            <a:ahLst/>
            <a:cxnLst>
              <a:cxn ang="0">
                <a:pos x="connsiteX0" y="connsiteY0"/>
              </a:cxn>
              <a:cxn ang="0">
                <a:pos x="connsiteX1" y="connsiteY1"/>
              </a:cxn>
              <a:cxn ang="0">
                <a:pos x="connsiteX2" y="connsiteY2"/>
              </a:cxn>
              <a:cxn ang="0">
                <a:pos x="connsiteX3" y="connsiteY3"/>
              </a:cxn>
            </a:cxnLst>
            <a:rect l="l" t="t" r="r" b="b"/>
            <a:pathLst>
              <a:path w="2688632" h="194530">
                <a:moveTo>
                  <a:pt x="217193" y="194530"/>
                </a:moveTo>
                <a:lnTo>
                  <a:pt x="0" y="0"/>
                </a:lnTo>
                <a:lnTo>
                  <a:pt x="2471440" y="0"/>
                </a:lnTo>
                <a:lnTo>
                  <a:pt x="2688632" y="194529"/>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66" name="任意多边形 65"/>
          <p:cNvSpPr/>
          <p:nvPr/>
        </p:nvSpPr>
        <p:spPr>
          <a:xfrm rot="8289040">
            <a:off x="8269560" y="6376654"/>
            <a:ext cx="1449636" cy="43005"/>
          </a:xfrm>
          <a:custGeom>
            <a:avLst/>
            <a:gdLst>
              <a:gd name="connsiteX0" fmla="*/ 0 w 1448568"/>
              <a:gd name="connsiteY0" fmla="*/ 45719 h 45719"/>
              <a:gd name="connsiteX1" fmla="*/ 0 w 1448568"/>
              <a:gd name="connsiteY1" fmla="*/ 0 h 45719"/>
              <a:gd name="connsiteX2" fmla="*/ 1397523 w 1448568"/>
              <a:gd name="connsiteY2" fmla="*/ 0 h 45719"/>
              <a:gd name="connsiteX3" fmla="*/ 1448568 w 1448568"/>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448568" h="45719">
                <a:moveTo>
                  <a:pt x="0" y="45719"/>
                </a:moveTo>
                <a:lnTo>
                  <a:pt x="0" y="0"/>
                </a:lnTo>
                <a:lnTo>
                  <a:pt x="1397523" y="0"/>
                </a:lnTo>
                <a:lnTo>
                  <a:pt x="1448568"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64" name="任意多边形 63"/>
          <p:cNvSpPr/>
          <p:nvPr/>
        </p:nvSpPr>
        <p:spPr>
          <a:xfrm rot="8289040">
            <a:off x="8715739" y="6265557"/>
            <a:ext cx="1775761" cy="44798"/>
          </a:xfrm>
          <a:custGeom>
            <a:avLst/>
            <a:gdLst>
              <a:gd name="connsiteX0" fmla="*/ 0 w 1776912"/>
              <a:gd name="connsiteY0" fmla="*/ 45719 h 45719"/>
              <a:gd name="connsiteX1" fmla="*/ 0 w 1776912"/>
              <a:gd name="connsiteY1" fmla="*/ 0 h 45719"/>
              <a:gd name="connsiteX2" fmla="*/ 1725868 w 1776912"/>
              <a:gd name="connsiteY2" fmla="*/ 1 h 45719"/>
              <a:gd name="connsiteX3" fmla="*/ 1776912 w 177691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776912" h="45719">
                <a:moveTo>
                  <a:pt x="0" y="45719"/>
                </a:moveTo>
                <a:lnTo>
                  <a:pt x="0" y="0"/>
                </a:lnTo>
                <a:lnTo>
                  <a:pt x="1725868" y="1"/>
                </a:lnTo>
                <a:lnTo>
                  <a:pt x="1776912"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0" name="任意多边形 69"/>
          <p:cNvSpPr/>
          <p:nvPr/>
        </p:nvSpPr>
        <p:spPr>
          <a:xfrm rot="8289040">
            <a:off x="6977608" y="6116831"/>
            <a:ext cx="2230900" cy="44797"/>
          </a:xfrm>
          <a:custGeom>
            <a:avLst/>
            <a:gdLst>
              <a:gd name="connsiteX0" fmla="*/ 0 w 2230870"/>
              <a:gd name="connsiteY0" fmla="*/ 45719 h 45719"/>
              <a:gd name="connsiteX1" fmla="*/ 0 w 2230870"/>
              <a:gd name="connsiteY1" fmla="*/ 0 h 45719"/>
              <a:gd name="connsiteX2" fmla="*/ 2179825 w 2230870"/>
              <a:gd name="connsiteY2" fmla="*/ 0 h 45719"/>
              <a:gd name="connsiteX3" fmla="*/ 2230870 w 223087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230870" h="45719">
                <a:moveTo>
                  <a:pt x="0" y="45719"/>
                </a:moveTo>
                <a:lnTo>
                  <a:pt x="0" y="0"/>
                </a:lnTo>
                <a:lnTo>
                  <a:pt x="2179825" y="0"/>
                </a:lnTo>
                <a:lnTo>
                  <a:pt x="2230870"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2" name="任意多边形 71"/>
          <p:cNvSpPr/>
          <p:nvPr/>
        </p:nvSpPr>
        <p:spPr>
          <a:xfrm rot="8289040">
            <a:off x="6330738" y="6502086"/>
            <a:ext cx="1075132" cy="43005"/>
          </a:xfrm>
          <a:custGeom>
            <a:avLst/>
            <a:gdLst>
              <a:gd name="connsiteX0" fmla="*/ 0 w 1075142"/>
              <a:gd name="connsiteY0" fmla="*/ 45719 h 45719"/>
              <a:gd name="connsiteX1" fmla="*/ 0 w 1075142"/>
              <a:gd name="connsiteY1" fmla="*/ 0 h 45719"/>
              <a:gd name="connsiteX2" fmla="*/ 1024097 w 1075142"/>
              <a:gd name="connsiteY2" fmla="*/ 0 h 45719"/>
              <a:gd name="connsiteX3" fmla="*/ 1075142 w 107514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75142" h="45719">
                <a:moveTo>
                  <a:pt x="0" y="45719"/>
                </a:moveTo>
                <a:lnTo>
                  <a:pt x="0" y="0"/>
                </a:lnTo>
                <a:lnTo>
                  <a:pt x="1024097" y="0"/>
                </a:lnTo>
                <a:lnTo>
                  <a:pt x="107514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0" name="任意多边形 79"/>
          <p:cNvSpPr/>
          <p:nvPr/>
        </p:nvSpPr>
        <p:spPr>
          <a:xfrm rot="8289040">
            <a:off x="-541150" y="5462792"/>
            <a:ext cx="3977989" cy="125432"/>
          </a:xfrm>
          <a:custGeom>
            <a:avLst/>
            <a:gdLst>
              <a:gd name="connsiteX0" fmla="*/ 139966 w 3978903"/>
              <a:gd name="connsiteY0" fmla="*/ 125361 h 125361"/>
              <a:gd name="connsiteX1" fmla="*/ 0 w 3978903"/>
              <a:gd name="connsiteY1" fmla="*/ 0 h 125361"/>
              <a:gd name="connsiteX2" fmla="*/ 3939559 w 3978903"/>
              <a:gd name="connsiteY2" fmla="*/ 0 h 125361"/>
              <a:gd name="connsiteX3" fmla="*/ 3978903 w 3978903"/>
              <a:gd name="connsiteY3" fmla="*/ 35238 h 125361"/>
              <a:gd name="connsiteX4" fmla="*/ 3898184 w 3978903"/>
              <a:gd name="connsiteY4" fmla="*/ 125361 h 125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8903" h="125361">
                <a:moveTo>
                  <a:pt x="139966" y="125361"/>
                </a:moveTo>
                <a:lnTo>
                  <a:pt x="0" y="0"/>
                </a:lnTo>
                <a:lnTo>
                  <a:pt x="3939559" y="0"/>
                </a:lnTo>
                <a:lnTo>
                  <a:pt x="3978903" y="35238"/>
                </a:lnTo>
                <a:lnTo>
                  <a:pt x="3898184" y="125361"/>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56" name="任意多边形 55"/>
          <p:cNvSpPr/>
          <p:nvPr/>
        </p:nvSpPr>
        <p:spPr>
          <a:xfrm rot="8289040">
            <a:off x="-568029" y="4959272"/>
            <a:ext cx="4214520" cy="44797"/>
          </a:xfrm>
          <a:custGeom>
            <a:avLst/>
            <a:gdLst>
              <a:gd name="connsiteX0" fmla="*/ 0 w 4213929"/>
              <a:gd name="connsiteY0" fmla="*/ 45719 h 45719"/>
              <a:gd name="connsiteX1" fmla="*/ 0 w 4213929"/>
              <a:gd name="connsiteY1" fmla="*/ 0 h 45719"/>
              <a:gd name="connsiteX2" fmla="*/ 4213929 w 4213929"/>
              <a:gd name="connsiteY2" fmla="*/ 0 h 45719"/>
              <a:gd name="connsiteX3" fmla="*/ 4172980 w 4213929"/>
              <a:gd name="connsiteY3" fmla="*/ 45719 h 45719"/>
            </a:gdLst>
            <a:ahLst/>
            <a:cxnLst>
              <a:cxn ang="0">
                <a:pos x="connsiteX0" y="connsiteY0"/>
              </a:cxn>
              <a:cxn ang="0">
                <a:pos x="connsiteX1" y="connsiteY1"/>
              </a:cxn>
              <a:cxn ang="0">
                <a:pos x="connsiteX2" y="connsiteY2"/>
              </a:cxn>
              <a:cxn ang="0">
                <a:pos x="connsiteX3" y="connsiteY3"/>
              </a:cxn>
            </a:cxnLst>
            <a:rect l="l" t="t" r="r" b="b"/>
            <a:pathLst>
              <a:path w="4213929" h="45719">
                <a:moveTo>
                  <a:pt x="0" y="45719"/>
                </a:moveTo>
                <a:lnTo>
                  <a:pt x="0" y="0"/>
                </a:lnTo>
                <a:lnTo>
                  <a:pt x="4213929" y="0"/>
                </a:lnTo>
                <a:lnTo>
                  <a:pt x="4172980"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54" name="任意多边形 53"/>
          <p:cNvSpPr/>
          <p:nvPr/>
        </p:nvSpPr>
        <p:spPr>
          <a:xfrm rot="8289040">
            <a:off x="-266992" y="4701240"/>
            <a:ext cx="1847436" cy="46589"/>
          </a:xfrm>
          <a:custGeom>
            <a:avLst/>
            <a:gdLst>
              <a:gd name="connsiteX0" fmla="*/ 0 w 1847733"/>
              <a:gd name="connsiteY0" fmla="*/ 45719 h 45719"/>
              <a:gd name="connsiteX1" fmla="*/ 0 w 1847733"/>
              <a:gd name="connsiteY1" fmla="*/ 0 h 45719"/>
              <a:gd name="connsiteX2" fmla="*/ 1847733 w 1847733"/>
              <a:gd name="connsiteY2" fmla="*/ 0 h 45719"/>
              <a:gd name="connsiteX3" fmla="*/ 1806784 w 1847733"/>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847733" h="45719">
                <a:moveTo>
                  <a:pt x="0" y="45719"/>
                </a:moveTo>
                <a:lnTo>
                  <a:pt x="0" y="0"/>
                </a:lnTo>
                <a:lnTo>
                  <a:pt x="1847733" y="0"/>
                </a:lnTo>
                <a:lnTo>
                  <a:pt x="1806784"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52" name="任意多边形 51"/>
          <p:cNvSpPr/>
          <p:nvPr/>
        </p:nvSpPr>
        <p:spPr>
          <a:xfrm rot="8289040">
            <a:off x="-295662" y="4260436"/>
            <a:ext cx="2076798" cy="46589"/>
          </a:xfrm>
          <a:custGeom>
            <a:avLst/>
            <a:gdLst>
              <a:gd name="connsiteX0" fmla="*/ 0 w 2076814"/>
              <a:gd name="connsiteY0" fmla="*/ 45719 h 45719"/>
              <a:gd name="connsiteX1" fmla="*/ 0 w 2076814"/>
              <a:gd name="connsiteY1" fmla="*/ 0 h 45719"/>
              <a:gd name="connsiteX2" fmla="*/ 2076814 w 2076814"/>
              <a:gd name="connsiteY2" fmla="*/ 0 h 45719"/>
              <a:gd name="connsiteX3" fmla="*/ 2035866 w 2076814"/>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076814" h="45719">
                <a:moveTo>
                  <a:pt x="0" y="45719"/>
                </a:moveTo>
                <a:lnTo>
                  <a:pt x="0" y="0"/>
                </a:lnTo>
                <a:lnTo>
                  <a:pt x="2076814" y="0"/>
                </a:lnTo>
                <a:lnTo>
                  <a:pt x="2035866"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60" name="任意多边形 59"/>
          <p:cNvSpPr/>
          <p:nvPr/>
        </p:nvSpPr>
        <p:spPr>
          <a:xfrm rot="8289040">
            <a:off x="283118" y="6036196"/>
            <a:ext cx="2431591" cy="46589"/>
          </a:xfrm>
          <a:custGeom>
            <a:avLst/>
            <a:gdLst>
              <a:gd name="connsiteX0" fmla="*/ 0 w 2432620"/>
              <a:gd name="connsiteY0" fmla="*/ 45719 h 45719"/>
              <a:gd name="connsiteX1" fmla="*/ 0 w 2432620"/>
              <a:gd name="connsiteY1" fmla="*/ 0 h 45719"/>
              <a:gd name="connsiteX2" fmla="*/ 2381575 w 2432620"/>
              <a:gd name="connsiteY2" fmla="*/ 0 h 45719"/>
              <a:gd name="connsiteX3" fmla="*/ 2432620 w 243262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432620" h="45719">
                <a:moveTo>
                  <a:pt x="0" y="45719"/>
                </a:moveTo>
                <a:lnTo>
                  <a:pt x="0" y="0"/>
                </a:lnTo>
                <a:lnTo>
                  <a:pt x="2381575" y="0"/>
                </a:lnTo>
                <a:lnTo>
                  <a:pt x="2432620"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0" name="任意多边形 89"/>
          <p:cNvSpPr/>
          <p:nvPr/>
        </p:nvSpPr>
        <p:spPr>
          <a:xfrm rot="8289040">
            <a:off x="2886731" y="6421452"/>
            <a:ext cx="1318829" cy="94969"/>
          </a:xfrm>
          <a:custGeom>
            <a:avLst/>
            <a:gdLst>
              <a:gd name="connsiteX0" fmla="*/ 217193 w 2688632"/>
              <a:gd name="connsiteY0" fmla="*/ 194530 h 194530"/>
              <a:gd name="connsiteX1" fmla="*/ 0 w 2688632"/>
              <a:gd name="connsiteY1" fmla="*/ 0 h 194530"/>
              <a:gd name="connsiteX2" fmla="*/ 2471440 w 2688632"/>
              <a:gd name="connsiteY2" fmla="*/ 0 h 194530"/>
              <a:gd name="connsiteX3" fmla="*/ 2688632 w 2688632"/>
              <a:gd name="connsiteY3" fmla="*/ 194529 h 194530"/>
            </a:gdLst>
            <a:ahLst/>
            <a:cxnLst>
              <a:cxn ang="0">
                <a:pos x="connsiteX0" y="connsiteY0"/>
              </a:cxn>
              <a:cxn ang="0">
                <a:pos x="connsiteX1" y="connsiteY1"/>
              </a:cxn>
              <a:cxn ang="0">
                <a:pos x="connsiteX2" y="connsiteY2"/>
              </a:cxn>
              <a:cxn ang="0">
                <a:pos x="connsiteX3" y="connsiteY3"/>
              </a:cxn>
            </a:cxnLst>
            <a:rect l="l" t="t" r="r" b="b"/>
            <a:pathLst>
              <a:path w="2688632" h="194530">
                <a:moveTo>
                  <a:pt x="217193" y="194530"/>
                </a:moveTo>
                <a:lnTo>
                  <a:pt x="0" y="0"/>
                </a:lnTo>
                <a:lnTo>
                  <a:pt x="2471440" y="0"/>
                </a:lnTo>
                <a:lnTo>
                  <a:pt x="2688632" y="194529"/>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1" name="任意多边形 90"/>
          <p:cNvSpPr/>
          <p:nvPr/>
        </p:nvSpPr>
        <p:spPr>
          <a:xfrm rot="8289040">
            <a:off x="3252276" y="6634686"/>
            <a:ext cx="711379" cy="21503"/>
          </a:xfrm>
          <a:custGeom>
            <a:avLst/>
            <a:gdLst>
              <a:gd name="connsiteX0" fmla="*/ 0 w 1448568"/>
              <a:gd name="connsiteY0" fmla="*/ 45719 h 45719"/>
              <a:gd name="connsiteX1" fmla="*/ 0 w 1448568"/>
              <a:gd name="connsiteY1" fmla="*/ 0 h 45719"/>
              <a:gd name="connsiteX2" fmla="*/ 1397523 w 1448568"/>
              <a:gd name="connsiteY2" fmla="*/ 0 h 45719"/>
              <a:gd name="connsiteX3" fmla="*/ 1448568 w 1448568"/>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448568" h="45719">
                <a:moveTo>
                  <a:pt x="0" y="45719"/>
                </a:moveTo>
                <a:lnTo>
                  <a:pt x="0" y="0"/>
                </a:lnTo>
                <a:lnTo>
                  <a:pt x="1397523" y="0"/>
                </a:lnTo>
                <a:lnTo>
                  <a:pt x="1448568"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2" name="任意多边形 91"/>
          <p:cNvSpPr/>
          <p:nvPr/>
        </p:nvSpPr>
        <p:spPr>
          <a:xfrm rot="8289040">
            <a:off x="3472677" y="6579138"/>
            <a:ext cx="870857" cy="21503"/>
          </a:xfrm>
          <a:custGeom>
            <a:avLst/>
            <a:gdLst>
              <a:gd name="connsiteX0" fmla="*/ 0 w 1776912"/>
              <a:gd name="connsiteY0" fmla="*/ 45719 h 45719"/>
              <a:gd name="connsiteX1" fmla="*/ 0 w 1776912"/>
              <a:gd name="connsiteY1" fmla="*/ 0 h 45719"/>
              <a:gd name="connsiteX2" fmla="*/ 1725868 w 1776912"/>
              <a:gd name="connsiteY2" fmla="*/ 1 h 45719"/>
              <a:gd name="connsiteX3" fmla="*/ 1776912 w 177691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776912" h="45719">
                <a:moveTo>
                  <a:pt x="0" y="45719"/>
                </a:moveTo>
                <a:lnTo>
                  <a:pt x="0" y="0"/>
                </a:lnTo>
                <a:lnTo>
                  <a:pt x="1725868" y="1"/>
                </a:lnTo>
                <a:lnTo>
                  <a:pt x="1776912"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3" name="任意多边形 92"/>
          <p:cNvSpPr/>
          <p:nvPr/>
        </p:nvSpPr>
        <p:spPr>
          <a:xfrm rot="8289040">
            <a:off x="2619739" y="6505670"/>
            <a:ext cx="1093051" cy="23295"/>
          </a:xfrm>
          <a:custGeom>
            <a:avLst/>
            <a:gdLst>
              <a:gd name="connsiteX0" fmla="*/ 0 w 2230870"/>
              <a:gd name="connsiteY0" fmla="*/ 45719 h 45719"/>
              <a:gd name="connsiteX1" fmla="*/ 0 w 2230870"/>
              <a:gd name="connsiteY1" fmla="*/ 0 h 45719"/>
              <a:gd name="connsiteX2" fmla="*/ 2179825 w 2230870"/>
              <a:gd name="connsiteY2" fmla="*/ 0 h 45719"/>
              <a:gd name="connsiteX3" fmla="*/ 2230870 w 223087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230870" h="45719">
                <a:moveTo>
                  <a:pt x="0" y="45719"/>
                </a:moveTo>
                <a:lnTo>
                  <a:pt x="0" y="0"/>
                </a:lnTo>
                <a:lnTo>
                  <a:pt x="2179825" y="0"/>
                </a:lnTo>
                <a:lnTo>
                  <a:pt x="2230870"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4" name="任意多边形 93"/>
          <p:cNvSpPr/>
          <p:nvPr/>
        </p:nvSpPr>
        <p:spPr>
          <a:xfrm rot="8289040">
            <a:off x="2302576" y="6695610"/>
            <a:ext cx="526815" cy="21503"/>
          </a:xfrm>
          <a:custGeom>
            <a:avLst/>
            <a:gdLst>
              <a:gd name="connsiteX0" fmla="*/ 0 w 1075142"/>
              <a:gd name="connsiteY0" fmla="*/ 45719 h 45719"/>
              <a:gd name="connsiteX1" fmla="*/ 0 w 1075142"/>
              <a:gd name="connsiteY1" fmla="*/ 0 h 45719"/>
              <a:gd name="connsiteX2" fmla="*/ 1024097 w 1075142"/>
              <a:gd name="connsiteY2" fmla="*/ 0 h 45719"/>
              <a:gd name="connsiteX3" fmla="*/ 1075142 w 107514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75142" h="45719">
                <a:moveTo>
                  <a:pt x="0" y="45719"/>
                </a:moveTo>
                <a:lnTo>
                  <a:pt x="0" y="0"/>
                </a:lnTo>
                <a:lnTo>
                  <a:pt x="1024097" y="0"/>
                </a:lnTo>
                <a:lnTo>
                  <a:pt x="107514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4" name="等腰三角形 103"/>
          <p:cNvSpPr/>
          <p:nvPr/>
        </p:nvSpPr>
        <p:spPr>
          <a:xfrm rot="8791815">
            <a:off x="4906187" y="947236"/>
            <a:ext cx="275951" cy="130808"/>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5" name="等腰三角形 104"/>
          <p:cNvSpPr/>
          <p:nvPr/>
        </p:nvSpPr>
        <p:spPr>
          <a:xfrm rot="10800000">
            <a:off x="4980602" y="728975"/>
            <a:ext cx="1374250" cy="1380945"/>
          </a:xfrm>
          <a:prstGeom prst="triangle">
            <a:avLst/>
          </a:prstGeom>
          <a:solidFill>
            <a:srgbClr val="66BFBC"/>
          </a:solidFill>
          <a:ln>
            <a:noFill/>
          </a:ln>
          <a:effectLst>
            <a:softEdge rad="3683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6" name="等腰三角形 105"/>
          <p:cNvSpPr/>
          <p:nvPr/>
        </p:nvSpPr>
        <p:spPr>
          <a:xfrm rot="8791815">
            <a:off x="8011528" y="1101339"/>
            <a:ext cx="275951" cy="134392"/>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7" name="等腰三角形 106"/>
          <p:cNvSpPr/>
          <p:nvPr/>
        </p:nvSpPr>
        <p:spPr>
          <a:xfrm rot="8791815">
            <a:off x="8758744" y="4701240"/>
            <a:ext cx="274159" cy="130807"/>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8" name="等腰三角形 107"/>
          <p:cNvSpPr/>
          <p:nvPr/>
        </p:nvSpPr>
        <p:spPr>
          <a:xfrm rot="8791815">
            <a:off x="7586850" y="6039780"/>
            <a:ext cx="274159" cy="132600"/>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9" name="等腰三角形 108"/>
          <p:cNvSpPr/>
          <p:nvPr/>
        </p:nvSpPr>
        <p:spPr>
          <a:xfrm rot="8791815">
            <a:off x="5599648" y="5484295"/>
            <a:ext cx="274158" cy="132600"/>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0" name="等腰三角形 109"/>
          <p:cNvSpPr/>
          <p:nvPr/>
        </p:nvSpPr>
        <p:spPr>
          <a:xfrm rot="8791815">
            <a:off x="4612317" y="5113374"/>
            <a:ext cx="274159" cy="132600"/>
          </a:xfrm>
          <a:prstGeom prst="triangle">
            <a:avLst/>
          </a:prstGeom>
          <a:solidFill>
            <a:srgbClr val="FC6E5B">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1" name="等腰三角形 110"/>
          <p:cNvSpPr/>
          <p:nvPr/>
        </p:nvSpPr>
        <p:spPr>
          <a:xfrm rot="8791815">
            <a:off x="6568704" y="5197293"/>
            <a:ext cx="689880" cy="772281"/>
          </a:xfrm>
          <a:prstGeom prst="triangle">
            <a:avLst/>
          </a:prstGeom>
          <a:solidFill>
            <a:srgbClr val="8CC066"/>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2" name="等腰三角形 111"/>
          <p:cNvSpPr/>
          <p:nvPr/>
        </p:nvSpPr>
        <p:spPr>
          <a:xfrm rot="12808185" flipH="1">
            <a:off x="5859471" y="5964520"/>
            <a:ext cx="274159" cy="130808"/>
          </a:xfrm>
          <a:prstGeom prs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3" name="等腰三角形 112"/>
          <p:cNvSpPr/>
          <p:nvPr/>
        </p:nvSpPr>
        <p:spPr>
          <a:xfrm rot="8791815">
            <a:off x="2447718" y="5760245"/>
            <a:ext cx="274159" cy="132600"/>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5" name="等腰三角形 114"/>
          <p:cNvSpPr/>
          <p:nvPr/>
        </p:nvSpPr>
        <p:spPr>
          <a:xfrm rot="9746558" flipV="1">
            <a:off x="9937849" y="4525392"/>
            <a:ext cx="240071" cy="484718"/>
          </a:xfrm>
          <a:prstGeom prst="triangle">
            <a:avLst>
              <a:gd name="adj" fmla="val 41342"/>
            </a:avLst>
          </a:pr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7" name="直角三角形 116"/>
          <p:cNvSpPr/>
          <p:nvPr/>
        </p:nvSpPr>
        <p:spPr>
          <a:xfrm rot="11669251" flipH="1">
            <a:off x="11279930" y="6272725"/>
            <a:ext cx="215026" cy="215026"/>
          </a:xfrm>
          <a:prstGeom prst="rtTriangle">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1" name="直角三角形 120"/>
          <p:cNvSpPr/>
          <p:nvPr/>
        </p:nvSpPr>
        <p:spPr>
          <a:xfrm rot="8729171" flipH="1">
            <a:off x="4853506" y="5646484"/>
            <a:ext cx="1736647" cy="714633"/>
          </a:xfrm>
          <a:prstGeom prst="rtTriangle">
            <a:avLst/>
          </a:prstGeom>
          <a:solidFill>
            <a:srgbClr val="FBC75D"/>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2" name="直角三角形 121"/>
          <p:cNvSpPr/>
          <p:nvPr/>
        </p:nvSpPr>
        <p:spPr>
          <a:xfrm rot="1054849">
            <a:off x="9946766" y="1830637"/>
            <a:ext cx="157686" cy="193524"/>
          </a:xfrm>
          <a:prstGeom prst="rtTriangle">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5" name="直角三角形 124"/>
          <p:cNvSpPr/>
          <p:nvPr/>
        </p:nvSpPr>
        <p:spPr>
          <a:xfrm rot="11669251" flipH="1">
            <a:off x="11620389" y="5663483"/>
            <a:ext cx="215026" cy="211443"/>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6" name="直角三角形 125"/>
          <p:cNvSpPr/>
          <p:nvPr/>
        </p:nvSpPr>
        <p:spPr>
          <a:xfrm rot="9930749">
            <a:off x="10744155" y="5618687"/>
            <a:ext cx="215026" cy="211443"/>
          </a:xfrm>
          <a:prstGeom prst="r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7" name="直角三角形 126"/>
          <p:cNvSpPr/>
          <p:nvPr/>
        </p:nvSpPr>
        <p:spPr>
          <a:xfrm rot="11669251" flipH="1">
            <a:off x="10375026" y="6365903"/>
            <a:ext cx="215026" cy="213235"/>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8" name="直角三角形 127"/>
          <p:cNvSpPr/>
          <p:nvPr/>
        </p:nvSpPr>
        <p:spPr>
          <a:xfrm rot="9930749">
            <a:off x="11713567" y="4595519"/>
            <a:ext cx="215026" cy="215026"/>
          </a:xfrm>
          <a:prstGeom prst="rtTriangle">
            <a:avLst/>
          </a:prstGeom>
          <a:solidFill>
            <a:srgbClr val="FC6E5B">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9" name="直角三角形 128"/>
          <p:cNvSpPr/>
          <p:nvPr/>
        </p:nvSpPr>
        <p:spPr>
          <a:xfrm rot="11669251" flipH="1">
            <a:off x="11116868" y="4871469"/>
            <a:ext cx="215026" cy="215026"/>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45" name="任意多边形 144"/>
          <p:cNvSpPr/>
          <p:nvPr/>
        </p:nvSpPr>
        <p:spPr>
          <a:xfrm rot="10011152">
            <a:off x="3945735" y="1226771"/>
            <a:ext cx="245489"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3" name="任意多边形 152"/>
          <p:cNvSpPr/>
          <p:nvPr/>
        </p:nvSpPr>
        <p:spPr>
          <a:xfrm rot="17730414">
            <a:off x="7956427" y="883502"/>
            <a:ext cx="1129194" cy="942213"/>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4" name="任意多边形 153"/>
          <p:cNvSpPr/>
          <p:nvPr/>
        </p:nvSpPr>
        <p:spPr>
          <a:xfrm rot="10011152">
            <a:off x="8914639" y="863018"/>
            <a:ext cx="245488"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6" name="任意多边形 155"/>
          <p:cNvSpPr/>
          <p:nvPr/>
        </p:nvSpPr>
        <p:spPr>
          <a:xfrm rot="10011152">
            <a:off x="9875091" y="1017120"/>
            <a:ext cx="245488"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7" name="任意多边形 156"/>
          <p:cNvSpPr/>
          <p:nvPr/>
        </p:nvSpPr>
        <p:spPr>
          <a:xfrm rot="10011152">
            <a:off x="6183803" y="846891"/>
            <a:ext cx="245488"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8" name="任意多边形 157"/>
          <p:cNvSpPr/>
          <p:nvPr/>
        </p:nvSpPr>
        <p:spPr>
          <a:xfrm rot="10011152">
            <a:off x="4048058" y="1103751"/>
            <a:ext cx="943692" cy="1268863"/>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FBC75D"/>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61" name="任意多边形 160"/>
          <p:cNvSpPr/>
          <p:nvPr/>
        </p:nvSpPr>
        <p:spPr>
          <a:xfrm rot="17840340">
            <a:off x="3586982" y="4005642"/>
            <a:ext cx="1076868" cy="898553"/>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63" name="任意多边形 162"/>
          <p:cNvSpPr/>
          <p:nvPr/>
        </p:nvSpPr>
        <p:spPr>
          <a:xfrm rot="10011152">
            <a:off x="4429545" y="5860591"/>
            <a:ext cx="243697"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grpSp>
        <p:nvGrpSpPr>
          <p:cNvPr id="6" name="组合 164"/>
          <p:cNvGrpSpPr/>
          <p:nvPr/>
        </p:nvGrpSpPr>
        <p:grpSpPr>
          <a:xfrm rot="-9642712">
            <a:off x="2121594" y="1567229"/>
            <a:ext cx="575196" cy="664791"/>
            <a:chOff x="10670736" y="3241053"/>
            <a:chExt cx="917923" cy="1060882"/>
          </a:xfrm>
        </p:grpSpPr>
        <p:sp>
          <p:nvSpPr>
            <p:cNvPr id="166" name="等腰三角形 165"/>
            <p:cNvSpPr/>
            <p:nvPr/>
          </p:nvSpPr>
          <p:spPr>
            <a:xfrm rot="2928219">
              <a:off x="10597584" y="3314205"/>
              <a:ext cx="1060704" cy="914400"/>
            </a:xfrm>
            <a:prstGeom prst="triangle">
              <a:avLst/>
            </a:prstGeom>
            <a:solidFill>
              <a:srgbClr val="66BFBC">
                <a:alpha val="76000"/>
              </a:srgb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sp>
          <p:nvSpPr>
            <p:cNvPr id="167" name="等腰三角形 16"/>
            <p:cNvSpPr/>
            <p:nvPr/>
          </p:nvSpPr>
          <p:spPr>
            <a:xfrm rot="20901646">
              <a:off x="10891792" y="3387535"/>
              <a:ext cx="696867" cy="914400"/>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1" fmla="*/ 0 w 696868"/>
                <a:gd name="connsiteY0-2" fmla="*/ 914400 h 914400"/>
                <a:gd name="connsiteX1-3" fmla="*/ 530352 w 696868"/>
                <a:gd name="connsiteY1-4" fmla="*/ 0 h 914400"/>
                <a:gd name="connsiteX2-5" fmla="*/ 696868 w 696868"/>
                <a:gd name="connsiteY2-6" fmla="*/ 839454 h 914400"/>
                <a:gd name="connsiteX3-7" fmla="*/ 0 w 696868"/>
                <a:gd name="connsiteY3-8" fmla="*/ 914400 h 914400"/>
              </a:gdLst>
              <a:ahLst/>
              <a:cxnLst>
                <a:cxn ang="0">
                  <a:pos x="connsiteX0-1" y="connsiteY0-2"/>
                </a:cxn>
                <a:cxn ang="0">
                  <a:pos x="connsiteX1-3" y="connsiteY1-4"/>
                </a:cxn>
                <a:cxn ang="0">
                  <a:pos x="connsiteX2-5" y="connsiteY2-6"/>
                </a:cxn>
                <a:cxn ang="0">
                  <a:pos x="connsiteX3-7" y="connsiteY3-8"/>
                </a:cxn>
              </a:cxnLst>
              <a:rect l="l" t="t" r="r" b="b"/>
              <a:pathLst>
                <a:path w="696868" h="914400">
                  <a:moveTo>
                    <a:pt x="0" y="914400"/>
                  </a:moveTo>
                  <a:lnTo>
                    <a:pt x="530352" y="0"/>
                  </a:lnTo>
                  <a:lnTo>
                    <a:pt x="696868" y="839454"/>
                  </a:lnTo>
                  <a:lnTo>
                    <a:pt x="0" y="914400"/>
                  </a:lnTo>
                  <a:close/>
                </a:path>
              </a:pathLst>
            </a:cu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grpSp>
      <p:sp>
        <p:nvSpPr>
          <p:cNvPr id="162" name="等腰三角形 161"/>
          <p:cNvSpPr/>
          <p:nvPr/>
        </p:nvSpPr>
        <p:spPr>
          <a:xfrm rot="1650064">
            <a:off x="9674216" y="3595394"/>
            <a:ext cx="445075" cy="764486"/>
          </a:xfrm>
          <a:prstGeom prst="triangle">
            <a:avLst/>
          </a:prstGeom>
          <a:solidFill>
            <a:srgbClr val="66BFBC"/>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1" name="文本框 70">
            <a:extLst>
              <a:ext uri="{FF2B5EF4-FFF2-40B4-BE49-F238E27FC236}">
                <a16:creationId xmlns:a16="http://schemas.microsoft.com/office/drawing/2014/main" id="{5788854D-1723-4F33-8B62-CD39CEB5C22A}"/>
              </a:ext>
            </a:extLst>
          </p:cNvPr>
          <p:cNvSpPr txBox="1"/>
          <p:nvPr/>
        </p:nvSpPr>
        <p:spPr>
          <a:xfrm>
            <a:off x="3468993" y="2748785"/>
            <a:ext cx="6386083" cy="1107996"/>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fontAlgn="auto">
              <a:spcBef>
                <a:spcPts val="0"/>
              </a:spcBef>
              <a:spcAft>
                <a:spcPts val="0"/>
              </a:spcAft>
              <a:defRPr/>
            </a:pPr>
            <a:r>
              <a:rPr lang="zh-CN" altLang="zh-CN" sz="6600" b="1" dirty="0">
                <a:solidFill>
                  <a:schemeClr val="tx1">
                    <a:alpha val="85000"/>
                  </a:schemeClr>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感 谢 您 的 聆 听</a:t>
            </a:r>
            <a:endParaRPr lang="en-US" altLang="zh-CN" sz="6600" b="1" dirty="0">
              <a:solidFill>
                <a:schemeClr val="tx1">
                  <a:alpha val="85000"/>
                </a:schemeClr>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1057910" y="1485679"/>
            <a:ext cx="10915015" cy="388664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0" fontAlgn="base" latinLnBrk="0" hangingPunct="0">
              <a:lnSpc>
                <a:spcPct val="150000"/>
              </a:lnSpc>
              <a:spcBef>
                <a:spcPct val="0"/>
              </a:spcBef>
              <a:spcAft>
                <a:spcPct val="0"/>
              </a:spcAft>
              <a:buClrTx/>
              <a:buSzTx/>
              <a:buFontTx/>
              <a:buNone/>
            </a:pPr>
            <a:r>
              <a:rPr kumimoji="0" lang="en-US" altLang="zh-CN" sz="2800" i="0" u="none" strike="noStrike" cap="none" normalizeH="0" baseline="0" dirty="0">
                <a:solidFill>
                  <a:schemeClr val="tx1"/>
                </a:solidFill>
                <a:ea typeface="SimSun" panose="02010600030101010101" pitchFamily="2" charset="-122"/>
              </a:rPr>
              <a:t>      </a:t>
            </a:r>
            <a:r>
              <a:rPr kumimoji="0" lang="zh-CN" sz="2800" b="1" i="0" u="none" strike="noStrike" cap="none" normalizeH="0" baseline="0" dirty="0">
                <a:solidFill>
                  <a:schemeClr val="tx1"/>
                </a:solidFill>
                <a:ea typeface="SimSun" panose="02010600030101010101" pitchFamily="2" charset="-122"/>
              </a:rPr>
              <a:t>铅酸蓄电池自1859年发明以来，</a:t>
            </a:r>
            <a:endParaRPr kumimoji="0" lang="en-US" altLang="zh-CN" sz="2800" b="1" i="0" u="none" strike="noStrike" cap="none" normalizeH="0" baseline="0" dirty="0">
              <a:solidFill>
                <a:schemeClr val="tx1"/>
              </a:solidFill>
              <a:ea typeface="SimSun" panose="02010600030101010101" pitchFamily="2" charset="-122"/>
            </a:endParaRPr>
          </a:p>
          <a:p>
            <a:pPr marL="0" marR="0" lvl="0" indent="304800" algn="l" defTabSz="914400" rtl="0" eaLnBrk="0" fontAlgn="base" latinLnBrk="0" hangingPunct="0">
              <a:lnSpc>
                <a:spcPct val="150000"/>
              </a:lnSpc>
              <a:spcBef>
                <a:spcPct val="0"/>
              </a:spcBef>
              <a:spcAft>
                <a:spcPct val="0"/>
              </a:spcAft>
              <a:buClrTx/>
              <a:buSzTx/>
              <a:buFontTx/>
              <a:buNone/>
            </a:pPr>
            <a:r>
              <a:rPr lang="en-US" altLang="zh-CN" sz="2800" b="1" dirty="0">
                <a:ea typeface="SimSun" panose="02010600030101010101" pitchFamily="2" charset="-122"/>
              </a:rPr>
              <a:t>      </a:t>
            </a:r>
            <a:r>
              <a:rPr kumimoji="0" lang="zh-CN" sz="2800" b="1" i="0" u="none" strike="noStrike" cap="none" normalizeH="0" baseline="0" dirty="0">
                <a:solidFill>
                  <a:schemeClr val="tx1"/>
                </a:solidFill>
                <a:ea typeface="SimSun" panose="02010600030101010101" pitchFamily="2" charset="-122"/>
              </a:rPr>
              <a:t>其使用和发展已经有1</a:t>
            </a:r>
            <a:r>
              <a:rPr lang="en-US" altLang="zh-CN" sz="2800" b="1" dirty="0">
                <a:ea typeface="SimSun" panose="02010600030101010101" pitchFamily="2" charset="-122"/>
              </a:rPr>
              <a:t>0</a:t>
            </a:r>
            <a:r>
              <a:rPr kumimoji="0" lang="zh-CN" sz="2800" b="1" i="0" u="none" strike="noStrike" cap="none" normalizeH="0" baseline="0" dirty="0">
                <a:solidFill>
                  <a:schemeClr val="tx1"/>
                </a:solidFill>
                <a:ea typeface="SimSun" panose="02010600030101010101" pitchFamily="2" charset="-122"/>
              </a:rPr>
              <a:t>0多年的历史。</a:t>
            </a:r>
          </a:p>
          <a:p>
            <a:pPr marL="0" marR="0" lvl="0" indent="304800" algn="l" defTabSz="914400" rtl="0" eaLnBrk="0" fontAlgn="base" latinLnBrk="0" hangingPunct="0">
              <a:lnSpc>
                <a:spcPct val="150000"/>
              </a:lnSpc>
              <a:spcBef>
                <a:spcPct val="0"/>
              </a:spcBef>
              <a:spcAft>
                <a:spcPct val="0"/>
              </a:spcAft>
              <a:buClrTx/>
              <a:buSzTx/>
              <a:buFontTx/>
              <a:buNone/>
            </a:pPr>
            <a:r>
              <a:rPr kumimoji="0" lang="en-US" altLang="zh-CN" sz="2800" b="1" i="0" u="none" strike="noStrike" cap="none" normalizeH="0" baseline="0" dirty="0">
                <a:solidFill>
                  <a:srgbClr val="C00000"/>
                </a:solidFill>
                <a:ea typeface="SimSun" panose="02010600030101010101" pitchFamily="2" charset="-122"/>
              </a:rPr>
              <a:t>      </a:t>
            </a:r>
            <a:r>
              <a:rPr kumimoji="0" lang="zh-CN" sz="2800" b="1" i="0" u="none" strike="noStrike" cap="none" normalizeH="0" baseline="0" dirty="0">
                <a:solidFill>
                  <a:srgbClr val="C00000"/>
                </a:solidFill>
                <a:ea typeface="SimSun" panose="02010600030101010101" pitchFamily="2" charset="-122"/>
              </a:rPr>
              <a:t>价格便宜、原料易得、放电电压平稳，充电效率高，</a:t>
            </a:r>
            <a:endParaRPr kumimoji="0" lang="en-US" altLang="zh-CN" sz="2800" b="1" i="0" u="none" strike="noStrike" cap="none" normalizeH="0" baseline="0" dirty="0">
              <a:solidFill>
                <a:srgbClr val="C00000"/>
              </a:solidFill>
              <a:ea typeface="SimSun" panose="02010600030101010101" pitchFamily="2" charset="-122"/>
            </a:endParaRPr>
          </a:p>
          <a:p>
            <a:pPr marL="0" marR="0" lvl="0" indent="304800" algn="l" defTabSz="914400" rtl="0" eaLnBrk="0" fontAlgn="base" latinLnBrk="0" hangingPunct="0">
              <a:lnSpc>
                <a:spcPct val="150000"/>
              </a:lnSpc>
              <a:spcBef>
                <a:spcPct val="0"/>
              </a:spcBef>
              <a:spcAft>
                <a:spcPct val="0"/>
              </a:spcAft>
              <a:buClrTx/>
              <a:buSzTx/>
              <a:buFontTx/>
              <a:buNone/>
            </a:pPr>
            <a:r>
              <a:rPr lang="en-US" altLang="zh-CN" sz="2800" b="1" dirty="0">
                <a:solidFill>
                  <a:srgbClr val="C00000"/>
                </a:solidFill>
                <a:ea typeface="SimSun" panose="02010600030101010101" pitchFamily="2" charset="-122"/>
              </a:rPr>
              <a:t>      </a:t>
            </a:r>
            <a:r>
              <a:rPr kumimoji="0" lang="zh-CN" sz="2800" b="1" i="0" u="none" strike="noStrike" cap="none" normalizeH="0" baseline="0" dirty="0">
                <a:solidFill>
                  <a:srgbClr val="C00000"/>
                </a:solidFill>
                <a:ea typeface="SimSun" panose="02010600030101010101" pitchFamily="2" charset="-122"/>
              </a:rPr>
              <a:t>能够在常温下正常工作，生产技术成熟，规格齐全，性能可靠</a:t>
            </a:r>
            <a:r>
              <a:rPr kumimoji="0" lang="en-US" altLang="zh-CN" sz="2800" b="1" i="0" u="none" strike="noStrike" cap="none" normalizeH="0" baseline="0" dirty="0">
                <a:solidFill>
                  <a:srgbClr val="C00000"/>
                </a:solidFill>
                <a:ea typeface="SimSun" panose="02010600030101010101" pitchFamily="2" charset="-122"/>
              </a:rPr>
              <a:t>   </a:t>
            </a:r>
          </a:p>
          <a:p>
            <a:pPr marL="0" marR="0" lvl="0" indent="304800" algn="l" defTabSz="914400" rtl="0" eaLnBrk="0" fontAlgn="base" latinLnBrk="0" hangingPunct="0">
              <a:lnSpc>
                <a:spcPct val="150000"/>
              </a:lnSpc>
              <a:spcBef>
                <a:spcPct val="0"/>
              </a:spcBef>
              <a:spcAft>
                <a:spcPct val="0"/>
              </a:spcAft>
              <a:buClrTx/>
              <a:buSzTx/>
              <a:buFontTx/>
              <a:buNone/>
            </a:pPr>
            <a:r>
              <a:rPr lang="en-US" altLang="zh-CN" sz="2800" b="1" dirty="0">
                <a:solidFill>
                  <a:srgbClr val="C00000"/>
                </a:solidFill>
                <a:ea typeface="SimSun" panose="02010600030101010101" pitchFamily="2" charset="-122"/>
              </a:rPr>
              <a:t>      </a:t>
            </a:r>
            <a:r>
              <a:rPr kumimoji="0" lang="zh-CN" sz="2800" b="1" i="0" u="none" strike="noStrike" cap="none" normalizeH="0" baseline="0" dirty="0">
                <a:solidFill>
                  <a:schemeClr val="tx1"/>
                </a:solidFill>
                <a:ea typeface="SimSun" panose="02010600030101010101" pitchFamily="2" charset="-122"/>
              </a:rPr>
              <a:t>和</a:t>
            </a:r>
            <a:r>
              <a:rPr kumimoji="0" lang="zh-CN" sz="2800" b="1" i="0" u="none" strike="noStrike" cap="none" normalizeH="0" baseline="0" dirty="0">
                <a:solidFill>
                  <a:srgbClr val="C00000"/>
                </a:solidFill>
                <a:ea typeface="SimSun" panose="02010600030101010101" pitchFamily="2" charset="-122"/>
              </a:rPr>
              <a:t>适用于大电流放电</a:t>
            </a:r>
            <a:r>
              <a:rPr kumimoji="0" lang="zh-CN" sz="2800" b="1" i="0" u="none" strike="noStrike" cap="none" normalizeH="0" baseline="0" dirty="0">
                <a:solidFill>
                  <a:schemeClr val="tx1"/>
                </a:solidFill>
                <a:ea typeface="SimSun" panose="02010600030101010101" pitchFamily="2" charset="-122"/>
              </a:rPr>
              <a:t>等特点，</a:t>
            </a:r>
            <a:endParaRPr kumimoji="0" lang="en-US" altLang="zh-CN" sz="2800" b="1" i="0" u="none" strike="noStrike" cap="none" normalizeH="0" baseline="0" dirty="0">
              <a:solidFill>
                <a:schemeClr val="tx1"/>
              </a:solidFill>
              <a:ea typeface="SimSun" panose="02010600030101010101" pitchFamily="2" charset="-122"/>
            </a:endParaRPr>
          </a:p>
          <a:p>
            <a:pPr marL="0" marR="0" lvl="0" indent="304800" algn="l" defTabSz="914400" rtl="0" eaLnBrk="0" fontAlgn="base" latinLnBrk="0" hangingPunct="0">
              <a:lnSpc>
                <a:spcPct val="150000"/>
              </a:lnSpc>
              <a:spcBef>
                <a:spcPct val="0"/>
              </a:spcBef>
              <a:spcAft>
                <a:spcPct val="0"/>
              </a:spcAft>
              <a:buClrTx/>
              <a:buSzTx/>
              <a:buFontTx/>
              <a:buNone/>
            </a:pPr>
            <a:r>
              <a:rPr lang="en-US" altLang="zh-CN" sz="2800" b="1" dirty="0">
                <a:ea typeface="SimSun" panose="02010600030101010101" pitchFamily="2" charset="-122"/>
              </a:rPr>
              <a:t>      </a:t>
            </a:r>
            <a:r>
              <a:rPr kumimoji="0" lang="zh-CN" sz="2800" b="1" i="0" u="none" strike="noStrike" cap="none" normalizeH="0" baseline="0" dirty="0">
                <a:solidFill>
                  <a:schemeClr val="tx1"/>
                </a:solidFill>
                <a:ea typeface="SimSun" panose="02010600030101010101" pitchFamily="2" charset="-122"/>
              </a:rPr>
              <a:t>被广泛应用于内燃机汽车起动动力源。</a:t>
            </a:r>
          </a:p>
        </p:txBody>
      </p:sp>
      <p:sp>
        <p:nvSpPr>
          <p:cNvPr id="4" name="Text Box 4"/>
          <p:cNvSpPr txBox="1"/>
          <p:nvPr/>
        </p:nvSpPr>
        <p:spPr>
          <a:xfrm>
            <a:off x="1177290" y="626110"/>
            <a:ext cx="4238625" cy="583565"/>
          </a:xfrm>
          <a:prstGeom prst="rect">
            <a:avLst/>
          </a:prstGeom>
          <a:noFill/>
          <a:ln w="9525">
            <a:noFill/>
          </a:ln>
        </p:spPr>
        <p:txBody>
          <a:bodyPr wrap="square" anchor="t">
            <a:spAutoFit/>
          </a:bodyPr>
          <a:lstStyle/>
          <a:p>
            <a:pPr eaLnBrk="0" hangingPunct="0"/>
            <a:r>
              <a:rPr lang="zh-CN" altLang="en-US" sz="3200" b="1" dirty="0">
                <a:solidFill>
                  <a:srgbClr val="C00000"/>
                </a:solidFill>
                <a:latin typeface="+mn-ea"/>
                <a:cs typeface="+mn-ea"/>
              </a:rPr>
              <a:t>一、铅酸电池的特点</a:t>
            </a:r>
          </a:p>
        </p:txBody>
      </p:sp>
    </p:spTree>
    <p:custDataLst>
      <p:tags r:id="rId1"/>
    </p:custDataLst>
  </p:cSld>
  <p:clrMapOvr>
    <a:masterClrMapping/>
  </p:clrMapOvr>
  <p:transition>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1186699" y="1481351"/>
            <a:ext cx="10915015" cy="194764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0" fontAlgn="base" latinLnBrk="0" hangingPunct="0">
              <a:lnSpc>
                <a:spcPct val="150000"/>
              </a:lnSpc>
              <a:spcBef>
                <a:spcPct val="0"/>
              </a:spcBef>
              <a:spcAft>
                <a:spcPct val="0"/>
              </a:spcAft>
              <a:buClrTx/>
              <a:buSzTx/>
              <a:buFontTx/>
              <a:buNone/>
            </a:pPr>
            <a:r>
              <a:rPr kumimoji="0" lang="zh-CN" sz="2800" b="1" i="0" u="none" strike="noStrike" cap="none" normalizeH="0" baseline="0" dirty="0">
                <a:solidFill>
                  <a:schemeClr val="tx1"/>
                </a:solidFill>
                <a:ea typeface="SimSun" panose="02010600030101010101" pitchFamily="2" charset="-122"/>
              </a:rPr>
              <a:t>铅酸蓄电池理论比能量175.5Wh/kg，</a:t>
            </a:r>
            <a:endParaRPr kumimoji="0" lang="en-US" altLang="zh-CN" sz="2800" b="1" i="0" u="none" strike="noStrike" cap="none" normalizeH="0" baseline="0" dirty="0">
              <a:solidFill>
                <a:schemeClr val="tx1"/>
              </a:solidFill>
              <a:ea typeface="SimSun" panose="02010600030101010101" pitchFamily="2" charset="-122"/>
            </a:endParaRPr>
          </a:p>
          <a:p>
            <a:pPr marL="0" marR="0" lvl="0" indent="304800" algn="l" defTabSz="914400" rtl="0" eaLnBrk="0" fontAlgn="base" latinLnBrk="0" hangingPunct="0">
              <a:lnSpc>
                <a:spcPct val="150000"/>
              </a:lnSpc>
              <a:spcBef>
                <a:spcPct val="0"/>
              </a:spcBef>
              <a:spcAft>
                <a:spcPct val="0"/>
              </a:spcAft>
              <a:buClrTx/>
              <a:buSzTx/>
              <a:buFontTx/>
              <a:buNone/>
            </a:pPr>
            <a:r>
              <a:rPr kumimoji="0" lang="zh-CN" sz="2800" b="1" i="0" u="none" strike="noStrike" cap="none" normalizeH="0" baseline="0" dirty="0">
                <a:solidFill>
                  <a:schemeClr val="tx1"/>
                </a:solidFill>
                <a:ea typeface="SimSun" panose="02010600030101010101" pitchFamily="2" charset="-122"/>
              </a:rPr>
              <a:t>实际比能量35Wh/kg，80Wh/L。</a:t>
            </a:r>
            <a:endParaRPr kumimoji="0" lang="en-US" altLang="zh-CN" sz="2800" b="1" i="0" u="none" strike="noStrike" cap="none" normalizeH="0" baseline="0" dirty="0">
              <a:solidFill>
                <a:schemeClr val="tx1"/>
              </a:solidFill>
              <a:ea typeface="SimSun" panose="02010600030101010101" pitchFamily="2" charset="-122"/>
            </a:endParaRPr>
          </a:p>
          <a:p>
            <a:pPr marL="0" marR="0" lvl="0" indent="304800" algn="l" defTabSz="914400" rtl="0" eaLnBrk="0" fontAlgn="base" latinLnBrk="0" hangingPunct="0">
              <a:lnSpc>
                <a:spcPct val="150000"/>
              </a:lnSpc>
              <a:spcBef>
                <a:spcPct val="0"/>
              </a:spcBef>
              <a:spcAft>
                <a:spcPct val="0"/>
              </a:spcAft>
              <a:buClrTx/>
              <a:buSzTx/>
              <a:buFontTx/>
              <a:buNone/>
            </a:pPr>
            <a:r>
              <a:rPr kumimoji="0" lang="zh-CN" sz="2800" b="1" i="0" u="none" strike="noStrike" cap="none" normalizeH="0" baseline="0" dirty="0">
                <a:solidFill>
                  <a:schemeClr val="tx1"/>
                </a:solidFill>
                <a:ea typeface="SimSun" panose="02010600030101010101" pitchFamily="2" charset="-122"/>
              </a:rPr>
              <a:t>近十年来国内第一代的电动汽车广泛使用了铅酸蓄电池。</a:t>
            </a:r>
          </a:p>
        </p:txBody>
      </p:sp>
    </p:spTree>
    <p:custDataLst>
      <p:tags r:id="rId1"/>
    </p:custDataLst>
    <p:extLst>
      <p:ext uri="{BB962C8B-B14F-4D97-AF65-F5344CB8AC3E}">
        <p14:creationId xmlns:p14="http://schemas.microsoft.com/office/powerpoint/2010/main" val="3793112713"/>
      </p:ext>
    </p:extLst>
  </p:cSld>
  <p:clrMapOvr>
    <a:masterClrMapping/>
  </p:clrMapOvr>
  <p:transition>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45A4386-6046-4333-9EFE-568A9C292057}"/>
              </a:ext>
            </a:extLst>
          </p:cNvPr>
          <p:cNvSpPr txBox="1"/>
          <p:nvPr/>
        </p:nvSpPr>
        <p:spPr>
          <a:xfrm>
            <a:off x="967104" y="520020"/>
            <a:ext cx="4699599" cy="743986"/>
          </a:xfrm>
          <a:prstGeom prst="rect">
            <a:avLst/>
          </a:prstGeom>
          <a:noFill/>
          <a:ln w="9525">
            <a:noFill/>
          </a:ln>
        </p:spPr>
        <p:txBody>
          <a:bodyPr wrap="square">
            <a:spAutoFit/>
          </a:bodyPr>
          <a:lstStyle/>
          <a:p>
            <a:pPr indent="266700">
              <a:lnSpc>
                <a:spcPct val="150000"/>
              </a:lnSpc>
            </a:pPr>
            <a:r>
              <a:rPr lang="zh-CN" altLang="en-US" sz="3200" b="1" dirty="0">
                <a:solidFill>
                  <a:srgbClr val="C00000"/>
                </a:solidFill>
                <a:latin typeface="+mn-ea"/>
                <a:cs typeface="+mn-ea"/>
              </a:rPr>
              <a:t>二、铅酸蓄电池的结构</a:t>
            </a:r>
          </a:p>
        </p:txBody>
      </p:sp>
      <p:sp>
        <p:nvSpPr>
          <p:cNvPr id="6" name="文本框 5">
            <a:extLst>
              <a:ext uri="{FF2B5EF4-FFF2-40B4-BE49-F238E27FC236}">
                <a16:creationId xmlns:a16="http://schemas.microsoft.com/office/drawing/2014/main" id="{90431F32-EE00-4D35-861A-4882B9C1705C}"/>
              </a:ext>
            </a:extLst>
          </p:cNvPr>
          <p:cNvSpPr txBox="1"/>
          <p:nvPr/>
        </p:nvSpPr>
        <p:spPr>
          <a:xfrm>
            <a:off x="399245" y="1380506"/>
            <a:ext cx="11642502" cy="2236574"/>
          </a:xfrm>
          <a:prstGeom prst="rect">
            <a:avLst/>
          </a:prstGeom>
          <a:noFill/>
        </p:spPr>
        <p:txBody>
          <a:bodyPr wrap="square">
            <a:spAutoFit/>
          </a:bodyPr>
          <a:lstStyle/>
          <a:p>
            <a:pPr>
              <a:lnSpc>
                <a:spcPct val="150000"/>
              </a:lnSpc>
            </a:pPr>
            <a:r>
              <a:rPr lang="zh-CN" altLang="en-US" sz="2400" b="1" dirty="0">
                <a:ea typeface="SimSun" panose="02010600030101010101" pitchFamily="2" charset="-122"/>
              </a:rPr>
              <a:t>铅酸蓄电池的基本单元是单体（单格）电池。每个单体电池的基本电压为</a:t>
            </a:r>
            <a:r>
              <a:rPr lang="en-US" altLang="zh-CN" sz="2400" b="1" dirty="0">
                <a:solidFill>
                  <a:srgbClr val="C00000"/>
                </a:solidFill>
                <a:ea typeface="SimSun" panose="02010600030101010101" pitchFamily="2" charset="-122"/>
              </a:rPr>
              <a:t>2.1V</a:t>
            </a:r>
            <a:r>
              <a:rPr lang="zh-CN" altLang="en-US" sz="2400" b="1" dirty="0">
                <a:ea typeface="SimSun" panose="02010600030101010101" pitchFamily="2" charset="-122"/>
              </a:rPr>
              <a:t>左右。</a:t>
            </a:r>
            <a:endParaRPr lang="en-US" altLang="zh-CN" sz="2400" b="1" dirty="0">
              <a:ea typeface="SimSun" panose="02010600030101010101" pitchFamily="2" charset="-122"/>
            </a:endParaRPr>
          </a:p>
          <a:p>
            <a:pPr>
              <a:lnSpc>
                <a:spcPct val="150000"/>
              </a:lnSpc>
            </a:pPr>
            <a:r>
              <a:rPr lang="zh-CN" altLang="en-US" sz="2400" b="1" dirty="0">
                <a:ea typeface="SimSun" panose="02010600030101010101" pitchFamily="2" charset="-122"/>
              </a:rPr>
              <a:t>不同数量的单体电池按照使用要求进行组合，装置在不同的塑料外壳中，</a:t>
            </a:r>
            <a:endParaRPr lang="en-US" altLang="zh-CN" sz="2400" b="1" dirty="0">
              <a:ea typeface="SimSun" panose="02010600030101010101" pitchFamily="2" charset="-122"/>
            </a:endParaRPr>
          </a:p>
          <a:p>
            <a:pPr>
              <a:lnSpc>
                <a:spcPct val="150000"/>
              </a:lnSpc>
            </a:pPr>
            <a:r>
              <a:rPr lang="zh-CN" altLang="en-US" sz="2400" b="1" dirty="0">
                <a:ea typeface="SimSun" panose="02010600030101010101" pitchFamily="2" charset="-122"/>
              </a:rPr>
              <a:t>来获得不同电压和不同容量的铅酸蓄电池。</a:t>
            </a:r>
            <a:endParaRPr lang="en-US" altLang="zh-CN" sz="2400" b="1" dirty="0">
              <a:ea typeface="SimSun" panose="02010600030101010101" pitchFamily="2" charset="-122"/>
            </a:endParaRPr>
          </a:p>
          <a:p>
            <a:pPr>
              <a:lnSpc>
                <a:spcPct val="150000"/>
              </a:lnSpc>
            </a:pPr>
            <a:r>
              <a:rPr lang="zh-CN" altLang="en-US" sz="2400" b="1" dirty="0">
                <a:ea typeface="SimSun" panose="02010600030101010101" pitchFamily="2" charset="-122"/>
              </a:rPr>
              <a:t>铅酸蓄电池总成经过灌装电解液和充电后，就可以从铅酸蓄电池的接线柱上引出电流。</a:t>
            </a:r>
          </a:p>
        </p:txBody>
      </p:sp>
      <p:pic>
        <p:nvPicPr>
          <p:cNvPr id="2050" name="图片 503">
            <a:extLst>
              <a:ext uri="{FF2B5EF4-FFF2-40B4-BE49-F238E27FC236}">
                <a16:creationId xmlns:a16="http://schemas.microsoft.com/office/drawing/2014/main" id="{35D3BA9C-319E-4B46-A19D-1AE95361B6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0584" t="18402" r="23091" b="35951"/>
          <a:stretch>
            <a:fillRect/>
          </a:stretch>
        </p:blipFill>
        <p:spPr bwMode="auto">
          <a:xfrm>
            <a:off x="5508333" y="3727783"/>
            <a:ext cx="6533414" cy="3130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图片 6">
            <a:extLst>
              <a:ext uri="{FF2B5EF4-FFF2-40B4-BE49-F238E27FC236}">
                <a16:creationId xmlns:a16="http://schemas.microsoft.com/office/drawing/2014/main" id="{18494118-E5F2-4CF1-A775-CC622D494CD3}"/>
              </a:ext>
            </a:extLst>
          </p:cNvPr>
          <p:cNvPicPr>
            <a:picLocks noChangeAspect="1"/>
          </p:cNvPicPr>
          <p:nvPr/>
        </p:nvPicPr>
        <p:blipFill>
          <a:blip r:embed="rId3"/>
          <a:stretch>
            <a:fillRect/>
          </a:stretch>
        </p:blipFill>
        <p:spPr>
          <a:xfrm>
            <a:off x="967104" y="3727783"/>
            <a:ext cx="4346825" cy="2938527"/>
          </a:xfrm>
          <a:prstGeom prst="rect">
            <a:avLst/>
          </a:prstGeom>
        </p:spPr>
      </p:pic>
    </p:spTree>
    <p:extLst>
      <p:ext uri="{BB962C8B-B14F-4D97-AF65-F5344CB8AC3E}">
        <p14:creationId xmlns:p14="http://schemas.microsoft.com/office/powerpoint/2010/main" val="97777432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2.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8.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1.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5.xml><?xml version="1.0" encoding="utf-8"?>
<p:tagLst xmlns:a="http://schemas.openxmlformats.org/drawingml/2006/main" xmlns:r="http://schemas.openxmlformats.org/officeDocument/2006/relationships" xmlns:p="http://schemas.openxmlformats.org/presentationml/2006/main">
  <p:tag name="MH" val="20161022204519"/>
  <p:tag name="MH_LIBRARY" val="GRAPHIC"/>
</p:tagLst>
</file>

<file path=ppt/tags/tag26.xml><?xml version="1.0" encoding="utf-8"?>
<p:tagLst xmlns:a="http://schemas.openxmlformats.org/drawingml/2006/main" xmlns:r="http://schemas.openxmlformats.org/officeDocument/2006/relationships" xmlns:p="http://schemas.openxmlformats.org/presentationml/2006/main">
  <p:tag name="MH" val="20161022204519"/>
  <p:tag name="MH_LIBRARY" val="GRAPHIC"/>
  <p:tag name="MH_ORDER" val="Straight Connector 6"/>
</p:tagLst>
</file>

<file path=ppt/tags/tag2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53"/>
  <p:tag name="KSO_WM_UNIT_CLEAR" val="0"/>
  <p:tag name="KSO_WM_UNIT_COMPATIBLE" val="0"/>
  <p:tag name="KSO_WM_UNIT_HIGHLIGHT" val="0"/>
  <p:tag name="KSO_WM_UNIT_ISCONTENTSTITLE" val="0"/>
  <p:tag name="KSO_WM_UNIT_VALUE" val="234"/>
  <p:tag name="KSO_WM_UNIT_LAYERLEVEL" val="1"/>
  <p:tag name="KSO_WM_UNIT_INDEX" val="1"/>
  <p:tag name="KSO_WM_UNIT_ID" val="custom20184553_1*b*1"/>
  <p:tag name="KSO_WM_UNIT_TYPE" val="b"/>
  <p:tag name="KSO_WM_BEAUTIFY_FLAG" val="#wm#"/>
  <p:tag name="KSO_WM_TAG_VERSION" val="1.0"/>
  <p:tag name="KSO_WM_UNIT_PRESET_TEXT" val="Lorem ipsum dolor sit amet, consectetur adipisicing elit."/>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8.xml><?xml version="1.0" encoding="utf-8"?>
<p:tagLst xmlns:a="http://schemas.openxmlformats.org/drawingml/2006/main" xmlns:r="http://schemas.openxmlformats.org/officeDocument/2006/relationships" xmlns:p="http://schemas.openxmlformats.org/presentationml/2006/main">
  <p:tag name="REFSHAPE" val="615430404"/>
  <p:tag name="KSO_WM_UNIT_PLACING_PICTURE_USER_VIEWPORT" val="{&quot;height&quot;:4485,&quot;width&quot;:8250}"/>
</p:tagLst>
</file>

<file path=ppt/tags/tag39.xml><?xml version="1.0" encoding="utf-8"?>
<p:tagLst xmlns:a="http://schemas.openxmlformats.org/drawingml/2006/main" xmlns:r="http://schemas.openxmlformats.org/officeDocument/2006/relationships" xmlns:p="http://schemas.openxmlformats.org/presentationml/2006/main">
  <p:tag name="REFSHAPE" val="615430404"/>
  <p:tag name="KSO_WM_UNIT_PLACING_PICTURE_USER_VIEWPORT" val="{&quot;height&quot;:4485,&quot;width&quot;:8250}"/>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40.xml><?xml version="1.0" encoding="utf-8"?>
<p:tagLst xmlns:a="http://schemas.openxmlformats.org/drawingml/2006/main" xmlns:r="http://schemas.openxmlformats.org/officeDocument/2006/relationships" xmlns:p="http://schemas.openxmlformats.org/presentationml/2006/main">
  <p:tag name="REFSHAPE" val="615430404"/>
  <p:tag name="KSO_WM_UNIT_PLACING_PICTURE_USER_VIEWPORT" val="{&quot;height&quot;:4485,&quot;width&quot;:8250}"/>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6.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9.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4040</Words>
  <Application>Microsoft Office PowerPoint</Application>
  <PresentationFormat>宽屏</PresentationFormat>
  <Paragraphs>340</Paragraphs>
  <Slides>69</Slides>
  <Notes>2</Notes>
  <HiddenSlides>0</HiddenSlides>
  <MMClips>0</MMClips>
  <ScaleCrop>false</ScaleCrop>
  <HeadingPairs>
    <vt:vector size="8" baseType="variant">
      <vt:variant>
        <vt:lpstr>已用的字体</vt:lpstr>
      </vt:variant>
      <vt:variant>
        <vt:i4>13</vt:i4>
      </vt:variant>
      <vt:variant>
        <vt:lpstr>主题</vt:lpstr>
      </vt:variant>
      <vt:variant>
        <vt:i4>8</vt:i4>
      </vt:variant>
      <vt:variant>
        <vt:lpstr>嵌入 OLE 服务器</vt:lpstr>
      </vt:variant>
      <vt:variant>
        <vt:i4>2</vt:i4>
      </vt:variant>
      <vt:variant>
        <vt:lpstr>幻灯片标题</vt:lpstr>
      </vt:variant>
      <vt:variant>
        <vt:i4>69</vt:i4>
      </vt:variant>
    </vt:vector>
  </HeadingPairs>
  <TitlesOfParts>
    <vt:vector size="92" baseType="lpstr">
      <vt:lpstr>-apple-system</vt:lpstr>
      <vt:lpstr>KaiTi</vt:lpstr>
      <vt:lpstr>SimHei</vt:lpstr>
      <vt:lpstr>SimHei</vt:lpstr>
      <vt:lpstr>华文楷体</vt:lpstr>
      <vt:lpstr>楷体</vt:lpstr>
      <vt:lpstr>宋体</vt:lpstr>
      <vt:lpstr>微软雅黑</vt:lpstr>
      <vt:lpstr>微软雅黑</vt:lpstr>
      <vt:lpstr>Arial</vt:lpstr>
      <vt:lpstr>Calibri</vt:lpstr>
      <vt:lpstr>Times New Roman</vt:lpstr>
      <vt:lpstr>Wingdings</vt:lpstr>
      <vt:lpstr>Office 主题</vt:lpstr>
      <vt:lpstr>1_Office 主题</vt:lpstr>
      <vt:lpstr>2_Office 主题</vt:lpstr>
      <vt:lpstr>3_Office 主题</vt:lpstr>
      <vt:lpstr>4_Office 主题</vt:lpstr>
      <vt:lpstr>5_Office 主题</vt:lpstr>
      <vt:lpstr>6_Office 主题</vt:lpstr>
      <vt:lpstr>7_Office 主题</vt:lpstr>
      <vt:lpstr>BMP 图像</vt:lpstr>
      <vt:lpstr>MSDraw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蓄电池日常维护和技术状况检查</vt:lpstr>
      <vt:lpstr>一、蓄电池的日常维护作业</vt:lpstr>
      <vt:lpstr>PowerPoint 演示文稿</vt:lpstr>
      <vt:lpstr>PowerPoint 演示文稿</vt:lpstr>
      <vt:lpstr>二、蓄电池技术状况检查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三、蓄电池的更换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四、蓄电池的正确选用</vt:lpstr>
      <vt:lpstr>PowerPoint 演示文稿</vt:lpstr>
      <vt:lpstr>五、蓄电池的跨接起动</vt:lpstr>
      <vt:lpstr>PowerPoint 演示文稿</vt:lpstr>
      <vt:lpstr>PowerPoint 演示文稿</vt:lpstr>
      <vt:lpstr>PowerPoint 演示文稿</vt:lpstr>
      <vt:lpstr>PowerPoint 演示文稿</vt:lpstr>
      <vt:lpstr>PowerPoint 演示文稿</vt:lpstr>
      <vt:lpstr>六、蓄电池的充电</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48</cp:revision>
  <dcterms:created xsi:type="dcterms:W3CDTF">2018-03-01T02:03:00Z</dcterms:created>
  <dcterms:modified xsi:type="dcterms:W3CDTF">2021-04-24T00:02:43Z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