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Default Extension="gif" ContentType="image/gif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  <p:sldMasterId id="2147483690" r:id="rId4"/>
  </p:sldMasterIdLst>
  <p:notesMasterIdLst>
    <p:notesMasterId r:id="rId52"/>
  </p:notesMasterIdLst>
  <p:handoutMasterIdLst>
    <p:handoutMasterId r:id="rId53"/>
  </p:handoutMasterIdLst>
  <p:sldIdLst>
    <p:sldId id="455" r:id="rId5"/>
    <p:sldId id="456" r:id="rId6"/>
    <p:sldId id="451" r:id="rId7"/>
    <p:sldId id="484" r:id="rId8"/>
    <p:sldId id="524" r:id="rId9"/>
    <p:sldId id="476" r:id="rId10"/>
    <p:sldId id="518" r:id="rId11"/>
    <p:sldId id="530" r:id="rId12"/>
    <p:sldId id="548" r:id="rId13"/>
    <p:sldId id="532" r:id="rId14"/>
    <p:sldId id="533" r:id="rId15"/>
    <p:sldId id="535" r:id="rId16"/>
    <p:sldId id="554" r:id="rId17"/>
    <p:sldId id="555" r:id="rId18"/>
    <p:sldId id="522" r:id="rId19"/>
    <p:sldId id="558" r:id="rId20"/>
    <p:sldId id="559" r:id="rId21"/>
    <p:sldId id="562" r:id="rId22"/>
    <p:sldId id="563" r:id="rId23"/>
    <p:sldId id="564" r:id="rId24"/>
    <p:sldId id="566" r:id="rId25"/>
    <p:sldId id="575" r:id="rId26"/>
    <p:sldId id="565" r:id="rId27"/>
    <p:sldId id="576" r:id="rId28"/>
    <p:sldId id="577" r:id="rId29"/>
    <p:sldId id="545" r:id="rId30"/>
    <p:sldId id="579" r:id="rId31"/>
    <p:sldId id="581" r:id="rId32"/>
    <p:sldId id="542" r:id="rId33"/>
    <p:sldId id="578" r:id="rId34"/>
    <p:sldId id="582" r:id="rId35"/>
    <p:sldId id="583" r:id="rId36"/>
    <p:sldId id="528" r:id="rId37"/>
    <p:sldId id="586" r:id="rId38"/>
    <p:sldId id="587" r:id="rId39"/>
    <p:sldId id="589" r:id="rId40"/>
    <p:sldId id="590" r:id="rId41"/>
    <p:sldId id="591" r:id="rId42"/>
    <p:sldId id="592" r:id="rId43"/>
    <p:sldId id="593" r:id="rId44"/>
    <p:sldId id="594" r:id="rId45"/>
    <p:sldId id="595" r:id="rId46"/>
    <p:sldId id="596" r:id="rId47"/>
    <p:sldId id="598" r:id="rId48"/>
    <p:sldId id="597" r:id="rId49"/>
    <p:sldId id="470" r:id="rId50"/>
    <p:sldId id="301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7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38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1A08603-AC28-4370-8B26-4F1A367A31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2ADE988-DDA7-4C13-BF18-8F7CA630CE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3BCF7A-9EBB-49ED-A4E7-DA476304BD5A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6F74878-5D24-403C-9BF7-A2E3747A6A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66FEBDC-AEFF-4343-B6CF-C0974DBD37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5E55D-F422-4F30-A247-30F8E35030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7623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47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24765" y="6657340"/>
            <a:ext cx="1033653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117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动力电池的功能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70219"/>
            <a:ext cx="977996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779967" y="6486069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新能源汽车慢充电操作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1270" y="6657340"/>
            <a:ext cx="9893935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8926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动力电池的性能要求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77025"/>
            <a:ext cx="968311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683115" y="6492875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新能源汽车慢充电操作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  <a:t/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pPr lvl="0" eaLnBrk="1" fontAlgn="base" hangingPunct="1">
                <a:buChar char="•"/>
              </a:p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tags" Target="../tags/tag12.xml"/><Relationship Id="rId2" Type="http://schemas.openxmlformats.org/officeDocument/2006/relationships/slideLayout" Target="../slideLayouts/slideLayout41.xml"/><Relationship Id="rId16" Type="http://schemas.openxmlformats.org/officeDocument/2006/relationships/tags" Target="../tags/tag1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ags" Target="../tags/tag10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2021/4/25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4B8EC9-9F87-4C88-97DC-D60608EFF7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2884" t="15210" b="4015"/>
          <a:stretch/>
        </p:blipFill>
        <p:spPr>
          <a:xfrm>
            <a:off x="2189407" y="1532586"/>
            <a:ext cx="2243875" cy="23697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F23FE6C-7134-4429-8369-9F41A538D551}"/>
              </a:ext>
            </a:extLst>
          </p:cNvPr>
          <p:cNvSpPr txBox="1"/>
          <p:nvPr/>
        </p:nvSpPr>
        <p:spPr>
          <a:xfrm>
            <a:off x="1700011" y="4636394"/>
            <a:ext cx="7366119" cy="1308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6~1</a:t>
            </a:r>
            <a:r>
              <a:rPr lang="zh-CN" altLang="en-US" sz="2800" b="1" dirty="0"/>
              <a:t>？小时</a:t>
            </a:r>
            <a:endParaRPr lang="en-US" altLang="zh-CN" sz="2800" b="1" dirty="0"/>
          </a:p>
          <a:p>
            <a:pPr>
              <a:lnSpc>
                <a:spcPct val="150000"/>
              </a:lnSpc>
            </a:pPr>
            <a:r>
              <a:rPr lang="zh-CN" altLang="zh-CN" sz="2800" b="1" dirty="0"/>
              <a:t>充电时间较长，难以满足车辆紧急充电需求。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xmlns="" val="394447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9AB48C5-7A5D-41CE-AE9A-F131395A4222}"/>
              </a:ext>
            </a:extLst>
          </p:cNvPr>
          <p:cNvSpPr txBox="1"/>
          <p:nvPr/>
        </p:nvSpPr>
        <p:spPr>
          <a:xfrm>
            <a:off x="7761155" y="5013923"/>
            <a:ext cx="3895860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B050"/>
                </a:solidFill>
              </a:rPr>
              <a:t>有利于延长动力蓄电池寿命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DBE12AD-8017-4B95-8931-1F98F2DE45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882" y="2266682"/>
            <a:ext cx="2038056" cy="261380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457F65-D664-4E64-A7D0-D81B4B9958C5}"/>
              </a:ext>
            </a:extLst>
          </p:cNvPr>
          <p:cNvSpPr txBox="1"/>
          <p:nvPr/>
        </p:nvSpPr>
        <p:spPr>
          <a:xfrm>
            <a:off x="452468" y="4995424"/>
            <a:ext cx="2441620" cy="960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充电设施成本较低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</a:rPr>
              <a:t>安装比较简单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F02E7B2-75E8-4D7F-ADE3-07B054BC5F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2686" r="14699"/>
          <a:stretch/>
        </p:blipFill>
        <p:spPr>
          <a:xfrm>
            <a:off x="3600715" y="1867661"/>
            <a:ext cx="3148426" cy="295846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2817A4C-81D9-4B2B-A225-6E8F71CB02F8}"/>
              </a:ext>
            </a:extLst>
          </p:cNvPr>
          <p:cNvSpPr txBox="1"/>
          <p:nvPr/>
        </p:nvSpPr>
        <p:spPr>
          <a:xfrm>
            <a:off x="3372102" y="5013923"/>
            <a:ext cx="3895860" cy="1134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</a:rPr>
              <a:t>利用负荷低谷时段进行充电</a:t>
            </a:r>
            <a:endParaRPr lang="en-US" altLang="zh-CN" sz="2400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</a:rPr>
              <a:t>成本相对较低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3C8B6EC-CA78-42C9-8C0C-C088A4D747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52152" t="8142" r="9665"/>
          <a:stretch/>
        </p:blipFill>
        <p:spPr>
          <a:xfrm>
            <a:off x="9526072" y="3084394"/>
            <a:ext cx="1982835" cy="179609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6CDDE4C-3D63-4409-B673-0569A5FF34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6989" t="10918" b="9127"/>
          <a:stretch/>
        </p:blipFill>
        <p:spPr>
          <a:xfrm rot="16200000">
            <a:off x="6623861" y="2010988"/>
            <a:ext cx="3926915" cy="20419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8643376-39A1-4041-839F-11C0610EAD5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49113" t="22602" r="9253" b="15370"/>
          <a:stretch/>
        </p:blipFill>
        <p:spPr>
          <a:xfrm>
            <a:off x="9622812" y="1068510"/>
            <a:ext cx="1824023" cy="250507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AFC64AF6-1495-4564-8967-D2C79827077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1459" y="-293246"/>
            <a:ext cx="1824023" cy="344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6E1C26-4E5D-4C24-A8EB-D2E936EF2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8D3AE4-1129-4356-8F8E-7B48F9F9B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66C312B-FBA3-4A96-9A67-D3192DF6FE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6700" t="27352" r="42489" b="38637"/>
          <a:stretch/>
        </p:blipFill>
        <p:spPr>
          <a:xfrm>
            <a:off x="6833645" y="966731"/>
            <a:ext cx="4324345" cy="3973192"/>
          </a:xfrm>
          <a:prstGeom prst="rect">
            <a:avLst/>
          </a:prstGeom>
        </p:spPr>
      </p:pic>
      <p:pic>
        <p:nvPicPr>
          <p:cNvPr id="6" name="内容占位符 4">
            <a:extLst>
              <a:ext uri="{FF2B5EF4-FFF2-40B4-BE49-F238E27FC236}">
                <a16:creationId xmlns:a16="http://schemas.microsoft.com/office/drawing/2014/main" xmlns="" id="{09A163AE-E2AE-4CED-A4F5-13E3A11C4B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3316" t="7776" r="11499"/>
          <a:stretch/>
        </p:blipFill>
        <p:spPr>
          <a:xfrm>
            <a:off x="1034010" y="627623"/>
            <a:ext cx="5893619" cy="4807530"/>
          </a:xfrm>
          <a:prstGeom prst="rect">
            <a:avLst/>
          </a:prstGeom>
        </p:spPr>
      </p:pic>
      <p:sp>
        <p:nvSpPr>
          <p:cNvPr id="7" name="箭头: 上 6">
            <a:extLst>
              <a:ext uri="{FF2B5EF4-FFF2-40B4-BE49-F238E27FC236}">
                <a16:creationId xmlns:a16="http://schemas.microsoft.com/office/drawing/2014/main" xmlns="" id="{A2939428-47A5-4A32-A0CE-47FC25A8F468}"/>
              </a:ext>
            </a:extLst>
          </p:cNvPr>
          <p:cNvSpPr/>
          <p:nvPr/>
        </p:nvSpPr>
        <p:spPr>
          <a:xfrm>
            <a:off x="4117976" y="4019440"/>
            <a:ext cx="347730" cy="129567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4E1D824-F635-4E19-9DCE-7D975D201947}"/>
              </a:ext>
            </a:extLst>
          </p:cNvPr>
          <p:cNvSpPr txBox="1"/>
          <p:nvPr/>
        </p:nvSpPr>
        <p:spPr>
          <a:xfrm>
            <a:off x="3338827" y="5403817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交流慢充口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40928D2-B6B5-4A23-AFFB-0B723B0BFB66}"/>
              </a:ext>
            </a:extLst>
          </p:cNvPr>
          <p:cNvSpPr txBox="1"/>
          <p:nvPr/>
        </p:nvSpPr>
        <p:spPr>
          <a:xfrm>
            <a:off x="8402050" y="296620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B1A4E4F-D5FA-46B3-B706-9F25859ADD4A}"/>
              </a:ext>
            </a:extLst>
          </p:cNvPr>
          <p:cNvSpPr txBox="1"/>
          <p:nvPr/>
        </p:nvSpPr>
        <p:spPr>
          <a:xfrm>
            <a:off x="8952372" y="2966206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空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283200E-51B8-44B3-A6CA-9DB09C9D72D0}"/>
              </a:ext>
            </a:extLst>
          </p:cNvPr>
          <p:cNvSpPr txBox="1"/>
          <p:nvPr/>
        </p:nvSpPr>
        <p:spPr>
          <a:xfrm>
            <a:off x="3850592" y="380078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54D7D4C-8FE6-44D8-94F8-9FC0B11A6A02}"/>
              </a:ext>
            </a:extLst>
          </p:cNvPr>
          <p:cNvSpPr txBox="1"/>
          <p:nvPr/>
        </p:nvSpPr>
        <p:spPr>
          <a:xfrm>
            <a:off x="4336822" y="374998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空</a:t>
            </a:r>
          </a:p>
        </p:txBody>
      </p:sp>
    </p:spTree>
    <p:extLst>
      <p:ext uri="{BB962C8B-B14F-4D97-AF65-F5344CB8AC3E}">
        <p14:creationId xmlns:p14="http://schemas.microsoft.com/office/powerpoint/2010/main" xmlns="" val="248488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5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6">
            <a:extLst>
              <a:ext uri="{FF2B5EF4-FFF2-40B4-BE49-F238E27FC236}">
                <a16:creationId xmlns:a16="http://schemas.microsoft.com/office/drawing/2014/main" xmlns="" id="{0CF85D2C-9C90-4B81-B790-A0736D1A5491}"/>
              </a:ext>
            </a:extLst>
          </p:cNvPr>
          <p:cNvSpPr/>
          <p:nvPr/>
        </p:nvSpPr>
        <p:spPr>
          <a:xfrm>
            <a:off x="609859" y="1017313"/>
            <a:ext cx="2764406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2. </a:t>
            </a:r>
            <a:r>
              <a:rPr lang="zh-CN" altLang="en-US" sz="3200" b="1" dirty="0"/>
              <a:t>直 流 充 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5C87F7-B86E-4ADA-86CC-0E65091B5ED9}"/>
              </a:ext>
            </a:extLst>
          </p:cNvPr>
          <p:cNvSpPr txBox="1"/>
          <p:nvPr/>
        </p:nvSpPr>
        <p:spPr>
          <a:xfrm>
            <a:off x="5234225" y="56826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直流充电桩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D9C9DBD-36A9-4C5E-BD78-53988A7985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3089" b="6570"/>
          <a:stretch/>
        </p:blipFill>
        <p:spPr>
          <a:xfrm>
            <a:off x="2477296" y="1972817"/>
            <a:ext cx="7504090" cy="337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852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查看源图像">
            <a:extLst>
              <a:ext uri="{FF2B5EF4-FFF2-40B4-BE49-F238E27FC236}">
                <a16:creationId xmlns:a16="http://schemas.microsoft.com/office/drawing/2014/main" xmlns="" id="{7CB64A81-6154-4D7C-A108-9B7C33EF02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75" t="13109" r="8888" b="12911"/>
          <a:stretch/>
        </p:blipFill>
        <p:spPr bwMode="auto">
          <a:xfrm>
            <a:off x="0" y="582897"/>
            <a:ext cx="12192000" cy="590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43929A95-AD53-4E3F-9490-9643A51049E7}"/>
              </a:ext>
            </a:extLst>
          </p:cNvPr>
          <p:cNvCxnSpPr>
            <a:cxnSpLocks/>
          </p:cNvCxnSpPr>
          <p:nvPr/>
        </p:nvCxnSpPr>
        <p:spPr>
          <a:xfrm>
            <a:off x="5709633" y="3534821"/>
            <a:ext cx="772733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3212DD5A-0FF3-47D8-8249-933FD9FF16E7}"/>
              </a:ext>
            </a:extLst>
          </p:cNvPr>
          <p:cNvCxnSpPr>
            <a:cxnSpLocks/>
          </p:cNvCxnSpPr>
          <p:nvPr/>
        </p:nvCxnSpPr>
        <p:spPr>
          <a:xfrm>
            <a:off x="6836561" y="3534821"/>
            <a:ext cx="772733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591EEDDB-48F7-45C0-9DFB-26799F54E838}"/>
              </a:ext>
            </a:extLst>
          </p:cNvPr>
          <p:cNvCxnSpPr>
            <a:cxnSpLocks/>
          </p:cNvCxnSpPr>
          <p:nvPr/>
        </p:nvCxnSpPr>
        <p:spPr>
          <a:xfrm>
            <a:off x="7999406" y="3534821"/>
            <a:ext cx="772733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06CD75C-023D-4CED-A550-64D4881D6F26}"/>
              </a:ext>
            </a:extLst>
          </p:cNvPr>
          <p:cNvSpPr txBox="1"/>
          <p:nvPr/>
        </p:nvSpPr>
        <p:spPr>
          <a:xfrm>
            <a:off x="5590597" y="2438472"/>
            <a:ext cx="1401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C000"/>
                </a:solidFill>
              </a:rPr>
              <a:t>HV  DC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B9DF5CD-C6A7-4AB8-BD4F-B00095F4A4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537" y="4264979"/>
            <a:ext cx="1803325" cy="208619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FA47A3C-BDAD-4D92-9AE6-2527BF86D57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1087" y="5913616"/>
            <a:ext cx="4269631" cy="52430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5790CBB-EF1D-40DB-B82A-51185E533EEE}"/>
              </a:ext>
            </a:extLst>
          </p:cNvPr>
          <p:cNvSpPr txBox="1"/>
          <p:nvPr/>
        </p:nvSpPr>
        <p:spPr>
          <a:xfrm>
            <a:off x="2334610" y="2443610"/>
            <a:ext cx="70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FFC000"/>
                </a:solidFill>
              </a:rPr>
              <a:t>AC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13DB872-36CF-4BF8-A567-F85661539FD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2799" y="4613074"/>
            <a:ext cx="1329043" cy="139000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AC96491-B030-4309-BC9A-3124867A11C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72139" y="4583339"/>
            <a:ext cx="3188324" cy="16917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04A84CF-7E74-4B42-BF2C-849B38788D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l="6516" t="13089" r="66222" b="6570"/>
          <a:stretch/>
        </p:blipFill>
        <p:spPr>
          <a:xfrm>
            <a:off x="3927693" y="4264980"/>
            <a:ext cx="1466797" cy="222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663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237BD9AB-6A1F-46E8-8104-3FEEF3293A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335"/>
          <a:stretch/>
        </p:blipFill>
        <p:spPr bwMode="auto">
          <a:xfrm>
            <a:off x="58005" y="1003208"/>
            <a:ext cx="3780956" cy="358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D05BEC3-E213-43E4-8709-1B4B53309F7B}"/>
              </a:ext>
            </a:extLst>
          </p:cNvPr>
          <p:cNvSpPr txBox="1"/>
          <p:nvPr/>
        </p:nvSpPr>
        <p:spPr>
          <a:xfrm>
            <a:off x="695460" y="4813111"/>
            <a:ext cx="1980029" cy="66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/>
              <a:t>半小时左右</a:t>
            </a:r>
            <a:endParaRPr lang="en-US" altLang="zh-CN" sz="28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D211EB0-C599-4118-9DB4-8995D5534B5B}"/>
              </a:ext>
            </a:extLst>
          </p:cNvPr>
          <p:cNvSpPr txBox="1"/>
          <p:nvPr/>
        </p:nvSpPr>
        <p:spPr>
          <a:xfrm>
            <a:off x="9923275" y="4730652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</a:rPr>
              <a:t>80% 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06777CC-D8BF-43F4-ACBE-8F9060E206B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6754" y="1558220"/>
            <a:ext cx="5599218" cy="32548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439749C-97E5-4A5D-AEEB-E5DFBCE0C41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49864" y="1171463"/>
            <a:ext cx="1867288" cy="3589651"/>
          </a:xfrm>
          <a:prstGeom prst="rect">
            <a:avLst/>
          </a:prstGeom>
        </p:spPr>
      </p:pic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CC8A9E88-DFF2-4E45-93BE-11BBED057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9429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895E59-55C9-42A7-94CC-198271D6AA0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7147" t="13089" r="5496" b="6570"/>
          <a:stretch/>
        </p:blipFill>
        <p:spPr>
          <a:xfrm>
            <a:off x="2434107" y="1380390"/>
            <a:ext cx="6555346" cy="33798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00112BE-52A9-4F20-8B4F-0C02D6677DB5}"/>
              </a:ext>
            </a:extLst>
          </p:cNvPr>
          <p:cNvSpPr txBox="1"/>
          <p:nvPr/>
        </p:nvSpPr>
        <p:spPr>
          <a:xfrm>
            <a:off x="4122947" y="4910403"/>
            <a:ext cx="2883160" cy="1134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</a:rPr>
              <a:t>充电设施成本较高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</a:rPr>
              <a:t>安装比较复杂</a:t>
            </a:r>
          </a:p>
        </p:txBody>
      </p:sp>
    </p:spTree>
    <p:extLst>
      <p:ext uri="{BB962C8B-B14F-4D97-AF65-F5344CB8AC3E}">
        <p14:creationId xmlns:p14="http://schemas.microsoft.com/office/powerpoint/2010/main" xmlns="" val="149568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AB4D441-8C07-447E-B109-6E2784F2073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3322" y="1311371"/>
            <a:ext cx="2042337" cy="392616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E8B276D-1827-4B91-B77E-B6B4A51A7CB0}"/>
              </a:ext>
            </a:extLst>
          </p:cNvPr>
          <p:cNvSpPr txBox="1"/>
          <p:nvPr/>
        </p:nvSpPr>
        <p:spPr>
          <a:xfrm>
            <a:off x="6276372" y="5237535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</a:rPr>
              <a:t>80% </a:t>
            </a:r>
            <a:endParaRPr lang="zh-CN" altLang="en-US" sz="3600" dirty="0">
              <a:solidFill>
                <a:srgbClr val="00B050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1236A09-1E86-48E7-9DEF-44504C58BAA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15659" y="3274453"/>
            <a:ext cx="1981372" cy="17984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A559481-4137-453E-8E06-9D5672E0D8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13550" b="10696"/>
          <a:stretch/>
        </p:blipFill>
        <p:spPr>
          <a:xfrm>
            <a:off x="7915659" y="1081824"/>
            <a:ext cx="1822862" cy="260475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6AEE2C1-7F0A-461A-9650-58DF8F5966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4760" t="41077" r="77029" b="47746"/>
          <a:stretch/>
        </p:blipFill>
        <p:spPr>
          <a:xfrm>
            <a:off x="3467702" y="1841604"/>
            <a:ext cx="1179001" cy="14328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4F6A9CA-B0A9-4043-B1A0-FF2FE80EF4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/>
          <a:srcRect l="6516" t="13089" r="66222" b="6570"/>
          <a:stretch/>
        </p:blipFill>
        <p:spPr>
          <a:xfrm>
            <a:off x="433232" y="1630137"/>
            <a:ext cx="2171134" cy="3288631"/>
          </a:xfrm>
          <a:prstGeom prst="rect">
            <a:avLst/>
          </a:prstGeom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xmlns="" id="{840AA426-40F0-448D-B709-1FC8475C069D}"/>
              </a:ext>
            </a:extLst>
          </p:cNvPr>
          <p:cNvSpPr/>
          <p:nvPr/>
        </p:nvSpPr>
        <p:spPr>
          <a:xfrm>
            <a:off x="2716306" y="3274452"/>
            <a:ext cx="2568388" cy="4121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FA46FCC-0DF7-45F4-A75B-46A9FEFF5AD2}"/>
              </a:ext>
            </a:extLst>
          </p:cNvPr>
          <p:cNvSpPr txBox="1"/>
          <p:nvPr/>
        </p:nvSpPr>
        <p:spPr>
          <a:xfrm>
            <a:off x="3076786" y="417369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充电电流大</a:t>
            </a:r>
          </a:p>
        </p:txBody>
      </p:sp>
    </p:spTree>
    <p:extLst>
      <p:ext uri="{BB962C8B-B14F-4D97-AF65-F5344CB8AC3E}">
        <p14:creationId xmlns:p14="http://schemas.microsoft.com/office/powerpoint/2010/main" xmlns="" val="22044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0A9FA9-8229-4659-AAEB-D0484AF6B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xmlns="" id="{1AA40591-3AD7-40E4-9DBD-1D732B010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94290" y="1690688"/>
            <a:ext cx="2484887" cy="4351338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xmlns="" id="{667EB4A2-AEBB-403B-B454-CDF10F2C93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2738" t="25341" r="56072" b="18838"/>
          <a:stretch/>
        </p:blipFill>
        <p:spPr>
          <a:xfrm>
            <a:off x="746972" y="579550"/>
            <a:ext cx="4456090" cy="3644722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B68CEEC-4D8D-4CE4-A22A-69533640E6CB}"/>
              </a:ext>
            </a:extLst>
          </p:cNvPr>
          <p:cNvSpPr/>
          <p:nvPr/>
        </p:nvSpPr>
        <p:spPr>
          <a:xfrm>
            <a:off x="1438674" y="1241194"/>
            <a:ext cx="2743200" cy="16484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FFC000"/>
                </a:solidFill>
              </a:rPr>
              <a:t>可靠性</a:t>
            </a:r>
          </a:p>
        </p:txBody>
      </p:sp>
      <p:pic>
        <p:nvPicPr>
          <p:cNvPr id="7" name="内容占位符 4">
            <a:extLst>
              <a:ext uri="{FF2B5EF4-FFF2-40B4-BE49-F238E27FC236}">
                <a16:creationId xmlns:a16="http://schemas.microsoft.com/office/drawing/2014/main" xmlns="" id="{FE30107F-D0A0-4311-B2FA-FE2B5B2395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53451" t="11576" r="5285" b="15910"/>
          <a:stretch/>
        </p:blipFill>
        <p:spPr>
          <a:xfrm>
            <a:off x="7904942" y="631066"/>
            <a:ext cx="4149681" cy="4401178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8FED665-C634-485D-8571-A795A25CEFFB}"/>
              </a:ext>
            </a:extLst>
          </p:cNvPr>
          <p:cNvSpPr/>
          <p:nvPr/>
        </p:nvSpPr>
        <p:spPr>
          <a:xfrm>
            <a:off x="8524469" y="1110883"/>
            <a:ext cx="2910625" cy="17933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FFC000"/>
                </a:solidFill>
              </a:rPr>
              <a:t>安全性</a:t>
            </a:r>
          </a:p>
        </p:txBody>
      </p:sp>
    </p:spTree>
    <p:extLst>
      <p:ext uri="{BB962C8B-B14F-4D97-AF65-F5344CB8AC3E}">
        <p14:creationId xmlns:p14="http://schemas.microsoft.com/office/powerpoint/2010/main" xmlns="" val="246757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4">
            <a:extLst>
              <a:ext uri="{FF2B5EF4-FFF2-40B4-BE49-F238E27FC236}">
                <a16:creationId xmlns:a16="http://schemas.microsoft.com/office/drawing/2014/main" xmlns="" id="{A59B010E-7580-407E-A3AE-67D235E188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3316" t="7776" r="11499"/>
          <a:stretch/>
        </p:blipFill>
        <p:spPr>
          <a:xfrm>
            <a:off x="1652198" y="653381"/>
            <a:ext cx="5893619" cy="4807530"/>
          </a:xfrm>
          <a:prstGeom prst="rect">
            <a:avLst/>
          </a:prstGeom>
        </p:spPr>
      </p:pic>
      <p:sp>
        <p:nvSpPr>
          <p:cNvPr id="4" name="箭头: 上 3">
            <a:extLst>
              <a:ext uri="{FF2B5EF4-FFF2-40B4-BE49-F238E27FC236}">
                <a16:creationId xmlns:a16="http://schemas.microsoft.com/office/drawing/2014/main" xmlns="" id="{A0585531-6AA9-4292-BF9D-17240585629F}"/>
              </a:ext>
            </a:extLst>
          </p:cNvPr>
          <p:cNvSpPr/>
          <p:nvPr/>
        </p:nvSpPr>
        <p:spPr>
          <a:xfrm>
            <a:off x="3232596" y="4237150"/>
            <a:ext cx="347730" cy="129567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9F13CA9-B112-4A9B-9F2F-97710E702B1B}"/>
              </a:ext>
            </a:extLst>
          </p:cNvPr>
          <p:cNvSpPr txBox="1"/>
          <p:nvPr/>
        </p:nvSpPr>
        <p:spPr>
          <a:xfrm>
            <a:off x="2467961" y="567958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直流快充口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1FB5222-A5FF-48AD-8FB8-F16AD4B0F632}"/>
              </a:ext>
            </a:extLst>
          </p:cNvPr>
          <p:cNvCxnSpPr>
            <a:cxnSpLocks/>
          </p:cNvCxnSpPr>
          <p:nvPr/>
        </p:nvCxnSpPr>
        <p:spPr>
          <a:xfrm>
            <a:off x="1803042" y="2949262"/>
            <a:ext cx="1326524" cy="7984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A1C6218-98E3-4BD3-A580-EB2BFCDEBD32}"/>
              </a:ext>
            </a:extLst>
          </p:cNvPr>
          <p:cNvCxnSpPr/>
          <p:nvPr/>
        </p:nvCxnSpPr>
        <p:spPr>
          <a:xfrm>
            <a:off x="1803042" y="2949262"/>
            <a:ext cx="1880316" cy="75985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89D9C33-BE50-4EB6-ABBE-0FAF44168153}"/>
              </a:ext>
            </a:extLst>
          </p:cNvPr>
          <p:cNvSpPr txBox="1"/>
          <p:nvPr/>
        </p:nvSpPr>
        <p:spPr>
          <a:xfrm>
            <a:off x="1073300" y="2587459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DC +</a:t>
            </a:r>
          </a:p>
          <a:p>
            <a:r>
              <a:rPr lang="en-US" altLang="zh-CN" sz="2000" b="1" dirty="0"/>
              <a:t>DC -</a:t>
            </a:r>
            <a:endParaRPr lang="zh-CN" altLang="en-US" sz="20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9900BD8-9DB0-4EB1-97AC-DA896A80AF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9600" t="27352" r="62594" b="38637"/>
          <a:stretch/>
        </p:blipFill>
        <p:spPr>
          <a:xfrm>
            <a:off x="7696661" y="1931004"/>
            <a:ext cx="3101024" cy="3330046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BB0CB3C-4E7E-4F23-8A35-51DD58405624}"/>
              </a:ext>
            </a:extLst>
          </p:cNvPr>
          <p:cNvCxnSpPr>
            <a:cxnSpLocks/>
          </p:cNvCxnSpPr>
          <p:nvPr/>
        </p:nvCxnSpPr>
        <p:spPr>
          <a:xfrm>
            <a:off x="7892607" y="2702413"/>
            <a:ext cx="940158" cy="75568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DBE5F42-D402-4EAA-A7FD-B85EA72B272F}"/>
              </a:ext>
            </a:extLst>
          </p:cNvPr>
          <p:cNvCxnSpPr/>
          <p:nvPr/>
        </p:nvCxnSpPr>
        <p:spPr>
          <a:xfrm>
            <a:off x="7892607" y="2702413"/>
            <a:ext cx="1880316" cy="75985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FCEA5DF-0810-4D75-A950-02B05F72AB6A}"/>
              </a:ext>
            </a:extLst>
          </p:cNvPr>
          <p:cNvSpPr txBox="1"/>
          <p:nvPr/>
        </p:nvSpPr>
        <p:spPr>
          <a:xfrm>
            <a:off x="7162865" y="2340610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DC +</a:t>
            </a:r>
          </a:p>
          <a:p>
            <a:r>
              <a:rPr lang="en-US" altLang="zh-CN" sz="2000" b="1" dirty="0"/>
              <a:t>DC -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128805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8" name="副标题 4"/>
          <p:cNvSpPr txBox="1"/>
          <p:nvPr>
            <p:custDataLst>
              <p:tags r:id="rId3"/>
            </p:custDataLst>
          </p:nvPr>
        </p:nvSpPr>
        <p:spPr>
          <a:xfrm>
            <a:off x="2926109" y="2736792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SimSun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5.1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新能源汽车慢充电操作  </a:t>
            </a:r>
          </a:p>
        </p:txBody>
      </p:sp>
      <p:sp>
        <p:nvSpPr>
          <p:cNvPr id="5" name="MH_Entry_1">
            <a:extLst>
              <a:ext uri="{FF2B5EF4-FFF2-40B4-BE49-F238E27FC236}">
                <a16:creationId xmlns:a16="http://schemas.microsoft.com/office/drawing/2014/main" xmlns="" id="{94906BFE-C514-4144-AF64-60F7BD3FFAD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316387" y="1790931"/>
            <a:ext cx="9875613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5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  新能源汽车充电故障检修</a:t>
            </a: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B3D4F62-7D34-4E09-99DF-318F5D4D2E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8063" y="916363"/>
            <a:ext cx="8615874" cy="530095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71C5C8-FC84-4C38-9F1A-963B16382F44}"/>
              </a:ext>
            </a:extLst>
          </p:cNvPr>
          <p:cNvSpPr txBox="1"/>
          <p:nvPr/>
        </p:nvSpPr>
        <p:spPr>
          <a:xfrm>
            <a:off x="523046" y="399592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直流快充口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2CC2B6B-FEBF-4BDA-A11F-6B5F06B97D98}"/>
              </a:ext>
            </a:extLst>
          </p:cNvPr>
          <p:cNvSpPr txBox="1"/>
          <p:nvPr/>
        </p:nvSpPr>
        <p:spPr>
          <a:xfrm>
            <a:off x="9675174" y="198570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交流慢充口</a:t>
            </a: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xmlns="" id="{8F82B121-9777-4787-BEB2-A5D6A332216A}"/>
              </a:ext>
            </a:extLst>
          </p:cNvPr>
          <p:cNvSpPr/>
          <p:nvPr/>
        </p:nvSpPr>
        <p:spPr>
          <a:xfrm>
            <a:off x="2503075" y="4141423"/>
            <a:ext cx="777154" cy="26161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左 7">
            <a:extLst>
              <a:ext uri="{FF2B5EF4-FFF2-40B4-BE49-F238E27FC236}">
                <a16:creationId xmlns:a16="http://schemas.microsoft.com/office/drawing/2014/main" xmlns="" id="{504D18B4-251A-44A2-A13E-97A4852B8577}"/>
              </a:ext>
            </a:extLst>
          </p:cNvPr>
          <p:cNvSpPr/>
          <p:nvPr/>
        </p:nvSpPr>
        <p:spPr>
          <a:xfrm>
            <a:off x="9100455" y="2133603"/>
            <a:ext cx="595086" cy="246743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83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0122D413-72F8-45DB-90A2-4ED4BAF5A0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6657" t="19007" b="19546"/>
          <a:stretch/>
        </p:blipFill>
        <p:spPr>
          <a:xfrm>
            <a:off x="5331870" y="1810423"/>
            <a:ext cx="6674120" cy="29290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423F462-E618-44AD-B6BC-8FEFC63EC15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421" y="1810423"/>
            <a:ext cx="4633146" cy="292900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FA89DCA-1D3C-4B13-9E7D-49E99E171F22}"/>
              </a:ext>
            </a:extLst>
          </p:cNvPr>
          <p:cNvGrpSpPr/>
          <p:nvPr/>
        </p:nvGrpSpPr>
        <p:grpSpPr>
          <a:xfrm flipH="1">
            <a:off x="455140" y="5087353"/>
            <a:ext cx="4338475" cy="967058"/>
            <a:chOff x="5879462" y="287200"/>
            <a:chExt cx="3545784" cy="790365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627F5B0-B597-475D-A1B5-A60191985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3388BFA-28F2-42B5-863D-AE1823A1EA6A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9" name="Freeform 56">
                <a:extLst>
                  <a:ext uri="{FF2B5EF4-FFF2-40B4-BE49-F238E27FC236}">
                    <a16:creationId xmlns:a16="http://schemas.microsoft.com/office/drawing/2014/main" xmlns="" id="{40155F71-ACC9-452C-8E51-7411B733C6E1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Freeform 57">
                <a:extLst>
                  <a:ext uri="{FF2B5EF4-FFF2-40B4-BE49-F238E27FC236}">
                    <a16:creationId xmlns:a16="http://schemas.microsoft.com/office/drawing/2014/main" xmlns="" id="{F4AB11E5-EEB3-4ED3-9222-D3A54E3967A3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58">
                <a:extLst>
                  <a:ext uri="{FF2B5EF4-FFF2-40B4-BE49-F238E27FC236}">
                    <a16:creationId xmlns:a16="http://schemas.microsoft.com/office/drawing/2014/main" xmlns="" id="{47591EB4-6F7E-4C20-8DC8-740DC93F3E06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53">
            <a:extLst>
              <a:ext uri="{FF2B5EF4-FFF2-40B4-BE49-F238E27FC236}">
                <a16:creationId xmlns:a16="http://schemas.microsoft.com/office/drawing/2014/main" xmlns="" id="{752C0462-28C3-487E-BE8B-71A491256B9B}"/>
              </a:ext>
            </a:extLst>
          </p:cNvPr>
          <p:cNvSpPr txBox="1"/>
          <p:nvPr/>
        </p:nvSpPr>
        <p:spPr>
          <a:xfrm>
            <a:off x="2144705" y="5087353"/>
            <a:ext cx="238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交</a:t>
            </a:r>
            <a:r>
              <a:rPr lang="zh-CN" altLang="en-US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流 充 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651C314-B973-4196-8BC2-1B305437AE2A}"/>
              </a:ext>
            </a:extLst>
          </p:cNvPr>
          <p:cNvGrpSpPr/>
          <p:nvPr/>
        </p:nvGrpSpPr>
        <p:grpSpPr>
          <a:xfrm flipH="1">
            <a:off x="6091048" y="5187583"/>
            <a:ext cx="4338475" cy="967058"/>
            <a:chOff x="5879462" y="287200"/>
            <a:chExt cx="3545784" cy="79036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FE21B70F-426C-41AF-9371-71584D4F7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FC7FAEA-62C4-491F-ADAD-19A9C2FAE8A2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7" name="Freeform 56">
                <a:extLst>
                  <a:ext uri="{FF2B5EF4-FFF2-40B4-BE49-F238E27FC236}">
                    <a16:creationId xmlns:a16="http://schemas.microsoft.com/office/drawing/2014/main" xmlns="" id="{FED760D5-5A4D-4F2E-B7A6-4B76C542BAB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Freeform 57">
                <a:extLst>
                  <a:ext uri="{FF2B5EF4-FFF2-40B4-BE49-F238E27FC236}">
                    <a16:creationId xmlns:a16="http://schemas.microsoft.com/office/drawing/2014/main" xmlns="" id="{3B2545E9-E884-4058-AEC9-6681E0F2FF4E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58">
                <a:extLst>
                  <a:ext uri="{FF2B5EF4-FFF2-40B4-BE49-F238E27FC236}">
                    <a16:creationId xmlns:a16="http://schemas.microsoft.com/office/drawing/2014/main" xmlns="" id="{60612F9C-A265-4560-B59A-BA93E87AC949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53">
            <a:extLst>
              <a:ext uri="{FF2B5EF4-FFF2-40B4-BE49-F238E27FC236}">
                <a16:creationId xmlns:a16="http://schemas.microsoft.com/office/drawing/2014/main" xmlns="" id="{0775214E-6BBA-42EE-B166-3E04AB33206C}"/>
              </a:ext>
            </a:extLst>
          </p:cNvPr>
          <p:cNvSpPr txBox="1"/>
          <p:nvPr/>
        </p:nvSpPr>
        <p:spPr>
          <a:xfrm>
            <a:off x="7753332" y="5186529"/>
            <a:ext cx="238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noProof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直</a:t>
            </a:r>
            <a:r>
              <a:rPr lang="zh-CN" altLang="en-US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流 充 电 口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892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查看源图像">
            <a:extLst>
              <a:ext uri="{FF2B5EF4-FFF2-40B4-BE49-F238E27FC236}">
                <a16:creationId xmlns:a16="http://schemas.microsoft.com/office/drawing/2014/main" xmlns="" id="{5E4A8EAA-9BBE-47E8-B28F-D0281F4539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708"/>
          <a:stretch/>
        </p:blipFill>
        <p:spPr bwMode="auto">
          <a:xfrm>
            <a:off x="592427" y="1693909"/>
            <a:ext cx="4639734" cy="3315974"/>
          </a:xfrm>
          <a:prstGeom prst="snip2Diag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1163B3-591E-462E-96DB-4D3BC0529C1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2101" y="1693910"/>
            <a:ext cx="5747472" cy="3319192"/>
          </a:xfrm>
          <a:prstGeom prst="snip2DiagRect">
            <a:avLst/>
          </a:prstGeom>
          <a:ln w="28575">
            <a:solidFill>
              <a:schemeClr val="accent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xmlns="" val="42940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F487B06-5C7B-435E-A741-212438402F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241" r="11473"/>
          <a:stretch/>
        </p:blipFill>
        <p:spPr>
          <a:xfrm>
            <a:off x="1166598" y="1352646"/>
            <a:ext cx="4752304" cy="3749364"/>
          </a:xfrm>
          <a:prstGeom prst="snip2DiagRect">
            <a:avLst/>
          </a:prstGeom>
          <a:ln w="28575">
            <a:solidFill>
              <a:schemeClr val="accent1"/>
            </a:solidFill>
            <a:prstDash val="dash"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00AAC8A-FF25-4C61-A797-2B1838E29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7840" r="21293"/>
          <a:stretch/>
        </p:blipFill>
        <p:spPr>
          <a:xfrm>
            <a:off x="6558611" y="1352646"/>
            <a:ext cx="4476468" cy="3584560"/>
          </a:xfrm>
          <a:prstGeom prst="snip2DiagRect">
            <a:avLst/>
          </a:prstGeom>
          <a:ln w="28575">
            <a:solidFill>
              <a:schemeClr val="accent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xmlns="" val="386149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FE6EB0F-53D7-4556-BF72-FB2045B1B45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598" y="1775061"/>
            <a:ext cx="5216855" cy="3173700"/>
          </a:xfrm>
          <a:prstGeom prst="snip2DiagRect">
            <a:avLst/>
          </a:prstGeom>
          <a:ln w="28575">
            <a:solidFill>
              <a:schemeClr val="accent4"/>
            </a:solidFill>
            <a:prstDash val="dash"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B84F588-FFC1-4916-8574-D5A8030D578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7652" y="1775061"/>
            <a:ext cx="4783174" cy="3173700"/>
          </a:xfrm>
          <a:prstGeom prst="snip2DiagRect">
            <a:avLst/>
          </a:prstGeom>
          <a:ln w="28575">
            <a:solidFill>
              <a:srgbClr val="FFC000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xmlns="" val="280230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6">
            <a:extLst>
              <a:ext uri="{FF2B5EF4-FFF2-40B4-BE49-F238E27FC236}">
                <a16:creationId xmlns:a16="http://schemas.microsoft.com/office/drawing/2014/main" xmlns="" id="{02E20D61-8E3A-4568-825F-F8ECA2F14C2E}"/>
              </a:ext>
            </a:extLst>
          </p:cNvPr>
          <p:cNvSpPr/>
          <p:nvPr/>
        </p:nvSpPr>
        <p:spPr>
          <a:xfrm>
            <a:off x="609859" y="1017313"/>
            <a:ext cx="2725769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3. </a:t>
            </a:r>
            <a:r>
              <a:rPr lang="zh-CN" altLang="en-US" sz="3200" b="1" dirty="0"/>
              <a:t>电 池 快 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9F9B567-D61C-4AA7-B094-A5C125B98E4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6703" y="1981585"/>
            <a:ext cx="6858594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792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CD02BE5-45AA-4B7A-9F5F-4BBF7DFE0A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272" y="1635358"/>
            <a:ext cx="5400728" cy="31204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93AF81-1E3E-4F21-BDE1-3A9BF3BD8905}"/>
              </a:ext>
            </a:extLst>
          </p:cNvPr>
          <p:cNvSpPr txBox="1"/>
          <p:nvPr/>
        </p:nvSpPr>
        <p:spPr>
          <a:xfrm>
            <a:off x="5373385" y="5361087"/>
            <a:ext cx="1658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换电站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DCA37424-EC92-4825-83E3-8B4BE1143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3743" y="1635358"/>
            <a:ext cx="4654967" cy="315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1572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xmlns="" id="{9646CEE4-0932-496D-A675-30FB68AE3D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33741" y="2195525"/>
            <a:ext cx="4968981" cy="290583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D4E95EA-1106-4B60-AFAD-AA9385AAA422}"/>
              </a:ext>
            </a:extLst>
          </p:cNvPr>
          <p:cNvSpPr txBox="1"/>
          <p:nvPr/>
        </p:nvSpPr>
        <p:spPr>
          <a:xfrm>
            <a:off x="5285613" y="5436213"/>
            <a:ext cx="1822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换电设备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08245B84-C4A2-4775-A6AC-072BE0454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9692" y="2195525"/>
            <a:ext cx="5317102" cy="289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67474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6F9DACA6-F2AE-4E2A-8B61-E7ADAD7BA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7013" y="2260175"/>
            <a:ext cx="5374610" cy="195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D98E02EE-5F44-45F0-9AFE-68C1B6BDC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64762"/>
            <a:ext cx="6667500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761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xmlns="" id="{0E402D7C-BA7B-4C03-8EEB-D17A3B5F88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06399" y="1795919"/>
            <a:ext cx="4242889" cy="2586370"/>
          </a:xfrm>
          <a:prstGeom prst="rect">
            <a:avLst/>
          </a:prstGeom>
        </p:spPr>
      </p:pic>
      <p:pic>
        <p:nvPicPr>
          <p:cNvPr id="14338" name="Picture 2" descr="电池“换”就完事？换电哪有这么简单">
            <a:extLst>
              <a:ext uri="{FF2B5EF4-FFF2-40B4-BE49-F238E27FC236}">
                <a16:creationId xmlns:a16="http://schemas.microsoft.com/office/drawing/2014/main" xmlns="" id="{73BAF6A3-DD48-44C6-9E04-D2AD93872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825" y="1735778"/>
            <a:ext cx="3161561" cy="275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000C0FB-332C-4A24-80F1-6DFAE51519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653" t="9931" r="6064" b="16056"/>
          <a:stretch/>
        </p:blipFill>
        <p:spPr>
          <a:xfrm>
            <a:off x="7894301" y="1795919"/>
            <a:ext cx="4300280" cy="25333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0A81715-7B91-44E8-B73D-3412A230B8F0}"/>
              </a:ext>
            </a:extLst>
          </p:cNvPr>
          <p:cNvSpPr txBox="1"/>
          <p:nvPr/>
        </p:nvSpPr>
        <p:spPr>
          <a:xfrm>
            <a:off x="3805705" y="5011959"/>
            <a:ext cx="3148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基础设施建设成本高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49266353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904A6D1-3215-4444-88BC-B145E2C96552}"/>
              </a:ext>
            </a:extLst>
          </p:cNvPr>
          <p:cNvSpPr txBox="1"/>
          <p:nvPr/>
        </p:nvSpPr>
        <p:spPr>
          <a:xfrm>
            <a:off x="532327" y="3675170"/>
            <a:ext cx="11127346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王先生新买了一辆北汽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EV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系列的纯电动汽车，对于在正常使用时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如何充电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，王先生不太了解，请你为王先生详细介绍电动汽车关于充电的相关事项。</a:t>
            </a:r>
            <a:endParaRPr lang="zh-CN" altLang="zh-CN" sz="3200" kern="100" dirty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72D1BE-2EC0-41EC-8C9A-CF6E224EBD8A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0D9FCE6-1288-493D-9A24-BF3632F44CBC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4">
                <a:extLst>
                  <a:ext uri="{FF2B5EF4-FFF2-40B4-BE49-F238E27FC236}">
                    <a16:creationId xmlns:a16="http://schemas.microsoft.com/office/drawing/2014/main" xmlns="" id="{345A7CF3-258D-4C5E-B23E-7E88903C63B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C0444436-883B-4771-88D3-20794B4F194D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7" name="TextBox 3">
              <a:extLst>
                <a:ext uri="{FF2B5EF4-FFF2-40B4-BE49-F238E27FC236}">
                  <a16:creationId xmlns:a16="http://schemas.microsoft.com/office/drawing/2014/main" xmlns="" id="{13BF92D0-6488-4CFA-952C-4032569FA5B2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9B051D5-9D43-4F29-8141-8DE7176979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7260" t="8547" b="13571"/>
          <a:stretch/>
        </p:blipFill>
        <p:spPr>
          <a:xfrm>
            <a:off x="6971709" y="886652"/>
            <a:ext cx="4181454" cy="2353559"/>
          </a:xfrm>
          <a:prstGeom prst="snip2DiagRect">
            <a:avLst/>
          </a:prstGeom>
          <a:ln w="28575">
            <a:solidFill>
              <a:srgbClr val="FFC000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xmlns="" val="49265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47491F5E-77D2-47E2-B113-033CFED25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0825" y="854442"/>
            <a:ext cx="4814819" cy="49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244686"/>
      </p:ext>
    </p:extLst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1088E059-6B7A-4DF6-875D-CA4F2E1CC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4924" y="838871"/>
            <a:ext cx="5705475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98B74D3-F12F-4243-8ABC-D4A94FC71AEB}"/>
              </a:ext>
            </a:extLst>
          </p:cNvPr>
          <p:cNvSpPr txBox="1"/>
          <p:nvPr/>
        </p:nvSpPr>
        <p:spPr>
          <a:xfrm>
            <a:off x="4572000" y="59886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电池流通管理</a:t>
            </a:r>
          </a:p>
        </p:txBody>
      </p:sp>
    </p:spTree>
    <p:extLst>
      <p:ext uri="{BB962C8B-B14F-4D97-AF65-F5344CB8AC3E}">
        <p14:creationId xmlns:p14="http://schemas.microsoft.com/office/powerpoint/2010/main" xmlns="" val="2660498807"/>
      </p:ext>
    </p:extLst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171AEEF-F8E2-4A9A-8986-C1BB13435298}"/>
              </a:ext>
            </a:extLst>
          </p:cNvPr>
          <p:cNvGrpSpPr/>
          <p:nvPr/>
        </p:nvGrpSpPr>
        <p:grpSpPr>
          <a:xfrm>
            <a:off x="4356899" y="3356430"/>
            <a:ext cx="2495952" cy="3566454"/>
            <a:chOff x="3993415" y="3271064"/>
            <a:chExt cx="1872208" cy="267422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25AC49B-1C07-4CED-9B06-874ABD62D75E}"/>
                </a:ext>
              </a:extLst>
            </p:cNvPr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 w="190500">
              <a:solidFill>
                <a:schemeClr val="bg1"/>
              </a:solidFill>
            </a:ln>
            <a:effectLst>
              <a:outerShdw blurRad="127000" dist="38100" dir="60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52">
              <a:extLst>
                <a:ext uri="{FF2B5EF4-FFF2-40B4-BE49-F238E27FC236}">
                  <a16:creationId xmlns:a16="http://schemas.microsoft.com/office/drawing/2014/main" xmlns="" id="{6330B4D1-1823-465A-9C1E-A98F845718BC}"/>
                </a:ext>
              </a:extLst>
            </p:cNvPr>
            <p:cNvSpPr/>
            <p:nvPr/>
          </p:nvSpPr>
          <p:spPr>
            <a:xfrm>
              <a:off x="4735736" y="5143272"/>
              <a:ext cx="396240" cy="8020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5824497C-B1E1-4905-86EB-A026DD1FA543}"/>
              </a:ext>
            </a:extLst>
          </p:cNvPr>
          <p:cNvCxnSpPr>
            <a:cxnSpLocks/>
          </p:cNvCxnSpPr>
          <p:nvPr/>
        </p:nvCxnSpPr>
        <p:spPr>
          <a:xfrm flipH="1" flipV="1">
            <a:off x="3017760" y="4223448"/>
            <a:ext cx="2355970" cy="55198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60EB686-B445-45A1-BF0C-B7FF864FB1C3}"/>
              </a:ext>
            </a:extLst>
          </p:cNvPr>
          <p:cNvCxnSpPr>
            <a:cxnSpLocks/>
          </p:cNvCxnSpPr>
          <p:nvPr/>
        </p:nvCxnSpPr>
        <p:spPr>
          <a:xfrm flipV="1">
            <a:off x="5733665" y="2421641"/>
            <a:ext cx="1403721" cy="23537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C9E7661-9250-4619-9A12-C8D373205E80}"/>
              </a:ext>
            </a:extLst>
          </p:cNvPr>
          <p:cNvCxnSpPr>
            <a:cxnSpLocks/>
          </p:cNvCxnSpPr>
          <p:nvPr/>
        </p:nvCxnSpPr>
        <p:spPr>
          <a:xfrm flipH="1" flipV="1">
            <a:off x="4354914" y="2452908"/>
            <a:ext cx="1263519" cy="22194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AF42FA-240B-4E88-A0A8-A0EE3CF16D66}"/>
              </a:ext>
            </a:extLst>
          </p:cNvPr>
          <p:cNvSpPr/>
          <p:nvPr/>
        </p:nvSpPr>
        <p:spPr>
          <a:xfrm>
            <a:off x="1663286" y="3263702"/>
            <a:ext cx="1313962" cy="133515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xmlns="" id="{D1AA8BA5-2838-4FED-98E8-7008AA2C324F}"/>
              </a:ext>
            </a:extLst>
          </p:cNvPr>
          <p:cNvSpPr txBox="1"/>
          <p:nvPr/>
        </p:nvSpPr>
        <p:spPr>
          <a:xfrm>
            <a:off x="1736096" y="3397411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电池外形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7756BDF-A79A-45D5-BF2E-2827F2DA549E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1434" y="3783017"/>
            <a:ext cx="1951357" cy="147731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标准</a:t>
            </a:r>
            <a:endParaRPr lang="en-US" altLang="zh-CN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统一</a:t>
            </a:r>
            <a:endParaRPr lang="zh-CN" altLang="en-US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AAFFFD2-F8ED-48E5-BFDC-E6FA235F6A3E}"/>
              </a:ext>
            </a:extLst>
          </p:cNvPr>
          <p:cNvSpPr/>
          <p:nvPr/>
        </p:nvSpPr>
        <p:spPr>
          <a:xfrm>
            <a:off x="3286891" y="1144109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BF37C80-399F-45DE-A156-8C98D224ACF7}"/>
              </a:ext>
            </a:extLst>
          </p:cNvPr>
          <p:cNvSpPr/>
          <p:nvPr/>
        </p:nvSpPr>
        <p:spPr>
          <a:xfrm>
            <a:off x="6827789" y="1087172"/>
            <a:ext cx="1313962" cy="1335152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3">
            <a:extLst>
              <a:ext uri="{FF2B5EF4-FFF2-40B4-BE49-F238E27FC236}">
                <a16:creationId xmlns:a16="http://schemas.microsoft.com/office/drawing/2014/main" xmlns="" id="{DAA5D389-2DBD-4A7B-85C8-3767AAB4E79F}"/>
              </a:ext>
            </a:extLst>
          </p:cNvPr>
          <p:cNvSpPr txBox="1"/>
          <p:nvPr/>
        </p:nvSpPr>
        <p:spPr>
          <a:xfrm>
            <a:off x="3318559" y="1276330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各项参数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xmlns="" id="{7EA06297-B600-4447-9FC2-619E1FD692F1}"/>
              </a:ext>
            </a:extLst>
          </p:cNvPr>
          <p:cNvSpPr txBox="1"/>
          <p:nvPr/>
        </p:nvSpPr>
        <p:spPr>
          <a:xfrm>
            <a:off x="6895924" y="1210870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电池接口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1131D98-A0B0-44D0-8DAF-95FE3A85FE7D}"/>
              </a:ext>
            </a:extLst>
          </p:cNvPr>
          <p:cNvSpPr/>
          <p:nvPr/>
        </p:nvSpPr>
        <p:spPr>
          <a:xfrm>
            <a:off x="8384783" y="3601825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xmlns="" id="{3C7C765E-138C-4E25-BFCE-90738F8E217A}"/>
              </a:ext>
            </a:extLst>
          </p:cNvPr>
          <p:cNvSpPr txBox="1"/>
          <p:nvPr/>
        </p:nvSpPr>
        <p:spPr>
          <a:xfrm>
            <a:off x="8455088" y="3734046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充电接口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4FDE74E5-B6CD-4C16-BE98-719A2C13F344}"/>
              </a:ext>
            </a:extLst>
          </p:cNvPr>
          <p:cNvCxnSpPr>
            <a:cxnSpLocks/>
          </p:cNvCxnSpPr>
          <p:nvPr/>
        </p:nvCxnSpPr>
        <p:spPr>
          <a:xfrm flipV="1">
            <a:off x="6117887" y="4269401"/>
            <a:ext cx="2189622" cy="4008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612390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5" grpId="0" bldLvl="0" animBg="1"/>
      <p:bldP spid="16" grpId="0" bldLvl="0" animBg="1"/>
      <p:bldP spid="18" grpId="0"/>
      <p:bldP spid="20" grpId="0"/>
      <p:bldP spid="19" grpId="0" bldLvl="0" animBg="1"/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59EF55F-63FE-44DE-BEF0-94F7A0915E7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199" y="2168779"/>
            <a:ext cx="4934728" cy="27777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ED15917-D266-497C-9525-7877C4BC5F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7048" t="15512" b="6510"/>
          <a:stretch/>
        </p:blipFill>
        <p:spPr>
          <a:xfrm>
            <a:off x="6375042" y="2168779"/>
            <a:ext cx="4930157" cy="2757247"/>
          </a:xfrm>
          <a:prstGeom prst="rect">
            <a:avLst/>
          </a:prstGeom>
        </p:spPr>
      </p:pic>
      <p:sp>
        <p:nvSpPr>
          <p:cNvPr id="8" name="圆角矩形 76">
            <a:extLst>
              <a:ext uri="{FF2B5EF4-FFF2-40B4-BE49-F238E27FC236}">
                <a16:creationId xmlns:a16="http://schemas.microsoft.com/office/drawing/2014/main" xmlns="" id="{91D283C7-5DFC-4FBB-8BCC-AA49A389E07F}"/>
              </a:ext>
            </a:extLst>
          </p:cNvPr>
          <p:cNvSpPr/>
          <p:nvPr/>
        </p:nvSpPr>
        <p:spPr>
          <a:xfrm>
            <a:off x="609859" y="991555"/>
            <a:ext cx="2700011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4. </a:t>
            </a:r>
            <a:r>
              <a:rPr lang="zh-CN" altLang="en-US" sz="3200" b="1" dirty="0"/>
              <a:t>无 线 充 电</a:t>
            </a:r>
          </a:p>
        </p:txBody>
      </p:sp>
    </p:spTree>
    <p:extLst>
      <p:ext uri="{BB962C8B-B14F-4D97-AF65-F5344CB8AC3E}">
        <p14:creationId xmlns:p14="http://schemas.microsoft.com/office/powerpoint/2010/main" xmlns="" val="15304516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171AEEF-F8E2-4A9A-8986-C1BB13435298}"/>
              </a:ext>
            </a:extLst>
          </p:cNvPr>
          <p:cNvGrpSpPr/>
          <p:nvPr/>
        </p:nvGrpSpPr>
        <p:grpSpPr>
          <a:xfrm>
            <a:off x="4356899" y="3356430"/>
            <a:ext cx="2495952" cy="3566454"/>
            <a:chOff x="3993415" y="3271064"/>
            <a:chExt cx="1872208" cy="267422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F25AC49B-1C07-4CED-9B06-874ABD62D75E}"/>
                </a:ext>
              </a:extLst>
            </p:cNvPr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 w="190500">
              <a:solidFill>
                <a:schemeClr val="bg1"/>
              </a:solidFill>
            </a:ln>
            <a:effectLst>
              <a:outerShdw blurRad="127000" dist="38100" dir="60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52">
              <a:extLst>
                <a:ext uri="{FF2B5EF4-FFF2-40B4-BE49-F238E27FC236}">
                  <a16:creationId xmlns:a16="http://schemas.microsoft.com/office/drawing/2014/main" xmlns="" id="{6330B4D1-1823-465A-9C1E-A98F845718BC}"/>
                </a:ext>
              </a:extLst>
            </p:cNvPr>
            <p:cNvSpPr/>
            <p:nvPr/>
          </p:nvSpPr>
          <p:spPr>
            <a:xfrm>
              <a:off x="4735736" y="5143272"/>
              <a:ext cx="396240" cy="80201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5824497C-B1E1-4905-86EB-A026DD1FA543}"/>
              </a:ext>
            </a:extLst>
          </p:cNvPr>
          <p:cNvCxnSpPr>
            <a:cxnSpLocks/>
          </p:cNvCxnSpPr>
          <p:nvPr/>
        </p:nvCxnSpPr>
        <p:spPr>
          <a:xfrm flipH="1" flipV="1">
            <a:off x="2977248" y="4481848"/>
            <a:ext cx="2396482" cy="29358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60EB686-B445-45A1-BF0C-B7FF864FB1C3}"/>
              </a:ext>
            </a:extLst>
          </p:cNvPr>
          <p:cNvCxnSpPr>
            <a:cxnSpLocks/>
          </p:cNvCxnSpPr>
          <p:nvPr/>
        </p:nvCxnSpPr>
        <p:spPr>
          <a:xfrm flipV="1">
            <a:off x="5733665" y="2588599"/>
            <a:ext cx="1803193" cy="218682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C9E7661-9250-4619-9A12-C8D373205E80}"/>
              </a:ext>
            </a:extLst>
          </p:cNvPr>
          <p:cNvCxnSpPr>
            <a:cxnSpLocks/>
          </p:cNvCxnSpPr>
          <p:nvPr/>
        </p:nvCxnSpPr>
        <p:spPr>
          <a:xfrm flipH="1" flipV="1">
            <a:off x="3682081" y="2794715"/>
            <a:ext cx="1936353" cy="187768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AF42FA-240B-4E88-A0A8-A0EE3CF16D66}"/>
              </a:ext>
            </a:extLst>
          </p:cNvPr>
          <p:cNvSpPr/>
          <p:nvPr/>
        </p:nvSpPr>
        <p:spPr>
          <a:xfrm>
            <a:off x="1663286" y="3559919"/>
            <a:ext cx="1313962" cy="133515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xmlns="" id="{D1AA8BA5-2838-4FED-98E8-7008AA2C324F}"/>
              </a:ext>
            </a:extLst>
          </p:cNvPr>
          <p:cNvSpPr txBox="1"/>
          <p:nvPr/>
        </p:nvSpPr>
        <p:spPr>
          <a:xfrm>
            <a:off x="1736096" y="3693628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使用方便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87756BDF-A79A-45D5-BF2E-2827F2DA549E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1434" y="3783017"/>
            <a:ext cx="1951357" cy="147731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无线</a:t>
            </a:r>
            <a:endParaRPr lang="en-US" altLang="zh-CN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充电</a:t>
            </a:r>
            <a:endParaRPr lang="zh-CN" altLang="en-US" sz="4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AAFFFD2-F8ED-48E5-BFDC-E6FA235F6A3E}"/>
              </a:ext>
            </a:extLst>
          </p:cNvPr>
          <p:cNvSpPr/>
          <p:nvPr/>
        </p:nvSpPr>
        <p:spPr>
          <a:xfrm>
            <a:off x="2462642" y="1620623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6BF37C80-399F-45DE-A156-8C98D224ACF7}"/>
              </a:ext>
            </a:extLst>
          </p:cNvPr>
          <p:cNvSpPr/>
          <p:nvPr/>
        </p:nvSpPr>
        <p:spPr>
          <a:xfrm>
            <a:off x="7420218" y="1357631"/>
            <a:ext cx="1313962" cy="1335152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3">
            <a:extLst>
              <a:ext uri="{FF2B5EF4-FFF2-40B4-BE49-F238E27FC236}">
                <a16:creationId xmlns:a16="http://schemas.microsoft.com/office/drawing/2014/main" xmlns="" id="{DAA5D389-2DBD-4A7B-85C8-3767AAB4E79F}"/>
              </a:ext>
            </a:extLst>
          </p:cNvPr>
          <p:cNvSpPr txBox="1"/>
          <p:nvPr/>
        </p:nvSpPr>
        <p:spPr>
          <a:xfrm>
            <a:off x="2494310" y="1752844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安全可靠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" name="TextBox 35">
            <a:extLst>
              <a:ext uri="{FF2B5EF4-FFF2-40B4-BE49-F238E27FC236}">
                <a16:creationId xmlns:a16="http://schemas.microsoft.com/office/drawing/2014/main" xmlns="" id="{7EA06297-B600-4447-9FC2-619E1FD692F1}"/>
              </a:ext>
            </a:extLst>
          </p:cNvPr>
          <p:cNvSpPr txBox="1"/>
          <p:nvPr/>
        </p:nvSpPr>
        <p:spPr>
          <a:xfrm>
            <a:off x="7488353" y="1481329"/>
            <a:ext cx="1187771" cy="125913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没有机械损耗</a:t>
            </a:r>
            <a:endParaRPr 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41131D98-A0B0-44D0-8DAF-95FE3A85FE7D}"/>
              </a:ext>
            </a:extLst>
          </p:cNvPr>
          <p:cNvSpPr/>
          <p:nvPr/>
        </p:nvSpPr>
        <p:spPr>
          <a:xfrm>
            <a:off x="8384783" y="3601825"/>
            <a:ext cx="1313962" cy="1335152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xmlns="" id="{3C7C765E-138C-4E25-BFCE-90738F8E217A}"/>
              </a:ext>
            </a:extLst>
          </p:cNvPr>
          <p:cNvSpPr txBox="1"/>
          <p:nvPr/>
        </p:nvSpPr>
        <p:spPr>
          <a:xfrm>
            <a:off x="8455088" y="3734046"/>
            <a:ext cx="1187771" cy="1136029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恶劣天气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4FDE74E5-B6CD-4C16-BE98-719A2C13F344}"/>
              </a:ext>
            </a:extLst>
          </p:cNvPr>
          <p:cNvCxnSpPr>
            <a:cxnSpLocks/>
          </p:cNvCxnSpPr>
          <p:nvPr/>
        </p:nvCxnSpPr>
        <p:spPr>
          <a:xfrm flipV="1">
            <a:off x="6117887" y="4269401"/>
            <a:ext cx="2189622" cy="4008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A73BDCC-25F2-4A32-8287-90B8BDA954A8}"/>
              </a:ext>
            </a:extLst>
          </p:cNvPr>
          <p:cNvSpPr/>
          <p:nvPr/>
        </p:nvSpPr>
        <p:spPr>
          <a:xfrm>
            <a:off x="4901070" y="673113"/>
            <a:ext cx="1313962" cy="133515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6">
            <a:extLst>
              <a:ext uri="{FF2B5EF4-FFF2-40B4-BE49-F238E27FC236}">
                <a16:creationId xmlns:a16="http://schemas.microsoft.com/office/drawing/2014/main" xmlns="" id="{ED2CABEC-5C53-4C1E-957E-C767A13FB546}"/>
              </a:ext>
            </a:extLst>
          </p:cNvPr>
          <p:cNvSpPr txBox="1"/>
          <p:nvPr/>
        </p:nvSpPr>
        <p:spPr>
          <a:xfrm>
            <a:off x="4848255" y="790017"/>
            <a:ext cx="1403721" cy="1012918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无触电危险</a:t>
            </a:r>
            <a:endParaRPr lang="zh-CN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8AC556E0-5D90-47FA-9D1C-67F0DC959F09}"/>
              </a:ext>
            </a:extLst>
          </p:cNvPr>
          <p:cNvCxnSpPr>
            <a:cxnSpLocks/>
          </p:cNvCxnSpPr>
          <p:nvPr/>
        </p:nvCxnSpPr>
        <p:spPr>
          <a:xfrm flipH="1" flipV="1">
            <a:off x="5600505" y="2099261"/>
            <a:ext cx="17929" cy="25216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79893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  <p:bldP spid="15" grpId="0" bldLvl="0" animBg="1"/>
      <p:bldP spid="16" grpId="0" bldLvl="0" animBg="1"/>
      <p:bldP spid="18" grpId="0"/>
      <p:bldP spid="20" grpId="0"/>
      <p:bldP spid="19" grpId="0" bldLvl="0" animBg="1"/>
      <p:bldP spid="24" grpId="0"/>
      <p:bldP spid="26" grpId="0" bldLvl="0" animBg="1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934FB1DF-C0F3-4211-A6DE-F984EBCDAC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343C0C9-2A49-4701-BDE3-1C1B478F9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54561" y="1420046"/>
            <a:ext cx="5622769" cy="432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57020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xmlns="" id="{F9C0A6CB-10B4-4E90-84BD-81AD9632BE85}"/>
              </a:ext>
            </a:extLst>
          </p:cNvPr>
          <p:cNvSpPr txBox="1"/>
          <p:nvPr/>
        </p:nvSpPr>
        <p:spPr>
          <a:xfrm>
            <a:off x="1906512" y="1946880"/>
            <a:ext cx="8692800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慢充电操作流程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86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76">
            <a:extLst>
              <a:ext uri="{FF2B5EF4-FFF2-40B4-BE49-F238E27FC236}">
                <a16:creationId xmlns:a16="http://schemas.microsoft.com/office/drawing/2014/main" xmlns="" id="{1698AD88-6BE8-47DD-A75B-A5671B14BBDA}"/>
              </a:ext>
            </a:extLst>
          </p:cNvPr>
          <p:cNvSpPr/>
          <p:nvPr/>
        </p:nvSpPr>
        <p:spPr>
          <a:xfrm>
            <a:off x="609859" y="991555"/>
            <a:ext cx="2931831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/>
              <a:t>1. </a:t>
            </a:r>
            <a:r>
              <a:rPr lang="zh-CN" altLang="en-US" sz="3200" b="1" dirty="0"/>
              <a:t>充电桩充电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2536BF-81E0-44FB-9FA8-4BD493957486}"/>
              </a:ext>
            </a:extLst>
          </p:cNvPr>
          <p:cNvSpPr txBox="1"/>
          <p:nvPr/>
        </p:nvSpPr>
        <p:spPr>
          <a:xfrm>
            <a:off x="1066800" y="2016273"/>
            <a:ext cx="10498428" cy="1954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利用充电桩用的充电线，将被充车辆与厂商认可的充电桩按照操作说明可靠连接，通过插卡、输入密码、启动等一系列操作后，完成交流或直流充电桩充电作业。</a:t>
            </a:r>
          </a:p>
        </p:txBody>
      </p:sp>
    </p:spTree>
    <p:extLst>
      <p:ext uri="{BB962C8B-B14F-4D97-AF65-F5344CB8AC3E}">
        <p14:creationId xmlns:p14="http://schemas.microsoft.com/office/powerpoint/2010/main" xmlns="" val="272597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0737829-D297-4413-BD86-AB1CC223D78F}"/>
              </a:ext>
            </a:extLst>
          </p:cNvPr>
          <p:cNvSpPr txBox="1"/>
          <p:nvPr/>
        </p:nvSpPr>
        <p:spPr>
          <a:xfrm>
            <a:off x="912254" y="897056"/>
            <a:ext cx="10367492" cy="1954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用户可以使用特定的充电卡或手机App在充电桩提供的人机交互界面进行充电方式、充电时间、费用数据打印等操作。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充电桩可以显示充电量、费用、充电时间等数据。</a:t>
            </a:r>
          </a:p>
        </p:txBody>
      </p:sp>
    </p:spTree>
    <p:extLst>
      <p:ext uri="{BB962C8B-B14F-4D97-AF65-F5344CB8AC3E}">
        <p14:creationId xmlns:p14="http://schemas.microsoft.com/office/powerpoint/2010/main" xmlns="" val="15442994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" descr="12. 充电桩">
            <a:extLst>
              <a:ext uri="{FF2B5EF4-FFF2-40B4-BE49-F238E27FC236}">
                <a16:creationId xmlns:a16="http://schemas.microsoft.com/office/drawing/2014/main" xmlns="" id="{38D9AADE-A8E5-4B2A-B394-29D0D8188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835252" y="477794"/>
            <a:ext cx="3824757" cy="4613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B9F37D8-2CE9-4765-A89D-FA9F77449D26}"/>
              </a:ext>
            </a:extLst>
          </p:cNvPr>
          <p:cNvSpPr txBox="1"/>
          <p:nvPr/>
        </p:nvSpPr>
        <p:spPr>
          <a:xfrm>
            <a:off x="579549" y="872412"/>
            <a:ext cx="8332632" cy="445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400" dirty="0"/>
              <a:t>按照</a:t>
            </a:r>
            <a:r>
              <a:rPr lang="zh-CN" altLang="en-US" sz="2400" dirty="0">
                <a:solidFill>
                  <a:srgbClr val="C00000"/>
                </a:solidFill>
              </a:rPr>
              <a:t>安装方式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C00000"/>
                </a:solidFill>
              </a:rPr>
              <a:t>      </a:t>
            </a:r>
            <a:r>
              <a:rPr lang="zh-CN" altLang="en-US" sz="2400" dirty="0"/>
              <a:t>落地式充电桩          挂壁式充电桩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2. </a:t>
            </a:r>
            <a:r>
              <a:rPr lang="zh-CN" altLang="en-US" sz="2400" dirty="0"/>
              <a:t>按照</a:t>
            </a:r>
            <a:r>
              <a:rPr lang="zh-CN" altLang="en-US" sz="2400" dirty="0">
                <a:solidFill>
                  <a:srgbClr val="C00000"/>
                </a:solidFill>
              </a:rPr>
              <a:t>安装地点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公共充电桩               专用充电桩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3. </a:t>
            </a:r>
            <a:r>
              <a:rPr lang="zh-CN" altLang="en-US" sz="2400" dirty="0"/>
              <a:t>按照</a:t>
            </a:r>
            <a:r>
              <a:rPr lang="zh-CN" altLang="en-US" sz="2400" dirty="0">
                <a:solidFill>
                  <a:srgbClr val="C00000"/>
                </a:solidFill>
              </a:rPr>
              <a:t>充电接口数量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一桩一充                  一桩多充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4. </a:t>
            </a:r>
            <a:r>
              <a:rPr lang="zh-CN" altLang="en-US" sz="2400" dirty="0"/>
              <a:t>按照</a:t>
            </a:r>
            <a:r>
              <a:rPr lang="zh-CN" altLang="en-US" sz="2400" dirty="0">
                <a:solidFill>
                  <a:srgbClr val="C00000"/>
                </a:solidFill>
              </a:rPr>
              <a:t>充电方式</a:t>
            </a:r>
            <a:endParaRPr lang="en-US" altLang="zh-CN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直流充电桩                交流充电桩       交直流一体充电桩。</a:t>
            </a:r>
          </a:p>
        </p:txBody>
      </p:sp>
    </p:spTree>
    <p:extLst>
      <p:ext uri="{BB962C8B-B14F-4D97-AF65-F5344CB8AC3E}">
        <p14:creationId xmlns:p14="http://schemas.microsoft.com/office/powerpoint/2010/main" xmlns="" val="83811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9C64620-CEC1-4225-A392-BB9917952911}"/>
              </a:ext>
            </a:extLst>
          </p:cNvPr>
          <p:cNvGrpSpPr/>
          <p:nvPr/>
        </p:nvGrpSpPr>
        <p:grpSpPr>
          <a:xfrm>
            <a:off x="4038275" y="921420"/>
            <a:ext cx="6444615" cy="1162050"/>
            <a:chOff x="3237789" y="1193772"/>
            <a:chExt cx="3636000" cy="96793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8E7D5D40-52C4-49ED-8CA8-0C118DD0CBB2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>
                <a:extLst>
                  <a:ext uri="{FF2B5EF4-FFF2-40B4-BE49-F238E27FC236}">
                    <a16:creationId xmlns:a16="http://schemas.microsoft.com/office/drawing/2014/main" xmlns="" id="{AB85469A-6485-4007-A89A-596905ABF0BF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>
                <a:extLst>
                  <a:ext uri="{FF2B5EF4-FFF2-40B4-BE49-F238E27FC236}">
                    <a16:creationId xmlns:a16="http://schemas.microsoft.com/office/drawing/2014/main" xmlns="" id="{CD9189C7-72FE-4571-B093-F16CB96E3BA3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FC3F4E0D-6E52-4BB4-B9A2-F7D34503C671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33D32DAE-F3A2-4ECC-89D3-DE0C82749DB4}"/>
                </a:ext>
              </a:extLst>
            </p:cNvPr>
            <p:cNvSpPr txBox="1"/>
            <p:nvPr/>
          </p:nvSpPr>
          <p:spPr>
            <a:xfrm>
              <a:off x="3850775" y="1307876"/>
              <a:ext cx="2929429" cy="783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能介绍电动汽车不同的充电方式及</a:t>
              </a:r>
              <a:endParaRPr lang="en-US" altLang="zh-CN" sz="2400" dirty="0"/>
            </a:p>
            <a:p>
              <a:pPr>
                <a:lnSpc>
                  <a:spcPct val="120000"/>
                </a:lnSpc>
              </a:pPr>
              <a:r>
                <a:rPr lang="zh-CN" altLang="en-US" sz="2400" dirty="0"/>
                <a:t>特点</a:t>
              </a: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C4F99E94-BB19-46D5-BB6D-169411A549E5}"/>
              </a:ext>
            </a:extLst>
          </p:cNvPr>
          <p:cNvSpPr/>
          <p:nvPr/>
        </p:nvSpPr>
        <p:spPr bwMode="auto">
          <a:xfrm>
            <a:off x="3380139" y="1182906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BD00F1B-9940-416B-B324-AEB039CAC4CB}"/>
              </a:ext>
            </a:extLst>
          </p:cNvPr>
          <p:cNvGrpSpPr/>
          <p:nvPr/>
        </p:nvGrpSpPr>
        <p:grpSpPr>
          <a:xfrm>
            <a:off x="3984711" y="2376624"/>
            <a:ext cx="6588349" cy="1182370"/>
            <a:chOff x="3237789" y="2461817"/>
            <a:chExt cx="3636000" cy="96793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8328AD7-40B8-4C49-AA0A-B6F1C20C87A6}"/>
                </a:ext>
              </a:extLst>
            </p:cNvPr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14" name="圆角矩形 24">
                <a:extLst>
                  <a:ext uri="{FF2B5EF4-FFF2-40B4-BE49-F238E27FC236}">
                    <a16:creationId xmlns:a16="http://schemas.microsoft.com/office/drawing/2014/main" xmlns="" id="{123F9DBD-4647-448B-9955-6F0D0F6AB37C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圆角矩形 113">
                <a:extLst>
                  <a:ext uri="{FF2B5EF4-FFF2-40B4-BE49-F238E27FC236}">
                    <a16:creationId xmlns:a16="http://schemas.microsoft.com/office/drawing/2014/main" xmlns="" id="{50F3E2A4-1EB5-4F59-BEF5-3E2A61672013}"/>
                  </a:ext>
                </a:extLst>
              </p:cNvPr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6" name="TextBox 26">
                <a:extLst>
                  <a:ext uri="{FF2B5EF4-FFF2-40B4-BE49-F238E27FC236}">
                    <a16:creationId xmlns:a16="http://schemas.microsoft.com/office/drawing/2014/main" xmlns="" id="{95B5128D-7C34-4787-B57F-DE905B1CAF73}"/>
                  </a:ext>
                </a:extLst>
              </p:cNvPr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13" name="TextBox 35">
              <a:extLst>
                <a:ext uri="{FF2B5EF4-FFF2-40B4-BE49-F238E27FC236}">
                  <a16:creationId xmlns:a16="http://schemas.microsoft.com/office/drawing/2014/main" xmlns="" id="{2F932E4B-AC22-46A4-9919-DDFCDDC04D82}"/>
                </a:ext>
              </a:extLst>
            </p:cNvPr>
            <p:cNvSpPr txBox="1"/>
            <p:nvPr/>
          </p:nvSpPr>
          <p:spPr>
            <a:xfrm>
              <a:off x="3821398" y="2579823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能正确进行慢充电操作并判断车辆是否正常充电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45FC21C-64C5-4F76-9E8B-17E631F7A9AA}"/>
              </a:ext>
            </a:extLst>
          </p:cNvPr>
          <p:cNvGrpSpPr/>
          <p:nvPr/>
        </p:nvGrpSpPr>
        <p:grpSpPr>
          <a:xfrm>
            <a:off x="4038275" y="3773202"/>
            <a:ext cx="6534785" cy="1167765"/>
            <a:chOff x="3249768" y="3729867"/>
            <a:chExt cx="3636000" cy="96793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2DD7C76-8E2C-4632-BCEA-59A4CC40E18F}"/>
                </a:ext>
              </a:extLst>
            </p:cNvPr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20" name="圆角矩形 12">
                <a:extLst>
                  <a:ext uri="{FF2B5EF4-FFF2-40B4-BE49-F238E27FC236}">
                    <a16:creationId xmlns:a16="http://schemas.microsoft.com/office/drawing/2014/main" xmlns="" id="{8C006A12-7670-4A17-8BF4-1F860BAFB8F2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1" name="圆角矩形 113">
                <a:extLst>
                  <a:ext uri="{FF2B5EF4-FFF2-40B4-BE49-F238E27FC236}">
                    <a16:creationId xmlns:a16="http://schemas.microsoft.com/office/drawing/2014/main" xmlns="" id="{4C8E0889-5DBE-44EE-8E5F-1591C38FE659}"/>
                  </a:ext>
                </a:extLst>
              </p:cNvPr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2" name="TextBox 14">
                <a:extLst>
                  <a:ext uri="{FF2B5EF4-FFF2-40B4-BE49-F238E27FC236}">
                    <a16:creationId xmlns:a16="http://schemas.microsoft.com/office/drawing/2014/main" xmlns="" id="{84B3D692-700A-4E9A-A16E-D978845AC623}"/>
                  </a:ext>
                </a:extLst>
              </p:cNvPr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19" name="TextBox 36">
              <a:extLst>
                <a:ext uri="{FF2B5EF4-FFF2-40B4-BE49-F238E27FC236}">
                  <a16:creationId xmlns:a16="http://schemas.microsoft.com/office/drawing/2014/main" xmlns="" id="{8B37BC11-3268-4243-B3AE-009E7A3B2C7F}"/>
                </a:ext>
              </a:extLst>
            </p:cNvPr>
            <p:cNvSpPr txBox="1"/>
            <p:nvPr/>
          </p:nvSpPr>
          <p:spPr>
            <a:xfrm>
              <a:off x="3813238" y="3835543"/>
              <a:ext cx="2880000" cy="780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能介绍慢充系统的组成部件及慢充口各端子接线的作用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康雅宋体W9(P)" panose="02020900000000000000" pitchFamily="18" charset="-122"/>
                <a:ea typeface="华康雅宋体W9(P)" panose="02020900000000000000" pitchFamily="18" charset="-122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3B8DC63-00D4-4805-B9F1-1AB441843104}"/>
              </a:ext>
            </a:extLst>
          </p:cNvPr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133611D-3C7E-4B4A-984C-694B560E37AA}"/>
              </a:ext>
            </a:extLst>
          </p:cNvPr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117">
              <a:extLst>
                <a:ext uri="{FF2B5EF4-FFF2-40B4-BE49-F238E27FC236}">
                  <a16:creationId xmlns:a16="http://schemas.microsoft.com/office/drawing/2014/main" xmlns="" id="{A32E7ADA-2F7E-48EF-9AE4-1257760992B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00528BF-8ADD-446B-820D-C5D1EFA35308}"/>
                </a:ext>
              </a:extLst>
            </p:cNvPr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0922965-B211-4427-9EB3-54B26DC70008}"/>
              </a:ext>
            </a:extLst>
          </p:cNvPr>
          <p:cNvGrpSpPr/>
          <p:nvPr/>
        </p:nvGrpSpPr>
        <p:grpSpPr>
          <a:xfrm>
            <a:off x="1732103" y="2811734"/>
            <a:ext cx="1645963" cy="1645963"/>
            <a:chOff x="391147" y="2871710"/>
            <a:chExt cx="1645963" cy="1645963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622AAEFC-C308-4517-8145-5571BD94EBD6}"/>
                </a:ext>
              </a:extLst>
            </p:cNvPr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28">
                <a:extLst>
                  <a:ext uri="{FF2B5EF4-FFF2-40B4-BE49-F238E27FC236}">
                    <a16:creationId xmlns:a16="http://schemas.microsoft.com/office/drawing/2014/main" xmlns="" id="{553A6908-2DE5-4116-B756-FCD686F9556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59D5A923-87B2-4CB4-90CF-3A2D9E7CC02F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TextBox 30">
              <a:extLst>
                <a:ext uri="{FF2B5EF4-FFF2-40B4-BE49-F238E27FC236}">
                  <a16:creationId xmlns:a16="http://schemas.microsoft.com/office/drawing/2014/main" xmlns="" id="{0F69AF80-88C3-47E5-81F6-1DF47807F431}"/>
                </a:ext>
              </a:extLst>
            </p:cNvPr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3FB55E1-45EA-44C9-B570-D9B4E9E8EF77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43159A98-444B-4A51-BE1E-FB59966AE076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xmlns="" id="{057DC0B5-20A5-4255-93D2-28D033C66E0F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xmlns="" id="{1DE94E7F-785A-4C49-AEE3-840F0BD535FE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xmlns="" id="{17592551-D46C-44AE-AA1A-C31DCEB76C1A}"/>
                  </a:ext>
                </a:extLst>
              </p:cNvPr>
              <p:cNvSpPr txBox="1"/>
              <p:nvPr/>
            </p:nvSpPr>
            <p:spPr>
              <a:xfrm>
                <a:off x="4225852" y="1360758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xmlns="" id="{14292E17-188F-4711-AFA7-2563E3A628F3}"/>
                </a:ext>
              </a:extLst>
            </p:cNvPr>
            <p:cNvSpPr txBox="1"/>
            <p:nvPr/>
          </p:nvSpPr>
          <p:spPr>
            <a:xfrm>
              <a:off x="3776810" y="1470430"/>
              <a:ext cx="2929429" cy="414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 能介绍慢充注意事项</a:t>
              </a:r>
              <a:endParaRPr lang="zh-CN" altLang="en-US" sz="2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8543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4" grpId="0" bldLvl="0" animBg="1"/>
      <p:bldP spid="24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76">
            <a:extLst>
              <a:ext uri="{FF2B5EF4-FFF2-40B4-BE49-F238E27FC236}">
                <a16:creationId xmlns:a16="http://schemas.microsoft.com/office/drawing/2014/main" xmlns="" id="{840BBBB3-2C31-4311-BC17-B46E3B8912E7}"/>
              </a:ext>
            </a:extLst>
          </p:cNvPr>
          <p:cNvSpPr/>
          <p:nvPr/>
        </p:nvSpPr>
        <p:spPr>
          <a:xfrm>
            <a:off x="609859" y="991555"/>
            <a:ext cx="4554569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/>
              <a:t>2. </a:t>
            </a:r>
            <a:r>
              <a:rPr lang="zh-CN" altLang="en-US" sz="3200" b="1" dirty="0"/>
              <a:t>慢充桩充电操作流程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383C337-EA07-4A17-B56D-CF41BF23A536}"/>
              </a:ext>
            </a:extLst>
          </p:cNvPr>
          <p:cNvSpPr txBox="1"/>
          <p:nvPr/>
        </p:nvSpPr>
        <p:spPr>
          <a:xfrm>
            <a:off x="991673" y="2181775"/>
            <a:ext cx="95303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（1）打开车辆慢充口，分别将慢充线束连接于车辆慢充口和慢充桩上。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2046BA3-540A-4876-836C-8A097B020C4E}"/>
              </a:ext>
            </a:extLst>
          </p:cNvPr>
          <p:cNvSpPr txBox="1"/>
          <p:nvPr/>
        </p:nvSpPr>
        <p:spPr>
          <a:xfrm>
            <a:off x="978794" y="2629971"/>
            <a:ext cx="9375819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（2）把充电卡插入充电桩卡口，输入密码。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188430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>
            <a:extLst>
              <a:ext uri="{FF2B5EF4-FFF2-40B4-BE49-F238E27FC236}">
                <a16:creationId xmlns:a16="http://schemas.microsoft.com/office/drawing/2014/main" xmlns="" id="{234DBE5F-437E-4FA0-9E53-A48B3AB8D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87" t="31577" r="28786" b="35648"/>
          <a:stretch>
            <a:fillRect/>
          </a:stretch>
        </p:blipFill>
        <p:spPr bwMode="auto">
          <a:xfrm>
            <a:off x="2256978" y="1599081"/>
            <a:ext cx="7187492" cy="336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E763881-6BF1-423C-9593-0D99B2BD176C}"/>
              </a:ext>
            </a:extLst>
          </p:cNvPr>
          <p:cNvSpPr txBox="1"/>
          <p:nvPr/>
        </p:nvSpPr>
        <p:spPr>
          <a:xfrm>
            <a:off x="2940676" y="5186253"/>
            <a:ext cx="6310647" cy="870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电量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续航里程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充电电流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4.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快慢充状态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充电动态电流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6.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动力电池电压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7.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充电线连接指示灯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2CBAFAE-5823-4753-B8BE-0FA84CFA9CEE}"/>
              </a:ext>
            </a:extLst>
          </p:cNvPr>
          <p:cNvSpPr txBox="1"/>
          <p:nvPr/>
        </p:nvSpPr>
        <p:spPr>
          <a:xfrm>
            <a:off x="546324" y="800996"/>
            <a:ext cx="9375819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（3）选择充电方式，确认操作连接，观察车辆仪表显示的充电信息</a:t>
            </a:r>
          </a:p>
        </p:txBody>
      </p:sp>
    </p:spTree>
    <p:extLst>
      <p:ext uri="{BB962C8B-B14F-4D97-AF65-F5344CB8AC3E}">
        <p14:creationId xmlns:p14="http://schemas.microsoft.com/office/powerpoint/2010/main" xmlns="" val="41679231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9D709A0-0DDC-48FA-8A09-D7544145B742}"/>
              </a:ext>
            </a:extLst>
          </p:cNvPr>
          <p:cNvSpPr txBox="1"/>
          <p:nvPr/>
        </p:nvSpPr>
        <p:spPr>
          <a:xfrm>
            <a:off x="1378039" y="1586178"/>
            <a:ext cx="6156100" cy="1134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（4）完成充电，账单结算。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（5）充电结束，断开连接。</a:t>
            </a:r>
          </a:p>
        </p:txBody>
      </p:sp>
    </p:spTree>
    <p:extLst>
      <p:ext uri="{BB962C8B-B14F-4D97-AF65-F5344CB8AC3E}">
        <p14:creationId xmlns:p14="http://schemas.microsoft.com/office/powerpoint/2010/main" xmlns="" val="24886320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3408073-1F63-452E-999E-CABC0B56503F}"/>
              </a:ext>
            </a:extLst>
          </p:cNvPr>
          <p:cNvSpPr txBox="1"/>
          <p:nvPr/>
        </p:nvSpPr>
        <p:spPr>
          <a:xfrm>
            <a:off x="1081824" y="1617030"/>
            <a:ext cx="10663707" cy="2796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家用交流充电利用家用交流电线，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将被充车辆与家用220V、50Hz、16A的单相三孔插座可靠连接。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若充电线三芯插头未拔下时，严禁将手指放入充电枪插头内；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若充电线控制盒故障指示灯点亮时，请确认充电枪与车辆端交流电插座是否连接良好。</a:t>
            </a:r>
          </a:p>
        </p:txBody>
      </p:sp>
      <p:sp>
        <p:nvSpPr>
          <p:cNvPr id="6" name="圆角矩形 76">
            <a:extLst>
              <a:ext uri="{FF2B5EF4-FFF2-40B4-BE49-F238E27FC236}">
                <a16:creationId xmlns:a16="http://schemas.microsoft.com/office/drawing/2014/main" xmlns="" id="{7F2FD2D2-17C8-4F71-AFDD-D21A1846D6E6}"/>
              </a:ext>
            </a:extLst>
          </p:cNvPr>
          <p:cNvSpPr/>
          <p:nvPr/>
        </p:nvSpPr>
        <p:spPr>
          <a:xfrm>
            <a:off x="609859" y="991555"/>
            <a:ext cx="4554569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/>
              <a:t>3. </a:t>
            </a:r>
            <a:r>
              <a:rPr lang="zh-CN" altLang="en-US" sz="3200" b="1" dirty="0"/>
              <a:t>家用交流慢充充电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7ED2CD2-A14F-48D3-95C8-0A9E864235A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1047" y="3905830"/>
            <a:ext cx="4663844" cy="267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2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104599-57DB-44B5-86C8-C1887731AE08}"/>
              </a:ext>
            </a:extLst>
          </p:cNvPr>
          <p:cNvSpPr txBox="1"/>
          <p:nvPr/>
        </p:nvSpPr>
        <p:spPr>
          <a:xfrm>
            <a:off x="719070" y="1536509"/>
            <a:ext cx="11116614" cy="3904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）当组合仪表中的电量表指针指向表盘中红色区域时，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表示动力蓄电池电量低，请尽快充电。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避免在电量完全耗尽后再进行充电，否则会影响动力蓄电池的使用寿命。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（2）应在动力蓄电池适宜的温度范围内对车辆进行充电。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</a:t>
            </a:r>
            <a:r>
              <a:rPr lang="zh-CN" altLang="en-US" sz="2400" dirty="0"/>
              <a:t>交流充电时，如果动力蓄电池温度高于50℃或低于-20℃，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或直流充电时，如果动力蓄电池温度高于55℃或低于-10℃，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车辆将不能正常充电，需要对动力蓄电池进行降温或保温处理。</a:t>
            </a:r>
            <a:endParaRPr lang="en-US" altLang="zh-CN" sz="2400" dirty="0"/>
          </a:p>
        </p:txBody>
      </p:sp>
      <p:sp>
        <p:nvSpPr>
          <p:cNvPr id="6" name="圆角矩形 76">
            <a:extLst>
              <a:ext uri="{FF2B5EF4-FFF2-40B4-BE49-F238E27FC236}">
                <a16:creationId xmlns:a16="http://schemas.microsoft.com/office/drawing/2014/main" xmlns="" id="{42D765F3-E2B5-4E3A-837F-65ADCF5A058B}"/>
              </a:ext>
            </a:extLst>
          </p:cNvPr>
          <p:cNvSpPr/>
          <p:nvPr/>
        </p:nvSpPr>
        <p:spPr>
          <a:xfrm>
            <a:off x="584102" y="695341"/>
            <a:ext cx="4554569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/>
              <a:t>4. </a:t>
            </a:r>
            <a:r>
              <a:rPr lang="zh-CN" altLang="en-US" sz="3200" b="1" dirty="0"/>
              <a:t>充电注意事项</a:t>
            </a:r>
          </a:p>
        </p:txBody>
      </p:sp>
    </p:spTree>
    <p:extLst>
      <p:ext uri="{BB962C8B-B14F-4D97-AF65-F5344CB8AC3E}">
        <p14:creationId xmlns:p14="http://schemas.microsoft.com/office/powerpoint/2010/main" xmlns="" val="220110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7104599-57DB-44B5-86C8-C1887731AE08}"/>
              </a:ext>
            </a:extLst>
          </p:cNvPr>
          <p:cNvSpPr txBox="1"/>
          <p:nvPr/>
        </p:nvSpPr>
        <p:spPr>
          <a:xfrm>
            <a:off x="719070" y="1536509"/>
            <a:ext cx="11116614" cy="1688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（3）动力蓄电池的可用能量会随着使用时间的延长而逐步衰减。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如果动力蓄电池的使用时间已经很长，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充满电时动力蓄电池电量也不会指示在100%附近。</a:t>
            </a:r>
          </a:p>
        </p:txBody>
      </p:sp>
    </p:spTree>
    <p:extLst>
      <p:ext uri="{BB962C8B-B14F-4D97-AF65-F5344CB8AC3E}">
        <p14:creationId xmlns:p14="http://schemas.microsoft.com/office/powerpoint/2010/main" xmlns="" val="21409355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>
            <a:cxnSpLocks/>
          </p:cNvCxnSpPr>
          <p:nvPr/>
        </p:nvCxnSpPr>
        <p:spPr>
          <a:xfrm flipV="1">
            <a:off x="1430655" y="2894994"/>
            <a:ext cx="4827664" cy="2791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</p:cNvCxnSpPr>
          <p:nvPr/>
        </p:nvCxnSpPr>
        <p:spPr>
          <a:xfrm>
            <a:off x="1418590" y="3697606"/>
            <a:ext cx="4827664" cy="2791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17665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17506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670686" y="2992103"/>
            <a:ext cx="4425314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电动汽车慢充电操作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30363" y="2346643"/>
            <a:ext cx="3938592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电动汽车充电方式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37895" y="1122045"/>
            <a:ext cx="739584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 结：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05058" y="2826542"/>
            <a:ext cx="6482162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rgbClr val="E5DEDB">
                    <a:lumMod val="10000"/>
                    <a:alpha val="8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rgbClr val="E5DEDB">
                  <a:lumMod val="10000"/>
                  <a:alpha val="8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AE3C624-48C1-4539-AE23-761CAF2AE2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12813"/>
          <a:stretch/>
        </p:blipFill>
        <p:spPr>
          <a:xfrm>
            <a:off x="6449061" y="2978240"/>
            <a:ext cx="4572000" cy="298964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3529E00-697F-4179-AE2D-24CB3519C7B9}"/>
              </a:ext>
            </a:extLst>
          </p:cNvPr>
          <p:cNvGrpSpPr/>
          <p:nvPr/>
        </p:nvGrpSpPr>
        <p:grpSpPr>
          <a:xfrm>
            <a:off x="1170939" y="602936"/>
            <a:ext cx="3169065" cy="3698607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xmlns="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xmlns="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xmlns="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xmlns="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xmlns="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xmlns="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xmlns="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xmlns="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xmlns="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xmlns="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="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xmlns="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xmlns="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xmlns="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xmlns="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xmlns="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xmlns="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xmlns="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xmlns="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xmlns="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xmlns="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xmlns="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xmlns="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xmlns="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xmlns="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xmlns="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xmlns="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xmlns="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xmlns="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xmlns="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xmlns="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xmlns="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xmlns="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xmlns="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xmlns="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xmlns="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xmlns="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xmlns="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xmlns="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xmlns="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xmlns="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xmlns="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xmlns="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xmlns="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420017" cy="195520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能提供周到、热情的服务，提高服务意识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090E33F-8539-40A0-A3C2-D181A81EF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5500" y="661568"/>
            <a:ext cx="58864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26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3">
            <a:extLst>
              <a:ext uri="{FF2B5EF4-FFF2-40B4-BE49-F238E27FC236}">
                <a16:creationId xmlns:a16="http://schemas.microsoft.com/office/drawing/2014/main" xmlns="" id="{16AA0CD9-99AA-4CEB-9EC5-AA332D000572}"/>
              </a:ext>
            </a:extLst>
          </p:cNvPr>
          <p:cNvSpPr txBox="1"/>
          <p:nvPr/>
        </p:nvSpPr>
        <p:spPr>
          <a:xfrm>
            <a:off x="1906512" y="1946880"/>
            <a:ext cx="8692800" cy="24384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电动汽车的充电方式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5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3">
            <a:extLst>
              <a:ext uri="{FF2B5EF4-FFF2-40B4-BE49-F238E27FC236}">
                <a16:creationId xmlns:a16="http://schemas.microsoft.com/office/drawing/2014/main" xmlns="" id="{DFB703C5-8E72-4C80-B912-8904C8E04EB8}"/>
              </a:ext>
            </a:extLst>
          </p:cNvPr>
          <p:cNvSpPr txBox="1"/>
          <p:nvPr/>
        </p:nvSpPr>
        <p:spPr>
          <a:xfrm>
            <a:off x="921990" y="886784"/>
            <a:ext cx="3720025" cy="584775"/>
          </a:xfrm>
          <a:prstGeom prst="homePlate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电动汽车充电方式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31FD1F3-D07C-4B1A-A493-7D315C9CF2F9}"/>
              </a:ext>
            </a:extLst>
          </p:cNvPr>
          <p:cNvGrpSpPr/>
          <p:nvPr/>
        </p:nvGrpSpPr>
        <p:grpSpPr>
          <a:xfrm>
            <a:off x="2702568" y="2155163"/>
            <a:ext cx="4338475" cy="967058"/>
            <a:chOff x="5879462" y="287200"/>
            <a:chExt cx="3545784" cy="790365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405FD1CC-1E52-4F3D-BBBC-8383720EA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FF2658D-3699-49F2-A570-5E6B18F5920F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8" name="Freeform 56">
                <a:extLst>
                  <a:ext uri="{FF2B5EF4-FFF2-40B4-BE49-F238E27FC236}">
                    <a16:creationId xmlns:a16="http://schemas.microsoft.com/office/drawing/2014/main" xmlns="" id="{2593C959-78A8-4E8A-868D-ED26BB85E156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7">
                <a:extLst>
                  <a:ext uri="{FF2B5EF4-FFF2-40B4-BE49-F238E27FC236}">
                    <a16:creationId xmlns:a16="http://schemas.microsoft.com/office/drawing/2014/main" xmlns="" id="{2D5C7FA5-424D-43B0-AF31-E2C3AAA8A3FF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Freeform 58">
                <a:extLst>
                  <a:ext uri="{FF2B5EF4-FFF2-40B4-BE49-F238E27FC236}">
                    <a16:creationId xmlns:a16="http://schemas.microsoft.com/office/drawing/2014/main" xmlns="" id="{ED916BBD-A772-4718-90D7-0D7DC06B5D2C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文本框 36">
            <a:extLst>
              <a:ext uri="{FF2B5EF4-FFF2-40B4-BE49-F238E27FC236}">
                <a16:creationId xmlns:a16="http://schemas.microsoft.com/office/drawing/2014/main" xmlns="" id="{6A736ED9-FEEB-45AF-8329-613BE0E5286C}"/>
              </a:ext>
            </a:extLst>
          </p:cNvPr>
          <p:cNvSpPr txBox="1"/>
          <p:nvPr/>
        </p:nvSpPr>
        <p:spPr>
          <a:xfrm>
            <a:off x="5643437" y="2256819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CB692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CB692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7493FCC-725E-4598-AF45-263048AA0C93}"/>
              </a:ext>
            </a:extLst>
          </p:cNvPr>
          <p:cNvGrpSpPr/>
          <p:nvPr/>
        </p:nvGrpSpPr>
        <p:grpSpPr>
          <a:xfrm flipH="1">
            <a:off x="5856958" y="4050347"/>
            <a:ext cx="4338475" cy="967058"/>
            <a:chOff x="5879462" y="287200"/>
            <a:chExt cx="3545784" cy="79036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21DE9C20-D4F8-4275-A16D-1FDED8E1A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A8E6E2E-0371-42E9-817D-C26A60DC9A0D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xmlns="" id="{611DCBCE-88DD-4A39-9428-E208B4EA3E7A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xmlns="" id="{8FB21E2F-365C-4B3B-BD11-9A8722E6414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xmlns="" id="{C50F92E3-C26D-4552-9656-9E9292E9C5B6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50">
            <a:extLst>
              <a:ext uri="{FF2B5EF4-FFF2-40B4-BE49-F238E27FC236}">
                <a16:creationId xmlns:a16="http://schemas.microsoft.com/office/drawing/2014/main" xmlns="" id="{678CB103-2929-491A-A57D-DF24EDC8C1C8}"/>
              </a:ext>
            </a:extLst>
          </p:cNvPr>
          <p:cNvSpPr txBox="1"/>
          <p:nvPr/>
        </p:nvSpPr>
        <p:spPr>
          <a:xfrm>
            <a:off x="6023684" y="414146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51">
            <a:extLst>
              <a:ext uri="{FF2B5EF4-FFF2-40B4-BE49-F238E27FC236}">
                <a16:creationId xmlns:a16="http://schemas.microsoft.com/office/drawing/2014/main" xmlns="" id="{527EB895-364B-4BAA-81FE-980FAA105031}"/>
              </a:ext>
            </a:extLst>
          </p:cNvPr>
          <p:cNvSpPr txBox="1"/>
          <p:nvPr/>
        </p:nvSpPr>
        <p:spPr>
          <a:xfrm>
            <a:off x="3074205" y="2166259"/>
            <a:ext cx="197941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交 流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+mn-lt"/>
              </a:rPr>
              <a:t>充 电</a:t>
            </a:r>
          </a:p>
        </p:txBody>
      </p:sp>
      <p:sp>
        <p:nvSpPr>
          <p:cNvPr id="20" name="文本框 53">
            <a:extLst>
              <a:ext uri="{FF2B5EF4-FFF2-40B4-BE49-F238E27FC236}">
                <a16:creationId xmlns:a16="http://schemas.microsoft.com/office/drawing/2014/main" xmlns="" id="{982BBD33-9A7F-4D77-86A5-18C0A87F3323}"/>
              </a:ext>
            </a:extLst>
          </p:cNvPr>
          <p:cNvSpPr txBox="1"/>
          <p:nvPr/>
        </p:nvSpPr>
        <p:spPr>
          <a:xfrm>
            <a:off x="7386406" y="4056113"/>
            <a:ext cx="2388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kern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直 流 充 电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99F3CB8-3834-439A-8E44-AEAE15F705C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67127" y="1174506"/>
            <a:ext cx="30483" cy="512718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81AF53D-4046-436B-B6BF-ECF7D55AA0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7260" t="8547" b="13571"/>
          <a:stretch/>
        </p:blipFill>
        <p:spPr>
          <a:xfrm>
            <a:off x="7176720" y="1336616"/>
            <a:ext cx="4181454" cy="2353559"/>
          </a:xfrm>
          <a:prstGeom prst="snip2DiagRect">
            <a:avLst/>
          </a:prstGeom>
          <a:ln w="28575">
            <a:solidFill>
              <a:srgbClr val="FFC000"/>
            </a:solidFill>
            <a:prstDash val="dash"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46EEBA3-C2A8-4428-A646-05E0BACA56A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6760" y="3500891"/>
            <a:ext cx="4800402" cy="264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52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7045F10-387D-4C34-8964-434C48FF2FD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482" y="1287673"/>
            <a:ext cx="4468755" cy="2969009"/>
          </a:xfrm>
          <a:prstGeom prst="snip2DiagRect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7B79088-CEC7-43CE-87C5-C82A525CBCD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0549" y="1287673"/>
            <a:ext cx="4912100" cy="2969009"/>
          </a:xfrm>
          <a:prstGeom prst="snip2DiagRect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A2679B2-8B00-4EA4-9CE3-FEFD8707D9B7}"/>
              </a:ext>
            </a:extLst>
          </p:cNvPr>
          <p:cNvSpPr/>
          <p:nvPr/>
        </p:nvSpPr>
        <p:spPr>
          <a:xfrm>
            <a:off x="1959504" y="4525829"/>
            <a:ext cx="2380678" cy="1243906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xmlns="" id="{1CE1FDAF-1D42-4E86-9159-BB9FE66CBB43}"/>
              </a:ext>
            </a:extLst>
          </p:cNvPr>
          <p:cNvSpPr txBox="1"/>
          <p:nvPr/>
        </p:nvSpPr>
        <p:spPr>
          <a:xfrm>
            <a:off x="2058072" y="4852723"/>
            <a:ext cx="2127563" cy="643586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电池快换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50B451F-B55D-4F62-9F36-59AAE1824E46}"/>
              </a:ext>
            </a:extLst>
          </p:cNvPr>
          <p:cNvSpPr/>
          <p:nvPr/>
        </p:nvSpPr>
        <p:spPr>
          <a:xfrm>
            <a:off x="7289215" y="4678229"/>
            <a:ext cx="2380678" cy="1243906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83" tIns="74841" rIns="149683" bIns="74841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xmlns="" id="{BA36ECD3-FBBD-47AD-B3DD-1F932D12056E}"/>
              </a:ext>
            </a:extLst>
          </p:cNvPr>
          <p:cNvSpPr txBox="1"/>
          <p:nvPr/>
        </p:nvSpPr>
        <p:spPr>
          <a:xfrm>
            <a:off x="7387783" y="5005123"/>
            <a:ext cx="2127563" cy="643586"/>
          </a:xfrm>
          <a:prstGeom prst="rect">
            <a:avLst/>
          </a:prstGeom>
          <a:noFill/>
        </p:spPr>
        <p:txBody>
          <a:bodyPr wrap="square" lIns="149683" tIns="74841" rIns="149683" bIns="74841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无线充电</a:t>
            </a:r>
            <a:endParaRPr lang="zh-CN" sz="32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30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76">
            <a:extLst>
              <a:ext uri="{FF2B5EF4-FFF2-40B4-BE49-F238E27FC236}">
                <a16:creationId xmlns:a16="http://schemas.microsoft.com/office/drawing/2014/main" xmlns="" id="{0CF85D2C-9C90-4B81-B790-A0736D1A5491}"/>
              </a:ext>
            </a:extLst>
          </p:cNvPr>
          <p:cNvSpPr/>
          <p:nvPr/>
        </p:nvSpPr>
        <p:spPr>
          <a:xfrm>
            <a:off x="609859" y="1017313"/>
            <a:ext cx="2687133" cy="625475"/>
          </a:xfrm>
          <a:prstGeom prst="roundRect">
            <a:avLst/>
          </a:prstGeom>
          <a:solidFill>
            <a:srgbClr val="F9680D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1. </a:t>
            </a:r>
            <a:r>
              <a:rPr lang="zh-CN" altLang="en-US" sz="3200" b="1" dirty="0"/>
              <a:t>交 流 充 电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30C24A2-BE3A-43D9-942B-FC86629D61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17217" y="1760542"/>
            <a:ext cx="4258624" cy="29986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335C3C8-EC8B-4606-8485-BA1DD043D8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8617" t="34634" r="40915" b="44601"/>
          <a:stretch/>
        </p:blipFill>
        <p:spPr>
          <a:xfrm>
            <a:off x="1116159" y="1934404"/>
            <a:ext cx="4660793" cy="26702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5C87F7-B86E-4ADA-86CC-0E65091B5ED9}"/>
              </a:ext>
            </a:extLst>
          </p:cNvPr>
          <p:cNvSpPr txBox="1"/>
          <p:nvPr/>
        </p:nvSpPr>
        <p:spPr>
          <a:xfrm>
            <a:off x="2356834" y="51515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家用交流电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BF6E87B-7A90-4A1D-A71B-004E4E6DE500}"/>
              </a:ext>
            </a:extLst>
          </p:cNvPr>
          <p:cNvSpPr txBox="1"/>
          <p:nvPr/>
        </p:nvSpPr>
        <p:spPr>
          <a:xfrm>
            <a:off x="8111619" y="515154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交流充电桩</a:t>
            </a:r>
          </a:p>
        </p:txBody>
      </p:sp>
    </p:spTree>
    <p:extLst>
      <p:ext uri="{BB962C8B-B14F-4D97-AF65-F5344CB8AC3E}">
        <p14:creationId xmlns:p14="http://schemas.microsoft.com/office/powerpoint/2010/main" xmlns="" val="67532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Microsoft Office PowerPoint</Application>
  <PresentationFormat>自定义</PresentationFormat>
  <Paragraphs>127</Paragraphs>
  <Slides>47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Office 主题</vt:lpstr>
      <vt:lpstr>1_Office 主题</vt:lpstr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43</cp:revision>
  <dcterms:created xsi:type="dcterms:W3CDTF">2018-03-01T02:03:00Z</dcterms:created>
  <dcterms:modified xsi:type="dcterms:W3CDTF">2021-04-25T03:37:56Z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