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 id="2147483690" r:id="rId4"/>
  </p:sldMasterIdLst>
  <p:notesMasterIdLst>
    <p:notesMasterId r:id="rId53"/>
  </p:notesMasterIdLst>
  <p:handoutMasterIdLst>
    <p:handoutMasterId r:id="rId54"/>
  </p:handoutMasterIdLst>
  <p:sldIdLst>
    <p:sldId id="455" r:id="rId5"/>
    <p:sldId id="456" r:id="rId6"/>
    <p:sldId id="451" r:id="rId7"/>
    <p:sldId id="484" r:id="rId8"/>
    <p:sldId id="524" r:id="rId9"/>
    <p:sldId id="476" r:id="rId10"/>
    <p:sldId id="548" r:id="rId11"/>
    <p:sldId id="598" r:id="rId12"/>
    <p:sldId id="599" r:id="rId13"/>
    <p:sldId id="600" r:id="rId14"/>
    <p:sldId id="601" r:id="rId15"/>
    <p:sldId id="632" r:id="rId16"/>
    <p:sldId id="602" r:id="rId17"/>
    <p:sldId id="603" r:id="rId18"/>
    <p:sldId id="604" r:id="rId19"/>
    <p:sldId id="605" r:id="rId20"/>
    <p:sldId id="606" r:id="rId21"/>
    <p:sldId id="607" r:id="rId22"/>
    <p:sldId id="608" r:id="rId23"/>
    <p:sldId id="634" r:id="rId24"/>
    <p:sldId id="633" r:id="rId25"/>
    <p:sldId id="609" r:id="rId26"/>
    <p:sldId id="610" r:id="rId27"/>
    <p:sldId id="635" r:id="rId28"/>
    <p:sldId id="611" r:id="rId29"/>
    <p:sldId id="612" r:id="rId30"/>
    <p:sldId id="636" r:id="rId31"/>
    <p:sldId id="613" r:id="rId32"/>
    <p:sldId id="615" r:id="rId33"/>
    <p:sldId id="614" r:id="rId34"/>
    <p:sldId id="617" r:id="rId35"/>
    <p:sldId id="616" r:id="rId36"/>
    <p:sldId id="618" r:id="rId37"/>
    <p:sldId id="619" r:id="rId38"/>
    <p:sldId id="620" r:id="rId39"/>
    <p:sldId id="621" r:id="rId40"/>
    <p:sldId id="622" r:id="rId41"/>
    <p:sldId id="623" r:id="rId42"/>
    <p:sldId id="624" r:id="rId43"/>
    <p:sldId id="625" r:id="rId44"/>
    <p:sldId id="626" r:id="rId45"/>
    <p:sldId id="627" r:id="rId46"/>
    <p:sldId id="628" r:id="rId47"/>
    <p:sldId id="629" r:id="rId48"/>
    <p:sldId id="630" r:id="rId49"/>
    <p:sldId id="631" r:id="rId50"/>
    <p:sldId id="470" r:id="rId51"/>
    <p:sldId id="301"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74" d="100"/>
          <a:sy n="74" d="100"/>
        </p:scale>
        <p:origin x="690" y="54"/>
      </p:cViewPr>
      <p:guideLst/>
    </p:cSldViewPr>
  </p:slideViewPr>
  <p:notesTextViewPr>
    <p:cViewPr>
      <p:scale>
        <a:sx n="1" d="1"/>
        <a:sy n="1" d="1"/>
      </p:scale>
      <p:origin x="0" y="0"/>
    </p:cViewPr>
  </p:notesTextViewPr>
  <p:notesViewPr>
    <p:cSldViewPr snapToGrid="0">
      <p:cViewPr varScale="1">
        <p:scale>
          <a:sx n="56" d="100"/>
          <a:sy n="56" d="100"/>
        </p:scale>
        <p:origin x="2838"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D1A08603-AC28-4370-8B26-4F1A367A31F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22ADE988-DDA7-4C13-BF18-8F7CA630CE7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3BCF7A-9EBB-49ED-A4E7-DA476304BD5A}" type="datetimeFigureOut">
              <a:rPr lang="zh-CN" altLang="en-US" smtClean="0"/>
              <a:t>2021/4/24</a:t>
            </a:fld>
            <a:endParaRPr lang="zh-CN" altLang="en-US"/>
          </a:p>
        </p:txBody>
      </p:sp>
      <p:sp>
        <p:nvSpPr>
          <p:cNvPr id="4" name="页脚占位符 3">
            <a:extLst>
              <a:ext uri="{FF2B5EF4-FFF2-40B4-BE49-F238E27FC236}">
                <a16:creationId xmlns:a16="http://schemas.microsoft.com/office/drawing/2014/main" id="{86F74878-5D24-403C-9BF7-A2E3747A6A8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66FEBDC-AEFF-4343-B6CF-C0974DBD375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25E55D-F422-4F30-A247-30F8E350305C}" type="slidenum">
              <a:rPr lang="zh-CN" altLang="en-US" smtClean="0"/>
              <a:t>‹#›</a:t>
            </a:fld>
            <a:endParaRPr lang="zh-CN" altLang="en-US"/>
          </a:p>
        </p:txBody>
      </p:sp>
    </p:spTree>
    <p:extLst>
      <p:ext uri="{BB962C8B-B14F-4D97-AF65-F5344CB8AC3E}">
        <p14:creationId xmlns:p14="http://schemas.microsoft.com/office/powerpoint/2010/main" val="3027623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noTextEdit="1"/>
          </p:cNvSpPr>
          <p:nvPr>
            <p:ph type="sldImg" idx="4294967295"/>
          </p:nvPr>
        </p:nvSpPr>
        <p:spPr>
          <a:ln>
            <a:solidFill>
              <a:srgbClr val="000000"/>
            </a:solidFill>
            <a:miter lim="800000"/>
          </a:ln>
        </p:spPr>
      </p:sp>
      <p:sp>
        <p:nvSpPr>
          <p:cNvPr id="46082" name="备注占位符 2"/>
          <p:cNvSpPr>
            <a:spLocks noGrp="1" noChangeArrowheads="1"/>
          </p:cNvSpPr>
          <p:nvPr>
            <p:ph type="body" idx="4294967295"/>
          </p:nvPr>
        </p:nvSpPr>
        <p:spPr/>
        <p:txBody>
          <a:bodyPr/>
          <a:lstStyle/>
          <a:p>
            <a:pPr>
              <a:spcBef>
                <a:spcPct val="0"/>
              </a:spcBef>
            </a:pPr>
            <a:endParaRPr lang="zh-CN" altLang="en-US"/>
          </a:p>
        </p:txBody>
      </p:sp>
      <p:sp>
        <p:nvSpPr>
          <p:cNvPr id="4608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SimSun" panose="02010600030101010101" pitchFamily="2" charset="-122"/>
              </a:defRPr>
            </a:lvl1pPr>
            <a:lvl2pPr>
              <a:defRPr>
                <a:solidFill>
                  <a:schemeClr val="tx1"/>
                </a:solidFill>
                <a:latin typeface="Arial" panose="020B0604020202020204" pitchFamily="34" charset="0"/>
                <a:ea typeface="SimSun" panose="02010600030101010101" pitchFamily="2" charset="-122"/>
              </a:defRPr>
            </a:lvl2pPr>
            <a:lvl3pPr>
              <a:defRPr>
                <a:solidFill>
                  <a:schemeClr val="tx1"/>
                </a:solidFill>
                <a:latin typeface="Arial" panose="020B0604020202020204" pitchFamily="34" charset="0"/>
                <a:ea typeface="SimSun" panose="02010600030101010101" pitchFamily="2" charset="-122"/>
              </a:defRPr>
            </a:lvl3pPr>
            <a:lvl4pPr>
              <a:defRPr>
                <a:solidFill>
                  <a:schemeClr val="tx1"/>
                </a:solidFill>
                <a:latin typeface="Arial" panose="020B0604020202020204" pitchFamily="34" charset="0"/>
                <a:ea typeface="SimSun" panose="02010600030101010101" pitchFamily="2" charset="-122"/>
              </a:defRPr>
            </a:lvl4pPr>
            <a:lvl5pPr>
              <a:defRPr>
                <a:solidFill>
                  <a:schemeClr val="tx1"/>
                </a:solidFill>
                <a:latin typeface="Arial" panose="020B0604020202020204" pitchFamily="34" charset="0"/>
                <a:ea typeface="SimSun"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SimSun" panose="02010600030101010101" pitchFamily="2" charset="-122"/>
              </a:defRPr>
            </a:lvl9pPr>
          </a:lstStyle>
          <a:p>
            <a:fld id="{07353953-2F24-4853-94B6-6188C90BE669}" type="slidenum">
              <a:rPr lang="zh-CN" altLang="en-US">
                <a:solidFill>
                  <a:srgbClr val="000000"/>
                </a:solidFill>
                <a:latin typeface="Calibri" panose="020F0502020204030204" pitchFamily="34" charset="0"/>
              </a:rPr>
              <a:t>48</a:t>
            </a:fld>
            <a:endParaRPr lang="zh-CN" altLang="en-US">
              <a:solidFill>
                <a:srgbClr val="000000"/>
              </a:solidFill>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24765" y="6657340"/>
            <a:ext cx="10336530" cy="63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117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动力电池的功能</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70735"/>
            <a:ext cx="9491733"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491733" y="6486069"/>
            <a:ext cx="3054700"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新能源汽车慢充故障检修</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1270" y="6657340"/>
            <a:ext cx="9893935" cy="127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926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动力电池的性能要求</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77025"/>
            <a:ext cx="9465973" cy="516"/>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465973" y="6492875"/>
            <a:ext cx="2726028"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新能源汽车慢充故障检修</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6.xml"/><Relationship Id="rId2" Type="http://schemas.openxmlformats.org/officeDocument/2006/relationships/slideLayout" Target="../slideLayouts/slideLayout15.xml"/><Relationship Id="rId16" Type="http://schemas.openxmlformats.org/officeDocument/2006/relationships/tags" Target="../tags/tag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ags" Target="../tags/tag9.xml"/><Relationship Id="rId2" Type="http://schemas.openxmlformats.org/officeDocument/2006/relationships/slideLayout" Target="../slideLayouts/slideLayout28.xml"/><Relationship Id="rId16" Type="http://schemas.openxmlformats.org/officeDocument/2006/relationships/tags" Target="../tags/tag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ags" Target="../tags/tag7.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ags" Target="../tags/tag12.xml"/><Relationship Id="rId2" Type="http://schemas.openxmlformats.org/officeDocument/2006/relationships/slideLayout" Target="../slideLayouts/slideLayout41.xml"/><Relationship Id="rId16" Type="http://schemas.openxmlformats.org/officeDocument/2006/relationships/tags" Target="../tags/tag1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10.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6.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tags" Target="../tags/tag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1051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9" y="257349"/>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7621357-1CF2-449C-A45A-6983BDC0BA7B}"/>
              </a:ext>
            </a:extLst>
          </p:cNvPr>
          <p:cNvSpPr txBox="1"/>
          <p:nvPr/>
        </p:nvSpPr>
        <p:spPr>
          <a:xfrm>
            <a:off x="738647" y="1192026"/>
            <a:ext cx="6460643" cy="1688411"/>
          </a:xfrm>
          <a:prstGeom prst="rect">
            <a:avLst/>
          </a:prstGeom>
          <a:noFill/>
        </p:spPr>
        <p:txBody>
          <a:bodyPr wrap="square">
            <a:spAutoFit/>
          </a:bodyPr>
          <a:lstStyle/>
          <a:p>
            <a:pPr>
              <a:lnSpc>
                <a:spcPct val="150000"/>
              </a:lnSpc>
            </a:pPr>
            <a:r>
              <a:rPr lang="zh-CN" altLang="en-US" sz="2400" dirty="0"/>
              <a:t>（4）直流输出过电流切断保护功能。</a:t>
            </a:r>
            <a:endParaRPr lang="en-US" altLang="zh-CN" sz="2400" dirty="0"/>
          </a:p>
          <a:p>
            <a:pPr>
              <a:lnSpc>
                <a:spcPct val="150000"/>
              </a:lnSpc>
            </a:pPr>
            <a:r>
              <a:rPr lang="zh-CN" altLang="en-US" sz="2400" dirty="0"/>
              <a:t>（5）输出短路切断保护功能。</a:t>
            </a:r>
            <a:endParaRPr lang="en-US" altLang="zh-CN" sz="2400" dirty="0"/>
          </a:p>
          <a:p>
            <a:pPr>
              <a:lnSpc>
                <a:spcPct val="150000"/>
              </a:lnSpc>
            </a:pPr>
            <a:r>
              <a:rPr lang="zh-CN" altLang="en-US" sz="2400" dirty="0"/>
              <a:t>（6）输出电极接反保护功能。</a:t>
            </a:r>
          </a:p>
        </p:txBody>
      </p:sp>
    </p:spTree>
    <p:extLst>
      <p:ext uri="{BB962C8B-B14F-4D97-AF65-F5344CB8AC3E}">
        <p14:creationId xmlns:p14="http://schemas.microsoft.com/office/powerpoint/2010/main" val="312722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10AE5B2-9682-4C74-9364-6426AB9302A0}"/>
              </a:ext>
            </a:extLst>
          </p:cNvPr>
          <p:cNvSpPr txBox="1"/>
          <p:nvPr/>
        </p:nvSpPr>
        <p:spPr>
          <a:xfrm>
            <a:off x="785612" y="1308975"/>
            <a:ext cx="10341734" cy="3904402"/>
          </a:xfrm>
          <a:prstGeom prst="rect">
            <a:avLst/>
          </a:prstGeom>
          <a:noFill/>
        </p:spPr>
        <p:txBody>
          <a:bodyPr wrap="square">
            <a:spAutoFit/>
          </a:bodyPr>
          <a:lstStyle/>
          <a:p>
            <a:pPr>
              <a:lnSpc>
                <a:spcPct val="150000"/>
              </a:lnSpc>
            </a:pPr>
            <a:r>
              <a:rPr lang="zh-CN" altLang="en-US" sz="2400" dirty="0"/>
              <a:t>车载充电机还具有以下优点。</a:t>
            </a:r>
            <a:endParaRPr lang="en-US" altLang="zh-CN" sz="2400" dirty="0"/>
          </a:p>
          <a:p>
            <a:pPr>
              <a:lnSpc>
                <a:spcPct val="150000"/>
              </a:lnSpc>
            </a:pPr>
            <a:r>
              <a:rPr lang="zh-CN" altLang="en-US" sz="2400" dirty="0"/>
              <a:t>（1）根据动力蓄电池特性设计充电的曲线，可以延长动力蓄电池的寿命。</a:t>
            </a:r>
            <a:endParaRPr lang="en-US" altLang="zh-CN" sz="2400" dirty="0"/>
          </a:p>
          <a:p>
            <a:pPr>
              <a:lnSpc>
                <a:spcPct val="150000"/>
              </a:lnSpc>
            </a:pPr>
            <a:r>
              <a:rPr lang="zh-CN" altLang="en-US" sz="2400" dirty="0"/>
              <a:t>（2）使用方便，维护简单，单独对BMS进行供电，由BMS智能控制充电，</a:t>
            </a:r>
            <a:endParaRPr lang="en-US" altLang="zh-CN" sz="2400" dirty="0"/>
          </a:p>
          <a:p>
            <a:pPr>
              <a:lnSpc>
                <a:spcPct val="150000"/>
              </a:lnSpc>
            </a:pPr>
            <a:r>
              <a:rPr lang="en-US" altLang="zh-CN" sz="2400" dirty="0"/>
              <a:t>         </a:t>
            </a:r>
            <a:r>
              <a:rPr lang="zh-CN" altLang="en-US" sz="2400" dirty="0"/>
              <a:t>无须人工值守。</a:t>
            </a:r>
            <a:endParaRPr lang="en-US" altLang="zh-CN" sz="2400" dirty="0"/>
          </a:p>
          <a:p>
            <a:pPr>
              <a:lnSpc>
                <a:spcPct val="150000"/>
              </a:lnSpc>
            </a:pPr>
            <a:r>
              <a:rPr lang="zh-CN" altLang="en-US" sz="2400" dirty="0"/>
              <a:t>（3）保护功能齐全，适用范围广，具有多重保护功能。</a:t>
            </a:r>
            <a:endParaRPr lang="en-US" altLang="zh-CN" sz="2400" dirty="0"/>
          </a:p>
          <a:p>
            <a:pPr>
              <a:lnSpc>
                <a:spcPct val="150000"/>
              </a:lnSpc>
            </a:pPr>
            <a:r>
              <a:rPr lang="zh-CN" altLang="en-US" sz="2400" dirty="0"/>
              <a:t>（4）整机温度保护为75℃，当机内温度高于75℃时，充电机输出电流变小，</a:t>
            </a:r>
            <a:endParaRPr lang="en-US" altLang="zh-CN" sz="2400" dirty="0"/>
          </a:p>
          <a:p>
            <a:pPr>
              <a:lnSpc>
                <a:spcPct val="150000"/>
              </a:lnSpc>
            </a:pPr>
            <a:r>
              <a:rPr lang="en-US" altLang="zh-CN" sz="2400" dirty="0"/>
              <a:t>         </a:t>
            </a:r>
            <a:r>
              <a:rPr lang="zh-CN" altLang="en-US" sz="2400" dirty="0"/>
              <a:t>高于85℃时，充电机停止输出。</a:t>
            </a:r>
          </a:p>
        </p:txBody>
      </p:sp>
    </p:spTree>
    <p:extLst>
      <p:ext uri="{BB962C8B-B14F-4D97-AF65-F5344CB8AC3E}">
        <p14:creationId xmlns:p14="http://schemas.microsoft.com/office/powerpoint/2010/main" val="2074934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3">
            <a:extLst>
              <a:ext uri="{FF2B5EF4-FFF2-40B4-BE49-F238E27FC236}">
                <a16:creationId xmlns:a16="http://schemas.microsoft.com/office/drawing/2014/main" id="{16AA0CD9-99AA-4CEB-9EC5-AA332D000572}"/>
              </a:ext>
            </a:extLst>
          </p:cNvPr>
          <p:cNvSpPr txBox="1"/>
          <p:nvPr/>
        </p:nvSpPr>
        <p:spPr>
          <a:xfrm>
            <a:off x="1906512" y="1946880"/>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2</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车载充电机连接线路</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041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76">
            <a:extLst>
              <a:ext uri="{FF2B5EF4-FFF2-40B4-BE49-F238E27FC236}">
                <a16:creationId xmlns:a16="http://schemas.microsoft.com/office/drawing/2014/main" id="{32FF36A5-AC8C-4106-8D82-3A6EB2C3363D}"/>
              </a:ext>
            </a:extLst>
          </p:cNvPr>
          <p:cNvSpPr/>
          <p:nvPr/>
        </p:nvSpPr>
        <p:spPr>
          <a:xfrm>
            <a:off x="571222" y="669583"/>
            <a:ext cx="3369713"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一、车辆慢充口</a:t>
            </a:r>
          </a:p>
        </p:txBody>
      </p:sp>
      <p:pic>
        <p:nvPicPr>
          <p:cNvPr id="2" name="图片 1">
            <a:extLst>
              <a:ext uri="{FF2B5EF4-FFF2-40B4-BE49-F238E27FC236}">
                <a16:creationId xmlns:a16="http://schemas.microsoft.com/office/drawing/2014/main" id="{BB189111-EE4C-4587-8755-A43FADFEA5C6}"/>
              </a:ext>
            </a:extLst>
          </p:cNvPr>
          <p:cNvPicPr>
            <a:picLocks noChangeAspect="1"/>
          </p:cNvPicPr>
          <p:nvPr/>
        </p:nvPicPr>
        <p:blipFill>
          <a:blip r:embed="rId2"/>
          <a:stretch>
            <a:fillRect/>
          </a:stretch>
        </p:blipFill>
        <p:spPr>
          <a:xfrm>
            <a:off x="7066467" y="2217281"/>
            <a:ext cx="3438659" cy="2423437"/>
          </a:xfrm>
          <a:prstGeom prst="rect">
            <a:avLst/>
          </a:prstGeom>
        </p:spPr>
      </p:pic>
      <p:sp>
        <p:nvSpPr>
          <p:cNvPr id="5" name="文本框 4">
            <a:extLst>
              <a:ext uri="{FF2B5EF4-FFF2-40B4-BE49-F238E27FC236}">
                <a16:creationId xmlns:a16="http://schemas.microsoft.com/office/drawing/2014/main" id="{7DB4E485-6242-4B84-90D5-1D7380D77F4C}"/>
              </a:ext>
            </a:extLst>
          </p:cNvPr>
          <p:cNvSpPr txBox="1"/>
          <p:nvPr/>
        </p:nvSpPr>
        <p:spPr>
          <a:xfrm>
            <a:off x="923245" y="1640387"/>
            <a:ext cx="6143222" cy="3900235"/>
          </a:xfrm>
          <a:prstGeom prst="rect">
            <a:avLst/>
          </a:prstGeom>
          <a:noFill/>
        </p:spPr>
        <p:txBody>
          <a:bodyPr wrap="square">
            <a:spAutoFit/>
          </a:bodyPr>
          <a:lstStyle/>
          <a:p>
            <a:pPr>
              <a:lnSpc>
                <a:spcPct val="150000"/>
              </a:lnSpc>
            </a:pP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共有</a:t>
            </a:r>
            <a:r>
              <a:rPr lang="en-US" altLang="zh-CN" sz="2400" b="1" kern="100" dirty="0">
                <a:solidFill>
                  <a:srgbClr val="C00000"/>
                </a:solidFill>
                <a:effectLst/>
                <a:latin typeface="Times New Roman" panose="02020603050405020304" pitchFamily="18" charset="0"/>
                <a:ea typeface="宋体" panose="02010600030101010101" pitchFamily="2" charset="-122"/>
              </a:rPr>
              <a:t>7</a:t>
            </a:r>
            <a:r>
              <a:rPr lang="zh-CN" altLang="zh-CN" sz="2400" b="1"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个</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端子，</a:t>
            </a:r>
            <a:endParaRPr lang="en-US"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kern="100" dirty="0">
                <a:solidFill>
                  <a:srgbClr val="000000"/>
                </a:solidFill>
                <a:effectLst/>
                <a:latin typeface="Times New Roman" panose="02020603050405020304" pitchFamily="18" charset="0"/>
                <a:ea typeface="宋体" panose="02010600030101010101" pitchFamily="2" charset="-122"/>
              </a:rPr>
              <a:t>NC1</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100" dirty="0">
                <a:solidFill>
                  <a:srgbClr val="000000"/>
                </a:solidFill>
                <a:effectLst/>
                <a:latin typeface="Times New Roman" panose="02020603050405020304" pitchFamily="18" charset="0"/>
                <a:ea typeface="宋体" panose="02010600030101010101" pitchFamily="2" charset="-122"/>
              </a:rPr>
              <a:t>NC2</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为预留端子，</a:t>
            </a:r>
            <a:endParaRPr lang="en-US"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b="1" kern="100" dirty="0">
                <a:solidFill>
                  <a:srgbClr val="C00000"/>
                </a:solidFill>
                <a:effectLst/>
                <a:latin typeface="Times New Roman" panose="02020603050405020304" pitchFamily="18" charset="0"/>
                <a:ea typeface="宋体" panose="02010600030101010101" pitchFamily="2" charset="-122"/>
              </a:rPr>
              <a:t>CP</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为控制确认线，</a:t>
            </a:r>
            <a:endParaRPr lang="en-US"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b="1" kern="100" dirty="0">
                <a:solidFill>
                  <a:srgbClr val="C00000"/>
                </a:solidFill>
                <a:effectLst/>
                <a:latin typeface="Times New Roman" panose="02020603050405020304" pitchFamily="18" charset="0"/>
                <a:ea typeface="宋体" panose="02010600030101010101" pitchFamily="2" charset="-122"/>
              </a:rPr>
              <a:t>CC</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为充电连接确认线，</a:t>
            </a:r>
            <a:endParaRPr lang="en-US"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b="1" kern="100" dirty="0">
                <a:solidFill>
                  <a:srgbClr val="C00000"/>
                </a:solidFill>
                <a:effectLst/>
                <a:latin typeface="Times New Roman" panose="02020603050405020304" pitchFamily="18" charset="0"/>
                <a:ea typeface="宋体" panose="02010600030101010101" pitchFamily="2" charset="-122"/>
              </a:rPr>
              <a:t>N</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为交流电源零线，</a:t>
            </a:r>
            <a:endParaRPr lang="en-US"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b="1" kern="100" dirty="0">
                <a:solidFill>
                  <a:srgbClr val="C00000"/>
                </a:solidFill>
                <a:effectLst/>
                <a:latin typeface="Times New Roman" panose="02020603050405020304" pitchFamily="18" charset="0"/>
                <a:ea typeface="宋体" panose="02010600030101010101" pitchFamily="2" charset="-122"/>
              </a:rPr>
              <a:t>L</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为交流电源相线，</a:t>
            </a:r>
            <a:endParaRPr lang="en-US"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b="1" kern="100" dirty="0">
                <a:solidFill>
                  <a:srgbClr val="C00000"/>
                </a:solidFill>
                <a:effectLst/>
                <a:latin typeface="Times New Roman" panose="02020603050405020304" pitchFamily="18" charset="0"/>
                <a:ea typeface="宋体" panose="02010600030101010101" pitchFamily="2" charset="-122"/>
              </a:rPr>
              <a:t>PE</a:t>
            </a:r>
            <a:r>
              <a:rPr lang="zh-CN" altLang="zh-CN" sz="2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为车身接地（搭铁）</a:t>
            </a:r>
            <a:endParaRPr lang="zh-CN" altLang="en-US" sz="2400" dirty="0"/>
          </a:p>
        </p:txBody>
      </p:sp>
      <p:sp>
        <p:nvSpPr>
          <p:cNvPr id="7" name="文本框 6">
            <a:extLst>
              <a:ext uri="{FF2B5EF4-FFF2-40B4-BE49-F238E27FC236}">
                <a16:creationId xmlns:a16="http://schemas.microsoft.com/office/drawing/2014/main" id="{52A2FD09-DD8B-4E88-A583-8D0E8B5FBD2A}"/>
              </a:ext>
            </a:extLst>
          </p:cNvPr>
          <p:cNvSpPr txBox="1"/>
          <p:nvPr/>
        </p:nvSpPr>
        <p:spPr>
          <a:xfrm>
            <a:off x="7875431" y="4824841"/>
            <a:ext cx="2298879" cy="369332"/>
          </a:xfrm>
          <a:prstGeom prst="rect">
            <a:avLst/>
          </a:prstGeom>
          <a:noFill/>
        </p:spPr>
        <p:txBody>
          <a:bodyPr wrap="square">
            <a:spAutoFit/>
          </a:bodyPr>
          <a:lstStyle/>
          <a:p>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慢充接口及针脚</a:t>
            </a:r>
            <a:endParaRPr lang="zh-CN" altLang="en-US" b="1" dirty="0"/>
          </a:p>
        </p:txBody>
      </p:sp>
    </p:spTree>
    <p:extLst>
      <p:ext uri="{BB962C8B-B14F-4D97-AF65-F5344CB8AC3E}">
        <p14:creationId xmlns:p14="http://schemas.microsoft.com/office/powerpoint/2010/main" val="9627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36D677C-282F-454F-B889-BF5F4446540B}"/>
              </a:ext>
            </a:extLst>
          </p:cNvPr>
          <p:cNvPicPr>
            <a:picLocks noChangeAspect="1"/>
          </p:cNvPicPr>
          <p:nvPr/>
        </p:nvPicPr>
        <p:blipFill rotWithShape="1">
          <a:blip r:embed="rId2"/>
          <a:srcRect l="25998" t="20658" r="23366" b="9931"/>
          <a:stretch/>
        </p:blipFill>
        <p:spPr>
          <a:xfrm rot="16200000">
            <a:off x="-591845" y="929143"/>
            <a:ext cx="6458754" cy="4999710"/>
          </a:xfrm>
          <a:prstGeom prst="rect">
            <a:avLst/>
          </a:prstGeom>
        </p:spPr>
      </p:pic>
      <p:sp>
        <p:nvSpPr>
          <p:cNvPr id="7" name="文本框 6">
            <a:extLst>
              <a:ext uri="{FF2B5EF4-FFF2-40B4-BE49-F238E27FC236}">
                <a16:creationId xmlns:a16="http://schemas.microsoft.com/office/drawing/2014/main" id="{88FF523A-ADAE-4DC8-B228-05AA3DB10D26}"/>
              </a:ext>
            </a:extLst>
          </p:cNvPr>
          <p:cNvSpPr txBox="1"/>
          <p:nvPr/>
        </p:nvSpPr>
        <p:spPr>
          <a:xfrm>
            <a:off x="5351171" y="3428998"/>
            <a:ext cx="6143222" cy="2535951"/>
          </a:xfrm>
          <a:prstGeom prst="rect">
            <a:avLst/>
          </a:prstGeom>
          <a:noFill/>
        </p:spPr>
        <p:txBody>
          <a:bodyPr wrap="square">
            <a:spAutoFit/>
          </a:bodyPr>
          <a:lstStyle/>
          <a:p>
            <a:pPr>
              <a:lnSpc>
                <a:spcPct val="150000"/>
              </a:lnSpc>
            </a:pPr>
            <a:r>
              <a:rPr lang="zh-CN" altLang="en-US" dirty="0"/>
              <a:t>H02-动力电池（T2）               H04-快充接口（T9） </a:t>
            </a:r>
            <a:endParaRPr lang="en-US" altLang="zh-CN" dirty="0"/>
          </a:p>
          <a:p>
            <a:pPr>
              <a:lnSpc>
                <a:spcPct val="150000"/>
              </a:lnSpc>
            </a:pPr>
            <a:r>
              <a:rPr lang="zh-CN" altLang="en-US" dirty="0"/>
              <a:t>H05-慢充接口（T7）               H06-电机（T3）</a:t>
            </a:r>
            <a:endParaRPr lang="en-US" altLang="zh-CN" dirty="0"/>
          </a:p>
          <a:p>
            <a:pPr>
              <a:lnSpc>
                <a:spcPct val="150000"/>
              </a:lnSpc>
            </a:pPr>
            <a:r>
              <a:rPr lang="zh-CN" altLang="en-US" dirty="0"/>
              <a:t>H07-EAS（T2a）                    H08-PTC（T4a）</a:t>
            </a:r>
            <a:endParaRPr lang="en-US" altLang="zh-CN" dirty="0"/>
          </a:p>
          <a:p>
            <a:pPr>
              <a:lnSpc>
                <a:spcPct val="150000"/>
              </a:lnSpc>
            </a:pPr>
            <a:r>
              <a:rPr lang="zh-CN" altLang="en-US" dirty="0"/>
              <a:t>H09-PEU-动力电池对接插头   H10-PEU-快充接口对接插头；H11-PEU-慢充接口对接插头   H12-PEU-EAS对接插头；H13-PEU-PTC对接插头</a:t>
            </a:r>
          </a:p>
        </p:txBody>
      </p:sp>
      <p:sp>
        <p:nvSpPr>
          <p:cNvPr id="6" name="文本框 5">
            <a:extLst>
              <a:ext uri="{FF2B5EF4-FFF2-40B4-BE49-F238E27FC236}">
                <a16:creationId xmlns:a16="http://schemas.microsoft.com/office/drawing/2014/main" id="{3AB63776-C94A-481E-A436-7E5E073F896C}"/>
              </a:ext>
            </a:extLst>
          </p:cNvPr>
          <p:cNvSpPr txBox="1"/>
          <p:nvPr/>
        </p:nvSpPr>
        <p:spPr>
          <a:xfrm>
            <a:off x="5570112" y="6109832"/>
            <a:ext cx="6143222" cy="369332"/>
          </a:xfrm>
          <a:prstGeom prst="rect">
            <a:avLst/>
          </a:prstGeom>
          <a:noFill/>
        </p:spPr>
        <p:txBody>
          <a:bodyPr wrap="square">
            <a:spAutoFit/>
          </a:bodyPr>
          <a:lstStyle/>
          <a:p>
            <a:r>
              <a:rPr lang="zh-CN" altLang="en-US" b="1" dirty="0">
                <a:solidFill>
                  <a:schemeClr val="accent1"/>
                </a:solidFill>
              </a:rPr>
              <a:t>图 北汽EU5慢充接口与PEU（内含车载充电机）连接线路</a:t>
            </a:r>
          </a:p>
        </p:txBody>
      </p:sp>
    </p:spTree>
    <p:extLst>
      <p:ext uri="{BB962C8B-B14F-4D97-AF65-F5344CB8AC3E}">
        <p14:creationId xmlns:p14="http://schemas.microsoft.com/office/powerpoint/2010/main" val="681589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DB6E161-DE62-4784-A3F7-B6499EB5E575}"/>
              </a:ext>
            </a:extLst>
          </p:cNvPr>
          <p:cNvPicPr>
            <a:picLocks noChangeAspect="1"/>
          </p:cNvPicPr>
          <p:nvPr/>
        </p:nvPicPr>
        <p:blipFill rotWithShape="1">
          <a:blip r:embed="rId2"/>
          <a:srcRect l="20059" t="38122" r="22993" b="35775"/>
          <a:stretch/>
        </p:blipFill>
        <p:spPr>
          <a:xfrm>
            <a:off x="1004552" y="734095"/>
            <a:ext cx="9304193" cy="2408350"/>
          </a:xfrm>
          <a:prstGeom prst="rect">
            <a:avLst/>
          </a:prstGeom>
        </p:spPr>
      </p:pic>
      <p:sp>
        <p:nvSpPr>
          <p:cNvPr id="7" name="文本框 6">
            <a:extLst>
              <a:ext uri="{FF2B5EF4-FFF2-40B4-BE49-F238E27FC236}">
                <a16:creationId xmlns:a16="http://schemas.microsoft.com/office/drawing/2014/main" id="{C989225E-DFF2-47C0-81A0-D6417B1D528A}"/>
              </a:ext>
            </a:extLst>
          </p:cNvPr>
          <p:cNvSpPr txBox="1"/>
          <p:nvPr/>
        </p:nvSpPr>
        <p:spPr>
          <a:xfrm>
            <a:off x="1642056" y="3429000"/>
            <a:ext cx="6143222" cy="369332"/>
          </a:xfrm>
          <a:prstGeom prst="rect">
            <a:avLst/>
          </a:prstGeom>
          <a:noFill/>
        </p:spPr>
        <p:txBody>
          <a:bodyPr wrap="square">
            <a:spAutoFit/>
          </a:bodyPr>
          <a:lstStyle/>
          <a:p>
            <a:r>
              <a:rPr lang="zh-CN" altLang="en-US" dirty="0"/>
              <a:t>PEU与慢充接口对接插头H11端子图</a:t>
            </a:r>
          </a:p>
        </p:txBody>
      </p:sp>
      <p:sp>
        <p:nvSpPr>
          <p:cNvPr id="9" name="文本框 8">
            <a:extLst>
              <a:ext uri="{FF2B5EF4-FFF2-40B4-BE49-F238E27FC236}">
                <a16:creationId xmlns:a16="http://schemas.microsoft.com/office/drawing/2014/main" id="{FA0CF2B8-B6E4-4844-BE6D-4298CABAA524}"/>
              </a:ext>
            </a:extLst>
          </p:cNvPr>
          <p:cNvSpPr txBox="1"/>
          <p:nvPr/>
        </p:nvSpPr>
        <p:spPr>
          <a:xfrm>
            <a:off x="6523149" y="3530890"/>
            <a:ext cx="6143222" cy="369332"/>
          </a:xfrm>
          <a:prstGeom prst="rect">
            <a:avLst/>
          </a:prstGeom>
          <a:noFill/>
        </p:spPr>
        <p:txBody>
          <a:bodyPr wrap="square">
            <a:spAutoFit/>
          </a:bodyPr>
          <a:lstStyle/>
          <a:p>
            <a:r>
              <a:rPr lang="zh-CN" altLang="en-US" dirty="0"/>
              <a:t>PEU低压控制插头端子图（U22）</a:t>
            </a:r>
          </a:p>
        </p:txBody>
      </p:sp>
    </p:spTree>
    <p:extLst>
      <p:ext uri="{BB962C8B-B14F-4D97-AF65-F5344CB8AC3E}">
        <p14:creationId xmlns:p14="http://schemas.microsoft.com/office/powerpoint/2010/main" val="1623304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5C27F36-B526-4B97-BAB0-9287BEBCE4BB}"/>
              </a:ext>
            </a:extLst>
          </p:cNvPr>
          <p:cNvPicPr>
            <a:picLocks noChangeAspect="1"/>
          </p:cNvPicPr>
          <p:nvPr/>
        </p:nvPicPr>
        <p:blipFill rotWithShape="1">
          <a:blip r:embed="rId2"/>
          <a:srcRect l="19105" t="20658" r="21084" b="9108"/>
          <a:stretch/>
        </p:blipFill>
        <p:spPr>
          <a:xfrm>
            <a:off x="1390917" y="870921"/>
            <a:ext cx="8319753" cy="5517000"/>
          </a:xfrm>
          <a:prstGeom prst="rect">
            <a:avLst/>
          </a:prstGeom>
        </p:spPr>
      </p:pic>
    </p:spTree>
    <p:extLst>
      <p:ext uri="{BB962C8B-B14F-4D97-AF65-F5344CB8AC3E}">
        <p14:creationId xmlns:p14="http://schemas.microsoft.com/office/powerpoint/2010/main" val="717579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76">
            <a:extLst>
              <a:ext uri="{FF2B5EF4-FFF2-40B4-BE49-F238E27FC236}">
                <a16:creationId xmlns:a16="http://schemas.microsoft.com/office/drawing/2014/main" id="{1491D456-2191-4D4D-B56B-A3C72A2F666A}"/>
              </a:ext>
            </a:extLst>
          </p:cNvPr>
          <p:cNvSpPr/>
          <p:nvPr/>
        </p:nvSpPr>
        <p:spPr>
          <a:xfrm>
            <a:off x="571222" y="669583"/>
            <a:ext cx="4451539"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endParaRPr lang="en-US" altLang="zh-CN" sz="3200" b="1" dirty="0"/>
          </a:p>
          <a:p>
            <a:r>
              <a:rPr lang="zh-CN" altLang="en-US" sz="3200" b="1" dirty="0"/>
              <a:t>二、慢充充电控制策略</a:t>
            </a:r>
          </a:p>
          <a:p>
            <a:endParaRPr lang="zh-CN" altLang="en-US" sz="3200" b="1" dirty="0"/>
          </a:p>
        </p:txBody>
      </p:sp>
      <p:sp>
        <p:nvSpPr>
          <p:cNvPr id="4" name="椭圆 3">
            <a:extLst>
              <a:ext uri="{FF2B5EF4-FFF2-40B4-BE49-F238E27FC236}">
                <a16:creationId xmlns:a16="http://schemas.microsoft.com/office/drawing/2014/main" id="{7399ACEE-1D4E-40AA-93C5-8B83B150092B}"/>
              </a:ext>
            </a:extLst>
          </p:cNvPr>
          <p:cNvSpPr/>
          <p:nvPr/>
        </p:nvSpPr>
        <p:spPr>
          <a:xfrm>
            <a:off x="864397" y="1824657"/>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 name="组合 4">
            <a:extLst>
              <a:ext uri="{FF2B5EF4-FFF2-40B4-BE49-F238E27FC236}">
                <a16:creationId xmlns:a16="http://schemas.microsoft.com/office/drawing/2014/main" id="{DCE1D823-BEFD-4C11-9EC2-CDF2E11909AF}"/>
              </a:ext>
            </a:extLst>
          </p:cNvPr>
          <p:cNvGrpSpPr/>
          <p:nvPr/>
        </p:nvGrpSpPr>
        <p:grpSpPr>
          <a:xfrm flipH="1">
            <a:off x="1416857" y="1737351"/>
            <a:ext cx="4338475" cy="967058"/>
            <a:chOff x="5879462" y="287200"/>
            <a:chExt cx="3545784" cy="790365"/>
          </a:xfrm>
        </p:grpSpPr>
        <p:pic>
          <p:nvPicPr>
            <p:cNvPr id="7" name="图片 6">
              <a:extLst>
                <a:ext uri="{FF2B5EF4-FFF2-40B4-BE49-F238E27FC236}">
                  <a16:creationId xmlns:a16="http://schemas.microsoft.com/office/drawing/2014/main" id="{B30D9862-D1D9-4BCC-B40E-6614C33068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9" name="组合 8">
              <a:extLst>
                <a:ext uri="{FF2B5EF4-FFF2-40B4-BE49-F238E27FC236}">
                  <a16:creationId xmlns:a16="http://schemas.microsoft.com/office/drawing/2014/main" id="{FB5B87AB-1B31-4356-8FEF-62050B10D892}"/>
                </a:ext>
              </a:extLst>
            </p:cNvPr>
            <p:cNvGrpSpPr/>
            <p:nvPr/>
          </p:nvGrpSpPr>
          <p:grpSpPr>
            <a:xfrm flipH="1">
              <a:off x="5879462" y="287200"/>
              <a:ext cx="3545784" cy="558112"/>
              <a:chOff x="7995986" y="760883"/>
              <a:chExt cx="3436053" cy="540840"/>
            </a:xfrm>
          </p:grpSpPr>
          <p:sp>
            <p:nvSpPr>
              <p:cNvPr id="10" name="Freeform 56">
                <a:extLst>
                  <a:ext uri="{FF2B5EF4-FFF2-40B4-BE49-F238E27FC236}">
                    <a16:creationId xmlns:a16="http://schemas.microsoft.com/office/drawing/2014/main" id="{11B397DF-CB53-447F-B018-AF7557AFAE7E}"/>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Freeform 57">
                <a:extLst>
                  <a:ext uri="{FF2B5EF4-FFF2-40B4-BE49-F238E27FC236}">
                    <a16:creationId xmlns:a16="http://schemas.microsoft.com/office/drawing/2014/main" id="{6B85A527-647F-4175-BA46-7081DF99C7AB}"/>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Freeform 58">
                <a:extLst>
                  <a:ext uri="{FF2B5EF4-FFF2-40B4-BE49-F238E27FC236}">
                    <a16:creationId xmlns:a16="http://schemas.microsoft.com/office/drawing/2014/main" id="{7AB388FB-6DE4-4BBB-A388-C7328D72678F}"/>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3" name="文本框 50">
            <a:extLst>
              <a:ext uri="{FF2B5EF4-FFF2-40B4-BE49-F238E27FC236}">
                <a16:creationId xmlns:a16="http://schemas.microsoft.com/office/drawing/2014/main" id="{E280144A-6521-4B37-9FDE-A9146254EC0A}"/>
              </a:ext>
            </a:extLst>
          </p:cNvPr>
          <p:cNvSpPr txBox="1"/>
          <p:nvPr/>
        </p:nvSpPr>
        <p:spPr>
          <a:xfrm>
            <a:off x="1416970" y="1824657"/>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4" name="文本框 53">
            <a:extLst>
              <a:ext uri="{FF2B5EF4-FFF2-40B4-BE49-F238E27FC236}">
                <a16:creationId xmlns:a16="http://schemas.microsoft.com/office/drawing/2014/main" id="{F9221A86-F00A-4B78-8987-EB1726C3CB88}"/>
              </a:ext>
            </a:extLst>
          </p:cNvPr>
          <p:cNvSpPr txBox="1"/>
          <p:nvPr/>
        </p:nvSpPr>
        <p:spPr>
          <a:xfrm>
            <a:off x="2700472" y="1746559"/>
            <a:ext cx="6351713"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动力蓄电池的</a:t>
            </a:r>
            <a:r>
              <a:rPr lang="en-US" altLang="zh-CN" dirty="0"/>
              <a:t>SOC</a:t>
            </a:r>
            <a:r>
              <a:rPr lang="zh-CN" altLang="en-US" dirty="0"/>
              <a:t>值低于</a:t>
            </a:r>
            <a:r>
              <a:rPr lang="en-US" altLang="zh-CN" dirty="0"/>
              <a:t>100%</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5" name="组合 14">
            <a:extLst>
              <a:ext uri="{FF2B5EF4-FFF2-40B4-BE49-F238E27FC236}">
                <a16:creationId xmlns:a16="http://schemas.microsoft.com/office/drawing/2014/main" id="{76335B15-852F-4CAC-9808-16AD45F494FD}"/>
              </a:ext>
            </a:extLst>
          </p:cNvPr>
          <p:cNvGrpSpPr/>
          <p:nvPr/>
        </p:nvGrpSpPr>
        <p:grpSpPr>
          <a:xfrm flipH="1">
            <a:off x="1416857" y="2786371"/>
            <a:ext cx="4338475" cy="967058"/>
            <a:chOff x="5879462" y="287200"/>
            <a:chExt cx="3545784" cy="790365"/>
          </a:xfrm>
        </p:grpSpPr>
        <p:pic>
          <p:nvPicPr>
            <p:cNvPr id="16" name="图片 15">
              <a:extLst>
                <a:ext uri="{FF2B5EF4-FFF2-40B4-BE49-F238E27FC236}">
                  <a16:creationId xmlns:a16="http://schemas.microsoft.com/office/drawing/2014/main" id="{538043D6-E295-4464-BCF6-6886AF8F6E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7" name="组合 16">
              <a:extLst>
                <a:ext uri="{FF2B5EF4-FFF2-40B4-BE49-F238E27FC236}">
                  <a16:creationId xmlns:a16="http://schemas.microsoft.com/office/drawing/2014/main" id="{457FC530-5289-4E6B-AB95-8BAC9BABFD1F}"/>
                </a:ext>
              </a:extLst>
            </p:cNvPr>
            <p:cNvGrpSpPr/>
            <p:nvPr/>
          </p:nvGrpSpPr>
          <p:grpSpPr>
            <a:xfrm flipH="1">
              <a:off x="5879462" y="287200"/>
              <a:ext cx="3545784" cy="558112"/>
              <a:chOff x="7995986" y="760883"/>
              <a:chExt cx="3436053" cy="540840"/>
            </a:xfrm>
          </p:grpSpPr>
          <p:sp>
            <p:nvSpPr>
              <p:cNvPr id="18" name="Freeform 56">
                <a:extLst>
                  <a:ext uri="{FF2B5EF4-FFF2-40B4-BE49-F238E27FC236}">
                    <a16:creationId xmlns:a16="http://schemas.microsoft.com/office/drawing/2014/main" id="{2CBC6939-5920-480B-ABBA-18C6C4890E2F}"/>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Freeform 57">
                <a:extLst>
                  <a:ext uri="{FF2B5EF4-FFF2-40B4-BE49-F238E27FC236}">
                    <a16:creationId xmlns:a16="http://schemas.microsoft.com/office/drawing/2014/main" id="{EF2966CB-AF03-4BB3-A8E6-AB616FA675DD}"/>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0" name="Freeform 58">
                <a:extLst>
                  <a:ext uri="{FF2B5EF4-FFF2-40B4-BE49-F238E27FC236}">
                    <a16:creationId xmlns:a16="http://schemas.microsoft.com/office/drawing/2014/main" id="{AB6B665D-FD3B-439A-81B6-6713662FA3BE}"/>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1" name="文本框 50">
            <a:extLst>
              <a:ext uri="{FF2B5EF4-FFF2-40B4-BE49-F238E27FC236}">
                <a16:creationId xmlns:a16="http://schemas.microsoft.com/office/drawing/2014/main" id="{D4C91922-4E4B-4557-884B-2155FDBB125A}"/>
              </a:ext>
            </a:extLst>
          </p:cNvPr>
          <p:cNvSpPr txBox="1"/>
          <p:nvPr/>
        </p:nvSpPr>
        <p:spPr>
          <a:xfrm>
            <a:off x="1423955" y="2872407"/>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2" name="文本框 53">
            <a:extLst>
              <a:ext uri="{FF2B5EF4-FFF2-40B4-BE49-F238E27FC236}">
                <a16:creationId xmlns:a16="http://schemas.microsoft.com/office/drawing/2014/main" id="{B783C378-690D-4EA9-8B59-F10FB4861A3A}"/>
              </a:ext>
            </a:extLst>
          </p:cNvPr>
          <p:cNvSpPr txBox="1"/>
          <p:nvPr/>
        </p:nvSpPr>
        <p:spPr>
          <a:xfrm>
            <a:off x="2696663" y="2797484"/>
            <a:ext cx="6355523"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高压互锁检测到没有打开</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23" name="组合 22">
            <a:extLst>
              <a:ext uri="{FF2B5EF4-FFF2-40B4-BE49-F238E27FC236}">
                <a16:creationId xmlns:a16="http://schemas.microsoft.com/office/drawing/2014/main" id="{52687BBD-56C1-4A7A-81F8-3F16D88BFE9D}"/>
              </a:ext>
            </a:extLst>
          </p:cNvPr>
          <p:cNvGrpSpPr/>
          <p:nvPr/>
        </p:nvGrpSpPr>
        <p:grpSpPr>
          <a:xfrm flipH="1">
            <a:off x="1440467" y="3718552"/>
            <a:ext cx="4338475" cy="967058"/>
            <a:chOff x="5879462" y="287200"/>
            <a:chExt cx="3545784" cy="790365"/>
          </a:xfrm>
        </p:grpSpPr>
        <p:pic>
          <p:nvPicPr>
            <p:cNvPr id="24" name="图片 23">
              <a:extLst>
                <a:ext uri="{FF2B5EF4-FFF2-40B4-BE49-F238E27FC236}">
                  <a16:creationId xmlns:a16="http://schemas.microsoft.com/office/drawing/2014/main" id="{CFC616C8-F4EE-4639-BD71-C2D9E5195C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5" name="组合 24">
              <a:extLst>
                <a:ext uri="{FF2B5EF4-FFF2-40B4-BE49-F238E27FC236}">
                  <a16:creationId xmlns:a16="http://schemas.microsoft.com/office/drawing/2014/main" id="{CA02A198-5865-405C-AA63-ACAF840E9979}"/>
                </a:ext>
              </a:extLst>
            </p:cNvPr>
            <p:cNvGrpSpPr/>
            <p:nvPr/>
          </p:nvGrpSpPr>
          <p:grpSpPr>
            <a:xfrm flipH="1">
              <a:off x="5879462" y="287200"/>
              <a:ext cx="3545784" cy="558112"/>
              <a:chOff x="7995986" y="760883"/>
              <a:chExt cx="3436053" cy="540840"/>
            </a:xfrm>
          </p:grpSpPr>
          <p:sp>
            <p:nvSpPr>
              <p:cNvPr id="26" name="Freeform 56">
                <a:extLst>
                  <a:ext uri="{FF2B5EF4-FFF2-40B4-BE49-F238E27FC236}">
                    <a16:creationId xmlns:a16="http://schemas.microsoft.com/office/drawing/2014/main" id="{CFFAF7A2-085A-468C-A621-10E123C0437E}"/>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7" name="Freeform 57">
                <a:extLst>
                  <a:ext uri="{FF2B5EF4-FFF2-40B4-BE49-F238E27FC236}">
                    <a16:creationId xmlns:a16="http://schemas.microsoft.com/office/drawing/2014/main" id="{90A9BBDE-E928-4A9A-A3DD-CA8F009CA82F}"/>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Freeform 58">
                <a:extLst>
                  <a:ext uri="{FF2B5EF4-FFF2-40B4-BE49-F238E27FC236}">
                    <a16:creationId xmlns:a16="http://schemas.microsoft.com/office/drawing/2014/main" id="{CA1BFA87-58B4-4582-9791-436227BC9F4D}"/>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9" name="文本框 50">
            <a:extLst>
              <a:ext uri="{FF2B5EF4-FFF2-40B4-BE49-F238E27FC236}">
                <a16:creationId xmlns:a16="http://schemas.microsoft.com/office/drawing/2014/main" id="{94C6B8A5-46D0-41AE-B203-3B3BC5364681}"/>
              </a:ext>
            </a:extLst>
          </p:cNvPr>
          <p:cNvSpPr txBox="1"/>
          <p:nvPr/>
        </p:nvSpPr>
        <p:spPr>
          <a:xfrm>
            <a:off x="1440580" y="3805858"/>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3</a:t>
            </a:r>
          </a:p>
        </p:txBody>
      </p:sp>
      <p:sp>
        <p:nvSpPr>
          <p:cNvPr id="30" name="文本框 53">
            <a:extLst>
              <a:ext uri="{FF2B5EF4-FFF2-40B4-BE49-F238E27FC236}">
                <a16:creationId xmlns:a16="http://schemas.microsoft.com/office/drawing/2014/main" id="{1143F138-F8EE-475E-AB2C-4B11EEC8A3E3}"/>
              </a:ext>
            </a:extLst>
          </p:cNvPr>
          <p:cNvSpPr txBox="1"/>
          <p:nvPr/>
        </p:nvSpPr>
        <p:spPr>
          <a:xfrm>
            <a:off x="2724083" y="3727760"/>
            <a:ext cx="6355524"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高压系统绝缘检测超过</a:t>
            </a:r>
            <a:r>
              <a:rPr lang="en-US" altLang="zh-CN" dirty="0"/>
              <a:t>500MΩ</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31" name="组合 30">
            <a:extLst>
              <a:ext uri="{FF2B5EF4-FFF2-40B4-BE49-F238E27FC236}">
                <a16:creationId xmlns:a16="http://schemas.microsoft.com/office/drawing/2014/main" id="{6A07FE81-F159-46A8-B682-C71C9BFA94F8}"/>
              </a:ext>
            </a:extLst>
          </p:cNvPr>
          <p:cNvGrpSpPr/>
          <p:nvPr/>
        </p:nvGrpSpPr>
        <p:grpSpPr>
          <a:xfrm flipH="1">
            <a:off x="1440467" y="4767572"/>
            <a:ext cx="4338475" cy="967058"/>
            <a:chOff x="5879462" y="287200"/>
            <a:chExt cx="3545784" cy="790365"/>
          </a:xfrm>
        </p:grpSpPr>
        <p:pic>
          <p:nvPicPr>
            <p:cNvPr id="32" name="图片 31">
              <a:extLst>
                <a:ext uri="{FF2B5EF4-FFF2-40B4-BE49-F238E27FC236}">
                  <a16:creationId xmlns:a16="http://schemas.microsoft.com/office/drawing/2014/main" id="{56E103C1-8DF2-4C14-84A0-CAF10235FC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3" name="组合 32">
              <a:extLst>
                <a:ext uri="{FF2B5EF4-FFF2-40B4-BE49-F238E27FC236}">
                  <a16:creationId xmlns:a16="http://schemas.microsoft.com/office/drawing/2014/main" id="{9E7972A0-39BD-4406-8193-87C2D403F168}"/>
                </a:ext>
              </a:extLst>
            </p:cNvPr>
            <p:cNvGrpSpPr/>
            <p:nvPr/>
          </p:nvGrpSpPr>
          <p:grpSpPr>
            <a:xfrm flipH="1">
              <a:off x="5879462" y="287200"/>
              <a:ext cx="3545784" cy="558112"/>
              <a:chOff x="7995986" y="760883"/>
              <a:chExt cx="3436053" cy="540840"/>
            </a:xfrm>
          </p:grpSpPr>
          <p:sp>
            <p:nvSpPr>
              <p:cNvPr id="34" name="Freeform 56">
                <a:extLst>
                  <a:ext uri="{FF2B5EF4-FFF2-40B4-BE49-F238E27FC236}">
                    <a16:creationId xmlns:a16="http://schemas.microsoft.com/office/drawing/2014/main" id="{3DA3AFC5-4B5A-4E67-BA85-159E2E749220}"/>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5" name="Freeform 57">
                <a:extLst>
                  <a:ext uri="{FF2B5EF4-FFF2-40B4-BE49-F238E27FC236}">
                    <a16:creationId xmlns:a16="http://schemas.microsoft.com/office/drawing/2014/main" id="{28E4F5FB-2C14-4D9E-A53F-E80743AFDA6D}"/>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6" name="Freeform 58">
                <a:extLst>
                  <a:ext uri="{FF2B5EF4-FFF2-40B4-BE49-F238E27FC236}">
                    <a16:creationId xmlns:a16="http://schemas.microsoft.com/office/drawing/2014/main" id="{8203CDA9-2A27-4017-9EB1-18662E582B91}"/>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37" name="文本框 50">
            <a:extLst>
              <a:ext uri="{FF2B5EF4-FFF2-40B4-BE49-F238E27FC236}">
                <a16:creationId xmlns:a16="http://schemas.microsoft.com/office/drawing/2014/main" id="{19A89D89-175B-4640-81EC-9A26BF43AE6E}"/>
              </a:ext>
            </a:extLst>
          </p:cNvPr>
          <p:cNvSpPr txBox="1"/>
          <p:nvPr/>
        </p:nvSpPr>
        <p:spPr>
          <a:xfrm>
            <a:off x="1447565" y="4853608"/>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4</a:t>
            </a:r>
          </a:p>
        </p:txBody>
      </p:sp>
      <p:sp>
        <p:nvSpPr>
          <p:cNvPr id="38" name="文本框 53">
            <a:extLst>
              <a:ext uri="{FF2B5EF4-FFF2-40B4-BE49-F238E27FC236}">
                <a16:creationId xmlns:a16="http://schemas.microsoft.com/office/drawing/2014/main" id="{C2B6B5BE-8E23-451B-AAA6-105C3E453D8E}"/>
              </a:ext>
            </a:extLst>
          </p:cNvPr>
          <p:cNvSpPr txBox="1"/>
          <p:nvPr/>
        </p:nvSpPr>
        <p:spPr>
          <a:xfrm>
            <a:off x="2720275" y="4778685"/>
            <a:ext cx="6359332"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动力电池处于正常工作环境（</a:t>
            </a:r>
            <a:r>
              <a:rPr lang="en-US" altLang="zh-CN" dirty="0"/>
              <a:t>0</a:t>
            </a:r>
            <a:r>
              <a:rPr lang="zh-CN" altLang="en-US" dirty="0"/>
              <a:t>～</a:t>
            </a:r>
            <a:r>
              <a:rPr lang="en-US" altLang="zh-CN" dirty="0"/>
              <a:t>55℃</a:t>
            </a:r>
            <a:r>
              <a:rPr lang="zh-CN" altLang="en-US" dirty="0"/>
              <a:t>）</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39" name="组合 38">
            <a:extLst>
              <a:ext uri="{FF2B5EF4-FFF2-40B4-BE49-F238E27FC236}">
                <a16:creationId xmlns:a16="http://schemas.microsoft.com/office/drawing/2014/main" id="{8CFA577B-560E-4C5B-AAA4-DB207C1359ED}"/>
              </a:ext>
            </a:extLst>
          </p:cNvPr>
          <p:cNvGrpSpPr/>
          <p:nvPr/>
        </p:nvGrpSpPr>
        <p:grpSpPr>
          <a:xfrm flipH="1">
            <a:off x="1412561" y="5795730"/>
            <a:ext cx="4338475" cy="967058"/>
            <a:chOff x="5879462" y="287200"/>
            <a:chExt cx="3545784" cy="790365"/>
          </a:xfrm>
        </p:grpSpPr>
        <p:pic>
          <p:nvPicPr>
            <p:cNvPr id="40" name="图片 39">
              <a:extLst>
                <a:ext uri="{FF2B5EF4-FFF2-40B4-BE49-F238E27FC236}">
                  <a16:creationId xmlns:a16="http://schemas.microsoft.com/office/drawing/2014/main" id="{0DA4030F-CC0B-4B78-B31B-1918089BEC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41" name="组合 40">
              <a:extLst>
                <a:ext uri="{FF2B5EF4-FFF2-40B4-BE49-F238E27FC236}">
                  <a16:creationId xmlns:a16="http://schemas.microsoft.com/office/drawing/2014/main" id="{0D493159-6065-4EA2-BD77-6B476E9D25B3}"/>
                </a:ext>
              </a:extLst>
            </p:cNvPr>
            <p:cNvGrpSpPr/>
            <p:nvPr/>
          </p:nvGrpSpPr>
          <p:grpSpPr>
            <a:xfrm flipH="1">
              <a:off x="5879462" y="287200"/>
              <a:ext cx="3545784" cy="558112"/>
              <a:chOff x="7995986" y="760883"/>
              <a:chExt cx="3436053" cy="540840"/>
            </a:xfrm>
          </p:grpSpPr>
          <p:sp>
            <p:nvSpPr>
              <p:cNvPr id="42" name="Freeform 56">
                <a:extLst>
                  <a:ext uri="{FF2B5EF4-FFF2-40B4-BE49-F238E27FC236}">
                    <a16:creationId xmlns:a16="http://schemas.microsoft.com/office/drawing/2014/main" id="{375C9C46-2003-4E07-8AD5-369C570A99E1}"/>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3" name="Freeform 57">
                <a:extLst>
                  <a:ext uri="{FF2B5EF4-FFF2-40B4-BE49-F238E27FC236}">
                    <a16:creationId xmlns:a16="http://schemas.microsoft.com/office/drawing/2014/main" id="{93D84021-6B88-4E00-8EF6-7D4693825F39}"/>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4" name="Freeform 58">
                <a:extLst>
                  <a:ext uri="{FF2B5EF4-FFF2-40B4-BE49-F238E27FC236}">
                    <a16:creationId xmlns:a16="http://schemas.microsoft.com/office/drawing/2014/main" id="{C3B1F7C7-30B6-4CB2-BC69-20B1FF44EDF1}"/>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45" name="文本框 50">
            <a:extLst>
              <a:ext uri="{FF2B5EF4-FFF2-40B4-BE49-F238E27FC236}">
                <a16:creationId xmlns:a16="http://schemas.microsoft.com/office/drawing/2014/main" id="{73296801-3D2C-4CB9-BE84-E79DD926E059}"/>
              </a:ext>
            </a:extLst>
          </p:cNvPr>
          <p:cNvSpPr txBox="1"/>
          <p:nvPr/>
        </p:nvSpPr>
        <p:spPr>
          <a:xfrm>
            <a:off x="1419659" y="588176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5</a:t>
            </a:r>
          </a:p>
        </p:txBody>
      </p:sp>
      <p:sp>
        <p:nvSpPr>
          <p:cNvPr id="46" name="文本框 53">
            <a:extLst>
              <a:ext uri="{FF2B5EF4-FFF2-40B4-BE49-F238E27FC236}">
                <a16:creationId xmlns:a16="http://schemas.microsoft.com/office/drawing/2014/main" id="{7D8D0470-D276-4280-8E05-91599ABC1BB7}"/>
              </a:ext>
            </a:extLst>
          </p:cNvPr>
          <p:cNvSpPr txBox="1"/>
          <p:nvPr/>
        </p:nvSpPr>
        <p:spPr>
          <a:xfrm>
            <a:off x="2692369" y="5806843"/>
            <a:ext cx="6359332"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充电桩及充电枪性能正常，连接良好</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2" name="文本框 1">
            <a:extLst>
              <a:ext uri="{FF2B5EF4-FFF2-40B4-BE49-F238E27FC236}">
                <a16:creationId xmlns:a16="http://schemas.microsoft.com/office/drawing/2014/main" id="{0D06B7AC-44D1-4407-8A96-4F64E16032FC}"/>
              </a:ext>
            </a:extLst>
          </p:cNvPr>
          <p:cNvSpPr txBox="1"/>
          <p:nvPr/>
        </p:nvSpPr>
        <p:spPr>
          <a:xfrm>
            <a:off x="5227325" y="685195"/>
            <a:ext cx="4288353" cy="584775"/>
          </a:xfrm>
          <a:prstGeom prst="rect">
            <a:avLst/>
          </a:prstGeom>
          <a:noFill/>
        </p:spPr>
        <p:txBody>
          <a:bodyPr wrap="none" rtlCol="0">
            <a:spAutoFit/>
          </a:bodyPr>
          <a:lstStyle/>
          <a:p>
            <a:r>
              <a:rPr lang="zh-CN" altLang="en-US" sz="3200" b="1" dirty="0">
                <a:solidFill>
                  <a:schemeClr val="tx2"/>
                </a:solidFill>
              </a:rPr>
              <a:t>（一）慢充充电的条件</a:t>
            </a:r>
          </a:p>
        </p:txBody>
      </p:sp>
    </p:spTree>
    <p:extLst>
      <p:ext uri="{BB962C8B-B14F-4D97-AF65-F5344CB8AC3E}">
        <p14:creationId xmlns:p14="http://schemas.microsoft.com/office/powerpoint/2010/main" val="391364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400"/>
                                  </p:stCondLst>
                                  <p:childTnLst>
                                    <p:set>
                                      <p:cBhvr>
                                        <p:cTn id="10" dur="1" fill="hold">
                                          <p:stCondLst>
                                            <p:cond delay="0"/>
                                          </p:stCondLst>
                                        </p:cTn>
                                        <p:tgtEl>
                                          <p:spTgt spid="4"/>
                                        </p:tgtEl>
                                        <p:attrNameLst>
                                          <p:attrName>style.visibility</p:attrName>
                                        </p:attrNameLst>
                                      </p:cBhvr>
                                      <p:to>
                                        <p:strVal val="visible"/>
                                      </p:to>
                                    </p:set>
                                  </p:childTnLst>
                                </p:cTn>
                              </p:par>
                              <p:par>
                                <p:cTn id="11" presetID="53" presetClass="entr" presetSubtype="16" fill="hold" grpId="1" nodeType="withEffect">
                                  <p:stCondLst>
                                    <p:cond delay="4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42" presetClass="path" presetSubtype="0" fill="hold" grpId="2" nodeType="withEffect">
                                  <p:stCondLst>
                                    <p:cond delay="400"/>
                                  </p:stCondLst>
                                  <p:childTnLst>
                                    <p:animMotion origin="layout" path="M -4.16667E-7 3.7037E-6 L 0.0625 0.20555 " pathEditMode="relative" rAng="0" ptsTypes="AA">
                                      <p:cBhvr>
                                        <p:cTn id="17" dur="500" spd="-100000" fill="hold"/>
                                        <p:tgtEl>
                                          <p:spTgt spid="4"/>
                                        </p:tgtEl>
                                        <p:attrNameLst>
                                          <p:attrName>ppt_x</p:attrName>
                                          <p:attrName>ppt_y</p:attrName>
                                        </p:attrNameLst>
                                      </p:cBhvr>
                                      <p:rCtr x="3125" y="10278"/>
                                    </p:animMotion>
                                  </p:childTnLst>
                                </p:cTn>
                              </p:par>
                            </p:childTnLst>
                          </p:cTn>
                        </p:par>
                        <p:par>
                          <p:cTn id="18" fill="hold">
                            <p:stCondLst>
                              <p:cond delay="9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ssolve">
                                      <p:cBhvr>
                                        <p:cTn id="24" dur="500"/>
                                        <p:tgtEl>
                                          <p:spTgt spid="13"/>
                                        </p:tgtEl>
                                      </p:cBhvr>
                                    </p:animEffect>
                                  </p:childTnLst>
                                </p:cTn>
                              </p:par>
                              <p:par>
                                <p:cTn id="25" presetID="9" presetClass="entr" presetSubtype="0" fill="hold" grpId="0" nodeType="withEffect">
                                  <p:stCondLst>
                                    <p:cond delay="0"/>
                                  </p:stCondLst>
                                  <p:childTnLst>
                                    <p:set>
                                      <p:cBhvr>
                                        <p:cTn id="26" dur="500"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500"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par>
                                <p:cTn id="33" presetID="9" presetClass="entr" presetSubtype="0" fill="hold" grpId="0" nodeType="withEffect">
                                  <p:stCondLst>
                                    <p:cond delay="0"/>
                                  </p:stCondLst>
                                  <p:childTnLst>
                                    <p:set>
                                      <p:cBhvr>
                                        <p:cTn id="34" dur="500" fill="hold">
                                          <p:stCondLst>
                                            <p:cond delay="0"/>
                                          </p:stCondLst>
                                        </p:cTn>
                                        <p:tgtEl>
                                          <p:spTgt spid="22"/>
                                        </p:tgtEl>
                                        <p:attrNameLst>
                                          <p:attrName>style.visibility</p:attrName>
                                        </p:attrNameLst>
                                      </p:cBhvr>
                                      <p:to>
                                        <p:strVal val="visible"/>
                                      </p:to>
                                    </p:set>
                                    <p:animEffect transition="in" filter="dissolve">
                                      <p:cBhvr>
                                        <p:cTn id="35" dur="500"/>
                                        <p:tgtEl>
                                          <p:spTgt spid="22"/>
                                        </p:tgtEl>
                                      </p:cBhvr>
                                    </p:animEffect>
                                  </p:childTnLst>
                                </p:cTn>
                              </p:par>
                              <p:par>
                                <p:cTn id="36" presetID="9" presetClass="entr" presetSubtype="0" fill="hold" grpId="0" nodeType="withEffect">
                                  <p:stCondLst>
                                    <p:cond delay="0"/>
                                  </p:stCondLst>
                                  <p:childTnLst>
                                    <p:set>
                                      <p:cBhvr>
                                        <p:cTn id="37" dur="500" fill="hold">
                                          <p:stCondLst>
                                            <p:cond delay="0"/>
                                          </p:stCondLst>
                                        </p:cTn>
                                        <p:tgtEl>
                                          <p:spTgt spid="21"/>
                                        </p:tgtEl>
                                        <p:attrNameLst>
                                          <p:attrName>style.visibility</p:attrName>
                                        </p:attrNameLst>
                                      </p:cBhvr>
                                      <p:to>
                                        <p:strVal val="visible"/>
                                      </p:to>
                                    </p:set>
                                    <p:animEffect transition="in" filter="dissolve">
                                      <p:cBhvr>
                                        <p:cTn id="38" dur="500"/>
                                        <p:tgtEl>
                                          <p:spTgt spid="21"/>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dissolve">
                                      <p:cBhvr>
                                        <p:cTn id="45" dur="500"/>
                                        <p:tgtEl>
                                          <p:spTgt spid="29"/>
                                        </p:tgtEl>
                                      </p:cBhvr>
                                    </p:animEffect>
                                  </p:childTnLst>
                                </p:cTn>
                              </p:par>
                              <p:par>
                                <p:cTn id="46" presetID="9" presetClass="entr" presetSubtype="0" fill="hold" grpId="0" nodeType="withEffect">
                                  <p:stCondLst>
                                    <p:cond delay="0"/>
                                  </p:stCondLst>
                                  <p:childTnLst>
                                    <p:set>
                                      <p:cBhvr>
                                        <p:cTn id="47" dur="500" fill="hold">
                                          <p:stCondLst>
                                            <p:cond delay="0"/>
                                          </p:stCondLst>
                                        </p:cTn>
                                        <p:tgtEl>
                                          <p:spTgt spid="30"/>
                                        </p:tgtEl>
                                        <p:attrNameLst>
                                          <p:attrName>style.visibility</p:attrName>
                                        </p:attrNameLst>
                                      </p:cBhvr>
                                      <p:to>
                                        <p:strVal val="visible"/>
                                      </p:to>
                                    </p:set>
                                    <p:animEffect transition="in" filter="dissolv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500"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par>
                                <p:cTn id="54" presetID="9" presetClass="entr" presetSubtype="0" fill="hold" grpId="0" nodeType="withEffect">
                                  <p:stCondLst>
                                    <p:cond delay="0"/>
                                  </p:stCondLst>
                                  <p:childTnLst>
                                    <p:set>
                                      <p:cBhvr>
                                        <p:cTn id="55" dur="500" fill="hold">
                                          <p:stCondLst>
                                            <p:cond delay="0"/>
                                          </p:stCondLst>
                                        </p:cTn>
                                        <p:tgtEl>
                                          <p:spTgt spid="38"/>
                                        </p:tgtEl>
                                        <p:attrNameLst>
                                          <p:attrName>style.visibility</p:attrName>
                                        </p:attrNameLst>
                                      </p:cBhvr>
                                      <p:to>
                                        <p:strVal val="visible"/>
                                      </p:to>
                                    </p:set>
                                    <p:animEffect transition="in" filter="dissolve">
                                      <p:cBhvr>
                                        <p:cTn id="56" dur="500"/>
                                        <p:tgtEl>
                                          <p:spTgt spid="38"/>
                                        </p:tgtEl>
                                      </p:cBhvr>
                                    </p:animEffect>
                                  </p:childTnLst>
                                </p:cTn>
                              </p:par>
                              <p:par>
                                <p:cTn id="57" presetID="9" presetClass="entr" presetSubtype="0" fill="hold" grpId="0" nodeType="withEffect">
                                  <p:stCondLst>
                                    <p:cond delay="0"/>
                                  </p:stCondLst>
                                  <p:childTnLst>
                                    <p:set>
                                      <p:cBhvr>
                                        <p:cTn id="58" dur="500" fill="hold">
                                          <p:stCondLst>
                                            <p:cond delay="0"/>
                                          </p:stCondLst>
                                        </p:cTn>
                                        <p:tgtEl>
                                          <p:spTgt spid="37"/>
                                        </p:tgtEl>
                                        <p:attrNameLst>
                                          <p:attrName>style.visibility</p:attrName>
                                        </p:attrNameLst>
                                      </p:cBhvr>
                                      <p:to>
                                        <p:strVal val="visible"/>
                                      </p:to>
                                    </p:set>
                                    <p:animEffect transition="in" filter="dissolve">
                                      <p:cBhvr>
                                        <p:cTn id="59" dur="500"/>
                                        <p:tgtEl>
                                          <p:spTgt spid="3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500"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par>
                                <p:cTn id="65" presetID="9" presetClass="entr" presetSubtype="0" fill="hold" grpId="0" nodeType="withEffect">
                                  <p:stCondLst>
                                    <p:cond delay="0"/>
                                  </p:stCondLst>
                                  <p:childTnLst>
                                    <p:set>
                                      <p:cBhvr>
                                        <p:cTn id="66" dur="500" fill="hold">
                                          <p:stCondLst>
                                            <p:cond delay="0"/>
                                          </p:stCondLst>
                                        </p:cTn>
                                        <p:tgtEl>
                                          <p:spTgt spid="46"/>
                                        </p:tgtEl>
                                        <p:attrNameLst>
                                          <p:attrName>style.visibility</p:attrName>
                                        </p:attrNameLst>
                                      </p:cBhvr>
                                      <p:to>
                                        <p:strVal val="visible"/>
                                      </p:to>
                                    </p:set>
                                    <p:animEffect transition="in" filter="dissolve">
                                      <p:cBhvr>
                                        <p:cTn id="67" dur="500"/>
                                        <p:tgtEl>
                                          <p:spTgt spid="46"/>
                                        </p:tgtEl>
                                      </p:cBhvr>
                                    </p:animEffect>
                                  </p:childTnLst>
                                </p:cTn>
                              </p:par>
                              <p:par>
                                <p:cTn id="68" presetID="9" presetClass="entr" presetSubtype="0" fill="hold" grpId="0" nodeType="withEffect">
                                  <p:stCondLst>
                                    <p:cond delay="0"/>
                                  </p:stCondLst>
                                  <p:childTnLst>
                                    <p:set>
                                      <p:cBhvr>
                                        <p:cTn id="69" dur="500" fill="hold">
                                          <p:stCondLst>
                                            <p:cond delay="0"/>
                                          </p:stCondLst>
                                        </p:cTn>
                                        <p:tgtEl>
                                          <p:spTgt spid="45"/>
                                        </p:tgtEl>
                                        <p:attrNameLst>
                                          <p:attrName>style.visibility</p:attrName>
                                        </p:attrNameLst>
                                      </p:cBhvr>
                                      <p:to>
                                        <p:strVal val="visible"/>
                                      </p:to>
                                    </p:set>
                                    <p:animEffect transition="in" filter="dissolve">
                                      <p:cBhvr>
                                        <p:cTn id="7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4" grpId="0" bldLvl="0" animBg="1"/>
      <p:bldP spid="4" grpId="1" bldLvl="0" animBg="1"/>
      <p:bldP spid="4" grpId="2" bldLvl="0" animBg="1"/>
      <p:bldP spid="13" grpId="0"/>
      <p:bldP spid="14" grpId="0" bldLvl="0" animBg="1"/>
      <p:bldP spid="21" grpId="0"/>
      <p:bldP spid="22" grpId="0" bldLvl="0" animBg="1"/>
      <p:bldP spid="29" grpId="0"/>
      <p:bldP spid="30" grpId="0" bldLvl="0" animBg="1"/>
      <p:bldP spid="37" grpId="0"/>
      <p:bldP spid="38" grpId="0" bldLvl="0" animBg="1"/>
      <p:bldP spid="45" grpId="0"/>
      <p:bldP spid="4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462" descr="慢充">
            <a:extLst>
              <a:ext uri="{FF2B5EF4-FFF2-40B4-BE49-F238E27FC236}">
                <a16:creationId xmlns:a16="http://schemas.microsoft.com/office/drawing/2014/main" id="{766F16C3-B723-41CD-958D-21842380FC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301" t="2312" r="4445" b="3023"/>
          <a:stretch>
            <a:fillRect/>
          </a:stretch>
        </p:blipFill>
        <p:spPr bwMode="auto">
          <a:xfrm rot="-5400000">
            <a:off x="4423170" y="-1024598"/>
            <a:ext cx="3801092" cy="94527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文本框 2">
            <a:extLst>
              <a:ext uri="{FF2B5EF4-FFF2-40B4-BE49-F238E27FC236}">
                <a16:creationId xmlns:a16="http://schemas.microsoft.com/office/drawing/2014/main" id="{BA980DE4-8BA2-4674-9FBE-7A9EC3533911}"/>
              </a:ext>
            </a:extLst>
          </p:cNvPr>
          <p:cNvSpPr txBox="1"/>
          <p:nvPr/>
        </p:nvSpPr>
        <p:spPr>
          <a:xfrm>
            <a:off x="371990" y="689021"/>
            <a:ext cx="4698722" cy="584775"/>
          </a:xfrm>
          <a:prstGeom prst="rect">
            <a:avLst/>
          </a:prstGeom>
          <a:noFill/>
        </p:spPr>
        <p:txBody>
          <a:bodyPr wrap="none" rtlCol="0">
            <a:spAutoFit/>
          </a:bodyPr>
          <a:lstStyle/>
          <a:p>
            <a:r>
              <a:rPr lang="zh-CN" altLang="en-US" sz="3200" b="1" dirty="0">
                <a:solidFill>
                  <a:schemeClr val="tx2"/>
                </a:solidFill>
              </a:rPr>
              <a:t>（二）交流慢充控制策略</a:t>
            </a:r>
          </a:p>
        </p:txBody>
      </p:sp>
    </p:spTree>
    <p:extLst>
      <p:ext uri="{BB962C8B-B14F-4D97-AF65-F5344CB8AC3E}">
        <p14:creationId xmlns:p14="http://schemas.microsoft.com/office/powerpoint/2010/main" val="35362174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0D3010-F050-4164-97FD-E8757E048A78}"/>
              </a:ext>
            </a:extLst>
          </p:cNvPr>
          <p:cNvSpPr txBox="1"/>
          <p:nvPr/>
        </p:nvSpPr>
        <p:spPr>
          <a:xfrm>
            <a:off x="772731" y="795625"/>
            <a:ext cx="11230379" cy="1688411"/>
          </a:xfrm>
          <a:prstGeom prst="rect">
            <a:avLst/>
          </a:prstGeom>
          <a:noFill/>
        </p:spPr>
        <p:txBody>
          <a:bodyPr wrap="square">
            <a:spAutoFit/>
          </a:bodyPr>
          <a:lstStyle/>
          <a:p>
            <a:pPr indent="266700" algn="just">
              <a:lnSpc>
                <a:spcPct val="150000"/>
              </a:lnSpc>
            </a:pPr>
            <a:r>
              <a:rPr lang="zh-CN" altLang="zh-CN" sz="2400" dirty="0">
                <a:solidFill>
                  <a:srgbClr val="C00000"/>
                </a:solidFill>
              </a:rPr>
              <a:t>（</a:t>
            </a:r>
            <a:r>
              <a:rPr lang="en-US" altLang="zh-CN" sz="2400" dirty="0">
                <a:solidFill>
                  <a:srgbClr val="C00000"/>
                </a:solidFill>
              </a:rPr>
              <a:t>1</a:t>
            </a:r>
            <a:r>
              <a:rPr lang="zh-CN" altLang="zh-CN" sz="2400" dirty="0">
                <a:solidFill>
                  <a:srgbClr val="C00000"/>
                </a:solidFill>
              </a:rPr>
              <a:t>）慢充枪与慢充口连接，车辆不能行驶。</a:t>
            </a:r>
            <a:endParaRPr lang="en-US" altLang="zh-CN" sz="2400" dirty="0">
              <a:solidFill>
                <a:srgbClr val="C00000"/>
              </a:solidFill>
            </a:endParaRPr>
          </a:p>
          <a:p>
            <a:pPr indent="266700" algn="just">
              <a:lnSpc>
                <a:spcPct val="150000"/>
              </a:lnSpc>
            </a:pPr>
            <a:r>
              <a:rPr lang="en-US" altLang="zh-CN" sz="2400" dirty="0"/>
              <a:t>          </a:t>
            </a:r>
            <a:r>
              <a:rPr lang="zh-CN" altLang="zh-CN" sz="2400" dirty="0"/>
              <a:t>在进行慢充操作时，一旦慢充枪与车辆慢充口连接，</a:t>
            </a:r>
            <a:endParaRPr lang="en-US" altLang="zh-CN" sz="2400" dirty="0"/>
          </a:p>
          <a:p>
            <a:pPr indent="266700" algn="just">
              <a:lnSpc>
                <a:spcPct val="150000"/>
              </a:lnSpc>
            </a:pPr>
            <a:r>
              <a:rPr lang="en-US" altLang="zh-CN" sz="2400" dirty="0"/>
              <a:t>          </a:t>
            </a:r>
            <a:r>
              <a:rPr lang="zh-CN" altLang="zh-CN" sz="2400" dirty="0"/>
              <a:t>则车辆的总体设计方案使得车辆处于不可行驶的状态。</a:t>
            </a:r>
          </a:p>
        </p:txBody>
      </p:sp>
    </p:spTree>
    <p:extLst>
      <p:ext uri="{BB962C8B-B14F-4D97-AF65-F5344CB8AC3E}">
        <p14:creationId xmlns:p14="http://schemas.microsoft.com/office/powerpoint/2010/main" val="2843519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a:srcRect l="73135" t="62724" r="17008" b="20659"/>
          <a:stretch>
            <a:fillRect/>
          </a:stretch>
        </p:blipFill>
        <p:spPr>
          <a:xfrm>
            <a:off x="9173845" y="4438015"/>
            <a:ext cx="2449830" cy="2322195"/>
          </a:xfrm>
          <a:prstGeom prst="rect">
            <a:avLst/>
          </a:prstGeom>
        </p:spPr>
      </p:pic>
      <p:sp>
        <p:nvSpPr>
          <p:cNvPr id="8" name="副标题 4"/>
          <p:cNvSpPr txBox="1"/>
          <p:nvPr>
            <p:custDataLst>
              <p:tags r:id="rId3"/>
            </p:custDataLst>
          </p:nvPr>
        </p:nvSpPr>
        <p:spPr>
          <a:xfrm>
            <a:off x="2926109" y="2736792"/>
            <a:ext cx="9845040" cy="1655445"/>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SimSun"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5.2  </a:t>
            </a:r>
            <a:r>
              <a:rPr lang="zh-CN" altLang="en-US" sz="3200" b="1" dirty="0">
                <a:solidFill>
                  <a:srgbClr val="C00000"/>
                </a:solidFill>
                <a:latin typeface="Arial" panose="020B0604020202020204" pitchFamily="34" charset="0"/>
                <a:ea typeface="SimHei" panose="02010609060101010101" pitchFamily="49" charset="-122"/>
                <a:sym typeface="+mn-ea"/>
              </a:rPr>
              <a:t>新能源汽车慢充电故障检修  </a:t>
            </a:r>
          </a:p>
        </p:txBody>
      </p:sp>
      <p:sp>
        <p:nvSpPr>
          <p:cNvPr id="5" name="MH_Entry_1">
            <a:extLst>
              <a:ext uri="{FF2B5EF4-FFF2-40B4-BE49-F238E27FC236}">
                <a16:creationId xmlns:a16="http://schemas.microsoft.com/office/drawing/2014/main" id="{94906BFE-C514-4144-AF64-60F7BD3FFAD2}"/>
              </a:ext>
            </a:extLst>
          </p:cNvPr>
          <p:cNvSpPr/>
          <p:nvPr>
            <p:custDataLst>
              <p:tags r:id="rId4"/>
            </p:custDataLst>
          </p:nvPr>
        </p:nvSpPr>
        <p:spPr>
          <a:xfrm>
            <a:off x="2316387" y="1790931"/>
            <a:ext cx="9875613" cy="61531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5</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SimHei" panose="02010609060101010101" pitchFamily="49" charset="-122"/>
                <a:cs typeface="+mj-cs"/>
                <a:sym typeface="Arial" panose="020B0604020202020204" pitchFamily="34" charset="0"/>
              </a:rPr>
              <a:t>  新能源汽车充电故障检修</a:t>
            </a:r>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0D3010-F050-4164-97FD-E8757E048A78}"/>
              </a:ext>
            </a:extLst>
          </p:cNvPr>
          <p:cNvSpPr txBox="1"/>
          <p:nvPr/>
        </p:nvSpPr>
        <p:spPr>
          <a:xfrm>
            <a:off x="772731" y="795625"/>
            <a:ext cx="11230379" cy="1134413"/>
          </a:xfrm>
          <a:prstGeom prst="rect">
            <a:avLst/>
          </a:prstGeom>
          <a:noFill/>
        </p:spPr>
        <p:txBody>
          <a:bodyPr wrap="square">
            <a:spAutoFit/>
          </a:bodyPr>
          <a:lstStyle/>
          <a:p>
            <a:pPr indent="266700" algn="just">
              <a:lnSpc>
                <a:spcPct val="150000"/>
              </a:lnSpc>
            </a:pPr>
            <a:r>
              <a:rPr lang="zh-CN" altLang="zh-CN" sz="2400" dirty="0">
                <a:solidFill>
                  <a:srgbClr val="C00000"/>
                </a:solidFill>
              </a:rPr>
              <a:t>（</a:t>
            </a:r>
            <a:r>
              <a:rPr lang="en-US" altLang="zh-CN" sz="2400" dirty="0">
                <a:solidFill>
                  <a:srgbClr val="C00000"/>
                </a:solidFill>
              </a:rPr>
              <a:t>2</a:t>
            </a:r>
            <a:r>
              <a:rPr lang="zh-CN" altLang="zh-CN" sz="2400" dirty="0">
                <a:solidFill>
                  <a:srgbClr val="C00000"/>
                </a:solidFill>
              </a:rPr>
              <a:t>）确认充电桩与充电线正确连接。</a:t>
            </a:r>
            <a:endParaRPr lang="en-US" altLang="zh-CN" sz="2400" dirty="0">
              <a:solidFill>
                <a:srgbClr val="C00000"/>
              </a:solidFill>
            </a:endParaRPr>
          </a:p>
          <a:p>
            <a:pPr indent="266700" algn="just">
              <a:lnSpc>
                <a:spcPct val="150000"/>
              </a:lnSpc>
            </a:pPr>
            <a:r>
              <a:rPr lang="en-US" altLang="zh-CN" sz="2400" kern="100" dirty="0">
                <a:solidFill>
                  <a:srgbClr val="000000"/>
                </a:solidFill>
                <a:effectLst/>
                <a:latin typeface="Times New Roman" panose="02020603050405020304" pitchFamily="18" charset="0"/>
                <a:ea typeface="宋体" panose="02010600030101010101" pitchFamily="2" charset="-122"/>
              </a:rPr>
              <a:t>          </a:t>
            </a:r>
            <a:r>
              <a:rPr lang="zh-CN" altLang="zh-CN" sz="2400" dirty="0"/>
              <a:t>确认充电桩与车辆正确连接是通过供电装置测量</a:t>
            </a:r>
            <a:r>
              <a:rPr lang="zh-CN" altLang="en-US" sz="2400" b="1" dirty="0">
                <a:solidFill>
                  <a:srgbClr val="C00000"/>
                </a:solidFill>
              </a:rPr>
              <a:t>检</a:t>
            </a:r>
            <a:r>
              <a:rPr lang="zh-CN" altLang="zh-CN" sz="2400" b="1" dirty="0">
                <a:solidFill>
                  <a:srgbClr val="C00000"/>
                </a:solidFill>
              </a:rPr>
              <a:t>测点</a:t>
            </a:r>
            <a:r>
              <a:rPr lang="en-US" altLang="zh-CN" sz="2400" b="1" dirty="0">
                <a:solidFill>
                  <a:srgbClr val="C00000"/>
                </a:solidFill>
              </a:rPr>
              <a:t>1</a:t>
            </a:r>
            <a:r>
              <a:rPr lang="zh-CN" altLang="zh-CN" sz="2400" b="1" dirty="0">
                <a:solidFill>
                  <a:srgbClr val="C00000"/>
                </a:solidFill>
              </a:rPr>
              <a:t>的电压</a:t>
            </a:r>
            <a:r>
              <a:rPr lang="zh-CN" altLang="zh-CN" sz="2400" dirty="0"/>
              <a:t>来进行判断。</a:t>
            </a:r>
            <a:endParaRPr lang="zh-CN" altLang="en-US" sz="2400" dirty="0"/>
          </a:p>
        </p:txBody>
      </p:sp>
      <p:pic>
        <p:nvPicPr>
          <p:cNvPr id="2" name="图片 1">
            <a:extLst>
              <a:ext uri="{FF2B5EF4-FFF2-40B4-BE49-F238E27FC236}">
                <a16:creationId xmlns:a16="http://schemas.microsoft.com/office/drawing/2014/main" id="{AAC3580F-D30E-4665-B6C3-7C78F4D79616}"/>
              </a:ext>
            </a:extLst>
          </p:cNvPr>
          <p:cNvPicPr>
            <a:picLocks noChangeAspect="1"/>
          </p:cNvPicPr>
          <p:nvPr/>
        </p:nvPicPr>
        <p:blipFill>
          <a:blip r:embed="rId2"/>
          <a:stretch>
            <a:fillRect/>
          </a:stretch>
        </p:blipFill>
        <p:spPr>
          <a:xfrm>
            <a:off x="1764405" y="1946137"/>
            <a:ext cx="8972723" cy="3605907"/>
          </a:xfrm>
          <a:prstGeom prst="rect">
            <a:avLst/>
          </a:prstGeom>
        </p:spPr>
      </p:pic>
      <p:sp>
        <p:nvSpPr>
          <p:cNvPr id="3" name="箭头: 上 2">
            <a:extLst>
              <a:ext uri="{FF2B5EF4-FFF2-40B4-BE49-F238E27FC236}">
                <a16:creationId xmlns:a16="http://schemas.microsoft.com/office/drawing/2014/main" id="{09F1EC91-65D9-4C4C-B882-EBB968DC8819}"/>
              </a:ext>
            </a:extLst>
          </p:cNvPr>
          <p:cNvSpPr/>
          <p:nvPr/>
        </p:nvSpPr>
        <p:spPr>
          <a:xfrm>
            <a:off x="3825025" y="5486402"/>
            <a:ext cx="180304" cy="656822"/>
          </a:xfrm>
          <a:prstGeom prst="up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13398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30D3010-F050-4164-97FD-E8757E048A78}"/>
              </a:ext>
            </a:extLst>
          </p:cNvPr>
          <p:cNvSpPr txBox="1"/>
          <p:nvPr/>
        </p:nvSpPr>
        <p:spPr>
          <a:xfrm>
            <a:off x="0" y="653957"/>
            <a:ext cx="11882908" cy="2242409"/>
          </a:xfrm>
          <a:prstGeom prst="rect">
            <a:avLst/>
          </a:prstGeom>
          <a:noFill/>
        </p:spPr>
        <p:txBody>
          <a:bodyPr wrap="square">
            <a:spAutoFit/>
          </a:bodyPr>
          <a:lstStyle/>
          <a:p>
            <a:pPr indent="266700" algn="just">
              <a:lnSpc>
                <a:spcPct val="150000"/>
              </a:lnSpc>
            </a:pPr>
            <a:r>
              <a:rPr lang="zh-CN" altLang="zh-CN" sz="2400" dirty="0">
                <a:solidFill>
                  <a:srgbClr val="C00000"/>
                </a:solidFill>
              </a:rPr>
              <a:t>（</a:t>
            </a:r>
            <a:r>
              <a:rPr lang="en-US" altLang="zh-CN" sz="2400" dirty="0">
                <a:solidFill>
                  <a:srgbClr val="C00000"/>
                </a:solidFill>
              </a:rPr>
              <a:t>3</a:t>
            </a:r>
            <a:r>
              <a:rPr lang="zh-CN" altLang="zh-CN" sz="2400" dirty="0">
                <a:solidFill>
                  <a:srgbClr val="C00000"/>
                </a:solidFill>
              </a:rPr>
              <a:t>）确认慢充口与充电线正确连接。</a:t>
            </a:r>
            <a:endParaRPr lang="en-US" altLang="zh-CN" sz="2400" dirty="0">
              <a:solidFill>
                <a:srgbClr val="C00000"/>
              </a:solidFill>
            </a:endParaRPr>
          </a:p>
          <a:p>
            <a:pPr indent="26670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dirty="0"/>
              <a:t>确认慢充口与充电线连接状态是通过车辆控制装置</a:t>
            </a:r>
            <a:r>
              <a:rPr lang="zh-CN" altLang="en-US" sz="2400" b="1" dirty="0">
                <a:solidFill>
                  <a:srgbClr val="C00000"/>
                </a:solidFill>
              </a:rPr>
              <a:t>检</a:t>
            </a:r>
            <a:r>
              <a:rPr lang="zh-CN" altLang="zh-CN" sz="2400" b="1" dirty="0">
                <a:solidFill>
                  <a:srgbClr val="C00000"/>
                </a:solidFill>
              </a:rPr>
              <a:t>测点</a:t>
            </a:r>
            <a:r>
              <a:rPr lang="en-US" altLang="zh-CN" sz="2400" b="1" dirty="0">
                <a:solidFill>
                  <a:srgbClr val="C00000"/>
                </a:solidFill>
              </a:rPr>
              <a:t>3</a:t>
            </a:r>
            <a:r>
              <a:rPr lang="zh-CN" altLang="zh-CN" sz="2400" b="1" dirty="0">
                <a:solidFill>
                  <a:srgbClr val="C00000"/>
                </a:solidFill>
              </a:rPr>
              <a:t>和</a:t>
            </a:r>
            <a:r>
              <a:rPr lang="en-US" altLang="zh-CN" sz="2400" b="1" dirty="0">
                <a:solidFill>
                  <a:srgbClr val="C00000"/>
                </a:solidFill>
              </a:rPr>
              <a:t>PE</a:t>
            </a:r>
            <a:r>
              <a:rPr lang="zh-CN" altLang="zh-CN" sz="2400" b="1" dirty="0">
                <a:solidFill>
                  <a:srgbClr val="C00000"/>
                </a:solidFill>
              </a:rPr>
              <a:t>之间的电阻</a:t>
            </a:r>
            <a:endParaRPr lang="en-US" altLang="zh-CN" sz="2400" b="1" dirty="0">
              <a:solidFill>
                <a:srgbClr val="C00000"/>
              </a:solidFill>
            </a:endParaRPr>
          </a:p>
          <a:p>
            <a:pPr indent="266700" algn="just">
              <a:lnSpc>
                <a:spcPct val="150000"/>
              </a:lnSpc>
            </a:pPr>
            <a:r>
              <a:rPr lang="en-US" altLang="zh-CN" sz="2400" dirty="0"/>
              <a:t>        </a:t>
            </a:r>
            <a:r>
              <a:rPr lang="zh-CN" altLang="zh-CN" sz="2400" dirty="0"/>
              <a:t>来进行判断的。</a:t>
            </a:r>
            <a:endParaRPr lang="en-US" altLang="zh-CN" sz="2400" dirty="0"/>
          </a:p>
          <a:p>
            <a:pPr indent="266700" algn="just">
              <a:lnSpc>
                <a:spcPct val="150000"/>
              </a:lnSpc>
            </a:pPr>
            <a:r>
              <a:rPr lang="en-US" altLang="zh-CN" sz="2400" dirty="0"/>
              <a:t>        </a:t>
            </a:r>
            <a:r>
              <a:rPr lang="zh-CN" altLang="zh-CN" sz="2400" dirty="0"/>
              <a:t>当监测到的阻值与</a:t>
            </a:r>
            <a:r>
              <a:rPr lang="en-US" altLang="zh-CN" sz="2400" dirty="0" err="1"/>
              <a:t>Rc</a:t>
            </a:r>
            <a:r>
              <a:rPr lang="zh-CN" altLang="zh-CN" sz="2400" dirty="0"/>
              <a:t>阻值相等时，证明</a:t>
            </a:r>
            <a:r>
              <a:rPr lang="en-US" altLang="zh-CN" sz="2400" dirty="0"/>
              <a:t>S3</a:t>
            </a:r>
            <a:r>
              <a:rPr lang="zh-CN" altLang="zh-CN" sz="2400" dirty="0"/>
              <a:t>已经闭合</a:t>
            </a:r>
            <a:r>
              <a:rPr lang="zh-CN" altLang="en-US" sz="2400" dirty="0"/>
              <a:t>，</a:t>
            </a:r>
            <a:r>
              <a:rPr lang="zh-CN" altLang="zh-CN" sz="2400" dirty="0"/>
              <a:t>慢充口与充电线正确连接。</a:t>
            </a:r>
          </a:p>
        </p:txBody>
      </p:sp>
      <p:pic>
        <p:nvPicPr>
          <p:cNvPr id="6" name="图片 5">
            <a:extLst>
              <a:ext uri="{FF2B5EF4-FFF2-40B4-BE49-F238E27FC236}">
                <a16:creationId xmlns:a16="http://schemas.microsoft.com/office/drawing/2014/main" id="{8FD20ACC-AB82-4083-8BA7-5A156F2C3983}"/>
              </a:ext>
            </a:extLst>
          </p:cNvPr>
          <p:cNvPicPr>
            <a:picLocks noChangeAspect="1"/>
          </p:cNvPicPr>
          <p:nvPr/>
        </p:nvPicPr>
        <p:blipFill>
          <a:blip r:embed="rId2"/>
          <a:stretch>
            <a:fillRect/>
          </a:stretch>
        </p:blipFill>
        <p:spPr>
          <a:xfrm>
            <a:off x="1545465" y="2896366"/>
            <a:ext cx="8006586" cy="3217641"/>
          </a:xfrm>
          <a:prstGeom prst="rect">
            <a:avLst/>
          </a:prstGeom>
        </p:spPr>
      </p:pic>
      <p:sp>
        <p:nvSpPr>
          <p:cNvPr id="7" name="矩形 6">
            <a:extLst>
              <a:ext uri="{FF2B5EF4-FFF2-40B4-BE49-F238E27FC236}">
                <a16:creationId xmlns:a16="http://schemas.microsoft.com/office/drawing/2014/main" id="{9ECCA85A-CB65-4928-8621-FC733E13D63D}"/>
              </a:ext>
            </a:extLst>
          </p:cNvPr>
          <p:cNvSpPr/>
          <p:nvPr/>
        </p:nvSpPr>
        <p:spPr>
          <a:xfrm>
            <a:off x="5769736" y="3979572"/>
            <a:ext cx="2331076" cy="133940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0268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74AF8C5-1CE1-42AB-A0BC-2AED8F4F35D4}"/>
              </a:ext>
            </a:extLst>
          </p:cNvPr>
          <p:cNvSpPr txBox="1"/>
          <p:nvPr/>
        </p:nvSpPr>
        <p:spPr>
          <a:xfrm>
            <a:off x="377780" y="632593"/>
            <a:ext cx="10921285" cy="2796407"/>
          </a:xfrm>
          <a:prstGeom prst="rect">
            <a:avLst/>
          </a:prstGeom>
          <a:noFill/>
        </p:spPr>
        <p:txBody>
          <a:bodyPr wrap="square">
            <a:spAutoFit/>
          </a:bodyPr>
          <a:lstStyle/>
          <a:p>
            <a:pPr>
              <a:lnSpc>
                <a:spcPct val="150000"/>
              </a:lnSpc>
            </a:pPr>
            <a:r>
              <a:rPr lang="zh-CN" altLang="en-US" sz="2400" dirty="0">
                <a:solidFill>
                  <a:srgbClr val="C00000"/>
                </a:solidFill>
              </a:rPr>
              <a:t>（4）确认充电连接装置已完全连接。</a:t>
            </a:r>
            <a:endParaRPr lang="en-US" altLang="zh-CN" sz="2400" dirty="0">
              <a:solidFill>
                <a:srgbClr val="C00000"/>
              </a:solidFill>
            </a:endParaRPr>
          </a:p>
          <a:p>
            <a:pPr>
              <a:lnSpc>
                <a:spcPct val="150000"/>
              </a:lnSpc>
            </a:pPr>
            <a:r>
              <a:rPr lang="en-US" altLang="zh-CN" sz="2400" dirty="0"/>
              <a:t>         </a:t>
            </a:r>
            <a:r>
              <a:rPr lang="zh-CN" altLang="en-US" sz="2400" dirty="0"/>
              <a:t>此时充电桩和车辆需确认充电线两端都已正常连接。</a:t>
            </a:r>
            <a:endParaRPr lang="en-US" altLang="zh-CN" sz="2400" dirty="0"/>
          </a:p>
          <a:p>
            <a:pPr>
              <a:lnSpc>
                <a:spcPct val="150000"/>
              </a:lnSpc>
            </a:pPr>
            <a:r>
              <a:rPr lang="en-US" altLang="zh-CN" sz="2400" dirty="0"/>
              <a:t>         </a:t>
            </a:r>
            <a:r>
              <a:rPr lang="zh-CN" altLang="en-US" sz="2400" dirty="0"/>
              <a:t>供电设备将开关S1从12V切换到PWM连接状态，发出占空比信号，</a:t>
            </a:r>
            <a:endParaRPr lang="en-US" altLang="zh-CN" sz="2400" dirty="0"/>
          </a:p>
          <a:p>
            <a:pPr>
              <a:lnSpc>
                <a:spcPct val="150000"/>
              </a:lnSpc>
            </a:pPr>
            <a:r>
              <a:rPr lang="en-US" altLang="zh-CN" sz="2400" dirty="0"/>
              <a:t>         </a:t>
            </a:r>
            <a:r>
              <a:rPr lang="zh-CN" altLang="en-US" sz="2400" dirty="0"/>
              <a:t>车辆控制装置通过测量检测点2是否有占空比来确认充电线是否正常连接。   </a:t>
            </a:r>
            <a:endParaRPr lang="en-US" altLang="zh-CN" sz="2400" dirty="0"/>
          </a:p>
          <a:p>
            <a:pPr>
              <a:lnSpc>
                <a:spcPct val="150000"/>
              </a:lnSpc>
            </a:pPr>
            <a:r>
              <a:rPr lang="en-US" altLang="zh-CN" sz="2400" dirty="0"/>
              <a:t>         </a:t>
            </a:r>
            <a:r>
              <a:rPr lang="zh-CN" altLang="en-US" sz="2400" dirty="0"/>
              <a:t>而供电控制装置则通过测量检测点1的电压来进行连接状态判断。</a:t>
            </a:r>
          </a:p>
        </p:txBody>
      </p:sp>
      <p:pic>
        <p:nvPicPr>
          <p:cNvPr id="3" name="图片 2">
            <a:extLst>
              <a:ext uri="{FF2B5EF4-FFF2-40B4-BE49-F238E27FC236}">
                <a16:creationId xmlns:a16="http://schemas.microsoft.com/office/drawing/2014/main" id="{776133D7-8123-4B96-8520-741B45FCB693}"/>
              </a:ext>
            </a:extLst>
          </p:cNvPr>
          <p:cNvPicPr>
            <a:picLocks noChangeAspect="1"/>
          </p:cNvPicPr>
          <p:nvPr/>
        </p:nvPicPr>
        <p:blipFill>
          <a:blip r:embed="rId2"/>
          <a:stretch>
            <a:fillRect/>
          </a:stretch>
        </p:blipFill>
        <p:spPr>
          <a:xfrm>
            <a:off x="1609638" y="3405237"/>
            <a:ext cx="7457089" cy="2996813"/>
          </a:xfrm>
          <a:prstGeom prst="rect">
            <a:avLst/>
          </a:prstGeom>
        </p:spPr>
      </p:pic>
    </p:spTree>
    <p:extLst>
      <p:ext uri="{BB962C8B-B14F-4D97-AF65-F5344CB8AC3E}">
        <p14:creationId xmlns:p14="http://schemas.microsoft.com/office/powerpoint/2010/main" val="2082584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9BB1219-1734-4044-8250-A80C78E7DD86}"/>
              </a:ext>
            </a:extLst>
          </p:cNvPr>
          <p:cNvSpPr txBox="1"/>
          <p:nvPr/>
        </p:nvSpPr>
        <p:spPr>
          <a:xfrm>
            <a:off x="236113" y="639273"/>
            <a:ext cx="11281893" cy="1688411"/>
          </a:xfrm>
          <a:prstGeom prst="rect">
            <a:avLst/>
          </a:prstGeom>
          <a:noFill/>
        </p:spPr>
        <p:txBody>
          <a:bodyPr wrap="square">
            <a:spAutoFit/>
          </a:bodyPr>
          <a:lstStyle/>
          <a:p>
            <a:pPr>
              <a:lnSpc>
                <a:spcPct val="150000"/>
              </a:lnSpc>
            </a:pPr>
            <a:r>
              <a:rPr lang="zh-CN" altLang="en-US" sz="2400" dirty="0">
                <a:solidFill>
                  <a:srgbClr val="C00000"/>
                </a:solidFill>
              </a:rPr>
              <a:t>（5）车辆准备就绪。</a:t>
            </a:r>
            <a:endParaRPr lang="en-US" altLang="zh-CN" sz="2400" dirty="0">
              <a:solidFill>
                <a:srgbClr val="C00000"/>
              </a:solidFill>
            </a:endParaRPr>
          </a:p>
          <a:p>
            <a:pPr>
              <a:lnSpc>
                <a:spcPct val="150000"/>
              </a:lnSpc>
            </a:pPr>
            <a:r>
              <a:rPr lang="en-US" altLang="zh-CN" sz="2400" dirty="0"/>
              <a:t>         </a:t>
            </a:r>
            <a:r>
              <a:rPr lang="zh-CN" altLang="en-US" sz="2400" dirty="0"/>
              <a:t>在车载充电机自检完成且无故障并且电池组处于可充电状态，</a:t>
            </a:r>
            <a:endParaRPr lang="en-US" altLang="zh-CN" sz="2400" dirty="0"/>
          </a:p>
          <a:p>
            <a:pPr>
              <a:lnSpc>
                <a:spcPct val="150000"/>
              </a:lnSpc>
            </a:pPr>
            <a:r>
              <a:rPr lang="en-US" altLang="zh-CN" sz="2400" dirty="0"/>
              <a:t>         </a:t>
            </a:r>
            <a:r>
              <a:rPr lang="zh-CN" altLang="en-US" sz="2400" dirty="0"/>
              <a:t>顺利发出“充电请求”的情况下，车辆控制装置闭合开关S2，车辆准备就绪。</a:t>
            </a:r>
            <a:endParaRPr lang="en-US" altLang="zh-CN" sz="2400" dirty="0"/>
          </a:p>
        </p:txBody>
      </p:sp>
      <p:pic>
        <p:nvPicPr>
          <p:cNvPr id="3" name="图片 2">
            <a:extLst>
              <a:ext uri="{FF2B5EF4-FFF2-40B4-BE49-F238E27FC236}">
                <a16:creationId xmlns:a16="http://schemas.microsoft.com/office/drawing/2014/main" id="{8175997E-8799-4A26-8ACC-DF0F58655CD3}"/>
              </a:ext>
            </a:extLst>
          </p:cNvPr>
          <p:cNvPicPr>
            <a:picLocks noChangeAspect="1"/>
          </p:cNvPicPr>
          <p:nvPr/>
        </p:nvPicPr>
        <p:blipFill>
          <a:blip r:embed="rId2"/>
          <a:stretch>
            <a:fillRect/>
          </a:stretch>
        </p:blipFill>
        <p:spPr>
          <a:xfrm>
            <a:off x="2148514" y="2477958"/>
            <a:ext cx="7457089" cy="2996813"/>
          </a:xfrm>
          <a:prstGeom prst="rect">
            <a:avLst/>
          </a:prstGeom>
        </p:spPr>
      </p:pic>
    </p:spTree>
    <p:extLst>
      <p:ext uri="{BB962C8B-B14F-4D97-AF65-F5344CB8AC3E}">
        <p14:creationId xmlns:p14="http://schemas.microsoft.com/office/powerpoint/2010/main" val="2014773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9BB1219-1734-4044-8250-A80C78E7DD86}"/>
              </a:ext>
            </a:extLst>
          </p:cNvPr>
          <p:cNvSpPr txBox="1"/>
          <p:nvPr/>
        </p:nvSpPr>
        <p:spPr>
          <a:xfrm>
            <a:off x="236113" y="639273"/>
            <a:ext cx="11281893" cy="2242409"/>
          </a:xfrm>
          <a:prstGeom prst="rect">
            <a:avLst/>
          </a:prstGeom>
          <a:noFill/>
        </p:spPr>
        <p:txBody>
          <a:bodyPr wrap="square">
            <a:spAutoFit/>
          </a:bodyPr>
          <a:lstStyle/>
          <a:p>
            <a:pPr>
              <a:lnSpc>
                <a:spcPct val="150000"/>
              </a:lnSpc>
            </a:pPr>
            <a:r>
              <a:rPr lang="zh-CN" altLang="en-US" sz="2400" dirty="0">
                <a:solidFill>
                  <a:srgbClr val="C00000"/>
                </a:solidFill>
              </a:rPr>
              <a:t>（6）充电桩准备就绪。</a:t>
            </a:r>
            <a:endParaRPr lang="en-US" altLang="zh-CN" sz="2400" dirty="0">
              <a:solidFill>
                <a:srgbClr val="C00000"/>
              </a:solidFill>
            </a:endParaRPr>
          </a:p>
          <a:p>
            <a:pPr>
              <a:lnSpc>
                <a:spcPct val="150000"/>
              </a:lnSpc>
            </a:pPr>
            <a:r>
              <a:rPr lang="en-US" altLang="zh-CN" sz="2400" b="1" dirty="0">
                <a:solidFill>
                  <a:srgbClr val="C00000"/>
                </a:solidFill>
              </a:rPr>
              <a:t>         </a:t>
            </a:r>
            <a:r>
              <a:rPr lang="zh-CN" altLang="en-US" sz="2400" dirty="0"/>
              <a:t>车辆准备就绪的信号会通过检测点1的电压值变化被供电控制装置知晓，当</a:t>
            </a:r>
            <a:endParaRPr lang="en-US" altLang="zh-CN" sz="2400" dirty="0"/>
          </a:p>
          <a:p>
            <a:pPr>
              <a:lnSpc>
                <a:spcPct val="150000"/>
              </a:lnSpc>
            </a:pPr>
            <a:r>
              <a:rPr lang="en-US" altLang="zh-CN" sz="2400" dirty="0"/>
              <a:t>         </a:t>
            </a:r>
            <a:r>
              <a:rPr lang="zh-CN" altLang="en-US" sz="2400" dirty="0"/>
              <a:t>供电控制装置检测到检测点1的峰值电压变为6V时，控制开关K1和K2闭合，</a:t>
            </a:r>
            <a:endParaRPr lang="en-US" altLang="zh-CN" sz="2400" dirty="0"/>
          </a:p>
          <a:p>
            <a:pPr>
              <a:lnSpc>
                <a:spcPct val="150000"/>
              </a:lnSpc>
            </a:pPr>
            <a:r>
              <a:rPr lang="en-US" altLang="zh-CN" sz="2400" dirty="0"/>
              <a:t>         </a:t>
            </a:r>
            <a:r>
              <a:rPr lang="zh-CN" altLang="en-US" sz="2400" dirty="0"/>
              <a:t>交流电到达车载充电机。</a:t>
            </a:r>
          </a:p>
        </p:txBody>
      </p:sp>
      <p:pic>
        <p:nvPicPr>
          <p:cNvPr id="3" name="图片 2">
            <a:extLst>
              <a:ext uri="{FF2B5EF4-FFF2-40B4-BE49-F238E27FC236}">
                <a16:creationId xmlns:a16="http://schemas.microsoft.com/office/drawing/2014/main" id="{4001F0CA-E808-44FC-9126-D369BDDB5597}"/>
              </a:ext>
            </a:extLst>
          </p:cNvPr>
          <p:cNvPicPr>
            <a:picLocks noChangeAspect="1"/>
          </p:cNvPicPr>
          <p:nvPr/>
        </p:nvPicPr>
        <p:blipFill>
          <a:blip r:embed="rId2"/>
          <a:stretch>
            <a:fillRect/>
          </a:stretch>
        </p:blipFill>
        <p:spPr>
          <a:xfrm>
            <a:off x="1880094" y="3005992"/>
            <a:ext cx="7457089" cy="2996813"/>
          </a:xfrm>
          <a:prstGeom prst="rect">
            <a:avLst/>
          </a:prstGeom>
        </p:spPr>
      </p:pic>
    </p:spTree>
    <p:extLst>
      <p:ext uri="{BB962C8B-B14F-4D97-AF65-F5344CB8AC3E}">
        <p14:creationId xmlns:p14="http://schemas.microsoft.com/office/powerpoint/2010/main" val="1238373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E8B97A0-49B0-4E01-BB1F-741527AB6886}"/>
              </a:ext>
            </a:extLst>
          </p:cNvPr>
          <p:cNvSpPr txBox="1"/>
          <p:nvPr/>
        </p:nvSpPr>
        <p:spPr>
          <a:xfrm>
            <a:off x="960549" y="1051398"/>
            <a:ext cx="10270901" cy="4458400"/>
          </a:xfrm>
          <a:prstGeom prst="rect">
            <a:avLst/>
          </a:prstGeom>
          <a:noFill/>
        </p:spPr>
        <p:txBody>
          <a:bodyPr wrap="square">
            <a:spAutoFit/>
          </a:bodyPr>
          <a:lstStyle/>
          <a:p>
            <a:pPr>
              <a:lnSpc>
                <a:spcPct val="150000"/>
              </a:lnSpc>
            </a:pPr>
            <a:r>
              <a:rPr lang="zh-CN" altLang="en-US" sz="2400" dirty="0">
                <a:solidFill>
                  <a:srgbClr val="C00000"/>
                </a:solidFill>
              </a:rPr>
              <a:t>（7）充电开始。</a:t>
            </a:r>
            <a:endParaRPr lang="en-US" altLang="zh-CN" sz="2400" dirty="0">
              <a:solidFill>
                <a:srgbClr val="C00000"/>
              </a:solidFill>
            </a:endParaRPr>
          </a:p>
          <a:p>
            <a:pPr>
              <a:lnSpc>
                <a:spcPct val="150000"/>
              </a:lnSpc>
            </a:pPr>
            <a:r>
              <a:rPr lang="zh-CN" altLang="en-US" sz="2400" dirty="0"/>
              <a:t>         首先车辆控制装置需完成车载充电机</a:t>
            </a:r>
            <a:r>
              <a:rPr lang="zh-CN" altLang="en-US" sz="2400" dirty="0">
                <a:solidFill>
                  <a:srgbClr val="C00000"/>
                </a:solidFill>
              </a:rPr>
              <a:t>最大允许电流设置</a:t>
            </a:r>
            <a:r>
              <a:rPr lang="zh-CN" altLang="en-US" sz="2400" dirty="0"/>
              <a:t>。</a:t>
            </a:r>
            <a:endParaRPr lang="en-US" altLang="zh-CN" sz="2400" dirty="0"/>
          </a:p>
          <a:p>
            <a:pPr>
              <a:lnSpc>
                <a:spcPct val="150000"/>
              </a:lnSpc>
            </a:pPr>
            <a:r>
              <a:rPr lang="en-US" altLang="zh-CN" sz="2400" dirty="0"/>
              <a:t>         </a:t>
            </a:r>
            <a:r>
              <a:rPr lang="zh-CN" altLang="en-US" sz="2400" dirty="0"/>
              <a:t>车载充电机最大允许电流取决于：</a:t>
            </a:r>
            <a:endParaRPr lang="en-US" altLang="zh-CN" sz="2400" dirty="0"/>
          </a:p>
          <a:p>
            <a:pPr>
              <a:lnSpc>
                <a:spcPct val="150000"/>
              </a:lnSpc>
            </a:pPr>
            <a:r>
              <a:rPr lang="en-US" altLang="zh-CN" sz="2400" dirty="0"/>
              <a:t>         1</a:t>
            </a:r>
            <a:r>
              <a:rPr lang="zh-CN" altLang="en-US" sz="2400" dirty="0"/>
              <a:t>）供电设备的可供电能力：通过检测点2的PWM占空比信号获悉</a:t>
            </a:r>
            <a:endParaRPr lang="en-US" altLang="zh-CN" sz="2400" dirty="0"/>
          </a:p>
          <a:p>
            <a:pPr>
              <a:lnSpc>
                <a:spcPct val="150000"/>
              </a:lnSpc>
            </a:pPr>
            <a:r>
              <a:rPr lang="en-US" altLang="zh-CN" sz="2400" dirty="0"/>
              <a:t>         2</a:t>
            </a:r>
            <a:r>
              <a:rPr lang="zh-CN" altLang="en-US" sz="2400" dirty="0"/>
              <a:t>）线缆载流值 ：通过RC阻值获得</a:t>
            </a:r>
            <a:endParaRPr lang="en-US" altLang="zh-CN" sz="2400" dirty="0"/>
          </a:p>
          <a:p>
            <a:pPr>
              <a:lnSpc>
                <a:spcPct val="150000"/>
              </a:lnSpc>
            </a:pPr>
            <a:r>
              <a:rPr lang="en-US" altLang="zh-CN" sz="2400" dirty="0"/>
              <a:t>         3</a:t>
            </a:r>
            <a:r>
              <a:rPr lang="zh-CN" altLang="en-US" sz="2400" dirty="0"/>
              <a:t>）车载充电机额定电流 </a:t>
            </a:r>
            <a:r>
              <a:rPr lang="en-US" altLang="zh-CN" sz="2400" dirty="0"/>
              <a:t>              </a:t>
            </a:r>
            <a:r>
              <a:rPr lang="zh-CN" altLang="en-US" sz="2400" dirty="0">
                <a:solidFill>
                  <a:srgbClr val="C00000"/>
                </a:solidFill>
              </a:rPr>
              <a:t>三者取最小值</a:t>
            </a:r>
            <a:r>
              <a:rPr lang="zh-CN" altLang="en-US" sz="2400" dirty="0"/>
              <a:t>。</a:t>
            </a:r>
            <a:endParaRPr lang="en-US" altLang="zh-CN" sz="2400" dirty="0"/>
          </a:p>
          <a:p>
            <a:pPr>
              <a:lnSpc>
                <a:spcPct val="150000"/>
              </a:lnSpc>
            </a:pPr>
            <a:r>
              <a:rPr lang="zh-CN" altLang="en-US" sz="2400" dirty="0"/>
              <a:t>         当车辆控制装置完成车载充电机最大允许电流设置后，</a:t>
            </a:r>
            <a:endParaRPr lang="en-US" altLang="zh-CN" sz="2400" dirty="0"/>
          </a:p>
          <a:p>
            <a:pPr>
              <a:lnSpc>
                <a:spcPct val="150000"/>
              </a:lnSpc>
            </a:pPr>
            <a:r>
              <a:rPr lang="en-US" altLang="zh-CN" sz="2400" dirty="0"/>
              <a:t>         </a:t>
            </a:r>
            <a:r>
              <a:rPr lang="zh-CN" altLang="en-US" sz="2400" dirty="0"/>
              <a:t>车载充电机开始对电动车进行充电。</a:t>
            </a:r>
          </a:p>
        </p:txBody>
      </p:sp>
    </p:spTree>
    <p:extLst>
      <p:ext uri="{BB962C8B-B14F-4D97-AF65-F5344CB8AC3E}">
        <p14:creationId xmlns:p14="http://schemas.microsoft.com/office/powerpoint/2010/main" val="1626839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18DBDA7-1444-468F-832A-9FDCFDA1D27C}"/>
              </a:ext>
            </a:extLst>
          </p:cNvPr>
          <p:cNvSpPr txBox="1"/>
          <p:nvPr/>
        </p:nvSpPr>
        <p:spPr>
          <a:xfrm>
            <a:off x="392804" y="909935"/>
            <a:ext cx="10489843" cy="1688411"/>
          </a:xfrm>
          <a:prstGeom prst="rect">
            <a:avLst/>
          </a:prstGeom>
          <a:noFill/>
        </p:spPr>
        <p:txBody>
          <a:bodyPr wrap="square">
            <a:spAutoFit/>
          </a:bodyPr>
          <a:lstStyle/>
          <a:p>
            <a:pPr>
              <a:lnSpc>
                <a:spcPct val="150000"/>
              </a:lnSpc>
            </a:pPr>
            <a:r>
              <a:rPr lang="zh-CN" altLang="en-US" sz="2400" dirty="0">
                <a:solidFill>
                  <a:srgbClr val="C00000"/>
                </a:solidFill>
              </a:rPr>
              <a:t> （</a:t>
            </a:r>
            <a:r>
              <a:rPr lang="en-US" altLang="zh-CN" sz="2400" dirty="0">
                <a:solidFill>
                  <a:srgbClr val="C00000"/>
                </a:solidFill>
              </a:rPr>
              <a:t>8</a:t>
            </a:r>
            <a:r>
              <a:rPr lang="zh-CN" altLang="en-US" sz="2400" dirty="0">
                <a:solidFill>
                  <a:srgbClr val="C00000"/>
                </a:solidFill>
              </a:rPr>
              <a:t>）充电过程监测。</a:t>
            </a:r>
            <a:endParaRPr lang="en-US" altLang="zh-CN" sz="2400" dirty="0">
              <a:solidFill>
                <a:srgbClr val="C00000"/>
              </a:solidFill>
            </a:endParaRPr>
          </a:p>
          <a:p>
            <a:pPr>
              <a:lnSpc>
                <a:spcPct val="150000"/>
              </a:lnSpc>
            </a:pPr>
            <a:r>
              <a:rPr lang="en-US" altLang="zh-CN" sz="2400" dirty="0"/>
              <a:t>          </a:t>
            </a:r>
            <a:r>
              <a:rPr lang="zh-CN" altLang="en-US" sz="2400" dirty="0"/>
              <a:t>在充电过程中仍需阶段性检查车桩的连接状态以及供电能力的变化情况。   </a:t>
            </a:r>
            <a:endParaRPr lang="en-US" altLang="zh-CN" sz="2400" dirty="0"/>
          </a:p>
          <a:p>
            <a:pPr>
              <a:lnSpc>
                <a:spcPct val="150000"/>
              </a:lnSpc>
            </a:pPr>
            <a:r>
              <a:rPr lang="en-US" altLang="zh-CN" sz="2400" dirty="0"/>
              <a:t>          </a:t>
            </a:r>
            <a:r>
              <a:rPr lang="zh-CN" altLang="en-US" sz="2400" dirty="0"/>
              <a:t>前者检测周期不大于</a:t>
            </a:r>
            <a:r>
              <a:rPr lang="en-US" altLang="zh-CN" sz="2400" dirty="0"/>
              <a:t>50ms</a:t>
            </a:r>
            <a:r>
              <a:rPr lang="zh-CN" altLang="en-US" sz="2400" dirty="0"/>
              <a:t>，后者检测周期不大于</a:t>
            </a:r>
            <a:r>
              <a:rPr lang="en-US" altLang="zh-CN" sz="2400" dirty="0"/>
              <a:t>5s</a:t>
            </a:r>
            <a:r>
              <a:rPr lang="zh-CN" altLang="en-US" sz="2400" dirty="0"/>
              <a:t>。</a:t>
            </a:r>
          </a:p>
        </p:txBody>
      </p:sp>
      <p:sp>
        <p:nvSpPr>
          <p:cNvPr id="7" name="文本框 6">
            <a:extLst>
              <a:ext uri="{FF2B5EF4-FFF2-40B4-BE49-F238E27FC236}">
                <a16:creationId xmlns:a16="http://schemas.microsoft.com/office/drawing/2014/main" id="{572D8544-69A0-49C7-86FB-233F9F0089A3}"/>
              </a:ext>
            </a:extLst>
          </p:cNvPr>
          <p:cNvSpPr txBox="1"/>
          <p:nvPr/>
        </p:nvSpPr>
        <p:spPr>
          <a:xfrm>
            <a:off x="598865" y="2992938"/>
            <a:ext cx="10953482" cy="2796407"/>
          </a:xfrm>
          <a:prstGeom prst="rect">
            <a:avLst/>
          </a:prstGeom>
          <a:noFill/>
        </p:spPr>
        <p:txBody>
          <a:bodyPr wrap="square">
            <a:spAutoFit/>
          </a:bodyPr>
          <a:lstStyle/>
          <a:p>
            <a:pPr>
              <a:lnSpc>
                <a:spcPct val="150000"/>
              </a:lnSpc>
            </a:pPr>
            <a:r>
              <a:rPr lang="zh-CN" altLang="en-US" sz="2400" dirty="0">
                <a:solidFill>
                  <a:srgbClr val="C00000"/>
                </a:solidFill>
              </a:rPr>
              <a:t>（</a:t>
            </a:r>
            <a:r>
              <a:rPr lang="en-US" altLang="zh-CN" sz="2400" dirty="0">
                <a:solidFill>
                  <a:srgbClr val="C00000"/>
                </a:solidFill>
              </a:rPr>
              <a:t>9</a:t>
            </a:r>
            <a:r>
              <a:rPr lang="zh-CN" altLang="en-US" sz="2400" dirty="0">
                <a:solidFill>
                  <a:srgbClr val="C00000"/>
                </a:solidFill>
              </a:rPr>
              <a:t>）充电结束。</a:t>
            </a:r>
            <a:endParaRPr lang="en-US" altLang="zh-CN" sz="2400" dirty="0">
              <a:solidFill>
                <a:srgbClr val="C00000"/>
              </a:solidFill>
            </a:endParaRPr>
          </a:p>
          <a:p>
            <a:pPr>
              <a:lnSpc>
                <a:spcPct val="150000"/>
              </a:lnSpc>
            </a:pPr>
            <a:r>
              <a:rPr lang="en-US" altLang="zh-CN" sz="2400" dirty="0"/>
              <a:t>         1</a:t>
            </a:r>
            <a:r>
              <a:rPr lang="zh-CN" altLang="en-US" sz="2400" dirty="0"/>
              <a:t>）一种是车辆达到了充电结束的条件，如电池已充满等。</a:t>
            </a:r>
            <a:endParaRPr lang="en-US" altLang="zh-CN" sz="2400" dirty="0"/>
          </a:p>
          <a:p>
            <a:pPr>
              <a:lnSpc>
                <a:spcPct val="150000"/>
              </a:lnSpc>
            </a:pPr>
            <a:r>
              <a:rPr lang="en-US" altLang="zh-CN" sz="2400" dirty="0"/>
              <a:t>              </a:t>
            </a:r>
            <a:r>
              <a:rPr lang="zh-CN" altLang="en-US" sz="2400" dirty="0"/>
              <a:t>则车辆控制装置断开</a:t>
            </a:r>
            <a:r>
              <a:rPr lang="en-US" altLang="zh-CN" sz="2400" dirty="0"/>
              <a:t>S2</a:t>
            </a:r>
            <a:r>
              <a:rPr lang="zh-CN" altLang="en-US" sz="2400" dirty="0"/>
              <a:t>，并使车载充电机停止充电。</a:t>
            </a:r>
            <a:endParaRPr lang="en-US" altLang="zh-CN" sz="2400" dirty="0"/>
          </a:p>
          <a:p>
            <a:pPr>
              <a:lnSpc>
                <a:spcPct val="150000"/>
              </a:lnSpc>
            </a:pPr>
            <a:r>
              <a:rPr lang="en-US" altLang="zh-CN" sz="2400" dirty="0"/>
              <a:t>        2</a:t>
            </a:r>
            <a:r>
              <a:rPr lang="zh-CN" altLang="en-US" sz="2400" dirty="0"/>
              <a:t>）充电桩达到充电结束的条件。如操作人员已结束刷卡，</a:t>
            </a:r>
            <a:endParaRPr lang="en-US" altLang="zh-CN" sz="2400" dirty="0"/>
          </a:p>
          <a:p>
            <a:pPr>
              <a:lnSpc>
                <a:spcPct val="150000"/>
              </a:lnSpc>
            </a:pPr>
            <a:r>
              <a:rPr lang="en-US" altLang="zh-CN" sz="2400" dirty="0"/>
              <a:t>              </a:t>
            </a:r>
            <a:r>
              <a:rPr lang="zh-CN" altLang="en-US" sz="2400" dirty="0"/>
              <a:t>则供电控制装置将</a:t>
            </a:r>
            <a:r>
              <a:rPr lang="en-US" altLang="zh-CN" sz="2400" dirty="0"/>
              <a:t>S1</a:t>
            </a:r>
            <a:r>
              <a:rPr lang="zh-CN" altLang="en-US" sz="2400" dirty="0"/>
              <a:t>切换至</a:t>
            </a:r>
            <a:r>
              <a:rPr lang="en-US" altLang="zh-CN" sz="2400" dirty="0"/>
              <a:t>12V</a:t>
            </a:r>
            <a:r>
              <a:rPr lang="zh-CN" altLang="en-US" sz="2400" dirty="0"/>
              <a:t>状态，并断开</a:t>
            </a:r>
            <a:r>
              <a:rPr lang="en-US" altLang="zh-CN" sz="2400" dirty="0"/>
              <a:t>K1</a:t>
            </a:r>
            <a:r>
              <a:rPr lang="zh-CN" altLang="en-US" sz="2400" dirty="0"/>
              <a:t>、</a:t>
            </a:r>
            <a:r>
              <a:rPr lang="en-US" altLang="zh-CN" sz="2400" dirty="0"/>
              <a:t>K2</a:t>
            </a:r>
            <a:r>
              <a:rPr lang="zh-CN" altLang="en-US" sz="2400" dirty="0"/>
              <a:t>开关，充电结束。</a:t>
            </a:r>
          </a:p>
        </p:txBody>
      </p:sp>
    </p:spTree>
    <p:extLst>
      <p:ext uri="{BB962C8B-B14F-4D97-AF65-F5344CB8AC3E}">
        <p14:creationId xmlns:p14="http://schemas.microsoft.com/office/powerpoint/2010/main" val="3462574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3">
            <a:extLst>
              <a:ext uri="{FF2B5EF4-FFF2-40B4-BE49-F238E27FC236}">
                <a16:creationId xmlns:a16="http://schemas.microsoft.com/office/drawing/2014/main" id="{16AA0CD9-99AA-4CEB-9EC5-AA332D000572}"/>
              </a:ext>
            </a:extLst>
          </p:cNvPr>
          <p:cNvSpPr txBox="1"/>
          <p:nvPr/>
        </p:nvSpPr>
        <p:spPr>
          <a:xfrm>
            <a:off x="1519707" y="1946880"/>
            <a:ext cx="9453092"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吉利</a:t>
            </a:r>
            <a:r>
              <a:rPr lang="en-US" altLang="zh-CN" sz="5400" kern="0" dirty="0">
                <a:solidFill>
                  <a:srgbClr val="FFFFFF"/>
                </a:solidFill>
                <a:latin typeface="微软雅黑" panose="020B0503020204020204" pitchFamily="34" charset="-122"/>
                <a:ea typeface="微软雅黑" panose="020B0503020204020204" pitchFamily="34" charset="-122"/>
              </a:rPr>
              <a:t>EV300</a:t>
            </a:r>
            <a:r>
              <a:rPr lang="zh-CN" altLang="en-US" sz="5400" kern="0" dirty="0">
                <a:solidFill>
                  <a:srgbClr val="FFFFFF"/>
                </a:solidFill>
                <a:latin typeface="微软雅黑" panose="020B0503020204020204" pitchFamily="34" charset="-122"/>
                <a:ea typeface="微软雅黑" panose="020B0503020204020204" pitchFamily="34" charset="-122"/>
              </a:rPr>
              <a:t>慢充故障检修</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348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09A8CF2-CE0F-4DCB-925B-C1336032E795}"/>
              </a:ext>
            </a:extLst>
          </p:cNvPr>
          <p:cNvPicPr>
            <a:picLocks noChangeAspect="1"/>
          </p:cNvPicPr>
          <p:nvPr/>
        </p:nvPicPr>
        <p:blipFill rotWithShape="1">
          <a:blip r:embed="rId2"/>
          <a:srcRect l="18998" t="19530" r="21615" b="55118"/>
          <a:stretch/>
        </p:blipFill>
        <p:spPr>
          <a:xfrm>
            <a:off x="1931831" y="1690351"/>
            <a:ext cx="7212169" cy="1738649"/>
          </a:xfrm>
          <a:prstGeom prst="rect">
            <a:avLst/>
          </a:prstGeom>
        </p:spPr>
      </p:pic>
      <p:pic>
        <p:nvPicPr>
          <p:cNvPr id="10" name="图片 9">
            <a:extLst>
              <a:ext uri="{FF2B5EF4-FFF2-40B4-BE49-F238E27FC236}">
                <a16:creationId xmlns:a16="http://schemas.microsoft.com/office/drawing/2014/main" id="{F97D6588-9828-49C6-80D9-E64DB3EBFEB7}"/>
              </a:ext>
            </a:extLst>
          </p:cNvPr>
          <p:cNvPicPr>
            <a:picLocks noChangeAspect="1"/>
          </p:cNvPicPr>
          <p:nvPr/>
        </p:nvPicPr>
        <p:blipFill rotWithShape="1">
          <a:blip r:embed="rId3"/>
          <a:srcRect l="21225" t="38686" r="19388" b="18685"/>
          <a:stretch/>
        </p:blipFill>
        <p:spPr>
          <a:xfrm>
            <a:off x="1957590" y="3313089"/>
            <a:ext cx="7212169" cy="2923504"/>
          </a:xfrm>
          <a:prstGeom prst="rect">
            <a:avLst/>
          </a:prstGeom>
        </p:spPr>
      </p:pic>
      <p:sp>
        <p:nvSpPr>
          <p:cNvPr id="12" name="文本框 11">
            <a:extLst>
              <a:ext uri="{FF2B5EF4-FFF2-40B4-BE49-F238E27FC236}">
                <a16:creationId xmlns:a16="http://schemas.microsoft.com/office/drawing/2014/main" id="{7617F1CD-EB8E-4424-8AA0-4B18A8DCF5FE}"/>
              </a:ext>
            </a:extLst>
          </p:cNvPr>
          <p:cNvSpPr txBox="1"/>
          <p:nvPr/>
        </p:nvSpPr>
        <p:spPr>
          <a:xfrm>
            <a:off x="167426" y="838333"/>
            <a:ext cx="7501943" cy="646331"/>
          </a:xfrm>
          <a:prstGeom prst="rect">
            <a:avLst/>
          </a:prstGeom>
          <a:noFill/>
        </p:spPr>
        <p:txBody>
          <a:bodyPr wrap="square">
            <a:spAutoFit/>
          </a:bodyPr>
          <a:lstStyle/>
          <a:p>
            <a:r>
              <a:rPr lang="zh-CN" altLang="en-US" sz="3600" b="1" dirty="0">
                <a:solidFill>
                  <a:srgbClr val="C00000"/>
                </a:solidFill>
              </a:rPr>
              <a:t>一、吉利EV 300车载充电机规格</a:t>
            </a:r>
          </a:p>
        </p:txBody>
      </p:sp>
    </p:spTree>
    <p:extLst>
      <p:ext uri="{BB962C8B-B14F-4D97-AF65-F5344CB8AC3E}">
        <p14:creationId xmlns:p14="http://schemas.microsoft.com/office/powerpoint/2010/main" val="7212558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1171AEEF-F8E2-4A9A-8986-C1BB13435298}"/>
              </a:ext>
            </a:extLst>
          </p:cNvPr>
          <p:cNvGrpSpPr/>
          <p:nvPr/>
        </p:nvGrpSpPr>
        <p:grpSpPr>
          <a:xfrm>
            <a:off x="4356899" y="3356430"/>
            <a:ext cx="2495952" cy="3566454"/>
            <a:chOff x="3993415" y="3271064"/>
            <a:chExt cx="1872208" cy="2674221"/>
          </a:xfrm>
        </p:grpSpPr>
        <p:sp>
          <p:nvSpPr>
            <p:cNvPr id="22" name="椭圆 21">
              <a:extLst>
                <a:ext uri="{FF2B5EF4-FFF2-40B4-BE49-F238E27FC236}">
                  <a16:creationId xmlns:a16="http://schemas.microsoft.com/office/drawing/2014/main" id="{F25AC49B-1C07-4CED-9B06-874ABD62D75E}"/>
                </a:ext>
              </a:extLst>
            </p:cNvPr>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52">
              <a:extLst>
                <a:ext uri="{FF2B5EF4-FFF2-40B4-BE49-F238E27FC236}">
                  <a16:creationId xmlns:a16="http://schemas.microsoft.com/office/drawing/2014/main" id="{6330B4D1-1823-465A-9C1E-A98F845718BC}"/>
                </a:ext>
              </a:extLst>
            </p:cNvPr>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id="{5824497C-B1E1-4905-86EB-A026DD1FA543}"/>
              </a:ext>
            </a:extLst>
          </p:cNvPr>
          <p:cNvCxnSpPr>
            <a:cxnSpLocks/>
          </p:cNvCxnSpPr>
          <p:nvPr/>
        </p:nvCxnSpPr>
        <p:spPr>
          <a:xfrm flipH="1" flipV="1">
            <a:off x="3017760" y="4223448"/>
            <a:ext cx="2355970" cy="551981"/>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560EB686-B445-45A1-BF0C-B7FF864FB1C3}"/>
              </a:ext>
            </a:extLst>
          </p:cNvPr>
          <p:cNvCxnSpPr>
            <a:cxnSpLocks/>
          </p:cNvCxnSpPr>
          <p:nvPr/>
        </p:nvCxnSpPr>
        <p:spPr>
          <a:xfrm flipV="1">
            <a:off x="5733665" y="2421641"/>
            <a:ext cx="1403721" cy="2353786"/>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DC9E7661-9250-4619-9A12-C8D373205E80}"/>
              </a:ext>
            </a:extLst>
          </p:cNvPr>
          <p:cNvCxnSpPr>
            <a:cxnSpLocks/>
          </p:cNvCxnSpPr>
          <p:nvPr/>
        </p:nvCxnSpPr>
        <p:spPr>
          <a:xfrm flipH="1" flipV="1">
            <a:off x="4354914" y="2452908"/>
            <a:ext cx="1263519" cy="2219487"/>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33AF42FA-240B-4E88-A0A8-A0EE3CF16D66}"/>
              </a:ext>
            </a:extLst>
          </p:cNvPr>
          <p:cNvSpPr/>
          <p:nvPr/>
        </p:nvSpPr>
        <p:spPr>
          <a:xfrm>
            <a:off x="1663286" y="3263702"/>
            <a:ext cx="1313962" cy="133515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1" name="TextBox 16">
            <a:extLst>
              <a:ext uri="{FF2B5EF4-FFF2-40B4-BE49-F238E27FC236}">
                <a16:creationId xmlns:a16="http://schemas.microsoft.com/office/drawing/2014/main" id="{D1AA8BA5-2838-4FED-98E8-7008AA2C324F}"/>
              </a:ext>
            </a:extLst>
          </p:cNvPr>
          <p:cNvSpPr txBox="1"/>
          <p:nvPr/>
        </p:nvSpPr>
        <p:spPr>
          <a:xfrm>
            <a:off x="1622060" y="3462946"/>
            <a:ext cx="1318426" cy="889807"/>
          </a:xfrm>
          <a:prstGeom prst="rect">
            <a:avLst/>
          </a:prstGeom>
          <a:noFill/>
        </p:spPr>
        <p:txBody>
          <a:bodyPr wrap="square" lIns="149683" tIns="74841" rIns="149683" bIns="74841" rtlCol="0">
            <a:spAutoFit/>
          </a:bodyPr>
          <a:lstStyle/>
          <a:p>
            <a:pPr algn="ctr"/>
            <a:r>
              <a:rPr lang="zh-CN" altLang="en-US" sz="2400" b="1" dirty="0">
                <a:solidFill>
                  <a:schemeClr val="bg1"/>
                </a:solidFill>
                <a:latin typeface="Microsoft YaHei" panose="020B0503020204020204" pitchFamily="34" charset="-122"/>
                <a:ea typeface="Microsoft YaHei" panose="020B0503020204020204" pitchFamily="34" charset="-122"/>
              </a:rPr>
              <a:t>交流充电插座</a:t>
            </a:r>
            <a:endParaRPr lang="zh-CN" sz="2400" b="1" dirty="0">
              <a:solidFill>
                <a:schemeClr val="bg1"/>
              </a:solidFill>
              <a:latin typeface="Microsoft YaHei" panose="020B0503020204020204" pitchFamily="34" charset="-122"/>
              <a:ea typeface="Microsoft YaHei" panose="020B0503020204020204" pitchFamily="34" charset="-122"/>
            </a:endParaRPr>
          </a:p>
        </p:txBody>
      </p:sp>
      <p:sp>
        <p:nvSpPr>
          <p:cNvPr id="12" name="Rectangle 11">
            <a:extLst>
              <a:ext uri="{FF2B5EF4-FFF2-40B4-BE49-F238E27FC236}">
                <a16:creationId xmlns:a16="http://schemas.microsoft.com/office/drawing/2014/main" id="{87756BDF-A79A-45D5-BF2E-2827F2DA549E}"/>
              </a:ext>
            </a:extLst>
          </p:cNvPr>
          <p:cNvSpPr>
            <a:spLocks noChangeArrowheads="1"/>
          </p:cNvSpPr>
          <p:nvPr/>
        </p:nvSpPr>
        <p:spPr bwMode="gray">
          <a:xfrm>
            <a:off x="4641434" y="3628469"/>
            <a:ext cx="1951357" cy="2092869"/>
          </a:xfrm>
          <a:prstGeom prst="rect">
            <a:avLst/>
          </a:prstGeom>
          <a:noFill/>
          <a:ln>
            <a:noFill/>
          </a:ln>
        </p:spPr>
        <p:txBody>
          <a:bodyPr wrap="square" lIns="121908" tIns="60954" rIns="121908" bIns="60954">
            <a:sp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sym typeface="+mn-ea"/>
              </a:rPr>
              <a:t>吉利</a:t>
            </a:r>
            <a:r>
              <a:rPr lang="en-US" altLang="zh-CN" sz="3200" b="1" dirty="0">
                <a:solidFill>
                  <a:schemeClr val="bg1"/>
                </a:solidFill>
                <a:latin typeface="Microsoft YaHei" panose="020B0503020204020204" pitchFamily="34" charset="-122"/>
                <a:ea typeface="Microsoft YaHei" panose="020B0503020204020204" pitchFamily="34" charset="-122"/>
                <a:sym typeface="+mn-ea"/>
              </a:rPr>
              <a:t>EV300 </a:t>
            </a:r>
            <a:r>
              <a:rPr lang="zh-CN" altLang="en-US" sz="3200" b="1" dirty="0">
                <a:solidFill>
                  <a:schemeClr val="bg1"/>
                </a:solidFill>
                <a:latin typeface="Microsoft YaHei" panose="020B0503020204020204" pitchFamily="34" charset="-122"/>
                <a:ea typeface="Microsoft YaHei" panose="020B0503020204020204" pitchFamily="34" charset="-122"/>
                <a:sym typeface="+mn-ea"/>
              </a:rPr>
              <a:t>慢充部件组成</a:t>
            </a:r>
            <a:endParaRPr lang="zh-CN" altLang="en-US" sz="3200" b="1" dirty="0">
              <a:solidFill>
                <a:schemeClr val="bg1"/>
              </a:solidFill>
              <a:latin typeface="Microsoft YaHei" panose="020B0503020204020204" pitchFamily="34" charset="-122"/>
              <a:ea typeface="Microsoft YaHei" panose="020B0503020204020204" pitchFamily="34" charset="-122"/>
            </a:endParaRPr>
          </a:p>
        </p:txBody>
      </p:sp>
      <p:sp>
        <p:nvSpPr>
          <p:cNvPr id="15" name="椭圆 14">
            <a:extLst>
              <a:ext uri="{FF2B5EF4-FFF2-40B4-BE49-F238E27FC236}">
                <a16:creationId xmlns:a16="http://schemas.microsoft.com/office/drawing/2014/main" id="{3AAFFFD2-F8ED-48E5-BFDC-E6FA235F6A3E}"/>
              </a:ext>
            </a:extLst>
          </p:cNvPr>
          <p:cNvSpPr/>
          <p:nvPr/>
        </p:nvSpPr>
        <p:spPr>
          <a:xfrm>
            <a:off x="3286891" y="1144109"/>
            <a:ext cx="1313962" cy="133515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6" name="椭圆 15">
            <a:extLst>
              <a:ext uri="{FF2B5EF4-FFF2-40B4-BE49-F238E27FC236}">
                <a16:creationId xmlns:a16="http://schemas.microsoft.com/office/drawing/2014/main" id="{6BF37C80-399F-45DE-A156-8C98D224ACF7}"/>
              </a:ext>
            </a:extLst>
          </p:cNvPr>
          <p:cNvSpPr/>
          <p:nvPr/>
        </p:nvSpPr>
        <p:spPr>
          <a:xfrm>
            <a:off x="6827789" y="1087172"/>
            <a:ext cx="1313962" cy="133515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8" name="TextBox 33">
            <a:extLst>
              <a:ext uri="{FF2B5EF4-FFF2-40B4-BE49-F238E27FC236}">
                <a16:creationId xmlns:a16="http://schemas.microsoft.com/office/drawing/2014/main" id="{DAA5D389-2DBD-4A7B-85C8-3767AAB4E79F}"/>
              </a:ext>
            </a:extLst>
          </p:cNvPr>
          <p:cNvSpPr txBox="1"/>
          <p:nvPr/>
        </p:nvSpPr>
        <p:spPr>
          <a:xfrm>
            <a:off x="3318559" y="1353605"/>
            <a:ext cx="1322875" cy="889807"/>
          </a:xfrm>
          <a:prstGeom prst="rect">
            <a:avLst/>
          </a:prstGeom>
          <a:noFill/>
        </p:spPr>
        <p:txBody>
          <a:bodyPr wrap="square" lIns="149683" tIns="74841" rIns="149683" bIns="74841" rtlCol="0">
            <a:spAutoFit/>
          </a:bodyPr>
          <a:lstStyle/>
          <a:p>
            <a:pPr algn="ctr"/>
            <a:r>
              <a:rPr lang="zh-CN" altLang="en-US" sz="2400" b="1" dirty="0">
                <a:solidFill>
                  <a:schemeClr val="bg1"/>
                </a:solidFill>
                <a:latin typeface="Microsoft YaHei" panose="020B0503020204020204" pitchFamily="34" charset="-122"/>
                <a:ea typeface="Microsoft YaHei" panose="020B0503020204020204" pitchFamily="34" charset="-122"/>
              </a:rPr>
              <a:t>交流充电插头</a:t>
            </a:r>
            <a:endParaRPr lang="zh-CN" altLang="zh-CN" sz="2400" b="1" dirty="0">
              <a:solidFill>
                <a:schemeClr val="bg1"/>
              </a:solidFill>
              <a:latin typeface="Microsoft YaHei" panose="020B0503020204020204" pitchFamily="34" charset="-122"/>
              <a:ea typeface="Microsoft YaHei" panose="020B0503020204020204" pitchFamily="34" charset="-122"/>
            </a:endParaRPr>
          </a:p>
        </p:txBody>
      </p:sp>
      <p:sp>
        <p:nvSpPr>
          <p:cNvPr id="20" name="TextBox 35">
            <a:extLst>
              <a:ext uri="{FF2B5EF4-FFF2-40B4-BE49-F238E27FC236}">
                <a16:creationId xmlns:a16="http://schemas.microsoft.com/office/drawing/2014/main" id="{7EA06297-B600-4447-9FC2-619E1FD692F1}"/>
              </a:ext>
            </a:extLst>
          </p:cNvPr>
          <p:cNvSpPr txBox="1"/>
          <p:nvPr/>
        </p:nvSpPr>
        <p:spPr>
          <a:xfrm>
            <a:off x="6895924" y="1210870"/>
            <a:ext cx="1187771" cy="1136029"/>
          </a:xfrm>
          <a:prstGeom prst="rect">
            <a:avLst/>
          </a:prstGeom>
          <a:noFill/>
        </p:spPr>
        <p:txBody>
          <a:bodyPr wrap="square" lIns="149683" tIns="74841" rIns="149683" bIns="74841" rtlCol="0">
            <a:sp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动力电池</a:t>
            </a:r>
            <a:endParaRPr lang="zh-CN" sz="3200" b="1" dirty="0">
              <a:solidFill>
                <a:schemeClr val="bg1"/>
              </a:solidFill>
              <a:latin typeface="Microsoft YaHei" panose="020B0503020204020204" pitchFamily="34" charset="-122"/>
              <a:ea typeface="Microsoft YaHei" panose="020B0503020204020204" pitchFamily="34" charset="-122"/>
            </a:endParaRPr>
          </a:p>
        </p:txBody>
      </p:sp>
      <p:sp>
        <p:nvSpPr>
          <p:cNvPr id="19" name="椭圆 18">
            <a:extLst>
              <a:ext uri="{FF2B5EF4-FFF2-40B4-BE49-F238E27FC236}">
                <a16:creationId xmlns:a16="http://schemas.microsoft.com/office/drawing/2014/main" id="{41131D98-A0B0-44D0-8DAF-95FE3A85FE7D}"/>
              </a:ext>
            </a:extLst>
          </p:cNvPr>
          <p:cNvSpPr/>
          <p:nvPr/>
        </p:nvSpPr>
        <p:spPr>
          <a:xfrm>
            <a:off x="8384783" y="3601825"/>
            <a:ext cx="1313962" cy="133515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24" name="TextBox 33">
            <a:extLst>
              <a:ext uri="{FF2B5EF4-FFF2-40B4-BE49-F238E27FC236}">
                <a16:creationId xmlns:a16="http://schemas.microsoft.com/office/drawing/2014/main" id="{3C7C765E-138C-4E25-BFCE-90738F8E217A}"/>
              </a:ext>
            </a:extLst>
          </p:cNvPr>
          <p:cNvSpPr txBox="1"/>
          <p:nvPr/>
        </p:nvSpPr>
        <p:spPr>
          <a:xfrm>
            <a:off x="8364935" y="3837078"/>
            <a:ext cx="1384353" cy="1012918"/>
          </a:xfrm>
          <a:prstGeom prst="rect">
            <a:avLst/>
          </a:prstGeom>
          <a:noFill/>
        </p:spPr>
        <p:txBody>
          <a:bodyPr wrap="square" lIns="149683" tIns="74841" rIns="149683" bIns="74841" rtlCol="0">
            <a:spAutoFit/>
          </a:bodyPr>
          <a:lstStyle/>
          <a:p>
            <a:pPr algn="ctr"/>
            <a:r>
              <a:rPr lang="zh-CN" altLang="en-US" sz="2800" b="1" dirty="0">
                <a:solidFill>
                  <a:schemeClr val="bg1"/>
                </a:solidFill>
                <a:latin typeface="Microsoft YaHei" panose="020B0503020204020204" pitchFamily="34" charset="-122"/>
                <a:ea typeface="Microsoft YaHei" panose="020B0503020204020204" pitchFamily="34" charset="-122"/>
              </a:rPr>
              <a:t>车载充电机</a:t>
            </a:r>
            <a:endParaRPr lang="zh-CN" sz="2800" b="1" dirty="0">
              <a:solidFill>
                <a:schemeClr val="bg1"/>
              </a:solidFill>
              <a:latin typeface="Microsoft YaHei" panose="020B0503020204020204" pitchFamily="34" charset="-122"/>
              <a:ea typeface="Microsoft YaHei" panose="020B0503020204020204" pitchFamily="34" charset="-122"/>
            </a:endParaRPr>
          </a:p>
        </p:txBody>
      </p:sp>
      <p:cxnSp>
        <p:nvCxnSpPr>
          <p:cNvPr id="25" name="直接连接符 24">
            <a:extLst>
              <a:ext uri="{FF2B5EF4-FFF2-40B4-BE49-F238E27FC236}">
                <a16:creationId xmlns:a16="http://schemas.microsoft.com/office/drawing/2014/main" id="{4FDE74E5-B6CD-4C16-BE98-719A2C13F344}"/>
              </a:ext>
            </a:extLst>
          </p:cNvPr>
          <p:cNvCxnSpPr>
            <a:cxnSpLocks/>
          </p:cNvCxnSpPr>
          <p:nvPr/>
        </p:nvCxnSpPr>
        <p:spPr>
          <a:xfrm flipV="1">
            <a:off x="6117887" y="4269401"/>
            <a:ext cx="2189622" cy="400846"/>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5A16EF10-EBAE-4459-AFE4-183A47DCB8F7}"/>
              </a:ext>
            </a:extLst>
          </p:cNvPr>
          <p:cNvSpPr txBox="1"/>
          <p:nvPr/>
        </p:nvSpPr>
        <p:spPr>
          <a:xfrm>
            <a:off x="281970" y="557762"/>
            <a:ext cx="8145888" cy="646331"/>
          </a:xfrm>
          <a:prstGeom prst="rect">
            <a:avLst/>
          </a:prstGeom>
          <a:noFill/>
        </p:spPr>
        <p:txBody>
          <a:bodyPr wrap="square">
            <a:spAutoFit/>
          </a:bodyPr>
          <a:lstStyle/>
          <a:p>
            <a:r>
              <a:rPr lang="zh-CN" altLang="en-US" sz="3600" b="1" dirty="0">
                <a:solidFill>
                  <a:srgbClr val="C00000"/>
                </a:solidFill>
              </a:rPr>
              <a:t>二、吉利EV300 慢充部件组成</a:t>
            </a:r>
          </a:p>
        </p:txBody>
      </p:sp>
    </p:spTree>
    <p:extLst>
      <p:ext uri="{BB962C8B-B14F-4D97-AF65-F5344CB8AC3E}">
        <p14:creationId xmlns:p14="http://schemas.microsoft.com/office/powerpoint/2010/main" val="22193842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300" fill="hold"/>
                                        <p:tgtEl>
                                          <p:spTgt spid="10"/>
                                        </p:tgtEl>
                                        <p:attrNameLst>
                                          <p:attrName>ppt_w</p:attrName>
                                        </p:attrNameLst>
                                      </p:cBhvr>
                                      <p:tavLst>
                                        <p:tav tm="0">
                                          <p:val>
                                            <p:fltVal val="0"/>
                                          </p:val>
                                        </p:tav>
                                        <p:tav tm="100000">
                                          <p:val>
                                            <p:strVal val="#ppt_w"/>
                                          </p:val>
                                        </p:tav>
                                      </p:tavLst>
                                    </p:anim>
                                    <p:anim calcmode="lin" valueType="num">
                                      <p:cBhvr>
                                        <p:cTn id="8" dur="300" fill="hold"/>
                                        <p:tgtEl>
                                          <p:spTgt spid="10"/>
                                        </p:tgtEl>
                                        <p:attrNameLst>
                                          <p:attrName>ppt_h</p:attrName>
                                        </p:attrNameLst>
                                      </p:cBhvr>
                                      <p:tavLst>
                                        <p:tav tm="0">
                                          <p:val>
                                            <p:fltVal val="0"/>
                                          </p:val>
                                        </p:tav>
                                        <p:tav tm="100000">
                                          <p:val>
                                            <p:strVal val="#ppt_h"/>
                                          </p:val>
                                        </p:tav>
                                      </p:tavLst>
                                    </p:anim>
                                    <p:animEffect transition="in" filter="fade">
                                      <p:cBhvr>
                                        <p:cTn id="9" dur="300"/>
                                        <p:tgtEl>
                                          <p:spTgt spid="10"/>
                                        </p:tgtEl>
                                      </p:cBhvr>
                                    </p:animEffect>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 fill="hold"/>
                                        <p:tgtEl>
                                          <p:spTgt spid="15"/>
                                        </p:tgtEl>
                                        <p:attrNameLst>
                                          <p:attrName>ppt_w</p:attrName>
                                        </p:attrNameLst>
                                      </p:cBhvr>
                                      <p:tavLst>
                                        <p:tav tm="0">
                                          <p:val>
                                            <p:fltVal val="0"/>
                                          </p:val>
                                        </p:tav>
                                        <p:tav tm="100000">
                                          <p:val>
                                            <p:strVal val="#ppt_w"/>
                                          </p:val>
                                        </p:tav>
                                      </p:tavLst>
                                    </p:anim>
                                    <p:anim calcmode="lin" valueType="num">
                                      <p:cBhvr>
                                        <p:cTn id="26" dur="300" fill="hold"/>
                                        <p:tgtEl>
                                          <p:spTgt spid="15"/>
                                        </p:tgtEl>
                                        <p:attrNameLst>
                                          <p:attrName>ppt_h</p:attrName>
                                        </p:attrNameLst>
                                      </p:cBhvr>
                                      <p:tavLst>
                                        <p:tav tm="0">
                                          <p:val>
                                            <p:fltVal val="0"/>
                                          </p:val>
                                        </p:tav>
                                        <p:tav tm="100000">
                                          <p:val>
                                            <p:strVal val="#ppt_h"/>
                                          </p:val>
                                        </p:tav>
                                      </p:tavLst>
                                    </p:anim>
                                    <p:animEffect transition="in" filter="fade">
                                      <p:cBhvr>
                                        <p:cTn id="27" dur="300"/>
                                        <p:tgtEl>
                                          <p:spTgt spid="15"/>
                                        </p:tgtEl>
                                      </p:cBhvr>
                                    </p:animEffect>
                                  </p:childTnLst>
                                </p:cTn>
                              </p:par>
                            </p:childTnLst>
                          </p:cTn>
                        </p:par>
                        <p:par>
                          <p:cTn id="28" fill="hold">
                            <p:stCondLst>
                              <p:cond delay="3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300" fill="hold"/>
                                        <p:tgtEl>
                                          <p:spTgt spid="16"/>
                                        </p:tgtEl>
                                        <p:attrNameLst>
                                          <p:attrName>ppt_w</p:attrName>
                                        </p:attrNameLst>
                                      </p:cBhvr>
                                      <p:tavLst>
                                        <p:tav tm="0">
                                          <p:val>
                                            <p:fltVal val="0"/>
                                          </p:val>
                                        </p:tav>
                                        <p:tav tm="100000">
                                          <p:val>
                                            <p:strVal val="#ppt_w"/>
                                          </p:val>
                                        </p:tav>
                                      </p:tavLst>
                                    </p:anim>
                                    <p:anim calcmode="lin" valueType="num">
                                      <p:cBhvr>
                                        <p:cTn id="44" dur="300" fill="hold"/>
                                        <p:tgtEl>
                                          <p:spTgt spid="16"/>
                                        </p:tgtEl>
                                        <p:attrNameLst>
                                          <p:attrName>ppt_h</p:attrName>
                                        </p:attrNameLst>
                                      </p:cBhvr>
                                      <p:tavLst>
                                        <p:tav tm="0">
                                          <p:val>
                                            <p:fltVal val="0"/>
                                          </p:val>
                                        </p:tav>
                                        <p:tav tm="100000">
                                          <p:val>
                                            <p:strVal val="#ppt_h"/>
                                          </p:val>
                                        </p:tav>
                                      </p:tavLst>
                                    </p:anim>
                                    <p:animEffect transition="in" filter="fade">
                                      <p:cBhvr>
                                        <p:cTn id="45" dur="300"/>
                                        <p:tgtEl>
                                          <p:spTgt spid="16"/>
                                        </p:tgtEl>
                                      </p:cBhvr>
                                    </p:animEffect>
                                  </p:childTnLst>
                                </p:cTn>
                              </p:par>
                            </p:childTnLst>
                          </p:cTn>
                        </p:par>
                        <p:par>
                          <p:cTn id="46" fill="hold">
                            <p:stCondLst>
                              <p:cond delay="3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300" fill="hold"/>
                                        <p:tgtEl>
                                          <p:spTgt spid="19"/>
                                        </p:tgtEl>
                                        <p:attrNameLst>
                                          <p:attrName>ppt_w</p:attrName>
                                        </p:attrNameLst>
                                      </p:cBhvr>
                                      <p:tavLst>
                                        <p:tav tm="0">
                                          <p:val>
                                            <p:fltVal val="0"/>
                                          </p:val>
                                        </p:tav>
                                        <p:tav tm="100000">
                                          <p:val>
                                            <p:strVal val="#ppt_w"/>
                                          </p:val>
                                        </p:tav>
                                      </p:tavLst>
                                    </p:anim>
                                    <p:anim calcmode="lin" valueType="num">
                                      <p:cBhvr>
                                        <p:cTn id="62" dur="300" fill="hold"/>
                                        <p:tgtEl>
                                          <p:spTgt spid="19"/>
                                        </p:tgtEl>
                                        <p:attrNameLst>
                                          <p:attrName>ppt_h</p:attrName>
                                        </p:attrNameLst>
                                      </p:cBhvr>
                                      <p:tavLst>
                                        <p:tav tm="0">
                                          <p:val>
                                            <p:fltVal val="0"/>
                                          </p:val>
                                        </p:tav>
                                        <p:tav tm="100000">
                                          <p:val>
                                            <p:strVal val="#ppt_h"/>
                                          </p:val>
                                        </p:tav>
                                      </p:tavLst>
                                    </p:anim>
                                    <p:animEffect transition="in" filter="fade">
                                      <p:cBhvr>
                                        <p:cTn id="63" dur="300"/>
                                        <p:tgtEl>
                                          <p:spTgt spid="19"/>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childTnLst>
                          </p:cTn>
                        </p:par>
                        <p:par>
                          <p:cTn id="69" fill="hold">
                            <p:stCondLst>
                              <p:cond delay="500"/>
                            </p:stCondLst>
                            <p:childTnLst>
                              <p:par>
                                <p:cTn id="70" presetID="53" presetClass="entr" presetSubtype="16"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5" grpId="0" bldLvl="0" animBg="1"/>
      <p:bldP spid="16" grpId="0" bldLvl="0" animBg="1"/>
      <p:bldP spid="18" grpId="0"/>
      <p:bldP spid="20" grpId="0"/>
      <p:bldP spid="19" grpId="0" bldLvl="0" animBg="1"/>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904A6D1-3215-4444-88BC-B145E2C96552}"/>
              </a:ext>
            </a:extLst>
          </p:cNvPr>
          <p:cNvSpPr txBox="1"/>
          <p:nvPr/>
        </p:nvSpPr>
        <p:spPr>
          <a:xfrm>
            <a:off x="244698" y="3256869"/>
            <a:ext cx="11320529" cy="2931572"/>
          </a:xfrm>
          <a:prstGeom prst="rect">
            <a:avLst/>
          </a:prstGeom>
          <a:noFill/>
        </p:spPr>
        <p:txBody>
          <a:bodyPr wrap="square">
            <a:spAutoFit/>
          </a:bodyPr>
          <a:lstStyle/>
          <a:p>
            <a:pPr indent="266700" algn="just">
              <a:lnSpc>
                <a:spcPct val="150000"/>
              </a:lnSpc>
            </a:pP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   王先生驾驶一辆吉利</a:t>
            </a:r>
            <a:r>
              <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EV300</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纯电动汽车，昨天插上充电枪进行慢充充电时，发现仪表板上有插枪信号，但是充电电流为零，</a:t>
            </a:r>
            <a:r>
              <a:rPr lang="zh-CN" altLang="en-US" sz="3200" b="1" kern="100" dirty="0">
                <a:solidFill>
                  <a:srgbClr val="C00000"/>
                </a:solidFill>
                <a:latin typeface="楷体" panose="02010609060101010101" pitchFamily="49" charset="-122"/>
                <a:ea typeface="楷体" panose="02010609060101010101" pitchFamily="49" charset="-122"/>
                <a:cs typeface="宋体" panose="02010600030101010101" pitchFamily="2" charset="-122"/>
              </a:rPr>
              <a:t>不能正常充电</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a:t>
            </a:r>
            <a:endPar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endParaRPr>
          </a:p>
          <a:p>
            <a:pPr indent="266700" algn="just">
              <a:lnSpc>
                <a:spcPct val="150000"/>
              </a:lnSpc>
            </a:pPr>
            <a:r>
              <a:rPr lang="en-US" altLang="zh-CN"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   </a:t>
            </a:r>
            <a:r>
              <a:rPr lang="zh-CN" altLang="en-US" sz="3200" kern="100" dirty="0">
                <a:solidFill>
                  <a:srgbClr val="000000"/>
                </a:solidFill>
                <a:latin typeface="楷体" panose="02010609060101010101" pitchFamily="49" charset="-122"/>
                <a:ea typeface="楷体" panose="02010609060101010101" pitchFamily="49" charset="-122"/>
                <a:cs typeface="宋体" panose="02010600030101010101" pitchFamily="2" charset="-122"/>
              </a:rPr>
              <a:t>请你检修该车辆故障，并向客户说明故障原因及修理措施。</a:t>
            </a:r>
            <a:endParaRPr lang="zh-CN" altLang="zh-CN" sz="3200" kern="100" dirty="0">
              <a:effectLst/>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a16="http://schemas.microsoft.com/office/drawing/2014/main" id="{FD72D1BE-2EC0-41EC-8C9A-CF6E224EBD8A}"/>
              </a:ext>
            </a:extLst>
          </p:cNvPr>
          <p:cNvGrpSpPr/>
          <p:nvPr/>
        </p:nvGrpSpPr>
        <p:grpSpPr>
          <a:xfrm>
            <a:off x="1028164" y="859883"/>
            <a:ext cx="2101402" cy="1226494"/>
            <a:chOff x="1278794" y="3334906"/>
            <a:chExt cx="914014" cy="914014"/>
          </a:xfrm>
        </p:grpSpPr>
        <p:grpSp>
          <p:nvGrpSpPr>
            <p:cNvPr id="6" name="组合 5">
              <a:extLst>
                <a:ext uri="{FF2B5EF4-FFF2-40B4-BE49-F238E27FC236}">
                  <a16:creationId xmlns:a16="http://schemas.microsoft.com/office/drawing/2014/main" id="{A0D9FCE6-1288-493D-9A24-BF3632F44CBC}"/>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 name="同心圆 4">
                <a:extLst>
                  <a:ext uri="{FF2B5EF4-FFF2-40B4-BE49-F238E27FC236}">
                    <a16:creationId xmlns:a16="http://schemas.microsoft.com/office/drawing/2014/main" id="{345A7CF3-258D-4C5E-B23E-7E88903C63B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9" name="椭圆 8">
                <a:extLst>
                  <a:ext uri="{FF2B5EF4-FFF2-40B4-BE49-F238E27FC236}">
                    <a16:creationId xmlns:a16="http://schemas.microsoft.com/office/drawing/2014/main" id="{C0444436-883B-4771-88D3-20794B4F194D}"/>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 name="TextBox 3">
              <a:extLst>
                <a:ext uri="{FF2B5EF4-FFF2-40B4-BE49-F238E27FC236}">
                  <a16:creationId xmlns:a16="http://schemas.microsoft.com/office/drawing/2014/main" id="{13BF92D0-6488-4CFA-952C-4032569FA5B2}"/>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1026" name="Picture 2">
            <a:extLst>
              <a:ext uri="{FF2B5EF4-FFF2-40B4-BE49-F238E27FC236}">
                <a16:creationId xmlns:a16="http://schemas.microsoft.com/office/drawing/2014/main" id="{07F920E6-D054-4302-A4CB-AC90563733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1909" y="571500"/>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65688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BDD25688-6D7A-4456-B59A-BBDBA7C3D159}"/>
              </a:ext>
            </a:extLst>
          </p:cNvPr>
          <p:cNvSpPr txBox="1"/>
          <p:nvPr/>
        </p:nvSpPr>
        <p:spPr>
          <a:xfrm>
            <a:off x="642576" y="748846"/>
            <a:ext cx="10708783" cy="2796407"/>
          </a:xfrm>
          <a:prstGeom prst="rect">
            <a:avLst/>
          </a:prstGeom>
          <a:noFill/>
        </p:spPr>
        <p:txBody>
          <a:bodyPr wrap="square">
            <a:spAutoFit/>
          </a:bodyPr>
          <a:lstStyle/>
          <a:p>
            <a:pPr>
              <a:lnSpc>
                <a:spcPct val="150000"/>
              </a:lnSpc>
            </a:pPr>
            <a:r>
              <a:rPr lang="en-US" altLang="zh-CN" sz="2400" b="1" dirty="0">
                <a:solidFill>
                  <a:srgbClr val="C00000"/>
                </a:solidFill>
              </a:rPr>
              <a:t>1.</a:t>
            </a:r>
            <a:r>
              <a:rPr lang="zh-CN" altLang="en-US" sz="2400" b="1" dirty="0">
                <a:solidFill>
                  <a:srgbClr val="C00000"/>
                </a:solidFill>
              </a:rPr>
              <a:t>交流充电口</a:t>
            </a:r>
            <a:endParaRPr lang="en-US" altLang="zh-CN" sz="2400" b="1" dirty="0">
              <a:solidFill>
                <a:srgbClr val="C00000"/>
              </a:solidFill>
            </a:endParaRPr>
          </a:p>
          <a:p>
            <a:pPr>
              <a:lnSpc>
                <a:spcPct val="150000"/>
              </a:lnSpc>
            </a:pPr>
            <a:r>
              <a:rPr lang="en-US" altLang="zh-CN" sz="2400" dirty="0"/>
              <a:t>   </a:t>
            </a:r>
            <a:r>
              <a:rPr lang="zh-CN" altLang="en-US" sz="2400" dirty="0"/>
              <a:t>交流充电口（带高压线束）、直流充电口都安装在车身左后侧。</a:t>
            </a:r>
            <a:endParaRPr lang="en-US" altLang="zh-CN" sz="2400" dirty="0"/>
          </a:p>
          <a:p>
            <a:pPr>
              <a:lnSpc>
                <a:spcPct val="150000"/>
              </a:lnSpc>
            </a:pPr>
            <a:r>
              <a:rPr lang="en-US" altLang="zh-CN" sz="2400" dirty="0"/>
              <a:t>   </a:t>
            </a:r>
            <a:r>
              <a:rPr lang="zh-CN" altLang="en-US" sz="2400" dirty="0"/>
              <a:t>充电时，根据选择的充电类型，连接交流充电插头或直流充电插头到相应的</a:t>
            </a:r>
            <a:endParaRPr lang="en-US" altLang="zh-CN" sz="2400" dirty="0"/>
          </a:p>
          <a:p>
            <a:pPr>
              <a:lnSpc>
                <a:spcPct val="150000"/>
              </a:lnSpc>
            </a:pPr>
            <a:r>
              <a:rPr lang="en-US" altLang="zh-CN" sz="2400" dirty="0"/>
              <a:t>   </a:t>
            </a:r>
            <a:r>
              <a:rPr lang="zh-CN" altLang="en-US" sz="2400" dirty="0"/>
              <a:t>充电插座，连接正确后开始充电。</a:t>
            </a:r>
            <a:endParaRPr lang="en-US" altLang="zh-CN" sz="2400" dirty="0"/>
          </a:p>
          <a:p>
            <a:pPr>
              <a:lnSpc>
                <a:spcPct val="150000"/>
              </a:lnSpc>
            </a:pPr>
            <a:r>
              <a:rPr lang="en-US" altLang="zh-CN" sz="2400" dirty="0"/>
              <a:t>   </a:t>
            </a:r>
            <a:r>
              <a:rPr lang="zh-CN" altLang="en-US" sz="2400" dirty="0"/>
              <a:t>充电口连接后形成检测回路，当出现连接故障时系统可以检测该故障。</a:t>
            </a:r>
          </a:p>
        </p:txBody>
      </p:sp>
      <p:pic>
        <p:nvPicPr>
          <p:cNvPr id="8" name="内容占位符 4">
            <a:extLst>
              <a:ext uri="{FF2B5EF4-FFF2-40B4-BE49-F238E27FC236}">
                <a16:creationId xmlns:a16="http://schemas.microsoft.com/office/drawing/2014/main" id="{DA58CDE5-CDB7-41A2-8935-35CF2AD1429C}"/>
              </a:ext>
            </a:extLst>
          </p:cNvPr>
          <p:cNvPicPr>
            <a:picLocks noChangeAspect="1"/>
          </p:cNvPicPr>
          <p:nvPr/>
        </p:nvPicPr>
        <p:blipFill rotWithShape="1">
          <a:blip r:embed="rId2"/>
          <a:srcRect l="13316" t="7776" r="11499"/>
          <a:stretch/>
        </p:blipFill>
        <p:spPr>
          <a:xfrm>
            <a:off x="5996967" y="3668001"/>
            <a:ext cx="3125864" cy="2549823"/>
          </a:xfrm>
          <a:prstGeom prst="rect">
            <a:avLst/>
          </a:prstGeom>
        </p:spPr>
      </p:pic>
    </p:spTree>
    <p:extLst>
      <p:ext uri="{BB962C8B-B14F-4D97-AF65-F5344CB8AC3E}">
        <p14:creationId xmlns:p14="http://schemas.microsoft.com/office/powerpoint/2010/main" val="1870962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F3F1599-8D7B-48C4-B888-C3DFFB62E816}"/>
              </a:ext>
            </a:extLst>
          </p:cNvPr>
          <p:cNvPicPr>
            <a:picLocks noChangeAspect="1"/>
          </p:cNvPicPr>
          <p:nvPr/>
        </p:nvPicPr>
        <p:blipFill rotWithShape="1">
          <a:blip r:embed="rId2"/>
          <a:srcRect l="21014" t="29296" r="23842" b="22254"/>
          <a:stretch/>
        </p:blipFill>
        <p:spPr>
          <a:xfrm>
            <a:off x="862884" y="1120463"/>
            <a:ext cx="7765961" cy="3853112"/>
          </a:xfrm>
          <a:prstGeom prst="rect">
            <a:avLst/>
          </a:prstGeom>
        </p:spPr>
      </p:pic>
    </p:spTree>
    <p:extLst>
      <p:ext uri="{BB962C8B-B14F-4D97-AF65-F5344CB8AC3E}">
        <p14:creationId xmlns:p14="http://schemas.microsoft.com/office/powerpoint/2010/main" val="22483790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214DD75-089C-495B-B622-B540457F600D}"/>
              </a:ext>
            </a:extLst>
          </p:cNvPr>
          <p:cNvSpPr txBox="1"/>
          <p:nvPr/>
        </p:nvSpPr>
        <p:spPr>
          <a:xfrm>
            <a:off x="600595" y="700415"/>
            <a:ext cx="10283780" cy="2242409"/>
          </a:xfrm>
          <a:prstGeom prst="rect">
            <a:avLst/>
          </a:prstGeom>
          <a:noFill/>
        </p:spPr>
        <p:txBody>
          <a:bodyPr wrap="square">
            <a:spAutoFit/>
          </a:bodyPr>
          <a:lstStyle/>
          <a:p>
            <a:pPr>
              <a:lnSpc>
                <a:spcPct val="150000"/>
              </a:lnSpc>
            </a:pPr>
            <a:r>
              <a:rPr lang="zh-CN" altLang="en-US" sz="2400" b="1" dirty="0">
                <a:solidFill>
                  <a:srgbClr val="C00000"/>
                </a:solidFill>
              </a:rPr>
              <a:t>2. 充电指示灯</a:t>
            </a:r>
            <a:endParaRPr lang="en-US" altLang="zh-CN" sz="2400" b="1" dirty="0">
              <a:solidFill>
                <a:srgbClr val="C00000"/>
              </a:solidFill>
            </a:endParaRPr>
          </a:p>
          <a:p>
            <a:pPr>
              <a:lnSpc>
                <a:spcPct val="150000"/>
              </a:lnSpc>
            </a:pPr>
            <a:r>
              <a:rPr lang="en-US" altLang="zh-CN" sz="2400" dirty="0"/>
              <a:t>    </a:t>
            </a:r>
            <a:r>
              <a:rPr lang="zh-CN" altLang="en-US" sz="2400" dirty="0"/>
              <a:t>充电指示灯位于车辆充电接口上方，用于指示不同的充电状态。</a:t>
            </a:r>
            <a:endParaRPr lang="en-US" altLang="zh-CN" sz="2400" dirty="0"/>
          </a:p>
          <a:p>
            <a:pPr>
              <a:lnSpc>
                <a:spcPct val="150000"/>
              </a:lnSpc>
            </a:pPr>
            <a:r>
              <a:rPr lang="en-US" altLang="zh-CN" sz="2400" dirty="0"/>
              <a:t>    </a:t>
            </a:r>
            <a:r>
              <a:rPr lang="zh-CN" altLang="en-US" sz="2400" dirty="0"/>
              <a:t>任意电源档位，当辅助控制模块收到BMS的充电状态信息时，</a:t>
            </a:r>
            <a:endParaRPr lang="en-US" altLang="zh-CN" sz="2400" dirty="0"/>
          </a:p>
          <a:p>
            <a:pPr>
              <a:lnSpc>
                <a:spcPct val="150000"/>
              </a:lnSpc>
            </a:pPr>
            <a:r>
              <a:rPr lang="en-US" altLang="zh-CN" sz="2400" dirty="0"/>
              <a:t>    </a:t>
            </a:r>
            <a:r>
              <a:rPr lang="zh-CN" altLang="en-US" sz="2400" dirty="0"/>
              <a:t>驱动充电指示灯工作，显示充电状态。</a:t>
            </a:r>
          </a:p>
        </p:txBody>
      </p:sp>
      <p:pic>
        <p:nvPicPr>
          <p:cNvPr id="7" name="图片 6">
            <a:extLst>
              <a:ext uri="{FF2B5EF4-FFF2-40B4-BE49-F238E27FC236}">
                <a16:creationId xmlns:a16="http://schemas.microsoft.com/office/drawing/2014/main" id="{214D7569-B3E3-4178-A248-7D755EC3C77E}"/>
              </a:ext>
            </a:extLst>
          </p:cNvPr>
          <p:cNvPicPr>
            <a:picLocks noChangeAspect="1"/>
          </p:cNvPicPr>
          <p:nvPr/>
        </p:nvPicPr>
        <p:blipFill rotWithShape="1">
          <a:blip r:embed="rId2"/>
          <a:srcRect l="21756" t="40374" r="19387" b="31268"/>
          <a:stretch/>
        </p:blipFill>
        <p:spPr>
          <a:xfrm>
            <a:off x="795506" y="3839298"/>
            <a:ext cx="9893958" cy="2691870"/>
          </a:xfrm>
          <a:prstGeom prst="rect">
            <a:avLst/>
          </a:prstGeom>
        </p:spPr>
      </p:pic>
      <p:pic>
        <p:nvPicPr>
          <p:cNvPr id="9" name="图片 8">
            <a:extLst>
              <a:ext uri="{FF2B5EF4-FFF2-40B4-BE49-F238E27FC236}">
                <a16:creationId xmlns:a16="http://schemas.microsoft.com/office/drawing/2014/main" id="{CC6D1DF2-22A5-4865-BD4D-CF87A73917DA}"/>
              </a:ext>
            </a:extLst>
          </p:cNvPr>
          <p:cNvPicPr>
            <a:picLocks noChangeAspect="1"/>
          </p:cNvPicPr>
          <p:nvPr/>
        </p:nvPicPr>
        <p:blipFill rotWithShape="1">
          <a:blip r:embed="rId3"/>
          <a:srcRect l="34270" t="17185" r="28825" b="25446"/>
          <a:stretch/>
        </p:blipFill>
        <p:spPr>
          <a:xfrm>
            <a:off x="9233927" y="1712892"/>
            <a:ext cx="2919436" cy="2562896"/>
          </a:xfrm>
          <a:prstGeom prst="rect">
            <a:avLst/>
          </a:prstGeom>
        </p:spPr>
      </p:pic>
    </p:spTree>
    <p:extLst>
      <p:ext uri="{BB962C8B-B14F-4D97-AF65-F5344CB8AC3E}">
        <p14:creationId xmlns:p14="http://schemas.microsoft.com/office/powerpoint/2010/main" val="3843033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E08E83A-50B5-4AC3-8784-33556A13C15A}"/>
              </a:ext>
            </a:extLst>
          </p:cNvPr>
          <p:cNvSpPr txBox="1"/>
          <p:nvPr/>
        </p:nvSpPr>
        <p:spPr>
          <a:xfrm>
            <a:off x="1107583" y="1061314"/>
            <a:ext cx="10084158" cy="461665"/>
          </a:xfrm>
          <a:prstGeom prst="rect">
            <a:avLst/>
          </a:prstGeom>
          <a:noFill/>
        </p:spPr>
        <p:txBody>
          <a:bodyPr wrap="square">
            <a:spAutoFit/>
          </a:bodyPr>
          <a:lstStyle/>
          <a:p>
            <a:r>
              <a:rPr lang="zh-CN" altLang="en-US" sz="2400" dirty="0"/>
              <a:t>充电指示灯由BMS信号提供给辅助控制模块ACM，ACM控制指示灯状态。</a:t>
            </a:r>
          </a:p>
        </p:txBody>
      </p:sp>
      <p:pic>
        <p:nvPicPr>
          <p:cNvPr id="7" name="图片 6">
            <a:extLst>
              <a:ext uri="{FF2B5EF4-FFF2-40B4-BE49-F238E27FC236}">
                <a16:creationId xmlns:a16="http://schemas.microsoft.com/office/drawing/2014/main" id="{C19F021F-EAFE-4F15-BD2B-75B118C7E47D}"/>
              </a:ext>
            </a:extLst>
          </p:cNvPr>
          <p:cNvPicPr>
            <a:picLocks noChangeAspect="1"/>
          </p:cNvPicPr>
          <p:nvPr/>
        </p:nvPicPr>
        <p:blipFill rotWithShape="1">
          <a:blip r:embed="rId2"/>
          <a:srcRect l="23241" t="57465" r="21190" b="29953"/>
          <a:stretch/>
        </p:blipFill>
        <p:spPr>
          <a:xfrm>
            <a:off x="1275008" y="2356834"/>
            <a:ext cx="10173138" cy="1300766"/>
          </a:xfrm>
          <a:prstGeom prst="rect">
            <a:avLst/>
          </a:prstGeom>
        </p:spPr>
      </p:pic>
    </p:spTree>
    <p:extLst>
      <p:ext uri="{BB962C8B-B14F-4D97-AF65-F5344CB8AC3E}">
        <p14:creationId xmlns:p14="http://schemas.microsoft.com/office/powerpoint/2010/main" val="34765374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03C7931-C7EE-4B86-832B-10DCFA591EC7}"/>
              </a:ext>
            </a:extLst>
          </p:cNvPr>
          <p:cNvSpPr txBox="1"/>
          <p:nvPr/>
        </p:nvSpPr>
        <p:spPr>
          <a:xfrm>
            <a:off x="701898" y="777978"/>
            <a:ext cx="8776952" cy="1134413"/>
          </a:xfrm>
          <a:prstGeom prst="rect">
            <a:avLst/>
          </a:prstGeom>
          <a:noFill/>
        </p:spPr>
        <p:txBody>
          <a:bodyPr wrap="square">
            <a:spAutoFit/>
          </a:bodyPr>
          <a:lstStyle/>
          <a:p>
            <a:pPr>
              <a:lnSpc>
                <a:spcPct val="150000"/>
              </a:lnSpc>
            </a:pPr>
            <a:r>
              <a:rPr lang="zh-CN" altLang="en-US" sz="2400" b="1" dirty="0">
                <a:solidFill>
                  <a:srgbClr val="C00000"/>
                </a:solidFill>
              </a:rPr>
              <a:t>3. 充电口照明灯</a:t>
            </a:r>
            <a:endParaRPr lang="en-US" altLang="zh-CN" sz="2400" b="1" dirty="0">
              <a:solidFill>
                <a:srgbClr val="C00000"/>
              </a:solidFill>
            </a:endParaRPr>
          </a:p>
          <a:p>
            <a:pPr>
              <a:lnSpc>
                <a:spcPct val="150000"/>
              </a:lnSpc>
            </a:pPr>
            <a:r>
              <a:rPr lang="en-US" altLang="zh-CN" sz="2400" b="1" dirty="0">
                <a:solidFill>
                  <a:srgbClr val="C00000"/>
                </a:solidFill>
              </a:rPr>
              <a:t>    </a:t>
            </a:r>
            <a:r>
              <a:rPr lang="zh-CN" altLang="en-US" sz="2400" dirty="0"/>
              <a:t>充电照明灯为白色，直接由辅助控制模块（ACM）控制。</a:t>
            </a:r>
          </a:p>
        </p:txBody>
      </p:sp>
      <p:pic>
        <p:nvPicPr>
          <p:cNvPr id="7" name="图片 6">
            <a:extLst>
              <a:ext uri="{FF2B5EF4-FFF2-40B4-BE49-F238E27FC236}">
                <a16:creationId xmlns:a16="http://schemas.microsoft.com/office/drawing/2014/main" id="{8908D29E-5CAC-4833-A18B-CC1F765DD0C1}"/>
              </a:ext>
            </a:extLst>
          </p:cNvPr>
          <p:cNvPicPr>
            <a:picLocks noChangeAspect="1"/>
          </p:cNvPicPr>
          <p:nvPr/>
        </p:nvPicPr>
        <p:blipFill rotWithShape="1">
          <a:blip r:embed="rId2"/>
          <a:srcRect l="20483" t="7512" r="33067" b="19812"/>
          <a:stretch/>
        </p:blipFill>
        <p:spPr>
          <a:xfrm>
            <a:off x="8006665" y="3186741"/>
            <a:ext cx="3683060" cy="3254211"/>
          </a:xfrm>
          <a:prstGeom prst="rect">
            <a:avLst/>
          </a:prstGeom>
        </p:spPr>
      </p:pic>
      <p:sp>
        <p:nvSpPr>
          <p:cNvPr id="9" name="文本框 8">
            <a:extLst>
              <a:ext uri="{FF2B5EF4-FFF2-40B4-BE49-F238E27FC236}">
                <a16:creationId xmlns:a16="http://schemas.microsoft.com/office/drawing/2014/main" id="{366CC44A-81CD-4280-BBD7-80CDAD5E40FB}"/>
              </a:ext>
            </a:extLst>
          </p:cNvPr>
          <p:cNvSpPr txBox="1"/>
          <p:nvPr/>
        </p:nvSpPr>
        <p:spPr>
          <a:xfrm>
            <a:off x="502275" y="2078745"/>
            <a:ext cx="7868993" cy="2242409"/>
          </a:xfrm>
          <a:prstGeom prst="rect">
            <a:avLst/>
          </a:prstGeom>
          <a:noFill/>
        </p:spPr>
        <p:txBody>
          <a:bodyPr wrap="square">
            <a:spAutoFit/>
          </a:bodyPr>
          <a:lstStyle/>
          <a:p>
            <a:pPr>
              <a:lnSpc>
                <a:spcPct val="150000"/>
              </a:lnSpc>
            </a:pPr>
            <a:r>
              <a:rPr lang="zh-CN" altLang="en-US" sz="2400" dirty="0"/>
              <a:t>（</a:t>
            </a:r>
            <a:r>
              <a:rPr lang="en-US" altLang="zh-CN" sz="2400" dirty="0"/>
              <a:t>1</a:t>
            </a:r>
            <a:r>
              <a:rPr lang="zh-CN" altLang="en-US" sz="2400" dirty="0"/>
              <a:t>）当高压电池处于未充电的状态时，充电口盖打开，</a:t>
            </a:r>
            <a:endParaRPr lang="en-US" altLang="zh-CN" sz="2400" dirty="0"/>
          </a:p>
          <a:p>
            <a:pPr>
              <a:lnSpc>
                <a:spcPct val="150000"/>
              </a:lnSpc>
            </a:pPr>
            <a:r>
              <a:rPr lang="en-US" altLang="zh-CN" sz="2400" dirty="0"/>
              <a:t>         ACM</a:t>
            </a:r>
            <a:r>
              <a:rPr lang="zh-CN" altLang="en-US" sz="2400" dirty="0"/>
              <a:t>立即驱动充电口照明灯工作</a:t>
            </a:r>
            <a:r>
              <a:rPr lang="en-US" altLang="zh-CN" sz="2400" dirty="0"/>
              <a:t>3min</a:t>
            </a:r>
            <a:r>
              <a:rPr lang="zh-CN" altLang="en-US" sz="2400" dirty="0"/>
              <a:t>，</a:t>
            </a:r>
            <a:endParaRPr lang="en-US" altLang="zh-CN" sz="2400" dirty="0"/>
          </a:p>
          <a:p>
            <a:pPr>
              <a:lnSpc>
                <a:spcPct val="150000"/>
              </a:lnSpc>
            </a:pPr>
            <a:r>
              <a:rPr lang="en-US" altLang="zh-CN" sz="2400" dirty="0"/>
              <a:t>         </a:t>
            </a:r>
            <a:r>
              <a:rPr lang="zh-CN" altLang="en-US" sz="2400" dirty="0"/>
              <a:t>工作期间检测到充电枪插入</a:t>
            </a:r>
            <a:r>
              <a:rPr lang="en-US" altLang="zh-CN" sz="2400" dirty="0"/>
              <a:t>3s</a:t>
            </a:r>
            <a:r>
              <a:rPr lang="zh-CN" altLang="en-US" sz="2400" dirty="0"/>
              <a:t>后停止驱动或</a:t>
            </a:r>
            <a:endParaRPr lang="en-US" altLang="zh-CN" sz="2400" dirty="0"/>
          </a:p>
          <a:p>
            <a:pPr>
              <a:lnSpc>
                <a:spcPct val="150000"/>
              </a:lnSpc>
            </a:pPr>
            <a:r>
              <a:rPr lang="en-US" altLang="zh-CN" sz="2400" dirty="0"/>
              <a:t>         </a:t>
            </a:r>
            <a:r>
              <a:rPr lang="zh-CN" altLang="en-US" sz="2400" dirty="0"/>
              <a:t>充电口盖关闭则立即停止驱动充电口照明灯。</a:t>
            </a:r>
          </a:p>
        </p:txBody>
      </p:sp>
    </p:spTree>
    <p:extLst>
      <p:ext uri="{BB962C8B-B14F-4D97-AF65-F5344CB8AC3E}">
        <p14:creationId xmlns:p14="http://schemas.microsoft.com/office/powerpoint/2010/main" val="9286847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E803B098-A396-44E7-9C07-E79BC2B2E42B}"/>
              </a:ext>
            </a:extLst>
          </p:cNvPr>
          <p:cNvSpPr txBox="1"/>
          <p:nvPr/>
        </p:nvSpPr>
        <p:spPr>
          <a:xfrm>
            <a:off x="663261" y="791929"/>
            <a:ext cx="11082271" cy="5566396"/>
          </a:xfrm>
          <a:prstGeom prst="rect">
            <a:avLst/>
          </a:prstGeom>
          <a:noFill/>
        </p:spPr>
        <p:txBody>
          <a:bodyPr wrap="square">
            <a:spAutoFit/>
          </a:bodyPr>
          <a:lstStyle/>
          <a:p>
            <a:pPr>
              <a:lnSpc>
                <a:spcPct val="150000"/>
              </a:lnSpc>
            </a:pPr>
            <a:r>
              <a:rPr lang="zh-CN" altLang="en-US" sz="2400" dirty="0"/>
              <a:t>（</a:t>
            </a:r>
            <a:r>
              <a:rPr lang="en-US" altLang="zh-CN" sz="2400" dirty="0"/>
              <a:t>2</a:t>
            </a:r>
            <a:r>
              <a:rPr lang="zh-CN" altLang="en-US" sz="2400" dirty="0"/>
              <a:t>）当</a:t>
            </a:r>
            <a:r>
              <a:rPr lang="zh-CN" altLang="en-US" sz="2400" b="1" dirty="0">
                <a:solidFill>
                  <a:srgbClr val="C00000"/>
                </a:solidFill>
              </a:rPr>
              <a:t>充电口盖为打开</a:t>
            </a:r>
            <a:r>
              <a:rPr lang="zh-CN" altLang="en-US" sz="2400" dirty="0"/>
              <a:t>状态，</a:t>
            </a:r>
            <a:r>
              <a:rPr lang="zh-CN" altLang="en-US" sz="2400" b="1" dirty="0">
                <a:solidFill>
                  <a:srgbClr val="C00000"/>
                </a:solidFill>
              </a:rPr>
              <a:t>车门由关闭变为打开</a:t>
            </a:r>
            <a:r>
              <a:rPr lang="zh-CN" altLang="en-US" sz="2400" dirty="0"/>
              <a:t>状态，</a:t>
            </a:r>
            <a:endParaRPr lang="en-US" altLang="zh-CN" sz="2400" dirty="0"/>
          </a:p>
          <a:p>
            <a:pPr>
              <a:lnSpc>
                <a:spcPct val="150000"/>
              </a:lnSpc>
            </a:pPr>
            <a:r>
              <a:rPr lang="en-US" altLang="zh-CN" sz="2400" dirty="0"/>
              <a:t>         ACM</a:t>
            </a:r>
            <a:r>
              <a:rPr lang="zh-CN" altLang="en-US" sz="2400" dirty="0"/>
              <a:t>立即驱动充电口照明灯</a:t>
            </a:r>
            <a:r>
              <a:rPr lang="zh-CN" altLang="en-US" sz="2400" b="1" dirty="0">
                <a:solidFill>
                  <a:srgbClr val="C00000"/>
                </a:solidFill>
              </a:rPr>
              <a:t>工作</a:t>
            </a:r>
            <a:r>
              <a:rPr lang="en-US" altLang="zh-CN" sz="2400" b="1" dirty="0">
                <a:solidFill>
                  <a:srgbClr val="C00000"/>
                </a:solidFill>
              </a:rPr>
              <a:t>3min</a:t>
            </a:r>
            <a:r>
              <a:rPr lang="zh-CN" altLang="en-US" sz="2400" dirty="0"/>
              <a:t>，</a:t>
            </a:r>
            <a:endParaRPr lang="en-US" altLang="zh-CN" sz="2400" dirty="0"/>
          </a:p>
          <a:p>
            <a:pPr>
              <a:lnSpc>
                <a:spcPct val="150000"/>
              </a:lnSpc>
            </a:pPr>
            <a:r>
              <a:rPr lang="en-US" altLang="zh-CN" sz="2400" dirty="0"/>
              <a:t>        </a:t>
            </a:r>
            <a:r>
              <a:rPr lang="zh-CN" altLang="en-US" sz="2400" dirty="0"/>
              <a:t>工作期间当高压电池转变为充电状态</a:t>
            </a:r>
            <a:r>
              <a:rPr lang="en-US" altLang="zh-CN" sz="2400" dirty="0"/>
              <a:t>3s</a:t>
            </a:r>
            <a:r>
              <a:rPr lang="zh-CN" altLang="en-US" sz="2400" dirty="0"/>
              <a:t>后停止驱动或</a:t>
            </a:r>
            <a:endParaRPr lang="en-US" altLang="zh-CN" sz="2400" dirty="0"/>
          </a:p>
          <a:p>
            <a:pPr>
              <a:lnSpc>
                <a:spcPct val="150000"/>
              </a:lnSpc>
            </a:pPr>
            <a:r>
              <a:rPr lang="en-US" altLang="zh-CN" sz="2400" dirty="0"/>
              <a:t>        </a:t>
            </a:r>
            <a:r>
              <a:rPr lang="zh-CN" altLang="en-US" sz="2400" dirty="0"/>
              <a:t>充电口盖关闭则立即停止驱动充电口照明灯。</a:t>
            </a:r>
            <a:endParaRPr lang="en-US" altLang="zh-CN" sz="2400" dirty="0"/>
          </a:p>
          <a:p>
            <a:pPr>
              <a:lnSpc>
                <a:spcPct val="150000"/>
              </a:lnSpc>
            </a:pPr>
            <a:r>
              <a:rPr lang="zh-CN" altLang="en-US" sz="2400" dirty="0"/>
              <a:t>（</a:t>
            </a:r>
            <a:r>
              <a:rPr lang="en-US" altLang="zh-CN" sz="2400" dirty="0"/>
              <a:t>3</a:t>
            </a:r>
            <a:r>
              <a:rPr lang="zh-CN" altLang="en-US" sz="2400" dirty="0"/>
              <a:t>）</a:t>
            </a:r>
            <a:r>
              <a:rPr lang="en-US" altLang="zh-CN" sz="2400" dirty="0"/>
              <a:t>OFF</a:t>
            </a:r>
            <a:r>
              <a:rPr lang="zh-CN" altLang="en-US" sz="2400" dirty="0"/>
              <a:t>档时，</a:t>
            </a:r>
            <a:endParaRPr lang="en-US" altLang="zh-CN" sz="2400" dirty="0"/>
          </a:p>
          <a:p>
            <a:pPr>
              <a:lnSpc>
                <a:spcPct val="150000"/>
              </a:lnSpc>
            </a:pPr>
            <a:r>
              <a:rPr lang="en-US" altLang="zh-CN" sz="2400" dirty="0"/>
              <a:t>         </a:t>
            </a:r>
            <a:r>
              <a:rPr lang="zh-CN" altLang="en-US" sz="2400" dirty="0"/>
              <a:t>当充电口盖为打开状态，</a:t>
            </a:r>
            <a:endParaRPr lang="en-US" altLang="zh-CN" sz="2400" dirty="0"/>
          </a:p>
          <a:p>
            <a:pPr>
              <a:lnSpc>
                <a:spcPct val="150000"/>
              </a:lnSpc>
            </a:pPr>
            <a:r>
              <a:rPr lang="en-US" altLang="zh-CN" sz="2400" dirty="0"/>
              <a:t>         ACM</a:t>
            </a:r>
            <a:r>
              <a:rPr lang="zh-CN" altLang="en-US" sz="2400" dirty="0"/>
              <a:t>接收到</a:t>
            </a:r>
            <a:r>
              <a:rPr lang="en-US" altLang="zh-CN" sz="2400" dirty="0"/>
              <a:t>PEPS</a:t>
            </a:r>
            <a:r>
              <a:rPr lang="zh-CN" altLang="en-US" sz="2400" dirty="0"/>
              <a:t>发送的解锁信息，</a:t>
            </a:r>
            <a:endParaRPr lang="en-US" altLang="zh-CN" sz="2400" dirty="0"/>
          </a:p>
          <a:p>
            <a:pPr>
              <a:lnSpc>
                <a:spcPct val="150000"/>
              </a:lnSpc>
            </a:pPr>
            <a:r>
              <a:rPr lang="en-US" altLang="zh-CN" sz="2400" dirty="0"/>
              <a:t>         </a:t>
            </a:r>
            <a:r>
              <a:rPr lang="zh-CN" altLang="en-US" sz="2400" dirty="0"/>
              <a:t>则立即驱动充电口照明灯工作</a:t>
            </a:r>
            <a:r>
              <a:rPr lang="en-US" altLang="zh-CN" sz="2400" dirty="0"/>
              <a:t>3min</a:t>
            </a:r>
            <a:r>
              <a:rPr lang="zh-CN" altLang="en-US" sz="2400" dirty="0"/>
              <a:t>，</a:t>
            </a:r>
            <a:endParaRPr lang="en-US" altLang="zh-CN" sz="2400" dirty="0"/>
          </a:p>
          <a:p>
            <a:pPr>
              <a:lnSpc>
                <a:spcPct val="150000"/>
              </a:lnSpc>
            </a:pPr>
            <a:r>
              <a:rPr lang="en-US" altLang="zh-CN" sz="2400" dirty="0"/>
              <a:t>         </a:t>
            </a:r>
            <a:r>
              <a:rPr lang="zh-CN" altLang="en-US" sz="2400" dirty="0"/>
              <a:t>工作期间如收到</a:t>
            </a:r>
            <a:r>
              <a:rPr lang="zh-CN" altLang="en-US" sz="2400" b="1" dirty="0">
                <a:solidFill>
                  <a:srgbClr val="C00000"/>
                </a:solidFill>
              </a:rPr>
              <a:t>车辆上锁</a:t>
            </a:r>
            <a:r>
              <a:rPr lang="zh-CN" altLang="en-US" sz="2400" dirty="0"/>
              <a:t>信息或</a:t>
            </a:r>
            <a:r>
              <a:rPr lang="zh-CN" altLang="en-US" sz="2400" b="1" dirty="0">
                <a:solidFill>
                  <a:srgbClr val="C00000"/>
                </a:solidFill>
              </a:rPr>
              <a:t>充电口盖</a:t>
            </a:r>
            <a:r>
              <a:rPr lang="zh-CN" altLang="en-US" sz="2400" dirty="0"/>
              <a:t>变为</a:t>
            </a:r>
            <a:r>
              <a:rPr lang="zh-CN" altLang="en-US" sz="2400" b="1" dirty="0">
                <a:solidFill>
                  <a:srgbClr val="C00000"/>
                </a:solidFill>
              </a:rPr>
              <a:t>关闭</a:t>
            </a:r>
            <a:r>
              <a:rPr lang="zh-CN" altLang="en-US" sz="2400" dirty="0"/>
              <a:t>状态</a:t>
            </a:r>
            <a:endParaRPr lang="en-US" altLang="zh-CN" sz="2400" dirty="0"/>
          </a:p>
          <a:p>
            <a:pPr>
              <a:lnSpc>
                <a:spcPct val="150000"/>
              </a:lnSpc>
            </a:pPr>
            <a:r>
              <a:rPr lang="en-US" altLang="zh-CN" sz="2400" dirty="0"/>
              <a:t>         </a:t>
            </a:r>
            <a:r>
              <a:rPr lang="zh-CN" altLang="en-US" sz="2400" dirty="0"/>
              <a:t>则立即驱动充电口照明灯熄灭。</a:t>
            </a:r>
          </a:p>
        </p:txBody>
      </p:sp>
    </p:spTree>
    <p:extLst>
      <p:ext uri="{BB962C8B-B14F-4D97-AF65-F5344CB8AC3E}">
        <p14:creationId xmlns:p14="http://schemas.microsoft.com/office/powerpoint/2010/main" val="4066390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3018C35-A8A9-43F7-929F-A83AE9DEAD75}"/>
              </a:ext>
            </a:extLst>
          </p:cNvPr>
          <p:cNvSpPr txBox="1"/>
          <p:nvPr/>
        </p:nvSpPr>
        <p:spPr>
          <a:xfrm>
            <a:off x="611745" y="1099743"/>
            <a:ext cx="10734541" cy="4458400"/>
          </a:xfrm>
          <a:prstGeom prst="rect">
            <a:avLst/>
          </a:prstGeom>
          <a:noFill/>
        </p:spPr>
        <p:txBody>
          <a:bodyPr wrap="square">
            <a:spAutoFit/>
          </a:bodyPr>
          <a:lstStyle/>
          <a:p>
            <a:pPr>
              <a:lnSpc>
                <a:spcPct val="150000"/>
              </a:lnSpc>
            </a:pPr>
            <a:r>
              <a:rPr lang="zh-CN" altLang="en-US" sz="2400" dirty="0"/>
              <a:t>（4）OFF档时，</a:t>
            </a:r>
            <a:endParaRPr lang="en-US" altLang="zh-CN" sz="2400" dirty="0"/>
          </a:p>
          <a:p>
            <a:pPr>
              <a:lnSpc>
                <a:spcPct val="150000"/>
              </a:lnSpc>
            </a:pPr>
            <a:r>
              <a:rPr lang="en-US" altLang="zh-CN" sz="2400" dirty="0"/>
              <a:t>         </a:t>
            </a:r>
            <a:r>
              <a:rPr lang="zh-CN" altLang="en-US" sz="2400" dirty="0"/>
              <a:t>当</a:t>
            </a:r>
            <a:r>
              <a:rPr lang="zh-CN" altLang="en-US" sz="2400" b="1" dirty="0">
                <a:solidFill>
                  <a:srgbClr val="C00000"/>
                </a:solidFill>
              </a:rPr>
              <a:t>充电口盖为打开</a:t>
            </a:r>
            <a:r>
              <a:rPr lang="zh-CN" altLang="en-US" sz="2400" dirty="0"/>
              <a:t>状态，</a:t>
            </a:r>
            <a:endParaRPr lang="en-US" altLang="zh-CN" sz="2400" dirty="0"/>
          </a:p>
          <a:p>
            <a:pPr>
              <a:lnSpc>
                <a:spcPct val="150000"/>
              </a:lnSpc>
            </a:pPr>
            <a:r>
              <a:rPr lang="en-US" altLang="zh-CN" sz="2400" dirty="0"/>
              <a:t>         </a:t>
            </a:r>
            <a:r>
              <a:rPr lang="zh-CN" altLang="en-US" sz="2400" dirty="0"/>
              <a:t>ACM接收到PEPS发送的</a:t>
            </a:r>
            <a:r>
              <a:rPr lang="zh-CN" altLang="en-US" sz="2400" b="1" dirty="0">
                <a:solidFill>
                  <a:srgbClr val="C00000"/>
                </a:solidFill>
              </a:rPr>
              <a:t>遥控寻车信息</a:t>
            </a:r>
            <a:r>
              <a:rPr lang="zh-CN" altLang="en-US" sz="2400" dirty="0"/>
              <a:t>，</a:t>
            </a:r>
            <a:endParaRPr lang="en-US" altLang="zh-CN" sz="2400" dirty="0"/>
          </a:p>
          <a:p>
            <a:pPr>
              <a:lnSpc>
                <a:spcPct val="150000"/>
              </a:lnSpc>
            </a:pPr>
            <a:r>
              <a:rPr lang="en-US" altLang="zh-CN" sz="2400" dirty="0"/>
              <a:t>        </a:t>
            </a:r>
            <a:r>
              <a:rPr lang="zh-CN" altLang="en-US" sz="2400" dirty="0"/>
              <a:t>则立即</a:t>
            </a:r>
            <a:r>
              <a:rPr lang="zh-CN" altLang="en-US" sz="2400" b="1" dirty="0">
                <a:solidFill>
                  <a:srgbClr val="C00000"/>
                </a:solidFill>
              </a:rPr>
              <a:t>驱动充电口照明灯</a:t>
            </a:r>
            <a:r>
              <a:rPr lang="zh-CN" altLang="en-US" sz="2400" dirty="0"/>
              <a:t>工作3min，</a:t>
            </a:r>
            <a:endParaRPr lang="en-US" altLang="zh-CN" sz="2400" dirty="0"/>
          </a:p>
          <a:p>
            <a:pPr>
              <a:lnSpc>
                <a:spcPct val="150000"/>
              </a:lnSpc>
            </a:pPr>
            <a:r>
              <a:rPr lang="en-US" altLang="zh-CN" sz="2400" dirty="0"/>
              <a:t>        </a:t>
            </a:r>
            <a:r>
              <a:rPr lang="zh-CN" altLang="en-US" sz="2400" dirty="0"/>
              <a:t>工作期间如收到</a:t>
            </a:r>
            <a:r>
              <a:rPr lang="zh-CN" altLang="en-US" sz="2400" b="1" dirty="0">
                <a:solidFill>
                  <a:srgbClr val="C00000"/>
                </a:solidFill>
              </a:rPr>
              <a:t>车辆上锁信息</a:t>
            </a:r>
            <a:r>
              <a:rPr lang="zh-CN" altLang="en-US" sz="2400" dirty="0"/>
              <a:t>延迟3s后熄灭或</a:t>
            </a:r>
            <a:endParaRPr lang="en-US" altLang="zh-CN" sz="2400" dirty="0"/>
          </a:p>
          <a:p>
            <a:pPr>
              <a:lnSpc>
                <a:spcPct val="150000"/>
              </a:lnSpc>
            </a:pPr>
            <a:r>
              <a:rPr lang="en-US" altLang="zh-CN" sz="2400" dirty="0"/>
              <a:t>        </a:t>
            </a:r>
            <a:r>
              <a:rPr lang="zh-CN" altLang="en-US" sz="2400" b="1" dirty="0">
                <a:solidFill>
                  <a:srgbClr val="C00000"/>
                </a:solidFill>
              </a:rPr>
              <a:t>充电口盖变为关闭状态</a:t>
            </a:r>
            <a:r>
              <a:rPr lang="zh-CN" altLang="en-US" sz="2400" dirty="0"/>
              <a:t>则立即驱动充电口照明灯</a:t>
            </a:r>
            <a:r>
              <a:rPr lang="zh-CN" altLang="en-US" sz="2400" b="1" dirty="0">
                <a:solidFill>
                  <a:srgbClr val="C00000"/>
                </a:solidFill>
              </a:rPr>
              <a:t>熄灭</a:t>
            </a:r>
            <a:r>
              <a:rPr lang="zh-CN" altLang="en-US" sz="2400" dirty="0"/>
              <a:t>。</a:t>
            </a:r>
            <a:endParaRPr lang="en-US" altLang="zh-CN" sz="2400" dirty="0"/>
          </a:p>
          <a:p>
            <a:pPr>
              <a:lnSpc>
                <a:spcPct val="150000"/>
              </a:lnSpc>
            </a:pPr>
            <a:r>
              <a:rPr lang="zh-CN" altLang="en-US" sz="2400" dirty="0"/>
              <a:t>（5）任意情况下，</a:t>
            </a:r>
            <a:endParaRPr lang="en-US" altLang="zh-CN" sz="2400" dirty="0"/>
          </a:p>
          <a:p>
            <a:pPr>
              <a:lnSpc>
                <a:spcPct val="150000"/>
              </a:lnSpc>
            </a:pPr>
            <a:r>
              <a:rPr lang="en-US" altLang="zh-CN" sz="2400" dirty="0"/>
              <a:t>         </a:t>
            </a:r>
            <a:r>
              <a:rPr lang="zh-CN" altLang="en-US" sz="2400" b="1" dirty="0">
                <a:solidFill>
                  <a:srgbClr val="C00000"/>
                </a:solidFill>
              </a:rPr>
              <a:t>充电口盖关闭</a:t>
            </a:r>
            <a:r>
              <a:rPr lang="zh-CN" altLang="en-US" sz="2400" dirty="0"/>
              <a:t>或</a:t>
            </a:r>
            <a:r>
              <a:rPr lang="zh-CN" altLang="en-US" sz="2400" b="1" dirty="0">
                <a:solidFill>
                  <a:srgbClr val="C00000"/>
                </a:solidFill>
              </a:rPr>
              <a:t>车速大于2km/h</a:t>
            </a:r>
            <a:r>
              <a:rPr lang="zh-CN" altLang="en-US" sz="2400" dirty="0"/>
              <a:t>则立即</a:t>
            </a:r>
            <a:r>
              <a:rPr lang="zh-CN" altLang="en-US" sz="2400" b="1" dirty="0">
                <a:solidFill>
                  <a:srgbClr val="C00000"/>
                </a:solidFill>
              </a:rPr>
              <a:t>停止驱动</a:t>
            </a:r>
            <a:r>
              <a:rPr lang="zh-CN" altLang="en-US" sz="2400" dirty="0"/>
              <a:t>充电口照明灯。</a:t>
            </a:r>
          </a:p>
        </p:txBody>
      </p:sp>
    </p:spTree>
    <p:extLst>
      <p:ext uri="{BB962C8B-B14F-4D97-AF65-F5344CB8AC3E}">
        <p14:creationId xmlns:p14="http://schemas.microsoft.com/office/powerpoint/2010/main" val="23024473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B511D4A-A0D3-49AC-A9F1-D534A19AAD0C}"/>
              </a:ext>
            </a:extLst>
          </p:cNvPr>
          <p:cNvPicPr>
            <a:picLocks noChangeAspect="1"/>
          </p:cNvPicPr>
          <p:nvPr/>
        </p:nvPicPr>
        <p:blipFill rotWithShape="1">
          <a:blip r:embed="rId2"/>
          <a:srcRect l="30665" t="45822" r="33385" b="21690"/>
          <a:stretch/>
        </p:blipFill>
        <p:spPr>
          <a:xfrm>
            <a:off x="2036501" y="1825579"/>
            <a:ext cx="6940074" cy="3541691"/>
          </a:xfrm>
          <a:prstGeom prst="rect">
            <a:avLst/>
          </a:prstGeom>
        </p:spPr>
      </p:pic>
    </p:spTree>
    <p:extLst>
      <p:ext uri="{BB962C8B-B14F-4D97-AF65-F5344CB8AC3E}">
        <p14:creationId xmlns:p14="http://schemas.microsoft.com/office/powerpoint/2010/main" val="3347194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569E342-700A-4030-936D-8D4A40275919}"/>
              </a:ext>
            </a:extLst>
          </p:cNvPr>
          <p:cNvSpPr txBox="1"/>
          <p:nvPr/>
        </p:nvSpPr>
        <p:spPr>
          <a:xfrm>
            <a:off x="1049628" y="1595685"/>
            <a:ext cx="10631509" cy="2796407"/>
          </a:xfrm>
          <a:prstGeom prst="rect">
            <a:avLst/>
          </a:prstGeom>
          <a:noFill/>
        </p:spPr>
        <p:txBody>
          <a:bodyPr wrap="square">
            <a:spAutoFit/>
          </a:bodyPr>
          <a:lstStyle/>
          <a:p>
            <a:pPr>
              <a:lnSpc>
                <a:spcPct val="150000"/>
              </a:lnSpc>
            </a:pPr>
            <a:r>
              <a:rPr lang="zh-CN" altLang="en-US" sz="2400" dirty="0"/>
              <a:t>当车辆处于交流充电模式下，</a:t>
            </a:r>
            <a:endParaRPr lang="en-US" altLang="zh-CN" sz="2400" dirty="0"/>
          </a:p>
          <a:p>
            <a:pPr>
              <a:lnSpc>
                <a:spcPct val="150000"/>
              </a:lnSpc>
            </a:pPr>
            <a:r>
              <a:rPr lang="zh-CN" altLang="en-US" sz="2400" dirty="0"/>
              <a:t>ACM检测交流充电接口的CC、CP信号（充电枪插入、导通信号）并唤醒BMS，BMS唤醒车载充电机并发送指令充电，同时闭合主继电器，</a:t>
            </a:r>
            <a:endParaRPr lang="en-US" altLang="zh-CN" sz="2400" dirty="0"/>
          </a:p>
          <a:p>
            <a:pPr>
              <a:lnSpc>
                <a:spcPct val="150000"/>
              </a:lnSpc>
            </a:pPr>
            <a:r>
              <a:rPr lang="en-US" altLang="zh-CN" sz="2400" dirty="0"/>
              <a:t> </a:t>
            </a:r>
            <a:r>
              <a:rPr lang="zh-CN" altLang="en-US" sz="2400" dirty="0"/>
              <a:t>动力电池开始充电。</a:t>
            </a:r>
            <a:endParaRPr lang="en-US" altLang="zh-CN" sz="2400" dirty="0"/>
          </a:p>
          <a:p>
            <a:pPr>
              <a:lnSpc>
                <a:spcPct val="150000"/>
              </a:lnSpc>
            </a:pPr>
            <a:r>
              <a:rPr lang="zh-CN" altLang="en-US" sz="2400" dirty="0"/>
              <a:t>预估13～14h可充满。</a:t>
            </a:r>
          </a:p>
        </p:txBody>
      </p:sp>
    </p:spTree>
    <p:extLst>
      <p:ext uri="{BB962C8B-B14F-4D97-AF65-F5344CB8AC3E}">
        <p14:creationId xmlns:p14="http://schemas.microsoft.com/office/powerpoint/2010/main" val="38305842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53B3E90-9D0B-48D7-BE00-D1D7799AC91F}"/>
              </a:ext>
            </a:extLst>
          </p:cNvPr>
          <p:cNvSpPr txBox="1"/>
          <p:nvPr/>
        </p:nvSpPr>
        <p:spPr>
          <a:xfrm>
            <a:off x="746975" y="729755"/>
            <a:ext cx="7501943" cy="646331"/>
          </a:xfrm>
          <a:prstGeom prst="rect">
            <a:avLst/>
          </a:prstGeom>
          <a:noFill/>
        </p:spPr>
        <p:txBody>
          <a:bodyPr wrap="square">
            <a:spAutoFit/>
          </a:bodyPr>
          <a:lstStyle/>
          <a:p>
            <a:r>
              <a:rPr lang="zh-CN" altLang="en-US" sz="3600" b="1" dirty="0">
                <a:solidFill>
                  <a:srgbClr val="C00000"/>
                </a:solidFill>
              </a:rPr>
              <a:t>三、充电锁功能 </a:t>
            </a:r>
          </a:p>
        </p:txBody>
      </p:sp>
      <p:pic>
        <p:nvPicPr>
          <p:cNvPr id="8" name="图片 7">
            <a:extLst>
              <a:ext uri="{FF2B5EF4-FFF2-40B4-BE49-F238E27FC236}">
                <a16:creationId xmlns:a16="http://schemas.microsoft.com/office/drawing/2014/main" id="{A235F184-2014-4329-BB3E-847561079F13}"/>
              </a:ext>
            </a:extLst>
          </p:cNvPr>
          <p:cNvPicPr>
            <a:picLocks noChangeAspect="1"/>
          </p:cNvPicPr>
          <p:nvPr/>
        </p:nvPicPr>
        <p:blipFill rotWithShape="1">
          <a:blip r:embed="rId2"/>
          <a:srcRect l="25362" t="51831" r="27447" b="21878"/>
          <a:stretch/>
        </p:blipFill>
        <p:spPr>
          <a:xfrm>
            <a:off x="1755821" y="4172493"/>
            <a:ext cx="7615003" cy="2395732"/>
          </a:xfrm>
          <a:prstGeom prst="rect">
            <a:avLst/>
          </a:prstGeom>
        </p:spPr>
      </p:pic>
      <p:sp>
        <p:nvSpPr>
          <p:cNvPr id="9" name="文本框 8">
            <a:extLst>
              <a:ext uri="{FF2B5EF4-FFF2-40B4-BE49-F238E27FC236}">
                <a16:creationId xmlns:a16="http://schemas.microsoft.com/office/drawing/2014/main" id="{775F83D1-B675-438A-8650-82C6347B82E3}"/>
              </a:ext>
            </a:extLst>
          </p:cNvPr>
          <p:cNvSpPr txBox="1"/>
          <p:nvPr/>
        </p:nvSpPr>
        <p:spPr>
          <a:xfrm>
            <a:off x="1637762" y="1376086"/>
            <a:ext cx="10142113" cy="2796407"/>
          </a:xfrm>
          <a:prstGeom prst="rect">
            <a:avLst/>
          </a:prstGeom>
          <a:noFill/>
        </p:spPr>
        <p:txBody>
          <a:bodyPr wrap="square">
            <a:spAutoFit/>
          </a:bodyPr>
          <a:lstStyle/>
          <a:p>
            <a:pPr>
              <a:lnSpc>
                <a:spcPct val="150000"/>
              </a:lnSpc>
            </a:pPr>
            <a:r>
              <a:rPr lang="zh-CN" altLang="en-US" sz="2400" dirty="0"/>
              <a:t>防止车辆充电过程中充电枪丢失，车辆具有</a:t>
            </a:r>
            <a:r>
              <a:rPr lang="zh-CN" altLang="en-US" sz="2400" b="1" dirty="0">
                <a:solidFill>
                  <a:srgbClr val="C00000"/>
                </a:solidFill>
              </a:rPr>
              <a:t>充电枪锁</a:t>
            </a:r>
            <a:r>
              <a:rPr lang="zh-CN" altLang="en-US" sz="2400" dirty="0"/>
              <a:t>功能。</a:t>
            </a:r>
            <a:endParaRPr lang="en-US" altLang="zh-CN" sz="2400" dirty="0"/>
          </a:p>
          <a:p>
            <a:pPr>
              <a:lnSpc>
                <a:spcPct val="150000"/>
              </a:lnSpc>
            </a:pPr>
            <a:r>
              <a:rPr lang="zh-CN" altLang="en-US" sz="2400" b="1" dirty="0">
                <a:solidFill>
                  <a:srgbClr val="C00000"/>
                </a:solidFill>
              </a:rPr>
              <a:t>充电枪插入充电接口</a:t>
            </a:r>
            <a:r>
              <a:rPr lang="zh-CN" altLang="en-US" sz="2400" dirty="0"/>
              <a:t>后，</a:t>
            </a:r>
            <a:r>
              <a:rPr lang="zh-CN" altLang="en-US" sz="2400" b="1" dirty="0">
                <a:solidFill>
                  <a:srgbClr val="C00000"/>
                </a:solidFill>
              </a:rPr>
              <a:t>按下智能钥匙闭锁</a:t>
            </a:r>
            <a:r>
              <a:rPr lang="zh-CN" altLang="en-US" sz="2400" dirty="0"/>
              <a:t>按钮，充电枪防盗功能开启；</a:t>
            </a:r>
            <a:endParaRPr lang="en-US" altLang="zh-CN" sz="2400" dirty="0"/>
          </a:p>
          <a:p>
            <a:pPr>
              <a:lnSpc>
                <a:spcPct val="150000"/>
              </a:lnSpc>
            </a:pPr>
            <a:r>
              <a:rPr lang="zh-CN" altLang="en-US" sz="2400" dirty="0"/>
              <a:t>PEPS收到智能钥匙的闭锁信号后通过CAN总线将该信号传递到辅助控制模块ACM，ACM将控制充电枪锁止电机动作，锁止充电枪，此时充电枪无法拔出。如要拔出充电枪，须先按下智能钥匙解锁按钮，解锁充电枪。</a:t>
            </a:r>
          </a:p>
        </p:txBody>
      </p:sp>
    </p:spTree>
    <p:extLst>
      <p:ext uri="{BB962C8B-B14F-4D97-AF65-F5344CB8AC3E}">
        <p14:creationId xmlns:p14="http://schemas.microsoft.com/office/powerpoint/2010/main" val="1248960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49C64620-CEC1-4225-A392-BB9917952911}"/>
              </a:ext>
            </a:extLst>
          </p:cNvPr>
          <p:cNvGrpSpPr/>
          <p:nvPr/>
        </p:nvGrpSpPr>
        <p:grpSpPr>
          <a:xfrm>
            <a:off x="4038275" y="1539604"/>
            <a:ext cx="6444615" cy="1162050"/>
            <a:chOff x="3237789" y="1193772"/>
            <a:chExt cx="3636000" cy="967932"/>
          </a:xfrm>
        </p:grpSpPr>
        <p:grpSp>
          <p:nvGrpSpPr>
            <p:cNvPr id="5" name="组合 4">
              <a:extLst>
                <a:ext uri="{FF2B5EF4-FFF2-40B4-BE49-F238E27FC236}">
                  <a16:creationId xmlns:a16="http://schemas.microsoft.com/office/drawing/2014/main" id="{8E7D5D40-52C4-49ED-8CA8-0C118DD0CBB2}"/>
                </a:ext>
              </a:extLst>
            </p:cNvPr>
            <p:cNvGrpSpPr/>
            <p:nvPr/>
          </p:nvGrpSpPr>
          <p:grpSpPr>
            <a:xfrm>
              <a:off x="3237789" y="1193772"/>
              <a:ext cx="3636000" cy="967932"/>
              <a:chOff x="4139952" y="1170041"/>
              <a:chExt cx="3559469" cy="536519"/>
            </a:xfrm>
          </p:grpSpPr>
          <p:sp>
            <p:nvSpPr>
              <p:cNvPr id="7" name="圆角矩形 6">
                <a:extLst>
                  <a:ext uri="{FF2B5EF4-FFF2-40B4-BE49-F238E27FC236}">
                    <a16:creationId xmlns:a16="http://schemas.microsoft.com/office/drawing/2014/main" id="{AB85469A-6485-4007-A89A-596905ABF0BF}"/>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a:extLst>
                  <a:ext uri="{FF2B5EF4-FFF2-40B4-BE49-F238E27FC236}">
                    <a16:creationId xmlns:a16="http://schemas.microsoft.com/office/drawing/2014/main" id="{CD9189C7-72FE-4571-B093-F16CB96E3BA3}"/>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a:extLst>
                  <a:ext uri="{FF2B5EF4-FFF2-40B4-BE49-F238E27FC236}">
                    <a16:creationId xmlns:a16="http://schemas.microsoft.com/office/drawing/2014/main" id="{FC3F4E0D-6E52-4BB4-B9A2-F7D34503C671}"/>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a:extLst>
                <a:ext uri="{FF2B5EF4-FFF2-40B4-BE49-F238E27FC236}">
                  <a16:creationId xmlns:a16="http://schemas.microsoft.com/office/drawing/2014/main" id="{33D32DAE-F3A2-4ECC-89D3-DE0C82749DB4}"/>
                </a:ext>
              </a:extLst>
            </p:cNvPr>
            <p:cNvSpPr txBox="1"/>
            <p:nvPr/>
          </p:nvSpPr>
          <p:spPr>
            <a:xfrm>
              <a:off x="3821711" y="1286420"/>
              <a:ext cx="2929429" cy="783403"/>
            </a:xfrm>
            <a:prstGeom prst="rect">
              <a:avLst/>
            </a:prstGeom>
            <a:noFill/>
          </p:spPr>
          <p:txBody>
            <a:bodyPr wrap="square" rtlCol="0">
              <a:spAutoFit/>
            </a:bodyPr>
            <a:lstStyle/>
            <a:p>
              <a:pPr>
                <a:lnSpc>
                  <a:spcPct val="120000"/>
                </a:lnSpc>
              </a:pPr>
              <a:r>
                <a:rPr lang="zh-CN" altLang="en-US" sz="2400" dirty="0"/>
                <a:t>能介绍电动汽车车载充电机的基本功能、保护功能</a:t>
              </a:r>
            </a:p>
          </p:txBody>
        </p:sp>
      </p:grpSp>
      <p:sp>
        <p:nvSpPr>
          <p:cNvPr id="10" name="Freeform 5">
            <a:extLst>
              <a:ext uri="{FF2B5EF4-FFF2-40B4-BE49-F238E27FC236}">
                <a16:creationId xmlns:a16="http://schemas.microsoft.com/office/drawing/2014/main" id="{C4F99E94-BB19-46D5-BB6D-169411A549E5}"/>
              </a:ext>
            </a:extLst>
          </p:cNvPr>
          <p:cNvSpPr/>
          <p:nvPr/>
        </p:nvSpPr>
        <p:spPr bwMode="auto">
          <a:xfrm>
            <a:off x="3560445" y="1582148"/>
            <a:ext cx="626745" cy="39770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11" name="组合 10">
            <a:extLst>
              <a:ext uri="{FF2B5EF4-FFF2-40B4-BE49-F238E27FC236}">
                <a16:creationId xmlns:a16="http://schemas.microsoft.com/office/drawing/2014/main" id="{CBD00F1B-9940-416B-B324-AEB039CAC4CB}"/>
              </a:ext>
            </a:extLst>
          </p:cNvPr>
          <p:cNvGrpSpPr/>
          <p:nvPr/>
        </p:nvGrpSpPr>
        <p:grpSpPr>
          <a:xfrm>
            <a:off x="3984711" y="2994808"/>
            <a:ext cx="6588349" cy="1182370"/>
            <a:chOff x="3237789" y="2461817"/>
            <a:chExt cx="3636000" cy="967932"/>
          </a:xfrm>
        </p:grpSpPr>
        <p:grpSp>
          <p:nvGrpSpPr>
            <p:cNvPr id="12" name="组合 11">
              <a:extLst>
                <a:ext uri="{FF2B5EF4-FFF2-40B4-BE49-F238E27FC236}">
                  <a16:creationId xmlns:a16="http://schemas.microsoft.com/office/drawing/2014/main" id="{18328AD7-40B8-4C49-AA0A-B6F1C20C87A6}"/>
                </a:ext>
              </a:extLst>
            </p:cNvPr>
            <p:cNvGrpSpPr/>
            <p:nvPr/>
          </p:nvGrpSpPr>
          <p:grpSpPr>
            <a:xfrm>
              <a:off x="3237789" y="2461817"/>
              <a:ext cx="3636000" cy="967932"/>
              <a:chOff x="4139952" y="1170041"/>
              <a:chExt cx="3559469" cy="536519"/>
            </a:xfrm>
          </p:grpSpPr>
          <p:sp>
            <p:nvSpPr>
              <p:cNvPr id="14" name="圆角矩形 24">
                <a:extLst>
                  <a:ext uri="{FF2B5EF4-FFF2-40B4-BE49-F238E27FC236}">
                    <a16:creationId xmlns:a16="http://schemas.microsoft.com/office/drawing/2014/main" id="{123F9DBD-4647-448B-9955-6F0D0F6AB37C}"/>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圆角矩形 113">
                <a:extLst>
                  <a:ext uri="{FF2B5EF4-FFF2-40B4-BE49-F238E27FC236}">
                    <a16:creationId xmlns:a16="http://schemas.microsoft.com/office/drawing/2014/main" id="{50F3E2A4-1EB5-4F59-BEF5-3E2A61672013}"/>
                  </a:ext>
                </a:extLst>
              </p:cNvPr>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16" name="TextBox 26">
                <a:extLst>
                  <a:ext uri="{FF2B5EF4-FFF2-40B4-BE49-F238E27FC236}">
                    <a16:creationId xmlns:a16="http://schemas.microsoft.com/office/drawing/2014/main" id="{95B5128D-7C34-4787-B57F-DE905B1CAF73}"/>
                  </a:ext>
                </a:extLst>
              </p:cNvPr>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13" name="TextBox 35">
              <a:extLst>
                <a:ext uri="{FF2B5EF4-FFF2-40B4-BE49-F238E27FC236}">
                  <a16:creationId xmlns:a16="http://schemas.microsoft.com/office/drawing/2014/main" id="{2F932E4B-AC22-46A4-9919-DDFCDDC04D82}"/>
                </a:ext>
              </a:extLst>
            </p:cNvPr>
            <p:cNvSpPr txBox="1"/>
            <p:nvPr/>
          </p:nvSpPr>
          <p:spPr>
            <a:xfrm>
              <a:off x="3821398" y="2579823"/>
              <a:ext cx="2884725" cy="769940"/>
            </a:xfrm>
            <a:prstGeom prst="rect">
              <a:avLst/>
            </a:prstGeom>
            <a:noFill/>
          </p:spPr>
          <p:txBody>
            <a:bodyPr wrap="square" rtlCol="0">
              <a:spAutoFit/>
            </a:bodyPr>
            <a:lstStyle/>
            <a:p>
              <a:pPr algn="l">
                <a:lnSpc>
                  <a:spcPct val="120000"/>
                </a:lnSpc>
                <a:spcBef>
                  <a:spcPts val="0"/>
                </a:spcBef>
                <a:spcAft>
                  <a:spcPts val="0"/>
                </a:spcAft>
              </a:pPr>
              <a:r>
                <a:rPr lang="zh-CN" altLang="en-US" sz="2400" dirty="0"/>
                <a:t>能介绍典型车辆的车载充电机的相关参数</a:t>
              </a:r>
            </a:p>
          </p:txBody>
        </p:sp>
      </p:grpSp>
      <p:grpSp>
        <p:nvGrpSpPr>
          <p:cNvPr id="17" name="组合 16">
            <a:extLst>
              <a:ext uri="{FF2B5EF4-FFF2-40B4-BE49-F238E27FC236}">
                <a16:creationId xmlns:a16="http://schemas.microsoft.com/office/drawing/2014/main" id="{B45FC21C-64C5-4F76-9E8B-17E631F7A9AA}"/>
              </a:ext>
            </a:extLst>
          </p:cNvPr>
          <p:cNvGrpSpPr/>
          <p:nvPr/>
        </p:nvGrpSpPr>
        <p:grpSpPr>
          <a:xfrm>
            <a:off x="4038275" y="4391386"/>
            <a:ext cx="6534785" cy="1167765"/>
            <a:chOff x="3249768" y="3729867"/>
            <a:chExt cx="3636000" cy="967932"/>
          </a:xfrm>
        </p:grpSpPr>
        <p:grpSp>
          <p:nvGrpSpPr>
            <p:cNvPr id="18" name="组合 17">
              <a:extLst>
                <a:ext uri="{FF2B5EF4-FFF2-40B4-BE49-F238E27FC236}">
                  <a16:creationId xmlns:a16="http://schemas.microsoft.com/office/drawing/2014/main" id="{52DD7C76-8E2C-4632-BCEA-59A4CC40E18F}"/>
                </a:ext>
              </a:extLst>
            </p:cNvPr>
            <p:cNvGrpSpPr/>
            <p:nvPr/>
          </p:nvGrpSpPr>
          <p:grpSpPr>
            <a:xfrm>
              <a:off x="3249768" y="3729867"/>
              <a:ext cx="3636000" cy="967932"/>
              <a:chOff x="4139952" y="1170041"/>
              <a:chExt cx="3559469" cy="536519"/>
            </a:xfrm>
          </p:grpSpPr>
          <p:sp>
            <p:nvSpPr>
              <p:cNvPr id="20" name="圆角矩形 12">
                <a:extLst>
                  <a:ext uri="{FF2B5EF4-FFF2-40B4-BE49-F238E27FC236}">
                    <a16:creationId xmlns:a16="http://schemas.microsoft.com/office/drawing/2014/main" id="{8C006A12-7670-4A17-8BF4-1F860BAFB8F2}"/>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1" name="圆角矩形 113">
                <a:extLst>
                  <a:ext uri="{FF2B5EF4-FFF2-40B4-BE49-F238E27FC236}">
                    <a16:creationId xmlns:a16="http://schemas.microsoft.com/office/drawing/2014/main" id="{4C8E0889-5DBE-44EE-8E5F-1591C38FE659}"/>
                  </a:ext>
                </a:extLst>
              </p:cNvPr>
              <p:cNvSpPr/>
              <p:nvPr/>
            </p:nvSpPr>
            <p:spPr>
              <a:xfrm>
                <a:off x="4716016"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2" name="TextBox 14">
                <a:extLst>
                  <a:ext uri="{FF2B5EF4-FFF2-40B4-BE49-F238E27FC236}">
                    <a16:creationId xmlns:a16="http://schemas.microsoft.com/office/drawing/2014/main" id="{84B3D692-700A-4E9A-A16E-D978845AC623}"/>
                  </a:ext>
                </a:extLst>
              </p:cNvPr>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19" name="TextBox 36">
              <a:extLst>
                <a:ext uri="{FF2B5EF4-FFF2-40B4-BE49-F238E27FC236}">
                  <a16:creationId xmlns:a16="http://schemas.microsoft.com/office/drawing/2014/main" id="{8B37BC11-3268-4243-B3AE-009E7A3B2C7F}"/>
                </a:ext>
              </a:extLst>
            </p:cNvPr>
            <p:cNvSpPr txBox="1"/>
            <p:nvPr/>
          </p:nvSpPr>
          <p:spPr>
            <a:xfrm>
              <a:off x="3813238" y="3835543"/>
              <a:ext cx="2880000" cy="780100"/>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能正确识读慢充系统控制电路并进行故障检修</a:t>
              </a:r>
              <a:endParaRPr lang="zh-CN" altLang="en-US" sz="2400" dirty="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endParaRPr>
            </a:p>
          </p:txBody>
        </p:sp>
      </p:grpSp>
      <p:grpSp>
        <p:nvGrpSpPr>
          <p:cNvPr id="32" name="组合 31">
            <a:extLst>
              <a:ext uri="{FF2B5EF4-FFF2-40B4-BE49-F238E27FC236}">
                <a16:creationId xmlns:a16="http://schemas.microsoft.com/office/drawing/2014/main" id="{C0922965-B211-4427-9EB3-54B26DC70008}"/>
              </a:ext>
            </a:extLst>
          </p:cNvPr>
          <p:cNvGrpSpPr/>
          <p:nvPr/>
        </p:nvGrpSpPr>
        <p:grpSpPr>
          <a:xfrm>
            <a:off x="1796498" y="2695823"/>
            <a:ext cx="1645963" cy="1645963"/>
            <a:chOff x="391147" y="2871710"/>
            <a:chExt cx="1645963" cy="1645963"/>
          </a:xfrm>
        </p:grpSpPr>
        <p:grpSp>
          <p:nvGrpSpPr>
            <p:cNvPr id="33" name="组合 32">
              <a:extLst>
                <a:ext uri="{FF2B5EF4-FFF2-40B4-BE49-F238E27FC236}">
                  <a16:creationId xmlns:a16="http://schemas.microsoft.com/office/drawing/2014/main" id="{622AAEFC-C308-4517-8145-5571BD94EBD6}"/>
                </a:ext>
              </a:extLst>
            </p:cNvPr>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35" name="同心圆 28">
                <a:extLst>
                  <a:ext uri="{FF2B5EF4-FFF2-40B4-BE49-F238E27FC236}">
                    <a16:creationId xmlns:a16="http://schemas.microsoft.com/office/drawing/2014/main" id="{553A6908-2DE5-4116-B756-FCD686F9556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a:extLst>
                  <a:ext uri="{FF2B5EF4-FFF2-40B4-BE49-F238E27FC236}">
                    <a16:creationId xmlns:a16="http://schemas.microsoft.com/office/drawing/2014/main" id="{59D5A923-87B2-4CB4-90CF-3A2D9E7CC02F}"/>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0">
              <a:extLst>
                <a:ext uri="{FF2B5EF4-FFF2-40B4-BE49-F238E27FC236}">
                  <a16:creationId xmlns:a16="http://schemas.microsoft.com/office/drawing/2014/main" id="{0F69AF80-88C3-47E5-81F6-1DF47807F431}"/>
                </a:ext>
              </a:extLst>
            </p:cNvPr>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spTree>
    <p:extLst>
      <p:ext uri="{BB962C8B-B14F-4D97-AF65-F5344CB8AC3E}">
        <p14:creationId xmlns:p14="http://schemas.microsoft.com/office/powerpoint/2010/main" val="278543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750"/>
                                        <p:tgtEl>
                                          <p:spTgt spid="4"/>
                                        </p:tgtEl>
                                      </p:cBhvr>
                                    </p:animEffect>
                                  </p:childTnLst>
                                </p:cTn>
                              </p:par>
                              <p:par>
                                <p:cTn id="12" presetID="22" presetClass="entr" presetSubtype="8"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750"/>
                                        <p:tgtEl>
                                          <p:spTgt spid="11"/>
                                        </p:tgtEl>
                                      </p:cBhvr>
                                    </p:animEffect>
                                  </p:childTnLst>
                                </p:cTn>
                              </p:par>
                              <p:par>
                                <p:cTn id="15" presetID="2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par>
                                <p:cTn id="18" presetID="53" presetClass="entr" presetSubtype="16"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5B70A6A-56B4-4009-8EF4-E2C2E5934786}"/>
              </a:ext>
            </a:extLst>
          </p:cNvPr>
          <p:cNvPicPr>
            <a:picLocks noChangeAspect="1"/>
          </p:cNvPicPr>
          <p:nvPr/>
        </p:nvPicPr>
        <p:blipFill rotWithShape="1">
          <a:blip r:embed="rId2"/>
          <a:srcRect l="33528" t="21220" r="25856" b="8544"/>
          <a:stretch/>
        </p:blipFill>
        <p:spPr>
          <a:xfrm rot="16200000">
            <a:off x="188079" y="-1335"/>
            <a:ext cx="6881087" cy="6883757"/>
          </a:xfrm>
          <a:prstGeom prst="rect">
            <a:avLst/>
          </a:prstGeom>
        </p:spPr>
      </p:pic>
    </p:spTree>
    <p:extLst>
      <p:ext uri="{BB962C8B-B14F-4D97-AF65-F5344CB8AC3E}">
        <p14:creationId xmlns:p14="http://schemas.microsoft.com/office/powerpoint/2010/main" val="427456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2B373C2-2254-46AE-8C87-691A45E1C35F}"/>
              </a:ext>
            </a:extLst>
          </p:cNvPr>
          <p:cNvPicPr>
            <a:picLocks noChangeAspect="1"/>
          </p:cNvPicPr>
          <p:nvPr/>
        </p:nvPicPr>
        <p:blipFill rotWithShape="1">
          <a:blip r:embed="rId2"/>
          <a:srcRect l="29179" t="16506" r="31370" b="8357"/>
          <a:stretch/>
        </p:blipFill>
        <p:spPr>
          <a:xfrm>
            <a:off x="178410" y="-1"/>
            <a:ext cx="6370308" cy="6851555"/>
          </a:xfrm>
          <a:prstGeom prst="rect">
            <a:avLst/>
          </a:prstGeom>
        </p:spPr>
      </p:pic>
    </p:spTree>
    <p:extLst>
      <p:ext uri="{BB962C8B-B14F-4D97-AF65-F5344CB8AC3E}">
        <p14:creationId xmlns:p14="http://schemas.microsoft.com/office/powerpoint/2010/main" val="5347814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E5A33C4-2E93-4C76-A409-CCEDC22F4498}"/>
              </a:ext>
            </a:extLst>
          </p:cNvPr>
          <p:cNvPicPr>
            <a:picLocks noChangeAspect="1"/>
          </p:cNvPicPr>
          <p:nvPr/>
        </p:nvPicPr>
        <p:blipFill rotWithShape="1">
          <a:blip r:embed="rId2"/>
          <a:srcRect l="28261" t="24314" r="20694" b="10001"/>
          <a:stretch/>
        </p:blipFill>
        <p:spPr>
          <a:xfrm rot="16200000">
            <a:off x="-867635" y="948318"/>
            <a:ext cx="6939282" cy="5042647"/>
          </a:xfrm>
          <a:prstGeom prst="rect">
            <a:avLst/>
          </a:prstGeom>
        </p:spPr>
      </p:pic>
      <p:sp>
        <p:nvSpPr>
          <p:cNvPr id="7" name="文本框 6">
            <a:extLst>
              <a:ext uri="{FF2B5EF4-FFF2-40B4-BE49-F238E27FC236}">
                <a16:creationId xmlns:a16="http://schemas.microsoft.com/office/drawing/2014/main" id="{BC6F24CC-046E-4733-B965-4218321BEB1F}"/>
              </a:ext>
            </a:extLst>
          </p:cNvPr>
          <p:cNvSpPr txBox="1"/>
          <p:nvPr/>
        </p:nvSpPr>
        <p:spPr>
          <a:xfrm>
            <a:off x="5123330" y="686443"/>
            <a:ext cx="7068670" cy="2796407"/>
          </a:xfrm>
          <a:prstGeom prst="rect">
            <a:avLst/>
          </a:prstGeom>
          <a:noFill/>
        </p:spPr>
        <p:txBody>
          <a:bodyPr wrap="square">
            <a:spAutoFit/>
          </a:bodyPr>
          <a:lstStyle/>
          <a:p>
            <a:pPr>
              <a:lnSpc>
                <a:spcPct val="150000"/>
              </a:lnSpc>
            </a:pPr>
            <a:r>
              <a:rPr lang="zh-CN" altLang="en-US" sz="2400" b="1" dirty="0">
                <a:solidFill>
                  <a:schemeClr val="tx2"/>
                </a:solidFill>
              </a:rPr>
              <a:t>1. 辅助控制模块ACM供电/搭铁故障</a:t>
            </a:r>
            <a:endParaRPr lang="en-US" altLang="zh-CN" sz="2400" b="1" dirty="0">
              <a:solidFill>
                <a:schemeClr val="tx2"/>
              </a:solidFill>
            </a:endParaRPr>
          </a:p>
          <a:p>
            <a:pPr>
              <a:lnSpc>
                <a:spcPct val="150000"/>
              </a:lnSpc>
            </a:pPr>
            <a:r>
              <a:rPr lang="zh-CN" altLang="en-US" sz="2400" b="1" dirty="0">
                <a:solidFill>
                  <a:srgbClr val="C00000"/>
                </a:solidFill>
              </a:rPr>
              <a:t>（</a:t>
            </a:r>
            <a:r>
              <a:rPr lang="en-US" altLang="zh-CN" sz="2400" b="1" dirty="0">
                <a:solidFill>
                  <a:srgbClr val="C00000"/>
                </a:solidFill>
              </a:rPr>
              <a:t>1</a:t>
            </a:r>
            <a:r>
              <a:rPr lang="zh-CN" altLang="en-US" sz="2400" b="1" dirty="0">
                <a:solidFill>
                  <a:srgbClr val="C00000"/>
                </a:solidFill>
              </a:rPr>
              <a:t>）故障现象：</a:t>
            </a:r>
            <a:endParaRPr lang="en-US" altLang="zh-CN" sz="2400" b="1" dirty="0">
              <a:solidFill>
                <a:srgbClr val="C00000"/>
              </a:solidFill>
            </a:endParaRPr>
          </a:p>
          <a:p>
            <a:pPr>
              <a:lnSpc>
                <a:spcPct val="150000"/>
              </a:lnSpc>
            </a:pPr>
            <a:r>
              <a:rPr lang="en-US" altLang="zh-CN" sz="2400" dirty="0"/>
              <a:t>         </a:t>
            </a:r>
            <a:r>
              <a:rPr lang="zh-CN" altLang="en-US" sz="2400" dirty="0"/>
              <a:t>打开充电口，充电口照明灯不亮。</a:t>
            </a:r>
            <a:endParaRPr lang="en-US" altLang="zh-CN" sz="2400" dirty="0"/>
          </a:p>
          <a:p>
            <a:pPr>
              <a:lnSpc>
                <a:spcPct val="150000"/>
              </a:lnSpc>
            </a:pPr>
            <a:r>
              <a:rPr lang="zh-CN" altLang="en-US" sz="2400" b="1" dirty="0">
                <a:solidFill>
                  <a:srgbClr val="C00000"/>
                </a:solidFill>
              </a:rPr>
              <a:t>（</a:t>
            </a:r>
            <a:r>
              <a:rPr lang="en-US" altLang="zh-CN" sz="2400" b="1" dirty="0">
                <a:solidFill>
                  <a:srgbClr val="C00000"/>
                </a:solidFill>
              </a:rPr>
              <a:t>2</a:t>
            </a:r>
            <a:r>
              <a:rPr lang="zh-CN" altLang="en-US" sz="2400" b="1" dirty="0">
                <a:solidFill>
                  <a:srgbClr val="C00000"/>
                </a:solidFill>
              </a:rPr>
              <a:t>）读取故障码/数据流：</a:t>
            </a:r>
            <a:endParaRPr lang="en-US" altLang="zh-CN" sz="2400" b="1" dirty="0">
              <a:solidFill>
                <a:srgbClr val="C00000"/>
              </a:solidFill>
            </a:endParaRPr>
          </a:p>
          <a:p>
            <a:pPr>
              <a:lnSpc>
                <a:spcPct val="150000"/>
              </a:lnSpc>
            </a:pPr>
            <a:r>
              <a:rPr lang="en-US" altLang="zh-CN" sz="2400" dirty="0"/>
              <a:t>          </a:t>
            </a:r>
            <a:r>
              <a:rPr lang="zh-CN" altLang="en-US" sz="2400" dirty="0"/>
              <a:t>ACM无法通讯，ACM模块无法进入。</a:t>
            </a:r>
            <a:endParaRPr lang="en-US" altLang="zh-CN" sz="2400" dirty="0"/>
          </a:p>
        </p:txBody>
      </p:sp>
    </p:spTree>
    <p:extLst>
      <p:ext uri="{BB962C8B-B14F-4D97-AF65-F5344CB8AC3E}">
        <p14:creationId xmlns:p14="http://schemas.microsoft.com/office/powerpoint/2010/main" val="34527010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0957AC3-3B20-4051-AE54-2FF88FBF87B7}"/>
              </a:ext>
            </a:extLst>
          </p:cNvPr>
          <p:cNvPicPr>
            <a:picLocks noChangeAspect="1"/>
          </p:cNvPicPr>
          <p:nvPr/>
        </p:nvPicPr>
        <p:blipFill rotWithShape="1">
          <a:blip r:embed="rId2"/>
          <a:srcRect l="40102" t="60845" r="41128" b="25446"/>
          <a:stretch/>
        </p:blipFill>
        <p:spPr>
          <a:xfrm>
            <a:off x="2369713" y="3567448"/>
            <a:ext cx="4972870" cy="2050961"/>
          </a:xfrm>
          <a:prstGeom prst="rect">
            <a:avLst/>
          </a:prstGeom>
        </p:spPr>
      </p:pic>
      <p:sp>
        <p:nvSpPr>
          <p:cNvPr id="6" name="文本框 5">
            <a:extLst>
              <a:ext uri="{FF2B5EF4-FFF2-40B4-BE49-F238E27FC236}">
                <a16:creationId xmlns:a16="http://schemas.microsoft.com/office/drawing/2014/main" id="{0A58AB5E-DBBD-4A86-B67C-8C9BC92E2858}"/>
              </a:ext>
            </a:extLst>
          </p:cNvPr>
          <p:cNvSpPr txBox="1"/>
          <p:nvPr/>
        </p:nvSpPr>
        <p:spPr>
          <a:xfrm>
            <a:off x="886181" y="829202"/>
            <a:ext cx="7068670" cy="2242409"/>
          </a:xfrm>
          <a:prstGeom prst="rect">
            <a:avLst/>
          </a:prstGeom>
          <a:noFill/>
        </p:spPr>
        <p:txBody>
          <a:bodyPr wrap="square">
            <a:spAutoFit/>
          </a:bodyPr>
          <a:lstStyle/>
          <a:p>
            <a:pPr>
              <a:lnSpc>
                <a:spcPct val="150000"/>
              </a:lnSpc>
            </a:pPr>
            <a:r>
              <a:rPr lang="zh-CN" altLang="en-US" sz="2400" b="1" dirty="0">
                <a:solidFill>
                  <a:srgbClr val="C00000"/>
                </a:solidFill>
              </a:rPr>
              <a:t>（</a:t>
            </a:r>
            <a:r>
              <a:rPr lang="en-US" altLang="zh-CN" sz="2400" b="1" dirty="0">
                <a:solidFill>
                  <a:srgbClr val="C00000"/>
                </a:solidFill>
              </a:rPr>
              <a:t>3</a:t>
            </a:r>
            <a:r>
              <a:rPr lang="zh-CN" altLang="en-US" sz="2400" b="1" dirty="0">
                <a:solidFill>
                  <a:srgbClr val="C00000"/>
                </a:solidFill>
              </a:rPr>
              <a:t>）测量值：</a:t>
            </a:r>
            <a:endParaRPr lang="en-US" altLang="zh-CN" sz="2400" b="1" dirty="0">
              <a:solidFill>
                <a:srgbClr val="C00000"/>
              </a:solidFill>
            </a:endParaRPr>
          </a:p>
          <a:p>
            <a:pPr>
              <a:lnSpc>
                <a:spcPct val="150000"/>
              </a:lnSpc>
            </a:pPr>
            <a:r>
              <a:rPr lang="zh-CN" altLang="en-US" sz="2400" dirty="0"/>
              <a:t>    1）SO87-5与SO87-10之间的电压为蓄电池电压。      </a:t>
            </a:r>
            <a:endParaRPr lang="en-US" altLang="zh-CN" sz="2400" dirty="0"/>
          </a:p>
          <a:p>
            <a:pPr>
              <a:lnSpc>
                <a:spcPct val="150000"/>
              </a:lnSpc>
            </a:pPr>
            <a:r>
              <a:rPr lang="en-US" altLang="zh-CN" sz="2400" dirty="0"/>
              <a:t>    </a:t>
            </a:r>
            <a:r>
              <a:rPr lang="zh-CN" altLang="en-US" sz="2400" dirty="0"/>
              <a:t>2）SO87-5与搭铁间的电压正常为蓄电池电压。   </a:t>
            </a:r>
            <a:endParaRPr lang="en-US" altLang="zh-CN" sz="2400" dirty="0"/>
          </a:p>
          <a:p>
            <a:pPr>
              <a:lnSpc>
                <a:spcPct val="150000"/>
              </a:lnSpc>
            </a:pPr>
            <a:r>
              <a:rPr lang="en-US" altLang="zh-CN" sz="2400" dirty="0"/>
              <a:t>    </a:t>
            </a:r>
            <a:r>
              <a:rPr lang="zh-CN" altLang="en-US" sz="2400" dirty="0"/>
              <a:t>3）SO87-10与搭铁之间的电阻正常为＜1Ω。</a:t>
            </a:r>
          </a:p>
        </p:txBody>
      </p:sp>
    </p:spTree>
    <p:extLst>
      <p:ext uri="{BB962C8B-B14F-4D97-AF65-F5344CB8AC3E}">
        <p14:creationId xmlns:p14="http://schemas.microsoft.com/office/powerpoint/2010/main" val="12686635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9654F8C-A80D-453A-AF4C-F75DF201841A}"/>
              </a:ext>
            </a:extLst>
          </p:cNvPr>
          <p:cNvSpPr txBox="1"/>
          <p:nvPr/>
        </p:nvSpPr>
        <p:spPr>
          <a:xfrm>
            <a:off x="1036748" y="1080528"/>
            <a:ext cx="9189077" cy="4458400"/>
          </a:xfrm>
          <a:prstGeom prst="rect">
            <a:avLst/>
          </a:prstGeom>
          <a:noFill/>
        </p:spPr>
        <p:txBody>
          <a:bodyPr wrap="square">
            <a:spAutoFit/>
          </a:bodyPr>
          <a:lstStyle/>
          <a:p>
            <a:pPr>
              <a:lnSpc>
                <a:spcPct val="150000"/>
              </a:lnSpc>
            </a:pPr>
            <a:r>
              <a:rPr lang="zh-CN" altLang="en-US" sz="2400" b="1" dirty="0">
                <a:solidFill>
                  <a:schemeClr val="tx2"/>
                </a:solidFill>
              </a:rPr>
              <a:t>2. CC线路断路</a:t>
            </a:r>
            <a:endParaRPr lang="en-US" altLang="zh-CN" sz="2400" b="1" dirty="0">
              <a:solidFill>
                <a:schemeClr val="tx2"/>
              </a:solidFill>
            </a:endParaRPr>
          </a:p>
          <a:p>
            <a:pPr>
              <a:lnSpc>
                <a:spcPct val="150000"/>
              </a:lnSpc>
            </a:pPr>
            <a:r>
              <a:rPr lang="zh-CN" altLang="en-US" sz="2400" b="1" dirty="0">
                <a:solidFill>
                  <a:srgbClr val="C00000"/>
                </a:solidFill>
              </a:rPr>
              <a:t>（</a:t>
            </a:r>
            <a:r>
              <a:rPr lang="en-US" altLang="zh-CN" sz="2400" b="1" dirty="0">
                <a:solidFill>
                  <a:srgbClr val="C00000"/>
                </a:solidFill>
              </a:rPr>
              <a:t>1</a:t>
            </a:r>
            <a:r>
              <a:rPr lang="zh-CN" altLang="en-US" sz="2400" b="1" dirty="0">
                <a:solidFill>
                  <a:srgbClr val="C00000"/>
                </a:solidFill>
              </a:rPr>
              <a:t>）故障现象：</a:t>
            </a:r>
            <a:endParaRPr lang="en-US" altLang="zh-CN" sz="2400" b="1" dirty="0">
              <a:solidFill>
                <a:srgbClr val="C00000"/>
              </a:solidFill>
            </a:endParaRPr>
          </a:p>
          <a:p>
            <a:pPr>
              <a:lnSpc>
                <a:spcPct val="150000"/>
              </a:lnSpc>
            </a:pPr>
            <a:r>
              <a:rPr lang="en-US" altLang="zh-CN" sz="2400" b="1" dirty="0">
                <a:solidFill>
                  <a:srgbClr val="C00000"/>
                </a:solidFill>
              </a:rPr>
              <a:t>         </a:t>
            </a:r>
            <a:r>
              <a:rPr lang="zh-CN" altLang="en-US" sz="2400" dirty="0"/>
              <a:t>打开充电口，充电口照明灯点亮，</a:t>
            </a:r>
            <a:endParaRPr lang="en-US" altLang="zh-CN" sz="2400" dirty="0"/>
          </a:p>
          <a:p>
            <a:pPr>
              <a:lnSpc>
                <a:spcPct val="150000"/>
              </a:lnSpc>
            </a:pPr>
            <a:r>
              <a:rPr lang="en-US" altLang="zh-CN" sz="2400" dirty="0"/>
              <a:t>         </a:t>
            </a:r>
            <a:r>
              <a:rPr lang="zh-CN" altLang="en-US" sz="2400" dirty="0"/>
              <a:t>连接充电枪，仪表上充电枪连接指示灯不亮。</a:t>
            </a:r>
            <a:endParaRPr lang="en-US" altLang="zh-CN" sz="2400" dirty="0"/>
          </a:p>
          <a:p>
            <a:pPr>
              <a:lnSpc>
                <a:spcPct val="150000"/>
              </a:lnSpc>
            </a:pPr>
            <a:r>
              <a:rPr lang="zh-CN" altLang="en-US" sz="2400" b="1" dirty="0">
                <a:solidFill>
                  <a:srgbClr val="C00000"/>
                </a:solidFill>
              </a:rPr>
              <a:t>（</a:t>
            </a:r>
            <a:r>
              <a:rPr lang="en-US" altLang="zh-CN" sz="2400" b="1" dirty="0">
                <a:solidFill>
                  <a:srgbClr val="C00000"/>
                </a:solidFill>
              </a:rPr>
              <a:t>2</a:t>
            </a:r>
            <a:r>
              <a:rPr lang="zh-CN" altLang="en-US" sz="2400" b="1" dirty="0">
                <a:solidFill>
                  <a:srgbClr val="C00000"/>
                </a:solidFill>
              </a:rPr>
              <a:t>）读取故障码/数据流：</a:t>
            </a:r>
            <a:r>
              <a:rPr lang="zh-CN" altLang="en-US" sz="2400" dirty="0"/>
              <a:t>CC未连接。</a:t>
            </a:r>
            <a:endParaRPr lang="en-US" altLang="zh-CN" sz="2400" dirty="0"/>
          </a:p>
          <a:p>
            <a:pPr>
              <a:lnSpc>
                <a:spcPct val="150000"/>
              </a:lnSpc>
            </a:pPr>
            <a:r>
              <a:rPr lang="zh-CN" altLang="en-US" sz="2400" b="1" dirty="0">
                <a:solidFill>
                  <a:srgbClr val="C00000"/>
                </a:solidFill>
              </a:rPr>
              <a:t>（</a:t>
            </a:r>
            <a:r>
              <a:rPr lang="en-US" altLang="zh-CN" sz="2400" b="1" dirty="0">
                <a:solidFill>
                  <a:srgbClr val="C00000"/>
                </a:solidFill>
              </a:rPr>
              <a:t>3</a:t>
            </a:r>
            <a:r>
              <a:rPr lang="zh-CN" altLang="en-US" sz="2400" b="1" dirty="0">
                <a:solidFill>
                  <a:srgbClr val="C00000"/>
                </a:solidFill>
              </a:rPr>
              <a:t>）测量值：</a:t>
            </a:r>
            <a:endParaRPr lang="en-US" altLang="zh-CN" sz="2400" b="1" dirty="0">
              <a:solidFill>
                <a:srgbClr val="C00000"/>
              </a:solidFill>
            </a:endParaRPr>
          </a:p>
          <a:p>
            <a:pPr>
              <a:lnSpc>
                <a:spcPct val="150000"/>
              </a:lnSpc>
            </a:pPr>
            <a:r>
              <a:rPr lang="en-US" altLang="zh-CN" sz="2400" dirty="0"/>
              <a:t>        </a:t>
            </a:r>
            <a:r>
              <a:rPr lang="zh-CN" altLang="en-US" sz="2400" dirty="0"/>
              <a:t>未连接充电枪时，SO87-13正常电压为5V，</a:t>
            </a:r>
            <a:endParaRPr lang="en-US" altLang="zh-CN" sz="2400" dirty="0"/>
          </a:p>
          <a:p>
            <a:pPr>
              <a:lnSpc>
                <a:spcPct val="150000"/>
              </a:lnSpc>
            </a:pPr>
            <a:r>
              <a:rPr lang="en-US" altLang="zh-CN" sz="2400" dirty="0"/>
              <a:t>        </a:t>
            </a:r>
            <a:r>
              <a:rPr lang="zh-CN" altLang="en-US" sz="2400" dirty="0"/>
              <a:t>连接充电枪后正常电压为0.9V。</a:t>
            </a:r>
          </a:p>
        </p:txBody>
      </p:sp>
    </p:spTree>
    <p:extLst>
      <p:ext uri="{BB962C8B-B14F-4D97-AF65-F5344CB8AC3E}">
        <p14:creationId xmlns:p14="http://schemas.microsoft.com/office/powerpoint/2010/main" val="2830347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AB4FAA5-B0EE-4FFE-AEEE-06B7F68FBCE3}"/>
              </a:ext>
            </a:extLst>
          </p:cNvPr>
          <p:cNvSpPr txBox="1"/>
          <p:nvPr/>
        </p:nvSpPr>
        <p:spPr>
          <a:xfrm>
            <a:off x="895081" y="1057939"/>
            <a:ext cx="9652715" cy="3904402"/>
          </a:xfrm>
          <a:prstGeom prst="rect">
            <a:avLst/>
          </a:prstGeom>
          <a:noFill/>
        </p:spPr>
        <p:txBody>
          <a:bodyPr wrap="square">
            <a:spAutoFit/>
          </a:bodyPr>
          <a:lstStyle/>
          <a:p>
            <a:pPr>
              <a:lnSpc>
                <a:spcPct val="150000"/>
              </a:lnSpc>
            </a:pPr>
            <a:r>
              <a:rPr lang="en-US" altLang="zh-CN" sz="2400" b="1" dirty="0">
                <a:solidFill>
                  <a:schemeClr val="tx2"/>
                </a:solidFill>
              </a:rPr>
              <a:t>3. CP</a:t>
            </a:r>
            <a:r>
              <a:rPr lang="zh-CN" altLang="en-US" sz="2400" b="1" dirty="0">
                <a:solidFill>
                  <a:schemeClr val="tx2"/>
                </a:solidFill>
              </a:rPr>
              <a:t>线路断路</a:t>
            </a:r>
            <a:endParaRPr lang="en-US" altLang="zh-CN" sz="2400" b="1" dirty="0">
              <a:solidFill>
                <a:schemeClr val="tx2"/>
              </a:solidFill>
            </a:endParaRPr>
          </a:p>
          <a:p>
            <a:pPr>
              <a:lnSpc>
                <a:spcPct val="150000"/>
              </a:lnSpc>
            </a:pPr>
            <a:r>
              <a:rPr lang="zh-CN" altLang="en-US" sz="2400" b="1" dirty="0">
                <a:solidFill>
                  <a:srgbClr val="C00000"/>
                </a:solidFill>
              </a:rPr>
              <a:t>（</a:t>
            </a:r>
            <a:r>
              <a:rPr lang="en-US" altLang="zh-CN" sz="2400" b="1" dirty="0">
                <a:solidFill>
                  <a:srgbClr val="C00000"/>
                </a:solidFill>
              </a:rPr>
              <a:t>1</a:t>
            </a:r>
            <a:r>
              <a:rPr lang="zh-CN" altLang="en-US" sz="2400" b="1" dirty="0">
                <a:solidFill>
                  <a:srgbClr val="C00000"/>
                </a:solidFill>
              </a:rPr>
              <a:t>）故障现象：</a:t>
            </a:r>
            <a:endParaRPr lang="en-US" altLang="zh-CN" sz="2400" b="1" dirty="0">
              <a:solidFill>
                <a:srgbClr val="C00000"/>
              </a:solidFill>
            </a:endParaRPr>
          </a:p>
          <a:p>
            <a:pPr>
              <a:lnSpc>
                <a:spcPct val="150000"/>
              </a:lnSpc>
            </a:pPr>
            <a:r>
              <a:rPr lang="en-US" altLang="zh-CN" sz="2400" b="1" dirty="0">
                <a:solidFill>
                  <a:srgbClr val="C00000"/>
                </a:solidFill>
              </a:rPr>
              <a:t>         </a:t>
            </a:r>
            <a:r>
              <a:rPr lang="zh-CN" altLang="en-US" sz="2400" dirty="0"/>
              <a:t>打开充电口，充电口照明灯点亮，</a:t>
            </a:r>
            <a:endParaRPr lang="en-US" altLang="zh-CN" sz="2400" dirty="0"/>
          </a:p>
          <a:p>
            <a:pPr>
              <a:lnSpc>
                <a:spcPct val="150000"/>
              </a:lnSpc>
            </a:pPr>
            <a:r>
              <a:rPr lang="en-US" altLang="zh-CN" sz="2400" dirty="0"/>
              <a:t>         </a:t>
            </a:r>
            <a:r>
              <a:rPr lang="zh-CN" altLang="en-US" sz="2400" dirty="0"/>
              <a:t>连接充电枪，仪表上充电枪连接指示灯点亮。但是不能正常充电。</a:t>
            </a:r>
            <a:endParaRPr lang="en-US" altLang="zh-CN" sz="2400" dirty="0"/>
          </a:p>
          <a:p>
            <a:pPr>
              <a:lnSpc>
                <a:spcPct val="150000"/>
              </a:lnSpc>
            </a:pPr>
            <a:r>
              <a:rPr lang="zh-CN" altLang="en-US" sz="2400" b="1" dirty="0">
                <a:solidFill>
                  <a:srgbClr val="C00000"/>
                </a:solidFill>
              </a:rPr>
              <a:t>（</a:t>
            </a:r>
            <a:r>
              <a:rPr lang="en-US" altLang="zh-CN" sz="2400" b="1" dirty="0">
                <a:solidFill>
                  <a:srgbClr val="C00000"/>
                </a:solidFill>
              </a:rPr>
              <a:t>2</a:t>
            </a:r>
            <a:r>
              <a:rPr lang="zh-CN" altLang="en-US" sz="2400" b="1" dirty="0">
                <a:solidFill>
                  <a:srgbClr val="C00000"/>
                </a:solidFill>
              </a:rPr>
              <a:t>）读取故障码</a:t>
            </a:r>
            <a:r>
              <a:rPr lang="en-US" altLang="zh-CN" sz="2400" b="1" dirty="0">
                <a:solidFill>
                  <a:srgbClr val="C00000"/>
                </a:solidFill>
              </a:rPr>
              <a:t>/</a:t>
            </a:r>
            <a:r>
              <a:rPr lang="zh-CN" altLang="en-US" sz="2400" b="1" dirty="0">
                <a:solidFill>
                  <a:srgbClr val="C00000"/>
                </a:solidFill>
              </a:rPr>
              <a:t>数据流：</a:t>
            </a:r>
            <a:r>
              <a:rPr lang="en-US" altLang="zh-CN" sz="2400" dirty="0"/>
              <a:t>CC</a:t>
            </a:r>
            <a:r>
              <a:rPr lang="zh-CN" altLang="en-US" sz="2400" dirty="0"/>
              <a:t>已连接，</a:t>
            </a:r>
            <a:r>
              <a:rPr lang="en-US" altLang="zh-CN" sz="2400" dirty="0"/>
              <a:t>CP</a:t>
            </a:r>
            <a:r>
              <a:rPr lang="zh-CN" altLang="en-US" sz="2400" dirty="0"/>
              <a:t>未连接。</a:t>
            </a:r>
            <a:endParaRPr lang="en-US" altLang="zh-CN" sz="2400" dirty="0"/>
          </a:p>
          <a:p>
            <a:pPr>
              <a:lnSpc>
                <a:spcPct val="150000"/>
              </a:lnSpc>
            </a:pPr>
            <a:r>
              <a:rPr lang="zh-CN" altLang="en-US" sz="2400" b="1" dirty="0">
                <a:solidFill>
                  <a:srgbClr val="C00000"/>
                </a:solidFill>
              </a:rPr>
              <a:t>（</a:t>
            </a:r>
            <a:r>
              <a:rPr lang="en-US" altLang="zh-CN" sz="2400" b="1" dirty="0">
                <a:solidFill>
                  <a:srgbClr val="C00000"/>
                </a:solidFill>
              </a:rPr>
              <a:t>3</a:t>
            </a:r>
            <a:r>
              <a:rPr lang="zh-CN" altLang="en-US" sz="2400" b="1" dirty="0">
                <a:solidFill>
                  <a:srgbClr val="C00000"/>
                </a:solidFill>
              </a:rPr>
              <a:t>）测量值：</a:t>
            </a:r>
            <a:endParaRPr lang="en-US" altLang="zh-CN" sz="2400" b="1" dirty="0">
              <a:solidFill>
                <a:srgbClr val="C00000"/>
              </a:solidFill>
            </a:endParaRPr>
          </a:p>
          <a:p>
            <a:pPr>
              <a:lnSpc>
                <a:spcPct val="150000"/>
              </a:lnSpc>
            </a:pPr>
            <a:r>
              <a:rPr lang="en-US" altLang="zh-CN" sz="2400" b="1" dirty="0">
                <a:solidFill>
                  <a:srgbClr val="C00000"/>
                </a:solidFill>
              </a:rPr>
              <a:t>        </a:t>
            </a:r>
            <a:r>
              <a:rPr lang="zh-CN" altLang="en-US" sz="2400" dirty="0"/>
              <a:t>车辆充电枪未插</a:t>
            </a:r>
            <a:r>
              <a:rPr lang="en-US" altLang="zh-CN" sz="2400" dirty="0"/>
              <a:t>-</a:t>
            </a:r>
            <a:r>
              <a:rPr lang="zh-CN" altLang="en-US" sz="2400" dirty="0"/>
              <a:t>已插，对应测量</a:t>
            </a:r>
            <a:r>
              <a:rPr lang="en-US" altLang="zh-CN" sz="2400" dirty="0"/>
              <a:t>SO87-21</a:t>
            </a:r>
            <a:r>
              <a:rPr lang="zh-CN" altLang="en-US" sz="2400" dirty="0"/>
              <a:t>端子电压为</a:t>
            </a:r>
            <a:r>
              <a:rPr lang="en-US" altLang="zh-CN" sz="2400" dirty="0"/>
              <a:t>12V-9V</a:t>
            </a:r>
            <a:r>
              <a:rPr lang="zh-CN" altLang="en-US" sz="2400" dirty="0"/>
              <a:t>。</a:t>
            </a:r>
          </a:p>
        </p:txBody>
      </p:sp>
    </p:spTree>
    <p:extLst>
      <p:ext uri="{BB962C8B-B14F-4D97-AF65-F5344CB8AC3E}">
        <p14:creationId xmlns:p14="http://schemas.microsoft.com/office/powerpoint/2010/main" val="4279926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E1A2A57E-4298-4518-8A31-83DE3EBAF7F6}"/>
              </a:ext>
            </a:extLst>
          </p:cNvPr>
          <p:cNvSpPr/>
          <p:nvPr/>
        </p:nvSpPr>
        <p:spPr>
          <a:xfrm>
            <a:off x="390918" y="805661"/>
            <a:ext cx="2300768"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拓 展 知 识</a:t>
            </a:r>
          </a:p>
        </p:txBody>
      </p:sp>
      <p:pic>
        <p:nvPicPr>
          <p:cNvPr id="6" name="图片 5">
            <a:extLst>
              <a:ext uri="{FF2B5EF4-FFF2-40B4-BE49-F238E27FC236}">
                <a16:creationId xmlns:a16="http://schemas.microsoft.com/office/drawing/2014/main" id="{7626EF22-2ED1-487C-B131-0A07A054C87C}"/>
              </a:ext>
            </a:extLst>
          </p:cNvPr>
          <p:cNvPicPr>
            <a:picLocks noChangeAspect="1"/>
          </p:cNvPicPr>
          <p:nvPr/>
        </p:nvPicPr>
        <p:blipFill rotWithShape="1">
          <a:blip r:embed="rId2"/>
          <a:srcRect l="28967" t="57465" r="30735" b="31831"/>
          <a:stretch/>
        </p:blipFill>
        <p:spPr>
          <a:xfrm>
            <a:off x="1403798" y="3059580"/>
            <a:ext cx="9101065" cy="1365162"/>
          </a:xfrm>
          <a:prstGeom prst="rect">
            <a:avLst/>
          </a:prstGeom>
        </p:spPr>
      </p:pic>
      <p:sp>
        <p:nvSpPr>
          <p:cNvPr id="8" name="文本框 7">
            <a:extLst>
              <a:ext uri="{FF2B5EF4-FFF2-40B4-BE49-F238E27FC236}">
                <a16:creationId xmlns:a16="http://schemas.microsoft.com/office/drawing/2014/main" id="{071E97B8-F4D8-49D1-B3DF-5D00083513C2}"/>
              </a:ext>
            </a:extLst>
          </p:cNvPr>
          <p:cNvSpPr txBox="1"/>
          <p:nvPr/>
        </p:nvSpPr>
        <p:spPr>
          <a:xfrm>
            <a:off x="1403798" y="2072706"/>
            <a:ext cx="10084157" cy="584775"/>
          </a:xfrm>
          <a:prstGeom prst="rect">
            <a:avLst/>
          </a:prstGeom>
          <a:noFill/>
        </p:spPr>
        <p:txBody>
          <a:bodyPr wrap="square">
            <a:spAutoFit/>
          </a:bodyPr>
          <a:lstStyle/>
          <a:p>
            <a:r>
              <a:rPr lang="zh-CN" altLang="en-US" sz="3200" b="1" dirty="0">
                <a:solidFill>
                  <a:srgbClr val="C00000"/>
                </a:solidFill>
              </a:rPr>
              <a:t>充电枪RC电阻值与对应的充电电缆允许的充电电流</a:t>
            </a:r>
          </a:p>
        </p:txBody>
      </p:sp>
    </p:spTree>
    <p:extLst>
      <p:ext uri="{BB962C8B-B14F-4D97-AF65-F5344CB8AC3E}">
        <p14:creationId xmlns:p14="http://schemas.microsoft.com/office/powerpoint/2010/main" val="221701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a:cxnSpLocks/>
          </p:cNvCxnSpPr>
          <p:nvPr/>
        </p:nvCxnSpPr>
        <p:spPr>
          <a:xfrm flipV="1">
            <a:off x="1971569" y="2850436"/>
            <a:ext cx="5192392"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1959504" y="3635296"/>
            <a:ext cx="5214620" cy="1079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Freeform 88"/>
          <p:cNvSpPr>
            <a:spLocks noEditPoints="1" noChangeArrowheads="1"/>
          </p:cNvSpPr>
          <p:nvPr/>
        </p:nvSpPr>
        <p:spPr bwMode="auto">
          <a:xfrm>
            <a:off x="1717569" y="2447846"/>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4" name="Freeform 88"/>
          <p:cNvSpPr>
            <a:spLocks noEditPoints="1" noChangeArrowheads="1"/>
          </p:cNvSpPr>
          <p:nvPr/>
        </p:nvSpPr>
        <p:spPr bwMode="auto">
          <a:xfrm>
            <a:off x="1715982" y="3327321"/>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20" name="矩形 19"/>
          <p:cNvSpPr>
            <a:spLocks noChangeArrowheads="1"/>
          </p:cNvSpPr>
          <p:nvPr/>
        </p:nvSpPr>
        <p:spPr bwMode="auto">
          <a:xfrm>
            <a:off x="2211599" y="2927710"/>
            <a:ext cx="5319395"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2.车载充电机的控制电路</a:t>
            </a:r>
            <a:endParaRPr lang="zh-CN" altLang="en-US" sz="3200" b="1" dirty="0">
              <a:solidFill>
                <a:schemeClr val="tx1"/>
              </a:solidFill>
              <a:latin typeface="+mn-ea"/>
              <a:cs typeface="+mn-ea"/>
              <a:sym typeface="SimSun" panose="02010600030101010101" pitchFamily="2" charset="-122"/>
            </a:endParaRPr>
          </a:p>
        </p:txBody>
      </p:sp>
      <p:sp>
        <p:nvSpPr>
          <p:cNvPr id="23" name="矩形 22"/>
          <p:cNvSpPr>
            <a:spLocks noChangeArrowheads="1"/>
          </p:cNvSpPr>
          <p:nvPr/>
        </p:nvSpPr>
        <p:spPr bwMode="auto">
          <a:xfrm>
            <a:off x="2171277" y="2295129"/>
            <a:ext cx="4348961"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1. </a:t>
            </a:r>
            <a:r>
              <a:rPr lang="zh-CN" altLang="en-US" sz="3200" b="1" dirty="0"/>
              <a:t>典型车载充电机认知</a:t>
            </a:r>
            <a:endParaRPr lang="zh-CN" altLang="en-US" sz="3200" b="1" dirty="0">
              <a:solidFill>
                <a:schemeClr val="tx1"/>
              </a:solidFill>
              <a:latin typeface="+mn-ea"/>
              <a:cs typeface="+mn-ea"/>
              <a:sym typeface="SimSun" panose="02010600030101010101" pitchFamily="2" charset="-122"/>
            </a:endParaRPr>
          </a:p>
        </p:txBody>
      </p:sp>
      <p:sp>
        <p:nvSpPr>
          <p:cNvPr id="38" name="文本框 37"/>
          <p:cNvSpPr txBox="1"/>
          <p:nvPr/>
        </p:nvSpPr>
        <p:spPr>
          <a:xfrm>
            <a:off x="937895" y="1122045"/>
            <a:ext cx="7395845"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9" name="直接连接符 8">
            <a:extLst>
              <a:ext uri="{FF2B5EF4-FFF2-40B4-BE49-F238E27FC236}">
                <a16:creationId xmlns:a16="http://schemas.microsoft.com/office/drawing/2014/main" id="{A1FFBE38-6F8C-4997-BDFF-F246D4E22BE9}"/>
              </a:ext>
            </a:extLst>
          </p:cNvPr>
          <p:cNvCxnSpPr>
            <a:cxnSpLocks/>
          </p:cNvCxnSpPr>
          <p:nvPr/>
        </p:nvCxnSpPr>
        <p:spPr>
          <a:xfrm flipV="1">
            <a:off x="1961406" y="4428414"/>
            <a:ext cx="5192392"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Freeform 88">
            <a:extLst>
              <a:ext uri="{FF2B5EF4-FFF2-40B4-BE49-F238E27FC236}">
                <a16:creationId xmlns:a16="http://schemas.microsoft.com/office/drawing/2014/main" id="{03A6B2ED-FE83-4030-B89D-722CA6209093}"/>
              </a:ext>
            </a:extLst>
          </p:cNvPr>
          <p:cNvSpPr>
            <a:spLocks noEditPoints="1" noChangeArrowheads="1"/>
          </p:cNvSpPr>
          <p:nvPr/>
        </p:nvSpPr>
        <p:spPr bwMode="auto">
          <a:xfrm>
            <a:off x="1707406" y="4025824"/>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4" name="矩形 13">
            <a:extLst>
              <a:ext uri="{FF2B5EF4-FFF2-40B4-BE49-F238E27FC236}">
                <a16:creationId xmlns:a16="http://schemas.microsoft.com/office/drawing/2014/main" id="{B6038ADB-7756-45D9-89E6-04280A5E92B8}"/>
              </a:ext>
            </a:extLst>
          </p:cNvPr>
          <p:cNvSpPr>
            <a:spLocks noChangeArrowheads="1"/>
          </p:cNvSpPr>
          <p:nvPr/>
        </p:nvSpPr>
        <p:spPr bwMode="auto">
          <a:xfrm>
            <a:off x="2161114" y="3873107"/>
            <a:ext cx="5047870"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3.</a:t>
            </a:r>
            <a:r>
              <a:rPr lang="zh-CN" altLang="en-US" sz="3200" b="1" dirty="0"/>
              <a:t>吉利</a:t>
            </a:r>
            <a:r>
              <a:rPr lang="en-US" altLang="zh-CN" sz="3200" b="1" dirty="0"/>
              <a:t>EV300</a:t>
            </a:r>
            <a:r>
              <a:rPr lang="zh-CN" altLang="en-US" sz="3200" b="1" dirty="0"/>
              <a:t>慢充故障检修</a:t>
            </a:r>
            <a:endParaRPr lang="zh-CN" altLang="en-US" sz="3200" b="1" dirty="0">
              <a:solidFill>
                <a:schemeClr val="tx1"/>
              </a:solidFill>
              <a:latin typeface="+mn-ea"/>
              <a:cs typeface="+mn-ea"/>
              <a:sym typeface="SimSun" panose="02010600030101010101" pitchFamily="2" charset="-122"/>
            </a:endParaRPr>
          </a:p>
        </p:txBody>
      </p:sp>
    </p:spTree>
    <p:custDataLst>
      <p:tags r:id="rId1"/>
    </p:custData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anim calcmode="lin" valueType="num">
                                      <p:cBhvr>
                                        <p:cTn id="8" dur="500" fill="hold"/>
                                        <p:tgtEl>
                                          <p:spTgt spid="73"/>
                                        </p:tgtEl>
                                        <p:attrNameLst>
                                          <p:attrName>ppt_x</p:attrName>
                                        </p:attrNameLst>
                                      </p:cBhvr>
                                      <p:tavLst>
                                        <p:tav tm="0">
                                          <p:val>
                                            <p:strVal val="#ppt_x"/>
                                          </p:val>
                                        </p:tav>
                                        <p:tav tm="100000">
                                          <p:val>
                                            <p:strVal val="#ppt_x"/>
                                          </p:val>
                                        </p:tav>
                                      </p:tavLst>
                                    </p:anim>
                                    <p:anim calcmode="lin" valueType="num">
                                      <p:cBhvr>
                                        <p:cTn id="9" dur="5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73"/>
                                        </p:tgtEl>
                                      </p:cBhvr>
                                    </p:animEffect>
                                    <p:animScale>
                                      <p:cBhvr>
                                        <p:cTn id="13" dur="250" autoRev="1" fill="hold"/>
                                        <p:tgtEl>
                                          <p:spTgt spid="73"/>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65"/>
                                        </p:tgtEl>
                                        <p:attrNameLst>
                                          <p:attrName>style.visibility</p:attrName>
                                        </p:attrNameLst>
                                      </p:cBhvr>
                                      <p:to>
                                        <p:strVal val="visible"/>
                                      </p:to>
                                    </p:set>
                                    <p:animEffect transition="in" filter="wipe(left)">
                                      <p:cBhvr>
                                        <p:cTn id="17" dur="250"/>
                                        <p:tgtEl>
                                          <p:spTgt spid="65"/>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75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anim calcmode="lin" valueType="num">
                                      <p:cBhvr>
                                        <p:cTn id="34" dur="500" fill="hold"/>
                                        <p:tgtEl>
                                          <p:spTgt spid="74"/>
                                        </p:tgtEl>
                                        <p:attrNameLst>
                                          <p:attrName>ppt_x</p:attrName>
                                        </p:attrNameLst>
                                      </p:cBhvr>
                                      <p:tavLst>
                                        <p:tav tm="0">
                                          <p:val>
                                            <p:strVal val="#ppt_x"/>
                                          </p:val>
                                        </p:tav>
                                        <p:tav tm="100000">
                                          <p:val>
                                            <p:strVal val="#ppt_x"/>
                                          </p:val>
                                        </p:tav>
                                      </p:tavLst>
                                    </p:anim>
                                    <p:anim calcmode="lin" valueType="num">
                                      <p:cBhvr>
                                        <p:cTn id="35" dur="500" fill="hold"/>
                                        <p:tgtEl>
                                          <p:spTgt spid="74"/>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4"/>
                                        </p:tgtEl>
                                      </p:cBhvr>
                                    </p:animEffect>
                                    <p:animScale>
                                      <p:cBhvr>
                                        <p:cTn id="38" dur="250" autoRev="1" fill="hold"/>
                                        <p:tgtEl>
                                          <p:spTgt spid="74"/>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69"/>
                                        </p:tgtEl>
                                        <p:attrNameLst>
                                          <p:attrName>style.visibility</p:attrName>
                                        </p:attrNameLst>
                                      </p:cBhvr>
                                      <p:to>
                                        <p:strVal val="visible"/>
                                      </p:to>
                                    </p:set>
                                    <p:animEffect transition="in" filter="wipe(left)">
                                      <p:cBhvr>
                                        <p:cTn id="41" dur="500"/>
                                        <p:tgtEl>
                                          <p:spTgt spid="69"/>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anim calcmode="lin" valueType="num">
                                      <p:cBhvr>
                                        <p:cTn id="46" dur="500" fill="hold"/>
                                        <p:tgtEl>
                                          <p:spTgt spid="11"/>
                                        </p:tgtEl>
                                        <p:attrNameLst>
                                          <p:attrName>ppt_x</p:attrName>
                                        </p:attrNameLst>
                                      </p:cBhvr>
                                      <p:tavLst>
                                        <p:tav tm="0">
                                          <p:val>
                                            <p:strVal val="#ppt_x"/>
                                          </p:val>
                                        </p:tav>
                                        <p:tav tm="100000">
                                          <p:val>
                                            <p:strVal val="#ppt_x"/>
                                          </p:val>
                                        </p:tav>
                                      </p:tavLst>
                                    </p:anim>
                                    <p:anim calcmode="lin" valueType="num">
                                      <p:cBhvr>
                                        <p:cTn id="47" dur="500" fill="hold"/>
                                        <p:tgtEl>
                                          <p:spTgt spid="11"/>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1"/>
                                        </p:tgtEl>
                                      </p:cBhvr>
                                    </p:animEffect>
                                    <p:animScale>
                                      <p:cBhvr>
                                        <p:cTn id="51" dur="250" autoRev="1" fill="hold"/>
                                        <p:tgtEl>
                                          <p:spTgt spid="11"/>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9"/>
                                        </p:tgtEl>
                                        <p:attrNameLst>
                                          <p:attrName>style.visibility</p:attrName>
                                        </p:attrNameLst>
                                      </p:cBhvr>
                                      <p:to>
                                        <p:strVal val="visible"/>
                                      </p:to>
                                    </p:set>
                                    <p:animEffect transition="in" filter="wipe(left)">
                                      <p:cBhvr>
                                        <p:cTn id="55" dur="250"/>
                                        <p:tgtEl>
                                          <p:spTgt spid="9"/>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4"/>
                                        </p:tgtEl>
                                        <p:attrNameLst>
                                          <p:attrName>style.visibility</p:attrName>
                                        </p:attrNameLst>
                                      </p:cBhvr>
                                      <p:to>
                                        <p:strVal val="visible"/>
                                      </p:to>
                                    </p:set>
                                    <p:animEffect transition="in" filter="fade">
                                      <p:cBhvr>
                                        <p:cTn id="59" dur="750"/>
                                        <p:tgtEl>
                                          <p:spTgt spid="14"/>
                                        </p:tgtEl>
                                      </p:cBhvr>
                                    </p:animEffect>
                                    <p:anim calcmode="lin" valueType="num">
                                      <p:cBhvr>
                                        <p:cTn id="60" dur="750" fill="hold"/>
                                        <p:tgtEl>
                                          <p:spTgt spid="14"/>
                                        </p:tgtEl>
                                        <p:attrNameLst>
                                          <p:attrName>ppt_x</p:attrName>
                                        </p:attrNameLst>
                                      </p:cBhvr>
                                      <p:tavLst>
                                        <p:tav tm="0">
                                          <p:val>
                                            <p:strVal val="#ppt_x"/>
                                          </p:val>
                                        </p:tav>
                                        <p:tav tm="100000">
                                          <p:val>
                                            <p:strVal val="#ppt_x"/>
                                          </p:val>
                                        </p:tav>
                                      </p:tavLst>
                                    </p:anim>
                                    <p:anim calcmode="lin" valueType="num">
                                      <p:cBhvr>
                                        <p:cTn id="61"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2"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3"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8" name="文本框 37"/>
          <p:cNvSpPr txBox="1"/>
          <p:nvPr/>
        </p:nvSpPr>
        <p:spPr>
          <a:xfrm>
            <a:off x="3289027" y="2776926"/>
            <a:ext cx="7851889"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rgbClr val="E5DEDB">
                    <a:lumMod val="10000"/>
                    <a:alpha val="85000"/>
                  </a:srgb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rgbClr val="E5DEDB">
                  <a:lumMod val="10000"/>
                  <a:alpha val="85000"/>
                </a:srgb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3529E00-697F-4179-AE2D-24CB3519C7B9}"/>
              </a:ext>
            </a:extLst>
          </p:cNvPr>
          <p:cNvGrpSpPr/>
          <p:nvPr/>
        </p:nvGrpSpPr>
        <p:grpSpPr>
          <a:xfrm>
            <a:off x="1170939" y="602936"/>
            <a:ext cx="3169065" cy="3698607"/>
            <a:chOff x="1249092" y="1220655"/>
            <a:chExt cx="2827683" cy="3548678"/>
          </a:xfrm>
        </p:grpSpPr>
        <p:sp>
          <p:nvSpPr>
            <p:cNvPr id="9" name="圆角矩形 34">
              <a:extLst>
                <a:ext uri="{FF2B5EF4-FFF2-40B4-BE49-F238E27FC236}">
                  <a16:creationId xmlns:a16="http://schemas.microsoft.com/office/drawing/2014/main" id="{A9D2AA7D-BA32-4771-8A26-09F545D9FD94}"/>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id="{4BC46228-807B-4B5C-A4AE-725977F69534}"/>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308CEF1E-0DC9-40EB-9ABC-786A095120EC}"/>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id="{2561F612-76F6-43B6-A932-7330BDF0C8FC}"/>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id="{D16DC9E7-3249-451E-A51C-0A46331D13F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id="{71F48562-EDF9-41E6-AE2E-524F2FF403A9}"/>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id="{24AC544D-0505-4450-958E-58E0FF96B2FA}"/>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id="{DDE1837B-3CCE-4CF6-A55C-E792470FDB6A}"/>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id="{5CC4486C-0801-4CE7-8DDC-407E7B466F5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id="{BE2AEC90-FCF4-4A41-960E-C50652171745}"/>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id="{F446D710-842E-4077-AD78-ECC3E51E4CA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id="{3011C4F2-CDBE-4A2D-B949-61C0AA17C16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id="{6F201F76-7AC7-40DE-81DC-FAF61324428A}"/>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id="{86D94754-A7CA-450B-965E-F8FA5B18483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id="{264A6D19-9006-4C2C-B127-289AC7EEDEC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B4C5606A-72DF-4852-AF62-47D8140DFAB3}"/>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id="{AB85B3C6-CE37-4F28-A5A1-058DBEE7DB1B}"/>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id="{CC685356-E4C0-428D-9941-D953F9867A9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id="{043EE9CD-528C-44C1-97F4-26BDF2DE5B03}"/>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id="{C4CBD8F1-0CCD-4C7C-912E-B7ADBC47E3BD}"/>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id="{A193659A-73AA-47FD-A829-C2FA07947712}"/>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id="{4B091E6B-33E6-42AD-A505-BF3F967635D4}"/>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id="{C6F70482-7F99-4F4E-935B-FAD0A4F7E7B7}"/>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id="{2CF0A91C-0449-4E48-9DE1-4BFF509F520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id="{D4C30D93-E04A-495E-BBCA-33D3550E08CB}"/>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id="{B45B5E64-2B3D-4E0D-84B3-E0CD9DB886F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id="{6AB68B57-FA72-4083-8143-733A1C781881}"/>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id="{9BFCA40B-C59C-4C9D-B435-4325FEAD696A}"/>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id="{C9ECE4D0-486B-451A-8F8B-0A8CB4D6857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id="{259CEFD2-C03F-432E-830D-A35F00A7770D}"/>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id="{D7630BD0-5E93-4A4A-B167-58B2A1D49E87}"/>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id="{8B57EF79-20E5-4B24-BDE0-28F6F8D69630}"/>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id="{1769A221-8EE7-46D8-962A-4770D0126A8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id="{7CF1CED1-FEE8-43C0-9CAF-39D1A1A35196}"/>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id="{4875DF3F-E2BC-4138-82CA-70FB32CBC8D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id="{537919A8-0FB6-48DA-85E0-63F5BF9763D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6B4DF7E8-734D-49A4-8748-781502BDDC0D}"/>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id="{C6599638-2558-482E-B6E9-EDAFF96057A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id="{EFFFAE39-4A2F-4014-BA74-CFB8B2B5A7F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id="{5B43EA41-EF6D-47ED-94A3-4C0CBA253A75}"/>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id="{7DB8FE97-41D6-4164-938F-B6943AC984A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id="{3F16972A-269F-4C39-8DD8-ACBA38D4769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0C2D0829-E6DC-41BC-B468-77E30C06AFFD}"/>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id="{61B21430-211F-4BF8-B3AE-289FB16810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id="{741BF833-F59A-48DB-B007-2D868CBC258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9C922518-4571-47C5-8916-147A2E22B2CC}"/>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id="{12F075A4-EF94-44DE-823B-9DCC8FB4B2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id="{38F29AEC-628B-4C9C-8A6E-6A40A3EB589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2E6B19C5-D965-46CA-B0A3-7614E840EA9C}"/>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id="{F15351CF-45AA-403D-B79B-77F993C37874}"/>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id="{46605ED5-D686-4C26-BDEB-195E4137B90A}"/>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934FDB53-5AFA-4B73-9308-DE39D60DEFA1}"/>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id="{4735E2EE-7202-4BE5-BC9C-FAE4AC4586E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id="{A4222F73-D137-4885-AD9B-3486B9207F5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D4612C05-7947-49BE-9281-D69D7568FCD1}"/>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id="{C028F620-F3F9-4DBB-A3E0-46DB77B0B77D}"/>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id="{3AADCACA-8824-48A3-9188-205340A322F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id="{BFD6C455-2B3F-45A5-9649-8857825FE142}"/>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id="{98586C75-A88D-4979-8746-0D94040352D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id="{C8A17F81-392A-4858-9405-2184D1B0FA0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id="{F1BBE17F-1976-4D6A-88E3-1F797D1C57FB}"/>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id="{03CFF535-0B1E-4F8F-A9D7-3F5D5165F4B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id="{BD6D7167-DA98-4095-8F4B-8F4C70355A1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文本框 49">
            <a:extLst>
              <a:ext uri="{FF2B5EF4-FFF2-40B4-BE49-F238E27FC236}">
                <a16:creationId xmlns:a16="http://schemas.microsoft.com/office/drawing/2014/main" id="{B6CC266E-CACA-4F30-B2E1-D77C2F504BB2}"/>
              </a:ext>
            </a:extLst>
          </p:cNvPr>
          <p:cNvSpPr txBox="1"/>
          <p:nvPr/>
        </p:nvSpPr>
        <p:spPr>
          <a:xfrm>
            <a:off x="-74557" y="987048"/>
            <a:ext cx="6048672"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
        <p:nvSpPr>
          <p:cNvPr id="4" name="矩形 3">
            <a:extLst>
              <a:ext uri="{FF2B5EF4-FFF2-40B4-BE49-F238E27FC236}">
                <a16:creationId xmlns:a16="http://schemas.microsoft.com/office/drawing/2014/main" id="{F5684913-0AE5-4808-BDD8-2716BF539B9D}"/>
              </a:ext>
            </a:extLst>
          </p:cNvPr>
          <p:cNvSpPr/>
          <p:nvPr/>
        </p:nvSpPr>
        <p:spPr>
          <a:xfrm>
            <a:off x="1545464" y="1900783"/>
            <a:ext cx="2420017" cy="1308876"/>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能严格遵守</a:t>
            </a:r>
            <a:r>
              <a:rPr lang="en-US" altLang="zh-CN" sz="2800" b="1" dirty="0">
                <a:solidFill>
                  <a:srgbClr val="C00000"/>
                </a:solidFill>
                <a:latin typeface="Microsoft YaHei" panose="020B0503020204020204" pitchFamily="34" charset="-122"/>
                <a:ea typeface="Microsoft YaHei" panose="020B0503020204020204" pitchFamily="34" charset="-122"/>
              </a:rPr>
              <a:t>6S</a:t>
            </a:r>
            <a:r>
              <a:rPr lang="zh-CN" altLang="en-US" sz="2800" b="1" dirty="0">
                <a:solidFill>
                  <a:srgbClr val="C00000"/>
                </a:solidFill>
                <a:latin typeface="Microsoft YaHei" panose="020B0503020204020204" pitchFamily="34" charset="-122"/>
                <a:ea typeface="Microsoft YaHei" panose="020B0503020204020204" pitchFamily="34" charset="-122"/>
              </a:rPr>
              <a:t>提高效率意识</a:t>
            </a:r>
            <a:endParaRPr lang="en-US" altLang="zh-CN" sz="2800" b="1"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pic>
        <p:nvPicPr>
          <p:cNvPr id="1026" name="Picture 2">
            <a:extLst>
              <a:ext uri="{FF2B5EF4-FFF2-40B4-BE49-F238E27FC236}">
                <a16:creationId xmlns:a16="http://schemas.microsoft.com/office/drawing/2014/main" id="{363435EC-29C7-4F90-8E35-4827AD1210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8244" y="661568"/>
            <a:ext cx="3810000" cy="347662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a:extLst>
              <a:ext uri="{FF2B5EF4-FFF2-40B4-BE49-F238E27FC236}">
                <a16:creationId xmlns:a16="http://schemas.microsoft.com/office/drawing/2014/main" id="{FC63CE1E-67A3-4418-8CB4-42BC66CF1AE4}"/>
              </a:ext>
            </a:extLst>
          </p:cNvPr>
          <p:cNvPicPr>
            <a:picLocks noChangeAspect="1"/>
          </p:cNvPicPr>
          <p:nvPr/>
        </p:nvPicPr>
        <p:blipFill rotWithShape="1">
          <a:blip r:embed="rId3"/>
          <a:srcRect l="30476" t="28818" r="33699" b="8329"/>
          <a:stretch/>
        </p:blipFill>
        <p:spPr>
          <a:xfrm>
            <a:off x="5174133" y="3168804"/>
            <a:ext cx="3531985" cy="3488494"/>
          </a:xfrm>
          <a:prstGeom prst="rect">
            <a:avLst/>
          </a:prstGeom>
        </p:spPr>
      </p:pic>
    </p:spTree>
    <p:extLst>
      <p:ext uri="{BB962C8B-B14F-4D97-AF65-F5344CB8AC3E}">
        <p14:creationId xmlns:p14="http://schemas.microsoft.com/office/powerpoint/2010/main" val="90267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2"/>
                                        </p:tgtEl>
                                        <p:attrNameLst>
                                          <p:attrName>ppt_y</p:attrName>
                                        </p:attrNameLst>
                                      </p:cBhvr>
                                      <p:tavLst>
                                        <p:tav tm="0">
                                          <p:val>
                                            <p:strVal val="#ppt_y"/>
                                          </p:val>
                                        </p:tav>
                                        <p:tav tm="100000">
                                          <p:val>
                                            <p:strVal val="#ppt_y"/>
                                          </p:val>
                                        </p:tav>
                                      </p:tavLst>
                                    </p:anim>
                                    <p:anim calcmode="lin" valueType="num">
                                      <p:cBhvr>
                                        <p:cTn id="2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53">
            <a:extLst>
              <a:ext uri="{FF2B5EF4-FFF2-40B4-BE49-F238E27FC236}">
                <a16:creationId xmlns:a16="http://schemas.microsoft.com/office/drawing/2014/main" id="{16AA0CD9-99AA-4CEB-9EC5-AA332D000572}"/>
              </a:ext>
            </a:extLst>
          </p:cNvPr>
          <p:cNvSpPr txBox="1"/>
          <p:nvPr/>
        </p:nvSpPr>
        <p:spPr>
          <a:xfrm>
            <a:off x="1906512" y="1946880"/>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1</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典型车载充电机认知</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254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0CF85D2C-9C90-4B81-B790-A0736D1A5491}"/>
              </a:ext>
            </a:extLst>
          </p:cNvPr>
          <p:cNvSpPr/>
          <p:nvPr/>
        </p:nvSpPr>
        <p:spPr>
          <a:xfrm>
            <a:off x="558344" y="785493"/>
            <a:ext cx="2416676"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一、功能</a:t>
            </a:r>
          </a:p>
        </p:txBody>
      </p:sp>
      <p:sp>
        <p:nvSpPr>
          <p:cNvPr id="8" name="文本框 7">
            <a:extLst>
              <a:ext uri="{FF2B5EF4-FFF2-40B4-BE49-F238E27FC236}">
                <a16:creationId xmlns:a16="http://schemas.microsoft.com/office/drawing/2014/main" id="{E9F30EBD-8F2F-49B3-8562-B54DEAA2D9AE}"/>
              </a:ext>
            </a:extLst>
          </p:cNvPr>
          <p:cNvSpPr txBox="1"/>
          <p:nvPr/>
        </p:nvSpPr>
        <p:spPr>
          <a:xfrm>
            <a:off x="1152659" y="1779362"/>
            <a:ext cx="9034530" cy="461665"/>
          </a:xfrm>
          <a:prstGeom prst="rect">
            <a:avLst/>
          </a:prstGeom>
          <a:noFill/>
        </p:spPr>
        <p:txBody>
          <a:bodyPr wrap="square">
            <a:spAutoFit/>
          </a:bodyPr>
          <a:lstStyle/>
          <a:p>
            <a:r>
              <a:rPr lang="zh-CN" altLang="en-US" sz="2400" b="1" dirty="0"/>
              <a:t>车载充电机OBC（On-boardCharger）固定地安装在车上。</a:t>
            </a:r>
          </a:p>
        </p:txBody>
      </p:sp>
      <p:sp>
        <p:nvSpPr>
          <p:cNvPr id="10" name="文本框 9">
            <a:extLst>
              <a:ext uri="{FF2B5EF4-FFF2-40B4-BE49-F238E27FC236}">
                <a16:creationId xmlns:a16="http://schemas.microsoft.com/office/drawing/2014/main" id="{190E487C-2FD4-45A1-98E3-10478E38FCAD}"/>
              </a:ext>
            </a:extLst>
          </p:cNvPr>
          <p:cNvSpPr txBox="1"/>
          <p:nvPr/>
        </p:nvSpPr>
        <p:spPr>
          <a:xfrm>
            <a:off x="1152659" y="2609421"/>
            <a:ext cx="10399690" cy="2796407"/>
          </a:xfrm>
          <a:prstGeom prst="rect">
            <a:avLst/>
          </a:prstGeom>
          <a:noFill/>
        </p:spPr>
        <p:txBody>
          <a:bodyPr wrap="square">
            <a:spAutoFit/>
          </a:bodyPr>
          <a:lstStyle/>
          <a:p>
            <a:pPr>
              <a:lnSpc>
                <a:spcPct val="150000"/>
              </a:lnSpc>
            </a:pPr>
            <a:r>
              <a:rPr lang="zh-CN" altLang="en-US" sz="2400" dirty="0"/>
              <a:t>北汽</a:t>
            </a:r>
            <a:r>
              <a:rPr lang="en-US" altLang="zh-CN" sz="2400" dirty="0"/>
              <a:t>EV200</a:t>
            </a:r>
            <a:r>
              <a:rPr lang="zh-CN" altLang="en-US" sz="2400" dirty="0"/>
              <a:t>车载充电机输入电压为</a:t>
            </a:r>
            <a:r>
              <a:rPr lang="en-US" altLang="zh-CN" sz="2400" dirty="0"/>
              <a:t>220V</a:t>
            </a:r>
            <a:r>
              <a:rPr lang="zh-CN" altLang="en-US" sz="2400" dirty="0"/>
              <a:t>，</a:t>
            </a:r>
            <a:endParaRPr lang="en-US" altLang="zh-CN" sz="2400" dirty="0"/>
          </a:p>
          <a:p>
            <a:pPr>
              <a:lnSpc>
                <a:spcPct val="150000"/>
              </a:lnSpc>
            </a:pPr>
            <a:r>
              <a:rPr lang="zh-CN" altLang="en-US" sz="2400" dirty="0"/>
              <a:t>输出电压约为</a:t>
            </a:r>
            <a:r>
              <a:rPr lang="en-US" altLang="zh-CN" sz="2400" dirty="0"/>
              <a:t>440V</a:t>
            </a:r>
            <a:r>
              <a:rPr lang="zh-CN" altLang="en-US" sz="2400" dirty="0"/>
              <a:t>，</a:t>
            </a:r>
            <a:endParaRPr lang="en-US" altLang="zh-CN" sz="2400" dirty="0"/>
          </a:p>
          <a:p>
            <a:pPr>
              <a:lnSpc>
                <a:spcPct val="150000"/>
              </a:lnSpc>
            </a:pPr>
            <a:r>
              <a:rPr lang="zh-CN" altLang="en-US" sz="2400" dirty="0"/>
              <a:t>提供给动力蓄电池充电电流约为</a:t>
            </a:r>
            <a:r>
              <a:rPr lang="en-US" altLang="zh-CN" sz="2400" dirty="0"/>
              <a:t>7A</a:t>
            </a:r>
            <a:r>
              <a:rPr lang="zh-CN" altLang="en-US" sz="2400" dirty="0"/>
              <a:t>。</a:t>
            </a:r>
            <a:endParaRPr lang="en-US" altLang="zh-CN" sz="2400" dirty="0"/>
          </a:p>
          <a:p>
            <a:pPr>
              <a:lnSpc>
                <a:spcPct val="150000"/>
              </a:lnSpc>
            </a:pPr>
            <a:r>
              <a:rPr lang="zh-CN" altLang="en-US" sz="2400" dirty="0"/>
              <a:t>根据动力蓄电池容量</a:t>
            </a:r>
            <a:r>
              <a:rPr lang="en-US" altLang="zh-CN" sz="2400" dirty="0"/>
              <a:t>30kW·h</a:t>
            </a:r>
            <a:r>
              <a:rPr lang="zh-CN" altLang="en-US" sz="2400" dirty="0"/>
              <a:t>测算，一般</a:t>
            </a:r>
            <a:r>
              <a:rPr lang="en-US" altLang="zh-CN" sz="2400" dirty="0"/>
              <a:t>7</a:t>
            </a:r>
            <a:r>
              <a:rPr lang="zh-CN" altLang="en-US" sz="2400" dirty="0"/>
              <a:t>～</a:t>
            </a:r>
            <a:r>
              <a:rPr lang="en-US" altLang="zh-CN" sz="2400" dirty="0"/>
              <a:t>9h</a:t>
            </a:r>
            <a:r>
              <a:rPr lang="zh-CN" altLang="en-US" sz="2400" dirty="0"/>
              <a:t>充满电，</a:t>
            </a:r>
            <a:endParaRPr lang="en-US" altLang="zh-CN" sz="2400" dirty="0"/>
          </a:p>
          <a:p>
            <a:pPr>
              <a:lnSpc>
                <a:spcPct val="150000"/>
              </a:lnSpc>
            </a:pPr>
            <a:r>
              <a:rPr lang="zh-CN" altLang="en-US" sz="2400" dirty="0"/>
              <a:t>充电机功率约为</a:t>
            </a:r>
            <a:r>
              <a:rPr lang="en-US" altLang="zh-CN" sz="2400" dirty="0"/>
              <a:t>3.4kW</a:t>
            </a:r>
            <a:r>
              <a:rPr lang="zh-CN" altLang="en-US" sz="2400" dirty="0"/>
              <a:t>，电流约为</a:t>
            </a:r>
            <a:r>
              <a:rPr lang="en-US" altLang="zh-CN" sz="2400" dirty="0"/>
              <a:t>16A</a:t>
            </a:r>
            <a:r>
              <a:rPr lang="zh-CN" altLang="en-US" sz="2400" dirty="0"/>
              <a:t>。</a:t>
            </a:r>
          </a:p>
        </p:txBody>
      </p:sp>
    </p:spTree>
    <p:extLst>
      <p:ext uri="{BB962C8B-B14F-4D97-AF65-F5344CB8AC3E}">
        <p14:creationId xmlns:p14="http://schemas.microsoft.com/office/powerpoint/2010/main" val="67532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0BBB5647-889E-4D40-B98F-C796101993BC}"/>
              </a:ext>
            </a:extLst>
          </p:cNvPr>
          <p:cNvGraphicFramePr>
            <a:graphicFrameLocks noGrp="1"/>
          </p:cNvGraphicFramePr>
          <p:nvPr>
            <p:extLst>
              <p:ext uri="{D42A27DB-BD31-4B8C-83A1-F6EECF244321}">
                <p14:modId xmlns:p14="http://schemas.microsoft.com/office/powerpoint/2010/main" val="3103765114"/>
              </p:ext>
            </p:extLst>
          </p:nvPr>
        </p:nvGraphicFramePr>
        <p:xfrm>
          <a:off x="3552420" y="1154904"/>
          <a:ext cx="8463567" cy="5238562"/>
        </p:xfrm>
        <a:graphic>
          <a:graphicData uri="http://schemas.openxmlformats.org/drawingml/2006/table">
            <a:tbl>
              <a:tblPr>
                <a:tableStyleId>{5C22544A-7EE6-4342-B048-85BDC9FD1C3A}</a:tableStyleId>
              </a:tblPr>
              <a:tblGrid>
                <a:gridCol w="1804973">
                  <a:extLst>
                    <a:ext uri="{9D8B030D-6E8A-4147-A177-3AD203B41FA5}">
                      <a16:colId xmlns:a16="http://schemas.microsoft.com/office/drawing/2014/main" val="2998539892"/>
                    </a:ext>
                  </a:extLst>
                </a:gridCol>
                <a:gridCol w="2918637">
                  <a:extLst>
                    <a:ext uri="{9D8B030D-6E8A-4147-A177-3AD203B41FA5}">
                      <a16:colId xmlns:a16="http://schemas.microsoft.com/office/drawing/2014/main" val="2101032712"/>
                    </a:ext>
                  </a:extLst>
                </a:gridCol>
                <a:gridCol w="3739957">
                  <a:extLst>
                    <a:ext uri="{9D8B030D-6E8A-4147-A177-3AD203B41FA5}">
                      <a16:colId xmlns:a16="http://schemas.microsoft.com/office/drawing/2014/main" val="4177444037"/>
                    </a:ext>
                  </a:extLst>
                </a:gridCol>
              </a:tblGrid>
              <a:tr h="387660">
                <a:tc gridSpan="2">
                  <a:txBody>
                    <a:bodyPr/>
                    <a:lstStyle/>
                    <a:p>
                      <a:pPr algn="ctr">
                        <a:lnSpc>
                          <a:spcPct val="150000"/>
                        </a:lnSpc>
                      </a:pPr>
                      <a:r>
                        <a:rPr lang="zh-CN" sz="2000" kern="100">
                          <a:effectLst/>
                        </a:rPr>
                        <a:t>项目</a:t>
                      </a:r>
                      <a:endParaRPr lang="zh-CN" sz="2000" kern="100">
                        <a:effectLst/>
                        <a:latin typeface="Times New Roman" panose="02020603050405020304" pitchFamily="18" charset="0"/>
                        <a:ea typeface="宋体" panose="02010600030101010101" pitchFamily="2" charset="-122"/>
                      </a:endParaRPr>
                    </a:p>
                  </a:txBody>
                  <a:tcPr marL="68580" marR="68580" marT="0" marB="0"/>
                </a:tc>
                <a:tc hMerge="1">
                  <a:txBody>
                    <a:bodyPr/>
                    <a:lstStyle/>
                    <a:p>
                      <a:endParaRPr lang="zh-CN" altLang="en-US"/>
                    </a:p>
                  </a:txBody>
                  <a:tcPr/>
                </a:tc>
                <a:tc>
                  <a:txBody>
                    <a:bodyPr/>
                    <a:lstStyle/>
                    <a:p>
                      <a:pPr algn="ctr">
                        <a:lnSpc>
                          <a:spcPct val="150000"/>
                        </a:lnSpc>
                      </a:pPr>
                      <a:r>
                        <a:rPr lang="zh-CN" sz="2000" kern="100">
                          <a:effectLst/>
                        </a:rPr>
                        <a:t>参数</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536616540"/>
                  </a:ext>
                </a:extLst>
              </a:tr>
              <a:tr h="387660">
                <a:tc rowSpan="6">
                  <a:txBody>
                    <a:bodyPr/>
                    <a:lstStyle/>
                    <a:p>
                      <a:pPr algn="just">
                        <a:lnSpc>
                          <a:spcPct val="150000"/>
                        </a:lnSpc>
                      </a:pPr>
                      <a:r>
                        <a:rPr lang="zh-CN" sz="2000" kern="100">
                          <a:effectLst/>
                        </a:rPr>
                        <a:t>输入参数</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2000" kern="100">
                          <a:effectLst/>
                        </a:rPr>
                        <a:t>输入相数</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2000" kern="100">
                          <a:effectLst/>
                        </a:rPr>
                        <a:t>单相</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564380440"/>
                  </a:ext>
                </a:extLst>
              </a:tr>
              <a:tr h="387168">
                <a:tc vMerge="1">
                  <a:txBody>
                    <a:bodyPr/>
                    <a:lstStyle/>
                    <a:p>
                      <a:endParaRPr lang="zh-CN" altLang="en-US"/>
                    </a:p>
                  </a:txBody>
                  <a:tcPr/>
                </a:tc>
                <a:tc>
                  <a:txBody>
                    <a:bodyPr/>
                    <a:lstStyle/>
                    <a:p>
                      <a:pPr algn="just">
                        <a:lnSpc>
                          <a:spcPct val="150000"/>
                        </a:lnSpc>
                      </a:pPr>
                      <a:r>
                        <a:rPr lang="zh-CN" sz="2000" kern="100">
                          <a:effectLst/>
                        </a:rPr>
                        <a:t>输入电压</a:t>
                      </a:r>
                      <a:r>
                        <a:rPr lang="en-US" sz="2000" kern="100">
                          <a:effectLst/>
                        </a:rPr>
                        <a:t>/V  AC</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220+/-20%</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007761264"/>
                  </a:ext>
                </a:extLst>
              </a:tr>
              <a:tr h="387168">
                <a:tc vMerge="1">
                  <a:txBody>
                    <a:bodyPr/>
                    <a:lstStyle/>
                    <a:p>
                      <a:endParaRPr lang="zh-CN" altLang="en-US"/>
                    </a:p>
                  </a:txBody>
                  <a:tcPr/>
                </a:tc>
                <a:tc>
                  <a:txBody>
                    <a:bodyPr/>
                    <a:lstStyle/>
                    <a:p>
                      <a:pPr algn="just">
                        <a:lnSpc>
                          <a:spcPct val="150000"/>
                        </a:lnSpc>
                      </a:pPr>
                      <a:r>
                        <a:rPr lang="zh-CN" sz="2000" kern="100">
                          <a:effectLst/>
                        </a:rPr>
                        <a:t>输入电流</a:t>
                      </a:r>
                      <a:r>
                        <a:rPr lang="en-US" sz="2000" kern="100">
                          <a:effectLst/>
                        </a:rPr>
                        <a:t>/A</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&lt;=16</a:t>
                      </a:r>
                      <a:r>
                        <a:rPr lang="zh-CN" sz="2000" kern="100">
                          <a:effectLst/>
                        </a:rPr>
                        <a:t>（在额定功率下）</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562429721"/>
                  </a:ext>
                </a:extLst>
              </a:tr>
              <a:tr h="387168">
                <a:tc vMerge="1">
                  <a:txBody>
                    <a:bodyPr/>
                    <a:lstStyle/>
                    <a:p>
                      <a:endParaRPr lang="zh-CN" altLang="en-US"/>
                    </a:p>
                  </a:txBody>
                  <a:tcPr/>
                </a:tc>
                <a:tc>
                  <a:txBody>
                    <a:bodyPr/>
                    <a:lstStyle/>
                    <a:p>
                      <a:pPr algn="just">
                        <a:lnSpc>
                          <a:spcPct val="150000"/>
                        </a:lnSpc>
                      </a:pPr>
                      <a:r>
                        <a:rPr lang="zh-CN" sz="2000" kern="100">
                          <a:effectLst/>
                        </a:rPr>
                        <a:t>频率</a:t>
                      </a:r>
                      <a:r>
                        <a:rPr lang="en-US" sz="2000" kern="100">
                          <a:effectLst/>
                        </a:rPr>
                        <a:t>/Hz</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45~65</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449142433"/>
                  </a:ext>
                </a:extLst>
              </a:tr>
              <a:tr h="387168">
                <a:tc vMerge="1">
                  <a:txBody>
                    <a:bodyPr/>
                    <a:lstStyle/>
                    <a:p>
                      <a:endParaRPr lang="zh-CN" altLang="en-US"/>
                    </a:p>
                  </a:txBody>
                  <a:tcPr/>
                </a:tc>
                <a:tc>
                  <a:txBody>
                    <a:bodyPr/>
                    <a:lstStyle/>
                    <a:p>
                      <a:pPr algn="just">
                        <a:lnSpc>
                          <a:spcPct val="150000"/>
                        </a:lnSpc>
                      </a:pPr>
                      <a:r>
                        <a:rPr lang="zh-CN" sz="2000" kern="100">
                          <a:effectLst/>
                        </a:rPr>
                        <a:t>启动冲击电流</a:t>
                      </a:r>
                      <a:r>
                        <a:rPr lang="en-US" sz="2000" kern="100">
                          <a:effectLst/>
                        </a:rPr>
                        <a:t>/A</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&lt;=10A</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388576370"/>
                  </a:ext>
                </a:extLst>
              </a:tr>
              <a:tr h="387168">
                <a:tc vMerge="1">
                  <a:txBody>
                    <a:bodyPr/>
                    <a:lstStyle/>
                    <a:p>
                      <a:endParaRPr lang="zh-CN" altLang="en-US"/>
                    </a:p>
                  </a:txBody>
                  <a:tcPr/>
                </a:tc>
                <a:tc>
                  <a:txBody>
                    <a:bodyPr/>
                    <a:lstStyle/>
                    <a:p>
                      <a:pPr algn="just">
                        <a:lnSpc>
                          <a:spcPct val="150000"/>
                        </a:lnSpc>
                      </a:pPr>
                      <a:r>
                        <a:rPr lang="zh-CN" sz="2000" kern="100">
                          <a:effectLst/>
                        </a:rPr>
                        <a:t>软起动时间</a:t>
                      </a:r>
                      <a:r>
                        <a:rPr lang="en-US" sz="2000" kern="100">
                          <a:effectLst/>
                        </a:rPr>
                        <a:t>/s</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3~5</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243641247"/>
                  </a:ext>
                </a:extLst>
              </a:tr>
              <a:tr h="387168">
                <a:tc rowSpan="4">
                  <a:txBody>
                    <a:bodyPr/>
                    <a:lstStyle/>
                    <a:p>
                      <a:pPr algn="just">
                        <a:lnSpc>
                          <a:spcPct val="150000"/>
                        </a:lnSpc>
                      </a:pPr>
                      <a:r>
                        <a:rPr lang="zh-CN" sz="2000" kern="100">
                          <a:effectLst/>
                        </a:rPr>
                        <a:t>输出参数</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2000" kern="100">
                          <a:effectLst/>
                        </a:rPr>
                        <a:t>输出功率（额定）</a:t>
                      </a:r>
                      <a:r>
                        <a:rPr lang="en-US" sz="2000" kern="100">
                          <a:effectLst/>
                        </a:rPr>
                        <a:t>/W</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3360</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687968895"/>
                  </a:ext>
                </a:extLst>
              </a:tr>
              <a:tr h="387168">
                <a:tc vMerge="1">
                  <a:txBody>
                    <a:bodyPr/>
                    <a:lstStyle/>
                    <a:p>
                      <a:endParaRPr lang="zh-CN" altLang="en-US"/>
                    </a:p>
                  </a:txBody>
                  <a:tcPr/>
                </a:tc>
                <a:tc>
                  <a:txBody>
                    <a:bodyPr/>
                    <a:lstStyle/>
                    <a:p>
                      <a:pPr algn="just">
                        <a:lnSpc>
                          <a:spcPct val="150000"/>
                        </a:lnSpc>
                      </a:pPr>
                      <a:r>
                        <a:rPr lang="zh-CN" sz="2000" kern="100">
                          <a:effectLst/>
                        </a:rPr>
                        <a:t>输出电压（额定）</a:t>
                      </a:r>
                      <a:r>
                        <a:rPr lang="en-US" sz="2000" kern="100">
                          <a:effectLst/>
                        </a:rPr>
                        <a:t>/V DC</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240~410</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340015101"/>
                  </a:ext>
                </a:extLst>
              </a:tr>
              <a:tr h="387168">
                <a:tc vMerge="1">
                  <a:txBody>
                    <a:bodyPr/>
                    <a:lstStyle/>
                    <a:p>
                      <a:endParaRPr lang="zh-CN" altLang="en-US"/>
                    </a:p>
                  </a:txBody>
                  <a:tcPr/>
                </a:tc>
                <a:tc>
                  <a:txBody>
                    <a:bodyPr/>
                    <a:lstStyle/>
                    <a:p>
                      <a:pPr algn="just">
                        <a:lnSpc>
                          <a:spcPct val="150000"/>
                        </a:lnSpc>
                      </a:pPr>
                      <a:r>
                        <a:rPr lang="zh-CN" sz="2000" kern="100">
                          <a:effectLst/>
                        </a:rPr>
                        <a:t>输出电流</a:t>
                      </a:r>
                      <a:r>
                        <a:rPr lang="en-US" sz="2000" kern="100">
                          <a:effectLst/>
                        </a:rPr>
                        <a:t>/A</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0~7.5A </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251785489"/>
                  </a:ext>
                </a:extLst>
              </a:tr>
              <a:tr h="387660">
                <a:tc vMerge="1">
                  <a:txBody>
                    <a:bodyPr/>
                    <a:lstStyle/>
                    <a:p>
                      <a:endParaRPr lang="zh-CN" altLang="en-US"/>
                    </a:p>
                  </a:txBody>
                  <a:tcPr/>
                </a:tc>
                <a:tc>
                  <a:txBody>
                    <a:bodyPr/>
                    <a:lstStyle/>
                    <a:p>
                      <a:pPr algn="just">
                        <a:lnSpc>
                          <a:spcPct val="150000"/>
                        </a:lnSpc>
                      </a:pPr>
                      <a:r>
                        <a:rPr lang="zh-CN" sz="2000" kern="100">
                          <a:effectLst/>
                        </a:rPr>
                        <a:t>稳压精度</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&lt;=0.6%</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932380582"/>
                  </a:ext>
                </a:extLst>
              </a:tr>
              <a:tr h="387660">
                <a:tc>
                  <a:txBody>
                    <a:bodyPr/>
                    <a:lstStyle/>
                    <a:p>
                      <a:pPr algn="just">
                        <a:lnSpc>
                          <a:spcPct val="150000"/>
                        </a:lnSpc>
                      </a:pPr>
                      <a:r>
                        <a:rPr lang="zh-CN" sz="2000" kern="100">
                          <a:effectLst/>
                        </a:rPr>
                        <a:t>转换效率</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2000" kern="100">
                          <a:effectLst/>
                        </a:rPr>
                        <a:t>效率</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2000" kern="100">
                          <a:effectLst/>
                        </a:rPr>
                        <a:t>&gt;=99%</a:t>
                      </a:r>
                      <a:endParaRPr lang="zh-CN" sz="20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931364030"/>
                  </a:ext>
                </a:extLst>
              </a:tr>
              <a:tr h="387660">
                <a:tc>
                  <a:txBody>
                    <a:bodyPr/>
                    <a:lstStyle/>
                    <a:p>
                      <a:pPr algn="just">
                        <a:lnSpc>
                          <a:spcPct val="150000"/>
                        </a:lnSpc>
                      </a:pPr>
                      <a:r>
                        <a:rPr lang="zh-CN" sz="2000" kern="100">
                          <a:effectLst/>
                        </a:rPr>
                        <a:t>冷却方式</a:t>
                      </a:r>
                      <a:endParaRPr lang="zh-CN" sz="20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2000" kern="100" dirty="0">
                          <a:effectLst/>
                        </a:rPr>
                        <a:t>冷却</a:t>
                      </a:r>
                      <a:endParaRPr lang="zh-CN" sz="20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2000" kern="100" dirty="0">
                          <a:effectLst/>
                        </a:rPr>
                        <a:t>散热片、风冷</a:t>
                      </a:r>
                      <a:endParaRPr lang="zh-CN" sz="20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125719156"/>
                  </a:ext>
                </a:extLst>
              </a:tr>
            </a:tbl>
          </a:graphicData>
        </a:graphic>
      </p:graphicFrame>
      <p:sp>
        <p:nvSpPr>
          <p:cNvPr id="3" name="圆角矩形 76">
            <a:extLst>
              <a:ext uri="{FF2B5EF4-FFF2-40B4-BE49-F238E27FC236}">
                <a16:creationId xmlns:a16="http://schemas.microsoft.com/office/drawing/2014/main" id="{E88E55FC-C3C0-4D49-B8E5-D1CCE775B2E0}"/>
              </a:ext>
            </a:extLst>
          </p:cNvPr>
          <p:cNvSpPr/>
          <p:nvPr/>
        </p:nvSpPr>
        <p:spPr>
          <a:xfrm>
            <a:off x="409976" y="647451"/>
            <a:ext cx="2771105"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二、相关参数</a:t>
            </a:r>
          </a:p>
        </p:txBody>
      </p:sp>
      <p:sp>
        <p:nvSpPr>
          <p:cNvPr id="5" name="文本框 4">
            <a:extLst>
              <a:ext uri="{FF2B5EF4-FFF2-40B4-BE49-F238E27FC236}">
                <a16:creationId xmlns:a16="http://schemas.microsoft.com/office/drawing/2014/main" id="{EA872997-5568-490F-B626-9C3ED9515C2A}"/>
              </a:ext>
            </a:extLst>
          </p:cNvPr>
          <p:cNvSpPr txBox="1"/>
          <p:nvPr/>
        </p:nvSpPr>
        <p:spPr>
          <a:xfrm>
            <a:off x="5093595" y="693239"/>
            <a:ext cx="4604197" cy="461665"/>
          </a:xfrm>
          <a:prstGeom prst="rect">
            <a:avLst/>
          </a:prstGeom>
          <a:noFill/>
        </p:spPr>
        <p:txBody>
          <a:bodyPr wrap="square">
            <a:spAutoFit/>
          </a:bodyPr>
          <a:lstStyle/>
          <a:p>
            <a:r>
              <a:rPr lang="zh-CN" altLang="en-US" sz="2400" b="1" dirty="0">
                <a:solidFill>
                  <a:schemeClr val="accent1"/>
                </a:solidFill>
              </a:rPr>
              <a:t>北汽EV200车载充电机相关参数</a:t>
            </a:r>
          </a:p>
        </p:txBody>
      </p:sp>
    </p:spTree>
    <p:extLst>
      <p:ext uri="{BB962C8B-B14F-4D97-AF65-F5344CB8AC3E}">
        <p14:creationId xmlns:p14="http://schemas.microsoft.com/office/powerpoint/2010/main" val="380929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7621357-1CF2-449C-A45A-6983BDC0BA7B}"/>
              </a:ext>
            </a:extLst>
          </p:cNvPr>
          <p:cNvSpPr txBox="1"/>
          <p:nvPr/>
        </p:nvSpPr>
        <p:spPr>
          <a:xfrm>
            <a:off x="738647" y="1488240"/>
            <a:ext cx="11212946" cy="4458400"/>
          </a:xfrm>
          <a:prstGeom prst="rect">
            <a:avLst/>
          </a:prstGeom>
          <a:noFill/>
        </p:spPr>
        <p:txBody>
          <a:bodyPr wrap="square">
            <a:spAutoFit/>
          </a:bodyPr>
          <a:lstStyle/>
          <a:p>
            <a:pPr>
              <a:lnSpc>
                <a:spcPct val="150000"/>
              </a:lnSpc>
            </a:pPr>
            <a:r>
              <a:rPr lang="zh-CN" altLang="en-US" sz="2400" dirty="0"/>
              <a:t>        为了保护充电机免受过电流、过电压损坏，其自身具有以下保护功能。</a:t>
            </a:r>
            <a:endParaRPr lang="en-US" altLang="zh-CN" sz="2400" dirty="0"/>
          </a:p>
          <a:p>
            <a:pPr>
              <a:lnSpc>
                <a:spcPct val="150000"/>
              </a:lnSpc>
            </a:pPr>
            <a:r>
              <a:rPr lang="zh-CN" altLang="en-US" sz="2400" b="1" dirty="0">
                <a:solidFill>
                  <a:srgbClr val="C00000"/>
                </a:solidFill>
              </a:rPr>
              <a:t>（1）交流输入过电压切断保护功能</a:t>
            </a:r>
            <a:r>
              <a:rPr lang="zh-CN" altLang="en-US" sz="2400" dirty="0"/>
              <a:t>。</a:t>
            </a:r>
            <a:endParaRPr lang="en-US" altLang="zh-CN" sz="2400" dirty="0"/>
          </a:p>
          <a:p>
            <a:pPr>
              <a:lnSpc>
                <a:spcPct val="150000"/>
              </a:lnSpc>
            </a:pPr>
            <a:r>
              <a:rPr lang="en-US" altLang="zh-CN" sz="2400" dirty="0"/>
              <a:t>         </a:t>
            </a:r>
            <a:r>
              <a:rPr lang="zh-CN" altLang="en-US" sz="2400" dirty="0"/>
              <a:t>在输入电压远远超过额定电压时，会烧毁车载充电机。</a:t>
            </a:r>
            <a:endParaRPr lang="en-US" altLang="zh-CN" sz="2400" dirty="0"/>
          </a:p>
          <a:p>
            <a:pPr>
              <a:lnSpc>
                <a:spcPct val="150000"/>
              </a:lnSpc>
            </a:pPr>
            <a:r>
              <a:rPr lang="zh-CN" altLang="en-US" sz="2400" b="1" dirty="0">
                <a:solidFill>
                  <a:srgbClr val="C00000"/>
                </a:solidFill>
              </a:rPr>
              <a:t>（2）输入欠电压警告和切断功能。</a:t>
            </a:r>
            <a:endParaRPr lang="en-US" altLang="zh-CN" sz="2400" b="1" dirty="0">
              <a:solidFill>
                <a:srgbClr val="C00000"/>
              </a:solidFill>
            </a:endParaRPr>
          </a:p>
          <a:p>
            <a:pPr>
              <a:lnSpc>
                <a:spcPct val="150000"/>
              </a:lnSpc>
            </a:pPr>
            <a:r>
              <a:rPr lang="zh-CN" altLang="en-US" sz="2400" b="1" dirty="0">
                <a:solidFill>
                  <a:srgbClr val="C00000"/>
                </a:solidFill>
              </a:rPr>
              <a:t>（3）输入过电流、欠电流切断保护功能</a:t>
            </a:r>
            <a:r>
              <a:rPr lang="zh-CN" altLang="en-US" sz="2400" dirty="0"/>
              <a:t>。</a:t>
            </a:r>
            <a:endParaRPr lang="en-US" altLang="zh-CN" sz="2400" dirty="0"/>
          </a:p>
          <a:p>
            <a:pPr>
              <a:lnSpc>
                <a:spcPct val="150000"/>
              </a:lnSpc>
            </a:pPr>
            <a:r>
              <a:rPr lang="en-US" altLang="zh-CN" sz="2400" dirty="0"/>
              <a:t>         </a:t>
            </a:r>
            <a:r>
              <a:rPr lang="zh-CN" altLang="en-US" sz="2400" dirty="0"/>
              <a:t>在长时间大电流充电状态下，车载充电机会积聚大量的热量，</a:t>
            </a:r>
            <a:endParaRPr lang="en-US" altLang="zh-CN" sz="2400" dirty="0"/>
          </a:p>
          <a:p>
            <a:pPr>
              <a:lnSpc>
                <a:spcPct val="150000"/>
              </a:lnSpc>
            </a:pPr>
            <a:r>
              <a:rPr lang="en-US" altLang="zh-CN" sz="2400" dirty="0"/>
              <a:t>         </a:t>
            </a:r>
            <a:r>
              <a:rPr lang="zh-CN" altLang="en-US" sz="2400" dirty="0"/>
              <a:t>如果散热不良会导致车载充电机降低充电电流。</a:t>
            </a:r>
            <a:endParaRPr lang="en-US" altLang="zh-CN" sz="2400" dirty="0"/>
          </a:p>
          <a:p>
            <a:pPr>
              <a:lnSpc>
                <a:spcPct val="150000"/>
              </a:lnSpc>
            </a:pPr>
            <a:r>
              <a:rPr lang="en-US" altLang="zh-CN" sz="2400" dirty="0"/>
              <a:t>         </a:t>
            </a:r>
            <a:r>
              <a:rPr lang="zh-CN" altLang="en-US" sz="2400" dirty="0"/>
              <a:t>充电电流过大或温度过高会导致充电机损坏。</a:t>
            </a:r>
            <a:endParaRPr lang="en-US" altLang="zh-CN" sz="2400" dirty="0"/>
          </a:p>
        </p:txBody>
      </p:sp>
      <p:sp>
        <p:nvSpPr>
          <p:cNvPr id="6" name="圆角矩形 76">
            <a:extLst>
              <a:ext uri="{FF2B5EF4-FFF2-40B4-BE49-F238E27FC236}">
                <a16:creationId xmlns:a16="http://schemas.microsoft.com/office/drawing/2014/main" id="{6B33B3BB-7F23-4EAA-902F-D520CC226ACB}"/>
              </a:ext>
            </a:extLst>
          </p:cNvPr>
          <p:cNvSpPr/>
          <p:nvPr/>
        </p:nvSpPr>
        <p:spPr>
          <a:xfrm>
            <a:off x="571223" y="669583"/>
            <a:ext cx="4477296"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3200" b="1" dirty="0"/>
              <a:t>三、充电机的保护功能</a:t>
            </a:r>
          </a:p>
        </p:txBody>
      </p:sp>
    </p:spTree>
    <p:extLst>
      <p:ext uri="{BB962C8B-B14F-4D97-AF65-F5344CB8AC3E}">
        <p14:creationId xmlns:p14="http://schemas.microsoft.com/office/powerpoint/2010/main" val="96260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2336</Words>
  <Application>Microsoft Office PowerPoint</Application>
  <PresentationFormat>宽屏</PresentationFormat>
  <Paragraphs>230</Paragraphs>
  <Slides>48</Slides>
  <Notes>2</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48</vt:i4>
      </vt:variant>
    </vt:vector>
  </HeadingPairs>
  <TitlesOfParts>
    <vt:vector size="65" baseType="lpstr">
      <vt:lpstr>KaiTi</vt:lpstr>
      <vt:lpstr>等线</vt:lpstr>
      <vt:lpstr>SimHei</vt:lpstr>
      <vt:lpstr>SimHei</vt:lpstr>
      <vt:lpstr>华康雅宋体W9(P)</vt:lpstr>
      <vt:lpstr>华文楷体</vt:lpstr>
      <vt:lpstr>楷体</vt:lpstr>
      <vt:lpstr>微软雅黑</vt:lpstr>
      <vt:lpstr>微软雅黑</vt:lpstr>
      <vt:lpstr>Arial</vt:lpstr>
      <vt:lpstr>Calibri</vt:lpstr>
      <vt:lpstr>Times New Roman</vt:lpstr>
      <vt:lpstr>Wingdings</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43</cp:revision>
  <dcterms:created xsi:type="dcterms:W3CDTF">2018-03-01T02:03:00Z</dcterms:created>
  <dcterms:modified xsi:type="dcterms:W3CDTF">2021-04-24T02:34:07Z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