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heme/theme6.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2" r:id="rId2"/>
    <p:sldMasterId id="2147483676" r:id="rId3"/>
    <p:sldMasterId id="2147483690" r:id="rId4"/>
    <p:sldMasterId id="2147483704" r:id="rId5"/>
  </p:sldMasterIdLst>
  <p:notesMasterIdLst>
    <p:notesMasterId r:id="rId77"/>
  </p:notesMasterIdLst>
  <p:sldIdLst>
    <p:sldId id="463" r:id="rId6"/>
    <p:sldId id="464" r:id="rId7"/>
    <p:sldId id="481" r:id="rId8"/>
    <p:sldId id="482" r:id="rId9"/>
    <p:sldId id="707" r:id="rId10"/>
    <p:sldId id="483" r:id="rId11"/>
    <p:sldId id="554" r:id="rId12"/>
    <p:sldId id="631" r:id="rId13"/>
    <p:sldId id="633" r:id="rId14"/>
    <p:sldId id="634" r:id="rId15"/>
    <p:sldId id="632" r:id="rId16"/>
    <p:sldId id="635" r:id="rId17"/>
    <p:sldId id="605" r:id="rId18"/>
    <p:sldId id="606" r:id="rId19"/>
    <p:sldId id="608" r:id="rId20"/>
    <p:sldId id="609" r:id="rId21"/>
    <p:sldId id="638" r:id="rId22"/>
    <p:sldId id="607" r:id="rId23"/>
    <p:sldId id="637" r:id="rId24"/>
    <p:sldId id="604" r:id="rId25"/>
    <p:sldId id="639" r:id="rId26"/>
    <p:sldId id="640" r:id="rId27"/>
    <p:sldId id="641" r:id="rId28"/>
    <p:sldId id="642" r:id="rId29"/>
    <p:sldId id="643" r:id="rId30"/>
    <p:sldId id="673" r:id="rId31"/>
    <p:sldId id="674" r:id="rId32"/>
    <p:sldId id="675" r:id="rId33"/>
    <p:sldId id="676" r:id="rId34"/>
    <p:sldId id="677" r:id="rId35"/>
    <p:sldId id="695" r:id="rId36"/>
    <p:sldId id="696" r:id="rId37"/>
    <p:sldId id="697" r:id="rId38"/>
    <p:sldId id="678" r:id="rId39"/>
    <p:sldId id="699" r:id="rId40"/>
    <p:sldId id="698" r:id="rId41"/>
    <p:sldId id="679" r:id="rId42"/>
    <p:sldId id="703" r:id="rId43"/>
    <p:sldId id="680" r:id="rId44"/>
    <p:sldId id="681" r:id="rId45"/>
    <p:sldId id="682" r:id="rId46"/>
    <p:sldId id="683" r:id="rId47"/>
    <p:sldId id="625" r:id="rId48"/>
    <p:sldId id="684" r:id="rId49"/>
    <p:sldId id="704" r:id="rId50"/>
    <p:sldId id="627" r:id="rId51"/>
    <p:sldId id="685" r:id="rId52"/>
    <p:sldId id="705" r:id="rId53"/>
    <p:sldId id="686" r:id="rId54"/>
    <p:sldId id="687" r:id="rId55"/>
    <p:sldId id="688" r:id="rId56"/>
    <p:sldId id="689" r:id="rId57"/>
    <p:sldId id="690" r:id="rId58"/>
    <p:sldId id="691" r:id="rId59"/>
    <p:sldId id="636" r:id="rId60"/>
    <p:sldId id="529" r:id="rId61"/>
    <p:sldId id="658" r:id="rId62"/>
    <p:sldId id="692" r:id="rId63"/>
    <p:sldId id="659" r:id="rId64"/>
    <p:sldId id="662" r:id="rId65"/>
    <p:sldId id="663" r:id="rId66"/>
    <p:sldId id="660" r:id="rId67"/>
    <p:sldId id="669" r:id="rId68"/>
    <p:sldId id="706" r:id="rId69"/>
    <p:sldId id="693" r:id="rId70"/>
    <p:sldId id="661" r:id="rId71"/>
    <p:sldId id="694" r:id="rId72"/>
    <p:sldId id="668" r:id="rId73"/>
    <p:sldId id="664" r:id="rId74"/>
    <p:sldId id="522" r:id="rId75"/>
    <p:sldId id="518" r:id="rId7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作者" initials="A" lastIdx="2" clrIdx="7"/>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74" d="100"/>
          <a:sy n="74" d="100"/>
        </p:scale>
        <p:origin x="690" y="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2021/4/24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24765" y="6657340"/>
            <a:ext cx="10336530" cy="63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3117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动力电池的功能</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cxnSpLocks/>
            <a:endCxn id="9" idx="1"/>
          </p:cNvCxnSpPr>
          <p:nvPr userDrawn="1"/>
        </p:nvCxnSpPr>
        <p:spPr>
          <a:xfrm>
            <a:off x="0" y="6701531"/>
            <a:ext cx="9887343" cy="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887343" y="6517381"/>
            <a:ext cx="2304657"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燃料电池认知与应用</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1270" y="6657340"/>
            <a:ext cx="9893935" cy="1270"/>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98926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动力电池的性能要求</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7620" y="6657340"/>
            <a:ext cx="10370185" cy="1460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3625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动力电池的分类</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8"/>
          <p:cNvSpPr/>
          <p:nvPr userDrawn="1"/>
        </p:nvSpPr>
        <p:spPr>
          <a:xfrm>
            <a:off x="4445" y="3175"/>
            <a:ext cx="12187555" cy="62420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8" name="文本框 7"/>
          <p:cNvSpPr txBox="1"/>
          <p:nvPr userDrawn="1"/>
        </p:nvSpPr>
        <p:spPr>
          <a:xfrm>
            <a:off x="7945120" y="11620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cxnSp>
        <p:nvCxnSpPr>
          <p:cNvPr id="7" name="直接连接符 6"/>
          <p:cNvCxnSpPr>
            <a:endCxn id="9" idx="1"/>
          </p:cNvCxnSpPr>
          <p:nvPr userDrawn="1"/>
        </p:nvCxnSpPr>
        <p:spPr>
          <a:xfrm flipV="1">
            <a:off x="31115" y="6657340"/>
            <a:ext cx="10102850" cy="14605"/>
          </a:xfrm>
          <a:prstGeom prst="line">
            <a:avLst/>
          </a:prstGeom>
        </p:spPr>
        <p:style>
          <a:lnRef idx="2">
            <a:schemeClr val="accent1"/>
          </a:lnRef>
          <a:fillRef idx="0">
            <a:schemeClr val="accent1"/>
          </a:fillRef>
          <a:effectRef idx="1">
            <a:schemeClr val="accent1"/>
          </a:effectRef>
          <a:fontRef idx="minor">
            <a:schemeClr val="tx1"/>
          </a:fontRef>
        </p:style>
      </p:cxnSp>
      <p:sp>
        <p:nvSpPr>
          <p:cNvPr id="9" name="文本框 8"/>
          <p:cNvSpPr txBox="1"/>
          <p:nvPr userDrawn="1"/>
        </p:nvSpPr>
        <p:spPr>
          <a:xfrm>
            <a:off x="10133965" y="6473190"/>
            <a:ext cx="2508885" cy="368300"/>
          </a:xfrm>
          <a:prstGeom prst="rect">
            <a:avLst/>
          </a:prstGeom>
          <a:noFill/>
        </p:spPr>
        <p:txBody>
          <a:bodyPr wrap="square" rtlCol="0" anchor="t">
            <a:spAutoFit/>
          </a:bodyPr>
          <a:lstStyle/>
          <a:p>
            <a:pPr algn="l"/>
            <a:r>
              <a:rPr lang="zh-CN" altLang="en-US" b="1" dirty="0">
                <a:solidFill>
                  <a:schemeClr val="accent5">
                    <a:lumMod val="60000"/>
                    <a:lumOff val="40000"/>
                  </a:schemeClr>
                </a:solidFill>
                <a:latin typeface="KaiTi" panose="02010609060101010101" charset="-122"/>
                <a:ea typeface="KaiTi" panose="02010609060101010101" charset="-122"/>
                <a:sym typeface="+mn-ea"/>
              </a:rPr>
              <a:t>蓄电池的性能指标</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1520058"/>
            <a:ext cx="10515600" cy="2483115"/>
          </a:xfrm>
        </p:spPr>
        <p:txBody>
          <a:bodyPr>
            <a:normAutofit/>
          </a:bodyPr>
          <a:lstStyle>
            <a:lvl1pPr algn="ctr">
              <a:defRPr kumimoji="0" lang="zh-CN" altLang="en-US" sz="4800" b="1" i="0" u="none" strike="noStrike" kern="1200" cap="none" spc="0" normalizeH="0" baseline="0" noProof="1" dirty="0">
                <a:solidFill>
                  <a:schemeClr val="tx1"/>
                </a:solidFill>
                <a:latin typeface="SimHei" panose="02010609060101010101" pitchFamily="49" charset="-122"/>
                <a:ea typeface="SimHei" panose="02010609060101010101" pitchFamily="49" charset="-122"/>
                <a:cs typeface="SimHei" panose="02010609060101010101" pitchFamily="49" charset="-122"/>
                <a:sym typeface="+mn-ea"/>
              </a:defRPr>
            </a:lvl1pPr>
          </a:lstStyle>
          <a:p>
            <a:r>
              <a:rPr lang="zh-CN" altLang="en-US" dirty="0"/>
              <a:t>学习情境1 汽车手动空调供暖通风</a:t>
            </a:r>
            <a:br>
              <a:rPr lang="zh-CN" altLang="en-US" dirty="0"/>
            </a:br>
            <a:r>
              <a:rPr lang="zh-CN" altLang="en-US" dirty="0"/>
              <a:t>  系统故障检修</a:t>
            </a:r>
            <a:br>
              <a:rPr lang="zh-CN" altLang="en-US" b="1" dirty="0">
                <a:solidFill>
                  <a:srgbClr val="C00000"/>
                </a:solidFill>
                <a:latin typeface="Arial" panose="020B0604020202020204" pitchFamily="34" charset="0"/>
                <a:ea typeface="SimHei" panose="02010609060101010101" pitchFamily="49" charset="-122"/>
              </a:rPr>
            </a:br>
            <a:r>
              <a:rPr lang="zh-CN" altLang="en-US" dirty="0"/>
              <a:t> </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sp>
        <p:nvSpPr>
          <p:cNvPr id="6" name="文本框 5"/>
          <p:cNvSpPr txBox="1"/>
          <p:nvPr userDrawn="1"/>
        </p:nvSpPr>
        <p:spPr>
          <a:xfrm>
            <a:off x="8623300" y="289560"/>
            <a:ext cx="3484880" cy="398780"/>
          </a:xfrm>
          <a:prstGeom prst="rect">
            <a:avLst/>
          </a:prstGeom>
          <a:noFill/>
        </p:spPr>
        <p:txBody>
          <a:bodyPr wrap="none" rtlCol="0">
            <a:spAutoFit/>
          </a:bodyPr>
          <a:lstStyle/>
          <a:p>
            <a:r>
              <a:rPr lang="zh-CN" altLang="en-US" sz="2000"/>
              <a:t>《汽车安全与舒适系统检修》</a:t>
            </a:r>
          </a:p>
        </p:txBody>
      </p:sp>
      <p:sp>
        <p:nvSpPr>
          <p:cNvPr id="7" name="文本框 6"/>
          <p:cNvSpPr txBox="1"/>
          <p:nvPr userDrawn="1"/>
        </p:nvSpPr>
        <p:spPr>
          <a:xfrm>
            <a:off x="2011045" y="4003040"/>
            <a:ext cx="6011545" cy="1322070"/>
          </a:xfrm>
          <a:prstGeom prst="rect">
            <a:avLst/>
          </a:prstGeom>
          <a:noFill/>
        </p:spPr>
        <p:txBody>
          <a:bodyPr wrap="none" rtlCol="0">
            <a:spAutoFit/>
          </a:bodyPr>
          <a:lstStyle/>
          <a:p>
            <a:r>
              <a:rPr lang="zh-CN" altLang="en-US" sz="2800"/>
              <a:t>任务</a:t>
            </a:r>
            <a:r>
              <a:rPr lang="en-US" altLang="zh-CN" sz="2800"/>
              <a:t>1. </a:t>
            </a:r>
            <a:r>
              <a:rPr lang="zh-CN" altLang="en-US" sz="2800"/>
              <a:t>汽车手动空调不通风故障检修</a:t>
            </a:r>
            <a:r>
              <a:rPr lang="en-US" altLang="zh-CN" sz="2800"/>
              <a:t> </a:t>
            </a:r>
          </a:p>
          <a:p>
            <a:endParaRPr lang="en-US" altLang="zh-CN" sz="2800"/>
          </a:p>
          <a:p>
            <a:r>
              <a:rPr lang="zh-CN" altLang="en-US" sz="2400"/>
              <a:t>知识点</a:t>
            </a:r>
            <a:r>
              <a:rPr lang="en-US" altLang="zh-CN" sz="2400"/>
              <a:t>1. </a:t>
            </a:r>
            <a:r>
              <a:rPr lang="zh-CN" altLang="en-US" sz="2400"/>
              <a:t>汽车空调认知</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86800" y="6356350"/>
            <a:ext cx="3174365" cy="365125"/>
          </a:xfrm>
        </p:spPr>
        <p:txBody>
          <a:bodyPr>
            <a:noAutofit/>
          </a:bodyPr>
          <a:lstStyle>
            <a:lvl1pPr>
              <a:defRPr sz="1800">
                <a:solidFill>
                  <a:srgbClr val="00B0F0"/>
                </a:solidFill>
              </a:defRPr>
            </a:lvl1pPr>
          </a:lstStyle>
          <a:p>
            <a:r>
              <a:rPr lang="zh-CN" altLang="en-US"/>
              <a:t>《汽车安全与舒适系统检修》</a:t>
            </a:r>
          </a:p>
        </p:txBody>
      </p:sp>
      <p:sp>
        <p:nvSpPr>
          <p:cNvPr id="22530" name="Rectangle 8"/>
          <p:cNvSpPr/>
          <p:nvPr userDrawn="1"/>
        </p:nvSpPr>
        <p:spPr>
          <a:xfrm>
            <a:off x="-10160" y="4445"/>
            <a:ext cx="12237720" cy="683895"/>
          </a:xfrm>
          <a:prstGeom prst="rect">
            <a:avLst/>
          </a:prstGeom>
          <a:solidFill>
            <a:srgbClr val="33CCCC"/>
          </a:soli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SimSun" panose="02010600030101010101" pitchFamily="2" charset="-122"/>
            </a:endParaRPr>
          </a:p>
        </p:txBody>
      </p:sp>
      <p:cxnSp>
        <p:nvCxnSpPr>
          <p:cNvPr id="8" name="直接连接符 7"/>
          <p:cNvCxnSpPr/>
          <p:nvPr/>
        </p:nvCxnSpPr>
        <p:spPr>
          <a:xfrm>
            <a:off x="22225" y="6530340"/>
            <a:ext cx="8670925" cy="2603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Char char="•"/>
            </a:pPr>
            <a:fld id="{9A0DB2DC-4C9A-4742-B13C-FB6460FD3503}" type="slidenum">
              <a:rPr lang="zh-CN" altLang="en-US" strike="noStrike" noProof="1" dirty="0">
                <a:latin typeface="Arial" panose="020B0604020202020204" pitchFamily="34" charset="0"/>
                <a:ea typeface="SimSun"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过渡页">
    <p:bg>
      <p:bgPr>
        <a:gradFill rotWithShape="0">
          <a:gsLst>
            <a:gs pos="0">
              <a:schemeClr val="bg1"/>
            </a:gs>
            <a:gs pos="100000">
              <a:srgbClr val="FFFFFF"/>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transition spd="slow"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2021/4/24</a:t>
            </a:fld>
            <a:endParaRPr lang="zh-CN" altLang="en-US" dirty="0"/>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2021/4/24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2021/4/24</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ags" Target="../tags/tag6.xml"/><Relationship Id="rId2" Type="http://schemas.openxmlformats.org/officeDocument/2006/relationships/slideLayout" Target="../slideLayouts/slideLayout15.xml"/><Relationship Id="rId16" Type="http://schemas.openxmlformats.org/officeDocument/2006/relationships/tags" Target="../tags/tag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ags" Target="../tags/tag4.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tags" Target="../tags/tag9.xml"/><Relationship Id="rId2" Type="http://schemas.openxmlformats.org/officeDocument/2006/relationships/slideLayout" Target="../slideLayouts/slideLayout28.xml"/><Relationship Id="rId16" Type="http://schemas.openxmlformats.org/officeDocument/2006/relationships/tags" Target="../tags/tag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ags" Target="../tags/tag7.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tags" Target="../tags/tag12.xml"/><Relationship Id="rId2" Type="http://schemas.openxmlformats.org/officeDocument/2006/relationships/slideLayout" Target="../slideLayouts/slideLayout41.xml"/><Relationship Id="rId16" Type="http://schemas.openxmlformats.org/officeDocument/2006/relationships/tags" Target="../tags/tag1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ags" Target="../tags/tag10.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tags" Target="../tags/tag15.xml"/><Relationship Id="rId2" Type="http://schemas.openxmlformats.org/officeDocument/2006/relationships/slideLayout" Target="../slideLayouts/slideLayout54.xml"/><Relationship Id="rId16" Type="http://schemas.openxmlformats.org/officeDocument/2006/relationships/tags" Target="../tags/tag1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tags" Target="../tags/tag13.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D997B5FA-0921-464F-AAE1-844C04324D75}" type="datetimeFigureOut">
              <a:rPr lang="zh-CN" altLang="en-US" smtClean="0"/>
              <a:t>2021/4/24</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SimHei" panose="02010609060101010101" pitchFamily="49" charset="-122"/>
                <a:ea typeface="SimHei"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19.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gif"/><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cxnSpLocks noChangeAspect="1"/>
          </p:cNvCxnSpPr>
          <p:nvPr/>
        </p:nvCxnSpPr>
        <p:spPr>
          <a:xfrm rot="10800000" flipH="1">
            <a:off x="-2095051" y="2378132"/>
            <a:ext cx="2987511" cy="3222448"/>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cxnSpLocks noChangeAspect="1"/>
          </p:cNvCxnSpPr>
          <p:nvPr/>
        </p:nvCxnSpPr>
        <p:spPr>
          <a:xfrm rot="5400000">
            <a:off x="-1883924" y="2840070"/>
            <a:ext cx="3174826" cy="3035133"/>
          </a:xfrm>
          <a:prstGeom prst="line">
            <a:avLst/>
          </a:prstGeom>
          <a:ln w="6350">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sp>
        <p:nvSpPr>
          <p:cNvPr id="49" name="AutoShape 30"/>
          <p:cNvSpPr>
            <a:spLocks noChangeArrowheads="1"/>
          </p:cNvSpPr>
          <p:nvPr/>
        </p:nvSpPr>
        <p:spPr bwMode="auto">
          <a:xfrm>
            <a:off x="6200769" y="5251350"/>
            <a:ext cx="552420" cy="550832"/>
          </a:xfrm>
          <a:prstGeom prst="star16">
            <a:avLst>
              <a:gd name="adj" fmla="val 22046"/>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0" name="AutoShape 31"/>
          <p:cNvSpPr>
            <a:spLocks noChangeArrowheads="1"/>
          </p:cNvSpPr>
          <p:nvPr/>
        </p:nvSpPr>
        <p:spPr bwMode="auto">
          <a:xfrm>
            <a:off x="6081714" y="5144994"/>
            <a:ext cx="792120" cy="763547"/>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51" name="AutoShape 32"/>
          <p:cNvSpPr>
            <a:spLocks noChangeArrowheads="1"/>
          </p:cNvSpPr>
          <p:nvPr/>
        </p:nvSpPr>
        <p:spPr bwMode="auto">
          <a:xfrm rot="-2690537">
            <a:off x="5986469" y="5071973"/>
            <a:ext cx="981021" cy="944511"/>
          </a:xfrm>
          <a:prstGeom prst="star4">
            <a:avLst>
              <a:gd name="adj" fmla="val 5412"/>
            </a:avLst>
          </a:prstGeom>
          <a:gradFill rotWithShape="1">
            <a:gsLst>
              <a:gs pos="0">
                <a:schemeClr val="bg1"/>
              </a:gs>
              <a:gs pos="100000">
                <a:schemeClr val="bg1">
                  <a:gamma/>
                  <a:tint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en-US"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矩形 11"/>
          <p:cNvSpPr/>
          <p:nvPr/>
        </p:nvSpPr>
        <p:spPr>
          <a:xfrm>
            <a:off x="3386139" y="1672563"/>
            <a:ext cx="8041640" cy="768350"/>
          </a:xfrm>
          <a:prstGeom prst="rect">
            <a:avLst/>
          </a:prstGeom>
          <a:noFill/>
          <a:effectLst>
            <a:glow rad="63500">
              <a:schemeClr val="accent2">
                <a:satMod val="175000"/>
                <a:alpha val="40000"/>
              </a:schemeClr>
            </a:glow>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a:solidFill>
                  <a:schemeClr val="accent1">
                    <a:lumMod val="75000"/>
                  </a:schemeClr>
                </a:solidFill>
                <a:effectLst>
                  <a:outerShdw blurRad="38100" dist="25400" dir="5400000" algn="ctr" rotWithShape="0">
                    <a:srgbClr val="6E747A">
                      <a:alpha val="43000"/>
                    </a:srgbClr>
                  </a:outerShdw>
                </a:effectLst>
                <a:uLnTx/>
                <a:uFillTx/>
                <a:latin typeface="黑体" panose="02010609060101010101" pitchFamily="49" charset="-122"/>
                <a:ea typeface="黑体" panose="02010609060101010101" pitchFamily="49" charset="-122"/>
                <a:cs typeface="+mn-cs"/>
              </a:rPr>
              <a:t>新能源汽车电池及管理系统检修</a:t>
            </a:r>
          </a:p>
        </p:txBody>
      </p:sp>
      <p:sp>
        <p:nvSpPr>
          <p:cNvPr id="13" name="矩形 12"/>
          <p:cNvSpPr/>
          <p:nvPr/>
        </p:nvSpPr>
        <p:spPr>
          <a:xfrm>
            <a:off x="3606418" y="2532035"/>
            <a:ext cx="3669641" cy="271535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7645954" y="2563617"/>
            <a:ext cx="4092297" cy="270030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solidFill>
              <a:schemeClr val="bg1"/>
            </a:solidFill>
            <a:prstDash val="solid"/>
          </a:ln>
          <a:effectLst>
            <a:reflection blurRad="6350" stA="52000" endA="300" endPos="35000" dir="5400000" sy="-100000" algn="bl" rotWithShape="0"/>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b="0" i="0" u="none" strike="noStrike" kern="0" cap="none" spc="0" normalizeH="0" baseline="0" noProof="0" dirty="0">
              <a:ln>
                <a:noFill/>
              </a:ln>
              <a:solidFill>
                <a:sysClr val="window" lastClr="FFFFFF"/>
              </a:solidFill>
              <a:effectLst>
                <a:innerShdw blurRad="63500" dist="50800" dir="13500000">
                  <a:prstClr val="black">
                    <a:alpha val="50000"/>
                  </a:prstClr>
                </a:innerShdw>
              </a:effectLst>
              <a:uLnTx/>
              <a:uFillTx/>
              <a:latin typeface="Calibri" panose="020F0502020204030204"/>
              <a:ea typeface="宋体" panose="02010600030101010101" pitchFamily="2" charset="-122"/>
              <a:cs typeface="+mn-cs"/>
            </a:endParaRPr>
          </a:p>
        </p:txBody>
      </p:sp>
      <p:sp>
        <p:nvSpPr>
          <p:cNvPr id="2" name="Rectangle 8"/>
          <p:cNvSpPr/>
          <p:nvPr/>
        </p:nvSpPr>
        <p:spPr>
          <a:xfrm>
            <a:off x="4445" y="-1400"/>
            <a:ext cx="12187555" cy="83726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90170" tIns="46990" rIns="90170" bIns="46990" anchor="ctr"/>
          <a:lstStyle/>
          <a:p>
            <a:pPr algn="ctr" eaLnBrk="0" hangingPunct="0"/>
            <a:endParaRPr lang="zh-CN" altLang="zh-CN" dirty="0">
              <a:solidFill>
                <a:srgbClr val="FFFFFF"/>
              </a:solidFill>
              <a:latin typeface="Arial" panose="020B0604020202020204" pitchFamily="34" charset="0"/>
              <a:ea typeface="宋体" panose="02010600030101010101" pitchFamily="2"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3811696" cy="793706"/>
          </a:xfrm>
          <a:prstGeom prst="rect">
            <a:avLst/>
          </a:prstGeom>
          <a:ln>
            <a:noFill/>
          </a:ln>
          <a:effectLst>
            <a:softEdge rad="112500"/>
          </a:effectLst>
        </p:spPr>
      </p:pic>
      <p:grpSp>
        <p:nvGrpSpPr>
          <p:cNvPr id="16" name="组合 1"/>
          <p:cNvGrpSpPr/>
          <p:nvPr/>
        </p:nvGrpSpPr>
        <p:grpSpPr bwMode="auto">
          <a:xfrm rot="10800000">
            <a:off x="154041" y="1049825"/>
            <a:ext cx="5543760" cy="5413806"/>
            <a:chOff x="3018972" y="1"/>
            <a:chExt cx="9204298" cy="6858000"/>
          </a:xfrm>
        </p:grpSpPr>
        <p:sp>
          <p:nvSpPr>
            <p:cNvPr id="17"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8"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9"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0"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1"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22"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1000" fill="hold"/>
                                        <p:tgtEl>
                                          <p:spTgt spid="49"/>
                                        </p:tgtEl>
                                        <p:attrNameLst>
                                          <p:attrName>ppt_w</p:attrName>
                                        </p:attrNameLst>
                                      </p:cBhvr>
                                      <p:tavLst>
                                        <p:tav tm="0">
                                          <p:val>
                                            <p:fltVal val="0"/>
                                          </p:val>
                                        </p:tav>
                                        <p:tav tm="100000">
                                          <p:val>
                                            <p:strVal val="#ppt_w"/>
                                          </p:val>
                                        </p:tav>
                                      </p:tavLst>
                                    </p:anim>
                                    <p:anim calcmode="lin" valueType="num">
                                      <p:cBhvr>
                                        <p:cTn id="14" dur="1000" fill="hold"/>
                                        <p:tgtEl>
                                          <p:spTgt spid="49"/>
                                        </p:tgtEl>
                                        <p:attrNameLst>
                                          <p:attrName>ppt_h</p:attrName>
                                        </p:attrNameLst>
                                      </p:cBhvr>
                                      <p:tavLst>
                                        <p:tav tm="0">
                                          <p:val>
                                            <p:fltVal val="0"/>
                                          </p:val>
                                        </p:tav>
                                        <p:tav tm="100000">
                                          <p:val>
                                            <p:strVal val="#ppt_h"/>
                                          </p:val>
                                        </p:tav>
                                      </p:tavLst>
                                    </p:anim>
                                    <p:animEffect transition="in" filter="fade">
                                      <p:cBhvr>
                                        <p:cTn id="15" dur="1000"/>
                                        <p:tgtEl>
                                          <p:spTgt spid="4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1000" fill="hold"/>
                                        <p:tgtEl>
                                          <p:spTgt spid="50"/>
                                        </p:tgtEl>
                                        <p:attrNameLst>
                                          <p:attrName>ppt_w</p:attrName>
                                        </p:attrNameLst>
                                      </p:cBhvr>
                                      <p:tavLst>
                                        <p:tav tm="0">
                                          <p:val>
                                            <p:fltVal val="0"/>
                                          </p:val>
                                        </p:tav>
                                        <p:tav tm="100000">
                                          <p:val>
                                            <p:strVal val="#ppt_w"/>
                                          </p:val>
                                        </p:tav>
                                      </p:tavLst>
                                    </p:anim>
                                    <p:anim calcmode="lin" valueType="num">
                                      <p:cBhvr>
                                        <p:cTn id="19" dur="1000" fill="hold"/>
                                        <p:tgtEl>
                                          <p:spTgt spid="50"/>
                                        </p:tgtEl>
                                        <p:attrNameLst>
                                          <p:attrName>ppt_h</p:attrName>
                                        </p:attrNameLst>
                                      </p:cBhvr>
                                      <p:tavLst>
                                        <p:tav tm="0">
                                          <p:val>
                                            <p:fltVal val="0"/>
                                          </p:val>
                                        </p:tav>
                                        <p:tav tm="100000">
                                          <p:val>
                                            <p:strVal val="#ppt_h"/>
                                          </p:val>
                                        </p:tav>
                                      </p:tavLst>
                                    </p:anim>
                                    <p:animEffect transition="in" filter="fade">
                                      <p:cBhvr>
                                        <p:cTn id="20" dur="1000"/>
                                        <p:tgtEl>
                                          <p:spTgt spid="5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1000" fill="hold"/>
                                        <p:tgtEl>
                                          <p:spTgt spid="51"/>
                                        </p:tgtEl>
                                        <p:attrNameLst>
                                          <p:attrName>ppt_w</p:attrName>
                                        </p:attrNameLst>
                                      </p:cBhvr>
                                      <p:tavLst>
                                        <p:tav tm="0">
                                          <p:val>
                                            <p:fltVal val="0"/>
                                          </p:val>
                                        </p:tav>
                                        <p:tav tm="100000">
                                          <p:val>
                                            <p:strVal val="#ppt_w"/>
                                          </p:val>
                                        </p:tav>
                                      </p:tavLst>
                                    </p:anim>
                                    <p:anim calcmode="lin" valueType="num">
                                      <p:cBhvr>
                                        <p:cTn id="24" dur="1000" fill="hold"/>
                                        <p:tgtEl>
                                          <p:spTgt spid="51"/>
                                        </p:tgtEl>
                                        <p:attrNameLst>
                                          <p:attrName>ppt_h</p:attrName>
                                        </p:attrNameLst>
                                      </p:cBhvr>
                                      <p:tavLst>
                                        <p:tav tm="0">
                                          <p:val>
                                            <p:fltVal val="0"/>
                                          </p:val>
                                        </p:tav>
                                        <p:tav tm="100000">
                                          <p:val>
                                            <p:strVal val="#ppt_h"/>
                                          </p:val>
                                        </p:tav>
                                      </p:tavLst>
                                    </p:anim>
                                    <p:animEffect transition="in" filter="fade">
                                      <p:cBhvr>
                                        <p:cTn id="25" dur="1000"/>
                                        <p:tgtEl>
                                          <p:spTgt spid="51"/>
                                        </p:tgtEl>
                                      </p:cBhvr>
                                    </p:animEffect>
                                  </p:childTnLst>
                                </p:cTn>
                              </p:par>
                              <p:par>
                                <p:cTn id="26" presetID="0" presetClass="path" presetSubtype="0" accel="50000" decel="50000" fill="hold" grpId="1" nodeType="withEffect">
                                  <p:stCondLst>
                                    <p:cond delay="300"/>
                                  </p:stCondLst>
                                  <p:childTnLst>
                                    <p:animMotion origin="layout" path="M 0 2.96296E-6 L 0.38815 -0.00139 " pathEditMode="relative" rAng="0" ptsTypes="AA">
                                      <p:cBhvr>
                                        <p:cTn id="27" dur="2500" fill="hold"/>
                                        <p:tgtEl>
                                          <p:spTgt spid="49"/>
                                        </p:tgtEl>
                                        <p:attrNameLst>
                                          <p:attrName>ppt_x</p:attrName>
                                          <p:attrName>ppt_y</p:attrName>
                                        </p:attrNameLst>
                                      </p:cBhvr>
                                      <p:rCtr x="19400" y="-100"/>
                                    </p:animMotion>
                                  </p:childTnLst>
                                </p:cTn>
                              </p:par>
                              <p:par>
                                <p:cTn id="28" presetID="0" presetClass="path" presetSubtype="0" accel="50000" decel="50000" fill="hold" grpId="1" nodeType="withEffect">
                                  <p:stCondLst>
                                    <p:cond delay="300"/>
                                  </p:stCondLst>
                                  <p:childTnLst>
                                    <p:animMotion origin="layout" path="M 0 2.96296E-6 L 0.38815 -0.00139 " pathEditMode="relative" rAng="0" ptsTypes="AA">
                                      <p:cBhvr>
                                        <p:cTn id="29" dur="2500" fill="hold"/>
                                        <p:tgtEl>
                                          <p:spTgt spid="50"/>
                                        </p:tgtEl>
                                        <p:attrNameLst>
                                          <p:attrName>ppt_x</p:attrName>
                                          <p:attrName>ppt_y</p:attrName>
                                        </p:attrNameLst>
                                      </p:cBhvr>
                                      <p:rCtr x="19400" y="-100"/>
                                    </p:animMotion>
                                  </p:childTnLst>
                                </p:cTn>
                              </p:par>
                              <p:par>
                                <p:cTn id="30" presetID="0" presetClass="path" presetSubtype="0" accel="50000" decel="50000" fill="hold" grpId="1" nodeType="withEffect">
                                  <p:stCondLst>
                                    <p:cond delay="300"/>
                                  </p:stCondLst>
                                  <p:childTnLst>
                                    <p:animMotion origin="layout" path="M 0 -3.33333E-6 L 0.38815 -0.00393 " pathEditMode="relative" rAng="0" ptsTypes="AA">
                                      <p:cBhvr>
                                        <p:cTn id="31" dur="2500" fill="hold"/>
                                        <p:tgtEl>
                                          <p:spTgt spid="51"/>
                                        </p:tgtEl>
                                        <p:attrNameLst>
                                          <p:attrName>ppt_x</p:attrName>
                                          <p:attrName>ppt_y</p:attrName>
                                        </p:attrNameLst>
                                      </p:cBhvr>
                                      <p:rCtr x="19400" y="-200"/>
                                    </p:animMotion>
                                  </p:childTnLst>
                                </p:cTn>
                              </p:par>
                              <p:par>
                                <p:cTn id="32" presetID="8" presetClass="emph" presetSubtype="0" accel="50000" decel="50000" fill="hold" grpId="2" nodeType="withEffect">
                                  <p:stCondLst>
                                    <p:cond delay="500"/>
                                  </p:stCondLst>
                                  <p:childTnLst>
                                    <p:animRot by="-21600000">
                                      <p:cBhvr>
                                        <p:cTn id="33" dur="3500" fill="hold"/>
                                        <p:tgtEl>
                                          <p:spTgt spid="49"/>
                                        </p:tgtEl>
                                        <p:attrNameLst>
                                          <p:attrName>r</p:attrName>
                                        </p:attrNameLst>
                                      </p:cBhvr>
                                    </p:animRot>
                                  </p:childTnLst>
                                </p:cTn>
                              </p:par>
                              <p:par>
                                <p:cTn id="34" presetID="8" presetClass="emph" presetSubtype="0" accel="50000" decel="50000" fill="hold" grpId="2" nodeType="withEffect">
                                  <p:stCondLst>
                                    <p:cond delay="500"/>
                                  </p:stCondLst>
                                  <p:childTnLst>
                                    <p:animRot by="21600000">
                                      <p:cBhvr>
                                        <p:cTn id="35" dur="3500" fill="hold"/>
                                        <p:tgtEl>
                                          <p:spTgt spid="50"/>
                                        </p:tgtEl>
                                        <p:attrNameLst>
                                          <p:attrName>r</p:attrName>
                                        </p:attrNameLst>
                                      </p:cBhvr>
                                    </p:animRot>
                                  </p:childTnLst>
                                </p:cTn>
                              </p:par>
                              <p:par>
                                <p:cTn id="36" presetID="8" presetClass="emph" presetSubtype="0" accel="50000" decel="50000" fill="hold" grpId="2" nodeType="withEffect">
                                  <p:stCondLst>
                                    <p:cond delay="2000"/>
                                  </p:stCondLst>
                                  <p:childTnLst>
                                    <p:animRot by="-21600000">
                                      <p:cBhvr>
                                        <p:cTn id="37" dur="2000" fill="hold"/>
                                        <p:tgtEl>
                                          <p:spTgt spid="51"/>
                                        </p:tgtEl>
                                        <p:attrNameLst>
                                          <p:attrName>r</p:attrName>
                                        </p:attrNameLst>
                                      </p:cBhvr>
                                    </p:animRot>
                                  </p:childTnLst>
                                </p:cTn>
                              </p:par>
                              <p:par>
                                <p:cTn id="38" presetID="53" presetClass="exit" presetSubtype="16" fill="hold" grpId="3" nodeType="withEffect">
                                  <p:stCondLst>
                                    <p:cond delay="2000"/>
                                  </p:stCondLst>
                                  <p:childTnLst>
                                    <p:anim calcmode="lin" valueType="num">
                                      <p:cBhvr>
                                        <p:cTn id="39" dur="2000"/>
                                        <p:tgtEl>
                                          <p:spTgt spid="49"/>
                                        </p:tgtEl>
                                        <p:attrNameLst>
                                          <p:attrName>ppt_w</p:attrName>
                                        </p:attrNameLst>
                                      </p:cBhvr>
                                      <p:tavLst>
                                        <p:tav tm="0">
                                          <p:val>
                                            <p:strVal val="ppt_w"/>
                                          </p:val>
                                        </p:tav>
                                        <p:tav tm="100000">
                                          <p:val>
                                            <p:fltVal val="0"/>
                                          </p:val>
                                        </p:tav>
                                      </p:tavLst>
                                    </p:anim>
                                    <p:anim calcmode="lin" valueType="num">
                                      <p:cBhvr>
                                        <p:cTn id="40" dur="2000"/>
                                        <p:tgtEl>
                                          <p:spTgt spid="49"/>
                                        </p:tgtEl>
                                        <p:attrNameLst>
                                          <p:attrName>ppt_h</p:attrName>
                                        </p:attrNameLst>
                                      </p:cBhvr>
                                      <p:tavLst>
                                        <p:tav tm="0">
                                          <p:val>
                                            <p:strVal val="ppt_h"/>
                                          </p:val>
                                        </p:tav>
                                        <p:tav tm="100000">
                                          <p:val>
                                            <p:fltVal val="0"/>
                                          </p:val>
                                        </p:tav>
                                      </p:tavLst>
                                    </p:anim>
                                    <p:animEffect transition="out" filter="fade">
                                      <p:cBhvr>
                                        <p:cTn id="41" dur="2000"/>
                                        <p:tgtEl>
                                          <p:spTgt spid="49"/>
                                        </p:tgtEl>
                                      </p:cBhvr>
                                    </p:animEffect>
                                    <p:set>
                                      <p:cBhvr>
                                        <p:cTn id="42" dur="1" fill="hold">
                                          <p:stCondLst>
                                            <p:cond delay="1999"/>
                                          </p:stCondLst>
                                        </p:cTn>
                                        <p:tgtEl>
                                          <p:spTgt spid="49"/>
                                        </p:tgtEl>
                                        <p:attrNameLst>
                                          <p:attrName>style.visibility</p:attrName>
                                        </p:attrNameLst>
                                      </p:cBhvr>
                                      <p:to>
                                        <p:strVal val="hidden"/>
                                      </p:to>
                                    </p:set>
                                  </p:childTnLst>
                                </p:cTn>
                              </p:par>
                              <p:par>
                                <p:cTn id="43" presetID="53" presetClass="exit" presetSubtype="16" fill="hold" grpId="3" nodeType="withEffect">
                                  <p:stCondLst>
                                    <p:cond delay="2000"/>
                                  </p:stCondLst>
                                  <p:childTnLst>
                                    <p:anim calcmode="lin" valueType="num">
                                      <p:cBhvr>
                                        <p:cTn id="44" dur="2000"/>
                                        <p:tgtEl>
                                          <p:spTgt spid="50"/>
                                        </p:tgtEl>
                                        <p:attrNameLst>
                                          <p:attrName>ppt_w</p:attrName>
                                        </p:attrNameLst>
                                      </p:cBhvr>
                                      <p:tavLst>
                                        <p:tav tm="0">
                                          <p:val>
                                            <p:strVal val="ppt_w"/>
                                          </p:val>
                                        </p:tav>
                                        <p:tav tm="100000">
                                          <p:val>
                                            <p:fltVal val="0"/>
                                          </p:val>
                                        </p:tav>
                                      </p:tavLst>
                                    </p:anim>
                                    <p:anim calcmode="lin" valueType="num">
                                      <p:cBhvr>
                                        <p:cTn id="45" dur="2000"/>
                                        <p:tgtEl>
                                          <p:spTgt spid="50"/>
                                        </p:tgtEl>
                                        <p:attrNameLst>
                                          <p:attrName>ppt_h</p:attrName>
                                        </p:attrNameLst>
                                      </p:cBhvr>
                                      <p:tavLst>
                                        <p:tav tm="0">
                                          <p:val>
                                            <p:strVal val="ppt_h"/>
                                          </p:val>
                                        </p:tav>
                                        <p:tav tm="100000">
                                          <p:val>
                                            <p:fltVal val="0"/>
                                          </p:val>
                                        </p:tav>
                                      </p:tavLst>
                                    </p:anim>
                                    <p:animEffect transition="out" filter="fade">
                                      <p:cBhvr>
                                        <p:cTn id="46" dur="2000"/>
                                        <p:tgtEl>
                                          <p:spTgt spid="50"/>
                                        </p:tgtEl>
                                      </p:cBhvr>
                                    </p:animEffect>
                                    <p:set>
                                      <p:cBhvr>
                                        <p:cTn id="47" dur="1" fill="hold">
                                          <p:stCondLst>
                                            <p:cond delay="1999"/>
                                          </p:stCondLst>
                                        </p:cTn>
                                        <p:tgtEl>
                                          <p:spTgt spid="50"/>
                                        </p:tgtEl>
                                        <p:attrNameLst>
                                          <p:attrName>style.visibility</p:attrName>
                                        </p:attrNameLst>
                                      </p:cBhvr>
                                      <p:to>
                                        <p:strVal val="hidden"/>
                                      </p:to>
                                    </p:set>
                                  </p:childTnLst>
                                </p:cTn>
                              </p:par>
                              <p:par>
                                <p:cTn id="48" presetID="53" presetClass="exit" presetSubtype="16" fill="hold" grpId="3" nodeType="withEffect">
                                  <p:stCondLst>
                                    <p:cond delay="2000"/>
                                  </p:stCondLst>
                                  <p:childTnLst>
                                    <p:anim calcmode="lin" valueType="num">
                                      <p:cBhvr>
                                        <p:cTn id="49" dur="2000"/>
                                        <p:tgtEl>
                                          <p:spTgt spid="51"/>
                                        </p:tgtEl>
                                        <p:attrNameLst>
                                          <p:attrName>ppt_w</p:attrName>
                                        </p:attrNameLst>
                                      </p:cBhvr>
                                      <p:tavLst>
                                        <p:tav tm="0">
                                          <p:val>
                                            <p:strVal val="ppt_w"/>
                                          </p:val>
                                        </p:tav>
                                        <p:tav tm="100000">
                                          <p:val>
                                            <p:fltVal val="0"/>
                                          </p:val>
                                        </p:tav>
                                      </p:tavLst>
                                    </p:anim>
                                    <p:anim calcmode="lin" valueType="num">
                                      <p:cBhvr>
                                        <p:cTn id="50" dur="2000"/>
                                        <p:tgtEl>
                                          <p:spTgt spid="51"/>
                                        </p:tgtEl>
                                        <p:attrNameLst>
                                          <p:attrName>ppt_h</p:attrName>
                                        </p:attrNameLst>
                                      </p:cBhvr>
                                      <p:tavLst>
                                        <p:tav tm="0">
                                          <p:val>
                                            <p:strVal val="ppt_h"/>
                                          </p:val>
                                        </p:tav>
                                        <p:tav tm="100000">
                                          <p:val>
                                            <p:fltVal val="0"/>
                                          </p:val>
                                        </p:tav>
                                      </p:tavLst>
                                    </p:anim>
                                    <p:animEffect transition="out" filter="fade">
                                      <p:cBhvr>
                                        <p:cTn id="51" dur="2000"/>
                                        <p:tgtEl>
                                          <p:spTgt spid="51"/>
                                        </p:tgtEl>
                                      </p:cBhvr>
                                    </p:animEffect>
                                    <p:set>
                                      <p:cBhvr>
                                        <p:cTn id="52" dur="1" fill="hold">
                                          <p:stCondLst>
                                            <p:cond delay="1999"/>
                                          </p:stCondLst>
                                        </p:cTn>
                                        <p:tgtEl>
                                          <p:spTgt spid="51"/>
                                        </p:tgtEl>
                                        <p:attrNameLst>
                                          <p:attrName>style.visibility</p:attrName>
                                        </p:attrNameLst>
                                      </p:cBhvr>
                                      <p:to>
                                        <p:strVal val="hidden"/>
                                      </p:to>
                                    </p:set>
                                  </p:childTnLst>
                                </p:cTn>
                              </p:par>
                              <p:par>
                                <p:cTn id="53" presetID="10"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childTnLst>
                                </p:cTn>
                              </p:par>
                              <p:par>
                                <p:cTn id="56" presetID="37" presetClass="path" presetSubtype="0" accel="50000" decel="50000" fill="hold" nodeType="withEffect">
                                  <p:stCondLst>
                                    <p:cond delay="0"/>
                                  </p:stCondLst>
                                  <p:childTnLst>
                                    <p:animMotion origin="layout" path="M 0.42201 0.36181 C 0.33685 0.4169 0.31368 -0.01713 -3.95833E-6 3.7037E-7 " pathEditMode="relative" rAng="0" ptsTypes="AA">
                                      <p:cBhvr>
                                        <p:cTn id="57" dur="1250" fill="hold"/>
                                        <p:tgtEl>
                                          <p:spTgt spid="13"/>
                                        </p:tgtEl>
                                        <p:attrNameLst>
                                          <p:attrName>ppt_x</p:attrName>
                                          <p:attrName>ppt_y</p:attrName>
                                        </p:attrNameLst>
                                      </p:cBhvr>
                                      <p:rCtr x="-21107" y="-17894"/>
                                    </p:animMotion>
                                  </p:childTnLst>
                                </p:cTn>
                              </p:par>
                              <p:par>
                                <p:cTn id="58" presetID="8" presetClass="emph" presetSubtype="0" fill="hold" nodeType="withEffect">
                                  <p:stCondLst>
                                    <p:cond delay="0"/>
                                  </p:stCondLst>
                                  <p:childTnLst>
                                    <p:animRot by="21600000">
                                      <p:cBhvr>
                                        <p:cTn id="59" dur="1250" fill="hold"/>
                                        <p:tgtEl>
                                          <p:spTgt spid="13"/>
                                        </p:tgtEl>
                                        <p:attrNameLst>
                                          <p:attrName>r</p:attrName>
                                        </p:attrNameLst>
                                      </p:cBhvr>
                                    </p:animRot>
                                  </p:childTnLst>
                                </p:cTn>
                              </p:par>
                              <p:par>
                                <p:cTn id="60" presetID="10"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250"/>
                                        <p:tgtEl>
                                          <p:spTgt spid="14"/>
                                        </p:tgtEl>
                                      </p:cBhvr>
                                    </p:animEffect>
                                  </p:childTnLst>
                                </p:cTn>
                              </p:par>
                              <p:par>
                                <p:cTn id="63" presetID="37" presetClass="path" presetSubtype="0" accel="50000" decel="50000" fill="hold" nodeType="withEffect">
                                  <p:stCondLst>
                                    <p:cond delay="0"/>
                                  </p:stCondLst>
                                  <p:childTnLst>
                                    <p:animMotion origin="layout" path="M 0.42201 0.36181 C 0.33685 0.4169 0.31367 -0.01713 -1.875E-6 -1.85185E-6 " pathEditMode="relative" rAng="0" ptsTypes="AA">
                                      <p:cBhvr>
                                        <p:cTn id="64" dur="1250" fill="hold"/>
                                        <p:tgtEl>
                                          <p:spTgt spid="14"/>
                                        </p:tgtEl>
                                        <p:attrNameLst>
                                          <p:attrName>ppt_x</p:attrName>
                                          <p:attrName>ppt_y</p:attrName>
                                        </p:attrNameLst>
                                      </p:cBhvr>
                                      <p:rCtr x="-21107" y="-17894"/>
                                    </p:animMotion>
                                  </p:childTnLst>
                                </p:cTn>
                              </p:par>
                              <p:par>
                                <p:cTn id="65" presetID="8" presetClass="emph" presetSubtype="0" fill="hold" nodeType="withEffect">
                                  <p:stCondLst>
                                    <p:cond delay="0"/>
                                  </p:stCondLst>
                                  <p:childTnLst>
                                    <p:animRot by="21600000">
                                      <p:cBhvr>
                                        <p:cTn id="66" dur="125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49" grpId="1" bldLvl="0" animBg="1"/>
      <p:bldP spid="49" grpId="2" bldLvl="0" animBg="1"/>
      <p:bldP spid="49" grpId="3" bldLvl="0" animBg="1"/>
      <p:bldP spid="50" grpId="0" bldLvl="0" animBg="1"/>
      <p:bldP spid="50" grpId="1" bldLvl="0" animBg="1"/>
      <p:bldP spid="50" grpId="2" bldLvl="0" animBg="1"/>
      <p:bldP spid="50" grpId="3" bldLvl="0" animBg="1"/>
      <p:bldP spid="51" grpId="0" bldLvl="0" animBg="1"/>
      <p:bldP spid="51" grpId="1" bldLvl="0" animBg="1"/>
      <p:bldP spid="51" grpId="2" bldLvl="0" animBg="1"/>
      <p:bldP spid="51" grpId="3"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17BEA38B-7F42-47B4-8DBB-271C28B30FC6}"/>
              </a:ext>
            </a:extLst>
          </p:cNvPr>
          <p:cNvSpPr txBox="1"/>
          <p:nvPr/>
        </p:nvSpPr>
        <p:spPr>
          <a:xfrm>
            <a:off x="727119" y="1264874"/>
            <a:ext cx="10737761" cy="2436693"/>
          </a:xfrm>
          <a:prstGeom prst="rect">
            <a:avLst/>
          </a:prstGeom>
          <a:noFill/>
        </p:spPr>
        <p:txBody>
          <a:bodyPr wrap="square">
            <a:spAutoFit/>
          </a:bodyPr>
          <a:lstStyle/>
          <a:p>
            <a:pPr>
              <a:lnSpc>
                <a:spcPct val="150000"/>
              </a:lnSpc>
            </a:pPr>
            <a:r>
              <a:rPr lang="zh-CN" altLang="en-US" sz="2800" b="1" kern="100" dirty="0">
                <a:solidFill>
                  <a:srgbClr val="C00000"/>
                </a:solidFill>
                <a:ea typeface="等线" panose="02010600030101010101" pitchFamily="2" charset="-122"/>
                <a:cs typeface="Times New Roman" panose="02020603050405020304" pitchFamily="18" charset="0"/>
              </a:rPr>
              <a:t>（</a:t>
            </a:r>
            <a:r>
              <a:rPr lang="en-US" altLang="zh-CN" sz="2800" b="1" kern="100" dirty="0">
                <a:solidFill>
                  <a:srgbClr val="C00000"/>
                </a:solidFill>
                <a:ea typeface="等线" panose="02010600030101010101" pitchFamily="2" charset="-122"/>
                <a:cs typeface="Times New Roman" panose="02020603050405020304" pitchFamily="18" charset="0"/>
              </a:rPr>
              <a:t>4</a:t>
            </a:r>
            <a:r>
              <a:rPr lang="zh-CN" altLang="en-US" sz="2800" b="1" kern="100" dirty="0">
                <a:solidFill>
                  <a:srgbClr val="C00000"/>
                </a:solidFill>
                <a:ea typeface="等线" panose="02010600030101010101" pitchFamily="2" charset="-122"/>
                <a:cs typeface="Times New Roman" panose="02020603050405020304" pitchFamily="18" charset="0"/>
              </a:rPr>
              <a:t>）振动小，噪声低</a:t>
            </a:r>
            <a:endParaRPr lang="en-US" altLang="zh-CN" sz="2800" b="1" kern="100" dirty="0">
              <a:solidFill>
                <a:srgbClr val="C00000"/>
              </a:solidFill>
              <a:ea typeface="等线" panose="02010600030101010101" pitchFamily="2" charset="-122"/>
              <a:cs typeface="Times New Roman" panose="02020603050405020304" pitchFamily="18" charset="0"/>
            </a:endParaRPr>
          </a:p>
          <a:p>
            <a:pPr>
              <a:lnSpc>
                <a:spcPct val="150000"/>
              </a:lnSpc>
            </a:pPr>
            <a:r>
              <a:rPr lang="en-US" altLang="zh-CN" sz="2800" b="1" kern="100" dirty="0">
                <a:solidFill>
                  <a:srgbClr val="C00000"/>
                </a:solidFill>
                <a:ea typeface="等线" panose="02010600030101010101" pitchFamily="2" charset="-122"/>
                <a:cs typeface="Times New Roman" panose="02020603050405020304" pitchFamily="18" charset="0"/>
              </a:rPr>
              <a:t>         </a:t>
            </a:r>
            <a:r>
              <a:rPr lang="zh-CN" altLang="en-US" sz="2400" kern="100" dirty="0">
                <a:ea typeface="等线" panose="02010600030101010101" pitchFamily="2" charset="-122"/>
                <a:cs typeface="Times New Roman" panose="02020603050405020304" pitchFamily="18" charset="0"/>
              </a:rPr>
              <a:t>燃料电池无运动部件，</a:t>
            </a:r>
            <a:r>
              <a:rPr lang="zh-CN" altLang="en-US" sz="2400" kern="100" dirty="0">
                <a:effectLst/>
                <a:latin typeface="等线" panose="02010600030101010101" pitchFamily="2" charset="-122"/>
                <a:ea typeface="等线" panose="02010600030101010101" pitchFamily="2" charset="-122"/>
                <a:cs typeface="Times New Roman" panose="02020603050405020304" pitchFamily="18" charset="0"/>
              </a:rPr>
              <a:t>属于静态能量转换装置，</a:t>
            </a:r>
            <a:endPar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150000"/>
              </a:lnSpc>
            </a:pPr>
            <a:r>
              <a:rPr lang="en-US" altLang="zh-CN" sz="2400" kern="100" dirty="0">
                <a:latin typeface="等线" panose="02010600030101010101" pitchFamily="2" charset="-122"/>
                <a:ea typeface="等线" panose="02010600030101010101" pitchFamily="2" charset="-122"/>
                <a:cs typeface="Times New Roman" panose="02020603050405020304" pitchFamily="18" charset="0"/>
              </a:rPr>
              <a:t>          </a:t>
            </a:r>
            <a:r>
              <a:rPr lang="zh-CN" altLang="en-US" sz="2400" kern="100" dirty="0">
                <a:effectLst/>
                <a:latin typeface="等线" panose="02010600030101010101" pitchFamily="2" charset="-122"/>
                <a:ea typeface="等线" panose="02010600030101010101" pitchFamily="2" charset="-122"/>
                <a:cs typeface="Times New Roman" panose="02020603050405020304" pitchFamily="18" charset="0"/>
              </a:rPr>
              <a:t>除了空气压缩机和冷却系统以外无其他运动部件，</a:t>
            </a:r>
            <a:endPar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150000"/>
              </a:lnSpc>
            </a:pPr>
            <a:r>
              <a:rPr lang="en-US" altLang="zh-CN" sz="2400" kern="100" dirty="0">
                <a:latin typeface="等线" panose="02010600030101010101" pitchFamily="2" charset="-122"/>
                <a:ea typeface="等线" panose="02010600030101010101" pitchFamily="2" charset="-122"/>
                <a:cs typeface="Times New Roman" panose="02020603050405020304" pitchFamily="18" charset="0"/>
              </a:rPr>
              <a:t>          </a:t>
            </a:r>
            <a:r>
              <a:rPr lang="zh-CN" altLang="en-US" sz="2400" kern="100" dirty="0">
                <a:effectLst/>
                <a:latin typeface="等线" panose="02010600030101010101" pitchFamily="2" charset="-122"/>
                <a:ea typeface="等线" panose="02010600030101010101" pitchFamily="2" charset="-122"/>
                <a:cs typeface="Times New Roman" panose="02020603050405020304" pitchFamily="18" charset="0"/>
              </a:rPr>
              <a:t>与内燃机汽车相比，运行过程中噪声和振动都较小。</a:t>
            </a:r>
            <a:endPar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F3D3BB91-FB6F-4763-A3ED-342C3AB79E72}"/>
              </a:ext>
            </a:extLst>
          </p:cNvPr>
          <p:cNvSpPr txBox="1"/>
          <p:nvPr/>
        </p:nvSpPr>
        <p:spPr>
          <a:xfrm>
            <a:off x="413733" y="3840918"/>
            <a:ext cx="9504608" cy="1233736"/>
          </a:xfrm>
          <a:prstGeom prst="rect">
            <a:avLst/>
          </a:prstGeom>
          <a:noFill/>
        </p:spPr>
        <p:txBody>
          <a:bodyPr wrap="square">
            <a:spAutoFit/>
          </a:bodyPr>
          <a:lstStyle/>
          <a:p>
            <a:pPr indent="266700">
              <a:lnSpc>
                <a:spcPct val="150000"/>
              </a:lnSpc>
            </a:pPr>
            <a:r>
              <a:rPr lang="zh-CN" altLang="en-US" sz="2800" b="1" kern="100" dirty="0">
                <a:solidFill>
                  <a:srgbClr val="C00000"/>
                </a:solidFill>
                <a:ea typeface="等线" panose="02010600030101010101" pitchFamily="2" charset="-122"/>
                <a:cs typeface="Times New Roman" panose="02020603050405020304" pitchFamily="18" charset="0"/>
              </a:rPr>
              <a:t>（</a:t>
            </a:r>
            <a:r>
              <a:rPr lang="en-US" altLang="zh-CN" sz="2800" b="1" kern="100" dirty="0">
                <a:solidFill>
                  <a:srgbClr val="C00000"/>
                </a:solidFill>
                <a:ea typeface="等线" panose="02010600030101010101" pitchFamily="2" charset="-122"/>
                <a:cs typeface="Times New Roman" panose="02020603050405020304" pitchFamily="18" charset="0"/>
              </a:rPr>
              <a:t>5</a:t>
            </a:r>
            <a:r>
              <a:rPr lang="zh-CN" altLang="en-US" sz="2800" b="1" kern="100" dirty="0">
                <a:solidFill>
                  <a:srgbClr val="C00000"/>
                </a:solidFill>
                <a:ea typeface="等线" panose="02010600030101010101" pitchFamily="2" charset="-122"/>
                <a:cs typeface="Times New Roman" panose="02020603050405020304" pitchFamily="18" charset="0"/>
              </a:rPr>
              <a:t>）车辆的续驶里程长</a:t>
            </a:r>
            <a:endParaRPr lang="en-US" altLang="zh-CN" sz="2800" b="1" kern="100" dirty="0">
              <a:solidFill>
                <a:srgbClr val="C00000"/>
              </a:solidFill>
              <a:ea typeface="等线" panose="02010600030101010101" pitchFamily="2" charset="-122"/>
              <a:cs typeface="Times New Roman" panose="02020603050405020304" pitchFamily="18" charset="0"/>
            </a:endParaRPr>
          </a:p>
          <a:p>
            <a:pPr indent="266700" algn="just">
              <a:lnSpc>
                <a:spcPct val="150000"/>
              </a:lnSpc>
            </a:pPr>
            <a:r>
              <a:rPr lang="en-US" altLang="zh-CN" kern="100" dirty="0">
                <a:ea typeface="等线" panose="02010600030101010101" pitchFamily="2" charset="-122"/>
                <a:cs typeface="Times New Roman" panose="02020603050405020304" pitchFamily="18" charset="0"/>
              </a:rPr>
              <a:t>              </a:t>
            </a:r>
            <a:r>
              <a:rPr lang="zh-CN" altLang="en-US" sz="2400" kern="100" dirty="0">
                <a:ea typeface="等线" panose="02010600030101010101" pitchFamily="2" charset="-122"/>
                <a:cs typeface="Times New Roman" panose="02020603050405020304" pitchFamily="18" charset="0"/>
              </a:rPr>
              <a:t>燃料电池汽车的长途行驶能力接近于传统燃油汽车。</a:t>
            </a:r>
            <a:endParaRPr lang="en-US" altLang="zh-CN" sz="2400" kern="100" dirty="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56267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3B23A497-E8F9-4C6B-9279-3E4A32DE41D6}"/>
              </a:ext>
            </a:extLst>
          </p:cNvPr>
          <p:cNvSpPr txBox="1"/>
          <p:nvPr/>
        </p:nvSpPr>
        <p:spPr>
          <a:xfrm>
            <a:off x="0" y="0"/>
            <a:ext cx="9620519" cy="646331"/>
          </a:xfrm>
          <a:prstGeom prst="rect">
            <a:avLst/>
          </a:prstGeom>
          <a:noFill/>
        </p:spPr>
        <p:txBody>
          <a:bodyPr wrap="square">
            <a:spAutoFit/>
          </a:bodyPr>
          <a:lstStyle/>
          <a:p>
            <a:pPr eaLnBrk="0" hangingPunct="0"/>
            <a:r>
              <a:rPr lang="zh-CN" altLang="en-US" sz="3600" b="1" dirty="0">
                <a:solidFill>
                  <a:srgbClr val="C00000"/>
                </a:solidFill>
                <a:latin typeface="华文新魏" panose="02010800040101010101" pitchFamily="2" charset="-122"/>
                <a:ea typeface="华文新魏" panose="02010800040101010101" pitchFamily="2" charset="-122"/>
                <a:cs typeface="SimSun" panose="02010600030101010101" pitchFamily="2" charset="-122"/>
                <a:sym typeface="+mn-ea"/>
              </a:rPr>
              <a:t>三、</a:t>
            </a:r>
            <a:r>
              <a:rPr lang="zh-CN" altLang="en-US" sz="3600" b="1" dirty="0">
                <a:solidFill>
                  <a:srgbClr val="C00000"/>
                </a:solidFill>
                <a:latin typeface="华文新魏" panose="02010800040101010101" pitchFamily="2" charset="-122"/>
                <a:ea typeface="华文新魏" panose="02010800040101010101" pitchFamily="2" charset="-122"/>
              </a:rPr>
              <a:t>国外燃料电池电动汽车的发展情况</a:t>
            </a:r>
            <a:endParaRPr lang="en-US" altLang="zh-CN" sz="3600" b="1" dirty="0">
              <a:solidFill>
                <a:srgbClr val="C00000"/>
              </a:solidFill>
              <a:latin typeface="华文新魏" panose="02010800040101010101" pitchFamily="2" charset="-122"/>
              <a:ea typeface="华文新魏" panose="02010800040101010101" pitchFamily="2" charset="-122"/>
              <a:sym typeface="+mn-ea"/>
            </a:endParaRPr>
          </a:p>
        </p:txBody>
      </p:sp>
      <p:pic>
        <p:nvPicPr>
          <p:cNvPr id="4" name="图片 3">
            <a:extLst>
              <a:ext uri="{FF2B5EF4-FFF2-40B4-BE49-F238E27FC236}">
                <a16:creationId xmlns:a16="http://schemas.microsoft.com/office/drawing/2014/main" id="{48AD5D4C-0ACD-4171-B52B-B0D1318AC31E}"/>
              </a:ext>
            </a:extLst>
          </p:cNvPr>
          <p:cNvPicPr>
            <a:picLocks noChangeAspect="1"/>
          </p:cNvPicPr>
          <p:nvPr/>
        </p:nvPicPr>
        <p:blipFill rotWithShape="1">
          <a:blip r:embed="rId2">
            <a:extLst>
              <a:ext uri="{28A0092B-C50C-407E-A947-70E740481C1C}">
                <a14:useLocalDpi xmlns:a14="http://schemas.microsoft.com/office/drawing/2010/main" val="0"/>
              </a:ext>
            </a:extLst>
          </a:blip>
          <a:srcRect l="3018" t="4780" r="3355" b="3922"/>
          <a:stretch/>
        </p:blipFill>
        <p:spPr>
          <a:xfrm>
            <a:off x="1828800" y="646331"/>
            <a:ext cx="8061159" cy="5960531"/>
          </a:xfrm>
          <a:prstGeom prst="rect">
            <a:avLst/>
          </a:prstGeom>
        </p:spPr>
      </p:pic>
    </p:spTree>
    <p:extLst>
      <p:ext uri="{BB962C8B-B14F-4D97-AF65-F5344CB8AC3E}">
        <p14:creationId xmlns:p14="http://schemas.microsoft.com/office/powerpoint/2010/main" val="2701816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3B23A497-E8F9-4C6B-9279-3E4A32DE41D6}"/>
              </a:ext>
            </a:extLst>
          </p:cNvPr>
          <p:cNvSpPr txBox="1"/>
          <p:nvPr/>
        </p:nvSpPr>
        <p:spPr>
          <a:xfrm>
            <a:off x="0" y="0"/>
            <a:ext cx="9620519" cy="646331"/>
          </a:xfrm>
          <a:prstGeom prst="rect">
            <a:avLst/>
          </a:prstGeom>
          <a:noFill/>
        </p:spPr>
        <p:txBody>
          <a:bodyPr wrap="square">
            <a:spAutoFit/>
          </a:bodyPr>
          <a:lstStyle/>
          <a:p>
            <a:pPr eaLnBrk="0" hangingPunct="0"/>
            <a:r>
              <a:rPr lang="zh-CN" altLang="en-US" sz="3600" b="1" dirty="0">
                <a:solidFill>
                  <a:srgbClr val="C00000"/>
                </a:solidFill>
                <a:latin typeface="华文新魏" panose="02010800040101010101" pitchFamily="2" charset="-122"/>
                <a:ea typeface="华文新魏" panose="02010800040101010101" pitchFamily="2" charset="-122"/>
                <a:cs typeface="SimSun" panose="02010600030101010101" pitchFamily="2" charset="-122"/>
                <a:sym typeface="+mn-ea"/>
              </a:rPr>
              <a:t>四、</a:t>
            </a:r>
            <a:r>
              <a:rPr lang="zh-CN" altLang="en-US" sz="3600" b="1" dirty="0">
                <a:solidFill>
                  <a:srgbClr val="C00000"/>
                </a:solidFill>
                <a:latin typeface="华文新魏" panose="02010800040101010101" pitchFamily="2" charset="-122"/>
                <a:ea typeface="华文新魏" panose="02010800040101010101" pitchFamily="2" charset="-122"/>
              </a:rPr>
              <a:t>国内燃料电池电动汽车的发展情况</a:t>
            </a:r>
            <a:endParaRPr lang="en-US" altLang="zh-CN" sz="3600" b="1" dirty="0">
              <a:solidFill>
                <a:srgbClr val="C00000"/>
              </a:solidFill>
              <a:latin typeface="华文新魏" panose="02010800040101010101" pitchFamily="2" charset="-122"/>
              <a:ea typeface="华文新魏" panose="02010800040101010101" pitchFamily="2" charset="-122"/>
              <a:sym typeface="+mn-ea"/>
            </a:endParaRPr>
          </a:p>
        </p:txBody>
      </p:sp>
      <p:pic>
        <p:nvPicPr>
          <p:cNvPr id="3" name="图片 2">
            <a:extLst>
              <a:ext uri="{FF2B5EF4-FFF2-40B4-BE49-F238E27FC236}">
                <a16:creationId xmlns:a16="http://schemas.microsoft.com/office/drawing/2014/main" id="{4C6C20B8-4C1C-425A-83ED-DF5D99F0CD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5682"/>
            <a:ext cx="12192000" cy="4346635"/>
          </a:xfrm>
          <a:prstGeom prst="rect">
            <a:avLst/>
          </a:prstGeom>
        </p:spPr>
      </p:pic>
    </p:spTree>
    <p:extLst>
      <p:ext uri="{BB962C8B-B14F-4D97-AF65-F5344CB8AC3E}">
        <p14:creationId xmlns:p14="http://schemas.microsoft.com/office/powerpoint/2010/main" val="20344191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17F6432-9CB7-4891-B35C-9D810EA79C2D}"/>
              </a:ext>
            </a:extLst>
          </p:cNvPr>
          <p:cNvGrpSpPr/>
          <p:nvPr/>
        </p:nvGrpSpPr>
        <p:grpSpPr>
          <a:xfrm flipH="1">
            <a:off x="1571402" y="3111268"/>
            <a:ext cx="4338475" cy="967058"/>
            <a:chOff x="5879462" y="287200"/>
            <a:chExt cx="3545784" cy="790365"/>
          </a:xfrm>
        </p:grpSpPr>
        <p:pic>
          <p:nvPicPr>
            <p:cNvPr id="7" name="图片 6">
              <a:extLst>
                <a:ext uri="{FF2B5EF4-FFF2-40B4-BE49-F238E27FC236}">
                  <a16:creationId xmlns:a16="http://schemas.microsoft.com/office/drawing/2014/main" id="{89013884-701B-4002-9CDF-956B918F45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8" name="组合 7">
              <a:extLst>
                <a:ext uri="{FF2B5EF4-FFF2-40B4-BE49-F238E27FC236}">
                  <a16:creationId xmlns:a16="http://schemas.microsoft.com/office/drawing/2014/main" id="{D0FF79B0-6634-4266-8972-FA97015F2A13}"/>
                </a:ext>
              </a:extLst>
            </p:cNvPr>
            <p:cNvGrpSpPr/>
            <p:nvPr/>
          </p:nvGrpSpPr>
          <p:grpSpPr>
            <a:xfrm flipH="1">
              <a:off x="5879462" y="287200"/>
              <a:ext cx="3545784" cy="558112"/>
              <a:chOff x="7995986" y="760883"/>
              <a:chExt cx="3436053" cy="540840"/>
            </a:xfrm>
          </p:grpSpPr>
          <p:sp>
            <p:nvSpPr>
              <p:cNvPr id="9" name="Freeform 56">
                <a:extLst>
                  <a:ext uri="{FF2B5EF4-FFF2-40B4-BE49-F238E27FC236}">
                    <a16:creationId xmlns:a16="http://schemas.microsoft.com/office/drawing/2014/main" id="{96C313B4-6E72-43BE-A7BB-3BAD7121F0E7}"/>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Freeform 57">
                <a:extLst>
                  <a:ext uri="{FF2B5EF4-FFF2-40B4-BE49-F238E27FC236}">
                    <a16:creationId xmlns:a16="http://schemas.microsoft.com/office/drawing/2014/main" id="{F65BFEEA-4C61-446A-B545-097BC0789FDA}"/>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Freeform 58">
                <a:extLst>
                  <a:ext uri="{FF2B5EF4-FFF2-40B4-BE49-F238E27FC236}">
                    <a16:creationId xmlns:a16="http://schemas.microsoft.com/office/drawing/2014/main" id="{C00842DE-12A2-4CA9-A735-ABFFC8FAB3FA}"/>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12" name="文本框 50">
            <a:extLst>
              <a:ext uri="{FF2B5EF4-FFF2-40B4-BE49-F238E27FC236}">
                <a16:creationId xmlns:a16="http://schemas.microsoft.com/office/drawing/2014/main" id="{53F3F1F3-CE6A-4A11-AD65-05002B81E55F}"/>
              </a:ext>
            </a:extLst>
          </p:cNvPr>
          <p:cNvSpPr txBox="1"/>
          <p:nvPr/>
        </p:nvSpPr>
        <p:spPr>
          <a:xfrm>
            <a:off x="1571515" y="3198574"/>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1</a:t>
            </a:r>
          </a:p>
        </p:txBody>
      </p:sp>
      <p:sp>
        <p:nvSpPr>
          <p:cNvPr id="13" name="文本框 53">
            <a:extLst>
              <a:ext uri="{FF2B5EF4-FFF2-40B4-BE49-F238E27FC236}">
                <a16:creationId xmlns:a16="http://schemas.microsoft.com/office/drawing/2014/main" id="{E8B2B913-724D-48DE-8520-61A20DC4E9F9}"/>
              </a:ext>
            </a:extLst>
          </p:cNvPr>
          <p:cNvSpPr txBox="1"/>
          <p:nvPr/>
        </p:nvSpPr>
        <p:spPr>
          <a:xfrm>
            <a:off x="2855019" y="3120476"/>
            <a:ext cx="3157220"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zh-CN" dirty="0"/>
              <a:t>纯燃料电池汽车</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14" name="组合 13">
            <a:extLst>
              <a:ext uri="{FF2B5EF4-FFF2-40B4-BE49-F238E27FC236}">
                <a16:creationId xmlns:a16="http://schemas.microsoft.com/office/drawing/2014/main" id="{DE104ECD-910B-46C6-AF01-B406CAC9D688}"/>
              </a:ext>
            </a:extLst>
          </p:cNvPr>
          <p:cNvGrpSpPr/>
          <p:nvPr/>
        </p:nvGrpSpPr>
        <p:grpSpPr>
          <a:xfrm flipH="1">
            <a:off x="1571401" y="4160288"/>
            <a:ext cx="7769140" cy="967058"/>
            <a:chOff x="5879462" y="287200"/>
            <a:chExt cx="3545784" cy="790365"/>
          </a:xfrm>
        </p:grpSpPr>
        <p:pic>
          <p:nvPicPr>
            <p:cNvPr id="15" name="图片 14">
              <a:extLst>
                <a:ext uri="{FF2B5EF4-FFF2-40B4-BE49-F238E27FC236}">
                  <a16:creationId xmlns:a16="http://schemas.microsoft.com/office/drawing/2014/main" id="{B67172D3-8F6E-41F1-83EB-D3ACB494BF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6" name="组合 15">
              <a:extLst>
                <a:ext uri="{FF2B5EF4-FFF2-40B4-BE49-F238E27FC236}">
                  <a16:creationId xmlns:a16="http://schemas.microsoft.com/office/drawing/2014/main" id="{0CACCCC6-5C5D-4A1F-BCA9-474CD456D56C}"/>
                </a:ext>
              </a:extLst>
            </p:cNvPr>
            <p:cNvGrpSpPr/>
            <p:nvPr/>
          </p:nvGrpSpPr>
          <p:grpSpPr>
            <a:xfrm flipH="1">
              <a:off x="5879462" y="287200"/>
              <a:ext cx="3545784" cy="558112"/>
              <a:chOff x="7995986" y="760883"/>
              <a:chExt cx="3436053" cy="540840"/>
            </a:xfrm>
          </p:grpSpPr>
          <p:sp>
            <p:nvSpPr>
              <p:cNvPr id="17" name="Freeform 56">
                <a:extLst>
                  <a:ext uri="{FF2B5EF4-FFF2-40B4-BE49-F238E27FC236}">
                    <a16:creationId xmlns:a16="http://schemas.microsoft.com/office/drawing/2014/main" id="{1C40C1F0-DB5C-4A38-AB64-60F24985A5FE}"/>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8" name="Freeform 57">
                <a:extLst>
                  <a:ext uri="{FF2B5EF4-FFF2-40B4-BE49-F238E27FC236}">
                    <a16:creationId xmlns:a16="http://schemas.microsoft.com/office/drawing/2014/main" id="{2B008D3A-84D2-4FE5-B1FF-9B629CCBAA34}"/>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9" name="Freeform 58">
                <a:extLst>
                  <a:ext uri="{FF2B5EF4-FFF2-40B4-BE49-F238E27FC236}">
                    <a16:creationId xmlns:a16="http://schemas.microsoft.com/office/drawing/2014/main" id="{A75BDA6D-B3DE-47BE-B312-C68523EF05E5}"/>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0" name="文本框 50">
            <a:extLst>
              <a:ext uri="{FF2B5EF4-FFF2-40B4-BE49-F238E27FC236}">
                <a16:creationId xmlns:a16="http://schemas.microsoft.com/office/drawing/2014/main" id="{18AE6D44-27A3-469C-8E50-B46D9054B6DF}"/>
              </a:ext>
            </a:extLst>
          </p:cNvPr>
          <p:cNvSpPr txBox="1"/>
          <p:nvPr/>
        </p:nvSpPr>
        <p:spPr>
          <a:xfrm>
            <a:off x="1578500" y="4246324"/>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2</a:t>
            </a:r>
          </a:p>
        </p:txBody>
      </p:sp>
      <p:sp>
        <p:nvSpPr>
          <p:cNvPr id="21" name="文本框 53">
            <a:extLst>
              <a:ext uri="{FF2B5EF4-FFF2-40B4-BE49-F238E27FC236}">
                <a16:creationId xmlns:a16="http://schemas.microsoft.com/office/drawing/2014/main" id="{C019976A-F039-4152-BE3C-4F0B7380FBC0}"/>
              </a:ext>
            </a:extLst>
          </p:cNvPr>
          <p:cNvSpPr txBox="1"/>
          <p:nvPr/>
        </p:nvSpPr>
        <p:spPr>
          <a:xfrm>
            <a:off x="2851209" y="4171401"/>
            <a:ext cx="6489333"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zh-CN" dirty="0"/>
              <a:t>燃料电池</a:t>
            </a:r>
            <a:r>
              <a:rPr lang="en-US" altLang="zh-CN" dirty="0"/>
              <a:t>/</a:t>
            </a:r>
            <a:r>
              <a:rPr lang="zh-CN" altLang="zh-CN" dirty="0"/>
              <a:t>辅助源混合驱动燃料电池汽车</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
        <p:nvSpPr>
          <p:cNvPr id="22" name="文本框 21">
            <a:extLst>
              <a:ext uri="{FF2B5EF4-FFF2-40B4-BE49-F238E27FC236}">
                <a16:creationId xmlns:a16="http://schemas.microsoft.com/office/drawing/2014/main" id="{FCA954A4-4BAF-4002-8EE5-8A6B81FB35F4}"/>
              </a:ext>
            </a:extLst>
          </p:cNvPr>
          <p:cNvSpPr txBox="1"/>
          <p:nvPr/>
        </p:nvSpPr>
        <p:spPr>
          <a:xfrm>
            <a:off x="1571401" y="1771856"/>
            <a:ext cx="3509403" cy="523220"/>
          </a:xfrm>
          <a:prstGeom prst="rect">
            <a:avLst/>
          </a:prstGeom>
          <a:noFill/>
        </p:spPr>
        <p:txBody>
          <a:bodyPr wrap="square" rtlCol="0">
            <a:spAutoFit/>
          </a:bodyPr>
          <a:lstStyle/>
          <a:p>
            <a:r>
              <a:rPr lang="en-US" altLang="zh-CN" sz="2800" dirty="0"/>
              <a:t>1. </a:t>
            </a:r>
            <a:r>
              <a:rPr lang="zh-CN" altLang="en-US" sz="2800" dirty="0"/>
              <a:t>按照有无蓄能装置</a:t>
            </a:r>
          </a:p>
        </p:txBody>
      </p:sp>
      <p:sp>
        <p:nvSpPr>
          <p:cNvPr id="23" name="文本框 22">
            <a:extLst>
              <a:ext uri="{FF2B5EF4-FFF2-40B4-BE49-F238E27FC236}">
                <a16:creationId xmlns:a16="http://schemas.microsoft.com/office/drawing/2014/main" id="{035E6EE8-523A-4C60-8B98-86CE498999D0}"/>
              </a:ext>
            </a:extLst>
          </p:cNvPr>
          <p:cNvSpPr txBox="1"/>
          <p:nvPr/>
        </p:nvSpPr>
        <p:spPr>
          <a:xfrm>
            <a:off x="343345" y="823346"/>
            <a:ext cx="6392308" cy="646331"/>
          </a:xfrm>
          <a:prstGeom prst="rect">
            <a:avLst/>
          </a:prstGeom>
          <a:noFill/>
        </p:spPr>
        <p:txBody>
          <a:bodyPr wrap="square">
            <a:spAutoFit/>
          </a:bodyPr>
          <a:lstStyle/>
          <a:p>
            <a:pPr eaLnBrk="0" hangingPunct="0"/>
            <a:r>
              <a:rPr lang="zh-CN" altLang="en-US" sz="3600" b="1" dirty="0">
                <a:solidFill>
                  <a:srgbClr val="C00000"/>
                </a:solidFill>
                <a:latin typeface="华文新魏" panose="02010800040101010101" pitchFamily="2" charset="-122"/>
                <a:ea typeface="华文新魏" panose="02010800040101010101" pitchFamily="2" charset="-122"/>
                <a:cs typeface="SimSun" panose="02010600030101010101" pitchFamily="2" charset="-122"/>
                <a:sym typeface="+mn-ea"/>
              </a:rPr>
              <a:t> 五、燃料电池电动汽车的分类</a:t>
            </a:r>
            <a:endParaRPr lang="en-US" altLang="zh-CN" sz="3600" b="1" dirty="0">
              <a:solidFill>
                <a:srgbClr val="C00000"/>
              </a:solidFill>
              <a:latin typeface="华文新魏" panose="02010800040101010101" pitchFamily="2" charset="-122"/>
              <a:ea typeface="华文新魏" panose="02010800040101010101" pitchFamily="2" charset="-122"/>
              <a:cs typeface="SimSun" panose="02010600030101010101" pitchFamily="2" charset="-122"/>
              <a:sym typeface="+mn-ea"/>
            </a:endParaRPr>
          </a:p>
        </p:txBody>
      </p:sp>
    </p:spTree>
    <p:extLst>
      <p:ext uri="{BB962C8B-B14F-4D97-AF65-F5344CB8AC3E}">
        <p14:creationId xmlns:p14="http://schemas.microsoft.com/office/powerpoint/2010/main" val="1579199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par>
                                <p:cTn id="11" presetID="9" presetClass="entr" presetSubtype="0" fill="hold" grpId="0" nodeType="withEffect">
                                  <p:stCondLst>
                                    <p:cond delay="0"/>
                                  </p:stCondLst>
                                  <p:childTnLst>
                                    <p:set>
                                      <p:cBhvr>
                                        <p:cTn id="12" dur="500"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500"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par>
                                <p:cTn id="19" presetID="9" presetClass="entr" presetSubtype="0" fill="hold" grpId="0" nodeType="withEffect">
                                  <p:stCondLst>
                                    <p:cond delay="0"/>
                                  </p:stCondLst>
                                  <p:childTnLst>
                                    <p:set>
                                      <p:cBhvr>
                                        <p:cTn id="20" dur="500" fill="hold">
                                          <p:stCondLst>
                                            <p:cond delay="0"/>
                                          </p:stCondLst>
                                        </p:cTn>
                                        <p:tgtEl>
                                          <p:spTgt spid="21"/>
                                        </p:tgtEl>
                                        <p:attrNameLst>
                                          <p:attrName>style.visibility</p:attrName>
                                        </p:attrNameLst>
                                      </p:cBhvr>
                                      <p:to>
                                        <p:strVal val="visible"/>
                                      </p:to>
                                    </p:set>
                                    <p:animEffect transition="in" filter="dissolve">
                                      <p:cBhvr>
                                        <p:cTn id="21" dur="500"/>
                                        <p:tgtEl>
                                          <p:spTgt spid="21"/>
                                        </p:tgtEl>
                                      </p:cBhvr>
                                    </p:animEffect>
                                  </p:childTnLst>
                                </p:cTn>
                              </p:par>
                              <p:par>
                                <p:cTn id="22" presetID="9" presetClass="entr" presetSubtype="0" fill="hold" grpId="0" nodeType="withEffect">
                                  <p:stCondLst>
                                    <p:cond delay="0"/>
                                  </p:stCondLst>
                                  <p:childTnLst>
                                    <p:set>
                                      <p:cBhvr>
                                        <p:cTn id="23" dur="500" fill="hold">
                                          <p:stCondLst>
                                            <p:cond delay="0"/>
                                          </p:stCondLst>
                                        </p:cTn>
                                        <p:tgtEl>
                                          <p:spTgt spid="20"/>
                                        </p:tgtEl>
                                        <p:attrNameLst>
                                          <p:attrName>style.visibility</p:attrName>
                                        </p:attrNameLst>
                                      </p:cBhvr>
                                      <p:to>
                                        <p:strVal val="visible"/>
                                      </p:to>
                                    </p:set>
                                    <p:animEffect transition="in" filter="dissolv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20" grpId="0"/>
      <p:bldP spid="2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A14EF825-BC50-4A57-A204-542E733840D6}"/>
              </a:ext>
            </a:extLst>
          </p:cNvPr>
          <p:cNvSpPr>
            <a:spLocks noChangeArrowheads="1"/>
          </p:cNvSpPr>
          <p:nvPr/>
        </p:nvSpPr>
        <p:spPr bwMode="auto">
          <a:xfrm>
            <a:off x="540912" y="667420"/>
            <a:ext cx="7034298"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50000"/>
              </a:lnSpc>
              <a:spcBef>
                <a:spcPct val="0"/>
              </a:spcBef>
              <a:spcAft>
                <a:spcPct val="0"/>
              </a:spcAft>
              <a:buClrTx/>
              <a:buSzTx/>
              <a:buFontTx/>
              <a:buNone/>
              <a:tabLst/>
            </a:pPr>
            <a:r>
              <a:rPr lang="zh-CN" altLang="en-US" sz="2400" b="1" dirty="0">
                <a:latin typeface="等线" panose="02010600030101010101" pitchFamily="2" charset="-122"/>
                <a:ea typeface="等线" panose="02010600030101010101" pitchFamily="2" charset="-122"/>
                <a:cs typeface="Times New Roman" panose="02020603050405020304" pitchFamily="18" charset="0"/>
              </a:rPr>
              <a:t>（</a:t>
            </a:r>
            <a:r>
              <a:rPr lang="en-US" altLang="zh-CN" sz="2400" b="1" dirty="0">
                <a:latin typeface="等线" panose="02010600030101010101" pitchFamily="2" charset="-122"/>
                <a:ea typeface="等线" panose="02010600030101010101" pitchFamily="2" charset="-122"/>
                <a:cs typeface="Times New Roman" panose="02020603050405020304" pitchFamily="18" charset="0"/>
              </a:rPr>
              <a:t>1</a:t>
            </a:r>
            <a:r>
              <a:rPr lang="zh-CN" altLang="en-US" sz="2400" b="1" dirty="0">
                <a:latin typeface="等线" panose="02010600030101010101" pitchFamily="2" charset="-122"/>
                <a:ea typeface="等线" panose="02010600030101010101" pitchFamily="2" charset="-122"/>
                <a:cs typeface="Times New Roman" panose="02020603050405020304" pitchFamily="18" charset="0"/>
              </a:rPr>
              <a:t>）</a:t>
            </a:r>
            <a:r>
              <a:rPr kumimoji="0" lang="zh-CN" altLang="en-US" sz="2400" b="1" i="0" u="none" strike="noStrike" cap="none" normalizeH="0" baseline="0" dirty="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纯燃料电池汽车</a:t>
            </a:r>
            <a:endParaRPr kumimoji="0" lang="zh-CN" altLang="en-US" sz="2400" b="1" i="0" u="none" strike="noStrike" cap="none" normalizeH="0" baseline="0" dirty="0">
              <a:ln>
                <a:noFill/>
              </a:ln>
              <a:solidFill>
                <a:schemeClr val="tx1"/>
              </a:solidFill>
              <a:effectLst/>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    纯燃料电池汽车以燃料电池作为唯一动力源，</a:t>
            </a:r>
            <a:endParaRPr kumimoji="0" lang="en-US" altLang="zh-CN" sz="2400" b="0" i="0" u="none" strike="noStrike" cap="none" normalizeH="0" baseline="0" dirty="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lang="en-US" altLang="zh-CN" sz="2400" dirty="0">
                <a:latin typeface="等线" panose="02010600030101010101" pitchFamily="2" charset="-122"/>
                <a:ea typeface="等线" panose="02010600030101010101" pitchFamily="2" charset="-122"/>
                <a:cs typeface="Times New Roman" panose="02020603050405020304" pitchFamily="18" charset="0"/>
              </a:rPr>
              <a:t>    </a:t>
            </a:r>
            <a:r>
              <a:rPr kumimoji="0" lang="zh-CN" altLang="en-US" sz="2400" b="0" i="0" u="none" strike="noStrike" cap="none" normalizeH="0" baseline="0" dirty="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汽车所有功率负荷都由燃料电池承担。</a:t>
            </a:r>
            <a:endParaRPr kumimoji="0" lang="zh-CN" altLang="en-US" sz="2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1025" name="Picture 2" descr="查看源图像">
            <a:extLst>
              <a:ext uri="{FF2B5EF4-FFF2-40B4-BE49-F238E27FC236}">
                <a16:creationId xmlns:a16="http://schemas.microsoft.com/office/drawing/2014/main" id="{4CE8CB87-4C2C-4DF5-9564-994957C571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1641" y="2678832"/>
            <a:ext cx="7034298" cy="387267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DD312CD8-1A43-422B-9D33-71596A77D8DB}"/>
              </a:ext>
            </a:extLst>
          </p:cNvPr>
          <p:cNvSpPr txBox="1"/>
          <p:nvPr/>
        </p:nvSpPr>
        <p:spPr>
          <a:xfrm>
            <a:off x="1146219" y="2698745"/>
            <a:ext cx="6130342" cy="1698029"/>
          </a:xfrm>
          <a:prstGeom prst="rect">
            <a:avLst/>
          </a:prstGeom>
          <a:noFill/>
        </p:spPr>
        <p:txBody>
          <a:bodyPr wrap="square">
            <a:spAutoFit/>
          </a:bodyPr>
          <a:lstStyle/>
          <a:p>
            <a:pPr>
              <a:lnSpc>
                <a:spcPct val="150000"/>
              </a:lnSpc>
            </a:pPr>
            <a:r>
              <a:rPr lang="zh-CN" altLang="en-US" sz="2400" dirty="0">
                <a:solidFill>
                  <a:srgbClr val="C00000"/>
                </a:solidFill>
                <a:latin typeface="等线" panose="02010600030101010101" pitchFamily="2" charset="-122"/>
                <a:ea typeface="等线" panose="02010600030101010101" pitchFamily="2" charset="-122"/>
                <a:cs typeface="Times New Roman" panose="02020603050405020304" pitchFamily="18" charset="0"/>
              </a:rPr>
              <a:t>燃料电池的功率大</a:t>
            </a:r>
            <a:r>
              <a:rPr lang="zh-CN" altLang="en-US" sz="2400" dirty="0">
                <a:latin typeface="等线" panose="02010600030101010101" pitchFamily="2" charset="-122"/>
                <a:ea typeface="等线" panose="02010600030101010101" pitchFamily="2" charset="-122"/>
                <a:cs typeface="Times New Roman" panose="02020603050405020304" pitchFamily="18" charset="0"/>
              </a:rPr>
              <a:t>，</a:t>
            </a:r>
            <a:endParaRPr lang="en-US" altLang="zh-CN" sz="2400" dirty="0">
              <a:latin typeface="等线" panose="02010600030101010101" pitchFamily="2" charset="-122"/>
              <a:ea typeface="等线" panose="02010600030101010101" pitchFamily="2" charset="-122"/>
              <a:cs typeface="Times New Roman" panose="02020603050405020304" pitchFamily="18" charset="0"/>
            </a:endParaRPr>
          </a:p>
          <a:p>
            <a:pPr>
              <a:lnSpc>
                <a:spcPct val="150000"/>
              </a:lnSpc>
            </a:pPr>
            <a:r>
              <a:rPr lang="zh-CN" altLang="en-US" sz="2400" dirty="0">
                <a:solidFill>
                  <a:srgbClr val="C00000"/>
                </a:solidFill>
                <a:latin typeface="等线" panose="02010600030101010101" pitchFamily="2" charset="-122"/>
                <a:ea typeface="等线" panose="02010600030101010101" pitchFamily="2" charset="-122"/>
                <a:cs typeface="Times New Roman" panose="02020603050405020304" pitchFamily="18" charset="0"/>
              </a:rPr>
              <a:t>无法回收汽车制动能量</a:t>
            </a:r>
            <a:r>
              <a:rPr lang="zh-CN" altLang="en-US" sz="2400" dirty="0">
                <a:latin typeface="等线" panose="02010600030101010101" pitchFamily="2" charset="-122"/>
                <a:ea typeface="等线" panose="02010600030101010101" pitchFamily="2" charset="-122"/>
                <a:cs typeface="Times New Roman" panose="02020603050405020304" pitchFamily="18" charset="0"/>
              </a:rPr>
              <a:t>。</a:t>
            </a:r>
            <a:endParaRPr lang="en-US" altLang="zh-CN" sz="2400" dirty="0">
              <a:latin typeface="等线" panose="02010600030101010101" pitchFamily="2" charset="-122"/>
              <a:ea typeface="等线" panose="02010600030101010101" pitchFamily="2" charset="-122"/>
              <a:cs typeface="Times New Roman" panose="02020603050405020304" pitchFamily="18" charset="0"/>
            </a:endParaRPr>
          </a:p>
          <a:p>
            <a:pPr>
              <a:lnSpc>
                <a:spcPct val="150000"/>
              </a:lnSpc>
            </a:pPr>
            <a:r>
              <a:rPr lang="zh-CN" altLang="en-US" sz="2400" dirty="0">
                <a:latin typeface="等线" panose="02010600030101010101" pitchFamily="2" charset="-122"/>
                <a:ea typeface="等线" panose="02010600030101010101" pitchFamily="2" charset="-122"/>
                <a:cs typeface="Times New Roman" panose="02020603050405020304" pitchFamily="18" charset="0"/>
              </a:rPr>
              <a:t>因此，该类电动汽车目前应用较少。</a:t>
            </a:r>
          </a:p>
        </p:txBody>
      </p:sp>
    </p:spTree>
    <p:extLst>
      <p:ext uri="{BB962C8B-B14F-4D97-AF65-F5344CB8AC3E}">
        <p14:creationId xmlns:p14="http://schemas.microsoft.com/office/powerpoint/2010/main" val="16438369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51B622B9-7BE3-46BB-AE67-32C562C3554E}"/>
              </a:ext>
            </a:extLst>
          </p:cNvPr>
          <p:cNvSpPr txBox="1"/>
          <p:nvPr/>
        </p:nvSpPr>
        <p:spPr>
          <a:xfrm>
            <a:off x="898301" y="494185"/>
            <a:ext cx="10100256" cy="2806025"/>
          </a:xfrm>
          <a:prstGeom prst="rect">
            <a:avLst/>
          </a:prstGeom>
          <a:noFill/>
        </p:spPr>
        <p:txBody>
          <a:bodyPr wrap="square">
            <a:spAutoFit/>
          </a:bodyPr>
          <a:lstStyle/>
          <a:p>
            <a:pPr indent="266700" algn="just">
              <a:lnSpc>
                <a:spcPct val="150000"/>
              </a:lnSpc>
            </a:pPr>
            <a:r>
              <a:rPr lang="zh-CN" altLang="en-US"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2</a:t>
            </a:r>
            <a:r>
              <a:rPr lang="zh-CN" altLang="en-US"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燃料电池</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辅助源混合驱动燃料电池汽车</a:t>
            </a:r>
          </a:p>
          <a:p>
            <a:pPr indent="266700" algn="just">
              <a:lnSpc>
                <a:spcPct val="150000"/>
              </a:lnSpc>
            </a:pP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燃料电池</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辅助源混合驱动燃料电池汽车上除了燃料电池外，</a:t>
            </a:r>
            <a:endPar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2400" kern="100" dirty="0">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还配备了</a:t>
            </a:r>
            <a:r>
              <a:rPr lang="zh-CN"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辅助源</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（常用的为蓄电池和超级电容），</a:t>
            </a:r>
            <a:endPar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2400" kern="100" dirty="0">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车辆驱动功率由</a:t>
            </a:r>
            <a:r>
              <a:rPr lang="zh-CN" altLang="zh-CN" sz="2400" b="1" kern="100" dirty="0">
                <a:solidFill>
                  <a:srgbClr val="C00000"/>
                </a:solidFill>
                <a:effectLst/>
                <a:latin typeface="等线" panose="02010600030101010101" pitchFamily="2" charset="-122"/>
                <a:ea typeface="等线" panose="02010600030101010101" pitchFamily="2" charset="-122"/>
                <a:cs typeface="Times New Roman" panose="02020603050405020304" pitchFamily="18" charset="0"/>
              </a:rPr>
              <a:t>燃料电池和辅助源</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共同承担。</a:t>
            </a:r>
            <a:endPar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2400" kern="100" dirty="0">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当前的燃料电池汽车多数采用混合驱动型结构。</a:t>
            </a:r>
          </a:p>
        </p:txBody>
      </p:sp>
      <p:pic>
        <p:nvPicPr>
          <p:cNvPr id="4" name="Picture 2" descr="查看源图像">
            <a:extLst>
              <a:ext uri="{FF2B5EF4-FFF2-40B4-BE49-F238E27FC236}">
                <a16:creationId xmlns:a16="http://schemas.microsoft.com/office/drawing/2014/main" id="{57960997-5482-4D69-AAC2-15ADC20AE9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443" y="3300210"/>
            <a:ext cx="6192324" cy="347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1392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DE440DA-9E19-4DAC-B5C0-766DB47A000A}"/>
              </a:ext>
            </a:extLst>
          </p:cNvPr>
          <p:cNvSpPr txBox="1"/>
          <p:nvPr/>
        </p:nvSpPr>
        <p:spPr>
          <a:xfrm>
            <a:off x="772733" y="1017431"/>
            <a:ext cx="11011436" cy="4468018"/>
          </a:xfrm>
          <a:prstGeom prst="rect">
            <a:avLst/>
          </a:prstGeom>
          <a:noFill/>
        </p:spPr>
        <p:txBody>
          <a:bodyPr wrap="square">
            <a:spAutoFit/>
          </a:bodyPr>
          <a:lstStyle/>
          <a:p>
            <a:pPr indent="266700" algn="just">
              <a:lnSpc>
                <a:spcPct val="150000"/>
              </a:lnSpc>
            </a:pP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燃料电池</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辅助源混合驱动燃料电池汽车的优点如下。</a:t>
            </a:r>
          </a:p>
          <a:p>
            <a:pPr indent="266700" algn="just">
              <a:lnSpc>
                <a:spcPct val="150000"/>
              </a:lnSpc>
            </a:pP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①</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辅助源的加入提高了燃料电池汽车的动态响应能力和低温启动性能，</a:t>
            </a:r>
            <a:endPar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2400" kern="100" dirty="0">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降低了对燃料电池的动态性能要求。</a:t>
            </a:r>
          </a:p>
          <a:p>
            <a:pPr indent="266700" algn="just">
              <a:lnSpc>
                <a:spcPct val="150000"/>
              </a:lnSpc>
            </a:pP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②</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通过调节辅助源功率，可将燃料电池设定在最佳的负荷条件下工作，</a:t>
            </a:r>
            <a:endPar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2400" kern="100" dirty="0">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提高燃料电池的工作效率，有利于提高整车的能量效率。</a:t>
            </a:r>
          </a:p>
          <a:p>
            <a:pPr indent="266700" algn="just">
              <a:lnSpc>
                <a:spcPct val="150000"/>
              </a:lnSpc>
            </a:pP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③</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目前燃料电池的成本还很高，辅助源的加入使整车可选用功率小一</a:t>
            </a:r>
            <a:endPar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pPr>
            <a:r>
              <a:rPr lang="en-US" altLang="zh-CN" sz="2400" kern="100" dirty="0">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些的燃料电池组，可以在一定程上降低燃料电池组和整车成本。</a:t>
            </a:r>
          </a:p>
          <a:p>
            <a:pPr indent="266700" algn="just">
              <a:lnSpc>
                <a:spcPct val="150000"/>
              </a:lnSpc>
            </a:pP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④</a:t>
            </a: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zh-CN" sz="2400" kern="100" dirty="0">
                <a:effectLst/>
                <a:latin typeface="等线" panose="02010600030101010101" pitchFamily="2" charset="-122"/>
                <a:ea typeface="等线" panose="02010600030101010101" pitchFamily="2" charset="-122"/>
                <a:cs typeface="Times New Roman" panose="02020603050405020304" pitchFamily="18" charset="0"/>
              </a:rPr>
              <a:t>辅助源可以回收汽车制动时的部分动能，增加整车的能量效率。</a:t>
            </a:r>
          </a:p>
        </p:txBody>
      </p:sp>
    </p:spTree>
    <p:extLst>
      <p:ext uri="{BB962C8B-B14F-4D97-AF65-F5344CB8AC3E}">
        <p14:creationId xmlns:p14="http://schemas.microsoft.com/office/powerpoint/2010/main" val="2877710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1F54E13D-AB57-429F-A615-924E60932023}"/>
              </a:ext>
            </a:extLst>
          </p:cNvPr>
          <p:cNvSpPr txBox="1"/>
          <p:nvPr/>
        </p:nvSpPr>
        <p:spPr>
          <a:xfrm>
            <a:off x="682579" y="845642"/>
            <a:ext cx="6568225" cy="523220"/>
          </a:xfrm>
          <a:prstGeom prst="rect">
            <a:avLst/>
          </a:prstGeom>
          <a:noFill/>
        </p:spPr>
        <p:txBody>
          <a:bodyPr wrap="square">
            <a:spAutoFit/>
          </a:bodyPr>
          <a:lstStyle/>
          <a:p>
            <a:r>
              <a:rPr lang="en-US" altLang="zh-CN" sz="2800" dirty="0"/>
              <a:t>2. </a:t>
            </a:r>
            <a:r>
              <a:rPr lang="zh-CN" altLang="en-US" sz="2800" dirty="0"/>
              <a:t>按燃料电池与蓄电池的结构关系分类</a:t>
            </a:r>
          </a:p>
        </p:txBody>
      </p:sp>
      <p:grpSp>
        <p:nvGrpSpPr>
          <p:cNvPr id="8" name="组合 7">
            <a:extLst>
              <a:ext uri="{FF2B5EF4-FFF2-40B4-BE49-F238E27FC236}">
                <a16:creationId xmlns:a16="http://schemas.microsoft.com/office/drawing/2014/main" id="{AAA466EF-E7B2-4A42-A345-D29734CF5E2E}"/>
              </a:ext>
            </a:extLst>
          </p:cNvPr>
          <p:cNvGrpSpPr/>
          <p:nvPr/>
        </p:nvGrpSpPr>
        <p:grpSpPr>
          <a:xfrm flipH="1">
            <a:off x="1271669" y="2259533"/>
            <a:ext cx="4338475" cy="967058"/>
            <a:chOff x="5879462" y="287200"/>
            <a:chExt cx="3545784" cy="790365"/>
          </a:xfrm>
        </p:grpSpPr>
        <p:pic>
          <p:nvPicPr>
            <p:cNvPr id="9" name="图片 8">
              <a:extLst>
                <a:ext uri="{FF2B5EF4-FFF2-40B4-BE49-F238E27FC236}">
                  <a16:creationId xmlns:a16="http://schemas.microsoft.com/office/drawing/2014/main" id="{F5D587B8-36FF-4E0B-A9D3-2E6B279D1E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0" name="组合 9">
              <a:extLst>
                <a:ext uri="{FF2B5EF4-FFF2-40B4-BE49-F238E27FC236}">
                  <a16:creationId xmlns:a16="http://schemas.microsoft.com/office/drawing/2014/main" id="{5D63856E-40BC-4F3F-AB3B-2AD7C1F54384}"/>
                </a:ext>
              </a:extLst>
            </p:cNvPr>
            <p:cNvGrpSpPr/>
            <p:nvPr/>
          </p:nvGrpSpPr>
          <p:grpSpPr>
            <a:xfrm flipH="1">
              <a:off x="5879462" y="287200"/>
              <a:ext cx="3545784" cy="558112"/>
              <a:chOff x="7995986" y="760883"/>
              <a:chExt cx="3436053" cy="540840"/>
            </a:xfrm>
          </p:grpSpPr>
          <p:sp>
            <p:nvSpPr>
              <p:cNvPr id="11" name="Freeform 56">
                <a:extLst>
                  <a:ext uri="{FF2B5EF4-FFF2-40B4-BE49-F238E27FC236}">
                    <a16:creationId xmlns:a16="http://schemas.microsoft.com/office/drawing/2014/main" id="{D3C60572-6DB5-451A-BB5A-03D078174CD4}"/>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 name="Freeform 57">
                <a:extLst>
                  <a:ext uri="{FF2B5EF4-FFF2-40B4-BE49-F238E27FC236}">
                    <a16:creationId xmlns:a16="http://schemas.microsoft.com/office/drawing/2014/main" id="{4138D8AF-A1E9-4737-A3CB-11A3B3B55936}"/>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 name="Freeform 58">
                <a:extLst>
                  <a:ext uri="{FF2B5EF4-FFF2-40B4-BE49-F238E27FC236}">
                    <a16:creationId xmlns:a16="http://schemas.microsoft.com/office/drawing/2014/main" id="{D7C7FA11-AA2B-418F-BD71-D798FFDDE7C1}"/>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14" name="文本框 50">
            <a:extLst>
              <a:ext uri="{FF2B5EF4-FFF2-40B4-BE49-F238E27FC236}">
                <a16:creationId xmlns:a16="http://schemas.microsoft.com/office/drawing/2014/main" id="{7A40A9FD-CE56-4876-B0F7-A2DDEDFE58EC}"/>
              </a:ext>
            </a:extLst>
          </p:cNvPr>
          <p:cNvSpPr txBox="1"/>
          <p:nvPr/>
        </p:nvSpPr>
        <p:spPr>
          <a:xfrm>
            <a:off x="1271782" y="2372597"/>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1</a:t>
            </a:r>
          </a:p>
        </p:txBody>
      </p:sp>
      <p:sp>
        <p:nvSpPr>
          <p:cNvPr id="15" name="文本框 53">
            <a:extLst>
              <a:ext uri="{FF2B5EF4-FFF2-40B4-BE49-F238E27FC236}">
                <a16:creationId xmlns:a16="http://schemas.microsoft.com/office/drawing/2014/main" id="{78F88FAD-11B4-40F9-87F2-078B5A22CA94}"/>
              </a:ext>
            </a:extLst>
          </p:cNvPr>
          <p:cNvSpPr txBox="1"/>
          <p:nvPr/>
        </p:nvSpPr>
        <p:spPr>
          <a:xfrm>
            <a:off x="2568165" y="2281620"/>
            <a:ext cx="3027736"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串联式</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16" name="组合 15">
            <a:extLst>
              <a:ext uri="{FF2B5EF4-FFF2-40B4-BE49-F238E27FC236}">
                <a16:creationId xmlns:a16="http://schemas.microsoft.com/office/drawing/2014/main" id="{3979C8C7-AA32-4C22-BFD1-C960AD452B7E}"/>
              </a:ext>
            </a:extLst>
          </p:cNvPr>
          <p:cNvGrpSpPr/>
          <p:nvPr/>
        </p:nvGrpSpPr>
        <p:grpSpPr>
          <a:xfrm flipH="1">
            <a:off x="1244547" y="3440439"/>
            <a:ext cx="4338475" cy="967058"/>
            <a:chOff x="5879462" y="287200"/>
            <a:chExt cx="3545784" cy="790365"/>
          </a:xfrm>
        </p:grpSpPr>
        <p:pic>
          <p:nvPicPr>
            <p:cNvPr id="17" name="图片 16">
              <a:extLst>
                <a:ext uri="{FF2B5EF4-FFF2-40B4-BE49-F238E27FC236}">
                  <a16:creationId xmlns:a16="http://schemas.microsoft.com/office/drawing/2014/main" id="{A08D65E5-1147-478E-A0AA-360878DF88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8" name="组合 17">
              <a:extLst>
                <a:ext uri="{FF2B5EF4-FFF2-40B4-BE49-F238E27FC236}">
                  <a16:creationId xmlns:a16="http://schemas.microsoft.com/office/drawing/2014/main" id="{4CA281D4-8144-41F7-A19B-8A39A718CBD3}"/>
                </a:ext>
              </a:extLst>
            </p:cNvPr>
            <p:cNvGrpSpPr/>
            <p:nvPr/>
          </p:nvGrpSpPr>
          <p:grpSpPr>
            <a:xfrm flipH="1">
              <a:off x="5879462" y="287200"/>
              <a:ext cx="3545784" cy="558112"/>
              <a:chOff x="7995986" y="760883"/>
              <a:chExt cx="3436053" cy="540840"/>
            </a:xfrm>
          </p:grpSpPr>
          <p:sp>
            <p:nvSpPr>
              <p:cNvPr id="19" name="Freeform 56">
                <a:extLst>
                  <a:ext uri="{FF2B5EF4-FFF2-40B4-BE49-F238E27FC236}">
                    <a16:creationId xmlns:a16="http://schemas.microsoft.com/office/drawing/2014/main" id="{296257C4-BC14-4CBE-9303-81D1DF1AB82B}"/>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0" name="Freeform 57">
                <a:extLst>
                  <a:ext uri="{FF2B5EF4-FFF2-40B4-BE49-F238E27FC236}">
                    <a16:creationId xmlns:a16="http://schemas.microsoft.com/office/drawing/2014/main" id="{C39FBDAF-444E-4BF5-B8E6-605C2DB21B3F}"/>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1" name="Freeform 58">
                <a:extLst>
                  <a:ext uri="{FF2B5EF4-FFF2-40B4-BE49-F238E27FC236}">
                    <a16:creationId xmlns:a16="http://schemas.microsoft.com/office/drawing/2014/main" id="{D9195C8E-6564-4E4B-80A3-B6DD291BD153}"/>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2" name="文本框 50">
            <a:extLst>
              <a:ext uri="{FF2B5EF4-FFF2-40B4-BE49-F238E27FC236}">
                <a16:creationId xmlns:a16="http://schemas.microsoft.com/office/drawing/2014/main" id="{AB50215D-38DC-4834-B23A-5FF70DBF4D45}"/>
              </a:ext>
            </a:extLst>
          </p:cNvPr>
          <p:cNvSpPr txBox="1"/>
          <p:nvPr/>
        </p:nvSpPr>
        <p:spPr>
          <a:xfrm>
            <a:off x="1210794" y="3520289"/>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2</a:t>
            </a:r>
          </a:p>
        </p:txBody>
      </p:sp>
      <p:sp>
        <p:nvSpPr>
          <p:cNvPr id="23" name="文本框 53">
            <a:extLst>
              <a:ext uri="{FF2B5EF4-FFF2-40B4-BE49-F238E27FC236}">
                <a16:creationId xmlns:a16="http://schemas.microsoft.com/office/drawing/2014/main" id="{B3DE664A-BD60-41BC-926F-041C4C958CCC}"/>
              </a:ext>
            </a:extLst>
          </p:cNvPr>
          <p:cNvSpPr txBox="1"/>
          <p:nvPr/>
        </p:nvSpPr>
        <p:spPr>
          <a:xfrm>
            <a:off x="2555287" y="3459858"/>
            <a:ext cx="3027736"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并联式</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Tree>
    <p:extLst>
      <p:ext uri="{BB962C8B-B14F-4D97-AF65-F5344CB8AC3E}">
        <p14:creationId xmlns:p14="http://schemas.microsoft.com/office/powerpoint/2010/main" val="3176718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ssolve">
                                      <p:cBhvr>
                                        <p:cTn id="10" dur="500"/>
                                        <p:tgtEl>
                                          <p:spTgt spid="14"/>
                                        </p:tgtEl>
                                      </p:cBhvr>
                                    </p:animEffect>
                                  </p:childTnLst>
                                </p:cTn>
                              </p:par>
                              <p:par>
                                <p:cTn id="11" presetID="9" presetClass="entr" presetSubtype="0" fill="hold" grpId="0" nodeType="withEffect">
                                  <p:stCondLst>
                                    <p:cond delay="0"/>
                                  </p:stCondLst>
                                  <p:childTnLst>
                                    <p:set>
                                      <p:cBhvr>
                                        <p:cTn id="12" dur="500" fill="hold">
                                          <p:stCondLst>
                                            <p:cond delay="0"/>
                                          </p:stCondLst>
                                        </p:cTn>
                                        <p:tgtEl>
                                          <p:spTgt spid="15"/>
                                        </p:tgtEl>
                                        <p:attrNameLst>
                                          <p:attrName>style.visibility</p:attrName>
                                        </p:attrNameLst>
                                      </p:cBhvr>
                                      <p:to>
                                        <p:strVal val="visible"/>
                                      </p:to>
                                    </p:set>
                                    <p:animEffect transition="in" filter="dissolv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500"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par>
                                <p:cTn id="19" presetID="9" presetClass="entr" presetSubtype="0" fill="hold" grpId="0" nodeType="withEffect">
                                  <p:stCondLst>
                                    <p:cond delay="0"/>
                                  </p:stCondLst>
                                  <p:childTnLst>
                                    <p:set>
                                      <p:cBhvr>
                                        <p:cTn id="20" dur="500" fill="hold">
                                          <p:stCondLst>
                                            <p:cond delay="0"/>
                                          </p:stCondLst>
                                        </p:cTn>
                                        <p:tgtEl>
                                          <p:spTgt spid="23"/>
                                        </p:tgtEl>
                                        <p:attrNameLst>
                                          <p:attrName>style.visibility</p:attrName>
                                        </p:attrNameLst>
                                      </p:cBhvr>
                                      <p:to>
                                        <p:strVal val="visible"/>
                                      </p:to>
                                    </p:set>
                                    <p:animEffect transition="in" filter="dissolve">
                                      <p:cBhvr>
                                        <p:cTn id="21" dur="500"/>
                                        <p:tgtEl>
                                          <p:spTgt spid="23"/>
                                        </p:tgtEl>
                                      </p:cBhvr>
                                    </p:animEffect>
                                  </p:childTnLst>
                                </p:cTn>
                              </p:par>
                              <p:par>
                                <p:cTn id="22" presetID="9" presetClass="entr" presetSubtype="0" fill="hold" grpId="0" nodeType="withEffect">
                                  <p:stCondLst>
                                    <p:cond delay="0"/>
                                  </p:stCondLst>
                                  <p:childTnLst>
                                    <p:set>
                                      <p:cBhvr>
                                        <p:cTn id="23" dur="500" fill="hold">
                                          <p:stCondLst>
                                            <p:cond delay="0"/>
                                          </p:stCondLst>
                                        </p:cTn>
                                        <p:tgtEl>
                                          <p:spTgt spid="22"/>
                                        </p:tgtEl>
                                        <p:attrNameLst>
                                          <p:attrName>style.visibility</p:attrName>
                                        </p:attrNameLst>
                                      </p:cBhvr>
                                      <p:to>
                                        <p:strVal val="visible"/>
                                      </p:to>
                                    </p:set>
                                    <p:animEffect transition="in" filter="dissolve">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P spid="22" grpId="0"/>
      <p:bldP spid="2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53">
            <a:extLst>
              <a:ext uri="{FF2B5EF4-FFF2-40B4-BE49-F238E27FC236}">
                <a16:creationId xmlns:a16="http://schemas.microsoft.com/office/drawing/2014/main" id="{78F88FAD-11B4-40F9-87F2-078B5A22CA94}"/>
              </a:ext>
            </a:extLst>
          </p:cNvPr>
          <p:cNvSpPr txBox="1"/>
          <p:nvPr/>
        </p:nvSpPr>
        <p:spPr>
          <a:xfrm>
            <a:off x="1200865" y="1395918"/>
            <a:ext cx="3054858"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串联式</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
        <p:nvSpPr>
          <p:cNvPr id="25" name="矩形: 圆角 24">
            <a:extLst>
              <a:ext uri="{FF2B5EF4-FFF2-40B4-BE49-F238E27FC236}">
                <a16:creationId xmlns:a16="http://schemas.microsoft.com/office/drawing/2014/main" id="{930E0186-08D4-4AE8-8E19-191A96CEC3BB}"/>
              </a:ext>
            </a:extLst>
          </p:cNvPr>
          <p:cNvSpPr/>
          <p:nvPr/>
        </p:nvSpPr>
        <p:spPr>
          <a:xfrm>
            <a:off x="502861" y="2826228"/>
            <a:ext cx="1136342" cy="4793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燃料电池</a:t>
            </a:r>
          </a:p>
        </p:txBody>
      </p:sp>
      <p:sp>
        <p:nvSpPr>
          <p:cNvPr id="26" name="矩形: 圆角 25">
            <a:extLst>
              <a:ext uri="{FF2B5EF4-FFF2-40B4-BE49-F238E27FC236}">
                <a16:creationId xmlns:a16="http://schemas.microsoft.com/office/drawing/2014/main" id="{08A80B5E-3AFE-4E1F-8AD1-8D61F14F5FC8}"/>
              </a:ext>
            </a:extLst>
          </p:cNvPr>
          <p:cNvSpPr/>
          <p:nvPr/>
        </p:nvSpPr>
        <p:spPr>
          <a:xfrm>
            <a:off x="2066070" y="2826228"/>
            <a:ext cx="1136342" cy="4793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黑体" panose="02010609060101010101" pitchFamily="49" charset="-122"/>
                <a:ea typeface="黑体" panose="02010609060101010101" pitchFamily="49" charset="-122"/>
              </a:rPr>
              <a:t>DC/DC</a:t>
            </a:r>
          </a:p>
          <a:p>
            <a:pPr algn="ctr"/>
            <a:r>
              <a:rPr lang="zh-CN" altLang="en-US" sz="1600" dirty="0">
                <a:latin typeface="黑体" panose="02010609060101010101" pitchFamily="49" charset="-122"/>
                <a:ea typeface="黑体" panose="02010609060101010101" pitchFamily="49" charset="-122"/>
              </a:rPr>
              <a:t>转换器</a:t>
            </a:r>
          </a:p>
        </p:txBody>
      </p:sp>
      <p:sp>
        <p:nvSpPr>
          <p:cNvPr id="27" name="矩形: 圆角 26">
            <a:extLst>
              <a:ext uri="{FF2B5EF4-FFF2-40B4-BE49-F238E27FC236}">
                <a16:creationId xmlns:a16="http://schemas.microsoft.com/office/drawing/2014/main" id="{3BBC049E-21FF-4DEB-A825-8B633DDAB97D}"/>
              </a:ext>
            </a:extLst>
          </p:cNvPr>
          <p:cNvSpPr/>
          <p:nvPr/>
        </p:nvSpPr>
        <p:spPr>
          <a:xfrm>
            <a:off x="2279872" y="5343789"/>
            <a:ext cx="1136342" cy="4793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电动机</a:t>
            </a:r>
          </a:p>
        </p:txBody>
      </p:sp>
      <p:sp>
        <p:nvSpPr>
          <p:cNvPr id="28" name="矩形: 圆角 27">
            <a:extLst>
              <a:ext uri="{FF2B5EF4-FFF2-40B4-BE49-F238E27FC236}">
                <a16:creationId xmlns:a16="http://schemas.microsoft.com/office/drawing/2014/main" id="{CF370ECD-E3E9-460B-A773-A766913FD31B}"/>
              </a:ext>
            </a:extLst>
          </p:cNvPr>
          <p:cNvSpPr/>
          <p:nvPr/>
        </p:nvSpPr>
        <p:spPr>
          <a:xfrm>
            <a:off x="2741325" y="4356144"/>
            <a:ext cx="1753879" cy="367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黑体" panose="02010609060101010101" pitchFamily="49" charset="-122"/>
                <a:ea typeface="黑体" panose="02010609060101010101" pitchFamily="49" charset="-122"/>
              </a:rPr>
              <a:t>DC/AC</a:t>
            </a:r>
            <a:r>
              <a:rPr lang="zh-CN" altLang="en-US" sz="1600" dirty="0">
                <a:latin typeface="黑体" panose="02010609060101010101" pitchFamily="49" charset="-122"/>
                <a:ea typeface="黑体" panose="02010609060101010101" pitchFamily="49" charset="-122"/>
              </a:rPr>
              <a:t>逆变器</a:t>
            </a:r>
          </a:p>
        </p:txBody>
      </p:sp>
      <p:sp>
        <p:nvSpPr>
          <p:cNvPr id="29" name="矩形: 圆角 28">
            <a:extLst>
              <a:ext uri="{FF2B5EF4-FFF2-40B4-BE49-F238E27FC236}">
                <a16:creationId xmlns:a16="http://schemas.microsoft.com/office/drawing/2014/main" id="{78DAACF0-3184-4088-9D17-C40AE04001A7}"/>
              </a:ext>
            </a:extLst>
          </p:cNvPr>
          <p:cNvSpPr/>
          <p:nvPr/>
        </p:nvSpPr>
        <p:spPr>
          <a:xfrm>
            <a:off x="3794996" y="2826229"/>
            <a:ext cx="1349755" cy="4793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辅助动力源</a:t>
            </a:r>
          </a:p>
        </p:txBody>
      </p:sp>
      <p:sp>
        <p:nvSpPr>
          <p:cNvPr id="30" name="矩形: 圆角 29">
            <a:extLst>
              <a:ext uri="{FF2B5EF4-FFF2-40B4-BE49-F238E27FC236}">
                <a16:creationId xmlns:a16="http://schemas.microsoft.com/office/drawing/2014/main" id="{C39D2434-1452-436F-B40A-B36549858B16}"/>
              </a:ext>
            </a:extLst>
          </p:cNvPr>
          <p:cNvSpPr/>
          <p:nvPr/>
        </p:nvSpPr>
        <p:spPr>
          <a:xfrm>
            <a:off x="1200865" y="5343789"/>
            <a:ext cx="706515" cy="4793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车轮</a:t>
            </a:r>
          </a:p>
        </p:txBody>
      </p:sp>
      <p:sp>
        <p:nvSpPr>
          <p:cNvPr id="31" name="矩形: 圆角 30">
            <a:extLst>
              <a:ext uri="{FF2B5EF4-FFF2-40B4-BE49-F238E27FC236}">
                <a16:creationId xmlns:a16="http://schemas.microsoft.com/office/drawing/2014/main" id="{A9C01AE6-E88F-4E12-8DDC-732799F24D0C}"/>
              </a:ext>
            </a:extLst>
          </p:cNvPr>
          <p:cNvSpPr/>
          <p:nvPr/>
        </p:nvSpPr>
        <p:spPr>
          <a:xfrm>
            <a:off x="3788706" y="5343789"/>
            <a:ext cx="706515" cy="4793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车轮</a:t>
            </a:r>
          </a:p>
        </p:txBody>
      </p:sp>
      <p:sp>
        <p:nvSpPr>
          <p:cNvPr id="32" name="矩形: 圆角 31">
            <a:extLst>
              <a:ext uri="{FF2B5EF4-FFF2-40B4-BE49-F238E27FC236}">
                <a16:creationId xmlns:a16="http://schemas.microsoft.com/office/drawing/2014/main" id="{80664D21-F29F-4606-B2A8-D49DD334FB87}"/>
              </a:ext>
            </a:extLst>
          </p:cNvPr>
          <p:cNvSpPr/>
          <p:nvPr/>
        </p:nvSpPr>
        <p:spPr>
          <a:xfrm>
            <a:off x="2741325" y="3936677"/>
            <a:ext cx="1753889" cy="4031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黑体" panose="02010609060101010101" pitchFamily="49" charset="-122"/>
                <a:ea typeface="黑体" panose="02010609060101010101" pitchFamily="49" charset="-122"/>
              </a:rPr>
              <a:t>DC/DC</a:t>
            </a:r>
            <a:r>
              <a:rPr lang="zh-CN" altLang="en-US" sz="1600" dirty="0">
                <a:latin typeface="黑体" panose="02010609060101010101" pitchFamily="49" charset="-122"/>
                <a:ea typeface="黑体" panose="02010609060101010101" pitchFamily="49" charset="-122"/>
              </a:rPr>
              <a:t>转换器</a:t>
            </a:r>
          </a:p>
        </p:txBody>
      </p:sp>
      <p:cxnSp>
        <p:nvCxnSpPr>
          <p:cNvPr id="33" name="直接箭头连接符 32">
            <a:extLst>
              <a:ext uri="{FF2B5EF4-FFF2-40B4-BE49-F238E27FC236}">
                <a16:creationId xmlns:a16="http://schemas.microsoft.com/office/drawing/2014/main" id="{4BDE16A8-80F5-4426-B0F7-48889D22BAC7}"/>
              </a:ext>
            </a:extLst>
          </p:cNvPr>
          <p:cNvCxnSpPr>
            <a:stCxn id="25" idx="3"/>
            <a:endCxn id="26" idx="1"/>
          </p:cNvCxnSpPr>
          <p:nvPr/>
        </p:nvCxnSpPr>
        <p:spPr>
          <a:xfrm>
            <a:off x="1639203" y="3065925"/>
            <a:ext cx="426867" cy="0"/>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4" name="直接箭头连接符 33">
            <a:extLst>
              <a:ext uri="{FF2B5EF4-FFF2-40B4-BE49-F238E27FC236}">
                <a16:creationId xmlns:a16="http://schemas.microsoft.com/office/drawing/2014/main" id="{B6B80AC7-3017-4BF2-9417-C6B1EC4D97DC}"/>
              </a:ext>
            </a:extLst>
          </p:cNvPr>
          <p:cNvCxnSpPr>
            <a:cxnSpLocks/>
            <a:stCxn id="26" idx="3"/>
            <a:endCxn id="29" idx="1"/>
          </p:cNvCxnSpPr>
          <p:nvPr/>
        </p:nvCxnSpPr>
        <p:spPr>
          <a:xfrm>
            <a:off x="3202412" y="3065925"/>
            <a:ext cx="592584" cy="1"/>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5" name="直接箭头连接符 34">
            <a:extLst>
              <a:ext uri="{FF2B5EF4-FFF2-40B4-BE49-F238E27FC236}">
                <a16:creationId xmlns:a16="http://schemas.microsoft.com/office/drawing/2014/main" id="{93D3228F-6699-41BE-B208-681B75EAE8AE}"/>
              </a:ext>
            </a:extLst>
          </p:cNvPr>
          <p:cNvCxnSpPr>
            <a:cxnSpLocks/>
          </p:cNvCxnSpPr>
          <p:nvPr/>
        </p:nvCxnSpPr>
        <p:spPr>
          <a:xfrm>
            <a:off x="2972146" y="4743806"/>
            <a:ext cx="0" cy="599983"/>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6" name="直接箭头连接符 35">
            <a:extLst>
              <a:ext uri="{FF2B5EF4-FFF2-40B4-BE49-F238E27FC236}">
                <a16:creationId xmlns:a16="http://schemas.microsoft.com/office/drawing/2014/main" id="{FE3C62FD-98A4-43AB-ADBB-37EEAE025FBF}"/>
              </a:ext>
            </a:extLst>
          </p:cNvPr>
          <p:cNvCxnSpPr/>
          <p:nvPr/>
        </p:nvCxnSpPr>
        <p:spPr>
          <a:xfrm>
            <a:off x="3878595" y="3319680"/>
            <a:ext cx="0" cy="616996"/>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37" name="直接连接符 36">
            <a:extLst>
              <a:ext uri="{FF2B5EF4-FFF2-40B4-BE49-F238E27FC236}">
                <a16:creationId xmlns:a16="http://schemas.microsoft.com/office/drawing/2014/main" id="{752978B4-C843-431C-8C0C-070E7DA350CD}"/>
              </a:ext>
            </a:extLst>
          </p:cNvPr>
          <p:cNvCxnSpPr>
            <a:stCxn id="30" idx="3"/>
            <a:endCxn id="27" idx="1"/>
          </p:cNvCxnSpPr>
          <p:nvPr/>
        </p:nvCxnSpPr>
        <p:spPr>
          <a:xfrm>
            <a:off x="1907380" y="5583486"/>
            <a:ext cx="372492" cy="0"/>
          </a:xfrm>
          <a:prstGeom prst="line">
            <a:avLst/>
          </a:prstGeom>
        </p:spPr>
        <p:style>
          <a:lnRef idx="2">
            <a:schemeClr val="dk1"/>
          </a:lnRef>
          <a:fillRef idx="0">
            <a:schemeClr val="dk1"/>
          </a:fillRef>
          <a:effectRef idx="1">
            <a:schemeClr val="dk1"/>
          </a:effectRef>
          <a:fontRef idx="minor">
            <a:schemeClr val="tx1"/>
          </a:fontRef>
        </p:style>
      </p:cxnSp>
      <p:cxnSp>
        <p:nvCxnSpPr>
          <p:cNvPr id="38" name="直接连接符 37">
            <a:extLst>
              <a:ext uri="{FF2B5EF4-FFF2-40B4-BE49-F238E27FC236}">
                <a16:creationId xmlns:a16="http://schemas.microsoft.com/office/drawing/2014/main" id="{91BA7136-0228-4F91-8743-66FA3B54CEEF}"/>
              </a:ext>
            </a:extLst>
          </p:cNvPr>
          <p:cNvCxnSpPr/>
          <p:nvPr/>
        </p:nvCxnSpPr>
        <p:spPr>
          <a:xfrm>
            <a:off x="3417325" y="5554630"/>
            <a:ext cx="377672" cy="1"/>
          </a:xfrm>
          <a:prstGeom prst="line">
            <a:avLst/>
          </a:prstGeom>
        </p:spPr>
        <p:style>
          <a:lnRef idx="2">
            <a:schemeClr val="dk1"/>
          </a:lnRef>
          <a:fillRef idx="0">
            <a:schemeClr val="dk1"/>
          </a:fillRef>
          <a:effectRef idx="1">
            <a:schemeClr val="dk1"/>
          </a:effectRef>
          <a:fontRef idx="minor">
            <a:schemeClr val="tx1"/>
          </a:fontRef>
        </p:style>
      </p:cxnSp>
      <p:sp>
        <p:nvSpPr>
          <p:cNvPr id="55" name="文本框 54">
            <a:extLst>
              <a:ext uri="{FF2B5EF4-FFF2-40B4-BE49-F238E27FC236}">
                <a16:creationId xmlns:a16="http://schemas.microsoft.com/office/drawing/2014/main" id="{120B444B-6E3F-411F-934C-D3F04D9D3713}"/>
              </a:ext>
            </a:extLst>
          </p:cNvPr>
          <p:cNvSpPr txBox="1"/>
          <p:nvPr/>
        </p:nvSpPr>
        <p:spPr>
          <a:xfrm>
            <a:off x="5311181" y="1395918"/>
            <a:ext cx="6929214" cy="5012398"/>
          </a:xfrm>
          <a:prstGeom prst="rect">
            <a:avLst/>
          </a:prstGeom>
          <a:noFill/>
        </p:spPr>
        <p:txBody>
          <a:bodyPr wrap="square">
            <a:spAutoFit/>
          </a:bodyPr>
          <a:lstStyle/>
          <a:p>
            <a:pPr>
              <a:lnSpc>
                <a:spcPct val="150000"/>
              </a:lnSpc>
            </a:pPr>
            <a:r>
              <a:rPr lang="zh-CN" altLang="en-US" sz="2400" dirty="0"/>
              <a:t>燃料电池相当于车载发电装置，</a:t>
            </a:r>
            <a:endParaRPr lang="en-US" altLang="zh-CN" sz="2400" dirty="0"/>
          </a:p>
          <a:p>
            <a:pPr>
              <a:lnSpc>
                <a:spcPct val="150000"/>
              </a:lnSpc>
            </a:pPr>
            <a:r>
              <a:rPr lang="zh-CN" altLang="en-US" sz="2400" dirty="0"/>
              <a:t>通过</a:t>
            </a:r>
            <a:r>
              <a:rPr lang="en-US" altLang="zh-CN" sz="2400" dirty="0"/>
              <a:t>DC/DC</a:t>
            </a:r>
            <a:r>
              <a:rPr lang="zh-CN" altLang="en-US" sz="2400" dirty="0"/>
              <a:t>转换器进行电压转换后对蓄电池充电，</a:t>
            </a:r>
            <a:endParaRPr lang="en-US" altLang="zh-CN" sz="2400" dirty="0"/>
          </a:p>
          <a:p>
            <a:pPr>
              <a:lnSpc>
                <a:spcPct val="150000"/>
              </a:lnSpc>
            </a:pPr>
            <a:r>
              <a:rPr lang="zh-CN" altLang="en-US" sz="2400" dirty="0"/>
              <a:t>再由蓄电池向电机提供驱动车辆的全部电力。</a:t>
            </a:r>
            <a:endParaRPr lang="en-US" altLang="zh-CN" sz="2400" dirty="0"/>
          </a:p>
          <a:p>
            <a:pPr>
              <a:lnSpc>
                <a:spcPct val="150000"/>
              </a:lnSpc>
            </a:pPr>
            <a:r>
              <a:rPr lang="zh-CN" altLang="en-US" sz="2400" dirty="0"/>
              <a:t>其特点与普通的串联式混合动力电动汽车相似，</a:t>
            </a:r>
            <a:endParaRPr lang="en-US" altLang="zh-CN" sz="2400" dirty="0"/>
          </a:p>
          <a:p>
            <a:pPr>
              <a:lnSpc>
                <a:spcPct val="150000"/>
              </a:lnSpc>
            </a:pPr>
            <a:r>
              <a:rPr lang="zh-CN" altLang="en-US" sz="2400" dirty="0"/>
              <a:t>可采用</a:t>
            </a:r>
            <a:r>
              <a:rPr lang="zh-CN" altLang="en-US" sz="2400" dirty="0">
                <a:solidFill>
                  <a:srgbClr val="C00000"/>
                </a:solidFill>
              </a:rPr>
              <a:t>小功率的燃料电池</a:t>
            </a:r>
            <a:r>
              <a:rPr lang="zh-CN" altLang="en-US" sz="2400" dirty="0"/>
              <a:t>，</a:t>
            </a:r>
            <a:endParaRPr lang="en-US" altLang="zh-CN" sz="2400" dirty="0"/>
          </a:p>
          <a:p>
            <a:pPr>
              <a:lnSpc>
                <a:spcPct val="150000"/>
              </a:lnSpc>
            </a:pPr>
            <a:r>
              <a:rPr lang="zh-CN" altLang="en-US" sz="2400" dirty="0"/>
              <a:t>但要求</a:t>
            </a:r>
            <a:r>
              <a:rPr lang="zh-CN" altLang="en-US" sz="2400" dirty="0">
                <a:solidFill>
                  <a:srgbClr val="C00000"/>
                </a:solidFill>
              </a:rPr>
              <a:t>蓄电池的容量和功率要足够大</a:t>
            </a:r>
            <a:r>
              <a:rPr lang="zh-CN" altLang="en-US" sz="2400" dirty="0"/>
              <a:t>，</a:t>
            </a:r>
            <a:endParaRPr lang="en-US" altLang="zh-CN" sz="2400" dirty="0"/>
          </a:p>
          <a:p>
            <a:pPr>
              <a:lnSpc>
                <a:spcPct val="150000"/>
              </a:lnSpc>
            </a:pPr>
            <a:r>
              <a:rPr lang="zh-CN" altLang="en-US" sz="2400" dirty="0"/>
              <a:t>且燃料电池发出的电能需要经过蓄电池的电化学转换过程，因而有</a:t>
            </a:r>
            <a:r>
              <a:rPr lang="zh-CN" altLang="en-US" sz="2400" dirty="0">
                <a:solidFill>
                  <a:srgbClr val="C00000"/>
                </a:solidFill>
              </a:rPr>
              <a:t>能量的转换损失</a:t>
            </a:r>
            <a:r>
              <a:rPr lang="zh-CN" altLang="en-US" sz="2400" dirty="0"/>
              <a:t>。</a:t>
            </a:r>
            <a:endParaRPr lang="en-US" altLang="zh-CN" sz="2400" dirty="0"/>
          </a:p>
          <a:p>
            <a:pPr>
              <a:lnSpc>
                <a:spcPct val="150000"/>
              </a:lnSpc>
            </a:pPr>
            <a:r>
              <a:rPr lang="zh-CN" altLang="en-US" sz="2400" dirty="0"/>
              <a:t>目前，串联形式的燃料电池电动汽车</a:t>
            </a:r>
            <a:r>
              <a:rPr lang="zh-CN" altLang="en-US" sz="2400" dirty="0">
                <a:highlight>
                  <a:srgbClr val="FFFF00"/>
                </a:highlight>
              </a:rPr>
              <a:t>较为少见</a:t>
            </a:r>
            <a:r>
              <a:rPr lang="zh-CN" altLang="en-US" sz="2400" dirty="0"/>
              <a:t>。</a:t>
            </a:r>
          </a:p>
        </p:txBody>
      </p:sp>
    </p:spTree>
    <p:extLst>
      <p:ext uri="{BB962C8B-B14F-4D97-AF65-F5344CB8AC3E}">
        <p14:creationId xmlns:p14="http://schemas.microsoft.com/office/powerpoint/2010/main" val="3147609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53">
            <a:extLst>
              <a:ext uri="{FF2B5EF4-FFF2-40B4-BE49-F238E27FC236}">
                <a16:creationId xmlns:a16="http://schemas.microsoft.com/office/drawing/2014/main" id="{B3DE664A-BD60-41BC-926F-041C4C958CCC}"/>
              </a:ext>
            </a:extLst>
          </p:cNvPr>
          <p:cNvSpPr txBox="1"/>
          <p:nvPr/>
        </p:nvSpPr>
        <p:spPr>
          <a:xfrm>
            <a:off x="1195736" y="1047725"/>
            <a:ext cx="3160395"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并联式</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
        <p:nvSpPr>
          <p:cNvPr id="40" name="矩形: 圆角 39">
            <a:extLst>
              <a:ext uri="{FF2B5EF4-FFF2-40B4-BE49-F238E27FC236}">
                <a16:creationId xmlns:a16="http://schemas.microsoft.com/office/drawing/2014/main" id="{75F6A1AF-F9FE-404D-BD7F-E6F899BBCDF9}"/>
              </a:ext>
            </a:extLst>
          </p:cNvPr>
          <p:cNvSpPr/>
          <p:nvPr/>
        </p:nvSpPr>
        <p:spPr>
          <a:xfrm>
            <a:off x="2016220" y="3112242"/>
            <a:ext cx="1633396" cy="4194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黑体" panose="02010609060101010101" pitchFamily="49" charset="-122"/>
                <a:ea typeface="黑体" panose="02010609060101010101" pitchFamily="49" charset="-122"/>
              </a:rPr>
              <a:t>DC/DC</a:t>
            </a:r>
            <a:r>
              <a:rPr lang="zh-CN" altLang="en-US" sz="1600" dirty="0">
                <a:latin typeface="黑体" panose="02010609060101010101" pitchFamily="49" charset="-122"/>
                <a:ea typeface="黑体" panose="02010609060101010101" pitchFamily="49" charset="-122"/>
              </a:rPr>
              <a:t>转换器</a:t>
            </a:r>
          </a:p>
        </p:txBody>
      </p:sp>
      <p:sp>
        <p:nvSpPr>
          <p:cNvPr id="41" name="矩形: 圆角 40">
            <a:extLst>
              <a:ext uri="{FF2B5EF4-FFF2-40B4-BE49-F238E27FC236}">
                <a16:creationId xmlns:a16="http://schemas.microsoft.com/office/drawing/2014/main" id="{10F45D4C-C104-4EC9-9CA4-91F008B7D127}"/>
              </a:ext>
            </a:extLst>
          </p:cNvPr>
          <p:cNvSpPr/>
          <p:nvPr/>
        </p:nvSpPr>
        <p:spPr>
          <a:xfrm>
            <a:off x="2135602" y="4564111"/>
            <a:ext cx="1136342" cy="4793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电动机</a:t>
            </a:r>
          </a:p>
        </p:txBody>
      </p:sp>
      <p:sp>
        <p:nvSpPr>
          <p:cNvPr id="42" name="矩形: 圆角 41">
            <a:extLst>
              <a:ext uri="{FF2B5EF4-FFF2-40B4-BE49-F238E27FC236}">
                <a16:creationId xmlns:a16="http://schemas.microsoft.com/office/drawing/2014/main" id="{62564C93-0790-48F6-8DDA-DF995763322E}"/>
              </a:ext>
            </a:extLst>
          </p:cNvPr>
          <p:cNvSpPr/>
          <p:nvPr/>
        </p:nvSpPr>
        <p:spPr>
          <a:xfrm>
            <a:off x="1046296" y="4564111"/>
            <a:ext cx="706515" cy="4793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车轮</a:t>
            </a:r>
          </a:p>
        </p:txBody>
      </p:sp>
      <p:sp>
        <p:nvSpPr>
          <p:cNvPr id="43" name="矩形: 圆角 42">
            <a:extLst>
              <a:ext uri="{FF2B5EF4-FFF2-40B4-BE49-F238E27FC236}">
                <a16:creationId xmlns:a16="http://schemas.microsoft.com/office/drawing/2014/main" id="{F866D86E-978A-4E1B-BE1C-386C2D6A7C65}"/>
              </a:ext>
            </a:extLst>
          </p:cNvPr>
          <p:cNvSpPr/>
          <p:nvPr/>
        </p:nvSpPr>
        <p:spPr>
          <a:xfrm>
            <a:off x="3649616" y="4564111"/>
            <a:ext cx="706515" cy="4793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车轮</a:t>
            </a:r>
          </a:p>
        </p:txBody>
      </p:sp>
      <p:sp>
        <p:nvSpPr>
          <p:cNvPr id="44" name="矩形: 圆角 43">
            <a:extLst>
              <a:ext uri="{FF2B5EF4-FFF2-40B4-BE49-F238E27FC236}">
                <a16:creationId xmlns:a16="http://schemas.microsoft.com/office/drawing/2014/main" id="{4EF98A31-3334-47C4-9E14-ED385DDC3ADC}"/>
              </a:ext>
            </a:extLst>
          </p:cNvPr>
          <p:cNvSpPr/>
          <p:nvPr/>
        </p:nvSpPr>
        <p:spPr>
          <a:xfrm>
            <a:off x="2016219" y="3531709"/>
            <a:ext cx="1633391" cy="3676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黑体" panose="02010609060101010101" pitchFamily="49" charset="-122"/>
                <a:ea typeface="黑体" panose="02010609060101010101" pitchFamily="49" charset="-122"/>
              </a:rPr>
              <a:t>DC/AC</a:t>
            </a:r>
            <a:r>
              <a:rPr lang="zh-CN" altLang="en-US" sz="1600" dirty="0">
                <a:latin typeface="黑体" panose="02010609060101010101" pitchFamily="49" charset="-122"/>
                <a:ea typeface="黑体" panose="02010609060101010101" pitchFamily="49" charset="-122"/>
              </a:rPr>
              <a:t>逆变器</a:t>
            </a:r>
          </a:p>
        </p:txBody>
      </p:sp>
      <p:cxnSp>
        <p:nvCxnSpPr>
          <p:cNvPr id="45" name="直接箭头连接符 44">
            <a:extLst>
              <a:ext uri="{FF2B5EF4-FFF2-40B4-BE49-F238E27FC236}">
                <a16:creationId xmlns:a16="http://schemas.microsoft.com/office/drawing/2014/main" id="{D882BF44-839D-4DA4-BED4-D866DFBB3D7C}"/>
              </a:ext>
            </a:extLst>
          </p:cNvPr>
          <p:cNvCxnSpPr>
            <a:cxnSpLocks/>
          </p:cNvCxnSpPr>
          <p:nvPr/>
        </p:nvCxnSpPr>
        <p:spPr>
          <a:xfrm flipH="1">
            <a:off x="2208750" y="2498203"/>
            <a:ext cx="1" cy="616996"/>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6" name="直接箭头连接符 45">
            <a:extLst>
              <a:ext uri="{FF2B5EF4-FFF2-40B4-BE49-F238E27FC236}">
                <a16:creationId xmlns:a16="http://schemas.microsoft.com/office/drawing/2014/main" id="{8ACCF46D-9C3E-4397-AC50-23EE428B843A}"/>
              </a:ext>
            </a:extLst>
          </p:cNvPr>
          <p:cNvCxnSpPr>
            <a:cxnSpLocks/>
            <a:endCxn id="41" idx="0"/>
          </p:cNvCxnSpPr>
          <p:nvPr/>
        </p:nvCxnSpPr>
        <p:spPr>
          <a:xfrm>
            <a:off x="2691108" y="3899394"/>
            <a:ext cx="12665" cy="664717"/>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7" name="矩形: 圆角 46">
            <a:extLst>
              <a:ext uri="{FF2B5EF4-FFF2-40B4-BE49-F238E27FC236}">
                <a16:creationId xmlns:a16="http://schemas.microsoft.com/office/drawing/2014/main" id="{51C8DA9B-BD35-4805-A627-A859B8158415}"/>
              </a:ext>
            </a:extLst>
          </p:cNvPr>
          <p:cNvSpPr/>
          <p:nvPr/>
        </p:nvSpPr>
        <p:spPr>
          <a:xfrm>
            <a:off x="2651452" y="2059134"/>
            <a:ext cx="1325117" cy="4793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辅助动力源</a:t>
            </a:r>
          </a:p>
        </p:txBody>
      </p:sp>
      <p:sp>
        <p:nvSpPr>
          <p:cNvPr id="48" name="矩形: 圆角 47">
            <a:extLst>
              <a:ext uri="{FF2B5EF4-FFF2-40B4-BE49-F238E27FC236}">
                <a16:creationId xmlns:a16="http://schemas.microsoft.com/office/drawing/2014/main" id="{5C934B66-E6DD-4E49-ADB7-40AFFFA661F4}"/>
              </a:ext>
            </a:extLst>
          </p:cNvPr>
          <p:cNvSpPr/>
          <p:nvPr/>
        </p:nvSpPr>
        <p:spPr>
          <a:xfrm>
            <a:off x="1469317" y="2059134"/>
            <a:ext cx="1136342" cy="4793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燃料电池</a:t>
            </a:r>
          </a:p>
        </p:txBody>
      </p:sp>
      <p:cxnSp>
        <p:nvCxnSpPr>
          <p:cNvPr id="49" name="直接箭头连接符 48">
            <a:extLst>
              <a:ext uri="{FF2B5EF4-FFF2-40B4-BE49-F238E27FC236}">
                <a16:creationId xmlns:a16="http://schemas.microsoft.com/office/drawing/2014/main" id="{A04CEC1D-853F-4105-95E4-AF6B282FBDB3}"/>
              </a:ext>
            </a:extLst>
          </p:cNvPr>
          <p:cNvCxnSpPr/>
          <p:nvPr/>
        </p:nvCxnSpPr>
        <p:spPr>
          <a:xfrm>
            <a:off x="3195098" y="2508564"/>
            <a:ext cx="0" cy="616996"/>
          </a:xfrm>
          <a:prstGeom prst="straightConnector1">
            <a:avLst/>
          </a:prstGeom>
          <a:ln w="9525" cap="flat" cmpd="sng" algn="ctr">
            <a:solidFill>
              <a:schemeClr val="dk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0" name="直接连接符 49">
            <a:extLst>
              <a:ext uri="{FF2B5EF4-FFF2-40B4-BE49-F238E27FC236}">
                <a16:creationId xmlns:a16="http://schemas.microsoft.com/office/drawing/2014/main" id="{9DF127C6-4843-4D9E-A194-C97DA9BC57E5}"/>
              </a:ext>
            </a:extLst>
          </p:cNvPr>
          <p:cNvCxnSpPr/>
          <p:nvPr/>
        </p:nvCxnSpPr>
        <p:spPr>
          <a:xfrm>
            <a:off x="1757930" y="4828962"/>
            <a:ext cx="377672" cy="1"/>
          </a:xfrm>
          <a:prstGeom prst="line">
            <a:avLst/>
          </a:prstGeom>
        </p:spPr>
        <p:style>
          <a:lnRef idx="2">
            <a:schemeClr val="dk1"/>
          </a:lnRef>
          <a:fillRef idx="0">
            <a:schemeClr val="dk1"/>
          </a:fillRef>
          <a:effectRef idx="1">
            <a:schemeClr val="dk1"/>
          </a:effectRef>
          <a:fontRef idx="minor">
            <a:schemeClr val="tx1"/>
          </a:fontRef>
        </p:style>
      </p:cxnSp>
      <p:cxnSp>
        <p:nvCxnSpPr>
          <p:cNvPr id="51" name="直接连接符 50">
            <a:extLst>
              <a:ext uri="{FF2B5EF4-FFF2-40B4-BE49-F238E27FC236}">
                <a16:creationId xmlns:a16="http://schemas.microsoft.com/office/drawing/2014/main" id="{7E3AE41C-A74D-4C3A-836A-650D6DA69595}"/>
              </a:ext>
            </a:extLst>
          </p:cNvPr>
          <p:cNvCxnSpPr>
            <a:cxnSpLocks/>
            <a:stCxn id="41" idx="3"/>
            <a:endCxn id="43" idx="1"/>
          </p:cNvCxnSpPr>
          <p:nvPr/>
        </p:nvCxnSpPr>
        <p:spPr>
          <a:xfrm>
            <a:off x="3271944" y="4803808"/>
            <a:ext cx="377672" cy="0"/>
          </a:xfrm>
          <a:prstGeom prst="line">
            <a:avLst/>
          </a:prstGeom>
        </p:spPr>
        <p:style>
          <a:lnRef idx="2">
            <a:schemeClr val="dk1"/>
          </a:lnRef>
          <a:fillRef idx="0">
            <a:schemeClr val="dk1"/>
          </a:fillRef>
          <a:effectRef idx="1">
            <a:schemeClr val="dk1"/>
          </a:effectRef>
          <a:fontRef idx="minor">
            <a:schemeClr val="tx1"/>
          </a:fontRef>
        </p:style>
      </p:cxnSp>
      <p:sp>
        <p:nvSpPr>
          <p:cNvPr id="54" name="文本框 53">
            <a:extLst>
              <a:ext uri="{FF2B5EF4-FFF2-40B4-BE49-F238E27FC236}">
                <a16:creationId xmlns:a16="http://schemas.microsoft.com/office/drawing/2014/main" id="{DB83D1E9-B117-4D99-AF44-CBCDC182BBD3}"/>
              </a:ext>
            </a:extLst>
          </p:cNvPr>
          <p:cNvSpPr txBox="1"/>
          <p:nvPr/>
        </p:nvSpPr>
        <p:spPr>
          <a:xfrm>
            <a:off x="4872731" y="922801"/>
            <a:ext cx="7255423" cy="5012398"/>
          </a:xfrm>
          <a:prstGeom prst="rect">
            <a:avLst/>
          </a:prstGeom>
          <a:noFill/>
        </p:spPr>
        <p:txBody>
          <a:bodyPr wrap="square">
            <a:spAutoFit/>
          </a:bodyPr>
          <a:lstStyle/>
          <a:p>
            <a:pPr>
              <a:lnSpc>
                <a:spcPct val="150000"/>
              </a:lnSpc>
            </a:pPr>
            <a:r>
              <a:rPr lang="zh-CN" altLang="en-US" sz="2400" dirty="0"/>
              <a:t>燃料电池和蓄电池共同向电机提供电力。</a:t>
            </a:r>
            <a:endParaRPr lang="en-US" altLang="zh-CN" sz="2400" dirty="0"/>
          </a:p>
          <a:p>
            <a:pPr>
              <a:lnSpc>
                <a:spcPct val="150000"/>
              </a:lnSpc>
            </a:pPr>
            <a:r>
              <a:rPr lang="zh-CN" altLang="en-US" sz="2400" dirty="0"/>
              <a:t>根据燃料电池与蓄电池能量大小的配置不同，</a:t>
            </a:r>
            <a:endParaRPr lang="en-US" altLang="zh-CN" sz="2400" dirty="0"/>
          </a:p>
          <a:p>
            <a:pPr>
              <a:lnSpc>
                <a:spcPct val="150000"/>
              </a:lnSpc>
            </a:pPr>
            <a:r>
              <a:rPr lang="zh-CN" altLang="en-US" sz="2400" dirty="0"/>
              <a:t>又可将其分为大燃料电池型和小燃料电池型两种。</a:t>
            </a:r>
            <a:endParaRPr lang="en-US" altLang="zh-CN" sz="2400" dirty="0"/>
          </a:p>
          <a:p>
            <a:pPr>
              <a:lnSpc>
                <a:spcPct val="150000"/>
              </a:lnSpc>
            </a:pPr>
            <a:r>
              <a:rPr lang="zh-CN" altLang="en-US" sz="2400" dirty="0"/>
              <a:t>大燃料电池型主要由燃料电池提供电力，</a:t>
            </a:r>
            <a:endParaRPr lang="en-US" altLang="zh-CN" sz="2400" dirty="0"/>
          </a:p>
          <a:p>
            <a:pPr>
              <a:lnSpc>
                <a:spcPct val="150000"/>
              </a:lnSpc>
            </a:pPr>
            <a:r>
              <a:rPr lang="zh-CN" altLang="en-US" sz="2400" dirty="0"/>
              <a:t>并在车辆减速与制动时进行能量回收；</a:t>
            </a:r>
            <a:endParaRPr lang="en-US" altLang="zh-CN" sz="2400" dirty="0"/>
          </a:p>
          <a:p>
            <a:pPr>
              <a:lnSpc>
                <a:spcPct val="150000"/>
              </a:lnSpc>
            </a:pPr>
            <a:r>
              <a:rPr lang="zh-CN" altLang="en-US" sz="2400" dirty="0"/>
              <a:t>小燃料电池型则必须采用大容量的蓄电池，</a:t>
            </a:r>
            <a:endParaRPr lang="en-US" altLang="zh-CN" sz="2400" dirty="0"/>
          </a:p>
          <a:p>
            <a:pPr>
              <a:lnSpc>
                <a:spcPct val="150000"/>
              </a:lnSpc>
            </a:pPr>
            <a:r>
              <a:rPr lang="zh-CN" altLang="en-US" sz="2400" dirty="0"/>
              <a:t>由蓄电池提供主要的电力，而燃料电池只是协助供电。</a:t>
            </a:r>
            <a:endParaRPr lang="en-US" altLang="zh-CN" sz="2400" dirty="0"/>
          </a:p>
          <a:p>
            <a:pPr>
              <a:lnSpc>
                <a:spcPct val="150000"/>
              </a:lnSpc>
            </a:pPr>
            <a:r>
              <a:rPr lang="zh-CN" altLang="en-US" sz="2400" dirty="0"/>
              <a:t>并联式燃料电池是目前燃料电池电动汽车采用较多的形式。</a:t>
            </a:r>
          </a:p>
        </p:txBody>
      </p:sp>
    </p:spTree>
    <p:extLst>
      <p:ext uri="{BB962C8B-B14F-4D97-AF65-F5344CB8AC3E}">
        <p14:creationId xmlns:p14="http://schemas.microsoft.com/office/powerpoint/2010/main" val="1489629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custDataLst>
              <p:tags r:id="rId2"/>
            </p:custDataLst>
          </p:nvPr>
        </p:nvCxnSpPr>
        <p:spPr>
          <a:xfrm>
            <a:off x="0" y="4346458"/>
            <a:ext cx="12192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8"/>
          <p:cNvSpPr/>
          <p:nvPr/>
        </p:nvSpPr>
        <p:spPr>
          <a:xfrm>
            <a:off x="4215" y="-2220"/>
            <a:ext cx="12187183" cy="59183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0"/>
          </a:gradFill>
          <a:ln w="9525">
            <a:noFill/>
          </a:ln>
        </p:spPr>
        <p:txBody>
          <a:bodyPr lIns="85494" tIns="44553" rIns="85494" bIns="44553" anchor="ctr"/>
          <a:lstStyle/>
          <a:p>
            <a:pPr algn="ctr" eaLnBrk="0" hangingPunct="0"/>
            <a:endParaRPr lang="zh-CN" altLang="zh-CN" sz="1705" dirty="0">
              <a:solidFill>
                <a:srgbClr val="FFFFFF"/>
              </a:solidFill>
              <a:latin typeface="Arial" panose="020B0604020202020204" pitchFamily="34" charset="0"/>
              <a:ea typeface="宋体" panose="02010600030101010101" pitchFamily="2" charset="-122"/>
            </a:endParaRPr>
          </a:p>
        </p:txBody>
      </p:sp>
      <p:sp>
        <p:nvSpPr>
          <p:cNvPr id="3" name="文本框 2"/>
          <p:cNvSpPr txBox="1"/>
          <p:nvPr/>
        </p:nvSpPr>
        <p:spPr>
          <a:xfrm>
            <a:off x="8115300" y="133985"/>
            <a:ext cx="4246880" cy="398780"/>
          </a:xfrm>
          <a:prstGeom prst="rect">
            <a:avLst/>
          </a:prstGeom>
          <a:noFill/>
        </p:spPr>
        <p:txBody>
          <a:bodyPr wrap="none" rtlCol="0">
            <a:spAutoFit/>
          </a:bodyPr>
          <a:lstStyle/>
          <a:p>
            <a:r>
              <a:rPr lang="zh-CN" altLang="en-US" sz="2000" b="1">
                <a:solidFill>
                  <a:schemeClr val="tx1"/>
                </a:solidFill>
              </a:rPr>
              <a:t>《新能源汽车电池及管理系统检修》</a:t>
            </a:r>
          </a:p>
        </p:txBody>
      </p:sp>
      <p:grpSp>
        <p:nvGrpSpPr>
          <p:cNvPr id="10" name="组合 1"/>
          <p:cNvGrpSpPr/>
          <p:nvPr/>
        </p:nvGrpSpPr>
        <p:grpSpPr bwMode="auto">
          <a:xfrm rot="10800000">
            <a:off x="131763" y="115888"/>
            <a:ext cx="6611937" cy="5976937"/>
            <a:chOff x="3018972" y="1"/>
            <a:chExt cx="9204298" cy="6858000"/>
          </a:xfrm>
        </p:grpSpPr>
        <p:sp>
          <p:nvSpPr>
            <p:cNvPr id="11" name="任意形状 185"/>
            <p:cNvSpPr/>
            <p:nvPr/>
          </p:nvSpPr>
          <p:spPr>
            <a:xfrm>
              <a:off x="3052120" y="1"/>
              <a:ext cx="9171150" cy="6858000"/>
            </a:xfrm>
            <a:custGeom>
              <a:avLst/>
              <a:gdLst>
                <a:gd name="connsiteX0" fmla="*/ 9139995 w 9172085"/>
                <a:gd name="connsiteY0" fmla="*/ 6547684 h 6858000"/>
                <a:gd name="connsiteX1" fmla="*/ 9139995 w 9172085"/>
                <a:gd name="connsiteY1" fmla="*/ 6559712 h 6858000"/>
                <a:gd name="connsiteX2" fmla="*/ 8697455 w 9172085"/>
                <a:gd name="connsiteY2" fmla="*/ 6858000 h 6858000"/>
                <a:gd name="connsiteX3" fmla="*/ 8678034 w 9172085"/>
                <a:gd name="connsiteY3" fmla="*/ 6858000 h 6858000"/>
                <a:gd name="connsiteX4" fmla="*/ 9137989 w 9172085"/>
                <a:gd name="connsiteY4" fmla="*/ 6547685 h 6858000"/>
                <a:gd name="connsiteX5" fmla="*/ 9137736 w 9172085"/>
                <a:gd name="connsiteY5" fmla="*/ 6549205 h 6858000"/>
                <a:gd name="connsiteX6" fmla="*/ 1337804 w 9172085"/>
                <a:gd name="connsiteY6" fmla="*/ 5996427 h 6858000"/>
                <a:gd name="connsiteX7" fmla="*/ 30086 w 9172085"/>
                <a:gd name="connsiteY7" fmla="*/ 6762170 h 6858000"/>
                <a:gd name="connsiteX8" fmla="*/ 1608574 w 9172085"/>
                <a:gd name="connsiteY8" fmla="*/ 6477522 h 6858000"/>
                <a:gd name="connsiteX9" fmla="*/ 2151705 w 9172085"/>
                <a:gd name="connsiteY9" fmla="*/ 5832136 h 6858000"/>
                <a:gd name="connsiteX10" fmla="*/ 1347834 w 9172085"/>
                <a:gd name="connsiteY10" fmla="*/ 5992417 h 6858000"/>
                <a:gd name="connsiteX11" fmla="*/ 1616599 w 9172085"/>
                <a:gd name="connsiteY11" fmla="*/ 6471510 h 6858000"/>
                <a:gd name="connsiteX12" fmla="*/ 2015509 w 9172085"/>
                <a:gd name="connsiteY12" fmla="*/ 5995180 h 6858000"/>
                <a:gd name="connsiteX13" fmla="*/ 3213357 w 9172085"/>
                <a:gd name="connsiteY13" fmla="*/ 5828061 h 6858000"/>
                <a:gd name="connsiteX14" fmla="*/ 2168166 w 9172085"/>
                <a:gd name="connsiteY14" fmla="*/ 5830046 h 6858000"/>
                <a:gd name="connsiteX15" fmla="*/ 2168166 w 9172085"/>
                <a:gd name="connsiteY15" fmla="*/ 5830047 h 6858000"/>
                <a:gd name="connsiteX16" fmla="*/ 1639832 w 9172085"/>
                <a:gd name="connsiteY16" fmla="*/ 6462531 h 6858000"/>
                <a:gd name="connsiteX17" fmla="*/ 8133127 w 9172085"/>
                <a:gd name="connsiteY17" fmla="*/ 5577474 h 6858000"/>
                <a:gd name="connsiteX18" fmla="*/ 7013483 w 9172085"/>
                <a:gd name="connsiteY18" fmla="*/ 6151993 h 6858000"/>
                <a:gd name="connsiteX19" fmla="*/ 7312714 w 9172085"/>
                <a:gd name="connsiteY19" fmla="*/ 6062721 h 6858000"/>
                <a:gd name="connsiteX20" fmla="*/ 8558336 w 9172085"/>
                <a:gd name="connsiteY20" fmla="*/ 5689731 h 6858000"/>
                <a:gd name="connsiteX21" fmla="*/ 3510766 w 9172085"/>
                <a:gd name="connsiteY21" fmla="*/ 5333222 h 6858000"/>
                <a:gd name="connsiteX22" fmla="*/ 3384969 w 9172085"/>
                <a:gd name="connsiteY22" fmla="*/ 5571028 h 6858000"/>
                <a:gd name="connsiteX23" fmla="*/ 3253401 w 9172085"/>
                <a:gd name="connsiteY23" fmla="*/ 5819963 h 6858000"/>
                <a:gd name="connsiteX24" fmla="*/ 3357856 w 9172085"/>
                <a:gd name="connsiteY24" fmla="*/ 5868689 h 6858000"/>
                <a:gd name="connsiteX25" fmla="*/ 4818668 w 9172085"/>
                <a:gd name="connsiteY25" fmla="*/ 6548274 h 6858000"/>
                <a:gd name="connsiteX26" fmla="*/ 3499955 w 9172085"/>
                <a:gd name="connsiteY26" fmla="*/ 5332916 h 6858000"/>
                <a:gd name="connsiteX27" fmla="*/ 2190493 w 9172085"/>
                <a:gd name="connsiteY27" fmla="*/ 5819931 h 6858000"/>
                <a:gd name="connsiteX28" fmla="*/ 3170063 w 9172085"/>
                <a:gd name="connsiteY28" fmla="*/ 5816304 h 6858000"/>
                <a:gd name="connsiteX29" fmla="*/ 3243204 w 9172085"/>
                <a:gd name="connsiteY29" fmla="*/ 5816026 h 6858000"/>
                <a:gd name="connsiteX30" fmla="*/ 3243223 w 9172085"/>
                <a:gd name="connsiteY30" fmla="*/ 5816018 h 6858000"/>
                <a:gd name="connsiteX31" fmla="*/ 3245232 w 9172085"/>
                <a:gd name="connsiteY31" fmla="*/ 5816018 h 6858000"/>
                <a:gd name="connsiteX32" fmla="*/ 7517379 w 9172085"/>
                <a:gd name="connsiteY32" fmla="*/ 5104397 h 6858000"/>
                <a:gd name="connsiteX33" fmla="*/ 7036234 w 9172085"/>
                <a:gd name="connsiteY33" fmla="*/ 6042983 h 6858000"/>
                <a:gd name="connsiteX34" fmla="*/ 6976018 w 9172085"/>
                <a:gd name="connsiteY34" fmla="*/ 6160711 h 6858000"/>
                <a:gd name="connsiteX35" fmla="*/ 8123101 w 9172085"/>
                <a:gd name="connsiteY35" fmla="*/ 5571461 h 6858000"/>
                <a:gd name="connsiteX36" fmla="*/ 4921905 w 9172085"/>
                <a:gd name="connsiteY36" fmla="*/ 5090073 h 6858000"/>
                <a:gd name="connsiteX37" fmla="*/ 3520292 w 9172085"/>
                <a:gd name="connsiteY37" fmla="*/ 5327165 h 6858000"/>
                <a:gd name="connsiteX38" fmla="*/ 4841771 w 9172085"/>
                <a:gd name="connsiteY38" fmla="*/ 6555704 h 6858000"/>
                <a:gd name="connsiteX39" fmla="*/ 5255470 w 9172085"/>
                <a:gd name="connsiteY39" fmla="*/ 4997900 h 6858000"/>
                <a:gd name="connsiteX40" fmla="*/ 4853957 w 9172085"/>
                <a:gd name="connsiteY40" fmla="*/ 6561314 h 6858000"/>
                <a:gd name="connsiteX41" fmla="*/ 6951769 w 9172085"/>
                <a:gd name="connsiteY41" fmla="*/ 6170827 h 6858000"/>
                <a:gd name="connsiteX42" fmla="*/ 5242686 w 9172085"/>
                <a:gd name="connsiteY42" fmla="*/ 4996809 h 6858000"/>
                <a:gd name="connsiteX43" fmla="*/ 4932030 w 9172085"/>
                <a:gd name="connsiteY43" fmla="*/ 5088360 h 6858000"/>
                <a:gd name="connsiteX44" fmla="*/ 4932029 w 9172085"/>
                <a:gd name="connsiteY44" fmla="*/ 5088361 h 6858000"/>
                <a:gd name="connsiteX45" fmla="*/ 4932022 w 9172085"/>
                <a:gd name="connsiteY45" fmla="*/ 5088362 h 6858000"/>
                <a:gd name="connsiteX46" fmla="*/ 4854393 w 9172085"/>
                <a:gd name="connsiteY46" fmla="*/ 6508761 h 6858000"/>
                <a:gd name="connsiteX47" fmla="*/ 5266977 w 9172085"/>
                <a:gd name="connsiteY47" fmla="*/ 4994146 h 6858000"/>
                <a:gd name="connsiteX48" fmla="*/ 6963804 w 9172085"/>
                <a:gd name="connsiteY48" fmla="*/ 6164812 h 6858000"/>
                <a:gd name="connsiteX49" fmla="*/ 7139543 w 9172085"/>
                <a:gd name="connsiteY49" fmla="*/ 5821312 h 6858000"/>
                <a:gd name="connsiteX50" fmla="*/ 7507260 w 9172085"/>
                <a:gd name="connsiteY50" fmla="*/ 5102389 h 6858000"/>
                <a:gd name="connsiteX51" fmla="*/ 4415457 w 9172085"/>
                <a:gd name="connsiteY51" fmla="*/ 4690685 h 6858000"/>
                <a:gd name="connsiteX52" fmla="*/ 4932313 w 9172085"/>
                <a:gd name="connsiteY52" fmla="*/ 5079049 h 6858000"/>
                <a:gd name="connsiteX53" fmla="*/ 5234887 w 9172085"/>
                <a:gd name="connsiteY53" fmla="*/ 4988132 h 6858000"/>
                <a:gd name="connsiteX54" fmla="*/ 4378453 w 9172085"/>
                <a:gd name="connsiteY54" fmla="*/ 4677424 h 6858000"/>
                <a:gd name="connsiteX55" fmla="*/ 4033657 w 9172085"/>
                <a:gd name="connsiteY55" fmla="*/ 4936076 h 6858000"/>
                <a:gd name="connsiteX56" fmla="*/ 3530923 w 9172085"/>
                <a:gd name="connsiteY56" fmla="*/ 5314652 h 6858000"/>
                <a:gd name="connsiteX57" fmla="*/ 4911483 w 9172085"/>
                <a:gd name="connsiteY57" fmla="*/ 5080461 h 6858000"/>
                <a:gd name="connsiteX58" fmla="*/ 4328311 w 9172085"/>
                <a:gd name="connsiteY58" fmla="*/ 4448904 h 6858000"/>
                <a:gd name="connsiteX59" fmla="*/ 3548232 w 9172085"/>
                <a:gd name="connsiteY59" fmla="*/ 5290671 h 6858000"/>
                <a:gd name="connsiteX60" fmla="*/ 3584161 w 9172085"/>
                <a:gd name="connsiteY60" fmla="*/ 5263698 h 6858000"/>
                <a:gd name="connsiteX61" fmla="*/ 4374079 w 9172085"/>
                <a:gd name="connsiteY61" fmla="*/ 4669679 h 6858000"/>
                <a:gd name="connsiteX62" fmla="*/ 4334688 w 9172085"/>
                <a:gd name="connsiteY62" fmla="*/ 4479388 h 6858000"/>
                <a:gd name="connsiteX63" fmla="*/ 5479583 w 9172085"/>
                <a:gd name="connsiteY63" fmla="*/ 4310588 h 6858000"/>
                <a:gd name="connsiteX64" fmla="*/ 4337549 w 9172085"/>
                <a:gd name="connsiteY64" fmla="*/ 4442748 h 6858000"/>
                <a:gd name="connsiteX65" fmla="*/ 4383566 w 9172085"/>
                <a:gd name="connsiteY65" fmla="*/ 4665040 h 6858000"/>
                <a:gd name="connsiteX66" fmla="*/ 5519413 w 9172085"/>
                <a:gd name="connsiteY66" fmla="*/ 4307255 h 6858000"/>
                <a:gd name="connsiteX67" fmla="*/ 5144704 w 9172085"/>
                <a:gd name="connsiteY67" fmla="*/ 4428166 h 6858000"/>
                <a:gd name="connsiteX68" fmla="*/ 4394497 w 9172085"/>
                <a:gd name="connsiteY68" fmla="*/ 4671410 h 6858000"/>
                <a:gd name="connsiteX69" fmla="*/ 5248580 w 9172085"/>
                <a:gd name="connsiteY69" fmla="*/ 4981993 h 6858000"/>
                <a:gd name="connsiteX70" fmla="*/ 5528068 w 9172085"/>
                <a:gd name="connsiteY70" fmla="*/ 4306717 h 6858000"/>
                <a:gd name="connsiteX71" fmla="*/ 5258013 w 9172085"/>
                <a:gd name="connsiteY71" fmla="*/ 4982463 h 6858000"/>
                <a:gd name="connsiteX72" fmla="*/ 7483414 w 9172085"/>
                <a:gd name="connsiteY72" fmla="*/ 5090813 h 6858000"/>
                <a:gd name="connsiteX73" fmla="*/ 6532041 w 9172085"/>
                <a:gd name="connsiteY73" fmla="*/ 3478438 h 6858000"/>
                <a:gd name="connsiteX74" fmla="*/ 5537906 w 9172085"/>
                <a:gd name="connsiteY74" fmla="*/ 4297830 h 6858000"/>
                <a:gd name="connsiteX75" fmla="*/ 7502411 w 9172085"/>
                <a:gd name="connsiteY75" fmla="*/ 5085564 h 6858000"/>
                <a:gd name="connsiteX76" fmla="*/ 3955693 w 9172085"/>
                <a:gd name="connsiteY76" fmla="*/ 3185482 h 6858000"/>
                <a:gd name="connsiteX77" fmla="*/ 4334192 w 9172085"/>
                <a:gd name="connsiteY77" fmla="*/ 4432417 h 6858000"/>
                <a:gd name="connsiteX78" fmla="*/ 5511906 w 9172085"/>
                <a:gd name="connsiteY78" fmla="*/ 4296148 h 6858000"/>
                <a:gd name="connsiteX79" fmla="*/ 7339300 w 9172085"/>
                <a:gd name="connsiteY79" fmla="*/ 3117432 h 6858000"/>
                <a:gd name="connsiteX80" fmla="*/ 6840315 w 9172085"/>
                <a:gd name="connsiteY80" fmla="*/ 3338407 h 6858000"/>
                <a:gd name="connsiteX81" fmla="*/ 6541881 w 9172085"/>
                <a:gd name="connsiteY81" fmla="*/ 3472111 h 6858000"/>
                <a:gd name="connsiteX82" fmla="*/ 7509004 w 9172085"/>
                <a:gd name="connsiteY82" fmla="*/ 5073853 h 6858000"/>
                <a:gd name="connsiteX83" fmla="*/ 7356409 w 9172085"/>
                <a:gd name="connsiteY83" fmla="*/ 3126890 h 6858000"/>
                <a:gd name="connsiteX84" fmla="*/ 7340488 w 9172085"/>
                <a:gd name="connsiteY84" fmla="*/ 3120299 h 6858000"/>
                <a:gd name="connsiteX85" fmla="*/ 8038852 w 9172085"/>
                <a:gd name="connsiteY85" fmla="*/ 3099888 h 6858000"/>
                <a:gd name="connsiteX86" fmla="*/ 7649153 w 9172085"/>
                <a:gd name="connsiteY86" fmla="*/ 3103305 h 6858000"/>
                <a:gd name="connsiteX87" fmla="*/ 7383429 w 9172085"/>
                <a:gd name="connsiteY87" fmla="*/ 3105669 h 6858000"/>
                <a:gd name="connsiteX88" fmla="*/ 7377365 w 9172085"/>
                <a:gd name="connsiteY88" fmla="*/ 3120299 h 6858000"/>
                <a:gd name="connsiteX89" fmla="*/ 7364493 w 9172085"/>
                <a:gd name="connsiteY89" fmla="*/ 3125628 h 6858000"/>
                <a:gd name="connsiteX90" fmla="*/ 7517379 w 9172085"/>
                <a:gd name="connsiteY90" fmla="*/ 5070319 h 6858000"/>
                <a:gd name="connsiteX91" fmla="*/ 5301335 w 9172085"/>
                <a:gd name="connsiteY91" fmla="*/ 2516506 h 6858000"/>
                <a:gd name="connsiteX92" fmla="*/ 5531662 w 9172085"/>
                <a:gd name="connsiteY92" fmla="*/ 4289999 h 6858000"/>
                <a:gd name="connsiteX93" fmla="*/ 6525573 w 9172085"/>
                <a:gd name="connsiteY93" fmla="*/ 3470791 h 6858000"/>
                <a:gd name="connsiteX94" fmla="*/ 5290014 w 9172085"/>
                <a:gd name="connsiteY94" fmla="*/ 2511993 h 6858000"/>
                <a:gd name="connsiteX95" fmla="*/ 3959511 w 9172085"/>
                <a:gd name="connsiteY95" fmla="*/ 3173891 h 6858000"/>
                <a:gd name="connsiteX96" fmla="*/ 5520028 w 9172085"/>
                <a:gd name="connsiteY96" fmla="*/ 4287627 h 6858000"/>
                <a:gd name="connsiteX97" fmla="*/ 8038865 w 9172085"/>
                <a:gd name="connsiteY97" fmla="*/ 2458374 h 6858000"/>
                <a:gd name="connsiteX98" fmla="*/ 7700793 w 9172085"/>
                <a:gd name="connsiteY98" fmla="*/ 2781034 h 6858000"/>
                <a:gd name="connsiteX99" fmla="*/ 7379329 w 9172085"/>
                <a:gd name="connsiteY99" fmla="*/ 3088184 h 6858000"/>
                <a:gd name="connsiteX100" fmla="*/ 7382419 w 9172085"/>
                <a:gd name="connsiteY100" fmla="*/ 3095639 h 6858000"/>
                <a:gd name="connsiteX101" fmla="*/ 7744055 w 9172085"/>
                <a:gd name="connsiteY101" fmla="*/ 3092478 h 6858000"/>
                <a:gd name="connsiteX102" fmla="*/ 8040846 w 9172085"/>
                <a:gd name="connsiteY102" fmla="*/ 3089813 h 6858000"/>
                <a:gd name="connsiteX103" fmla="*/ 8039921 w 9172085"/>
                <a:gd name="connsiteY103" fmla="*/ 2790962 h 6858000"/>
                <a:gd name="connsiteX104" fmla="*/ 8046907 w 9172085"/>
                <a:gd name="connsiteY104" fmla="*/ 2454823 h 6858000"/>
                <a:gd name="connsiteX105" fmla="*/ 8047859 w 9172085"/>
                <a:gd name="connsiteY105" fmla="*/ 2762309 h 6858000"/>
                <a:gd name="connsiteX106" fmla="*/ 8048887 w 9172085"/>
                <a:gd name="connsiteY106" fmla="*/ 3087810 h 6858000"/>
                <a:gd name="connsiteX107" fmla="*/ 8929133 w 9172085"/>
                <a:gd name="connsiteY107" fmla="*/ 2554750 h 6858000"/>
                <a:gd name="connsiteX108" fmla="*/ 4210580 w 9172085"/>
                <a:gd name="connsiteY108" fmla="*/ 2183123 h 6858000"/>
                <a:gd name="connsiteX109" fmla="*/ 3955935 w 9172085"/>
                <a:gd name="connsiteY109" fmla="*/ 3163634 h 6858000"/>
                <a:gd name="connsiteX110" fmla="*/ 5281022 w 9172085"/>
                <a:gd name="connsiteY110" fmla="*/ 2504474 h 6858000"/>
                <a:gd name="connsiteX111" fmla="*/ 5126156 w 9172085"/>
                <a:gd name="connsiteY111" fmla="*/ 2457809 h 6858000"/>
                <a:gd name="connsiteX112" fmla="*/ 6380143 w 9172085"/>
                <a:gd name="connsiteY112" fmla="*/ 2033404 h 6858000"/>
                <a:gd name="connsiteX113" fmla="*/ 6536587 w 9172085"/>
                <a:gd name="connsiteY113" fmla="*/ 3462660 h 6858000"/>
                <a:gd name="connsiteX114" fmla="*/ 7334645 w 9172085"/>
                <a:gd name="connsiteY114" fmla="*/ 3106200 h 6858000"/>
                <a:gd name="connsiteX115" fmla="*/ 7332851 w 9172085"/>
                <a:gd name="connsiteY115" fmla="*/ 3101873 h 6858000"/>
                <a:gd name="connsiteX116" fmla="*/ 7338458 w 9172085"/>
                <a:gd name="connsiteY116" fmla="*/ 3088343 h 6858000"/>
                <a:gd name="connsiteX117" fmla="*/ 6368373 w 9172085"/>
                <a:gd name="connsiteY117" fmla="*/ 2027753 h 6858000"/>
                <a:gd name="connsiteX118" fmla="*/ 5303418 w 9172085"/>
                <a:gd name="connsiteY118" fmla="*/ 2504739 h 6858000"/>
                <a:gd name="connsiteX119" fmla="*/ 6526562 w 9172085"/>
                <a:gd name="connsiteY119" fmla="*/ 3458651 h 6858000"/>
                <a:gd name="connsiteX120" fmla="*/ 6388299 w 9172085"/>
                <a:gd name="connsiteY120" fmla="*/ 2027536 h 6858000"/>
                <a:gd name="connsiteX121" fmla="*/ 7347020 w 9172085"/>
                <a:gd name="connsiteY121" fmla="*/ 3080742 h 6858000"/>
                <a:gd name="connsiteX122" fmla="*/ 7358926 w 9172085"/>
                <a:gd name="connsiteY122" fmla="*/ 3075813 h 6858000"/>
                <a:gd name="connsiteX123" fmla="*/ 7372053 w 9172085"/>
                <a:gd name="connsiteY123" fmla="*/ 3081247 h 6858000"/>
                <a:gd name="connsiteX124" fmla="*/ 8031658 w 9172085"/>
                <a:gd name="connsiteY124" fmla="*/ 2449482 h 6858000"/>
                <a:gd name="connsiteX125" fmla="*/ 5297069 w 9172085"/>
                <a:gd name="connsiteY125" fmla="*/ 1458094 h 6858000"/>
                <a:gd name="connsiteX126" fmla="*/ 5297069 w 9172085"/>
                <a:gd name="connsiteY126" fmla="*/ 2496455 h 6858000"/>
                <a:gd name="connsiteX127" fmla="*/ 6362096 w 9172085"/>
                <a:gd name="connsiteY127" fmla="*/ 2019370 h 6858000"/>
                <a:gd name="connsiteX128" fmla="*/ 5291049 w 9172085"/>
                <a:gd name="connsiteY128" fmla="*/ 1458091 h 6858000"/>
                <a:gd name="connsiteX129" fmla="*/ 4217998 w 9172085"/>
                <a:gd name="connsiteY129" fmla="*/ 2173720 h 6858000"/>
                <a:gd name="connsiteX130" fmla="*/ 5291049 w 9172085"/>
                <a:gd name="connsiteY130" fmla="*/ 2496455 h 6858000"/>
                <a:gd name="connsiteX131" fmla="*/ 9028972 w 9172085"/>
                <a:gd name="connsiteY131" fmla="*/ 0 h 6858000"/>
                <a:gd name="connsiteX132" fmla="*/ 9047485 w 9172085"/>
                <a:gd name="connsiteY132" fmla="*/ 0 h 6858000"/>
                <a:gd name="connsiteX133" fmla="*/ 9168788 w 9172085"/>
                <a:gd name="connsiteY133" fmla="*/ 67112 h 6858000"/>
                <a:gd name="connsiteX134" fmla="*/ 9172085 w 9172085"/>
                <a:gd name="connsiteY134" fmla="*/ 68933 h 6858000"/>
                <a:gd name="connsiteX135" fmla="*/ 9172085 w 9172085"/>
                <a:gd name="connsiteY135" fmla="*/ 78956 h 6858000"/>
                <a:gd name="connsiteX136" fmla="*/ 9172084 w 9172085"/>
                <a:gd name="connsiteY136" fmla="*/ 78956 h 6858000"/>
                <a:gd name="connsiteX137" fmla="*/ 9172084 w 9172085"/>
                <a:gd name="connsiteY137" fmla="*/ 78957 h 6858000"/>
                <a:gd name="connsiteX138" fmla="*/ 8454152 w 9172085"/>
                <a:gd name="connsiteY138" fmla="*/ 0 h 6858000"/>
                <a:gd name="connsiteX139" fmla="*/ 8467584 w 9172085"/>
                <a:gd name="connsiteY139" fmla="*/ 0 h 6858000"/>
                <a:gd name="connsiteX140" fmla="*/ 9168073 w 9172085"/>
                <a:gd name="connsiteY140" fmla="*/ 918868 h 6858000"/>
                <a:gd name="connsiteX141" fmla="*/ 9168073 w 9172085"/>
                <a:gd name="connsiteY141" fmla="*/ 918869 h 6858000"/>
                <a:gd name="connsiteX142" fmla="*/ 9168073 w 9172085"/>
                <a:gd name="connsiteY142" fmla="*/ 934905 h 6858000"/>
                <a:gd name="connsiteX143" fmla="*/ 9168073 w 9172085"/>
                <a:gd name="connsiteY143" fmla="*/ 934906 h 6858000"/>
                <a:gd name="connsiteX144" fmla="*/ 9165957 w 9172085"/>
                <a:gd name="connsiteY144" fmla="*/ 932134 h 6858000"/>
                <a:gd name="connsiteX145" fmla="*/ 5810866 w 9172085"/>
                <a:gd name="connsiteY145" fmla="*/ 0 h 6858000"/>
                <a:gd name="connsiteX146" fmla="*/ 5819474 w 9172085"/>
                <a:gd name="connsiteY146" fmla="*/ 0 h 6858000"/>
                <a:gd name="connsiteX147" fmla="*/ 5299357 w 9172085"/>
                <a:gd name="connsiteY147" fmla="*/ 1447271 h 6858000"/>
                <a:gd name="connsiteX148" fmla="*/ 6365468 w 9172085"/>
                <a:gd name="connsiteY148" fmla="*/ 2008686 h 6858000"/>
                <a:gd name="connsiteX149" fmla="*/ 5881585 w 9172085"/>
                <a:gd name="connsiteY149" fmla="*/ 0 h 6858000"/>
                <a:gd name="connsiteX150" fmla="*/ 5892502 w 9172085"/>
                <a:gd name="connsiteY150" fmla="*/ 0 h 6858000"/>
                <a:gd name="connsiteX151" fmla="*/ 6375720 w 9172085"/>
                <a:gd name="connsiteY151" fmla="*/ 2005634 h 6858000"/>
                <a:gd name="connsiteX152" fmla="*/ 7676521 w 9172085"/>
                <a:gd name="connsiteY152" fmla="*/ 0 h 6858000"/>
                <a:gd name="connsiteX153" fmla="*/ 7688594 w 9172085"/>
                <a:gd name="connsiteY153" fmla="*/ 0 h 6858000"/>
                <a:gd name="connsiteX154" fmla="*/ 6496195 w 9172085"/>
                <a:gd name="connsiteY154" fmla="*/ 1839274 h 6858000"/>
                <a:gd name="connsiteX155" fmla="*/ 6382405 w 9172085"/>
                <a:gd name="connsiteY155" fmla="*/ 2014969 h 6858000"/>
                <a:gd name="connsiteX156" fmla="*/ 7215701 w 9172085"/>
                <a:gd name="connsiteY156" fmla="*/ 2229182 h 6858000"/>
                <a:gd name="connsiteX157" fmla="*/ 8038851 w 9172085"/>
                <a:gd name="connsiteY157" fmla="*/ 2440331 h 6858000"/>
                <a:gd name="connsiteX158" fmla="*/ 8037422 w 9172085"/>
                <a:gd name="connsiteY158" fmla="*/ 1372124 h 6858000"/>
                <a:gd name="connsiteX159" fmla="*/ 8035573 w 9172085"/>
                <a:gd name="connsiteY159" fmla="*/ 0 h 6858000"/>
                <a:gd name="connsiteX160" fmla="*/ 8045614 w 9172085"/>
                <a:gd name="connsiteY160" fmla="*/ 0 h 6858000"/>
                <a:gd name="connsiteX161" fmla="*/ 8048878 w 9172085"/>
                <a:gd name="connsiteY161" fmla="*/ 2439372 h 6858000"/>
                <a:gd name="connsiteX162" fmla="*/ 9156213 w 9172085"/>
                <a:gd name="connsiteY162" fmla="*/ 1903934 h 6858000"/>
                <a:gd name="connsiteX163" fmla="*/ 9162055 w 9172085"/>
                <a:gd name="connsiteY163" fmla="*/ 1901104 h 6858000"/>
                <a:gd name="connsiteX164" fmla="*/ 9162055 w 9172085"/>
                <a:gd name="connsiteY164" fmla="*/ 1901109 h 6858000"/>
                <a:gd name="connsiteX165" fmla="*/ 9162055 w 9172085"/>
                <a:gd name="connsiteY165" fmla="*/ 1909127 h 6858000"/>
                <a:gd name="connsiteX166" fmla="*/ 9162055 w 9172085"/>
                <a:gd name="connsiteY166" fmla="*/ 1911127 h 6858000"/>
                <a:gd name="connsiteX167" fmla="*/ 8059607 w 9172085"/>
                <a:gd name="connsiteY167" fmla="*/ 2444007 h 6858000"/>
                <a:gd name="connsiteX168" fmla="*/ 8943498 w 9172085"/>
                <a:gd name="connsiteY168" fmla="*/ 2544125 h 6858000"/>
                <a:gd name="connsiteX169" fmla="*/ 9160045 w 9172085"/>
                <a:gd name="connsiteY169" fmla="*/ 2287985 h 6858000"/>
                <a:gd name="connsiteX170" fmla="*/ 9160045 w 9172085"/>
                <a:gd name="connsiteY170" fmla="*/ 2287988 h 6858000"/>
                <a:gd name="connsiteX171" fmla="*/ 9160047 w 9172085"/>
                <a:gd name="connsiteY171" fmla="*/ 2287985 h 6858000"/>
                <a:gd name="connsiteX172" fmla="*/ 9160047 w 9172085"/>
                <a:gd name="connsiteY172" fmla="*/ 2304021 h 6858000"/>
                <a:gd name="connsiteX173" fmla="*/ 8954193 w 9172085"/>
                <a:gd name="connsiteY173" fmla="*/ 2548947 h 6858000"/>
                <a:gd name="connsiteX174" fmla="*/ 9157443 w 9172085"/>
                <a:gd name="connsiteY174" fmla="*/ 2650516 h 6858000"/>
                <a:gd name="connsiteX175" fmla="*/ 9158042 w 9172085"/>
                <a:gd name="connsiteY175" fmla="*/ 2650812 h 6858000"/>
                <a:gd name="connsiteX176" fmla="*/ 9158042 w 9172085"/>
                <a:gd name="connsiteY176" fmla="*/ 2660834 h 6858000"/>
                <a:gd name="connsiteX177" fmla="*/ 9156218 w 9172085"/>
                <a:gd name="connsiteY177" fmla="*/ 2659924 h 6858000"/>
                <a:gd name="connsiteX178" fmla="*/ 9156035 w 9172085"/>
                <a:gd name="connsiteY178" fmla="*/ 2660839 h 6858000"/>
                <a:gd name="connsiteX179" fmla="*/ 8991906 w 9172085"/>
                <a:gd name="connsiteY179" fmla="*/ 2579586 h 6858000"/>
                <a:gd name="connsiteX180" fmla="*/ 9158042 w 9172085"/>
                <a:gd name="connsiteY180" fmla="*/ 2708945 h 6858000"/>
                <a:gd name="connsiteX181" fmla="*/ 9158042 w 9172085"/>
                <a:gd name="connsiteY181" fmla="*/ 2720973 h 6858000"/>
                <a:gd name="connsiteX182" fmla="*/ 8945743 w 9172085"/>
                <a:gd name="connsiteY182" fmla="*/ 2556835 h 6858000"/>
                <a:gd name="connsiteX183" fmla="*/ 8063788 w 9172085"/>
                <a:gd name="connsiteY183" fmla="*/ 3090815 h 6858000"/>
                <a:gd name="connsiteX184" fmla="*/ 9156039 w 9172085"/>
                <a:gd name="connsiteY184" fmla="*/ 3155957 h 6858000"/>
                <a:gd name="connsiteX185" fmla="*/ 9156039 w 9172085"/>
                <a:gd name="connsiteY185" fmla="*/ 3165981 h 6858000"/>
                <a:gd name="connsiteX186" fmla="*/ 9156038 w 9172085"/>
                <a:gd name="connsiteY186" fmla="*/ 3165981 h 6858000"/>
                <a:gd name="connsiteX187" fmla="*/ 9156038 w 9172085"/>
                <a:gd name="connsiteY187" fmla="*/ 3167993 h 6858000"/>
                <a:gd name="connsiteX188" fmla="*/ 8077585 w 9172085"/>
                <a:gd name="connsiteY188" fmla="*/ 3103790 h 6858000"/>
                <a:gd name="connsiteX189" fmla="*/ 9154033 w 9172085"/>
                <a:gd name="connsiteY189" fmla="*/ 3558874 h 6858000"/>
                <a:gd name="connsiteX190" fmla="*/ 9154033 w 9172085"/>
                <a:gd name="connsiteY190" fmla="*/ 3568896 h 6858000"/>
                <a:gd name="connsiteX191" fmla="*/ 9154032 w 9172085"/>
                <a:gd name="connsiteY191" fmla="*/ 3568895 h 6858000"/>
                <a:gd name="connsiteX192" fmla="*/ 9154032 w 9172085"/>
                <a:gd name="connsiteY192" fmla="*/ 3570903 h 6858000"/>
                <a:gd name="connsiteX193" fmla="*/ 8050595 w 9172085"/>
                <a:gd name="connsiteY193" fmla="*/ 3104562 h 6858000"/>
                <a:gd name="connsiteX194" fmla="*/ 7527701 w 9172085"/>
                <a:gd name="connsiteY194" fmla="*/ 5082096 h 6858000"/>
                <a:gd name="connsiteX195" fmla="*/ 9150022 w 9172085"/>
                <a:gd name="connsiteY195" fmla="*/ 4062021 h 6858000"/>
                <a:gd name="connsiteX196" fmla="*/ 9150022 w 9172085"/>
                <a:gd name="connsiteY196" fmla="*/ 4065287 h 6858000"/>
                <a:gd name="connsiteX197" fmla="*/ 9152028 w 9172085"/>
                <a:gd name="connsiteY197" fmla="*/ 4064025 h 6858000"/>
                <a:gd name="connsiteX198" fmla="*/ 9150020 w 9172085"/>
                <a:gd name="connsiteY198" fmla="*/ 4076053 h 6858000"/>
                <a:gd name="connsiteX199" fmla="*/ 7545025 w 9172085"/>
                <a:gd name="connsiteY199" fmla="*/ 5086982 h 6858000"/>
                <a:gd name="connsiteX200" fmla="*/ 9146009 w 9172085"/>
                <a:gd name="connsiteY200" fmla="*/ 4915966 h 6858000"/>
                <a:gd name="connsiteX201" fmla="*/ 9146009 w 9172085"/>
                <a:gd name="connsiteY201" fmla="*/ 4917973 h 6858000"/>
                <a:gd name="connsiteX202" fmla="*/ 9146010 w 9172085"/>
                <a:gd name="connsiteY202" fmla="*/ 4917973 h 6858000"/>
                <a:gd name="connsiteX203" fmla="*/ 9146009 w 9172085"/>
                <a:gd name="connsiteY203" fmla="*/ 4917978 h 6858000"/>
                <a:gd name="connsiteX204" fmla="*/ 9146009 w 9172085"/>
                <a:gd name="connsiteY204" fmla="*/ 4925990 h 6858000"/>
                <a:gd name="connsiteX205" fmla="*/ 9144370 w 9172085"/>
                <a:gd name="connsiteY205" fmla="*/ 4926167 h 6858000"/>
                <a:gd name="connsiteX206" fmla="*/ 9144004 w 9172085"/>
                <a:gd name="connsiteY206" fmla="*/ 4927994 h 6858000"/>
                <a:gd name="connsiteX207" fmla="*/ 7530098 w 9172085"/>
                <a:gd name="connsiteY207" fmla="*/ 5100602 h 6858000"/>
                <a:gd name="connsiteX208" fmla="*/ 8134469 w 9172085"/>
                <a:gd name="connsiteY208" fmla="*/ 5564935 h 6858000"/>
                <a:gd name="connsiteX209" fmla="*/ 9144622 w 9172085"/>
                <a:gd name="connsiteY209" fmla="*/ 5179095 h 6858000"/>
                <a:gd name="connsiteX210" fmla="*/ 9146010 w 9172085"/>
                <a:gd name="connsiteY210" fmla="*/ 5178563 h 6858000"/>
                <a:gd name="connsiteX211" fmla="*/ 9146010 w 9172085"/>
                <a:gd name="connsiteY211" fmla="*/ 5188587 h 6858000"/>
                <a:gd name="connsiteX212" fmla="*/ 8147165 w 9172085"/>
                <a:gd name="connsiteY212" fmla="*/ 5571460 h 6858000"/>
                <a:gd name="connsiteX213" fmla="*/ 8574807 w 9172085"/>
                <a:gd name="connsiteY213" fmla="*/ 5685300 h 6858000"/>
                <a:gd name="connsiteX214" fmla="*/ 8576390 w 9172085"/>
                <a:gd name="connsiteY214" fmla="*/ 5683717 h 6858000"/>
                <a:gd name="connsiteX215" fmla="*/ 8577997 w 9172085"/>
                <a:gd name="connsiteY215" fmla="*/ 5684520 h 6858000"/>
                <a:gd name="connsiteX216" fmla="*/ 8579128 w 9172085"/>
                <a:gd name="connsiteY216" fmla="*/ 5684143 h 6858000"/>
                <a:gd name="connsiteX217" fmla="*/ 9144004 w 9172085"/>
                <a:gd name="connsiteY217" fmla="*/ 5358975 h 6858000"/>
                <a:gd name="connsiteX218" fmla="*/ 9146010 w 9172085"/>
                <a:gd name="connsiteY218" fmla="*/ 5368997 h 6858000"/>
                <a:gd name="connsiteX219" fmla="*/ 9144004 w 9172085"/>
                <a:gd name="connsiteY219" fmla="*/ 5370149 h 6858000"/>
                <a:gd name="connsiteX220" fmla="*/ 9144004 w 9172085"/>
                <a:gd name="connsiteY220" fmla="*/ 5371005 h 6858000"/>
                <a:gd name="connsiteX221" fmla="*/ 8591612 w 9172085"/>
                <a:gd name="connsiteY221" fmla="*/ 5687902 h 6858000"/>
                <a:gd name="connsiteX222" fmla="*/ 9144010 w 9172085"/>
                <a:gd name="connsiteY222" fmla="*/ 5894198 h 6858000"/>
                <a:gd name="connsiteX223" fmla="*/ 9144010 w 9172085"/>
                <a:gd name="connsiteY223" fmla="*/ 5904220 h 6858000"/>
                <a:gd name="connsiteX224" fmla="*/ 9141998 w 9172085"/>
                <a:gd name="connsiteY224" fmla="*/ 5903474 h 6858000"/>
                <a:gd name="connsiteX225" fmla="*/ 9141998 w 9172085"/>
                <a:gd name="connsiteY225" fmla="*/ 5906224 h 6858000"/>
                <a:gd name="connsiteX226" fmla="*/ 8594586 w 9172085"/>
                <a:gd name="connsiteY226" fmla="*/ 5702517 h 6858000"/>
                <a:gd name="connsiteX227" fmla="*/ 9139998 w 9172085"/>
                <a:gd name="connsiteY227" fmla="*/ 6405363 h 6858000"/>
                <a:gd name="connsiteX228" fmla="*/ 9139998 w 9172085"/>
                <a:gd name="connsiteY228" fmla="*/ 6419395 h 6858000"/>
                <a:gd name="connsiteX229" fmla="*/ 9137989 w 9172085"/>
                <a:gd name="connsiteY229" fmla="*/ 6416811 h 6858000"/>
                <a:gd name="connsiteX230" fmla="*/ 9137989 w 9172085"/>
                <a:gd name="connsiteY230" fmla="*/ 6419393 h 6858000"/>
                <a:gd name="connsiteX231" fmla="*/ 8579490 w 9172085"/>
                <a:gd name="connsiteY231" fmla="*/ 5701159 h 6858000"/>
                <a:gd name="connsiteX232" fmla="*/ 8221743 w 9172085"/>
                <a:gd name="connsiteY232" fmla="*/ 6858000 h 6858000"/>
                <a:gd name="connsiteX233" fmla="*/ 8210354 w 9172085"/>
                <a:gd name="connsiteY233" fmla="*/ 6858000 h 6858000"/>
                <a:gd name="connsiteX234" fmla="*/ 8567826 w 9172085"/>
                <a:gd name="connsiteY234" fmla="*/ 5699491 h 6858000"/>
                <a:gd name="connsiteX235" fmla="*/ 7284936 w 9172085"/>
                <a:gd name="connsiteY235" fmla="*/ 6081751 h 6858000"/>
                <a:gd name="connsiteX236" fmla="*/ 6973992 w 9172085"/>
                <a:gd name="connsiteY236" fmla="*/ 6174786 h 6858000"/>
                <a:gd name="connsiteX237" fmla="*/ 7531643 w 9172085"/>
                <a:gd name="connsiteY237" fmla="*/ 6713278 h 6858000"/>
                <a:gd name="connsiteX238" fmla="*/ 7681571 w 9172085"/>
                <a:gd name="connsiteY238" fmla="*/ 6858000 h 6858000"/>
                <a:gd name="connsiteX239" fmla="*/ 7670574 w 9172085"/>
                <a:gd name="connsiteY239" fmla="*/ 6858000 h 6858000"/>
                <a:gd name="connsiteX240" fmla="*/ 7525156 w 9172085"/>
                <a:gd name="connsiteY240" fmla="*/ 6717837 h 6858000"/>
                <a:gd name="connsiteX241" fmla="*/ 6969584 w 9172085"/>
                <a:gd name="connsiteY241" fmla="*/ 6182553 h 6858000"/>
                <a:gd name="connsiteX242" fmla="*/ 6814054 w 9172085"/>
                <a:gd name="connsiteY242" fmla="*/ 6858000 h 6858000"/>
                <a:gd name="connsiteX243" fmla="*/ 6801561 w 9172085"/>
                <a:gd name="connsiteY243" fmla="*/ 6858000 h 6858000"/>
                <a:gd name="connsiteX244" fmla="*/ 6954957 w 9172085"/>
                <a:gd name="connsiteY244" fmla="*/ 6191823 h 6858000"/>
                <a:gd name="connsiteX245" fmla="*/ 6379542 w 9172085"/>
                <a:gd name="connsiteY245" fmla="*/ 6858000 h 6858000"/>
                <a:gd name="connsiteX246" fmla="*/ 6367771 w 9172085"/>
                <a:gd name="connsiteY246" fmla="*/ 6858000 h 6858000"/>
                <a:gd name="connsiteX247" fmla="*/ 6953771 w 9172085"/>
                <a:gd name="connsiteY247" fmla="*/ 6178845 h 6858000"/>
                <a:gd name="connsiteX248" fmla="*/ 4861822 w 9172085"/>
                <a:gd name="connsiteY248" fmla="*/ 6569734 h 6858000"/>
                <a:gd name="connsiteX249" fmla="*/ 5457010 w 9172085"/>
                <a:gd name="connsiteY249" fmla="*/ 6858000 h 6858000"/>
                <a:gd name="connsiteX250" fmla="*/ 5433686 w 9172085"/>
                <a:gd name="connsiteY250" fmla="*/ 6858000 h 6858000"/>
                <a:gd name="connsiteX251" fmla="*/ 4849386 w 9172085"/>
                <a:gd name="connsiteY251" fmla="*/ 6574520 h 6858000"/>
                <a:gd name="connsiteX252" fmla="*/ 4748683 w 9172085"/>
                <a:gd name="connsiteY252" fmla="*/ 6858000 h 6858000"/>
                <a:gd name="connsiteX253" fmla="*/ 4737810 w 9172085"/>
                <a:gd name="connsiteY253" fmla="*/ 6858000 h 6858000"/>
                <a:gd name="connsiteX254" fmla="*/ 4837799 w 9172085"/>
                <a:gd name="connsiteY254" fmla="*/ 6576885 h 6858000"/>
                <a:gd name="connsiteX255" fmla="*/ 4291863 w 9172085"/>
                <a:gd name="connsiteY255" fmla="*/ 6858000 h 6858000"/>
                <a:gd name="connsiteX256" fmla="*/ 4268380 w 9172085"/>
                <a:gd name="connsiteY256" fmla="*/ 6858000 h 6858000"/>
                <a:gd name="connsiteX257" fmla="*/ 4834507 w 9172085"/>
                <a:gd name="connsiteY257" fmla="*/ 6566488 h 6858000"/>
                <a:gd name="connsiteX258" fmla="*/ 3251114 w 9172085"/>
                <a:gd name="connsiteY258" fmla="*/ 5828782 h 6858000"/>
                <a:gd name="connsiteX259" fmla="*/ 3065412 w 9172085"/>
                <a:gd name="connsiteY259" fmla="*/ 6858000 h 6858000"/>
                <a:gd name="connsiteX260" fmla="*/ 3055635 w 9172085"/>
                <a:gd name="connsiteY260" fmla="*/ 6858000 h 6858000"/>
                <a:gd name="connsiteX261" fmla="*/ 3086527 w 9172085"/>
                <a:gd name="connsiteY261" fmla="*/ 6687396 h 6858000"/>
                <a:gd name="connsiteX262" fmla="*/ 3241217 w 9172085"/>
                <a:gd name="connsiteY262" fmla="*/ 5830050 h 6858000"/>
                <a:gd name="connsiteX263" fmla="*/ 2434902 w 9172085"/>
                <a:gd name="connsiteY263" fmla="*/ 6154993 h 6858000"/>
                <a:gd name="connsiteX264" fmla="*/ 1626188 w 9172085"/>
                <a:gd name="connsiteY264" fmla="*/ 6481671 h 6858000"/>
                <a:gd name="connsiteX265" fmla="*/ 2090168 w 9172085"/>
                <a:gd name="connsiteY265" fmla="*/ 6858000 h 6858000"/>
                <a:gd name="connsiteX266" fmla="*/ 2073305 w 9172085"/>
                <a:gd name="connsiteY266" fmla="*/ 6858000 h 6858000"/>
                <a:gd name="connsiteX267" fmla="*/ 1618604 w 9172085"/>
                <a:gd name="connsiteY267" fmla="*/ 6489552 h 6858000"/>
                <a:gd name="connsiteX268" fmla="*/ 1530941 w 9172085"/>
                <a:gd name="connsiteY268" fmla="*/ 6716551 h 6858000"/>
                <a:gd name="connsiteX269" fmla="*/ 1476507 w 9172085"/>
                <a:gd name="connsiteY269" fmla="*/ 6858000 h 6858000"/>
                <a:gd name="connsiteX270" fmla="*/ 1464161 w 9172085"/>
                <a:gd name="connsiteY270" fmla="*/ 6858000 h 6858000"/>
                <a:gd name="connsiteX271" fmla="*/ 1603608 w 9172085"/>
                <a:gd name="connsiteY271" fmla="*/ 6495642 h 6858000"/>
                <a:gd name="connsiteX272" fmla="*/ 1087525 w 9172085"/>
                <a:gd name="connsiteY272" fmla="*/ 6858000 h 6858000"/>
                <a:gd name="connsiteX273" fmla="*/ 1070188 w 9172085"/>
                <a:gd name="connsiteY273" fmla="*/ 6858000 h 6858000"/>
                <a:gd name="connsiteX274" fmla="*/ 1600323 w 9172085"/>
                <a:gd name="connsiteY274" fmla="*/ 6486128 h 6858000"/>
                <a:gd name="connsiteX275" fmla="*/ 4012 w 9172085"/>
                <a:gd name="connsiteY275" fmla="*/ 6776204 h 6858000"/>
                <a:gd name="connsiteX276" fmla="*/ 0 w 9172085"/>
                <a:gd name="connsiteY276" fmla="*/ 6772194 h 6858000"/>
                <a:gd name="connsiteX277" fmla="*/ 2006 w 9172085"/>
                <a:gd name="connsiteY277" fmla="*/ 6766180 h 6858000"/>
                <a:gd name="connsiteX278" fmla="*/ 1335798 w 9172085"/>
                <a:gd name="connsiteY278" fmla="*/ 5984399 h 6858000"/>
                <a:gd name="connsiteX279" fmla="*/ 1339808 w 9172085"/>
                <a:gd name="connsiteY279" fmla="*/ 5984399 h 6858000"/>
                <a:gd name="connsiteX280" fmla="*/ 1341481 w 9172085"/>
                <a:gd name="connsiteY280" fmla="*/ 5986070 h 6858000"/>
                <a:gd name="connsiteX281" fmla="*/ 2159347 w 9172085"/>
                <a:gd name="connsiteY281" fmla="*/ 5822988 h 6858000"/>
                <a:gd name="connsiteX282" fmla="*/ 2160145 w 9172085"/>
                <a:gd name="connsiteY282" fmla="*/ 5822032 h 6858000"/>
                <a:gd name="connsiteX283" fmla="*/ 2161748 w 9172085"/>
                <a:gd name="connsiteY283" fmla="*/ 5821231 h 6858000"/>
                <a:gd name="connsiteX284" fmla="*/ 2162150 w 9172085"/>
                <a:gd name="connsiteY284" fmla="*/ 5820028 h 6858000"/>
                <a:gd name="connsiteX285" fmla="*/ 3504781 w 9172085"/>
                <a:gd name="connsiteY285" fmla="*/ 5320075 h 6858000"/>
                <a:gd name="connsiteX286" fmla="*/ 3505972 w 9172085"/>
                <a:gd name="connsiteY286" fmla="*/ 5318885 h 6858000"/>
                <a:gd name="connsiteX287" fmla="*/ 3508182 w 9172085"/>
                <a:gd name="connsiteY287" fmla="*/ 5318510 h 6858000"/>
                <a:gd name="connsiteX288" fmla="*/ 4325882 w 9172085"/>
                <a:gd name="connsiteY288" fmla="*/ 4437486 h 6858000"/>
                <a:gd name="connsiteX289" fmla="*/ 3943215 w 9172085"/>
                <a:gd name="connsiteY289" fmla="*/ 3173999 h 6858000"/>
                <a:gd name="connsiteX290" fmla="*/ 3943616 w 9172085"/>
                <a:gd name="connsiteY290" fmla="*/ 3172797 h 6858000"/>
                <a:gd name="connsiteX291" fmla="*/ 3943219 w 9172085"/>
                <a:gd name="connsiteY291" fmla="*/ 3172003 h 6858000"/>
                <a:gd name="connsiteX292" fmla="*/ 3943215 w 9172085"/>
                <a:gd name="connsiteY292" fmla="*/ 3171997 h 6858000"/>
                <a:gd name="connsiteX293" fmla="*/ 3943215 w 9172085"/>
                <a:gd name="connsiteY293" fmla="*/ 3171996 h 6858000"/>
                <a:gd name="connsiteX294" fmla="*/ 4201951 w 9172085"/>
                <a:gd name="connsiteY294" fmla="*/ 2175725 h 6858000"/>
                <a:gd name="connsiteX295" fmla="*/ 4202952 w 9172085"/>
                <a:gd name="connsiteY295" fmla="*/ 2174724 h 6858000"/>
                <a:gd name="connsiteX296" fmla="*/ 4203955 w 9172085"/>
                <a:gd name="connsiteY296" fmla="*/ 2171719 h 6858000"/>
                <a:gd name="connsiteX297" fmla="*/ 5289358 w 9172085"/>
                <a:gd name="connsiteY297" fmla="*/ 144719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9172085" h="6858000">
                  <a:moveTo>
                    <a:pt x="9139995" y="6547684"/>
                  </a:moveTo>
                  <a:lnTo>
                    <a:pt x="9139995" y="6559712"/>
                  </a:lnTo>
                  <a:lnTo>
                    <a:pt x="8697455" y="6858000"/>
                  </a:lnTo>
                  <a:lnTo>
                    <a:pt x="8678034" y="6858000"/>
                  </a:lnTo>
                  <a:lnTo>
                    <a:pt x="9137989" y="6547685"/>
                  </a:lnTo>
                  <a:lnTo>
                    <a:pt x="9137736" y="6549205"/>
                  </a:lnTo>
                  <a:close/>
                  <a:moveTo>
                    <a:pt x="1337804" y="5996427"/>
                  </a:moveTo>
                  <a:lnTo>
                    <a:pt x="30086" y="6762170"/>
                  </a:lnTo>
                  <a:lnTo>
                    <a:pt x="1608574" y="6477522"/>
                  </a:lnTo>
                  <a:close/>
                  <a:moveTo>
                    <a:pt x="2151705" y="5832136"/>
                  </a:moveTo>
                  <a:lnTo>
                    <a:pt x="1347834" y="5992417"/>
                  </a:lnTo>
                  <a:lnTo>
                    <a:pt x="1616599" y="6471510"/>
                  </a:lnTo>
                  <a:lnTo>
                    <a:pt x="2015509" y="5995180"/>
                  </a:lnTo>
                  <a:close/>
                  <a:moveTo>
                    <a:pt x="3213357" y="5828061"/>
                  </a:moveTo>
                  <a:lnTo>
                    <a:pt x="2168166" y="5830046"/>
                  </a:lnTo>
                  <a:lnTo>
                    <a:pt x="2168166" y="5830047"/>
                  </a:lnTo>
                  <a:lnTo>
                    <a:pt x="1639832" y="6462531"/>
                  </a:lnTo>
                  <a:close/>
                  <a:moveTo>
                    <a:pt x="8133127" y="5577474"/>
                  </a:moveTo>
                  <a:lnTo>
                    <a:pt x="7013483" y="6151993"/>
                  </a:lnTo>
                  <a:lnTo>
                    <a:pt x="7312714" y="6062721"/>
                  </a:lnTo>
                  <a:lnTo>
                    <a:pt x="8558336" y="5689731"/>
                  </a:lnTo>
                  <a:close/>
                  <a:moveTo>
                    <a:pt x="3510766" y="5333222"/>
                  </a:moveTo>
                  <a:lnTo>
                    <a:pt x="3384969" y="5571028"/>
                  </a:lnTo>
                  <a:lnTo>
                    <a:pt x="3253401" y="5819963"/>
                  </a:lnTo>
                  <a:lnTo>
                    <a:pt x="3357856" y="5868689"/>
                  </a:lnTo>
                  <a:lnTo>
                    <a:pt x="4818668" y="6548274"/>
                  </a:lnTo>
                  <a:close/>
                  <a:moveTo>
                    <a:pt x="3499955" y="5332916"/>
                  </a:moveTo>
                  <a:lnTo>
                    <a:pt x="2190493" y="5819931"/>
                  </a:lnTo>
                  <a:lnTo>
                    <a:pt x="3170063" y="5816304"/>
                  </a:lnTo>
                  <a:lnTo>
                    <a:pt x="3243204" y="5816026"/>
                  </a:lnTo>
                  <a:lnTo>
                    <a:pt x="3243223" y="5816018"/>
                  </a:lnTo>
                  <a:lnTo>
                    <a:pt x="3245232" y="5816018"/>
                  </a:lnTo>
                  <a:close/>
                  <a:moveTo>
                    <a:pt x="7517379" y="5104397"/>
                  </a:moveTo>
                  <a:lnTo>
                    <a:pt x="7036234" y="6042983"/>
                  </a:lnTo>
                  <a:lnTo>
                    <a:pt x="6976018" y="6160711"/>
                  </a:lnTo>
                  <a:lnTo>
                    <a:pt x="8123101" y="5571461"/>
                  </a:lnTo>
                  <a:close/>
                  <a:moveTo>
                    <a:pt x="4921905" y="5090073"/>
                  </a:moveTo>
                  <a:lnTo>
                    <a:pt x="3520292" y="5327165"/>
                  </a:lnTo>
                  <a:lnTo>
                    <a:pt x="4841771" y="6555704"/>
                  </a:lnTo>
                  <a:close/>
                  <a:moveTo>
                    <a:pt x="5255470" y="4997900"/>
                  </a:moveTo>
                  <a:lnTo>
                    <a:pt x="4853957" y="6561314"/>
                  </a:lnTo>
                  <a:lnTo>
                    <a:pt x="6951769" y="6170827"/>
                  </a:lnTo>
                  <a:close/>
                  <a:moveTo>
                    <a:pt x="5242686" y="4996809"/>
                  </a:moveTo>
                  <a:lnTo>
                    <a:pt x="4932030" y="5088360"/>
                  </a:lnTo>
                  <a:lnTo>
                    <a:pt x="4932029" y="5088361"/>
                  </a:lnTo>
                  <a:lnTo>
                    <a:pt x="4932022" y="5088362"/>
                  </a:lnTo>
                  <a:lnTo>
                    <a:pt x="4854393" y="6508761"/>
                  </a:lnTo>
                  <a:close/>
                  <a:moveTo>
                    <a:pt x="5266977" y="4994146"/>
                  </a:moveTo>
                  <a:lnTo>
                    <a:pt x="6963804" y="6164812"/>
                  </a:lnTo>
                  <a:lnTo>
                    <a:pt x="7139543" y="5821312"/>
                  </a:lnTo>
                  <a:lnTo>
                    <a:pt x="7507260" y="5102389"/>
                  </a:lnTo>
                  <a:close/>
                  <a:moveTo>
                    <a:pt x="4415457" y="4690685"/>
                  </a:moveTo>
                  <a:lnTo>
                    <a:pt x="4932313" y="5079049"/>
                  </a:lnTo>
                  <a:lnTo>
                    <a:pt x="5234887" y="4988132"/>
                  </a:lnTo>
                  <a:close/>
                  <a:moveTo>
                    <a:pt x="4378453" y="4677424"/>
                  </a:moveTo>
                  <a:lnTo>
                    <a:pt x="4033657" y="4936076"/>
                  </a:lnTo>
                  <a:lnTo>
                    <a:pt x="3530923" y="5314652"/>
                  </a:lnTo>
                  <a:lnTo>
                    <a:pt x="4911483" y="5080461"/>
                  </a:lnTo>
                  <a:close/>
                  <a:moveTo>
                    <a:pt x="4328311" y="4448904"/>
                  </a:moveTo>
                  <a:lnTo>
                    <a:pt x="3548232" y="5290671"/>
                  </a:lnTo>
                  <a:lnTo>
                    <a:pt x="3584161" y="5263698"/>
                  </a:lnTo>
                  <a:lnTo>
                    <a:pt x="4374079" y="4669679"/>
                  </a:lnTo>
                  <a:lnTo>
                    <a:pt x="4334688" y="4479388"/>
                  </a:lnTo>
                  <a:close/>
                  <a:moveTo>
                    <a:pt x="5479583" y="4310588"/>
                  </a:moveTo>
                  <a:lnTo>
                    <a:pt x="4337549" y="4442748"/>
                  </a:lnTo>
                  <a:lnTo>
                    <a:pt x="4383566" y="4665040"/>
                  </a:lnTo>
                  <a:close/>
                  <a:moveTo>
                    <a:pt x="5519413" y="4307255"/>
                  </a:moveTo>
                  <a:lnTo>
                    <a:pt x="5144704" y="4428166"/>
                  </a:lnTo>
                  <a:lnTo>
                    <a:pt x="4394497" y="4671410"/>
                  </a:lnTo>
                  <a:lnTo>
                    <a:pt x="5248580" y="4981993"/>
                  </a:lnTo>
                  <a:close/>
                  <a:moveTo>
                    <a:pt x="5528068" y="4306717"/>
                  </a:moveTo>
                  <a:lnTo>
                    <a:pt x="5258013" y="4982463"/>
                  </a:lnTo>
                  <a:lnTo>
                    <a:pt x="7483414" y="5090813"/>
                  </a:lnTo>
                  <a:close/>
                  <a:moveTo>
                    <a:pt x="6532041" y="3478438"/>
                  </a:moveTo>
                  <a:lnTo>
                    <a:pt x="5537906" y="4297830"/>
                  </a:lnTo>
                  <a:lnTo>
                    <a:pt x="7502411" y="5085564"/>
                  </a:lnTo>
                  <a:close/>
                  <a:moveTo>
                    <a:pt x="3955693" y="3185482"/>
                  </a:moveTo>
                  <a:lnTo>
                    <a:pt x="4334192" y="4432417"/>
                  </a:lnTo>
                  <a:lnTo>
                    <a:pt x="5511906" y="4296148"/>
                  </a:lnTo>
                  <a:close/>
                  <a:moveTo>
                    <a:pt x="7339300" y="3117432"/>
                  </a:moveTo>
                  <a:lnTo>
                    <a:pt x="6840315" y="3338407"/>
                  </a:lnTo>
                  <a:lnTo>
                    <a:pt x="6541881" y="3472111"/>
                  </a:lnTo>
                  <a:lnTo>
                    <a:pt x="7509004" y="5073853"/>
                  </a:lnTo>
                  <a:lnTo>
                    <a:pt x="7356409" y="3126890"/>
                  </a:lnTo>
                  <a:lnTo>
                    <a:pt x="7340488" y="3120299"/>
                  </a:lnTo>
                  <a:close/>
                  <a:moveTo>
                    <a:pt x="8038852" y="3099888"/>
                  </a:moveTo>
                  <a:lnTo>
                    <a:pt x="7649153" y="3103305"/>
                  </a:lnTo>
                  <a:lnTo>
                    <a:pt x="7383429" y="3105669"/>
                  </a:lnTo>
                  <a:lnTo>
                    <a:pt x="7377365" y="3120299"/>
                  </a:lnTo>
                  <a:lnTo>
                    <a:pt x="7364493" y="3125628"/>
                  </a:lnTo>
                  <a:lnTo>
                    <a:pt x="7517379" y="5070319"/>
                  </a:lnTo>
                  <a:close/>
                  <a:moveTo>
                    <a:pt x="5301335" y="2516506"/>
                  </a:moveTo>
                  <a:lnTo>
                    <a:pt x="5531662" y="4289999"/>
                  </a:lnTo>
                  <a:lnTo>
                    <a:pt x="6525573" y="3470791"/>
                  </a:lnTo>
                  <a:close/>
                  <a:moveTo>
                    <a:pt x="5290014" y="2511993"/>
                  </a:moveTo>
                  <a:lnTo>
                    <a:pt x="3959511" y="3173891"/>
                  </a:lnTo>
                  <a:lnTo>
                    <a:pt x="5520028" y="4287627"/>
                  </a:lnTo>
                  <a:close/>
                  <a:moveTo>
                    <a:pt x="8038865" y="2458374"/>
                  </a:moveTo>
                  <a:lnTo>
                    <a:pt x="7700793" y="2781034"/>
                  </a:lnTo>
                  <a:lnTo>
                    <a:pt x="7379329" y="3088184"/>
                  </a:lnTo>
                  <a:lnTo>
                    <a:pt x="7382419" y="3095639"/>
                  </a:lnTo>
                  <a:lnTo>
                    <a:pt x="7744055" y="3092478"/>
                  </a:lnTo>
                  <a:lnTo>
                    <a:pt x="8040846" y="3089813"/>
                  </a:lnTo>
                  <a:lnTo>
                    <a:pt x="8039921" y="2790962"/>
                  </a:lnTo>
                  <a:close/>
                  <a:moveTo>
                    <a:pt x="8046907" y="2454823"/>
                  </a:moveTo>
                  <a:lnTo>
                    <a:pt x="8047859" y="2762309"/>
                  </a:lnTo>
                  <a:lnTo>
                    <a:pt x="8048887" y="3087810"/>
                  </a:lnTo>
                  <a:lnTo>
                    <a:pt x="8929133" y="2554750"/>
                  </a:lnTo>
                  <a:close/>
                  <a:moveTo>
                    <a:pt x="4210580" y="2183123"/>
                  </a:moveTo>
                  <a:lnTo>
                    <a:pt x="3955935" y="3163634"/>
                  </a:lnTo>
                  <a:lnTo>
                    <a:pt x="5281022" y="2504474"/>
                  </a:lnTo>
                  <a:lnTo>
                    <a:pt x="5126156" y="2457809"/>
                  </a:lnTo>
                  <a:close/>
                  <a:moveTo>
                    <a:pt x="6380143" y="2033404"/>
                  </a:moveTo>
                  <a:lnTo>
                    <a:pt x="6536587" y="3462660"/>
                  </a:lnTo>
                  <a:lnTo>
                    <a:pt x="7334645" y="3106200"/>
                  </a:lnTo>
                  <a:lnTo>
                    <a:pt x="7332851" y="3101873"/>
                  </a:lnTo>
                  <a:lnTo>
                    <a:pt x="7338458" y="3088343"/>
                  </a:lnTo>
                  <a:close/>
                  <a:moveTo>
                    <a:pt x="6368373" y="2027753"/>
                  </a:moveTo>
                  <a:lnTo>
                    <a:pt x="5303418" y="2504739"/>
                  </a:lnTo>
                  <a:lnTo>
                    <a:pt x="6526562" y="3458651"/>
                  </a:lnTo>
                  <a:close/>
                  <a:moveTo>
                    <a:pt x="6388299" y="2027536"/>
                  </a:moveTo>
                  <a:lnTo>
                    <a:pt x="7347020" y="3080742"/>
                  </a:lnTo>
                  <a:lnTo>
                    <a:pt x="7358926" y="3075813"/>
                  </a:lnTo>
                  <a:lnTo>
                    <a:pt x="7372053" y="3081247"/>
                  </a:lnTo>
                  <a:lnTo>
                    <a:pt x="8031658" y="2449482"/>
                  </a:lnTo>
                  <a:close/>
                  <a:moveTo>
                    <a:pt x="5297069" y="1458094"/>
                  </a:moveTo>
                  <a:lnTo>
                    <a:pt x="5297069" y="2496455"/>
                  </a:lnTo>
                  <a:lnTo>
                    <a:pt x="6362096" y="2019370"/>
                  </a:lnTo>
                  <a:close/>
                  <a:moveTo>
                    <a:pt x="5291049" y="1458091"/>
                  </a:moveTo>
                  <a:lnTo>
                    <a:pt x="4217998" y="2173720"/>
                  </a:lnTo>
                  <a:lnTo>
                    <a:pt x="5291049" y="2496455"/>
                  </a:lnTo>
                  <a:close/>
                  <a:moveTo>
                    <a:pt x="9028972" y="0"/>
                  </a:moveTo>
                  <a:lnTo>
                    <a:pt x="9047485" y="0"/>
                  </a:lnTo>
                  <a:lnTo>
                    <a:pt x="9168788" y="67112"/>
                  </a:lnTo>
                  <a:lnTo>
                    <a:pt x="9172085" y="68933"/>
                  </a:lnTo>
                  <a:lnTo>
                    <a:pt x="9172085" y="78956"/>
                  </a:lnTo>
                  <a:lnTo>
                    <a:pt x="9172084" y="78956"/>
                  </a:lnTo>
                  <a:lnTo>
                    <a:pt x="9172084" y="78957"/>
                  </a:lnTo>
                  <a:close/>
                  <a:moveTo>
                    <a:pt x="8454152" y="0"/>
                  </a:moveTo>
                  <a:lnTo>
                    <a:pt x="8467584" y="0"/>
                  </a:lnTo>
                  <a:lnTo>
                    <a:pt x="9168073" y="918868"/>
                  </a:lnTo>
                  <a:lnTo>
                    <a:pt x="9168073" y="918869"/>
                  </a:lnTo>
                  <a:lnTo>
                    <a:pt x="9168073" y="934905"/>
                  </a:lnTo>
                  <a:lnTo>
                    <a:pt x="9168073" y="934906"/>
                  </a:lnTo>
                  <a:lnTo>
                    <a:pt x="9165957" y="932134"/>
                  </a:lnTo>
                  <a:close/>
                  <a:moveTo>
                    <a:pt x="5810866" y="0"/>
                  </a:moveTo>
                  <a:lnTo>
                    <a:pt x="5819474" y="0"/>
                  </a:lnTo>
                  <a:lnTo>
                    <a:pt x="5299357" y="1447271"/>
                  </a:lnTo>
                  <a:lnTo>
                    <a:pt x="6365468" y="2008686"/>
                  </a:lnTo>
                  <a:lnTo>
                    <a:pt x="5881585" y="0"/>
                  </a:lnTo>
                  <a:lnTo>
                    <a:pt x="5892502" y="0"/>
                  </a:lnTo>
                  <a:lnTo>
                    <a:pt x="6375720" y="2005634"/>
                  </a:lnTo>
                  <a:lnTo>
                    <a:pt x="7676521" y="0"/>
                  </a:lnTo>
                  <a:lnTo>
                    <a:pt x="7688594" y="0"/>
                  </a:lnTo>
                  <a:lnTo>
                    <a:pt x="6496195" y="1839274"/>
                  </a:lnTo>
                  <a:lnTo>
                    <a:pt x="6382405" y="2014969"/>
                  </a:lnTo>
                  <a:lnTo>
                    <a:pt x="7215701" y="2229182"/>
                  </a:lnTo>
                  <a:lnTo>
                    <a:pt x="8038851" y="2440331"/>
                  </a:lnTo>
                  <a:lnTo>
                    <a:pt x="8037422" y="1372124"/>
                  </a:lnTo>
                  <a:lnTo>
                    <a:pt x="8035573" y="0"/>
                  </a:lnTo>
                  <a:lnTo>
                    <a:pt x="8045614" y="0"/>
                  </a:lnTo>
                  <a:lnTo>
                    <a:pt x="8048878" y="2439372"/>
                  </a:lnTo>
                  <a:lnTo>
                    <a:pt x="9156213" y="1903934"/>
                  </a:lnTo>
                  <a:lnTo>
                    <a:pt x="9162055" y="1901104"/>
                  </a:lnTo>
                  <a:lnTo>
                    <a:pt x="9162055" y="1901109"/>
                  </a:lnTo>
                  <a:lnTo>
                    <a:pt x="9162055" y="1909127"/>
                  </a:lnTo>
                  <a:lnTo>
                    <a:pt x="9162055" y="1911127"/>
                  </a:lnTo>
                  <a:lnTo>
                    <a:pt x="8059607" y="2444007"/>
                  </a:lnTo>
                  <a:lnTo>
                    <a:pt x="8943498" y="2544125"/>
                  </a:lnTo>
                  <a:lnTo>
                    <a:pt x="9160045" y="2287985"/>
                  </a:lnTo>
                  <a:lnTo>
                    <a:pt x="9160045" y="2287988"/>
                  </a:lnTo>
                  <a:lnTo>
                    <a:pt x="9160047" y="2287985"/>
                  </a:lnTo>
                  <a:lnTo>
                    <a:pt x="9160047" y="2304021"/>
                  </a:lnTo>
                  <a:lnTo>
                    <a:pt x="8954193" y="2548947"/>
                  </a:lnTo>
                  <a:lnTo>
                    <a:pt x="9157443" y="2650516"/>
                  </a:lnTo>
                  <a:lnTo>
                    <a:pt x="9158042" y="2650812"/>
                  </a:lnTo>
                  <a:lnTo>
                    <a:pt x="9158042" y="2660834"/>
                  </a:lnTo>
                  <a:lnTo>
                    <a:pt x="9156218" y="2659924"/>
                  </a:lnTo>
                  <a:lnTo>
                    <a:pt x="9156035" y="2660839"/>
                  </a:lnTo>
                  <a:lnTo>
                    <a:pt x="8991906" y="2579586"/>
                  </a:lnTo>
                  <a:lnTo>
                    <a:pt x="9158042" y="2708945"/>
                  </a:lnTo>
                  <a:lnTo>
                    <a:pt x="9158042" y="2720973"/>
                  </a:lnTo>
                  <a:lnTo>
                    <a:pt x="8945743" y="2556835"/>
                  </a:lnTo>
                  <a:lnTo>
                    <a:pt x="8063788" y="3090815"/>
                  </a:lnTo>
                  <a:lnTo>
                    <a:pt x="9156039" y="3155957"/>
                  </a:lnTo>
                  <a:lnTo>
                    <a:pt x="9156039" y="3165981"/>
                  </a:lnTo>
                  <a:lnTo>
                    <a:pt x="9156038" y="3165981"/>
                  </a:lnTo>
                  <a:lnTo>
                    <a:pt x="9156038" y="3167993"/>
                  </a:lnTo>
                  <a:lnTo>
                    <a:pt x="8077585" y="3103790"/>
                  </a:lnTo>
                  <a:lnTo>
                    <a:pt x="9154033" y="3558874"/>
                  </a:lnTo>
                  <a:lnTo>
                    <a:pt x="9154033" y="3568896"/>
                  </a:lnTo>
                  <a:lnTo>
                    <a:pt x="9154032" y="3568895"/>
                  </a:lnTo>
                  <a:lnTo>
                    <a:pt x="9154032" y="3570903"/>
                  </a:lnTo>
                  <a:lnTo>
                    <a:pt x="8050595" y="3104562"/>
                  </a:lnTo>
                  <a:lnTo>
                    <a:pt x="7527701" y="5082096"/>
                  </a:lnTo>
                  <a:lnTo>
                    <a:pt x="9150022" y="4062021"/>
                  </a:lnTo>
                  <a:lnTo>
                    <a:pt x="9150022" y="4065287"/>
                  </a:lnTo>
                  <a:lnTo>
                    <a:pt x="9152028" y="4064025"/>
                  </a:lnTo>
                  <a:lnTo>
                    <a:pt x="9150020" y="4076053"/>
                  </a:lnTo>
                  <a:lnTo>
                    <a:pt x="7545025" y="5086982"/>
                  </a:lnTo>
                  <a:lnTo>
                    <a:pt x="9146009" y="4915966"/>
                  </a:lnTo>
                  <a:lnTo>
                    <a:pt x="9146009" y="4917973"/>
                  </a:lnTo>
                  <a:lnTo>
                    <a:pt x="9146010" y="4917973"/>
                  </a:lnTo>
                  <a:lnTo>
                    <a:pt x="9146009" y="4917978"/>
                  </a:lnTo>
                  <a:lnTo>
                    <a:pt x="9146009" y="4925990"/>
                  </a:lnTo>
                  <a:lnTo>
                    <a:pt x="9144370" y="4926167"/>
                  </a:lnTo>
                  <a:lnTo>
                    <a:pt x="9144004" y="4927994"/>
                  </a:lnTo>
                  <a:lnTo>
                    <a:pt x="7530098" y="5100602"/>
                  </a:lnTo>
                  <a:lnTo>
                    <a:pt x="8134469" y="5564935"/>
                  </a:lnTo>
                  <a:lnTo>
                    <a:pt x="9144622" y="5179095"/>
                  </a:lnTo>
                  <a:lnTo>
                    <a:pt x="9146010" y="5178563"/>
                  </a:lnTo>
                  <a:lnTo>
                    <a:pt x="9146010" y="5188587"/>
                  </a:lnTo>
                  <a:lnTo>
                    <a:pt x="8147165" y="5571460"/>
                  </a:lnTo>
                  <a:lnTo>
                    <a:pt x="8574807" y="5685300"/>
                  </a:lnTo>
                  <a:lnTo>
                    <a:pt x="8576390" y="5683717"/>
                  </a:lnTo>
                  <a:lnTo>
                    <a:pt x="8577997" y="5684520"/>
                  </a:lnTo>
                  <a:lnTo>
                    <a:pt x="8579128" y="5684143"/>
                  </a:lnTo>
                  <a:lnTo>
                    <a:pt x="9144004" y="5358975"/>
                  </a:lnTo>
                  <a:lnTo>
                    <a:pt x="9146010" y="5368997"/>
                  </a:lnTo>
                  <a:lnTo>
                    <a:pt x="9144004" y="5370149"/>
                  </a:lnTo>
                  <a:lnTo>
                    <a:pt x="9144004" y="5371005"/>
                  </a:lnTo>
                  <a:lnTo>
                    <a:pt x="8591612" y="5687902"/>
                  </a:lnTo>
                  <a:lnTo>
                    <a:pt x="9144010" y="5894198"/>
                  </a:lnTo>
                  <a:lnTo>
                    <a:pt x="9144010" y="5904220"/>
                  </a:lnTo>
                  <a:lnTo>
                    <a:pt x="9141998" y="5903474"/>
                  </a:lnTo>
                  <a:lnTo>
                    <a:pt x="9141998" y="5906224"/>
                  </a:lnTo>
                  <a:lnTo>
                    <a:pt x="8594586" y="5702517"/>
                  </a:lnTo>
                  <a:lnTo>
                    <a:pt x="9139998" y="6405363"/>
                  </a:lnTo>
                  <a:lnTo>
                    <a:pt x="9139998" y="6419395"/>
                  </a:lnTo>
                  <a:lnTo>
                    <a:pt x="9137989" y="6416811"/>
                  </a:lnTo>
                  <a:lnTo>
                    <a:pt x="9137989" y="6419393"/>
                  </a:lnTo>
                  <a:lnTo>
                    <a:pt x="8579490" y="5701159"/>
                  </a:lnTo>
                  <a:lnTo>
                    <a:pt x="8221743" y="6858000"/>
                  </a:lnTo>
                  <a:lnTo>
                    <a:pt x="8210354" y="6858000"/>
                  </a:lnTo>
                  <a:lnTo>
                    <a:pt x="8567826" y="5699491"/>
                  </a:lnTo>
                  <a:lnTo>
                    <a:pt x="7284936" y="6081751"/>
                  </a:lnTo>
                  <a:lnTo>
                    <a:pt x="6973992" y="6174786"/>
                  </a:lnTo>
                  <a:lnTo>
                    <a:pt x="7531643" y="6713278"/>
                  </a:lnTo>
                  <a:lnTo>
                    <a:pt x="7681571" y="6858000"/>
                  </a:lnTo>
                  <a:lnTo>
                    <a:pt x="7670574" y="6858000"/>
                  </a:lnTo>
                  <a:lnTo>
                    <a:pt x="7525156" y="6717837"/>
                  </a:lnTo>
                  <a:lnTo>
                    <a:pt x="6969584" y="6182553"/>
                  </a:lnTo>
                  <a:lnTo>
                    <a:pt x="6814054" y="6858000"/>
                  </a:lnTo>
                  <a:lnTo>
                    <a:pt x="6801561" y="6858000"/>
                  </a:lnTo>
                  <a:lnTo>
                    <a:pt x="6954957" y="6191823"/>
                  </a:lnTo>
                  <a:lnTo>
                    <a:pt x="6379542" y="6858000"/>
                  </a:lnTo>
                  <a:lnTo>
                    <a:pt x="6367771" y="6858000"/>
                  </a:lnTo>
                  <a:lnTo>
                    <a:pt x="6953771" y="6178845"/>
                  </a:lnTo>
                  <a:lnTo>
                    <a:pt x="4861822" y="6569734"/>
                  </a:lnTo>
                  <a:lnTo>
                    <a:pt x="5457010" y="6858000"/>
                  </a:lnTo>
                  <a:lnTo>
                    <a:pt x="5433686" y="6858000"/>
                  </a:lnTo>
                  <a:lnTo>
                    <a:pt x="4849386" y="6574520"/>
                  </a:lnTo>
                  <a:lnTo>
                    <a:pt x="4748683" y="6858000"/>
                  </a:lnTo>
                  <a:lnTo>
                    <a:pt x="4737810" y="6858000"/>
                  </a:lnTo>
                  <a:lnTo>
                    <a:pt x="4837799" y="6576885"/>
                  </a:lnTo>
                  <a:lnTo>
                    <a:pt x="4291863" y="6858000"/>
                  </a:lnTo>
                  <a:lnTo>
                    <a:pt x="4268380" y="6858000"/>
                  </a:lnTo>
                  <a:lnTo>
                    <a:pt x="4834507" y="6566488"/>
                  </a:lnTo>
                  <a:lnTo>
                    <a:pt x="3251114" y="5828782"/>
                  </a:lnTo>
                  <a:lnTo>
                    <a:pt x="3065412" y="6858000"/>
                  </a:lnTo>
                  <a:lnTo>
                    <a:pt x="3055635" y="6858000"/>
                  </a:lnTo>
                  <a:lnTo>
                    <a:pt x="3086527" y="6687396"/>
                  </a:lnTo>
                  <a:lnTo>
                    <a:pt x="3241217" y="5830050"/>
                  </a:lnTo>
                  <a:lnTo>
                    <a:pt x="2434902" y="6154993"/>
                  </a:lnTo>
                  <a:lnTo>
                    <a:pt x="1626188" y="6481671"/>
                  </a:lnTo>
                  <a:lnTo>
                    <a:pt x="2090168" y="6858000"/>
                  </a:lnTo>
                  <a:lnTo>
                    <a:pt x="2073305" y="6858000"/>
                  </a:lnTo>
                  <a:lnTo>
                    <a:pt x="1618604" y="6489552"/>
                  </a:lnTo>
                  <a:lnTo>
                    <a:pt x="1530941" y="6716551"/>
                  </a:lnTo>
                  <a:lnTo>
                    <a:pt x="1476507" y="6858000"/>
                  </a:lnTo>
                  <a:lnTo>
                    <a:pt x="1464161" y="6858000"/>
                  </a:lnTo>
                  <a:lnTo>
                    <a:pt x="1603608" y="6495642"/>
                  </a:lnTo>
                  <a:lnTo>
                    <a:pt x="1087525" y="6858000"/>
                  </a:lnTo>
                  <a:lnTo>
                    <a:pt x="1070188" y="6858000"/>
                  </a:lnTo>
                  <a:lnTo>
                    <a:pt x="1600323" y="6486128"/>
                  </a:lnTo>
                  <a:lnTo>
                    <a:pt x="4012" y="6776204"/>
                  </a:lnTo>
                  <a:cubicBezTo>
                    <a:pt x="2006" y="6776204"/>
                    <a:pt x="0" y="6774198"/>
                    <a:pt x="0" y="6772194"/>
                  </a:cubicBezTo>
                  <a:cubicBezTo>
                    <a:pt x="0" y="6770188"/>
                    <a:pt x="0" y="6768184"/>
                    <a:pt x="2006" y="6766180"/>
                  </a:cubicBezTo>
                  <a:lnTo>
                    <a:pt x="1335798" y="5984399"/>
                  </a:lnTo>
                  <a:cubicBezTo>
                    <a:pt x="1337804" y="5984399"/>
                    <a:pt x="1337804" y="5984399"/>
                    <a:pt x="1339808" y="5984399"/>
                  </a:cubicBezTo>
                  <a:lnTo>
                    <a:pt x="1341481" y="5986070"/>
                  </a:lnTo>
                  <a:lnTo>
                    <a:pt x="2159347" y="5822988"/>
                  </a:lnTo>
                  <a:lnTo>
                    <a:pt x="2160145" y="5822032"/>
                  </a:lnTo>
                  <a:lnTo>
                    <a:pt x="2161748" y="5821231"/>
                  </a:lnTo>
                  <a:lnTo>
                    <a:pt x="2162150" y="5820028"/>
                  </a:lnTo>
                  <a:lnTo>
                    <a:pt x="3504781" y="5320075"/>
                  </a:lnTo>
                  <a:lnTo>
                    <a:pt x="3505972" y="5318885"/>
                  </a:lnTo>
                  <a:lnTo>
                    <a:pt x="3508182" y="5318510"/>
                  </a:lnTo>
                  <a:lnTo>
                    <a:pt x="4325882" y="4437486"/>
                  </a:lnTo>
                  <a:lnTo>
                    <a:pt x="3943215" y="3173999"/>
                  </a:lnTo>
                  <a:lnTo>
                    <a:pt x="3943616" y="3172797"/>
                  </a:lnTo>
                  <a:lnTo>
                    <a:pt x="3943219" y="3172003"/>
                  </a:lnTo>
                  <a:lnTo>
                    <a:pt x="3943215" y="3171997"/>
                  </a:lnTo>
                  <a:lnTo>
                    <a:pt x="3943215" y="3171996"/>
                  </a:lnTo>
                  <a:lnTo>
                    <a:pt x="4201951" y="2175725"/>
                  </a:lnTo>
                  <a:lnTo>
                    <a:pt x="4202952" y="2174724"/>
                  </a:lnTo>
                  <a:lnTo>
                    <a:pt x="4203955" y="2171719"/>
                  </a:lnTo>
                  <a:lnTo>
                    <a:pt x="5289358" y="1447192"/>
                  </a:lnTo>
                  <a:close/>
                </a:path>
              </a:pathLst>
            </a:custGeom>
            <a:solidFill>
              <a:schemeClr val="bg1">
                <a:lumMod val="75000"/>
              </a:schemeClr>
            </a:solidFill>
            <a:ln w="9508" cap="flat">
              <a:noFill/>
              <a:prstDash val="solid"/>
              <a:miter/>
            </a:ln>
          </p:spPr>
          <p:txBody>
            <a:bodyPr anchor="ctr"/>
            <a:lstStyle/>
            <a:p>
              <a:pPr eaLnBrk="1" hangingPunct="1">
                <a:defRPr/>
              </a:pPr>
              <a:endParaRPr lang="zh-CN" altLang="en-US"/>
            </a:p>
          </p:txBody>
        </p:sp>
        <p:sp>
          <p:nvSpPr>
            <p:cNvPr id="12" name="任意形状 189"/>
            <p:cNvSpPr/>
            <p:nvPr/>
          </p:nvSpPr>
          <p:spPr>
            <a:xfrm>
              <a:off x="3025601" y="1364314"/>
              <a:ext cx="9023086" cy="5442684"/>
            </a:xfrm>
            <a:custGeom>
              <a:avLst/>
              <a:gdLst>
                <a:gd name="connsiteX0" fmla="*/ 39488 w 9022184"/>
                <a:gd name="connsiteY0" fmla="*/ 5364099 h 5443025"/>
                <a:gd name="connsiteX1" fmla="*/ 78976 w 9022184"/>
                <a:gd name="connsiteY1" fmla="*/ 5403560 h 5443025"/>
                <a:gd name="connsiteX2" fmla="*/ 39488 w 9022184"/>
                <a:gd name="connsiteY2" fmla="*/ 5443025 h 5443025"/>
                <a:gd name="connsiteX3" fmla="*/ 0 w 9022184"/>
                <a:gd name="connsiteY3" fmla="*/ 5403560 h 5443025"/>
                <a:gd name="connsiteX4" fmla="*/ 39488 w 9022184"/>
                <a:gd name="connsiteY4" fmla="*/ 5364099 h 5443025"/>
                <a:gd name="connsiteX5" fmla="*/ 4879599 w 9022184"/>
                <a:gd name="connsiteY5" fmla="*/ 5141713 h 5443025"/>
                <a:gd name="connsiteX6" fmla="*/ 4937369 w 9022184"/>
                <a:gd name="connsiteY6" fmla="*/ 5199447 h 5443025"/>
                <a:gd name="connsiteX7" fmla="*/ 4879599 w 9022184"/>
                <a:gd name="connsiteY7" fmla="*/ 5257179 h 5443025"/>
                <a:gd name="connsiteX8" fmla="*/ 4821833 w 9022184"/>
                <a:gd name="connsiteY8" fmla="*/ 5199447 h 5443025"/>
                <a:gd name="connsiteX9" fmla="*/ 4879599 w 9022184"/>
                <a:gd name="connsiteY9" fmla="*/ 5141713 h 5443025"/>
                <a:gd name="connsiteX10" fmla="*/ 1650416 w 9022184"/>
                <a:gd name="connsiteY10" fmla="*/ 5041486 h 5443025"/>
                <a:gd name="connsiteX11" fmla="*/ 1720216 w 9022184"/>
                <a:gd name="connsiteY11" fmla="*/ 5111248 h 5443025"/>
                <a:gd name="connsiteX12" fmla="*/ 1650416 w 9022184"/>
                <a:gd name="connsiteY12" fmla="*/ 5181009 h 5443025"/>
                <a:gd name="connsiteX13" fmla="*/ 1580614 w 9022184"/>
                <a:gd name="connsiteY13" fmla="*/ 5111248 h 5443025"/>
                <a:gd name="connsiteX14" fmla="*/ 1650416 w 9022184"/>
                <a:gd name="connsiteY14" fmla="*/ 5041486 h 5443025"/>
                <a:gd name="connsiteX15" fmla="*/ 6998824 w 9022184"/>
                <a:gd name="connsiteY15" fmla="*/ 4762851 h 5443025"/>
                <a:gd name="connsiteX16" fmla="*/ 7039744 w 9022184"/>
                <a:gd name="connsiteY16" fmla="*/ 4803744 h 5443025"/>
                <a:gd name="connsiteX17" fmla="*/ 6998824 w 9022184"/>
                <a:gd name="connsiteY17" fmla="*/ 4844639 h 5443025"/>
                <a:gd name="connsiteX18" fmla="*/ 6957907 w 9022184"/>
                <a:gd name="connsiteY18" fmla="*/ 4803744 h 5443025"/>
                <a:gd name="connsiteX19" fmla="*/ 6998824 w 9022184"/>
                <a:gd name="connsiteY19" fmla="*/ 4762851 h 5443025"/>
                <a:gd name="connsiteX20" fmla="*/ 1372828 w 9022184"/>
                <a:gd name="connsiteY20" fmla="*/ 4568406 h 5443025"/>
                <a:gd name="connsiteX21" fmla="*/ 1425780 w 9022184"/>
                <a:gd name="connsiteY21" fmla="*/ 4621328 h 5443025"/>
                <a:gd name="connsiteX22" fmla="*/ 1372828 w 9022184"/>
                <a:gd name="connsiteY22" fmla="*/ 4674250 h 5443025"/>
                <a:gd name="connsiteX23" fmla="*/ 1319874 w 9022184"/>
                <a:gd name="connsiteY23" fmla="*/ 4621328 h 5443025"/>
                <a:gd name="connsiteX24" fmla="*/ 1372828 w 9022184"/>
                <a:gd name="connsiteY24" fmla="*/ 4568406 h 5443025"/>
                <a:gd name="connsiteX25" fmla="*/ 2197169 w 9022184"/>
                <a:gd name="connsiteY25" fmla="*/ 4416060 h 5443025"/>
                <a:gd name="connsiteX26" fmla="*/ 2238089 w 9022184"/>
                <a:gd name="connsiteY26" fmla="*/ 4456952 h 5443025"/>
                <a:gd name="connsiteX27" fmla="*/ 2197169 w 9022184"/>
                <a:gd name="connsiteY27" fmla="*/ 4497845 h 5443025"/>
                <a:gd name="connsiteX28" fmla="*/ 2156252 w 9022184"/>
                <a:gd name="connsiteY28" fmla="*/ 4456952 h 5443025"/>
                <a:gd name="connsiteX29" fmla="*/ 2197169 w 9022184"/>
                <a:gd name="connsiteY29" fmla="*/ 4416060 h 5443025"/>
                <a:gd name="connsiteX30" fmla="*/ 3280654 w 9022184"/>
                <a:gd name="connsiteY30" fmla="*/ 4385991 h 5443025"/>
                <a:gd name="connsiteX31" fmla="*/ 3348049 w 9022184"/>
                <a:gd name="connsiteY31" fmla="*/ 4453347 h 5443025"/>
                <a:gd name="connsiteX32" fmla="*/ 3280654 w 9022184"/>
                <a:gd name="connsiteY32" fmla="*/ 4520702 h 5443025"/>
                <a:gd name="connsiteX33" fmla="*/ 3213259 w 9022184"/>
                <a:gd name="connsiteY33" fmla="*/ 4453347 h 5443025"/>
                <a:gd name="connsiteX34" fmla="*/ 3280654 w 9022184"/>
                <a:gd name="connsiteY34" fmla="*/ 4385991 h 5443025"/>
                <a:gd name="connsiteX35" fmla="*/ 8609406 w 9022184"/>
                <a:gd name="connsiteY35" fmla="*/ 4267698 h 5443025"/>
                <a:gd name="connsiteX36" fmla="*/ 8662357 w 9022184"/>
                <a:gd name="connsiteY36" fmla="*/ 4320620 h 5443025"/>
                <a:gd name="connsiteX37" fmla="*/ 8609406 w 9022184"/>
                <a:gd name="connsiteY37" fmla="*/ 4373542 h 5443025"/>
                <a:gd name="connsiteX38" fmla="*/ 8556451 w 9022184"/>
                <a:gd name="connsiteY38" fmla="*/ 4320620 h 5443025"/>
                <a:gd name="connsiteX39" fmla="*/ 8609406 w 9022184"/>
                <a:gd name="connsiteY39" fmla="*/ 4267698 h 5443025"/>
                <a:gd name="connsiteX40" fmla="*/ 8164541 w 9022184"/>
                <a:gd name="connsiteY40" fmla="*/ 4123393 h 5443025"/>
                <a:gd name="connsiteX41" fmla="*/ 8243971 w 9022184"/>
                <a:gd name="connsiteY41" fmla="*/ 4202776 h 5443025"/>
                <a:gd name="connsiteX42" fmla="*/ 8164541 w 9022184"/>
                <a:gd name="connsiteY42" fmla="*/ 4282161 h 5443025"/>
                <a:gd name="connsiteX43" fmla="*/ 8085110 w 9022184"/>
                <a:gd name="connsiteY43" fmla="*/ 4202776 h 5443025"/>
                <a:gd name="connsiteX44" fmla="*/ 8164541 w 9022184"/>
                <a:gd name="connsiteY44" fmla="*/ 4123393 h 5443025"/>
                <a:gd name="connsiteX45" fmla="*/ 3543402 w 9022184"/>
                <a:gd name="connsiteY45" fmla="*/ 3912916 h 5443025"/>
                <a:gd name="connsiteX46" fmla="*/ 3586727 w 9022184"/>
                <a:gd name="connsiteY46" fmla="*/ 3956216 h 5443025"/>
                <a:gd name="connsiteX47" fmla="*/ 3543402 w 9022184"/>
                <a:gd name="connsiteY47" fmla="*/ 3999513 h 5443025"/>
                <a:gd name="connsiteX48" fmla="*/ 3500075 w 9022184"/>
                <a:gd name="connsiteY48" fmla="*/ 3956216 h 5443025"/>
                <a:gd name="connsiteX49" fmla="*/ 3543402 w 9022184"/>
                <a:gd name="connsiteY49" fmla="*/ 3912916 h 5443025"/>
                <a:gd name="connsiteX50" fmla="*/ 4962675 w 9022184"/>
                <a:gd name="connsiteY50" fmla="*/ 3680263 h 5443025"/>
                <a:gd name="connsiteX51" fmla="*/ 4999342 w 9022184"/>
                <a:gd name="connsiteY51" fmla="*/ 3716906 h 5443025"/>
                <a:gd name="connsiteX52" fmla="*/ 4962675 w 9022184"/>
                <a:gd name="connsiteY52" fmla="*/ 3753550 h 5443025"/>
                <a:gd name="connsiteX53" fmla="*/ 4926008 w 9022184"/>
                <a:gd name="connsiteY53" fmla="*/ 3716906 h 5443025"/>
                <a:gd name="connsiteX54" fmla="*/ 4962675 w 9022184"/>
                <a:gd name="connsiteY54" fmla="*/ 3680263 h 5443025"/>
                <a:gd name="connsiteX55" fmla="*/ 7548790 w 9022184"/>
                <a:gd name="connsiteY55" fmla="*/ 3674370 h 5443025"/>
                <a:gd name="connsiteX56" fmla="*/ 7604149 w 9022184"/>
                <a:gd name="connsiteY56" fmla="*/ 3729697 h 5443025"/>
                <a:gd name="connsiteX57" fmla="*/ 7548790 w 9022184"/>
                <a:gd name="connsiteY57" fmla="*/ 3785023 h 5443025"/>
                <a:gd name="connsiteX58" fmla="*/ 7493428 w 9022184"/>
                <a:gd name="connsiteY58" fmla="*/ 3729697 h 5443025"/>
                <a:gd name="connsiteX59" fmla="*/ 7548790 w 9022184"/>
                <a:gd name="connsiteY59" fmla="*/ 3674370 h 5443025"/>
                <a:gd name="connsiteX60" fmla="*/ 5284351 w 9022184"/>
                <a:gd name="connsiteY60" fmla="*/ 3552091 h 5443025"/>
                <a:gd name="connsiteX61" fmla="*/ 5351746 w 9022184"/>
                <a:gd name="connsiteY61" fmla="*/ 3619447 h 5443025"/>
                <a:gd name="connsiteX62" fmla="*/ 5284351 w 9022184"/>
                <a:gd name="connsiteY62" fmla="*/ 3686802 h 5443025"/>
                <a:gd name="connsiteX63" fmla="*/ 5216956 w 9022184"/>
                <a:gd name="connsiteY63" fmla="*/ 3619447 h 5443025"/>
                <a:gd name="connsiteX64" fmla="*/ 5284351 w 9022184"/>
                <a:gd name="connsiteY64" fmla="*/ 3552091 h 5443025"/>
                <a:gd name="connsiteX65" fmla="*/ 4411466 w 9022184"/>
                <a:gd name="connsiteY65" fmla="*/ 3261431 h 5443025"/>
                <a:gd name="connsiteX66" fmla="*/ 4452386 w 9022184"/>
                <a:gd name="connsiteY66" fmla="*/ 3302323 h 5443025"/>
                <a:gd name="connsiteX67" fmla="*/ 4411466 w 9022184"/>
                <a:gd name="connsiteY67" fmla="*/ 3343219 h 5443025"/>
                <a:gd name="connsiteX68" fmla="*/ 4370549 w 9022184"/>
                <a:gd name="connsiteY68" fmla="*/ 3302323 h 5443025"/>
                <a:gd name="connsiteX69" fmla="*/ 4411466 w 9022184"/>
                <a:gd name="connsiteY69" fmla="*/ 3261431 h 5443025"/>
                <a:gd name="connsiteX70" fmla="*/ 4362528 w 9022184"/>
                <a:gd name="connsiteY70" fmla="*/ 3032911 h 5443025"/>
                <a:gd name="connsiteX71" fmla="*/ 4398631 w 9022184"/>
                <a:gd name="connsiteY71" fmla="*/ 3068994 h 5443025"/>
                <a:gd name="connsiteX72" fmla="*/ 4362528 w 9022184"/>
                <a:gd name="connsiteY72" fmla="*/ 3105075 h 5443025"/>
                <a:gd name="connsiteX73" fmla="*/ 4326423 w 9022184"/>
                <a:gd name="connsiteY73" fmla="*/ 3068994 h 5443025"/>
                <a:gd name="connsiteX74" fmla="*/ 4362528 w 9022184"/>
                <a:gd name="connsiteY74" fmla="*/ 3032911 h 5443025"/>
                <a:gd name="connsiteX75" fmla="*/ 5558331 w 9022184"/>
                <a:gd name="connsiteY75" fmla="*/ 2856506 h 5443025"/>
                <a:gd name="connsiteX76" fmla="*/ 5632949 w 9022184"/>
                <a:gd name="connsiteY76" fmla="*/ 2931079 h 5443025"/>
                <a:gd name="connsiteX77" fmla="*/ 5558331 w 9022184"/>
                <a:gd name="connsiteY77" fmla="*/ 3005650 h 5443025"/>
                <a:gd name="connsiteX78" fmla="*/ 5483715 w 9022184"/>
                <a:gd name="connsiteY78" fmla="*/ 2931079 h 5443025"/>
                <a:gd name="connsiteX79" fmla="*/ 5558331 w 9022184"/>
                <a:gd name="connsiteY79" fmla="*/ 2856506 h 5443025"/>
                <a:gd name="connsiteX80" fmla="*/ 6565191 w 9022184"/>
                <a:gd name="connsiteY80" fmla="*/ 2026614 h 5443025"/>
                <a:gd name="connsiteX81" fmla="*/ 6639809 w 9022184"/>
                <a:gd name="connsiteY81" fmla="*/ 2101187 h 5443025"/>
                <a:gd name="connsiteX82" fmla="*/ 6565191 w 9022184"/>
                <a:gd name="connsiteY82" fmla="*/ 2175758 h 5443025"/>
                <a:gd name="connsiteX83" fmla="*/ 6490575 w 9022184"/>
                <a:gd name="connsiteY83" fmla="*/ 2101187 h 5443025"/>
                <a:gd name="connsiteX84" fmla="*/ 6565191 w 9022184"/>
                <a:gd name="connsiteY84" fmla="*/ 2026614 h 5443025"/>
                <a:gd name="connsiteX85" fmla="*/ 3981885 w 9022184"/>
                <a:gd name="connsiteY85" fmla="*/ 1767910 h 5443025"/>
                <a:gd name="connsiteX86" fmla="*/ 4018552 w 9022184"/>
                <a:gd name="connsiteY86" fmla="*/ 1804553 h 5443025"/>
                <a:gd name="connsiteX87" fmla="*/ 3981885 w 9022184"/>
                <a:gd name="connsiteY87" fmla="*/ 1841196 h 5443025"/>
                <a:gd name="connsiteX88" fmla="*/ 3945218 w 9022184"/>
                <a:gd name="connsiteY88" fmla="*/ 1804553 h 5443025"/>
                <a:gd name="connsiteX89" fmla="*/ 3981885 w 9022184"/>
                <a:gd name="connsiteY89" fmla="*/ 1767910 h 5443025"/>
                <a:gd name="connsiteX90" fmla="*/ 8077895 w 9022184"/>
                <a:gd name="connsiteY90" fmla="*/ 1661789 h 5443025"/>
                <a:gd name="connsiteX91" fmla="*/ 8142882 w 9022184"/>
                <a:gd name="connsiteY91" fmla="*/ 1726738 h 5443025"/>
                <a:gd name="connsiteX92" fmla="*/ 8077895 w 9022184"/>
                <a:gd name="connsiteY92" fmla="*/ 1791690 h 5443025"/>
                <a:gd name="connsiteX93" fmla="*/ 8012907 w 9022184"/>
                <a:gd name="connsiteY93" fmla="*/ 1726738 h 5443025"/>
                <a:gd name="connsiteX94" fmla="*/ 8077895 w 9022184"/>
                <a:gd name="connsiteY94" fmla="*/ 1661789 h 5443025"/>
                <a:gd name="connsiteX95" fmla="*/ 8978859 w 9022184"/>
                <a:gd name="connsiteY95" fmla="*/ 1138597 h 5443025"/>
                <a:gd name="connsiteX96" fmla="*/ 9022184 w 9022184"/>
                <a:gd name="connsiteY96" fmla="*/ 1181898 h 5443025"/>
                <a:gd name="connsiteX97" fmla="*/ 8978859 w 9022184"/>
                <a:gd name="connsiteY97" fmla="*/ 1225195 h 5443025"/>
                <a:gd name="connsiteX98" fmla="*/ 8935532 w 9022184"/>
                <a:gd name="connsiteY98" fmla="*/ 1181898 h 5443025"/>
                <a:gd name="connsiteX99" fmla="*/ 8978859 w 9022184"/>
                <a:gd name="connsiteY99" fmla="*/ 1138597 h 5443025"/>
                <a:gd name="connsiteX100" fmla="*/ 5327674 w 9022184"/>
                <a:gd name="connsiteY100" fmla="*/ 1094496 h 5443025"/>
                <a:gd name="connsiteX101" fmla="*/ 5366184 w 9022184"/>
                <a:gd name="connsiteY101" fmla="*/ 1132984 h 5443025"/>
                <a:gd name="connsiteX102" fmla="*/ 5327674 w 9022184"/>
                <a:gd name="connsiteY102" fmla="*/ 1171471 h 5443025"/>
                <a:gd name="connsiteX103" fmla="*/ 5289162 w 9022184"/>
                <a:gd name="connsiteY103" fmla="*/ 1132984 h 5443025"/>
                <a:gd name="connsiteX104" fmla="*/ 5327674 w 9022184"/>
                <a:gd name="connsiteY104" fmla="*/ 1094496 h 5443025"/>
                <a:gd name="connsiteX105" fmla="*/ 8075489 w 9022184"/>
                <a:gd name="connsiteY105" fmla="*/ 1002286 h 5443025"/>
                <a:gd name="connsiteX106" fmla="*/ 8150105 w 9022184"/>
                <a:gd name="connsiteY106" fmla="*/ 1076859 h 5443025"/>
                <a:gd name="connsiteX107" fmla="*/ 8075489 w 9022184"/>
                <a:gd name="connsiteY107" fmla="*/ 1151429 h 5443025"/>
                <a:gd name="connsiteX108" fmla="*/ 8000871 w 9022184"/>
                <a:gd name="connsiteY108" fmla="*/ 1076859 h 5443025"/>
                <a:gd name="connsiteX109" fmla="*/ 8075489 w 9022184"/>
                <a:gd name="connsiteY109" fmla="*/ 1002286 h 5443025"/>
                <a:gd name="connsiteX110" fmla="*/ 4238579 w 9022184"/>
                <a:gd name="connsiteY110" fmla="*/ 755722 h 5443025"/>
                <a:gd name="connsiteX111" fmla="*/ 4289126 w 9022184"/>
                <a:gd name="connsiteY111" fmla="*/ 806239 h 5443025"/>
                <a:gd name="connsiteX112" fmla="*/ 4238579 w 9022184"/>
                <a:gd name="connsiteY112" fmla="*/ 856754 h 5443025"/>
                <a:gd name="connsiteX113" fmla="*/ 4188032 w 9022184"/>
                <a:gd name="connsiteY113" fmla="*/ 806239 h 5443025"/>
                <a:gd name="connsiteX114" fmla="*/ 4238579 w 9022184"/>
                <a:gd name="connsiteY114" fmla="*/ 755722 h 5443025"/>
                <a:gd name="connsiteX115" fmla="*/ 6407143 w 9022184"/>
                <a:gd name="connsiteY115" fmla="*/ 609389 h 5443025"/>
                <a:gd name="connsiteX116" fmla="*/ 6448063 w 9022184"/>
                <a:gd name="connsiteY116" fmla="*/ 650282 h 5443025"/>
                <a:gd name="connsiteX117" fmla="*/ 6407143 w 9022184"/>
                <a:gd name="connsiteY117" fmla="*/ 691177 h 5443025"/>
                <a:gd name="connsiteX118" fmla="*/ 6366226 w 9022184"/>
                <a:gd name="connsiteY118" fmla="*/ 650282 h 5443025"/>
                <a:gd name="connsiteX119" fmla="*/ 6407143 w 9022184"/>
                <a:gd name="connsiteY119" fmla="*/ 609389 h 5443025"/>
                <a:gd name="connsiteX120" fmla="*/ 5326876 w 9022184"/>
                <a:gd name="connsiteY120" fmla="*/ 0 h 5443025"/>
                <a:gd name="connsiteX121" fmla="*/ 5408714 w 9022184"/>
                <a:gd name="connsiteY121" fmla="*/ 81790 h 5443025"/>
                <a:gd name="connsiteX122" fmla="*/ 5326876 w 9022184"/>
                <a:gd name="connsiteY122" fmla="*/ 163577 h 5443025"/>
                <a:gd name="connsiteX123" fmla="*/ 5245038 w 9022184"/>
                <a:gd name="connsiteY123" fmla="*/ 81790 h 5443025"/>
                <a:gd name="connsiteX124" fmla="*/ 5326876 w 9022184"/>
                <a:gd name="connsiteY124" fmla="*/ 0 h 54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9022184" h="5443025">
                  <a:moveTo>
                    <a:pt x="39488" y="5364099"/>
                  </a:moveTo>
                  <a:cubicBezTo>
                    <a:pt x="61297" y="5364099"/>
                    <a:pt x="78976" y="5381765"/>
                    <a:pt x="78976" y="5403560"/>
                  </a:cubicBezTo>
                  <a:cubicBezTo>
                    <a:pt x="78976" y="5425355"/>
                    <a:pt x="61297" y="5443025"/>
                    <a:pt x="39488" y="5443025"/>
                  </a:cubicBezTo>
                  <a:cubicBezTo>
                    <a:pt x="17680" y="5443025"/>
                    <a:pt x="0" y="5425355"/>
                    <a:pt x="0" y="5403560"/>
                  </a:cubicBezTo>
                  <a:cubicBezTo>
                    <a:pt x="0" y="5381765"/>
                    <a:pt x="17680" y="5364099"/>
                    <a:pt x="39488" y="5364099"/>
                  </a:cubicBezTo>
                  <a:close/>
                  <a:moveTo>
                    <a:pt x="4879599" y="5141713"/>
                  </a:moveTo>
                  <a:cubicBezTo>
                    <a:pt x="4911505" y="5141713"/>
                    <a:pt x="4937369" y="5167560"/>
                    <a:pt x="4937369" y="5199447"/>
                  </a:cubicBezTo>
                  <a:cubicBezTo>
                    <a:pt x="4937369" y="5231332"/>
                    <a:pt x="4911505" y="5257179"/>
                    <a:pt x="4879599" y="5257179"/>
                  </a:cubicBezTo>
                  <a:cubicBezTo>
                    <a:pt x="4847696" y="5257179"/>
                    <a:pt x="4821833" y="5231332"/>
                    <a:pt x="4821833" y="5199447"/>
                  </a:cubicBezTo>
                  <a:cubicBezTo>
                    <a:pt x="4821833" y="5167560"/>
                    <a:pt x="4847696" y="5141713"/>
                    <a:pt x="4879599" y="5141713"/>
                  </a:cubicBezTo>
                  <a:close/>
                  <a:moveTo>
                    <a:pt x="1650416" y="5041486"/>
                  </a:moveTo>
                  <a:cubicBezTo>
                    <a:pt x="1688966" y="5041486"/>
                    <a:pt x="1720216" y="5072718"/>
                    <a:pt x="1720216" y="5111248"/>
                  </a:cubicBezTo>
                  <a:cubicBezTo>
                    <a:pt x="1720216" y="5149775"/>
                    <a:pt x="1688966" y="5181009"/>
                    <a:pt x="1650416" y="5181009"/>
                  </a:cubicBezTo>
                  <a:cubicBezTo>
                    <a:pt x="1611866" y="5181009"/>
                    <a:pt x="1580614" y="5149775"/>
                    <a:pt x="1580614" y="5111248"/>
                  </a:cubicBezTo>
                  <a:cubicBezTo>
                    <a:pt x="1580614" y="5072718"/>
                    <a:pt x="1611866" y="5041486"/>
                    <a:pt x="1650416" y="5041486"/>
                  </a:cubicBezTo>
                  <a:close/>
                  <a:moveTo>
                    <a:pt x="6998824" y="4762851"/>
                  </a:moveTo>
                  <a:cubicBezTo>
                    <a:pt x="7021425" y="4762851"/>
                    <a:pt x="7039744" y="4781160"/>
                    <a:pt x="7039744" y="4803744"/>
                  </a:cubicBezTo>
                  <a:cubicBezTo>
                    <a:pt x="7039744" y="4826330"/>
                    <a:pt x="7021425" y="4844639"/>
                    <a:pt x="6998824" y="4844639"/>
                  </a:cubicBezTo>
                  <a:cubicBezTo>
                    <a:pt x="6976227" y="4844639"/>
                    <a:pt x="6957907" y="4826330"/>
                    <a:pt x="6957907" y="4803744"/>
                  </a:cubicBezTo>
                  <a:cubicBezTo>
                    <a:pt x="6957907" y="4781160"/>
                    <a:pt x="6976227" y="4762851"/>
                    <a:pt x="6998824" y="4762851"/>
                  </a:cubicBezTo>
                  <a:close/>
                  <a:moveTo>
                    <a:pt x="1372828" y="4568406"/>
                  </a:moveTo>
                  <a:cubicBezTo>
                    <a:pt x="1402074" y="4568406"/>
                    <a:pt x="1425780" y="4592099"/>
                    <a:pt x="1425780" y="4621328"/>
                  </a:cubicBezTo>
                  <a:cubicBezTo>
                    <a:pt x="1425780" y="4650554"/>
                    <a:pt x="1402074" y="4674250"/>
                    <a:pt x="1372828" y="4674250"/>
                  </a:cubicBezTo>
                  <a:cubicBezTo>
                    <a:pt x="1343583" y="4674250"/>
                    <a:pt x="1319874" y="4650554"/>
                    <a:pt x="1319874" y="4621328"/>
                  </a:cubicBezTo>
                  <a:cubicBezTo>
                    <a:pt x="1319874" y="4592099"/>
                    <a:pt x="1343583" y="4568406"/>
                    <a:pt x="1372828" y="4568406"/>
                  </a:cubicBezTo>
                  <a:close/>
                  <a:moveTo>
                    <a:pt x="2197169" y="4416060"/>
                  </a:moveTo>
                  <a:cubicBezTo>
                    <a:pt x="2219769" y="4416060"/>
                    <a:pt x="2238089" y="4434368"/>
                    <a:pt x="2238089" y="4456952"/>
                  </a:cubicBezTo>
                  <a:cubicBezTo>
                    <a:pt x="2238089" y="4479539"/>
                    <a:pt x="2219769" y="4497845"/>
                    <a:pt x="2197169" y="4497845"/>
                  </a:cubicBezTo>
                  <a:cubicBezTo>
                    <a:pt x="2174571" y="4497845"/>
                    <a:pt x="2156252" y="4479539"/>
                    <a:pt x="2156252" y="4456952"/>
                  </a:cubicBezTo>
                  <a:cubicBezTo>
                    <a:pt x="2156252" y="4434368"/>
                    <a:pt x="2174571" y="4416060"/>
                    <a:pt x="2197169" y="4416060"/>
                  </a:cubicBezTo>
                  <a:close/>
                  <a:moveTo>
                    <a:pt x="3280654" y="4385991"/>
                  </a:moveTo>
                  <a:cubicBezTo>
                    <a:pt x="3317875" y="4385991"/>
                    <a:pt x="3348049" y="4416147"/>
                    <a:pt x="3348049" y="4453347"/>
                  </a:cubicBezTo>
                  <a:cubicBezTo>
                    <a:pt x="3348049" y="4490546"/>
                    <a:pt x="3317875" y="4520702"/>
                    <a:pt x="3280654" y="4520702"/>
                  </a:cubicBezTo>
                  <a:cubicBezTo>
                    <a:pt x="3243433" y="4520702"/>
                    <a:pt x="3213259" y="4490546"/>
                    <a:pt x="3213259" y="4453347"/>
                  </a:cubicBezTo>
                  <a:cubicBezTo>
                    <a:pt x="3213259" y="4416147"/>
                    <a:pt x="3243433" y="4385991"/>
                    <a:pt x="3280654" y="4385991"/>
                  </a:cubicBezTo>
                  <a:close/>
                  <a:moveTo>
                    <a:pt x="8609406" y="4267698"/>
                  </a:moveTo>
                  <a:cubicBezTo>
                    <a:pt x="8638651" y="4267698"/>
                    <a:pt x="8662357" y="4291391"/>
                    <a:pt x="8662357" y="4320620"/>
                  </a:cubicBezTo>
                  <a:cubicBezTo>
                    <a:pt x="8662357" y="4349846"/>
                    <a:pt x="8638651" y="4373542"/>
                    <a:pt x="8609406" y="4373542"/>
                  </a:cubicBezTo>
                  <a:cubicBezTo>
                    <a:pt x="8580160" y="4373542"/>
                    <a:pt x="8556451" y="4349846"/>
                    <a:pt x="8556451" y="4320620"/>
                  </a:cubicBezTo>
                  <a:cubicBezTo>
                    <a:pt x="8556451" y="4291391"/>
                    <a:pt x="8580160" y="4267698"/>
                    <a:pt x="8609406" y="4267698"/>
                  </a:cubicBezTo>
                  <a:close/>
                  <a:moveTo>
                    <a:pt x="8164541" y="4123393"/>
                  </a:moveTo>
                  <a:cubicBezTo>
                    <a:pt x="8208407" y="4123393"/>
                    <a:pt x="8243971" y="4158933"/>
                    <a:pt x="8243971" y="4202776"/>
                  </a:cubicBezTo>
                  <a:cubicBezTo>
                    <a:pt x="8243971" y="4246618"/>
                    <a:pt x="8208407" y="4282161"/>
                    <a:pt x="8164541" y="4282161"/>
                  </a:cubicBezTo>
                  <a:cubicBezTo>
                    <a:pt x="8120674" y="4282161"/>
                    <a:pt x="8085110" y="4246618"/>
                    <a:pt x="8085110" y="4202776"/>
                  </a:cubicBezTo>
                  <a:cubicBezTo>
                    <a:pt x="8085110" y="4158933"/>
                    <a:pt x="8120674" y="4123393"/>
                    <a:pt x="8164541" y="4123393"/>
                  </a:cubicBezTo>
                  <a:close/>
                  <a:moveTo>
                    <a:pt x="3543402" y="3912916"/>
                  </a:moveTo>
                  <a:cubicBezTo>
                    <a:pt x="3567329" y="3912916"/>
                    <a:pt x="3586727" y="3932300"/>
                    <a:pt x="3586727" y="3956216"/>
                  </a:cubicBezTo>
                  <a:cubicBezTo>
                    <a:pt x="3586727" y="3980129"/>
                    <a:pt x="3567329" y="3999513"/>
                    <a:pt x="3543402" y="3999513"/>
                  </a:cubicBezTo>
                  <a:cubicBezTo>
                    <a:pt x="3519473" y="3999513"/>
                    <a:pt x="3500075" y="3980129"/>
                    <a:pt x="3500075" y="3956216"/>
                  </a:cubicBezTo>
                  <a:cubicBezTo>
                    <a:pt x="3500075" y="3932300"/>
                    <a:pt x="3519473" y="3912916"/>
                    <a:pt x="3543402" y="3912916"/>
                  </a:cubicBezTo>
                  <a:close/>
                  <a:moveTo>
                    <a:pt x="4962675" y="3680263"/>
                  </a:moveTo>
                  <a:cubicBezTo>
                    <a:pt x="4982926" y="3680263"/>
                    <a:pt x="4999342" y="3696668"/>
                    <a:pt x="4999342" y="3716906"/>
                  </a:cubicBezTo>
                  <a:cubicBezTo>
                    <a:pt x="4999342" y="3737144"/>
                    <a:pt x="4982926" y="3753550"/>
                    <a:pt x="4962675" y="3753550"/>
                  </a:cubicBezTo>
                  <a:cubicBezTo>
                    <a:pt x="4942423" y="3753550"/>
                    <a:pt x="4926008" y="3737144"/>
                    <a:pt x="4926008" y="3716906"/>
                  </a:cubicBezTo>
                  <a:cubicBezTo>
                    <a:pt x="4926008" y="3696668"/>
                    <a:pt x="4942423" y="3680263"/>
                    <a:pt x="4962675" y="3680263"/>
                  </a:cubicBezTo>
                  <a:close/>
                  <a:moveTo>
                    <a:pt x="7548790" y="3674370"/>
                  </a:moveTo>
                  <a:cubicBezTo>
                    <a:pt x="7579364" y="3674370"/>
                    <a:pt x="7604149" y="3699141"/>
                    <a:pt x="7604149" y="3729697"/>
                  </a:cubicBezTo>
                  <a:cubicBezTo>
                    <a:pt x="7604149" y="3760252"/>
                    <a:pt x="7579364" y="3785023"/>
                    <a:pt x="7548790" y="3785023"/>
                  </a:cubicBezTo>
                  <a:cubicBezTo>
                    <a:pt x="7518216" y="3785023"/>
                    <a:pt x="7493428" y="3760254"/>
                    <a:pt x="7493428" y="3729697"/>
                  </a:cubicBezTo>
                  <a:cubicBezTo>
                    <a:pt x="7493428" y="3699141"/>
                    <a:pt x="7518216" y="3674370"/>
                    <a:pt x="7548790" y="3674370"/>
                  </a:cubicBezTo>
                  <a:close/>
                  <a:moveTo>
                    <a:pt x="5284351" y="3552091"/>
                  </a:moveTo>
                  <a:cubicBezTo>
                    <a:pt x="5321572" y="3552091"/>
                    <a:pt x="5351746" y="3582247"/>
                    <a:pt x="5351746" y="3619447"/>
                  </a:cubicBezTo>
                  <a:cubicBezTo>
                    <a:pt x="5351746" y="3656646"/>
                    <a:pt x="5321572" y="3686802"/>
                    <a:pt x="5284351" y="3686802"/>
                  </a:cubicBezTo>
                  <a:cubicBezTo>
                    <a:pt x="5247130" y="3686802"/>
                    <a:pt x="5216956" y="3656646"/>
                    <a:pt x="5216956" y="3619447"/>
                  </a:cubicBezTo>
                  <a:cubicBezTo>
                    <a:pt x="5216956" y="3582247"/>
                    <a:pt x="5247130" y="3552091"/>
                    <a:pt x="5284351" y="3552091"/>
                  </a:cubicBezTo>
                  <a:close/>
                  <a:moveTo>
                    <a:pt x="4411466" y="3261431"/>
                  </a:moveTo>
                  <a:cubicBezTo>
                    <a:pt x="4434066" y="3261431"/>
                    <a:pt x="4452386" y="3279739"/>
                    <a:pt x="4452386" y="3302323"/>
                  </a:cubicBezTo>
                  <a:cubicBezTo>
                    <a:pt x="4452386" y="3324910"/>
                    <a:pt x="4434066" y="3343219"/>
                    <a:pt x="4411466" y="3343219"/>
                  </a:cubicBezTo>
                  <a:cubicBezTo>
                    <a:pt x="4388868" y="3343219"/>
                    <a:pt x="4370549" y="3324910"/>
                    <a:pt x="4370549" y="3302323"/>
                  </a:cubicBezTo>
                  <a:cubicBezTo>
                    <a:pt x="4370549" y="3279739"/>
                    <a:pt x="4388868" y="3261431"/>
                    <a:pt x="4411466" y="3261431"/>
                  </a:cubicBezTo>
                  <a:close/>
                  <a:moveTo>
                    <a:pt x="4362528" y="3032911"/>
                  </a:moveTo>
                  <a:cubicBezTo>
                    <a:pt x="4382468" y="3032911"/>
                    <a:pt x="4398631" y="3049065"/>
                    <a:pt x="4398631" y="3068994"/>
                  </a:cubicBezTo>
                  <a:cubicBezTo>
                    <a:pt x="4398631" y="3088920"/>
                    <a:pt x="4382468" y="3105075"/>
                    <a:pt x="4362528" y="3105075"/>
                  </a:cubicBezTo>
                  <a:cubicBezTo>
                    <a:pt x="4342588" y="3105075"/>
                    <a:pt x="4326423" y="3088920"/>
                    <a:pt x="4326423" y="3068994"/>
                  </a:cubicBezTo>
                  <a:cubicBezTo>
                    <a:pt x="4326423" y="3049065"/>
                    <a:pt x="4342588" y="3032911"/>
                    <a:pt x="4362528" y="3032911"/>
                  </a:cubicBezTo>
                  <a:close/>
                  <a:moveTo>
                    <a:pt x="5558331" y="2856506"/>
                  </a:moveTo>
                  <a:cubicBezTo>
                    <a:pt x="5599542" y="2856506"/>
                    <a:pt x="5632949" y="2889894"/>
                    <a:pt x="5632949" y="2931079"/>
                  </a:cubicBezTo>
                  <a:cubicBezTo>
                    <a:pt x="5632949" y="2972264"/>
                    <a:pt x="5599542" y="3005650"/>
                    <a:pt x="5558331" y="3005650"/>
                  </a:cubicBezTo>
                  <a:cubicBezTo>
                    <a:pt x="5517122" y="3005650"/>
                    <a:pt x="5483715" y="2972264"/>
                    <a:pt x="5483715" y="2931079"/>
                  </a:cubicBezTo>
                  <a:cubicBezTo>
                    <a:pt x="5483715" y="2889894"/>
                    <a:pt x="5517122" y="2856506"/>
                    <a:pt x="5558331" y="2856506"/>
                  </a:cubicBezTo>
                  <a:close/>
                  <a:moveTo>
                    <a:pt x="6565191" y="2026614"/>
                  </a:moveTo>
                  <a:cubicBezTo>
                    <a:pt x="6606402" y="2026614"/>
                    <a:pt x="6639809" y="2060002"/>
                    <a:pt x="6639809" y="2101187"/>
                  </a:cubicBezTo>
                  <a:cubicBezTo>
                    <a:pt x="6639809" y="2142372"/>
                    <a:pt x="6606402" y="2175758"/>
                    <a:pt x="6565191" y="2175758"/>
                  </a:cubicBezTo>
                  <a:cubicBezTo>
                    <a:pt x="6523982" y="2175758"/>
                    <a:pt x="6490575" y="2142372"/>
                    <a:pt x="6490575" y="2101187"/>
                  </a:cubicBezTo>
                  <a:cubicBezTo>
                    <a:pt x="6490575" y="2060002"/>
                    <a:pt x="6523982" y="2026614"/>
                    <a:pt x="6565191" y="2026614"/>
                  </a:cubicBezTo>
                  <a:close/>
                  <a:moveTo>
                    <a:pt x="3981885" y="1767910"/>
                  </a:moveTo>
                  <a:cubicBezTo>
                    <a:pt x="4002136" y="1767910"/>
                    <a:pt x="4018552" y="1784316"/>
                    <a:pt x="4018552" y="1804553"/>
                  </a:cubicBezTo>
                  <a:cubicBezTo>
                    <a:pt x="4018552" y="1824790"/>
                    <a:pt x="4002136" y="1841196"/>
                    <a:pt x="3981885" y="1841196"/>
                  </a:cubicBezTo>
                  <a:cubicBezTo>
                    <a:pt x="3961633" y="1841196"/>
                    <a:pt x="3945218" y="1824790"/>
                    <a:pt x="3945218" y="1804553"/>
                  </a:cubicBezTo>
                  <a:cubicBezTo>
                    <a:pt x="3945218" y="1784316"/>
                    <a:pt x="3961633" y="1767910"/>
                    <a:pt x="3981885" y="1767910"/>
                  </a:cubicBezTo>
                  <a:close/>
                  <a:moveTo>
                    <a:pt x="8077895" y="1661789"/>
                  </a:moveTo>
                  <a:cubicBezTo>
                    <a:pt x="8113787" y="1661789"/>
                    <a:pt x="8142882" y="1690869"/>
                    <a:pt x="8142882" y="1726738"/>
                  </a:cubicBezTo>
                  <a:cubicBezTo>
                    <a:pt x="8142882" y="1762610"/>
                    <a:pt x="8113787" y="1791690"/>
                    <a:pt x="8077895" y="1791690"/>
                  </a:cubicBezTo>
                  <a:cubicBezTo>
                    <a:pt x="8042002" y="1791690"/>
                    <a:pt x="8012907" y="1762610"/>
                    <a:pt x="8012907" y="1726738"/>
                  </a:cubicBezTo>
                  <a:cubicBezTo>
                    <a:pt x="8012907" y="1690869"/>
                    <a:pt x="8042002" y="1661789"/>
                    <a:pt x="8077895" y="1661789"/>
                  </a:cubicBezTo>
                  <a:close/>
                  <a:moveTo>
                    <a:pt x="8978859" y="1138597"/>
                  </a:moveTo>
                  <a:cubicBezTo>
                    <a:pt x="9002786" y="1138597"/>
                    <a:pt x="9022184" y="1157983"/>
                    <a:pt x="9022184" y="1181898"/>
                  </a:cubicBezTo>
                  <a:cubicBezTo>
                    <a:pt x="9022184" y="1205810"/>
                    <a:pt x="9002786" y="1225195"/>
                    <a:pt x="8978859" y="1225195"/>
                  </a:cubicBezTo>
                  <a:cubicBezTo>
                    <a:pt x="8954930" y="1225195"/>
                    <a:pt x="8935532" y="1205810"/>
                    <a:pt x="8935532" y="1181898"/>
                  </a:cubicBezTo>
                  <a:cubicBezTo>
                    <a:pt x="8935532" y="1157983"/>
                    <a:pt x="8954930" y="1138597"/>
                    <a:pt x="8978859" y="1138597"/>
                  </a:cubicBezTo>
                  <a:close/>
                  <a:moveTo>
                    <a:pt x="5327674" y="1094496"/>
                  </a:moveTo>
                  <a:cubicBezTo>
                    <a:pt x="5348943" y="1094496"/>
                    <a:pt x="5366184" y="1111729"/>
                    <a:pt x="5366184" y="1132984"/>
                  </a:cubicBezTo>
                  <a:cubicBezTo>
                    <a:pt x="5366184" y="1154239"/>
                    <a:pt x="5348943" y="1171471"/>
                    <a:pt x="5327674" y="1171471"/>
                  </a:cubicBezTo>
                  <a:cubicBezTo>
                    <a:pt x="5306403" y="1171471"/>
                    <a:pt x="5289162" y="1154239"/>
                    <a:pt x="5289162" y="1132984"/>
                  </a:cubicBezTo>
                  <a:cubicBezTo>
                    <a:pt x="5289162" y="1111726"/>
                    <a:pt x="5306403" y="1094496"/>
                    <a:pt x="5327674" y="1094496"/>
                  </a:cubicBezTo>
                  <a:close/>
                  <a:moveTo>
                    <a:pt x="8075489" y="1002286"/>
                  </a:moveTo>
                  <a:cubicBezTo>
                    <a:pt x="8116698" y="1002286"/>
                    <a:pt x="8150105" y="1035674"/>
                    <a:pt x="8150105" y="1076859"/>
                  </a:cubicBezTo>
                  <a:cubicBezTo>
                    <a:pt x="8150105" y="1118044"/>
                    <a:pt x="8116696" y="1151429"/>
                    <a:pt x="8075489" y="1151429"/>
                  </a:cubicBezTo>
                  <a:cubicBezTo>
                    <a:pt x="8034278" y="1151429"/>
                    <a:pt x="8000871" y="1118044"/>
                    <a:pt x="8000871" y="1076859"/>
                  </a:cubicBezTo>
                  <a:cubicBezTo>
                    <a:pt x="8000871" y="1035674"/>
                    <a:pt x="8034281" y="1002286"/>
                    <a:pt x="8075489" y="1002286"/>
                  </a:cubicBezTo>
                  <a:close/>
                  <a:moveTo>
                    <a:pt x="4238579" y="755722"/>
                  </a:moveTo>
                  <a:cubicBezTo>
                    <a:pt x="4266495" y="755722"/>
                    <a:pt x="4289126" y="778339"/>
                    <a:pt x="4289126" y="806239"/>
                  </a:cubicBezTo>
                  <a:cubicBezTo>
                    <a:pt x="4289126" y="834137"/>
                    <a:pt x="4266495" y="856754"/>
                    <a:pt x="4238579" y="856754"/>
                  </a:cubicBezTo>
                  <a:cubicBezTo>
                    <a:pt x="4210663" y="856754"/>
                    <a:pt x="4188032" y="834137"/>
                    <a:pt x="4188032" y="806239"/>
                  </a:cubicBezTo>
                  <a:cubicBezTo>
                    <a:pt x="4188032" y="778339"/>
                    <a:pt x="4210663" y="755722"/>
                    <a:pt x="4238579" y="755722"/>
                  </a:cubicBezTo>
                  <a:close/>
                  <a:moveTo>
                    <a:pt x="6407143" y="609389"/>
                  </a:moveTo>
                  <a:cubicBezTo>
                    <a:pt x="6429744" y="609389"/>
                    <a:pt x="6448063" y="627698"/>
                    <a:pt x="6448063" y="650282"/>
                  </a:cubicBezTo>
                  <a:cubicBezTo>
                    <a:pt x="6448063" y="672869"/>
                    <a:pt x="6429744" y="691177"/>
                    <a:pt x="6407143" y="691177"/>
                  </a:cubicBezTo>
                  <a:cubicBezTo>
                    <a:pt x="6384546" y="691177"/>
                    <a:pt x="6366226" y="672869"/>
                    <a:pt x="6366226" y="650282"/>
                  </a:cubicBezTo>
                  <a:cubicBezTo>
                    <a:pt x="6366226" y="627698"/>
                    <a:pt x="6384546" y="609389"/>
                    <a:pt x="6407143" y="609389"/>
                  </a:cubicBezTo>
                  <a:close/>
                  <a:moveTo>
                    <a:pt x="5326876" y="0"/>
                  </a:moveTo>
                  <a:cubicBezTo>
                    <a:pt x="5372074" y="0"/>
                    <a:pt x="5408714" y="36618"/>
                    <a:pt x="5408714" y="81790"/>
                  </a:cubicBezTo>
                  <a:cubicBezTo>
                    <a:pt x="5408714" y="126959"/>
                    <a:pt x="5372074" y="163577"/>
                    <a:pt x="5326876" y="163577"/>
                  </a:cubicBezTo>
                  <a:cubicBezTo>
                    <a:pt x="5281677" y="163577"/>
                    <a:pt x="5245038" y="126959"/>
                    <a:pt x="5245038" y="81790"/>
                  </a:cubicBezTo>
                  <a:cubicBezTo>
                    <a:pt x="5245038" y="36618"/>
                    <a:pt x="5281677" y="0"/>
                    <a:pt x="5326876" y="0"/>
                  </a:cubicBezTo>
                  <a:close/>
                </a:path>
              </a:pathLst>
            </a:custGeom>
            <a:solidFill>
              <a:schemeClr val="accent1">
                <a:lumMod val="75000"/>
              </a:schemeClr>
            </a:solidFill>
            <a:ln w="9508" cap="flat">
              <a:noFill/>
              <a:prstDash val="solid"/>
              <a:miter/>
            </a:ln>
          </p:spPr>
          <p:txBody>
            <a:bodyPr anchor="ctr"/>
            <a:lstStyle/>
            <a:p>
              <a:pPr eaLnBrk="1" hangingPunct="1">
                <a:defRPr/>
              </a:pPr>
              <a:endParaRPr lang="zh-CN" altLang="en-US"/>
            </a:p>
          </p:txBody>
        </p:sp>
        <p:sp>
          <p:nvSpPr>
            <p:cNvPr id="13" name="椭圆 162"/>
            <p:cNvSpPr/>
            <p:nvPr/>
          </p:nvSpPr>
          <p:spPr>
            <a:xfrm>
              <a:off x="8185755" y="1295097"/>
              <a:ext cx="309388" cy="30783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4" name="椭圆 163"/>
            <p:cNvSpPr/>
            <p:nvPr/>
          </p:nvSpPr>
          <p:spPr>
            <a:xfrm>
              <a:off x="7301789" y="4353420"/>
              <a:ext cx="159114"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5" name="椭圆 164"/>
            <p:cNvSpPr/>
            <p:nvPr/>
          </p:nvSpPr>
          <p:spPr>
            <a:xfrm>
              <a:off x="10954778" y="2947211"/>
              <a:ext cx="289500" cy="291442"/>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sp>
          <p:nvSpPr>
            <p:cNvPr id="16" name="椭圆 165"/>
            <p:cNvSpPr/>
            <p:nvPr/>
          </p:nvSpPr>
          <p:spPr>
            <a:xfrm>
              <a:off x="5140491" y="5741413"/>
              <a:ext cx="161323" cy="16029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kumimoji="1" lang="zh-CN" altLang="en-US"/>
            </a:p>
          </p:txBody>
        </p:sp>
      </p:grpSp>
      <p:pic>
        <p:nvPicPr>
          <p:cNvPr id="6" name="图片 5"/>
          <p:cNvPicPr>
            <a:picLocks noChangeAspect="1"/>
          </p:cNvPicPr>
          <p:nvPr/>
        </p:nvPicPr>
        <p:blipFill>
          <a:blip r:embed="rId7"/>
          <a:srcRect l="73135" t="62724" r="17008" b="20659"/>
          <a:stretch>
            <a:fillRect/>
          </a:stretch>
        </p:blipFill>
        <p:spPr>
          <a:xfrm>
            <a:off x="9173845" y="4438015"/>
            <a:ext cx="2449830" cy="2322195"/>
          </a:xfrm>
          <a:prstGeom prst="rect">
            <a:avLst/>
          </a:prstGeom>
        </p:spPr>
      </p:pic>
      <p:sp>
        <p:nvSpPr>
          <p:cNvPr id="4" name="MH_Entry_1"/>
          <p:cNvSpPr/>
          <p:nvPr>
            <p:custDataLst>
              <p:tags r:id="rId3"/>
            </p:custDataLst>
          </p:nvPr>
        </p:nvSpPr>
        <p:spPr>
          <a:xfrm>
            <a:off x="3032125" y="1921583"/>
            <a:ext cx="9225751" cy="61555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学习情境</a:t>
            </a:r>
            <a:r>
              <a:rPr lang="en-US" altLang="zh-CN"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3 </a:t>
            </a: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黑体" panose="02010609060101010101" pitchFamily="49" charset="-122"/>
                <a:cs typeface="+mj-cs"/>
                <a:sym typeface="Arial" panose="020B0604020202020204" pitchFamily="34" charset="0"/>
              </a:rPr>
              <a:t>新能源汽车电池认知与检测</a:t>
            </a:r>
          </a:p>
        </p:txBody>
      </p:sp>
      <p:sp>
        <p:nvSpPr>
          <p:cNvPr id="8" name="副标题 4"/>
          <p:cNvSpPr txBox="1"/>
          <p:nvPr>
            <p:custDataLst>
              <p:tags r:id="rId4"/>
            </p:custDataLst>
          </p:nvPr>
        </p:nvSpPr>
        <p:spPr>
          <a:xfrm>
            <a:off x="3085465" y="2811780"/>
            <a:ext cx="9845040" cy="1655445"/>
          </a:xfrm>
          <a:prstGeom prst="rect">
            <a:avLst/>
          </a:prstGeom>
        </p:spPr>
        <p:txBody>
          <a:bodyPr>
            <a:normAutofit/>
          </a:bodyPr>
          <a:lstStyle>
            <a:lvl1pPr marL="401955" indent="-401955" algn="l" rtl="0" eaLnBrk="1" latinLnBrk="0" hangingPunct="1">
              <a:spcBef>
                <a:spcPts val="880"/>
              </a:spcBef>
              <a:buClr>
                <a:schemeClr val="accent2"/>
              </a:buClr>
              <a:buSzPct val="60000"/>
              <a:buFont typeface="Wingdings" panose="05000000000000000000"/>
              <a:buChar char=""/>
              <a:defRPr kumimoji="0" sz="3600" kern="1200">
                <a:solidFill>
                  <a:schemeClr val="tx1"/>
                </a:solidFill>
                <a:latin typeface="+mn-lt"/>
                <a:ea typeface="+mn-ea"/>
                <a:cs typeface="+mn-cs"/>
              </a:defRPr>
            </a:lvl1pPr>
            <a:lvl2pPr marL="803910" indent="-344170" algn="l" rtl="0" eaLnBrk="1" latinLnBrk="0" hangingPunct="1">
              <a:spcBef>
                <a:spcPts val="690"/>
              </a:spcBef>
              <a:buClr>
                <a:schemeClr val="accent1"/>
              </a:buClr>
              <a:buSzPct val="70000"/>
              <a:buFont typeface="Wingdings 2" panose="05020102010507070707"/>
              <a:buChar char=""/>
              <a:defRPr kumimoji="0" sz="3300" kern="1200">
                <a:solidFill>
                  <a:schemeClr val="tx1"/>
                </a:solidFill>
                <a:latin typeface="+mn-lt"/>
                <a:ea typeface="+mn-ea"/>
                <a:cs typeface="+mn-cs"/>
              </a:defRPr>
            </a:lvl2pPr>
            <a:lvl3pPr marL="1148080" indent="-287020" algn="l" rtl="0" eaLnBrk="1" latinLnBrk="0" hangingPunct="1">
              <a:spcBef>
                <a:spcPts val="630"/>
              </a:spcBef>
              <a:buClr>
                <a:schemeClr val="accent2"/>
              </a:buClr>
              <a:buSzPct val="75000"/>
              <a:buFont typeface="Wingdings" panose="05000000000000000000"/>
              <a:buChar char=""/>
              <a:defRPr kumimoji="0" sz="2900" kern="1200">
                <a:solidFill>
                  <a:schemeClr val="tx1"/>
                </a:solidFill>
                <a:latin typeface="+mn-lt"/>
                <a:ea typeface="+mn-ea"/>
                <a:cs typeface="+mn-cs"/>
              </a:defRPr>
            </a:lvl3pPr>
            <a:lvl4pPr marL="1722120" indent="-287020" algn="l" rtl="0" eaLnBrk="1" latinLnBrk="0" hangingPunct="1">
              <a:spcBef>
                <a:spcPts val="500"/>
              </a:spcBef>
              <a:buClr>
                <a:schemeClr val="accent3"/>
              </a:buClr>
              <a:buSzPct val="75000"/>
              <a:buFont typeface="Wingdings" panose="05000000000000000000"/>
              <a:buChar char=""/>
              <a:defRPr kumimoji="0" sz="2500" kern="1200">
                <a:solidFill>
                  <a:schemeClr val="tx1"/>
                </a:solidFill>
                <a:latin typeface="+mn-lt"/>
                <a:ea typeface="+mn-ea"/>
                <a:cs typeface="+mn-cs"/>
              </a:defRPr>
            </a:lvl4pPr>
            <a:lvl5pPr marL="2296160" indent="-287020" algn="l" rtl="0" eaLnBrk="1" latinLnBrk="0" hangingPunct="1">
              <a:spcBef>
                <a:spcPts val="500"/>
              </a:spcBef>
              <a:buClr>
                <a:schemeClr val="accent4"/>
              </a:buClr>
              <a:buSzPct val="65000"/>
              <a:buFont typeface="Wingdings" panose="05000000000000000000"/>
              <a:buChar char=""/>
              <a:defRPr kumimoji="0" sz="2500" kern="1200">
                <a:solidFill>
                  <a:schemeClr val="tx1"/>
                </a:solidFill>
                <a:latin typeface="+mn-lt"/>
                <a:ea typeface="+mn-ea"/>
                <a:cs typeface="+mn-cs"/>
              </a:defRPr>
            </a:lvl5pPr>
            <a:lvl6pPr marL="2640330" indent="-287020" algn="l" rtl="0" eaLnBrk="1" latinLnBrk="0" hangingPunct="1">
              <a:spcBef>
                <a:spcPct val="20000"/>
              </a:spcBef>
              <a:buClr>
                <a:schemeClr val="accent1"/>
              </a:buClr>
              <a:buFont typeface="Wingdings" panose="05000000000000000000"/>
              <a:buChar char="§"/>
              <a:defRPr kumimoji="0" sz="2300" kern="1200" baseline="0">
                <a:solidFill>
                  <a:schemeClr val="tx1"/>
                </a:solidFill>
                <a:latin typeface="+mn-lt"/>
                <a:ea typeface="+mn-ea"/>
                <a:cs typeface="+mn-cs"/>
              </a:defRPr>
            </a:lvl6pPr>
            <a:lvl7pPr marL="2985135" indent="-287020" algn="l" rtl="0" eaLnBrk="1" latinLnBrk="0" hangingPunct="1">
              <a:spcBef>
                <a:spcPct val="20000"/>
              </a:spcBef>
              <a:buClr>
                <a:schemeClr val="accent2"/>
              </a:buClr>
              <a:buFont typeface="Wingdings" panose="05000000000000000000"/>
              <a:buChar char="§"/>
              <a:defRPr kumimoji="0" sz="2300" kern="1200" baseline="0">
                <a:solidFill>
                  <a:schemeClr val="tx1"/>
                </a:solidFill>
                <a:latin typeface="+mn-lt"/>
                <a:ea typeface="+mn-ea"/>
                <a:cs typeface="+mn-cs"/>
              </a:defRPr>
            </a:lvl7pPr>
            <a:lvl8pPr marL="3329305" indent="-287020" algn="l" rtl="0" eaLnBrk="1" latinLnBrk="0" hangingPunct="1">
              <a:spcBef>
                <a:spcPct val="20000"/>
              </a:spcBef>
              <a:buClr>
                <a:schemeClr val="accent3"/>
              </a:buClr>
              <a:buFont typeface="Wingdings" panose="05000000000000000000"/>
              <a:buChar char="§"/>
              <a:defRPr kumimoji="0" sz="2300" kern="1200" baseline="0">
                <a:solidFill>
                  <a:schemeClr val="tx1"/>
                </a:solidFill>
                <a:latin typeface="+mn-lt"/>
                <a:ea typeface="+mn-ea"/>
                <a:cs typeface="+mn-cs"/>
              </a:defRPr>
            </a:lvl8pPr>
            <a:lvl9pPr marL="3673475" indent="-287020" algn="l" rtl="0" eaLnBrk="1" latinLnBrk="0" hangingPunct="1">
              <a:spcBef>
                <a:spcPct val="20000"/>
              </a:spcBef>
              <a:buClr>
                <a:schemeClr val="accent4"/>
              </a:buClr>
              <a:buFont typeface="Wingdings" panose="05000000000000000000"/>
              <a:buChar char="§"/>
              <a:defRPr kumimoji="0" sz="2300" kern="1200" baseline="0">
                <a:solidFill>
                  <a:schemeClr val="tx1"/>
                </a:solidFill>
                <a:latin typeface="+mn-lt"/>
                <a:ea typeface="+mn-ea"/>
                <a:cs typeface="+mn-cs"/>
              </a:defRPr>
            </a:lvl9pPr>
          </a:lstStyle>
          <a:p>
            <a:pPr marL="0" indent="0" fontAlgn="auto">
              <a:lnSpc>
                <a:spcPct val="150000"/>
              </a:lnSpc>
              <a:spcAft>
                <a:spcPts val="0"/>
              </a:spcAft>
              <a:buNone/>
            </a:pPr>
            <a:r>
              <a:rPr lang="en-US" altLang="zh-CN" sz="2800" b="1" dirty="0">
                <a:latin typeface="Arial" panose="020B0604020202020204" pitchFamily="34" charset="0"/>
                <a:ea typeface="宋体" panose="02010600030101010101" pitchFamily="2" charset="-122"/>
                <a:sym typeface="+mn-ea"/>
              </a:rPr>
              <a:t>               </a:t>
            </a:r>
            <a:r>
              <a:rPr lang="zh-CN" altLang="en-US" sz="3200" b="1" dirty="0">
                <a:solidFill>
                  <a:srgbClr val="C00000"/>
                </a:solidFill>
                <a:latin typeface="Arial" panose="020B0604020202020204" pitchFamily="34" charset="0"/>
                <a:ea typeface="SimHei" panose="02010609060101010101" pitchFamily="49" charset="-122"/>
                <a:sym typeface="+mn-ea"/>
              </a:rPr>
              <a:t>任务</a:t>
            </a:r>
            <a:r>
              <a:rPr lang="en-US" altLang="zh-CN" sz="3200" b="1" dirty="0">
                <a:solidFill>
                  <a:srgbClr val="C00000"/>
                </a:solidFill>
                <a:latin typeface="Arial" panose="020B0604020202020204" pitchFamily="34" charset="0"/>
                <a:ea typeface="SimHei" panose="02010609060101010101" pitchFamily="49" charset="-122"/>
                <a:sym typeface="+mn-ea"/>
              </a:rPr>
              <a:t>3.5  </a:t>
            </a:r>
            <a:r>
              <a:rPr lang="zh-CN" altLang="en-US" sz="3200" b="1" dirty="0">
                <a:solidFill>
                  <a:srgbClr val="C00000"/>
                </a:solidFill>
                <a:latin typeface="Arial" panose="020B0604020202020204" pitchFamily="34" charset="0"/>
                <a:ea typeface="SimHei" panose="02010609060101010101" pitchFamily="49" charset="-122"/>
                <a:sym typeface="+mn-ea"/>
              </a:rPr>
              <a:t>燃料电池认知与应用</a:t>
            </a:r>
            <a:endParaRPr lang="en-US" altLang="zh-CN" dirty="0"/>
          </a:p>
        </p:txBody>
      </p:sp>
    </p:spTree>
    <p:custDataLst>
      <p:tags r:id="rId1"/>
    </p:custData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17F6432-9CB7-4891-B35C-9D810EA79C2D}"/>
              </a:ext>
            </a:extLst>
          </p:cNvPr>
          <p:cNvGrpSpPr/>
          <p:nvPr/>
        </p:nvGrpSpPr>
        <p:grpSpPr>
          <a:xfrm flipH="1">
            <a:off x="1816101" y="1758987"/>
            <a:ext cx="4338475" cy="967058"/>
            <a:chOff x="5879462" y="287200"/>
            <a:chExt cx="3545784" cy="790365"/>
          </a:xfrm>
        </p:grpSpPr>
        <p:pic>
          <p:nvPicPr>
            <p:cNvPr id="7" name="图片 6">
              <a:extLst>
                <a:ext uri="{FF2B5EF4-FFF2-40B4-BE49-F238E27FC236}">
                  <a16:creationId xmlns:a16="http://schemas.microsoft.com/office/drawing/2014/main" id="{89013884-701B-4002-9CDF-956B918F45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8" name="组合 7">
              <a:extLst>
                <a:ext uri="{FF2B5EF4-FFF2-40B4-BE49-F238E27FC236}">
                  <a16:creationId xmlns:a16="http://schemas.microsoft.com/office/drawing/2014/main" id="{D0FF79B0-6634-4266-8972-FA97015F2A13}"/>
                </a:ext>
              </a:extLst>
            </p:cNvPr>
            <p:cNvGrpSpPr/>
            <p:nvPr/>
          </p:nvGrpSpPr>
          <p:grpSpPr>
            <a:xfrm flipH="1">
              <a:off x="5879462" y="287200"/>
              <a:ext cx="3545784" cy="558112"/>
              <a:chOff x="7995986" y="760883"/>
              <a:chExt cx="3436053" cy="540840"/>
            </a:xfrm>
          </p:grpSpPr>
          <p:sp>
            <p:nvSpPr>
              <p:cNvPr id="9" name="Freeform 56">
                <a:extLst>
                  <a:ext uri="{FF2B5EF4-FFF2-40B4-BE49-F238E27FC236}">
                    <a16:creationId xmlns:a16="http://schemas.microsoft.com/office/drawing/2014/main" id="{96C313B4-6E72-43BE-A7BB-3BAD7121F0E7}"/>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Freeform 57">
                <a:extLst>
                  <a:ext uri="{FF2B5EF4-FFF2-40B4-BE49-F238E27FC236}">
                    <a16:creationId xmlns:a16="http://schemas.microsoft.com/office/drawing/2014/main" id="{F65BFEEA-4C61-446A-B545-097BC0789FDA}"/>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Freeform 58">
                <a:extLst>
                  <a:ext uri="{FF2B5EF4-FFF2-40B4-BE49-F238E27FC236}">
                    <a16:creationId xmlns:a16="http://schemas.microsoft.com/office/drawing/2014/main" id="{C00842DE-12A2-4CA9-A735-ABFFC8FAB3FA}"/>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12" name="文本框 50">
            <a:extLst>
              <a:ext uri="{FF2B5EF4-FFF2-40B4-BE49-F238E27FC236}">
                <a16:creationId xmlns:a16="http://schemas.microsoft.com/office/drawing/2014/main" id="{53F3F1F3-CE6A-4A11-AD65-05002B81E55F}"/>
              </a:ext>
            </a:extLst>
          </p:cNvPr>
          <p:cNvSpPr txBox="1"/>
          <p:nvPr/>
        </p:nvSpPr>
        <p:spPr>
          <a:xfrm>
            <a:off x="1816214" y="1846293"/>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1</a:t>
            </a:r>
          </a:p>
        </p:txBody>
      </p:sp>
      <p:sp>
        <p:nvSpPr>
          <p:cNvPr id="13" name="文本框 53">
            <a:extLst>
              <a:ext uri="{FF2B5EF4-FFF2-40B4-BE49-F238E27FC236}">
                <a16:creationId xmlns:a16="http://schemas.microsoft.com/office/drawing/2014/main" id="{E8B2B913-724D-48DE-8520-61A20DC4E9F9}"/>
              </a:ext>
            </a:extLst>
          </p:cNvPr>
          <p:cNvSpPr txBox="1"/>
          <p:nvPr/>
        </p:nvSpPr>
        <p:spPr>
          <a:xfrm>
            <a:off x="3099718" y="1768195"/>
            <a:ext cx="3157220"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zh-CN" dirty="0"/>
              <a:t>直接燃料式</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
        <p:nvSpPr>
          <p:cNvPr id="22" name="文本框 21">
            <a:extLst>
              <a:ext uri="{FF2B5EF4-FFF2-40B4-BE49-F238E27FC236}">
                <a16:creationId xmlns:a16="http://schemas.microsoft.com/office/drawing/2014/main" id="{FCA954A4-4BAF-4002-8EE5-8A6B81FB35F4}"/>
              </a:ext>
            </a:extLst>
          </p:cNvPr>
          <p:cNvSpPr txBox="1"/>
          <p:nvPr/>
        </p:nvSpPr>
        <p:spPr>
          <a:xfrm>
            <a:off x="1294417" y="927279"/>
            <a:ext cx="3509403" cy="523220"/>
          </a:xfrm>
          <a:prstGeom prst="rect">
            <a:avLst/>
          </a:prstGeom>
          <a:noFill/>
        </p:spPr>
        <p:txBody>
          <a:bodyPr wrap="square" rtlCol="0">
            <a:spAutoFit/>
          </a:bodyPr>
          <a:lstStyle/>
          <a:p>
            <a:r>
              <a:rPr lang="en-US" altLang="zh-CN" sz="2800" dirty="0"/>
              <a:t>3. </a:t>
            </a:r>
            <a:r>
              <a:rPr lang="zh-CN" altLang="en-US" sz="2800" dirty="0"/>
              <a:t>按照燃料的来源</a:t>
            </a:r>
          </a:p>
        </p:txBody>
      </p:sp>
      <p:sp>
        <p:nvSpPr>
          <p:cNvPr id="23" name="文本框 22">
            <a:extLst>
              <a:ext uri="{FF2B5EF4-FFF2-40B4-BE49-F238E27FC236}">
                <a16:creationId xmlns:a16="http://schemas.microsoft.com/office/drawing/2014/main" id="{942CDBF5-BEE2-422D-9D1A-DF8F64CE95BA}"/>
              </a:ext>
            </a:extLst>
          </p:cNvPr>
          <p:cNvSpPr txBox="1"/>
          <p:nvPr/>
        </p:nvSpPr>
        <p:spPr>
          <a:xfrm>
            <a:off x="1816101" y="2628493"/>
            <a:ext cx="9944546" cy="1134413"/>
          </a:xfrm>
          <a:prstGeom prst="rect">
            <a:avLst/>
          </a:prstGeom>
          <a:noFill/>
        </p:spPr>
        <p:txBody>
          <a:bodyPr wrap="square">
            <a:spAutoFit/>
          </a:bodyPr>
          <a:lstStyle/>
          <a:p>
            <a:pPr>
              <a:lnSpc>
                <a:spcPct val="150000"/>
              </a:lnSpc>
            </a:pPr>
            <a:r>
              <a:rPr lang="zh-CN" altLang="en-US" sz="2400" dirty="0"/>
              <a:t>直接燃料电池电动汽车的燃料主要是</a:t>
            </a:r>
            <a:r>
              <a:rPr lang="zh-CN" altLang="en-US" sz="2400" b="1" dirty="0">
                <a:solidFill>
                  <a:srgbClr val="C00000"/>
                </a:solidFill>
              </a:rPr>
              <a:t>纯氢</a:t>
            </a:r>
            <a:r>
              <a:rPr lang="zh-CN" altLang="en-US" sz="2400" dirty="0"/>
              <a:t>。</a:t>
            </a:r>
            <a:endParaRPr lang="en-US" altLang="zh-CN" sz="2400" dirty="0"/>
          </a:p>
          <a:p>
            <a:pPr>
              <a:lnSpc>
                <a:spcPct val="150000"/>
              </a:lnSpc>
            </a:pPr>
            <a:r>
              <a:rPr lang="zh-CN" altLang="en-US" sz="2400" dirty="0"/>
              <a:t>氢燃料的存储方式有压缩氢气、液态氢和合金（碳纳米管）吸附氢等几种。</a:t>
            </a:r>
          </a:p>
        </p:txBody>
      </p:sp>
      <p:sp>
        <p:nvSpPr>
          <p:cNvPr id="26" name="文本框 25">
            <a:extLst>
              <a:ext uri="{FF2B5EF4-FFF2-40B4-BE49-F238E27FC236}">
                <a16:creationId xmlns:a16="http://schemas.microsoft.com/office/drawing/2014/main" id="{9715F794-318E-4AF6-AA39-05D7A55BC056}"/>
              </a:ext>
            </a:extLst>
          </p:cNvPr>
          <p:cNvSpPr txBox="1"/>
          <p:nvPr/>
        </p:nvSpPr>
        <p:spPr>
          <a:xfrm>
            <a:off x="1816101" y="3949529"/>
            <a:ext cx="9944546" cy="1688411"/>
          </a:xfrm>
          <a:prstGeom prst="rect">
            <a:avLst/>
          </a:prstGeom>
          <a:noFill/>
        </p:spPr>
        <p:txBody>
          <a:bodyPr wrap="square">
            <a:spAutoFit/>
          </a:bodyPr>
          <a:lstStyle/>
          <a:p>
            <a:pPr>
              <a:lnSpc>
                <a:spcPct val="150000"/>
              </a:lnSpc>
            </a:pPr>
            <a:r>
              <a:rPr lang="zh-CN" altLang="en-US" sz="2400" dirty="0"/>
              <a:t>直接以纯氢为燃料电池的电动汽车对储氢装置的要求较高。</a:t>
            </a:r>
            <a:endParaRPr lang="en-US" altLang="zh-CN" sz="2400" dirty="0"/>
          </a:p>
          <a:p>
            <a:pPr>
              <a:lnSpc>
                <a:spcPct val="150000"/>
              </a:lnSpc>
            </a:pPr>
            <a:r>
              <a:rPr lang="zh-CN" altLang="en-US" sz="2400" dirty="0"/>
              <a:t>电动汽车的结构简单，质量轻，成本低。</a:t>
            </a:r>
            <a:endParaRPr lang="en-US" altLang="zh-CN" sz="2400" dirty="0"/>
          </a:p>
          <a:p>
            <a:pPr>
              <a:lnSpc>
                <a:spcPct val="150000"/>
              </a:lnSpc>
            </a:pPr>
            <a:r>
              <a:rPr lang="zh-CN" altLang="en-US" sz="2400" dirty="0"/>
              <a:t>目前的燃料电池电动汽车，</a:t>
            </a:r>
            <a:r>
              <a:rPr lang="zh-CN" altLang="en-US" sz="2400" b="1" dirty="0">
                <a:solidFill>
                  <a:srgbClr val="C00000"/>
                </a:solidFill>
              </a:rPr>
              <a:t>大都以纯氢为车载氢源</a:t>
            </a:r>
            <a:r>
              <a:rPr lang="zh-CN" altLang="en-US" sz="2400" dirty="0"/>
              <a:t>。</a:t>
            </a:r>
          </a:p>
        </p:txBody>
      </p:sp>
    </p:spTree>
    <p:extLst>
      <p:ext uri="{BB962C8B-B14F-4D97-AF65-F5344CB8AC3E}">
        <p14:creationId xmlns:p14="http://schemas.microsoft.com/office/powerpoint/2010/main" val="3604989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par>
                                <p:cTn id="11" presetID="9" presetClass="entr" presetSubtype="0" fill="hold" grpId="0" nodeType="withEffect">
                                  <p:stCondLst>
                                    <p:cond delay="0"/>
                                  </p:stCondLst>
                                  <p:childTnLst>
                                    <p:set>
                                      <p:cBhvr>
                                        <p:cTn id="12" dur="500"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DE104ECD-910B-46C6-AF01-B406CAC9D688}"/>
              </a:ext>
            </a:extLst>
          </p:cNvPr>
          <p:cNvGrpSpPr/>
          <p:nvPr/>
        </p:nvGrpSpPr>
        <p:grpSpPr>
          <a:xfrm flipH="1">
            <a:off x="837307" y="1241042"/>
            <a:ext cx="4338475" cy="967058"/>
            <a:chOff x="5879462" y="287200"/>
            <a:chExt cx="3545784" cy="790365"/>
          </a:xfrm>
        </p:grpSpPr>
        <p:pic>
          <p:nvPicPr>
            <p:cNvPr id="15" name="图片 14">
              <a:extLst>
                <a:ext uri="{FF2B5EF4-FFF2-40B4-BE49-F238E27FC236}">
                  <a16:creationId xmlns:a16="http://schemas.microsoft.com/office/drawing/2014/main" id="{B67172D3-8F6E-41F1-83EB-D3ACB494BF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6" name="组合 15">
              <a:extLst>
                <a:ext uri="{FF2B5EF4-FFF2-40B4-BE49-F238E27FC236}">
                  <a16:creationId xmlns:a16="http://schemas.microsoft.com/office/drawing/2014/main" id="{0CACCCC6-5C5D-4A1F-BCA9-474CD456D56C}"/>
                </a:ext>
              </a:extLst>
            </p:cNvPr>
            <p:cNvGrpSpPr/>
            <p:nvPr/>
          </p:nvGrpSpPr>
          <p:grpSpPr>
            <a:xfrm flipH="1">
              <a:off x="5879462" y="287200"/>
              <a:ext cx="3545784" cy="558112"/>
              <a:chOff x="7995986" y="760883"/>
              <a:chExt cx="3436053" cy="540840"/>
            </a:xfrm>
          </p:grpSpPr>
          <p:sp>
            <p:nvSpPr>
              <p:cNvPr id="17" name="Freeform 56">
                <a:extLst>
                  <a:ext uri="{FF2B5EF4-FFF2-40B4-BE49-F238E27FC236}">
                    <a16:creationId xmlns:a16="http://schemas.microsoft.com/office/drawing/2014/main" id="{1C40C1F0-DB5C-4A38-AB64-60F24985A5FE}"/>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8" name="Freeform 57">
                <a:extLst>
                  <a:ext uri="{FF2B5EF4-FFF2-40B4-BE49-F238E27FC236}">
                    <a16:creationId xmlns:a16="http://schemas.microsoft.com/office/drawing/2014/main" id="{2B008D3A-84D2-4FE5-B1FF-9B629CCBAA34}"/>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9" name="Freeform 58">
                <a:extLst>
                  <a:ext uri="{FF2B5EF4-FFF2-40B4-BE49-F238E27FC236}">
                    <a16:creationId xmlns:a16="http://schemas.microsoft.com/office/drawing/2014/main" id="{A75BDA6D-B3DE-47BE-B312-C68523EF05E5}"/>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0" name="文本框 50">
            <a:extLst>
              <a:ext uri="{FF2B5EF4-FFF2-40B4-BE49-F238E27FC236}">
                <a16:creationId xmlns:a16="http://schemas.microsoft.com/office/drawing/2014/main" id="{18AE6D44-27A3-469C-8E50-B46D9054B6DF}"/>
              </a:ext>
            </a:extLst>
          </p:cNvPr>
          <p:cNvSpPr txBox="1"/>
          <p:nvPr/>
        </p:nvSpPr>
        <p:spPr>
          <a:xfrm>
            <a:off x="844405" y="1327078"/>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2</a:t>
            </a:r>
          </a:p>
        </p:txBody>
      </p:sp>
      <p:sp>
        <p:nvSpPr>
          <p:cNvPr id="21" name="文本框 53">
            <a:extLst>
              <a:ext uri="{FF2B5EF4-FFF2-40B4-BE49-F238E27FC236}">
                <a16:creationId xmlns:a16="http://schemas.microsoft.com/office/drawing/2014/main" id="{C019976A-F039-4152-BE3C-4F0B7380FBC0}"/>
              </a:ext>
            </a:extLst>
          </p:cNvPr>
          <p:cNvSpPr txBox="1"/>
          <p:nvPr/>
        </p:nvSpPr>
        <p:spPr>
          <a:xfrm>
            <a:off x="2117114" y="1252155"/>
            <a:ext cx="3160395"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重整燃料式</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
        <p:nvSpPr>
          <p:cNvPr id="24" name="文本框 23">
            <a:extLst>
              <a:ext uri="{FF2B5EF4-FFF2-40B4-BE49-F238E27FC236}">
                <a16:creationId xmlns:a16="http://schemas.microsoft.com/office/drawing/2014/main" id="{44B0C7ED-630F-4C12-82B4-F984AB82493E}"/>
              </a:ext>
            </a:extLst>
          </p:cNvPr>
          <p:cNvSpPr txBox="1"/>
          <p:nvPr/>
        </p:nvSpPr>
        <p:spPr>
          <a:xfrm>
            <a:off x="837307" y="2219314"/>
            <a:ext cx="10972620" cy="3350404"/>
          </a:xfrm>
          <a:prstGeom prst="rect">
            <a:avLst/>
          </a:prstGeom>
          <a:noFill/>
        </p:spPr>
        <p:txBody>
          <a:bodyPr wrap="square">
            <a:spAutoFit/>
          </a:bodyPr>
          <a:lstStyle/>
          <a:p>
            <a:pPr>
              <a:lnSpc>
                <a:spcPct val="150000"/>
              </a:lnSpc>
            </a:pPr>
            <a:r>
              <a:rPr lang="zh-CN" altLang="en-US" sz="2400" dirty="0"/>
              <a:t>重整燃料电池电动汽车的燃料主要有汽油、天然气、甲醇、甲烷、液化石油气等。</a:t>
            </a:r>
            <a:endParaRPr lang="en-US" altLang="zh-CN" sz="2400" dirty="0"/>
          </a:p>
          <a:p>
            <a:pPr>
              <a:lnSpc>
                <a:spcPct val="150000"/>
              </a:lnSpc>
            </a:pPr>
            <a:r>
              <a:rPr lang="zh-CN" altLang="en-US" sz="2400" dirty="0"/>
              <a:t>重整燃料电池电动汽车的结构要比氢燃料电池电动汽车复杂得多。</a:t>
            </a:r>
            <a:endParaRPr lang="en-US" altLang="zh-CN" sz="2400" dirty="0"/>
          </a:p>
          <a:p>
            <a:pPr>
              <a:lnSpc>
                <a:spcPct val="150000"/>
              </a:lnSpc>
            </a:pPr>
            <a:r>
              <a:rPr lang="zh-CN" altLang="en-US" sz="2400" dirty="0"/>
              <a:t>如甲醇重整燃料电池电动汽车需要对甲醇进行200℃左右的加热以分解出氢，</a:t>
            </a:r>
            <a:endParaRPr lang="en-US" altLang="zh-CN" sz="2400" dirty="0"/>
          </a:p>
          <a:p>
            <a:pPr>
              <a:lnSpc>
                <a:spcPct val="150000"/>
              </a:lnSpc>
            </a:pPr>
            <a:r>
              <a:rPr lang="zh-CN" altLang="en-US" sz="2400" dirty="0"/>
              <a:t>汽油重整燃料电池汽车也需要对汽油进行1000℃左右的加热以分解出氢。</a:t>
            </a:r>
            <a:endParaRPr lang="en-US" altLang="zh-CN" sz="2400" dirty="0"/>
          </a:p>
          <a:p>
            <a:pPr>
              <a:lnSpc>
                <a:spcPct val="150000"/>
              </a:lnSpc>
            </a:pPr>
            <a:r>
              <a:rPr lang="zh-CN" altLang="en-US" sz="2400" dirty="0"/>
              <a:t>无论采用什么燃料，重整燃料电池电动汽车都需设置重整装置，将其他燃料转化为燃料电池所需的氢。</a:t>
            </a:r>
          </a:p>
        </p:txBody>
      </p:sp>
    </p:spTree>
    <p:extLst>
      <p:ext uri="{BB962C8B-B14F-4D97-AF65-F5344CB8AC3E}">
        <p14:creationId xmlns:p14="http://schemas.microsoft.com/office/powerpoint/2010/main" val="3996955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500"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9" presetClass="entr" presetSubtype="0" fill="hold" grpId="0" nodeType="withEffect">
                                  <p:stCondLst>
                                    <p:cond delay="0"/>
                                  </p:stCondLst>
                                  <p:childTnLst>
                                    <p:set>
                                      <p:cBhvr>
                                        <p:cTn id="9" dur="500" fill="hold">
                                          <p:stCondLst>
                                            <p:cond delay="0"/>
                                          </p:stCondLst>
                                        </p:cTn>
                                        <p:tgtEl>
                                          <p:spTgt spid="21"/>
                                        </p:tgtEl>
                                        <p:attrNameLst>
                                          <p:attrName>style.visibility</p:attrName>
                                        </p:attrNameLst>
                                      </p:cBhvr>
                                      <p:to>
                                        <p:strVal val="visible"/>
                                      </p:to>
                                    </p:set>
                                    <p:animEffect transition="in" filter="dissolve">
                                      <p:cBhvr>
                                        <p:cTn id="10" dur="500"/>
                                        <p:tgtEl>
                                          <p:spTgt spid="21"/>
                                        </p:tgtEl>
                                      </p:cBhvr>
                                    </p:animEffect>
                                  </p:childTnLst>
                                </p:cTn>
                              </p:par>
                              <p:par>
                                <p:cTn id="11" presetID="9" presetClass="entr" presetSubtype="0" fill="hold" grpId="0" nodeType="withEffect">
                                  <p:stCondLst>
                                    <p:cond delay="0"/>
                                  </p:stCondLst>
                                  <p:childTnLst>
                                    <p:set>
                                      <p:cBhvr>
                                        <p:cTn id="12" dur="500" fill="hold">
                                          <p:stCondLst>
                                            <p:cond delay="0"/>
                                          </p:stCondLst>
                                        </p:cTn>
                                        <p:tgtEl>
                                          <p:spTgt spid="20"/>
                                        </p:tgtEl>
                                        <p:attrNameLst>
                                          <p:attrName>style.visibility</p:attrName>
                                        </p:attrNameLst>
                                      </p:cBhvr>
                                      <p:to>
                                        <p:strVal val="visible"/>
                                      </p:to>
                                    </p:set>
                                    <p:animEffect transition="in" filter="dissolv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id="{DA73AEA7-C9BF-4D09-ACC9-96AF356D53B5}"/>
              </a:ext>
            </a:extLst>
          </p:cNvPr>
          <p:cNvSpPr txBox="1"/>
          <p:nvPr/>
        </p:nvSpPr>
        <p:spPr>
          <a:xfrm>
            <a:off x="643944" y="1946880"/>
            <a:ext cx="10599312" cy="25769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6000" kern="0" dirty="0">
                <a:solidFill>
                  <a:srgbClr val="FFFFFF"/>
                </a:solidFill>
                <a:latin typeface="微软雅黑" panose="020B0503020204020204" pitchFamily="34" charset="-122"/>
                <a:ea typeface="微软雅黑" panose="020B0503020204020204" pitchFamily="34" charset="-122"/>
              </a:rPr>
              <a:t>PART 2</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燃料电池电动汽车结构组成</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636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a:extLst>
              <a:ext uri="{FF2B5EF4-FFF2-40B4-BE49-F238E27FC236}">
                <a16:creationId xmlns:a16="http://schemas.microsoft.com/office/drawing/2014/main" id="{33901B79-CF4F-4C74-B72D-458E7DEEA985}"/>
              </a:ext>
            </a:extLst>
          </p:cNvPr>
          <p:cNvSpPr txBox="1"/>
          <p:nvPr/>
        </p:nvSpPr>
        <p:spPr>
          <a:xfrm>
            <a:off x="968295" y="767522"/>
            <a:ext cx="5519460" cy="584775"/>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一、燃料电池电动汽车的结构</a:t>
            </a:r>
          </a:p>
        </p:txBody>
      </p:sp>
      <p:pic>
        <p:nvPicPr>
          <p:cNvPr id="5" name="Picture 2" descr="查看源图像">
            <a:extLst>
              <a:ext uri="{FF2B5EF4-FFF2-40B4-BE49-F238E27FC236}">
                <a16:creationId xmlns:a16="http://schemas.microsoft.com/office/drawing/2014/main" id="{46794959-4545-4C76-B7B5-38858D4D18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6362" y="2020331"/>
            <a:ext cx="6297768" cy="405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a:extLst>
              <a:ext uri="{FF2B5EF4-FFF2-40B4-BE49-F238E27FC236}">
                <a16:creationId xmlns:a16="http://schemas.microsoft.com/office/drawing/2014/main" id="{FA1C6171-CB8E-4E73-A173-1A7BC780F03C}"/>
              </a:ext>
            </a:extLst>
          </p:cNvPr>
          <p:cNvGrpSpPr/>
          <p:nvPr/>
        </p:nvGrpSpPr>
        <p:grpSpPr>
          <a:xfrm>
            <a:off x="1076163" y="1987893"/>
            <a:ext cx="2399954" cy="765591"/>
            <a:chOff x="814328" y="3219334"/>
            <a:chExt cx="1356392" cy="432536"/>
          </a:xfrm>
        </p:grpSpPr>
        <p:grpSp>
          <p:nvGrpSpPr>
            <p:cNvPr id="8" name="组合 7">
              <a:extLst>
                <a:ext uri="{FF2B5EF4-FFF2-40B4-BE49-F238E27FC236}">
                  <a16:creationId xmlns:a16="http://schemas.microsoft.com/office/drawing/2014/main" id="{A0245620-FD02-4B02-8069-3086C3171763}"/>
                </a:ext>
              </a:extLst>
            </p:cNvPr>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 name="圆角矩形 74">
                <a:extLst>
                  <a:ext uri="{FF2B5EF4-FFF2-40B4-BE49-F238E27FC236}">
                    <a16:creationId xmlns:a16="http://schemas.microsoft.com/office/drawing/2014/main" id="{9FA3CBE1-374F-4EB8-ADD8-AC70673B6DA7}"/>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 name="圆角矩形 75">
                <a:extLst>
                  <a:ext uri="{FF2B5EF4-FFF2-40B4-BE49-F238E27FC236}">
                    <a16:creationId xmlns:a16="http://schemas.microsoft.com/office/drawing/2014/main" id="{7F9817C8-692E-40F0-ADBB-2C3368AAA11F}"/>
                  </a:ext>
                </a:extLst>
              </p:cNvPr>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 name="TextBox 73">
              <a:extLst>
                <a:ext uri="{FF2B5EF4-FFF2-40B4-BE49-F238E27FC236}">
                  <a16:creationId xmlns:a16="http://schemas.microsoft.com/office/drawing/2014/main" id="{29557F20-AE7E-401A-9B39-E7F0DC4D7EDD}"/>
                </a:ext>
              </a:extLst>
            </p:cNvPr>
            <p:cNvSpPr txBox="1"/>
            <p:nvPr/>
          </p:nvSpPr>
          <p:spPr>
            <a:xfrm>
              <a:off x="972025" y="3331792"/>
              <a:ext cx="1062426" cy="208662"/>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pitchFamily="34" charset="-122"/>
                  <a:ea typeface="Microsoft YaHei" panose="020B0503020204020204" pitchFamily="34" charset="-122"/>
                </a:defRPr>
              </a:lvl1pPr>
            </a:lstStyle>
            <a:p>
              <a:pPr lvl="0"/>
              <a:r>
                <a:rPr lang="zh-CN" altLang="en-US" sz="2400" dirty="0">
                  <a:solidFill>
                    <a:schemeClr val="tx2"/>
                  </a:solidFill>
                  <a:cs typeface="SimSun" panose="02010600030101010101" pitchFamily="2" charset="-122"/>
                </a:rPr>
                <a:t>燃料电池系统</a:t>
              </a:r>
              <a:endParaRPr lang="en-US" altLang="zh-CN" sz="2400" dirty="0">
                <a:solidFill>
                  <a:schemeClr val="tx2"/>
                </a:solidFill>
                <a:cs typeface="SimSun" panose="02010600030101010101" pitchFamily="2" charset="-122"/>
              </a:endParaRPr>
            </a:p>
          </p:txBody>
        </p:sp>
      </p:grpSp>
      <p:grpSp>
        <p:nvGrpSpPr>
          <p:cNvPr id="12" name="组合 11">
            <a:extLst>
              <a:ext uri="{FF2B5EF4-FFF2-40B4-BE49-F238E27FC236}">
                <a16:creationId xmlns:a16="http://schemas.microsoft.com/office/drawing/2014/main" id="{A16F6CDE-DC82-42E6-96BA-BC3CFEBFDF1A}"/>
              </a:ext>
            </a:extLst>
          </p:cNvPr>
          <p:cNvGrpSpPr/>
          <p:nvPr/>
        </p:nvGrpSpPr>
        <p:grpSpPr>
          <a:xfrm>
            <a:off x="1076162" y="3200672"/>
            <a:ext cx="2399954" cy="765591"/>
            <a:chOff x="814328" y="3219334"/>
            <a:chExt cx="1356392" cy="432536"/>
          </a:xfrm>
        </p:grpSpPr>
        <p:grpSp>
          <p:nvGrpSpPr>
            <p:cNvPr id="13" name="组合 12">
              <a:extLst>
                <a:ext uri="{FF2B5EF4-FFF2-40B4-BE49-F238E27FC236}">
                  <a16:creationId xmlns:a16="http://schemas.microsoft.com/office/drawing/2014/main" id="{68A4F89C-0089-4EDB-BD22-BAFDE99EF2ED}"/>
                </a:ext>
              </a:extLst>
            </p:cNvPr>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5" name="圆角矩形 74">
                <a:extLst>
                  <a:ext uri="{FF2B5EF4-FFF2-40B4-BE49-F238E27FC236}">
                    <a16:creationId xmlns:a16="http://schemas.microsoft.com/office/drawing/2014/main" id="{FBEF2C20-2DAE-46F0-BDD1-0E7BD2EEAD2D}"/>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圆角矩形 75">
                <a:extLst>
                  <a:ext uri="{FF2B5EF4-FFF2-40B4-BE49-F238E27FC236}">
                    <a16:creationId xmlns:a16="http://schemas.microsoft.com/office/drawing/2014/main" id="{B9220FB1-BFCD-4B06-8345-83B1A14FFB5D}"/>
                  </a:ext>
                </a:extLst>
              </p:cNvPr>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 name="TextBox 73">
              <a:extLst>
                <a:ext uri="{FF2B5EF4-FFF2-40B4-BE49-F238E27FC236}">
                  <a16:creationId xmlns:a16="http://schemas.microsoft.com/office/drawing/2014/main" id="{F1AEA5AA-8807-4147-80B1-2AE7B352A720}"/>
                </a:ext>
              </a:extLst>
            </p:cNvPr>
            <p:cNvSpPr txBox="1"/>
            <p:nvPr/>
          </p:nvSpPr>
          <p:spPr>
            <a:xfrm>
              <a:off x="956587" y="3331792"/>
              <a:ext cx="1064003" cy="208662"/>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pitchFamily="34" charset="-122"/>
                  <a:ea typeface="Microsoft YaHei" panose="020B0503020204020204" pitchFamily="34" charset="-122"/>
                </a:defRPr>
              </a:lvl1pPr>
            </a:lstStyle>
            <a:p>
              <a:r>
                <a:rPr lang="zh-CN" altLang="en-US" sz="2400" dirty="0">
                  <a:solidFill>
                    <a:schemeClr val="tx2"/>
                  </a:solidFill>
                </a:rPr>
                <a:t>辅助蓄能装置</a:t>
              </a:r>
              <a:endParaRPr lang="en-US" altLang="zh-CN" sz="2400" dirty="0">
                <a:solidFill>
                  <a:schemeClr val="tx2"/>
                </a:solidFill>
              </a:endParaRPr>
            </a:p>
          </p:txBody>
        </p:sp>
      </p:grpSp>
      <p:grpSp>
        <p:nvGrpSpPr>
          <p:cNvPr id="17" name="组合 16">
            <a:extLst>
              <a:ext uri="{FF2B5EF4-FFF2-40B4-BE49-F238E27FC236}">
                <a16:creationId xmlns:a16="http://schemas.microsoft.com/office/drawing/2014/main" id="{B6036D9C-EAB2-44B8-AB17-717AF6E92695}"/>
              </a:ext>
            </a:extLst>
          </p:cNvPr>
          <p:cNvGrpSpPr/>
          <p:nvPr/>
        </p:nvGrpSpPr>
        <p:grpSpPr>
          <a:xfrm>
            <a:off x="1046217" y="4413451"/>
            <a:ext cx="2399954" cy="765591"/>
            <a:chOff x="814328" y="3219334"/>
            <a:chExt cx="1356392" cy="432536"/>
          </a:xfrm>
        </p:grpSpPr>
        <p:grpSp>
          <p:nvGrpSpPr>
            <p:cNvPr id="18" name="组合 17">
              <a:extLst>
                <a:ext uri="{FF2B5EF4-FFF2-40B4-BE49-F238E27FC236}">
                  <a16:creationId xmlns:a16="http://schemas.microsoft.com/office/drawing/2014/main" id="{C9749506-3755-414C-9996-6A8789BA411B}"/>
                </a:ext>
              </a:extLst>
            </p:cNvPr>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0" name="圆角矩形 74">
                <a:extLst>
                  <a:ext uri="{FF2B5EF4-FFF2-40B4-BE49-F238E27FC236}">
                    <a16:creationId xmlns:a16="http://schemas.microsoft.com/office/drawing/2014/main" id="{13A84F68-7F9C-4BCD-B733-C93AEB10464F}"/>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 name="圆角矩形 75">
                <a:extLst>
                  <a:ext uri="{FF2B5EF4-FFF2-40B4-BE49-F238E27FC236}">
                    <a16:creationId xmlns:a16="http://schemas.microsoft.com/office/drawing/2014/main" id="{C73D0987-81CE-4D07-BF03-45A2E7439799}"/>
                  </a:ext>
                </a:extLst>
              </p:cNvPr>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9" name="TextBox 73">
              <a:extLst>
                <a:ext uri="{FF2B5EF4-FFF2-40B4-BE49-F238E27FC236}">
                  <a16:creationId xmlns:a16="http://schemas.microsoft.com/office/drawing/2014/main" id="{29C6A128-8493-4D18-B3C1-0A538FA9A0F5}"/>
                </a:ext>
              </a:extLst>
            </p:cNvPr>
            <p:cNvSpPr txBox="1"/>
            <p:nvPr/>
          </p:nvSpPr>
          <p:spPr>
            <a:xfrm>
              <a:off x="900721" y="3331792"/>
              <a:ext cx="1231238" cy="208662"/>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pitchFamily="34" charset="-122"/>
                  <a:ea typeface="Microsoft YaHei" panose="020B0503020204020204" pitchFamily="34" charset="-122"/>
                </a:defRPr>
              </a:lvl1pPr>
            </a:lstStyle>
            <a:p>
              <a:pPr lvl="0"/>
              <a:r>
                <a:rPr lang="zh-CN" altLang="en-US" sz="2400" dirty="0">
                  <a:solidFill>
                    <a:schemeClr val="tx2"/>
                  </a:solidFill>
                </a:rPr>
                <a:t>驱动电机</a:t>
              </a:r>
              <a:endParaRPr lang="en-US" altLang="zh-CN" sz="2400" dirty="0">
                <a:solidFill>
                  <a:schemeClr val="tx2"/>
                </a:solidFill>
              </a:endParaRPr>
            </a:p>
          </p:txBody>
        </p:sp>
      </p:grpSp>
      <p:grpSp>
        <p:nvGrpSpPr>
          <p:cNvPr id="22" name="组合 21">
            <a:extLst>
              <a:ext uri="{FF2B5EF4-FFF2-40B4-BE49-F238E27FC236}">
                <a16:creationId xmlns:a16="http://schemas.microsoft.com/office/drawing/2014/main" id="{415BD473-FF9C-4C20-8259-F3073816C1F1}"/>
              </a:ext>
            </a:extLst>
          </p:cNvPr>
          <p:cNvGrpSpPr/>
          <p:nvPr/>
        </p:nvGrpSpPr>
        <p:grpSpPr>
          <a:xfrm>
            <a:off x="1046216" y="5576449"/>
            <a:ext cx="2399954" cy="765591"/>
            <a:chOff x="814328" y="3219334"/>
            <a:chExt cx="1356392" cy="432536"/>
          </a:xfrm>
        </p:grpSpPr>
        <p:grpSp>
          <p:nvGrpSpPr>
            <p:cNvPr id="23" name="组合 22">
              <a:extLst>
                <a:ext uri="{FF2B5EF4-FFF2-40B4-BE49-F238E27FC236}">
                  <a16:creationId xmlns:a16="http://schemas.microsoft.com/office/drawing/2014/main" id="{CEBA3270-5363-489C-B7B7-A48FC1BC8A5D}"/>
                </a:ext>
              </a:extLst>
            </p:cNvPr>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5" name="圆角矩形 74">
                <a:extLst>
                  <a:ext uri="{FF2B5EF4-FFF2-40B4-BE49-F238E27FC236}">
                    <a16:creationId xmlns:a16="http://schemas.microsoft.com/office/drawing/2014/main" id="{C4EC18B7-6013-4D6A-9945-111168E9605C}"/>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6" name="圆角矩形 75">
                <a:extLst>
                  <a:ext uri="{FF2B5EF4-FFF2-40B4-BE49-F238E27FC236}">
                    <a16:creationId xmlns:a16="http://schemas.microsoft.com/office/drawing/2014/main" id="{F1AB9D93-8F36-42E8-AF3D-0DFEDA3E19E8}"/>
                  </a:ext>
                </a:extLst>
              </p:cNvPr>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4" name="TextBox 73">
              <a:extLst>
                <a:ext uri="{FF2B5EF4-FFF2-40B4-BE49-F238E27FC236}">
                  <a16:creationId xmlns:a16="http://schemas.microsoft.com/office/drawing/2014/main" id="{86B3CA5A-F679-4035-95E2-248E4FA7CE43}"/>
                </a:ext>
              </a:extLst>
            </p:cNvPr>
            <p:cNvSpPr txBox="1"/>
            <p:nvPr/>
          </p:nvSpPr>
          <p:spPr>
            <a:xfrm>
              <a:off x="900721" y="3331792"/>
              <a:ext cx="1231238" cy="208662"/>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pitchFamily="34" charset="-122"/>
                  <a:ea typeface="Microsoft YaHei" panose="020B0503020204020204" pitchFamily="34" charset="-122"/>
                </a:defRPr>
              </a:lvl1pPr>
            </a:lstStyle>
            <a:p>
              <a:pPr lvl="0"/>
              <a:r>
                <a:rPr lang="zh-CN" altLang="en-US" sz="2400" dirty="0">
                  <a:solidFill>
                    <a:schemeClr val="tx2"/>
                  </a:solidFill>
                </a:rPr>
                <a:t>电子控制系统</a:t>
              </a:r>
              <a:endParaRPr lang="en-US" altLang="zh-CN" sz="2400" dirty="0">
                <a:solidFill>
                  <a:schemeClr val="tx2"/>
                </a:solidFill>
              </a:endParaRPr>
            </a:p>
          </p:txBody>
        </p:sp>
      </p:grpSp>
    </p:spTree>
    <p:extLst>
      <p:ext uri="{BB962C8B-B14F-4D97-AF65-F5344CB8AC3E}">
        <p14:creationId xmlns:p14="http://schemas.microsoft.com/office/powerpoint/2010/main" val="1089840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5168F0D-BAA6-4C8B-8DB5-BBBAC6109B58}"/>
              </a:ext>
            </a:extLst>
          </p:cNvPr>
          <p:cNvPicPr>
            <a:picLocks noChangeAspect="1"/>
          </p:cNvPicPr>
          <p:nvPr/>
        </p:nvPicPr>
        <p:blipFill>
          <a:blip r:embed="rId2"/>
          <a:stretch>
            <a:fillRect/>
          </a:stretch>
        </p:blipFill>
        <p:spPr>
          <a:xfrm>
            <a:off x="2182309" y="1122009"/>
            <a:ext cx="7827381" cy="4401605"/>
          </a:xfrm>
          <a:prstGeom prst="rect">
            <a:avLst/>
          </a:prstGeom>
        </p:spPr>
      </p:pic>
      <p:sp>
        <p:nvSpPr>
          <p:cNvPr id="6" name="文本框 5">
            <a:extLst>
              <a:ext uri="{FF2B5EF4-FFF2-40B4-BE49-F238E27FC236}">
                <a16:creationId xmlns:a16="http://schemas.microsoft.com/office/drawing/2014/main" id="{16E189D3-AA81-45F8-A623-DDB181260CF3}"/>
              </a:ext>
            </a:extLst>
          </p:cNvPr>
          <p:cNvSpPr txBox="1"/>
          <p:nvPr/>
        </p:nvSpPr>
        <p:spPr>
          <a:xfrm>
            <a:off x="2395471" y="5735991"/>
            <a:ext cx="6130342" cy="455253"/>
          </a:xfrm>
          <a:prstGeom prst="rect">
            <a:avLst/>
          </a:prstGeom>
          <a:noFill/>
        </p:spPr>
        <p:txBody>
          <a:bodyPr wrap="square">
            <a:spAutoFit/>
          </a:bodyPr>
          <a:lstStyle/>
          <a:p>
            <a:pPr indent="266700" algn="ctr">
              <a:lnSpc>
                <a:spcPct val="150000"/>
              </a:lnSpc>
            </a:pPr>
            <a:r>
              <a:rPr lang="zh-CN" altLang="zh-CN" sz="1800" b="1" kern="100" dirty="0">
                <a:solidFill>
                  <a:srgbClr val="000000"/>
                </a:solidFill>
                <a:effectLst/>
                <a:latin typeface="Times New Roman" panose="02020603050405020304" pitchFamily="18" charset="0"/>
                <a:ea typeface="宋体" panose="02010600030101010101" pitchFamily="2" charset="-122"/>
              </a:rPr>
              <a:t>燃料电池电动汽车基本构成</a:t>
            </a:r>
            <a:endParaRPr lang="zh-CN" altLang="zh-CN" sz="2400" b="1"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3904318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3CCE1E7-DCB0-4505-936C-9CA6FC1F800C}"/>
              </a:ext>
            </a:extLst>
          </p:cNvPr>
          <p:cNvPicPr>
            <a:picLocks noChangeAspect="1"/>
          </p:cNvPicPr>
          <p:nvPr/>
        </p:nvPicPr>
        <p:blipFill>
          <a:blip r:embed="rId2"/>
          <a:stretch>
            <a:fillRect/>
          </a:stretch>
        </p:blipFill>
        <p:spPr>
          <a:xfrm>
            <a:off x="4569316" y="675456"/>
            <a:ext cx="7189130" cy="4991248"/>
          </a:xfrm>
          <a:prstGeom prst="rect">
            <a:avLst/>
          </a:prstGeom>
        </p:spPr>
      </p:pic>
      <p:sp>
        <p:nvSpPr>
          <p:cNvPr id="5" name="圆角矩形 76">
            <a:extLst>
              <a:ext uri="{FF2B5EF4-FFF2-40B4-BE49-F238E27FC236}">
                <a16:creationId xmlns:a16="http://schemas.microsoft.com/office/drawing/2014/main" id="{35936201-F4E6-4D4F-AF82-185032E9EE71}"/>
              </a:ext>
            </a:extLst>
          </p:cNvPr>
          <p:cNvSpPr/>
          <p:nvPr/>
        </p:nvSpPr>
        <p:spPr>
          <a:xfrm>
            <a:off x="571964" y="1987893"/>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燃料电池堆</a:t>
            </a:r>
          </a:p>
        </p:txBody>
      </p:sp>
      <p:grpSp>
        <p:nvGrpSpPr>
          <p:cNvPr id="6" name="组合 5">
            <a:extLst>
              <a:ext uri="{FF2B5EF4-FFF2-40B4-BE49-F238E27FC236}">
                <a16:creationId xmlns:a16="http://schemas.microsoft.com/office/drawing/2014/main" id="{00A6643B-879F-4C52-B8C2-71B7B27B1A2F}"/>
              </a:ext>
            </a:extLst>
          </p:cNvPr>
          <p:cNvGrpSpPr/>
          <p:nvPr/>
        </p:nvGrpSpPr>
        <p:grpSpPr>
          <a:xfrm>
            <a:off x="432219" y="867431"/>
            <a:ext cx="2399954" cy="765591"/>
            <a:chOff x="814328" y="3219334"/>
            <a:chExt cx="1356392" cy="432536"/>
          </a:xfrm>
        </p:grpSpPr>
        <p:grpSp>
          <p:nvGrpSpPr>
            <p:cNvPr id="7" name="组合 6">
              <a:extLst>
                <a:ext uri="{FF2B5EF4-FFF2-40B4-BE49-F238E27FC236}">
                  <a16:creationId xmlns:a16="http://schemas.microsoft.com/office/drawing/2014/main" id="{D0CFB60B-3A9C-4E46-936C-0561CF4A5E19}"/>
                </a:ext>
              </a:extLst>
            </p:cNvPr>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 name="圆角矩形 74">
                <a:extLst>
                  <a:ext uri="{FF2B5EF4-FFF2-40B4-BE49-F238E27FC236}">
                    <a16:creationId xmlns:a16="http://schemas.microsoft.com/office/drawing/2014/main" id="{B66EC452-4578-437C-AE8B-DEC9AF58D86C}"/>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 name="圆角矩形 75">
                <a:extLst>
                  <a:ext uri="{FF2B5EF4-FFF2-40B4-BE49-F238E27FC236}">
                    <a16:creationId xmlns:a16="http://schemas.microsoft.com/office/drawing/2014/main" id="{D1160D58-8D03-4776-BA6D-EDA3EF8AB97E}"/>
                  </a:ext>
                </a:extLst>
              </p:cNvPr>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8" name="TextBox 73">
              <a:extLst>
                <a:ext uri="{FF2B5EF4-FFF2-40B4-BE49-F238E27FC236}">
                  <a16:creationId xmlns:a16="http://schemas.microsoft.com/office/drawing/2014/main" id="{61F19F25-9D3E-45B0-ACC5-9C0FB3F9DFC6}"/>
                </a:ext>
              </a:extLst>
            </p:cNvPr>
            <p:cNvSpPr txBox="1"/>
            <p:nvPr/>
          </p:nvSpPr>
          <p:spPr>
            <a:xfrm>
              <a:off x="913793" y="3331792"/>
              <a:ext cx="1198694" cy="208662"/>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pitchFamily="34" charset="-122"/>
                  <a:ea typeface="Microsoft YaHei" panose="020B0503020204020204" pitchFamily="34" charset="-122"/>
                </a:defRPr>
              </a:lvl1pPr>
            </a:lstStyle>
            <a:p>
              <a:pPr lvl="0"/>
              <a:r>
                <a:rPr lang="en-US" altLang="zh-CN" sz="2400" dirty="0">
                  <a:solidFill>
                    <a:schemeClr val="tx2"/>
                  </a:solidFill>
                  <a:cs typeface="SimSun" panose="02010600030101010101" pitchFamily="2" charset="-122"/>
                </a:rPr>
                <a:t>1.</a:t>
              </a:r>
              <a:r>
                <a:rPr lang="zh-CN" altLang="en-US" sz="2400" dirty="0">
                  <a:solidFill>
                    <a:schemeClr val="tx2"/>
                  </a:solidFill>
                  <a:cs typeface="SimSun" panose="02010600030101010101" pitchFamily="2" charset="-122"/>
                </a:rPr>
                <a:t>燃料电池系统</a:t>
              </a:r>
              <a:endParaRPr lang="en-US" altLang="zh-CN" sz="2400" dirty="0">
                <a:solidFill>
                  <a:schemeClr val="tx2"/>
                </a:solidFill>
                <a:cs typeface="SimSun" panose="02010600030101010101" pitchFamily="2" charset="-122"/>
              </a:endParaRPr>
            </a:p>
          </p:txBody>
        </p:sp>
      </p:grpSp>
      <p:sp>
        <p:nvSpPr>
          <p:cNvPr id="11" name="圆角矩形 76">
            <a:extLst>
              <a:ext uri="{FF2B5EF4-FFF2-40B4-BE49-F238E27FC236}">
                <a16:creationId xmlns:a16="http://schemas.microsoft.com/office/drawing/2014/main" id="{B8FBCAFA-1D40-478A-AA6D-CE2486010A69}"/>
              </a:ext>
            </a:extLst>
          </p:cNvPr>
          <p:cNvSpPr/>
          <p:nvPr/>
        </p:nvSpPr>
        <p:spPr>
          <a:xfrm>
            <a:off x="571964" y="2803525"/>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氢气供给系统</a:t>
            </a:r>
          </a:p>
        </p:txBody>
      </p:sp>
      <p:sp>
        <p:nvSpPr>
          <p:cNvPr id="12" name="圆角矩形 76">
            <a:extLst>
              <a:ext uri="{FF2B5EF4-FFF2-40B4-BE49-F238E27FC236}">
                <a16:creationId xmlns:a16="http://schemas.microsoft.com/office/drawing/2014/main" id="{88114DD0-7D11-437E-BF02-618BA78ABC9B}"/>
              </a:ext>
            </a:extLst>
          </p:cNvPr>
          <p:cNvSpPr/>
          <p:nvPr/>
        </p:nvSpPr>
        <p:spPr>
          <a:xfrm>
            <a:off x="571963" y="3593593"/>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氧气供给系统</a:t>
            </a:r>
          </a:p>
        </p:txBody>
      </p:sp>
      <p:sp>
        <p:nvSpPr>
          <p:cNvPr id="13" name="圆角矩形 76">
            <a:extLst>
              <a:ext uri="{FF2B5EF4-FFF2-40B4-BE49-F238E27FC236}">
                <a16:creationId xmlns:a16="http://schemas.microsoft.com/office/drawing/2014/main" id="{52FF304A-85DB-4306-9226-FA402672BE32}"/>
              </a:ext>
            </a:extLst>
          </p:cNvPr>
          <p:cNvSpPr/>
          <p:nvPr/>
        </p:nvSpPr>
        <p:spPr>
          <a:xfrm>
            <a:off x="548616" y="4424190"/>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水循环系统</a:t>
            </a:r>
          </a:p>
        </p:txBody>
      </p:sp>
    </p:spTree>
    <p:extLst>
      <p:ext uri="{BB962C8B-B14F-4D97-AF65-F5344CB8AC3E}">
        <p14:creationId xmlns:p14="http://schemas.microsoft.com/office/powerpoint/2010/main" val="3546263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500"/>
                            </p:stCondLst>
                            <p:childTnLst>
                              <p:par>
                                <p:cTn id="15" presetID="2" presetClass="entr" presetSubtype="2"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750" fill="hold"/>
                                        <p:tgtEl>
                                          <p:spTgt spid="11"/>
                                        </p:tgtEl>
                                        <p:attrNameLst>
                                          <p:attrName>ppt_x</p:attrName>
                                        </p:attrNameLst>
                                      </p:cBhvr>
                                      <p:tavLst>
                                        <p:tav tm="0">
                                          <p:val>
                                            <p:strVal val="1+#ppt_w/2"/>
                                          </p:val>
                                        </p:tav>
                                        <p:tav tm="100000">
                                          <p:val>
                                            <p:strVal val="#ppt_x"/>
                                          </p:val>
                                        </p:tav>
                                      </p:tavLst>
                                    </p:anim>
                                    <p:anim calcmode="lin" valueType="num">
                                      <p:cBhvr additive="base">
                                        <p:cTn id="18" dur="75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2"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750" fill="hold"/>
                                        <p:tgtEl>
                                          <p:spTgt spid="12"/>
                                        </p:tgtEl>
                                        <p:attrNameLst>
                                          <p:attrName>ppt_x</p:attrName>
                                        </p:attrNameLst>
                                      </p:cBhvr>
                                      <p:tavLst>
                                        <p:tav tm="0">
                                          <p:val>
                                            <p:strVal val="1+#ppt_w/2"/>
                                          </p:val>
                                        </p:tav>
                                        <p:tav tm="100000">
                                          <p:val>
                                            <p:strVal val="#ppt_x"/>
                                          </p:val>
                                        </p:tav>
                                      </p:tavLst>
                                    </p:anim>
                                    <p:anim calcmode="lin" valueType="num">
                                      <p:cBhvr additive="base">
                                        <p:cTn id="23" dur="75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1+#ppt_w/2"/>
                                          </p:val>
                                        </p:tav>
                                        <p:tav tm="100000">
                                          <p:val>
                                            <p:strVal val="#ppt_x"/>
                                          </p:val>
                                        </p:tav>
                                      </p:tavLst>
                                    </p:anim>
                                    <p:anim calcmode="lin" valueType="num">
                                      <p:cBhvr additive="base">
                                        <p:cTn id="28"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1" grpId="0" bldLvl="0" animBg="1"/>
      <p:bldP spid="12" grpId="0" bldLvl="0" animBg="1"/>
      <p:bldP spid="1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0B554E2D-B3A8-40AB-9A42-8D5D0BBA422E}"/>
              </a:ext>
            </a:extLst>
          </p:cNvPr>
          <p:cNvSpPr txBox="1"/>
          <p:nvPr/>
        </p:nvSpPr>
        <p:spPr>
          <a:xfrm>
            <a:off x="837126" y="1753798"/>
            <a:ext cx="10045521" cy="3350404"/>
          </a:xfrm>
          <a:prstGeom prst="rect">
            <a:avLst/>
          </a:prstGeom>
          <a:noFill/>
        </p:spPr>
        <p:txBody>
          <a:bodyPr wrap="square">
            <a:spAutoFit/>
          </a:bodyPr>
          <a:lstStyle/>
          <a:p>
            <a:pPr>
              <a:lnSpc>
                <a:spcPct val="150000"/>
              </a:lnSpc>
            </a:pPr>
            <a:r>
              <a:rPr lang="zh-CN" altLang="en-US" sz="2400" dirty="0"/>
              <a:t>氢气供给系统的功能包括氢的储存、管理和回收。</a:t>
            </a:r>
            <a:endParaRPr lang="en-US" altLang="zh-CN" sz="2400" dirty="0"/>
          </a:p>
          <a:p>
            <a:pPr>
              <a:lnSpc>
                <a:spcPct val="150000"/>
              </a:lnSpc>
            </a:pPr>
            <a:r>
              <a:rPr lang="zh-CN" altLang="en-US" sz="2400" dirty="0"/>
              <a:t>由于气态氢需要采用高压的方式储存，</a:t>
            </a:r>
            <a:endParaRPr lang="en-US" altLang="zh-CN" sz="2400" dirty="0"/>
          </a:p>
          <a:p>
            <a:pPr>
              <a:lnSpc>
                <a:spcPct val="150000"/>
              </a:lnSpc>
            </a:pPr>
            <a:r>
              <a:rPr lang="zh-CN" altLang="en-US" sz="2400" dirty="0"/>
              <a:t>因此，储氢气瓶必须有较高的品质。</a:t>
            </a:r>
            <a:endParaRPr lang="en-US" altLang="zh-CN" sz="2400" dirty="0"/>
          </a:p>
          <a:p>
            <a:pPr>
              <a:lnSpc>
                <a:spcPct val="150000"/>
              </a:lnSpc>
            </a:pPr>
            <a:r>
              <a:rPr lang="zh-CN" altLang="en-US" sz="2400" dirty="0"/>
              <a:t>储氢气瓶的容量决定了一次充氢的行驶里程。</a:t>
            </a:r>
            <a:endParaRPr lang="en-US" altLang="zh-CN" sz="2400" dirty="0"/>
          </a:p>
          <a:p>
            <a:pPr>
              <a:lnSpc>
                <a:spcPct val="150000"/>
              </a:lnSpc>
            </a:pPr>
            <a:r>
              <a:rPr lang="zh-CN" altLang="en-US" sz="2400" dirty="0"/>
              <a:t>轿车一般采用2～4个高压储氢气瓶，</a:t>
            </a:r>
            <a:endParaRPr lang="en-US" altLang="zh-CN" sz="2400" dirty="0"/>
          </a:p>
          <a:p>
            <a:pPr>
              <a:lnSpc>
                <a:spcPct val="150000"/>
              </a:lnSpc>
            </a:pPr>
            <a:r>
              <a:rPr lang="zh-CN" altLang="en-US" sz="2400" dirty="0"/>
              <a:t>大客车上通常采用5～10个高压储氢气瓶来储存所需的氢气量。</a:t>
            </a:r>
          </a:p>
        </p:txBody>
      </p:sp>
      <p:sp>
        <p:nvSpPr>
          <p:cNvPr id="6" name="圆角矩形 76">
            <a:extLst>
              <a:ext uri="{FF2B5EF4-FFF2-40B4-BE49-F238E27FC236}">
                <a16:creationId xmlns:a16="http://schemas.microsoft.com/office/drawing/2014/main" id="{E8585D23-F4A8-472D-9F28-BBAE39673089}"/>
              </a:ext>
            </a:extLst>
          </p:cNvPr>
          <p:cNvSpPr/>
          <p:nvPr/>
        </p:nvSpPr>
        <p:spPr>
          <a:xfrm>
            <a:off x="837126" y="751621"/>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氢气供给系统</a:t>
            </a:r>
          </a:p>
        </p:txBody>
      </p:sp>
      <p:pic>
        <p:nvPicPr>
          <p:cNvPr id="2" name="图片 1">
            <a:extLst>
              <a:ext uri="{FF2B5EF4-FFF2-40B4-BE49-F238E27FC236}">
                <a16:creationId xmlns:a16="http://schemas.microsoft.com/office/drawing/2014/main" id="{077B6DC0-44A2-469B-85FB-202D726FCB5B}"/>
              </a:ext>
            </a:extLst>
          </p:cNvPr>
          <p:cNvPicPr>
            <a:picLocks noChangeAspect="1"/>
          </p:cNvPicPr>
          <p:nvPr/>
        </p:nvPicPr>
        <p:blipFill>
          <a:blip r:embed="rId2"/>
          <a:stretch>
            <a:fillRect/>
          </a:stretch>
        </p:blipFill>
        <p:spPr>
          <a:xfrm>
            <a:off x="8100449" y="751620"/>
            <a:ext cx="3632205" cy="3887441"/>
          </a:xfrm>
          <a:prstGeom prst="rect">
            <a:avLst/>
          </a:prstGeom>
        </p:spPr>
      </p:pic>
    </p:spTree>
    <p:extLst>
      <p:ext uri="{BB962C8B-B14F-4D97-AF65-F5344CB8AC3E}">
        <p14:creationId xmlns:p14="http://schemas.microsoft.com/office/powerpoint/2010/main" val="39402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0B554E2D-B3A8-40AB-9A42-8D5D0BBA422E}"/>
              </a:ext>
            </a:extLst>
          </p:cNvPr>
          <p:cNvSpPr txBox="1"/>
          <p:nvPr/>
        </p:nvSpPr>
        <p:spPr>
          <a:xfrm>
            <a:off x="875763" y="1134903"/>
            <a:ext cx="10045521" cy="3350404"/>
          </a:xfrm>
          <a:prstGeom prst="rect">
            <a:avLst/>
          </a:prstGeom>
          <a:noFill/>
        </p:spPr>
        <p:txBody>
          <a:bodyPr wrap="square">
            <a:spAutoFit/>
          </a:bodyPr>
          <a:lstStyle/>
          <a:p>
            <a:pPr>
              <a:lnSpc>
                <a:spcPct val="150000"/>
              </a:lnSpc>
            </a:pPr>
            <a:r>
              <a:rPr lang="zh-CN" altLang="en-US" sz="2400" dirty="0"/>
              <a:t>液态氢比气态氢需要更高的压力进行储存，且要保持低温，</a:t>
            </a:r>
            <a:endParaRPr lang="en-US" altLang="zh-CN" sz="2400" dirty="0"/>
          </a:p>
          <a:p>
            <a:pPr>
              <a:lnSpc>
                <a:spcPct val="150000"/>
              </a:lnSpc>
            </a:pPr>
            <a:r>
              <a:rPr lang="zh-CN" altLang="en-US" sz="2400" dirty="0"/>
              <a:t>因此，在使用液态氢时对储氢气瓶的要求更高，</a:t>
            </a:r>
            <a:endParaRPr lang="en-US" altLang="zh-CN" sz="2400" dirty="0"/>
          </a:p>
          <a:p>
            <a:pPr>
              <a:lnSpc>
                <a:spcPct val="150000"/>
              </a:lnSpc>
            </a:pPr>
            <a:r>
              <a:rPr lang="zh-CN" altLang="en-US" sz="2400" dirty="0"/>
              <a:t>还需要有较复杂的低温保温装置。</a:t>
            </a:r>
            <a:endParaRPr lang="en-US" altLang="zh-CN" sz="2400" dirty="0"/>
          </a:p>
          <a:p>
            <a:pPr>
              <a:lnSpc>
                <a:spcPct val="150000"/>
              </a:lnSpc>
            </a:pPr>
            <a:r>
              <a:rPr lang="zh-CN" altLang="en-US" sz="2400" dirty="0"/>
              <a:t>不同的储氢压力，需要采用相应的减压阀、调压阀、安全阀、压力表、流量表、热交换器、传感器及管路等组成氢气供给系统。</a:t>
            </a:r>
            <a:endParaRPr lang="en-US" altLang="zh-CN" sz="2400" dirty="0"/>
          </a:p>
          <a:p>
            <a:pPr>
              <a:lnSpc>
                <a:spcPct val="150000"/>
              </a:lnSpc>
            </a:pPr>
            <a:r>
              <a:rPr lang="zh-CN" altLang="en-US" sz="2400" dirty="0"/>
              <a:t>燃料电池堆排出的水中含有少量的氢，可通过氢气循环器将其回收。</a:t>
            </a:r>
          </a:p>
        </p:txBody>
      </p:sp>
    </p:spTree>
    <p:extLst>
      <p:ext uri="{BB962C8B-B14F-4D97-AF65-F5344CB8AC3E}">
        <p14:creationId xmlns:p14="http://schemas.microsoft.com/office/powerpoint/2010/main" val="931896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B1EEF74-9451-4F0A-A4A2-9734B5CB8F63}"/>
              </a:ext>
            </a:extLst>
          </p:cNvPr>
          <p:cNvSpPr>
            <a:spLocks noGrp="1"/>
          </p:cNvSpPr>
          <p:nvPr>
            <p:ph idx="1"/>
          </p:nvPr>
        </p:nvSpPr>
        <p:spPr>
          <a:xfrm>
            <a:off x="838200" y="1735473"/>
            <a:ext cx="10515600" cy="4351338"/>
          </a:xfrm>
        </p:spPr>
        <p:txBody>
          <a:bodyPr>
            <a:normAutofit fontScale="92500"/>
          </a:bodyPr>
          <a:lstStyle/>
          <a:p>
            <a:pPr>
              <a:lnSpc>
                <a:spcPct val="150000"/>
              </a:lnSpc>
            </a:pPr>
            <a:r>
              <a:rPr lang="zh-CN" altLang="en-US" dirty="0"/>
              <a:t>氧气有</a:t>
            </a:r>
            <a:r>
              <a:rPr lang="zh-CN" altLang="en-US" dirty="0">
                <a:solidFill>
                  <a:schemeClr val="accent1"/>
                </a:solidFill>
              </a:rPr>
              <a:t>纯氧</a:t>
            </a:r>
            <a:r>
              <a:rPr lang="zh-CN" altLang="en-US" dirty="0"/>
              <a:t>和</a:t>
            </a:r>
            <a:r>
              <a:rPr lang="zh-CN" altLang="en-US" dirty="0">
                <a:solidFill>
                  <a:schemeClr val="accent1"/>
                </a:solidFill>
              </a:rPr>
              <a:t>空气</a:t>
            </a:r>
            <a:r>
              <a:rPr lang="zh-CN" altLang="en-US" dirty="0"/>
              <a:t>两种供给方式。</a:t>
            </a:r>
            <a:endParaRPr lang="en-US" altLang="zh-CN" dirty="0"/>
          </a:p>
          <a:p>
            <a:pPr marL="0" indent="0">
              <a:lnSpc>
                <a:spcPct val="150000"/>
              </a:lnSpc>
              <a:buNone/>
            </a:pPr>
            <a:r>
              <a:rPr lang="en-US" altLang="zh-CN" dirty="0"/>
              <a:t>   </a:t>
            </a:r>
            <a:r>
              <a:rPr lang="zh-CN" altLang="en-US" dirty="0"/>
              <a:t>当以纯氧的方式供给时，需要用氧气罐；</a:t>
            </a:r>
            <a:endParaRPr lang="en-US" altLang="zh-CN" dirty="0"/>
          </a:p>
          <a:p>
            <a:pPr marL="0" indent="0">
              <a:lnSpc>
                <a:spcPct val="150000"/>
              </a:lnSpc>
              <a:buNone/>
            </a:pPr>
            <a:r>
              <a:rPr lang="en-US" altLang="zh-CN" dirty="0"/>
              <a:t>   </a:t>
            </a:r>
            <a:r>
              <a:rPr lang="zh-CN" altLang="en-US" dirty="0"/>
              <a:t>当从空气中获得氧气时，需要用</a:t>
            </a:r>
            <a:r>
              <a:rPr lang="zh-CN" altLang="en-US" b="1" dirty="0">
                <a:solidFill>
                  <a:schemeClr val="accent1"/>
                </a:solidFill>
              </a:rPr>
              <a:t>压缩机</a:t>
            </a:r>
            <a:r>
              <a:rPr lang="zh-CN" altLang="en-US" dirty="0"/>
              <a:t>来提高压力，</a:t>
            </a:r>
            <a:endParaRPr lang="en-US" altLang="zh-CN" dirty="0"/>
          </a:p>
          <a:p>
            <a:pPr marL="0" indent="0">
              <a:lnSpc>
                <a:spcPct val="150000"/>
              </a:lnSpc>
              <a:buNone/>
            </a:pPr>
            <a:r>
              <a:rPr lang="en-US" altLang="zh-CN" dirty="0"/>
              <a:t>   </a:t>
            </a:r>
            <a:r>
              <a:rPr lang="zh-CN" altLang="en-US" dirty="0"/>
              <a:t>以确保供氧量，增加燃料电池反应的速度。</a:t>
            </a:r>
            <a:endParaRPr lang="en-US" altLang="zh-CN" dirty="0"/>
          </a:p>
          <a:p>
            <a:pPr marL="0" indent="0">
              <a:lnSpc>
                <a:spcPct val="150000"/>
              </a:lnSpc>
              <a:buNone/>
            </a:pPr>
            <a:r>
              <a:rPr lang="zh-CN" altLang="en-US" dirty="0"/>
              <a:t>   空气供给系统除了需要有体积较小、效率高的空气压缩机外，</a:t>
            </a:r>
            <a:endParaRPr lang="en-US" altLang="zh-CN" dirty="0"/>
          </a:p>
          <a:p>
            <a:pPr marL="0" indent="0">
              <a:lnSpc>
                <a:spcPct val="150000"/>
              </a:lnSpc>
              <a:buNone/>
            </a:pPr>
            <a:r>
              <a:rPr lang="en-US" altLang="zh-CN" dirty="0"/>
              <a:t>   </a:t>
            </a:r>
            <a:r>
              <a:rPr lang="zh-CN" altLang="en-US" dirty="0"/>
              <a:t>还需配备相应的空气阀、压力表、流量表及管路，</a:t>
            </a:r>
            <a:endParaRPr lang="en-US" altLang="zh-CN" dirty="0"/>
          </a:p>
          <a:p>
            <a:pPr marL="0" indent="0">
              <a:lnSpc>
                <a:spcPct val="150000"/>
              </a:lnSpc>
              <a:buNone/>
            </a:pPr>
            <a:r>
              <a:rPr lang="zh-CN" altLang="en-US" dirty="0"/>
              <a:t>    并对空气进行加湿处理，以确保空气具有一定的湿度。</a:t>
            </a:r>
          </a:p>
        </p:txBody>
      </p:sp>
      <p:sp>
        <p:nvSpPr>
          <p:cNvPr id="4" name="圆角矩形 76">
            <a:extLst>
              <a:ext uri="{FF2B5EF4-FFF2-40B4-BE49-F238E27FC236}">
                <a16:creationId xmlns:a16="http://schemas.microsoft.com/office/drawing/2014/main" id="{C896F8BE-7853-4651-934D-9BC2E1E81019}"/>
              </a:ext>
            </a:extLst>
          </p:cNvPr>
          <p:cNvSpPr/>
          <p:nvPr/>
        </p:nvSpPr>
        <p:spPr>
          <a:xfrm>
            <a:off x="838200" y="681037"/>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氧气供给系统</a:t>
            </a:r>
          </a:p>
        </p:txBody>
      </p:sp>
    </p:spTree>
    <p:extLst>
      <p:ext uri="{BB962C8B-B14F-4D97-AF65-F5344CB8AC3E}">
        <p14:creationId xmlns:p14="http://schemas.microsoft.com/office/powerpoint/2010/main" val="16478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ECB3E31F-6134-4518-8983-86CE8EDB41F4}"/>
              </a:ext>
            </a:extLst>
          </p:cNvPr>
          <p:cNvSpPr txBox="1"/>
          <p:nvPr/>
        </p:nvSpPr>
        <p:spPr>
          <a:xfrm>
            <a:off x="1017431" y="2143456"/>
            <a:ext cx="7843234" cy="2571088"/>
          </a:xfrm>
          <a:prstGeom prst="rect">
            <a:avLst/>
          </a:prstGeom>
          <a:noFill/>
        </p:spPr>
        <p:txBody>
          <a:bodyPr wrap="square">
            <a:spAutoFit/>
          </a:bodyPr>
          <a:lstStyle/>
          <a:p>
            <a:pPr>
              <a:lnSpc>
                <a:spcPct val="150000"/>
              </a:lnSpc>
            </a:pPr>
            <a:r>
              <a:rPr lang="zh-CN" altLang="en-US" sz="2200" dirty="0"/>
              <a:t>  在燃料电池反应过程中，会产生水和热量，</a:t>
            </a:r>
            <a:endParaRPr lang="en-US" altLang="zh-CN" sz="2200" dirty="0"/>
          </a:p>
          <a:p>
            <a:pPr>
              <a:lnSpc>
                <a:spcPct val="150000"/>
              </a:lnSpc>
            </a:pPr>
            <a:r>
              <a:rPr lang="en-US" altLang="zh-CN" sz="2200" dirty="0"/>
              <a:t>  </a:t>
            </a:r>
            <a:r>
              <a:rPr lang="zh-CN" altLang="en-US" sz="2200" dirty="0"/>
              <a:t>需要通过水循环系统中的凝缩器加以冷凝并进行水分离处理，</a:t>
            </a:r>
            <a:endParaRPr lang="en-US" altLang="zh-CN" sz="2200" dirty="0"/>
          </a:p>
          <a:p>
            <a:pPr>
              <a:lnSpc>
                <a:spcPct val="150000"/>
              </a:lnSpc>
            </a:pPr>
            <a:r>
              <a:rPr lang="en-US" altLang="zh-CN" sz="2200" dirty="0"/>
              <a:t>  </a:t>
            </a:r>
            <a:r>
              <a:rPr lang="zh-CN" altLang="en-US" sz="2200" dirty="0"/>
              <a:t>部分水可用于反应气体的加湿。</a:t>
            </a:r>
            <a:endParaRPr lang="en-US" altLang="zh-CN" sz="2200" dirty="0"/>
          </a:p>
          <a:p>
            <a:pPr>
              <a:lnSpc>
                <a:spcPct val="150000"/>
              </a:lnSpc>
            </a:pPr>
            <a:r>
              <a:rPr lang="en-US" altLang="zh-CN" sz="2200" dirty="0"/>
              <a:t>  </a:t>
            </a:r>
            <a:r>
              <a:rPr lang="zh-CN" altLang="en-US" sz="2200" dirty="0"/>
              <a:t>水循环系统还用于燃料电池的冷却，</a:t>
            </a:r>
            <a:endParaRPr lang="en-US" altLang="zh-CN" sz="2200" dirty="0"/>
          </a:p>
          <a:p>
            <a:pPr>
              <a:lnSpc>
                <a:spcPct val="150000"/>
              </a:lnSpc>
            </a:pPr>
            <a:r>
              <a:rPr lang="en-US" altLang="zh-CN" sz="2200" dirty="0"/>
              <a:t> </a:t>
            </a:r>
            <a:r>
              <a:rPr lang="zh-CN" altLang="en-US" sz="2200" dirty="0"/>
              <a:t>以使燃料电池保持在正常的工作温度。</a:t>
            </a:r>
          </a:p>
        </p:txBody>
      </p:sp>
      <p:sp>
        <p:nvSpPr>
          <p:cNvPr id="6" name="圆角矩形 76">
            <a:extLst>
              <a:ext uri="{FF2B5EF4-FFF2-40B4-BE49-F238E27FC236}">
                <a16:creationId xmlns:a16="http://schemas.microsoft.com/office/drawing/2014/main" id="{ABADDC02-320D-4C82-AEE4-967764F4209C}"/>
              </a:ext>
            </a:extLst>
          </p:cNvPr>
          <p:cNvSpPr/>
          <p:nvPr/>
        </p:nvSpPr>
        <p:spPr>
          <a:xfrm>
            <a:off x="1179681" y="1088562"/>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水循环系统</a:t>
            </a:r>
          </a:p>
        </p:txBody>
      </p:sp>
    </p:spTree>
    <p:extLst>
      <p:ext uri="{BB962C8B-B14F-4D97-AF65-F5344CB8AC3E}">
        <p14:creationId xmlns:p14="http://schemas.microsoft.com/office/powerpoint/2010/main" val="1505008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63841DCB-72F8-4271-8267-1614FEE463B0}"/>
              </a:ext>
            </a:extLst>
          </p:cNvPr>
          <p:cNvSpPr>
            <a:spLocks noGrp="1"/>
          </p:cNvSpPr>
          <p:nvPr>
            <p:ph idx="1"/>
          </p:nvPr>
        </p:nvSpPr>
        <p:spPr>
          <a:xfrm>
            <a:off x="979868" y="3293816"/>
            <a:ext cx="10515600" cy="2360009"/>
          </a:xfrm>
        </p:spPr>
        <p:txBody>
          <a:bodyPr>
            <a:normAutofit/>
          </a:bodyPr>
          <a:lstStyle/>
          <a:p>
            <a:pPr indent="0" algn="just">
              <a:lnSpc>
                <a:spcPct val="150000"/>
              </a:lnSpc>
              <a:buNone/>
            </a:pPr>
            <a:r>
              <a:rPr lang="zh-CN" altLang="en-US" sz="3200" kern="100" dirty="0">
                <a:solidFill>
                  <a:srgbClr val="000000"/>
                </a:solidFill>
                <a:latin typeface="楷体" panose="02010609060101010101" pitchFamily="49" charset="-122"/>
                <a:ea typeface="楷体" panose="02010609060101010101" pitchFamily="49" charset="-122"/>
              </a:rPr>
              <a:t>    李先生听说</a:t>
            </a:r>
            <a:r>
              <a:rPr lang="zh-CN" altLang="en-US" sz="3200" b="1" kern="100" dirty="0">
                <a:solidFill>
                  <a:srgbClr val="C00000"/>
                </a:solidFill>
                <a:latin typeface="楷体" panose="02010609060101010101" pitchFamily="49" charset="-122"/>
                <a:ea typeface="楷体" panose="02010609060101010101" pitchFamily="49" charset="-122"/>
              </a:rPr>
              <a:t>燃料电池电动汽车</a:t>
            </a:r>
            <a:r>
              <a:rPr lang="zh-CN" altLang="en-US" sz="3200" kern="100" dirty="0">
                <a:solidFill>
                  <a:srgbClr val="000000"/>
                </a:solidFill>
                <a:latin typeface="楷体" panose="02010609060101010101" pitchFamily="49" charset="-122"/>
                <a:ea typeface="楷体" panose="02010609060101010101" pitchFamily="49" charset="-122"/>
              </a:rPr>
              <a:t>是真正的环保型汽车，现在想买一辆燃料电池汽车，可以吗？请你给他建议，为他介绍一下燃料电池电动汽车的相关特性、优缺点等。</a:t>
            </a:r>
            <a:endParaRPr lang="zh-CN" altLang="zh-CN" sz="3200" kern="100" dirty="0">
              <a:solidFill>
                <a:srgbClr val="000000"/>
              </a:solidFill>
              <a:latin typeface="楷体" panose="02010609060101010101" pitchFamily="49" charset="-122"/>
              <a:ea typeface="楷体" panose="02010609060101010101" pitchFamily="49" charset="-122"/>
            </a:endParaRPr>
          </a:p>
        </p:txBody>
      </p:sp>
      <p:grpSp>
        <p:nvGrpSpPr>
          <p:cNvPr id="4" name="组合 3">
            <a:extLst>
              <a:ext uri="{FF2B5EF4-FFF2-40B4-BE49-F238E27FC236}">
                <a16:creationId xmlns:a16="http://schemas.microsoft.com/office/drawing/2014/main" id="{354E1ADE-FA78-454C-A297-E1BE8A9D9016}"/>
              </a:ext>
            </a:extLst>
          </p:cNvPr>
          <p:cNvGrpSpPr/>
          <p:nvPr/>
        </p:nvGrpSpPr>
        <p:grpSpPr>
          <a:xfrm>
            <a:off x="1272862" y="859883"/>
            <a:ext cx="2101402" cy="1226494"/>
            <a:chOff x="1278794" y="3334906"/>
            <a:chExt cx="914014" cy="914014"/>
          </a:xfrm>
        </p:grpSpPr>
        <p:grpSp>
          <p:nvGrpSpPr>
            <p:cNvPr id="5" name="组合 4">
              <a:extLst>
                <a:ext uri="{FF2B5EF4-FFF2-40B4-BE49-F238E27FC236}">
                  <a16:creationId xmlns:a16="http://schemas.microsoft.com/office/drawing/2014/main" id="{42C685E2-5A13-4AA5-AEF7-BD7BEB304552}"/>
                </a:ext>
              </a:extLst>
            </p:cNvPr>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7" name="同心圆 4">
                <a:extLst>
                  <a:ext uri="{FF2B5EF4-FFF2-40B4-BE49-F238E27FC236}">
                    <a16:creationId xmlns:a16="http://schemas.microsoft.com/office/drawing/2014/main" id="{022A31F9-45EC-4022-A439-EE11A78AD7F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8" name="椭圆 7">
                <a:extLst>
                  <a:ext uri="{FF2B5EF4-FFF2-40B4-BE49-F238E27FC236}">
                    <a16:creationId xmlns:a16="http://schemas.microsoft.com/office/drawing/2014/main" id="{9312AC23-4FD3-4D5A-B60C-AAE14525CBCA}"/>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 name="TextBox 3">
              <a:extLst>
                <a:ext uri="{FF2B5EF4-FFF2-40B4-BE49-F238E27FC236}">
                  <a16:creationId xmlns:a16="http://schemas.microsoft.com/office/drawing/2014/main" id="{FCDCEECE-8E4D-4654-9050-3412A8C66718}"/>
                </a:ext>
              </a:extLst>
            </p:cNvPr>
            <p:cNvSpPr txBox="1"/>
            <p:nvPr/>
          </p:nvSpPr>
          <p:spPr>
            <a:xfrm>
              <a:off x="1307421" y="3585991"/>
              <a:ext cx="856758" cy="492906"/>
            </a:xfrm>
            <a:prstGeom prst="rect">
              <a:avLst/>
            </a:prstGeom>
            <a:noFill/>
          </p:spPr>
          <p:txBody>
            <a:bodyPr wrap="none" rtlCol="0">
              <a:spAutoFit/>
            </a:bodyPr>
            <a:lstStyle/>
            <a:p>
              <a:pPr algn="ctr"/>
              <a:r>
                <a:rPr lang="zh-CN" altLang="en-US" sz="2800" b="1" dirty="0">
                  <a:solidFill>
                    <a:srgbClr val="C00000"/>
                  </a:solidFill>
                  <a:latin typeface="微软雅黑" pitchFamily="34" charset="-122"/>
                  <a:ea typeface="微软雅黑" pitchFamily="34" charset="-122"/>
                </a:rPr>
                <a:t>任务描述</a:t>
              </a:r>
            </a:p>
          </p:txBody>
        </p:sp>
      </p:grpSp>
      <p:pic>
        <p:nvPicPr>
          <p:cNvPr id="2" name="图片 1">
            <a:extLst>
              <a:ext uri="{FF2B5EF4-FFF2-40B4-BE49-F238E27FC236}">
                <a16:creationId xmlns:a16="http://schemas.microsoft.com/office/drawing/2014/main" id="{E21F9E4D-74A3-4757-8BD2-165C63C67CE0}"/>
              </a:ext>
            </a:extLst>
          </p:cNvPr>
          <p:cNvPicPr>
            <a:picLocks noChangeAspect="1"/>
          </p:cNvPicPr>
          <p:nvPr/>
        </p:nvPicPr>
        <p:blipFill>
          <a:blip r:embed="rId2"/>
          <a:stretch>
            <a:fillRect/>
          </a:stretch>
        </p:blipFill>
        <p:spPr>
          <a:xfrm>
            <a:off x="6587024" y="778495"/>
            <a:ext cx="4286250" cy="2562225"/>
          </a:xfrm>
          <a:prstGeom prst="snip2DiagRect">
            <a:avLst/>
          </a:prstGeom>
          <a:ln w="19050">
            <a:solidFill>
              <a:schemeClr val="accent1"/>
            </a:solidFill>
          </a:ln>
        </p:spPr>
      </p:pic>
    </p:spTree>
    <p:extLst>
      <p:ext uri="{BB962C8B-B14F-4D97-AF65-F5344CB8AC3E}">
        <p14:creationId xmlns:p14="http://schemas.microsoft.com/office/powerpoint/2010/main" val="149937348"/>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76">
            <a:extLst>
              <a:ext uri="{FF2B5EF4-FFF2-40B4-BE49-F238E27FC236}">
                <a16:creationId xmlns:a16="http://schemas.microsoft.com/office/drawing/2014/main" id="{35936201-F4E6-4D4F-AF82-185032E9EE71}"/>
              </a:ext>
            </a:extLst>
          </p:cNvPr>
          <p:cNvSpPr/>
          <p:nvPr/>
        </p:nvSpPr>
        <p:spPr>
          <a:xfrm>
            <a:off x="571964" y="1987893"/>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蓄电池 </a:t>
            </a:r>
          </a:p>
        </p:txBody>
      </p:sp>
      <p:grpSp>
        <p:nvGrpSpPr>
          <p:cNvPr id="6" name="组合 5">
            <a:extLst>
              <a:ext uri="{FF2B5EF4-FFF2-40B4-BE49-F238E27FC236}">
                <a16:creationId xmlns:a16="http://schemas.microsoft.com/office/drawing/2014/main" id="{00A6643B-879F-4C52-B8C2-71B7B27B1A2F}"/>
              </a:ext>
            </a:extLst>
          </p:cNvPr>
          <p:cNvGrpSpPr/>
          <p:nvPr/>
        </p:nvGrpSpPr>
        <p:grpSpPr>
          <a:xfrm>
            <a:off x="432218" y="867430"/>
            <a:ext cx="2903409" cy="937715"/>
            <a:chOff x="814328" y="3219334"/>
            <a:chExt cx="1356392" cy="529781"/>
          </a:xfrm>
        </p:grpSpPr>
        <p:grpSp>
          <p:nvGrpSpPr>
            <p:cNvPr id="7" name="组合 6">
              <a:extLst>
                <a:ext uri="{FF2B5EF4-FFF2-40B4-BE49-F238E27FC236}">
                  <a16:creationId xmlns:a16="http://schemas.microsoft.com/office/drawing/2014/main" id="{D0CFB60B-3A9C-4E46-936C-0561CF4A5E19}"/>
                </a:ext>
              </a:extLst>
            </p:cNvPr>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 name="圆角矩形 74">
                <a:extLst>
                  <a:ext uri="{FF2B5EF4-FFF2-40B4-BE49-F238E27FC236}">
                    <a16:creationId xmlns:a16="http://schemas.microsoft.com/office/drawing/2014/main" id="{B66EC452-4578-437C-AE8B-DEC9AF58D86C}"/>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 name="圆角矩形 75">
                <a:extLst>
                  <a:ext uri="{FF2B5EF4-FFF2-40B4-BE49-F238E27FC236}">
                    <a16:creationId xmlns:a16="http://schemas.microsoft.com/office/drawing/2014/main" id="{D1160D58-8D03-4776-BA6D-EDA3EF8AB97E}"/>
                  </a:ext>
                </a:extLst>
              </p:cNvPr>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8" name="TextBox 73">
              <a:extLst>
                <a:ext uri="{FF2B5EF4-FFF2-40B4-BE49-F238E27FC236}">
                  <a16:creationId xmlns:a16="http://schemas.microsoft.com/office/drawing/2014/main" id="{61F19F25-9D3E-45B0-ACC5-9C0FB3F9DFC6}"/>
                </a:ext>
              </a:extLst>
            </p:cNvPr>
            <p:cNvSpPr txBox="1"/>
            <p:nvPr/>
          </p:nvSpPr>
          <p:spPr>
            <a:xfrm>
              <a:off x="972025" y="3331792"/>
              <a:ext cx="1062426" cy="417323"/>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pitchFamily="34" charset="-122"/>
                  <a:ea typeface="Microsoft YaHei" panose="020B0503020204020204" pitchFamily="34" charset="-122"/>
                </a:defRPr>
              </a:lvl1pPr>
            </a:lstStyle>
            <a:p>
              <a:pPr lvl="0"/>
              <a:r>
                <a:rPr lang="en-US" altLang="zh-CN" sz="2400" dirty="0">
                  <a:solidFill>
                    <a:schemeClr val="tx2"/>
                  </a:solidFill>
                  <a:cs typeface="SimSun" panose="02010600030101010101" pitchFamily="2" charset="-122"/>
                </a:rPr>
                <a:t>2. </a:t>
              </a:r>
              <a:r>
                <a:rPr lang="zh-CN" altLang="en-US" sz="2400" dirty="0">
                  <a:solidFill>
                    <a:schemeClr val="tx2"/>
                  </a:solidFill>
                  <a:cs typeface="SimSun" panose="02010600030101010101" pitchFamily="2" charset="-122"/>
                </a:rPr>
                <a:t>辅助蓄能装置</a:t>
              </a:r>
              <a:endParaRPr lang="en-US" altLang="zh-CN" sz="2400" dirty="0">
                <a:solidFill>
                  <a:schemeClr val="tx2"/>
                </a:solidFill>
                <a:cs typeface="SimSun" panose="02010600030101010101" pitchFamily="2" charset="-122"/>
              </a:endParaRPr>
            </a:p>
          </p:txBody>
        </p:sp>
      </p:grpSp>
      <p:sp>
        <p:nvSpPr>
          <p:cNvPr id="11" name="圆角矩形 76">
            <a:extLst>
              <a:ext uri="{FF2B5EF4-FFF2-40B4-BE49-F238E27FC236}">
                <a16:creationId xmlns:a16="http://schemas.microsoft.com/office/drawing/2014/main" id="{B8FBCAFA-1D40-478A-AA6D-CE2486010A69}"/>
              </a:ext>
            </a:extLst>
          </p:cNvPr>
          <p:cNvSpPr/>
          <p:nvPr/>
        </p:nvSpPr>
        <p:spPr>
          <a:xfrm>
            <a:off x="571964" y="2803525"/>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超级电容 </a:t>
            </a:r>
          </a:p>
        </p:txBody>
      </p:sp>
      <p:sp>
        <p:nvSpPr>
          <p:cNvPr id="12" name="圆角矩形 76">
            <a:extLst>
              <a:ext uri="{FF2B5EF4-FFF2-40B4-BE49-F238E27FC236}">
                <a16:creationId xmlns:a16="http://schemas.microsoft.com/office/drawing/2014/main" id="{88114DD0-7D11-437E-BF02-618BA78ABC9B}"/>
              </a:ext>
            </a:extLst>
          </p:cNvPr>
          <p:cNvSpPr/>
          <p:nvPr/>
        </p:nvSpPr>
        <p:spPr>
          <a:xfrm>
            <a:off x="571963" y="3593593"/>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蓄电池</a:t>
            </a:r>
            <a:r>
              <a:rPr lang="en-US" altLang="zh-CN" sz="2800" b="1" dirty="0"/>
              <a:t>+</a:t>
            </a:r>
            <a:r>
              <a:rPr lang="zh-CN" altLang="en-US" sz="2800" b="1" dirty="0"/>
              <a:t>超级电容</a:t>
            </a:r>
          </a:p>
        </p:txBody>
      </p:sp>
      <p:sp>
        <p:nvSpPr>
          <p:cNvPr id="13" name="圆角矩形 76">
            <a:extLst>
              <a:ext uri="{FF2B5EF4-FFF2-40B4-BE49-F238E27FC236}">
                <a16:creationId xmlns:a16="http://schemas.microsoft.com/office/drawing/2014/main" id="{52FF304A-85DB-4306-9226-FA402672BE32}"/>
              </a:ext>
            </a:extLst>
          </p:cNvPr>
          <p:cNvSpPr/>
          <p:nvPr/>
        </p:nvSpPr>
        <p:spPr>
          <a:xfrm>
            <a:off x="548616" y="4424190"/>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蓄电池</a:t>
            </a:r>
            <a:r>
              <a:rPr lang="en-US" altLang="zh-CN" sz="2800" b="1" dirty="0"/>
              <a:t>+</a:t>
            </a:r>
            <a:r>
              <a:rPr lang="zh-CN" altLang="en-US" sz="2800" b="1" dirty="0"/>
              <a:t>飞轮电池</a:t>
            </a:r>
          </a:p>
        </p:txBody>
      </p:sp>
    </p:spTree>
    <p:extLst>
      <p:ext uri="{BB962C8B-B14F-4D97-AF65-F5344CB8AC3E}">
        <p14:creationId xmlns:p14="http://schemas.microsoft.com/office/powerpoint/2010/main" val="2202545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500"/>
                            </p:stCondLst>
                            <p:childTnLst>
                              <p:par>
                                <p:cTn id="15" presetID="2" presetClass="entr" presetSubtype="2"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750" fill="hold"/>
                                        <p:tgtEl>
                                          <p:spTgt spid="11"/>
                                        </p:tgtEl>
                                        <p:attrNameLst>
                                          <p:attrName>ppt_x</p:attrName>
                                        </p:attrNameLst>
                                      </p:cBhvr>
                                      <p:tavLst>
                                        <p:tav tm="0">
                                          <p:val>
                                            <p:strVal val="1+#ppt_w/2"/>
                                          </p:val>
                                        </p:tav>
                                        <p:tav tm="100000">
                                          <p:val>
                                            <p:strVal val="#ppt_x"/>
                                          </p:val>
                                        </p:tav>
                                      </p:tavLst>
                                    </p:anim>
                                    <p:anim calcmode="lin" valueType="num">
                                      <p:cBhvr additive="base">
                                        <p:cTn id="18" dur="75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2"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750" fill="hold"/>
                                        <p:tgtEl>
                                          <p:spTgt spid="12"/>
                                        </p:tgtEl>
                                        <p:attrNameLst>
                                          <p:attrName>ppt_x</p:attrName>
                                        </p:attrNameLst>
                                      </p:cBhvr>
                                      <p:tavLst>
                                        <p:tav tm="0">
                                          <p:val>
                                            <p:strVal val="1+#ppt_w/2"/>
                                          </p:val>
                                        </p:tav>
                                        <p:tav tm="100000">
                                          <p:val>
                                            <p:strVal val="#ppt_x"/>
                                          </p:val>
                                        </p:tav>
                                      </p:tavLst>
                                    </p:anim>
                                    <p:anim calcmode="lin" valueType="num">
                                      <p:cBhvr additive="base">
                                        <p:cTn id="23" dur="75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1+#ppt_w/2"/>
                                          </p:val>
                                        </p:tav>
                                        <p:tav tm="100000">
                                          <p:val>
                                            <p:strVal val="#ppt_x"/>
                                          </p:val>
                                        </p:tav>
                                      </p:tavLst>
                                    </p:anim>
                                    <p:anim calcmode="lin" valueType="num">
                                      <p:cBhvr additive="base">
                                        <p:cTn id="28"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1" grpId="0" bldLvl="0" animBg="1"/>
      <p:bldP spid="12" grpId="0" bldLvl="0" animBg="1"/>
      <p:bldP spid="1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AF9470B-16DF-433E-926D-905EE9D5E237}"/>
              </a:ext>
            </a:extLst>
          </p:cNvPr>
          <p:cNvSpPr>
            <a:spLocks noChangeArrowheads="1"/>
          </p:cNvSpPr>
          <p:nvPr/>
        </p:nvSpPr>
        <p:spPr bwMode="auto">
          <a:xfrm>
            <a:off x="610439" y="1044738"/>
            <a:ext cx="5660524"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8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“燃料电池</a:t>
            </a:r>
            <a:r>
              <a:rPr kumimoji="0" lang="en-US" altLang="zh-CN" sz="28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a:t>
            </a:r>
            <a:r>
              <a:rPr kumimoji="0" lang="zh-CN" altLang="en-US" sz="28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蓄电池”型（</a:t>
            </a:r>
            <a:r>
              <a:rPr kumimoji="0" lang="en-US" altLang="zh-CN" sz="28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FC+B</a:t>
            </a:r>
            <a:r>
              <a:rPr kumimoji="0" lang="zh-CN" altLang="en-US" sz="2800" b="0" i="0" u="none" strike="noStrike" cap="none" normalizeH="0" baseline="0" dirty="0">
                <a:ln>
                  <a:noFill/>
                </a:ln>
                <a:solidFill>
                  <a:schemeClr val="tx1"/>
                </a:solidFill>
                <a:effectLst/>
                <a:latin typeface="等线" panose="02010600030101010101" pitchFamily="2" charset="-122"/>
                <a:ea typeface="等线" panose="02010600030101010101" pitchFamily="2" charset="-122"/>
                <a:cs typeface="Times New Roman" panose="02020603050405020304" pitchFamily="18" charset="0"/>
              </a:rPr>
              <a:t>）</a:t>
            </a:r>
            <a:endParaRPr kumimoji="0" lang="zh-CN" altLang="en-US" sz="28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1D615596-FEED-4A1F-8B2D-807D82CB7AAB}"/>
              </a:ext>
            </a:extLst>
          </p:cNvPr>
          <p:cNvSpPr>
            <a:spLocks noChangeArrowheads="1"/>
          </p:cNvSpPr>
          <p:nvPr/>
        </p:nvSpPr>
        <p:spPr bwMode="auto">
          <a:xfrm>
            <a:off x="0" y="2628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dirty="0"/>
          </a:p>
        </p:txBody>
      </p:sp>
      <p:sp>
        <p:nvSpPr>
          <p:cNvPr id="2" name="矩形: 圆角 1">
            <a:extLst>
              <a:ext uri="{FF2B5EF4-FFF2-40B4-BE49-F238E27FC236}">
                <a16:creationId xmlns:a16="http://schemas.microsoft.com/office/drawing/2014/main" id="{B5676AD4-0D09-4E95-A5C5-444592C2E556}"/>
              </a:ext>
            </a:extLst>
          </p:cNvPr>
          <p:cNvSpPr/>
          <p:nvPr/>
        </p:nvSpPr>
        <p:spPr>
          <a:xfrm>
            <a:off x="759855" y="2740623"/>
            <a:ext cx="1095580" cy="603672"/>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宋体" panose="02010600030101010101" pitchFamily="2" charset="-122"/>
                <a:ea typeface="宋体" panose="02010600030101010101" pitchFamily="2" charset="-122"/>
              </a:rPr>
              <a:t>燃料电池</a:t>
            </a:r>
          </a:p>
        </p:txBody>
      </p:sp>
      <p:sp>
        <p:nvSpPr>
          <p:cNvPr id="9" name="矩形: 圆角 8">
            <a:extLst>
              <a:ext uri="{FF2B5EF4-FFF2-40B4-BE49-F238E27FC236}">
                <a16:creationId xmlns:a16="http://schemas.microsoft.com/office/drawing/2014/main" id="{24C3E263-3C90-4328-8C91-D627143D7E70}"/>
              </a:ext>
            </a:extLst>
          </p:cNvPr>
          <p:cNvSpPr/>
          <p:nvPr/>
        </p:nvSpPr>
        <p:spPr>
          <a:xfrm>
            <a:off x="2744677" y="2740623"/>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宋体" panose="02010600030101010101" pitchFamily="2" charset="-122"/>
                <a:ea typeface="宋体" panose="02010600030101010101" pitchFamily="2" charset="-122"/>
              </a:rPr>
              <a:t>DC/DC</a:t>
            </a:r>
            <a:endParaRPr lang="zh-CN" altLang="en-US" sz="1600" dirty="0">
              <a:latin typeface="宋体" panose="02010600030101010101" pitchFamily="2" charset="-122"/>
              <a:ea typeface="宋体" panose="02010600030101010101" pitchFamily="2" charset="-122"/>
            </a:endParaRPr>
          </a:p>
        </p:txBody>
      </p:sp>
      <p:sp>
        <p:nvSpPr>
          <p:cNvPr id="10" name="矩形: 圆角 9">
            <a:extLst>
              <a:ext uri="{FF2B5EF4-FFF2-40B4-BE49-F238E27FC236}">
                <a16:creationId xmlns:a16="http://schemas.microsoft.com/office/drawing/2014/main" id="{1F231FF4-0213-4BA0-A8E3-CBA708A11C83}"/>
              </a:ext>
            </a:extLst>
          </p:cNvPr>
          <p:cNvSpPr/>
          <p:nvPr/>
        </p:nvSpPr>
        <p:spPr>
          <a:xfrm>
            <a:off x="6096000" y="2721398"/>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电动机</a:t>
            </a:r>
            <a:endParaRPr lang="en-US" altLang="zh-CN" sz="1600" dirty="0">
              <a:latin typeface="宋体" panose="02010600030101010101" pitchFamily="2" charset="-122"/>
              <a:ea typeface="宋体" panose="02010600030101010101" pitchFamily="2" charset="-122"/>
            </a:endParaRPr>
          </a:p>
          <a:p>
            <a:pPr algn="ctr"/>
            <a:r>
              <a:rPr lang="zh-CN" altLang="en-US" sz="1600" dirty="0">
                <a:latin typeface="宋体" panose="02010600030101010101" pitchFamily="2" charset="-122"/>
                <a:ea typeface="宋体" panose="02010600030101010101" pitchFamily="2" charset="-122"/>
              </a:rPr>
              <a:t>控制器</a:t>
            </a:r>
          </a:p>
        </p:txBody>
      </p:sp>
      <p:sp>
        <p:nvSpPr>
          <p:cNvPr id="11" name="矩形: 圆角 10">
            <a:extLst>
              <a:ext uri="{FF2B5EF4-FFF2-40B4-BE49-F238E27FC236}">
                <a16:creationId xmlns:a16="http://schemas.microsoft.com/office/drawing/2014/main" id="{A86751D1-B90B-4840-BBEB-7CC30E9627D9}"/>
              </a:ext>
            </a:extLst>
          </p:cNvPr>
          <p:cNvSpPr/>
          <p:nvPr/>
        </p:nvSpPr>
        <p:spPr>
          <a:xfrm>
            <a:off x="8216285" y="2721398"/>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电动机</a:t>
            </a:r>
          </a:p>
        </p:txBody>
      </p:sp>
      <p:sp>
        <p:nvSpPr>
          <p:cNvPr id="12" name="矩形: 圆角 11">
            <a:extLst>
              <a:ext uri="{FF2B5EF4-FFF2-40B4-BE49-F238E27FC236}">
                <a16:creationId xmlns:a16="http://schemas.microsoft.com/office/drawing/2014/main" id="{B625D0B5-0277-434A-B527-81AA98C29365}"/>
              </a:ext>
            </a:extLst>
          </p:cNvPr>
          <p:cNvSpPr/>
          <p:nvPr/>
        </p:nvSpPr>
        <p:spPr>
          <a:xfrm>
            <a:off x="10161971" y="2711867"/>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传动装置</a:t>
            </a:r>
          </a:p>
        </p:txBody>
      </p:sp>
      <p:sp>
        <p:nvSpPr>
          <p:cNvPr id="13" name="矩形: 圆角 12">
            <a:extLst>
              <a:ext uri="{FF2B5EF4-FFF2-40B4-BE49-F238E27FC236}">
                <a16:creationId xmlns:a16="http://schemas.microsoft.com/office/drawing/2014/main" id="{82C0D091-2F06-4E44-A986-E82B5F6F5656}"/>
              </a:ext>
            </a:extLst>
          </p:cNvPr>
          <p:cNvSpPr/>
          <p:nvPr/>
        </p:nvSpPr>
        <p:spPr>
          <a:xfrm>
            <a:off x="5977265" y="5814874"/>
            <a:ext cx="1288000" cy="5705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整车控制器</a:t>
            </a:r>
          </a:p>
        </p:txBody>
      </p:sp>
      <p:sp>
        <p:nvSpPr>
          <p:cNvPr id="14" name="矩形: 圆角 13">
            <a:extLst>
              <a:ext uri="{FF2B5EF4-FFF2-40B4-BE49-F238E27FC236}">
                <a16:creationId xmlns:a16="http://schemas.microsoft.com/office/drawing/2014/main" id="{98C75405-C49D-4308-86F7-28BC0D5E8343}"/>
              </a:ext>
            </a:extLst>
          </p:cNvPr>
          <p:cNvSpPr/>
          <p:nvPr/>
        </p:nvSpPr>
        <p:spPr>
          <a:xfrm>
            <a:off x="813790" y="4163625"/>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燃料电池控制器</a:t>
            </a:r>
          </a:p>
        </p:txBody>
      </p:sp>
      <p:sp>
        <p:nvSpPr>
          <p:cNvPr id="15" name="矩形: 圆角 14">
            <a:extLst>
              <a:ext uri="{FF2B5EF4-FFF2-40B4-BE49-F238E27FC236}">
                <a16:creationId xmlns:a16="http://schemas.microsoft.com/office/drawing/2014/main" id="{86F80731-DB3C-41A1-B4C9-37A83EF7A3F8}"/>
              </a:ext>
            </a:extLst>
          </p:cNvPr>
          <p:cNvSpPr/>
          <p:nvPr/>
        </p:nvSpPr>
        <p:spPr>
          <a:xfrm>
            <a:off x="10161971" y="3718834"/>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车轮</a:t>
            </a:r>
          </a:p>
        </p:txBody>
      </p:sp>
      <p:sp>
        <p:nvSpPr>
          <p:cNvPr id="16" name="矩形: 圆角 15">
            <a:extLst>
              <a:ext uri="{FF2B5EF4-FFF2-40B4-BE49-F238E27FC236}">
                <a16:creationId xmlns:a16="http://schemas.microsoft.com/office/drawing/2014/main" id="{A0634789-2BE3-4F5B-A1A6-207EEEA5BE51}"/>
              </a:ext>
            </a:extLst>
          </p:cNvPr>
          <p:cNvSpPr/>
          <p:nvPr/>
        </p:nvSpPr>
        <p:spPr>
          <a:xfrm>
            <a:off x="10161971" y="1760011"/>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2"/>
                </a:solidFill>
              </a:rPr>
              <a:t>车轮</a:t>
            </a:r>
          </a:p>
        </p:txBody>
      </p:sp>
      <p:sp>
        <p:nvSpPr>
          <p:cNvPr id="17" name="矩形: 圆角 16">
            <a:extLst>
              <a:ext uri="{FF2B5EF4-FFF2-40B4-BE49-F238E27FC236}">
                <a16:creationId xmlns:a16="http://schemas.microsoft.com/office/drawing/2014/main" id="{66042BEB-7028-497D-972B-E9A4DD56C6F0}"/>
              </a:ext>
            </a:extLst>
          </p:cNvPr>
          <p:cNvSpPr/>
          <p:nvPr/>
        </p:nvSpPr>
        <p:spPr>
          <a:xfrm>
            <a:off x="4455112" y="3757854"/>
            <a:ext cx="1056443" cy="405771"/>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宋体" panose="02010600030101010101" pitchFamily="2" charset="-122"/>
                <a:ea typeface="宋体" panose="02010600030101010101" pitchFamily="2" charset="-122"/>
              </a:rPr>
              <a:t>蓄电池</a:t>
            </a:r>
          </a:p>
        </p:txBody>
      </p:sp>
      <p:sp>
        <p:nvSpPr>
          <p:cNvPr id="18" name="矩形: 圆角 17">
            <a:extLst>
              <a:ext uri="{FF2B5EF4-FFF2-40B4-BE49-F238E27FC236}">
                <a16:creationId xmlns:a16="http://schemas.microsoft.com/office/drawing/2014/main" id="{92022139-8992-4CB7-9302-CAD9329020BB}"/>
              </a:ext>
            </a:extLst>
          </p:cNvPr>
          <p:cNvSpPr/>
          <p:nvPr/>
        </p:nvSpPr>
        <p:spPr>
          <a:xfrm>
            <a:off x="4102224" y="4758070"/>
            <a:ext cx="1762218" cy="5345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蓄电池管理系统</a:t>
            </a:r>
          </a:p>
        </p:txBody>
      </p:sp>
      <p:sp>
        <p:nvSpPr>
          <p:cNvPr id="19" name="矩形: 圆角 18">
            <a:extLst>
              <a:ext uri="{FF2B5EF4-FFF2-40B4-BE49-F238E27FC236}">
                <a16:creationId xmlns:a16="http://schemas.microsoft.com/office/drawing/2014/main" id="{84027A30-A017-4A40-AD3B-1C1D98E25931}"/>
              </a:ext>
            </a:extLst>
          </p:cNvPr>
          <p:cNvSpPr/>
          <p:nvPr/>
        </p:nvSpPr>
        <p:spPr>
          <a:xfrm>
            <a:off x="2744677" y="4163625"/>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宋体" panose="02010600030101010101" pitchFamily="2" charset="-122"/>
                <a:ea typeface="宋体" panose="02010600030101010101" pitchFamily="2" charset="-122"/>
              </a:rPr>
              <a:t>DC/DC</a:t>
            </a:r>
          </a:p>
          <a:p>
            <a:pPr algn="ctr"/>
            <a:r>
              <a:rPr lang="zh-CN" altLang="en-US" sz="1600" dirty="0">
                <a:latin typeface="宋体" panose="02010600030101010101" pitchFamily="2" charset="-122"/>
                <a:ea typeface="宋体" panose="02010600030101010101" pitchFamily="2" charset="-122"/>
              </a:rPr>
              <a:t>控制器</a:t>
            </a:r>
          </a:p>
        </p:txBody>
      </p:sp>
      <p:cxnSp>
        <p:nvCxnSpPr>
          <p:cNvPr id="24" name="直接连接符 23">
            <a:extLst>
              <a:ext uri="{FF2B5EF4-FFF2-40B4-BE49-F238E27FC236}">
                <a16:creationId xmlns:a16="http://schemas.microsoft.com/office/drawing/2014/main" id="{9E0C082A-E74B-4A33-A7F2-DACC4908F479}"/>
              </a:ext>
            </a:extLst>
          </p:cNvPr>
          <p:cNvCxnSpPr>
            <a:cxnSpLocks/>
          </p:cNvCxnSpPr>
          <p:nvPr/>
        </p:nvCxnSpPr>
        <p:spPr>
          <a:xfrm>
            <a:off x="1855434" y="2936403"/>
            <a:ext cx="889243" cy="0"/>
          </a:xfrm>
          <a:prstGeom prst="line">
            <a:avLst/>
          </a:prstGeom>
          <a:ln/>
        </p:spPr>
        <p:style>
          <a:lnRef idx="3">
            <a:schemeClr val="dk1"/>
          </a:lnRef>
          <a:fillRef idx="0">
            <a:schemeClr val="dk1"/>
          </a:fillRef>
          <a:effectRef idx="2">
            <a:schemeClr val="dk1"/>
          </a:effectRef>
          <a:fontRef idx="minor">
            <a:schemeClr val="tx1"/>
          </a:fontRef>
        </p:style>
      </p:cxnSp>
      <p:cxnSp>
        <p:nvCxnSpPr>
          <p:cNvPr id="29" name="直接连接符 28">
            <a:extLst>
              <a:ext uri="{FF2B5EF4-FFF2-40B4-BE49-F238E27FC236}">
                <a16:creationId xmlns:a16="http://schemas.microsoft.com/office/drawing/2014/main" id="{7F5CC6D2-D452-443F-99E5-E3119C4347E1}"/>
              </a:ext>
            </a:extLst>
          </p:cNvPr>
          <p:cNvCxnSpPr>
            <a:cxnSpLocks/>
          </p:cNvCxnSpPr>
          <p:nvPr/>
        </p:nvCxnSpPr>
        <p:spPr>
          <a:xfrm>
            <a:off x="1870233" y="3042459"/>
            <a:ext cx="874444" cy="0"/>
          </a:xfrm>
          <a:prstGeom prst="line">
            <a:avLst/>
          </a:prstGeom>
        </p:spPr>
        <p:style>
          <a:lnRef idx="3">
            <a:schemeClr val="dk1"/>
          </a:lnRef>
          <a:fillRef idx="0">
            <a:schemeClr val="dk1"/>
          </a:fillRef>
          <a:effectRef idx="2">
            <a:schemeClr val="dk1"/>
          </a:effectRef>
          <a:fontRef idx="minor">
            <a:schemeClr val="tx1"/>
          </a:fontRef>
        </p:style>
      </p:cxnSp>
      <p:cxnSp>
        <p:nvCxnSpPr>
          <p:cNvPr id="3072" name="直接连接符 3071">
            <a:extLst>
              <a:ext uri="{FF2B5EF4-FFF2-40B4-BE49-F238E27FC236}">
                <a16:creationId xmlns:a16="http://schemas.microsoft.com/office/drawing/2014/main" id="{062C19FD-3DA9-4B6E-9132-9A5A8FB3EA97}"/>
              </a:ext>
            </a:extLst>
          </p:cNvPr>
          <p:cNvCxnSpPr>
            <a:stCxn id="9" idx="3"/>
            <a:endCxn id="10" idx="1"/>
          </p:cNvCxnSpPr>
          <p:nvPr/>
        </p:nvCxnSpPr>
        <p:spPr>
          <a:xfrm flipV="1">
            <a:off x="3801120" y="3023234"/>
            <a:ext cx="2294880" cy="19225"/>
          </a:xfrm>
          <a:prstGeom prst="line">
            <a:avLst/>
          </a:prstGeom>
        </p:spPr>
        <p:style>
          <a:lnRef idx="3">
            <a:schemeClr val="dk1"/>
          </a:lnRef>
          <a:fillRef idx="0">
            <a:schemeClr val="dk1"/>
          </a:fillRef>
          <a:effectRef idx="2">
            <a:schemeClr val="dk1"/>
          </a:effectRef>
          <a:fontRef idx="minor">
            <a:schemeClr val="tx1"/>
          </a:fontRef>
        </p:style>
      </p:cxnSp>
      <p:cxnSp>
        <p:nvCxnSpPr>
          <p:cNvPr id="3075" name="直接连接符 3074">
            <a:extLst>
              <a:ext uri="{FF2B5EF4-FFF2-40B4-BE49-F238E27FC236}">
                <a16:creationId xmlns:a16="http://schemas.microsoft.com/office/drawing/2014/main" id="{6D3FF80D-3181-4E6D-BFDD-174928E76631}"/>
              </a:ext>
            </a:extLst>
          </p:cNvPr>
          <p:cNvCxnSpPr/>
          <p:nvPr/>
        </p:nvCxnSpPr>
        <p:spPr>
          <a:xfrm flipV="1">
            <a:off x="3815919" y="2894118"/>
            <a:ext cx="2280081" cy="18236"/>
          </a:xfrm>
          <a:prstGeom prst="line">
            <a:avLst/>
          </a:prstGeom>
        </p:spPr>
        <p:style>
          <a:lnRef idx="3">
            <a:schemeClr val="dk1"/>
          </a:lnRef>
          <a:fillRef idx="0">
            <a:schemeClr val="dk1"/>
          </a:fillRef>
          <a:effectRef idx="2">
            <a:schemeClr val="dk1"/>
          </a:effectRef>
          <a:fontRef idx="minor">
            <a:schemeClr val="tx1"/>
          </a:fontRef>
        </p:style>
      </p:cxnSp>
      <p:cxnSp>
        <p:nvCxnSpPr>
          <p:cNvPr id="3077" name="直接连接符 3076">
            <a:extLst>
              <a:ext uri="{FF2B5EF4-FFF2-40B4-BE49-F238E27FC236}">
                <a16:creationId xmlns:a16="http://schemas.microsoft.com/office/drawing/2014/main" id="{94A05DA0-39AC-4B22-A46C-B54EC8DACFAA}"/>
              </a:ext>
            </a:extLst>
          </p:cNvPr>
          <p:cNvCxnSpPr>
            <a:cxnSpLocks/>
            <a:endCxn id="17" idx="0"/>
          </p:cNvCxnSpPr>
          <p:nvPr/>
        </p:nvCxnSpPr>
        <p:spPr>
          <a:xfrm>
            <a:off x="4983334" y="2912354"/>
            <a:ext cx="0" cy="845500"/>
          </a:xfrm>
          <a:prstGeom prst="line">
            <a:avLst/>
          </a:prstGeom>
        </p:spPr>
        <p:style>
          <a:lnRef idx="3">
            <a:schemeClr val="dk1"/>
          </a:lnRef>
          <a:fillRef idx="0">
            <a:schemeClr val="dk1"/>
          </a:fillRef>
          <a:effectRef idx="2">
            <a:schemeClr val="dk1"/>
          </a:effectRef>
          <a:fontRef idx="minor">
            <a:schemeClr val="tx1"/>
          </a:fontRef>
        </p:style>
      </p:cxnSp>
      <p:cxnSp>
        <p:nvCxnSpPr>
          <p:cNvPr id="3085" name="直接连接符 3084">
            <a:extLst>
              <a:ext uri="{FF2B5EF4-FFF2-40B4-BE49-F238E27FC236}">
                <a16:creationId xmlns:a16="http://schemas.microsoft.com/office/drawing/2014/main" id="{33DC6B3F-8924-4D60-BAE6-3F93F717B3C0}"/>
              </a:ext>
            </a:extLst>
          </p:cNvPr>
          <p:cNvCxnSpPr/>
          <p:nvPr/>
        </p:nvCxnSpPr>
        <p:spPr>
          <a:xfrm>
            <a:off x="4820575" y="3032846"/>
            <a:ext cx="0" cy="725008"/>
          </a:xfrm>
          <a:prstGeom prst="line">
            <a:avLst/>
          </a:prstGeom>
        </p:spPr>
        <p:style>
          <a:lnRef idx="3">
            <a:schemeClr val="dk1"/>
          </a:lnRef>
          <a:fillRef idx="0">
            <a:schemeClr val="dk1"/>
          </a:fillRef>
          <a:effectRef idx="2">
            <a:schemeClr val="dk1"/>
          </a:effectRef>
          <a:fontRef idx="minor">
            <a:schemeClr val="tx1"/>
          </a:fontRef>
        </p:style>
      </p:cxnSp>
      <p:cxnSp>
        <p:nvCxnSpPr>
          <p:cNvPr id="3087" name="直接连接符 3086">
            <a:extLst>
              <a:ext uri="{FF2B5EF4-FFF2-40B4-BE49-F238E27FC236}">
                <a16:creationId xmlns:a16="http://schemas.microsoft.com/office/drawing/2014/main" id="{66AA29E7-540C-44D1-83D5-54F83092C857}"/>
              </a:ext>
            </a:extLst>
          </p:cNvPr>
          <p:cNvCxnSpPr/>
          <p:nvPr/>
        </p:nvCxnSpPr>
        <p:spPr>
          <a:xfrm>
            <a:off x="7152441" y="2894118"/>
            <a:ext cx="1063844" cy="0"/>
          </a:xfrm>
          <a:prstGeom prst="line">
            <a:avLst/>
          </a:prstGeom>
        </p:spPr>
        <p:style>
          <a:lnRef idx="3">
            <a:schemeClr val="dk1"/>
          </a:lnRef>
          <a:fillRef idx="0">
            <a:schemeClr val="dk1"/>
          </a:fillRef>
          <a:effectRef idx="2">
            <a:schemeClr val="dk1"/>
          </a:effectRef>
          <a:fontRef idx="minor">
            <a:schemeClr val="tx1"/>
          </a:fontRef>
        </p:style>
      </p:cxnSp>
      <p:cxnSp>
        <p:nvCxnSpPr>
          <p:cNvPr id="3089" name="直接连接符 3088">
            <a:extLst>
              <a:ext uri="{FF2B5EF4-FFF2-40B4-BE49-F238E27FC236}">
                <a16:creationId xmlns:a16="http://schemas.microsoft.com/office/drawing/2014/main" id="{1832627D-2D63-4D83-9155-FB530D9E8D7C}"/>
              </a:ext>
            </a:extLst>
          </p:cNvPr>
          <p:cNvCxnSpPr>
            <a:stCxn id="10" idx="3"/>
            <a:endCxn id="11" idx="1"/>
          </p:cNvCxnSpPr>
          <p:nvPr/>
        </p:nvCxnSpPr>
        <p:spPr>
          <a:xfrm>
            <a:off x="7152443" y="3023234"/>
            <a:ext cx="1063842" cy="0"/>
          </a:xfrm>
          <a:prstGeom prst="line">
            <a:avLst/>
          </a:prstGeom>
        </p:spPr>
        <p:style>
          <a:lnRef idx="3">
            <a:schemeClr val="dk1"/>
          </a:lnRef>
          <a:fillRef idx="0">
            <a:schemeClr val="dk1"/>
          </a:fillRef>
          <a:effectRef idx="2">
            <a:schemeClr val="dk1"/>
          </a:effectRef>
          <a:fontRef idx="minor">
            <a:schemeClr val="tx1"/>
          </a:fontRef>
        </p:style>
      </p:cxnSp>
      <p:cxnSp>
        <p:nvCxnSpPr>
          <p:cNvPr id="3091" name="直接连接符 3090">
            <a:extLst>
              <a:ext uri="{FF2B5EF4-FFF2-40B4-BE49-F238E27FC236}">
                <a16:creationId xmlns:a16="http://schemas.microsoft.com/office/drawing/2014/main" id="{F6561B68-ECED-4C72-8357-E737E3D04E0B}"/>
              </a:ext>
            </a:extLst>
          </p:cNvPr>
          <p:cNvCxnSpPr/>
          <p:nvPr/>
        </p:nvCxnSpPr>
        <p:spPr>
          <a:xfrm>
            <a:off x="7152441" y="3151573"/>
            <a:ext cx="1063844" cy="0"/>
          </a:xfrm>
          <a:prstGeom prst="line">
            <a:avLst/>
          </a:prstGeom>
        </p:spPr>
        <p:style>
          <a:lnRef idx="3">
            <a:schemeClr val="dk1"/>
          </a:lnRef>
          <a:fillRef idx="0">
            <a:schemeClr val="dk1"/>
          </a:fillRef>
          <a:effectRef idx="2">
            <a:schemeClr val="dk1"/>
          </a:effectRef>
          <a:fontRef idx="minor">
            <a:schemeClr val="tx1"/>
          </a:fontRef>
        </p:style>
      </p:cxnSp>
      <p:cxnSp>
        <p:nvCxnSpPr>
          <p:cNvPr id="3093" name="直接连接符 3092">
            <a:extLst>
              <a:ext uri="{FF2B5EF4-FFF2-40B4-BE49-F238E27FC236}">
                <a16:creationId xmlns:a16="http://schemas.microsoft.com/office/drawing/2014/main" id="{BED41EEA-3F41-472A-B879-92767D27CDD9}"/>
              </a:ext>
            </a:extLst>
          </p:cNvPr>
          <p:cNvCxnSpPr>
            <a:stCxn id="11" idx="3"/>
            <a:endCxn id="12" idx="1"/>
          </p:cNvCxnSpPr>
          <p:nvPr/>
        </p:nvCxnSpPr>
        <p:spPr>
          <a:xfrm flipV="1">
            <a:off x="9272728" y="3013703"/>
            <a:ext cx="889243" cy="9531"/>
          </a:xfrm>
          <a:prstGeom prst="line">
            <a:avLst/>
          </a:prstGeom>
        </p:spPr>
        <p:style>
          <a:lnRef idx="3">
            <a:schemeClr val="accent4"/>
          </a:lnRef>
          <a:fillRef idx="0">
            <a:schemeClr val="accent4"/>
          </a:fillRef>
          <a:effectRef idx="2">
            <a:schemeClr val="accent4"/>
          </a:effectRef>
          <a:fontRef idx="minor">
            <a:schemeClr val="tx1"/>
          </a:fontRef>
        </p:style>
      </p:cxnSp>
      <p:cxnSp>
        <p:nvCxnSpPr>
          <p:cNvPr id="3095" name="直接连接符 3094">
            <a:extLst>
              <a:ext uri="{FF2B5EF4-FFF2-40B4-BE49-F238E27FC236}">
                <a16:creationId xmlns:a16="http://schemas.microsoft.com/office/drawing/2014/main" id="{79C43E2C-0DD5-47B8-A3AA-1A386CE69C3C}"/>
              </a:ext>
            </a:extLst>
          </p:cNvPr>
          <p:cNvCxnSpPr>
            <a:stCxn id="16" idx="2"/>
            <a:endCxn id="12" idx="0"/>
          </p:cNvCxnSpPr>
          <p:nvPr/>
        </p:nvCxnSpPr>
        <p:spPr>
          <a:xfrm>
            <a:off x="10690193" y="2363683"/>
            <a:ext cx="0" cy="348184"/>
          </a:xfrm>
          <a:prstGeom prst="line">
            <a:avLst/>
          </a:prstGeom>
        </p:spPr>
        <p:style>
          <a:lnRef idx="3">
            <a:schemeClr val="accent4"/>
          </a:lnRef>
          <a:fillRef idx="0">
            <a:schemeClr val="accent4"/>
          </a:fillRef>
          <a:effectRef idx="2">
            <a:schemeClr val="accent4"/>
          </a:effectRef>
          <a:fontRef idx="minor">
            <a:schemeClr val="tx1"/>
          </a:fontRef>
        </p:style>
      </p:cxnSp>
      <p:cxnSp>
        <p:nvCxnSpPr>
          <p:cNvPr id="3097" name="直接连接符 3096">
            <a:extLst>
              <a:ext uri="{FF2B5EF4-FFF2-40B4-BE49-F238E27FC236}">
                <a16:creationId xmlns:a16="http://schemas.microsoft.com/office/drawing/2014/main" id="{7CAA957A-C2E3-44A0-9A9E-4C72C24442D8}"/>
              </a:ext>
            </a:extLst>
          </p:cNvPr>
          <p:cNvCxnSpPr>
            <a:stCxn id="12" idx="2"/>
            <a:endCxn id="15" idx="0"/>
          </p:cNvCxnSpPr>
          <p:nvPr/>
        </p:nvCxnSpPr>
        <p:spPr>
          <a:xfrm>
            <a:off x="10690193" y="3315539"/>
            <a:ext cx="0" cy="403295"/>
          </a:xfrm>
          <a:prstGeom prst="line">
            <a:avLst/>
          </a:prstGeom>
        </p:spPr>
        <p:style>
          <a:lnRef idx="3">
            <a:schemeClr val="accent4"/>
          </a:lnRef>
          <a:fillRef idx="0">
            <a:schemeClr val="accent4"/>
          </a:fillRef>
          <a:effectRef idx="2">
            <a:schemeClr val="accent4"/>
          </a:effectRef>
          <a:fontRef idx="minor">
            <a:schemeClr val="tx1"/>
          </a:fontRef>
        </p:style>
      </p:cxnSp>
      <p:cxnSp>
        <p:nvCxnSpPr>
          <p:cNvPr id="3099" name="直接连接符 3098">
            <a:extLst>
              <a:ext uri="{FF2B5EF4-FFF2-40B4-BE49-F238E27FC236}">
                <a16:creationId xmlns:a16="http://schemas.microsoft.com/office/drawing/2014/main" id="{67FD0EF7-0157-4B2D-A898-56498ECCDF49}"/>
              </a:ext>
            </a:extLst>
          </p:cNvPr>
          <p:cNvCxnSpPr>
            <a:cxnSpLocks/>
            <a:stCxn id="2" idx="2"/>
            <a:endCxn id="14" idx="0"/>
          </p:cNvCxnSpPr>
          <p:nvPr/>
        </p:nvCxnSpPr>
        <p:spPr>
          <a:xfrm>
            <a:off x="1307645" y="3344295"/>
            <a:ext cx="34367" cy="81933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01" name="直接连接符 3100">
            <a:extLst>
              <a:ext uri="{FF2B5EF4-FFF2-40B4-BE49-F238E27FC236}">
                <a16:creationId xmlns:a16="http://schemas.microsoft.com/office/drawing/2014/main" id="{1E1F070C-31D8-440F-8AE9-5AC42E9F5803}"/>
              </a:ext>
            </a:extLst>
          </p:cNvPr>
          <p:cNvCxnSpPr>
            <a:stCxn id="9" idx="2"/>
            <a:endCxn id="19" idx="0"/>
          </p:cNvCxnSpPr>
          <p:nvPr/>
        </p:nvCxnSpPr>
        <p:spPr>
          <a:xfrm>
            <a:off x="3272899" y="3344295"/>
            <a:ext cx="0" cy="81933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03" name="直接连接符 3102">
            <a:extLst>
              <a:ext uri="{FF2B5EF4-FFF2-40B4-BE49-F238E27FC236}">
                <a16:creationId xmlns:a16="http://schemas.microsoft.com/office/drawing/2014/main" id="{53D9AD6C-5B0F-4D94-BE2D-5C6369C03189}"/>
              </a:ext>
            </a:extLst>
          </p:cNvPr>
          <p:cNvCxnSpPr>
            <a:stCxn id="17" idx="2"/>
            <a:endCxn id="18" idx="0"/>
          </p:cNvCxnSpPr>
          <p:nvPr/>
        </p:nvCxnSpPr>
        <p:spPr>
          <a:xfrm flipH="1">
            <a:off x="4983333" y="4163625"/>
            <a:ext cx="1" cy="594445"/>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05" name="直接连接符 3104">
            <a:extLst>
              <a:ext uri="{FF2B5EF4-FFF2-40B4-BE49-F238E27FC236}">
                <a16:creationId xmlns:a16="http://schemas.microsoft.com/office/drawing/2014/main" id="{1DA2D6F9-198B-4090-8648-270C174736AD}"/>
              </a:ext>
            </a:extLst>
          </p:cNvPr>
          <p:cNvCxnSpPr>
            <a:cxnSpLocks/>
            <a:stCxn id="10" idx="2"/>
            <a:endCxn id="13" idx="0"/>
          </p:cNvCxnSpPr>
          <p:nvPr/>
        </p:nvCxnSpPr>
        <p:spPr>
          <a:xfrm flipH="1">
            <a:off x="6621265" y="3325070"/>
            <a:ext cx="2957" cy="2489804"/>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12" name="直接连接符 3111">
            <a:extLst>
              <a:ext uri="{FF2B5EF4-FFF2-40B4-BE49-F238E27FC236}">
                <a16:creationId xmlns:a16="http://schemas.microsoft.com/office/drawing/2014/main" id="{C21C6A98-606E-4D15-B21D-183B1FE8111E}"/>
              </a:ext>
            </a:extLst>
          </p:cNvPr>
          <p:cNvCxnSpPr>
            <a:stCxn id="14" idx="2"/>
          </p:cNvCxnSpPr>
          <p:nvPr/>
        </p:nvCxnSpPr>
        <p:spPr>
          <a:xfrm flipH="1">
            <a:off x="1342011" y="4767297"/>
            <a:ext cx="1" cy="1402684"/>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14" name="直接连接符 3113">
            <a:extLst>
              <a:ext uri="{FF2B5EF4-FFF2-40B4-BE49-F238E27FC236}">
                <a16:creationId xmlns:a16="http://schemas.microsoft.com/office/drawing/2014/main" id="{DE4D238B-81B9-483B-9814-3E87097F3605}"/>
              </a:ext>
            </a:extLst>
          </p:cNvPr>
          <p:cNvCxnSpPr>
            <a:cxnSpLocks/>
            <a:endCxn id="13" idx="1"/>
          </p:cNvCxnSpPr>
          <p:nvPr/>
        </p:nvCxnSpPr>
        <p:spPr>
          <a:xfrm flipV="1">
            <a:off x="1342011" y="6100168"/>
            <a:ext cx="4635254" cy="16542"/>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17" name="直接连接符 3116">
            <a:extLst>
              <a:ext uri="{FF2B5EF4-FFF2-40B4-BE49-F238E27FC236}">
                <a16:creationId xmlns:a16="http://schemas.microsoft.com/office/drawing/2014/main" id="{4E597C2D-C1BF-4C3F-B7BA-A352D7ECB706}"/>
              </a:ext>
            </a:extLst>
          </p:cNvPr>
          <p:cNvCxnSpPr>
            <a:cxnSpLocks/>
            <a:stCxn id="19" idx="2"/>
          </p:cNvCxnSpPr>
          <p:nvPr/>
        </p:nvCxnSpPr>
        <p:spPr>
          <a:xfrm>
            <a:off x="3272899" y="4767297"/>
            <a:ext cx="0" cy="1349413"/>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20" name="直接连接符 3119">
            <a:extLst>
              <a:ext uri="{FF2B5EF4-FFF2-40B4-BE49-F238E27FC236}">
                <a16:creationId xmlns:a16="http://schemas.microsoft.com/office/drawing/2014/main" id="{1C525681-E083-4054-BC97-BC32B7A6D962}"/>
              </a:ext>
            </a:extLst>
          </p:cNvPr>
          <p:cNvCxnSpPr/>
          <p:nvPr/>
        </p:nvCxnSpPr>
        <p:spPr>
          <a:xfrm>
            <a:off x="8889512" y="5131293"/>
            <a:ext cx="1083075" cy="0"/>
          </a:xfrm>
          <a:prstGeom prst="line">
            <a:avLst/>
          </a:prstGeom>
        </p:spPr>
        <p:style>
          <a:lnRef idx="3">
            <a:schemeClr val="dk1"/>
          </a:lnRef>
          <a:fillRef idx="0">
            <a:schemeClr val="dk1"/>
          </a:fillRef>
          <a:effectRef idx="2">
            <a:schemeClr val="dk1"/>
          </a:effectRef>
          <a:fontRef idx="minor">
            <a:schemeClr val="tx1"/>
          </a:fontRef>
        </p:style>
      </p:cxnSp>
      <p:cxnSp>
        <p:nvCxnSpPr>
          <p:cNvPr id="3122" name="直接连接符 3121">
            <a:extLst>
              <a:ext uri="{FF2B5EF4-FFF2-40B4-BE49-F238E27FC236}">
                <a16:creationId xmlns:a16="http://schemas.microsoft.com/office/drawing/2014/main" id="{1171B7E6-4D6B-4DCF-8EE8-A366D1899E87}"/>
              </a:ext>
            </a:extLst>
          </p:cNvPr>
          <p:cNvCxnSpPr/>
          <p:nvPr/>
        </p:nvCxnSpPr>
        <p:spPr>
          <a:xfrm>
            <a:off x="8889512" y="5292578"/>
            <a:ext cx="1083075" cy="0"/>
          </a:xfrm>
          <a:prstGeom prst="line">
            <a:avLst/>
          </a:prstGeom>
        </p:spPr>
        <p:style>
          <a:lnRef idx="3">
            <a:schemeClr val="dk1"/>
          </a:lnRef>
          <a:fillRef idx="0">
            <a:schemeClr val="dk1"/>
          </a:fillRef>
          <a:effectRef idx="2">
            <a:schemeClr val="dk1"/>
          </a:effectRef>
          <a:fontRef idx="minor">
            <a:schemeClr val="tx1"/>
          </a:fontRef>
        </p:style>
      </p:cxnSp>
      <p:sp>
        <p:nvSpPr>
          <p:cNvPr id="3124" name="文本框 3123">
            <a:extLst>
              <a:ext uri="{FF2B5EF4-FFF2-40B4-BE49-F238E27FC236}">
                <a16:creationId xmlns:a16="http://schemas.microsoft.com/office/drawing/2014/main" id="{1E9211EB-8973-4F19-9F59-AD3F2EF10B59}"/>
              </a:ext>
            </a:extLst>
          </p:cNvPr>
          <p:cNvSpPr txBox="1"/>
          <p:nvPr/>
        </p:nvSpPr>
        <p:spPr>
          <a:xfrm>
            <a:off x="9972587" y="5012014"/>
            <a:ext cx="1192575" cy="369332"/>
          </a:xfrm>
          <a:prstGeom prst="rect">
            <a:avLst/>
          </a:prstGeom>
          <a:noFill/>
        </p:spPr>
        <p:txBody>
          <a:bodyPr wrap="square" rtlCol="0">
            <a:spAutoFit/>
          </a:bodyPr>
          <a:lstStyle/>
          <a:p>
            <a:r>
              <a:rPr lang="zh-CN" altLang="en-US" dirty="0"/>
              <a:t>电力连接</a:t>
            </a:r>
          </a:p>
        </p:txBody>
      </p:sp>
      <p:cxnSp>
        <p:nvCxnSpPr>
          <p:cNvPr id="3126" name="直接连接符 3125">
            <a:extLst>
              <a:ext uri="{FF2B5EF4-FFF2-40B4-BE49-F238E27FC236}">
                <a16:creationId xmlns:a16="http://schemas.microsoft.com/office/drawing/2014/main" id="{3BD1527D-7ABC-492C-8375-A7570DF2B676}"/>
              </a:ext>
            </a:extLst>
          </p:cNvPr>
          <p:cNvCxnSpPr/>
          <p:nvPr/>
        </p:nvCxnSpPr>
        <p:spPr>
          <a:xfrm>
            <a:off x="8889512" y="5628443"/>
            <a:ext cx="1083075" cy="0"/>
          </a:xfrm>
          <a:prstGeom prst="line">
            <a:avLst/>
          </a:prstGeom>
        </p:spPr>
        <p:style>
          <a:lnRef idx="3">
            <a:schemeClr val="accent4"/>
          </a:lnRef>
          <a:fillRef idx="0">
            <a:schemeClr val="accent4"/>
          </a:fillRef>
          <a:effectRef idx="2">
            <a:schemeClr val="accent4"/>
          </a:effectRef>
          <a:fontRef idx="minor">
            <a:schemeClr val="tx1"/>
          </a:fontRef>
        </p:style>
      </p:cxnSp>
      <p:sp>
        <p:nvSpPr>
          <p:cNvPr id="3127" name="文本框 3126">
            <a:extLst>
              <a:ext uri="{FF2B5EF4-FFF2-40B4-BE49-F238E27FC236}">
                <a16:creationId xmlns:a16="http://schemas.microsoft.com/office/drawing/2014/main" id="{8BD05D7F-9160-4A98-A567-7DE38533B325}"/>
              </a:ext>
            </a:extLst>
          </p:cNvPr>
          <p:cNvSpPr txBox="1"/>
          <p:nvPr/>
        </p:nvSpPr>
        <p:spPr>
          <a:xfrm>
            <a:off x="9969630" y="5442003"/>
            <a:ext cx="1107996" cy="369332"/>
          </a:xfrm>
          <a:prstGeom prst="rect">
            <a:avLst/>
          </a:prstGeom>
          <a:noFill/>
        </p:spPr>
        <p:txBody>
          <a:bodyPr wrap="none" rtlCol="0">
            <a:spAutoFit/>
          </a:bodyPr>
          <a:lstStyle/>
          <a:p>
            <a:r>
              <a:rPr lang="zh-CN" altLang="en-US" dirty="0"/>
              <a:t>机械连接</a:t>
            </a:r>
          </a:p>
        </p:txBody>
      </p:sp>
      <p:cxnSp>
        <p:nvCxnSpPr>
          <p:cNvPr id="3129" name="直接连接符 3128">
            <a:extLst>
              <a:ext uri="{FF2B5EF4-FFF2-40B4-BE49-F238E27FC236}">
                <a16:creationId xmlns:a16="http://schemas.microsoft.com/office/drawing/2014/main" id="{F01D44D2-FB7C-4FF6-BB2E-438C9C7DFDA1}"/>
              </a:ext>
            </a:extLst>
          </p:cNvPr>
          <p:cNvCxnSpPr/>
          <p:nvPr/>
        </p:nvCxnSpPr>
        <p:spPr>
          <a:xfrm>
            <a:off x="8889512" y="6010183"/>
            <a:ext cx="1080118"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30" name="文本框 3129">
            <a:extLst>
              <a:ext uri="{FF2B5EF4-FFF2-40B4-BE49-F238E27FC236}">
                <a16:creationId xmlns:a16="http://schemas.microsoft.com/office/drawing/2014/main" id="{B06DBCA8-50F9-4B0B-9502-3110CDCAB4DA}"/>
              </a:ext>
            </a:extLst>
          </p:cNvPr>
          <p:cNvSpPr txBox="1"/>
          <p:nvPr/>
        </p:nvSpPr>
        <p:spPr>
          <a:xfrm>
            <a:off x="9969630" y="5834315"/>
            <a:ext cx="1107996" cy="369332"/>
          </a:xfrm>
          <a:prstGeom prst="rect">
            <a:avLst/>
          </a:prstGeom>
          <a:noFill/>
        </p:spPr>
        <p:txBody>
          <a:bodyPr wrap="none" rtlCol="0">
            <a:spAutoFit/>
          </a:bodyPr>
          <a:lstStyle/>
          <a:p>
            <a:r>
              <a:rPr lang="zh-CN" altLang="en-US" dirty="0"/>
              <a:t>信号连接</a:t>
            </a:r>
          </a:p>
        </p:txBody>
      </p:sp>
    </p:spTree>
    <p:extLst>
      <p:ext uri="{BB962C8B-B14F-4D97-AF65-F5344CB8AC3E}">
        <p14:creationId xmlns:p14="http://schemas.microsoft.com/office/powerpoint/2010/main" val="4077692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AF9470B-16DF-433E-926D-905EE9D5E237}"/>
              </a:ext>
            </a:extLst>
          </p:cNvPr>
          <p:cNvSpPr>
            <a:spLocks noChangeArrowheads="1"/>
          </p:cNvSpPr>
          <p:nvPr/>
        </p:nvSpPr>
        <p:spPr bwMode="auto">
          <a:xfrm>
            <a:off x="610439" y="960100"/>
            <a:ext cx="9128365" cy="969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100" b="0" i="0" u="none" strike="noStrike" cap="none" normalizeH="0" baseline="0" dirty="0">
              <a:ln>
                <a:noFill/>
              </a:ln>
              <a:solidFill>
                <a:schemeClr val="tx1"/>
              </a:solidFill>
              <a:effectLst/>
            </a:endParaRPr>
          </a:p>
          <a:p>
            <a:r>
              <a:rPr lang="en-US" altLang="zh-CN" sz="28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b="1" kern="100" dirty="0">
                <a:effectLst/>
                <a:latin typeface="黑体" panose="02010609060101010101" pitchFamily="49" charset="-122"/>
                <a:ea typeface="黑体" panose="02010609060101010101" pitchFamily="49" charset="-122"/>
                <a:cs typeface="Times New Roman" panose="02020603050405020304" pitchFamily="18" charset="0"/>
              </a:rPr>
              <a:t>燃料电池</a:t>
            </a:r>
            <a:r>
              <a:rPr lang="en-US" altLang="zh-CN" sz="28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b="1" kern="100" dirty="0">
                <a:effectLst/>
                <a:latin typeface="黑体" panose="02010609060101010101" pitchFamily="49" charset="-122"/>
                <a:ea typeface="黑体" panose="02010609060101010101" pitchFamily="49" charset="-122"/>
                <a:cs typeface="Times New Roman" panose="02020603050405020304" pitchFamily="18" charset="0"/>
              </a:rPr>
              <a:t>超级电容</a:t>
            </a:r>
            <a:r>
              <a:rPr lang="en-US" altLang="zh-CN" sz="2800" b="1"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b="1" kern="100" dirty="0">
                <a:effectLst/>
                <a:latin typeface="黑体" panose="02010609060101010101" pitchFamily="49" charset="-122"/>
                <a:ea typeface="黑体" panose="02010609060101010101" pitchFamily="49" charset="-122"/>
                <a:cs typeface="Times New Roman" panose="02020603050405020304" pitchFamily="18" charset="0"/>
              </a:rPr>
              <a:t>型（</a:t>
            </a:r>
            <a:r>
              <a:rPr lang="en-US" altLang="zh-CN" sz="2800" b="1" kern="100" dirty="0">
                <a:effectLst/>
                <a:latin typeface="黑体" panose="02010609060101010101" pitchFamily="49" charset="-122"/>
                <a:ea typeface="黑体" panose="02010609060101010101" pitchFamily="49" charset="-122"/>
                <a:cs typeface="Times New Roman" panose="02020603050405020304" pitchFamily="18" charset="0"/>
              </a:rPr>
              <a:t>FC+C</a:t>
            </a:r>
            <a:r>
              <a:rPr lang="zh-CN" altLang="zh-CN" sz="2800" b="1" kern="100" dirty="0">
                <a:effectLst/>
                <a:latin typeface="黑体" panose="02010609060101010101" pitchFamily="49" charset="-122"/>
                <a:ea typeface="黑体" panose="02010609060101010101" pitchFamily="49" charset="-122"/>
                <a:cs typeface="Times New Roman" panose="02020603050405020304" pitchFamily="18" charset="0"/>
              </a:rPr>
              <a:t>）</a:t>
            </a: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1D615596-FEED-4A1F-8B2D-807D82CB7AAB}"/>
              </a:ext>
            </a:extLst>
          </p:cNvPr>
          <p:cNvSpPr>
            <a:spLocks noChangeArrowheads="1"/>
          </p:cNvSpPr>
          <p:nvPr/>
        </p:nvSpPr>
        <p:spPr bwMode="auto">
          <a:xfrm>
            <a:off x="0" y="2628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dirty="0"/>
          </a:p>
        </p:txBody>
      </p:sp>
      <p:sp>
        <p:nvSpPr>
          <p:cNvPr id="2" name="矩形: 圆角 1">
            <a:extLst>
              <a:ext uri="{FF2B5EF4-FFF2-40B4-BE49-F238E27FC236}">
                <a16:creationId xmlns:a16="http://schemas.microsoft.com/office/drawing/2014/main" id="{B5676AD4-0D09-4E95-A5C5-444592C2E556}"/>
              </a:ext>
            </a:extLst>
          </p:cNvPr>
          <p:cNvSpPr/>
          <p:nvPr/>
        </p:nvSpPr>
        <p:spPr>
          <a:xfrm>
            <a:off x="798991" y="2740623"/>
            <a:ext cx="1056443" cy="603672"/>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宋体" panose="02010600030101010101" pitchFamily="2" charset="-122"/>
                <a:ea typeface="宋体" panose="02010600030101010101" pitchFamily="2" charset="-122"/>
              </a:rPr>
              <a:t>燃料</a:t>
            </a:r>
            <a:endParaRPr lang="en-US" altLang="zh-CN" sz="1600" b="1" dirty="0">
              <a:latin typeface="宋体" panose="02010600030101010101" pitchFamily="2" charset="-122"/>
              <a:ea typeface="宋体" panose="02010600030101010101" pitchFamily="2" charset="-122"/>
            </a:endParaRPr>
          </a:p>
          <a:p>
            <a:pPr algn="ctr"/>
            <a:r>
              <a:rPr lang="zh-CN" altLang="en-US" sz="1600" b="1" dirty="0">
                <a:latin typeface="宋体" panose="02010600030101010101" pitchFamily="2" charset="-122"/>
                <a:ea typeface="宋体" panose="02010600030101010101" pitchFamily="2" charset="-122"/>
              </a:rPr>
              <a:t>电池</a:t>
            </a:r>
          </a:p>
        </p:txBody>
      </p:sp>
      <p:sp>
        <p:nvSpPr>
          <p:cNvPr id="9" name="矩形: 圆角 8">
            <a:extLst>
              <a:ext uri="{FF2B5EF4-FFF2-40B4-BE49-F238E27FC236}">
                <a16:creationId xmlns:a16="http://schemas.microsoft.com/office/drawing/2014/main" id="{24C3E263-3C90-4328-8C91-D627143D7E70}"/>
              </a:ext>
            </a:extLst>
          </p:cNvPr>
          <p:cNvSpPr/>
          <p:nvPr/>
        </p:nvSpPr>
        <p:spPr>
          <a:xfrm>
            <a:off x="2744677" y="2740623"/>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主</a:t>
            </a:r>
            <a:r>
              <a:rPr lang="en-US" altLang="zh-CN" sz="1600" dirty="0">
                <a:latin typeface="宋体" panose="02010600030101010101" pitchFamily="2" charset="-122"/>
                <a:ea typeface="宋体" panose="02010600030101010101" pitchFamily="2" charset="-122"/>
              </a:rPr>
              <a:t>DC/DC</a:t>
            </a:r>
            <a:endParaRPr lang="zh-CN" altLang="en-US" sz="1600" dirty="0">
              <a:latin typeface="宋体" panose="02010600030101010101" pitchFamily="2" charset="-122"/>
              <a:ea typeface="宋体" panose="02010600030101010101" pitchFamily="2" charset="-122"/>
            </a:endParaRPr>
          </a:p>
        </p:txBody>
      </p:sp>
      <p:sp>
        <p:nvSpPr>
          <p:cNvPr id="10" name="矩形: 圆角 9">
            <a:extLst>
              <a:ext uri="{FF2B5EF4-FFF2-40B4-BE49-F238E27FC236}">
                <a16:creationId xmlns:a16="http://schemas.microsoft.com/office/drawing/2014/main" id="{1F231FF4-0213-4BA0-A8E3-CBA708A11C83}"/>
              </a:ext>
            </a:extLst>
          </p:cNvPr>
          <p:cNvSpPr/>
          <p:nvPr/>
        </p:nvSpPr>
        <p:spPr>
          <a:xfrm>
            <a:off x="6096000" y="2721398"/>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电动机</a:t>
            </a:r>
            <a:endParaRPr lang="en-US" altLang="zh-CN" sz="1600" dirty="0">
              <a:latin typeface="宋体" panose="02010600030101010101" pitchFamily="2" charset="-122"/>
              <a:ea typeface="宋体" panose="02010600030101010101" pitchFamily="2" charset="-122"/>
            </a:endParaRPr>
          </a:p>
          <a:p>
            <a:pPr algn="ctr"/>
            <a:r>
              <a:rPr lang="zh-CN" altLang="en-US" sz="1600" dirty="0">
                <a:latin typeface="宋体" panose="02010600030101010101" pitchFamily="2" charset="-122"/>
                <a:ea typeface="宋体" panose="02010600030101010101" pitchFamily="2" charset="-122"/>
              </a:rPr>
              <a:t>控制器</a:t>
            </a:r>
          </a:p>
        </p:txBody>
      </p:sp>
      <p:sp>
        <p:nvSpPr>
          <p:cNvPr id="11" name="矩形: 圆角 10">
            <a:extLst>
              <a:ext uri="{FF2B5EF4-FFF2-40B4-BE49-F238E27FC236}">
                <a16:creationId xmlns:a16="http://schemas.microsoft.com/office/drawing/2014/main" id="{A86751D1-B90B-4840-BBEB-7CC30E9627D9}"/>
              </a:ext>
            </a:extLst>
          </p:cNvPr>
          <p:cNvSpPr/>
          <p:nvPr/>
        </p:nvSpPr>
        <p:spPr>
          <a:xfrm>
            <a:off x="8216285" y="2721398"/>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电动机</a:t>
            </a:r>
          </a:p>
        </p:txBody>
      </p:sp>
      <p:sp>
        <p:nvSpPr>
          <p:cNvPr id="12" name="矩形: 圆角 11">
            <a:extLst>
              <a:ext uri="{FF2B5EF4-FFF2-40B4-BE49-F238E27FC236}">
                <a16:creationId xmlns:a16="http://schemas.microsoft.com/office/drawing/2014/main" id="{B625D0B5-0277-434A-B527-81AA98C29365}"/>
              </a:ext>
            </a:extLst>
          </p:cNvPr>
          <p:cNvSpPr/>
          <p:nvPr/>
        </p:nvSpPr>
        <p:spPr>
          <a:xfrm>
            <a:off x="10161971" y="2711867"/>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传动装置</a:t>
            </a:r>
          </a:p>
        </p:txBody>
      </p:sp>
      <p:sp>
        <p:nvSpPr>
          <p:cNvPr id="13" name="矩形: 圆角 12">
            <a:extLst>
              <a:ext uri="{FF2B5EF4-FFF2-40B4-BE49-F238E27FC236}">
                <a16:creationId xmlns:a16="http://schemas.microsoft.com/office/drawing/2014/main" id="{82C0D091-2F06-4E44-A986-E82B5F6F5656}"/>
              </a:ext>
            </a:extLst>
          </p:cNvPr>
          <p:cNvSpPr/>
          <p:nvPr/>
        </p:nvSpPr>
        <p:spPr>
          <a:xfrm>
            <a:off x="5977265" y="5814874"/>
            <a:ext cx="1288000" cy="5705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整车控制器</a:t>
            </a:r>
          </a:p>
        </p:txBody>
      </p:sp>
      <p:sp>
        <p:nvSpPr>
          <p:cNvPr id="14" name="矩形: 圆角 13">
            <a:extLst>
              <a:ext uri="{FF2B5EF4-FFF2-40B4-BE49-F238E27FC236}">
                <a16:creationId xmlns:a16="http://schemas.microsoft.com/office/drawing/2014/main" id="{98C75405-C49D-4308-86F7-28BC0D5E8343}"/>
              </a:ext>
            </a:extLst>
          </p:cNvPr>
          <p:cNvSpPr/>
          <p:nvPr/>
        </p:nvSpPr>
        <p:spPr>
          <a:xfrm>
            <a:off x="813790" y="4163625"/>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燃料电池控制器</a:t>
            </a:r>
          </a:p>
        </p:txBody>
      </p:sp>
      <p:sp>
        <p:nvSpPr>
          <p:cNvPr id="15" name="矩形: 圆角 14">
            <a:extLst>
              <a:ext uri="{FF2B5EF4-FFF2-40B4-BE49-F238E27FC236}">
                <a16:creationId xmlns:a16="http://schemas.microsoft.com/office/drawing/2014/main" id="{86F80731-DB3C-41A1-B4C9-37A83EF7A3F8}"/>
              </a:ext>
            </a:extLst>
          </p:cNvPr>
          <p:cNvSpPr/>
          <p:nvPr/>
        </p:nvSpPr>
        <p:spPr>
          <a:xfrm>
            <a:off x="10161971" y="3718834"/>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车轮</a:t>
            </a:r>
          </a:p>
        </p:txBody>
      </p:sp>
      <p:sp>
        <p:nvSpPr>
          <p:cNvPr id="16" name="矩形: 圆角 15">
            <a:extLst>
              <a:ext uri="{FF2B5EF4-FFF2-40B4-BE49-F238E27FC236}">
                <a16:creationId xmlns:a16="http://schemas.microsoft.com/office/drawing/2014/main" id="{A0634789-2BE3-4F5B-A1A6-207EEEA5BE51}"/>
              </a:ext>
            </a:extLst>
          </p:cNvPr>
          <p:cNvSpPr/>
          <p:nvPr/>
        </p:nvSpPr>
        <p:spPr>
          <a:xfrm>
            <a:off x="10161971" y="1760011"/>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2"/>
                </a:solidFill>
              </a:rPr>
              <a:t>车轮</a:t>
            </a:r>
          </a:p>
        </p:txBody>
      </p:sp>
      <p:sp>
        <p:nvSpPr>
          <p:cNvPr id="17" name="矩形: 圆角 16">
            <a:extLst>
              <a:ext uri="{FF2B5EF4-FFF2-40B4-BE49-F238E27FC236}">
                <a16:creationId xmlns:a16="http://schemas.microsoft.com/office/drawing/2014/main" id="{66042BEB-7028-497D-972B-E9A4DD56C6F0}"/>
              </a:ext>
            </a:extLst>
          </p:cNvPr>
          <p:cNvSpPr/>
          <p:nvPr/>
        </p:nvSpPr>
        <p:spPr>
          <a:xfrm>
            <a:off x="4355975" y="3757854"/>
            <a:ext cx="1245833" cy="4057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辅助</a:t>
            </a:r>
            <a:r>
              <a:rPr lang="en-US" altLang="zh-CN" sz="1600" dirty="0">
                <a:latin typeface="宋体" panose="02010600030101010101" pitchFamily="2" charset="-122"/>
                <a:ea typeface="宋体" panose="02010600030101010101" pitchFamily="2" charset="-122"/>
              </a:rPr>
              <a:t>DC/DC</a:t>
            </a:r>
            <a:endParaRPr lang="zh-CN" altLang="en-US" sz="1600" dirty="0">
              <a:latin typeface="宋体" panose="02010600030101010101" pitchFamily="2" charset="-122"/>
              <a:ea typeface="宋体" panose="02010600030101010101" pitchFamily="2" charset="-122"/>
            </a:endParaRPr>
          </a:p>
        </p:txBody>
      </p:sp>
      <p:sp>
        <p:nvSpPr>
          <p:cNvPr id="18" name="矩形: 圆角 17">
            <a:extLst>
              <a:ext uri="{FF2B5EF4-FFF2-40B4-BE49-F238E27FC236}">
                <a16:creationId xmlns:a16="http://schemas.microsoft.com/office/drawing/2014/main" id="{92022139-8992-4CB7-9302-CAD9329020BB}"/>
              </a:ext>
            </a:extLst>
          </p:cNvPr>
          <p:cNvSpPr/>
          <p:nvPr/>
        </p:nvSpPr>
        <p:spPr>
          <a:xfrm>
            <a:off x="4102224" y="4758070"/>
            <a:ext cx="1762218" cy="534508"/>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宋体" panose="02010600030101010101" pitchFamily="2" charset="-122"/>
                <a:ea typeface="宋体" panose="02010600030101010101" pitchFamily="2" charset="-122"/>
              </a:rPr>
              <a:t>超级电容</a:t>
            </a:r>
          </a:p>
        </p:txBody>
      </p:sp>
      <p:sp>
        <p:nvSpPr>
          <p:cNvPr id="19" name="矩形: 圆角 18">
            <a:extLst>
              <a:ext uri="{FF2B5EF4-FFF2-40B4-BE49-F238E27FC236}">
                <a16:creationId xmlns:a16="http://schemas.microsoft.com/office/drawing/2014/main" id="{84027A30-A017-4A40-AD3B-1C1D98E25931}"/>
              </a:ext>
            </a:extLst>
          </p:cNvPr>
          <p:cNvSpPr/>
          <p:nvPr/>
        </p:nvSpPr>
        <p:spPr>
          <a:xfrm>
            <a:off x="2744677" y="4163625"/>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主</a:t>
            </a:r>
            <a:r>
              <a:rPr lang="en-US" altLang="zh-CN" sz="1600" dirty="0">
                <a:latin typeface="宋体" panose="02010600030101010101" pitchFamily="2" charset="-122"/>
                <a:ea typeface="宋体" panose="02010600030101010101" pitchFamily="2" charset="-122"/>
              </a:rPr>
              <a:t>DC/DC</a:t>
            </a:r>
          </a:p>
          <a:p>
            <a:pPr algn="ctr"/>
            <a:r>
              <a:rPr lang="zh-CN" altLang="en-US" sz="1600" dirty="0">
                <a:latin typeface="宋体" panose="02010600030101010101" pitchFamily="2" charset="-122"/>
                <a:ea typeface="宋体" panose="02010600030101010101" pitchFamily="2" charset="-122"/>
              </a:rPr>
              <a:t>控制器</a:t>
            </a:r>
          </a:p>
        </p:txBody>
      </p:sp>
      <p:cxnSp>
        <p:nvCxnSpPr>
          <p:cNvPr id="24" name="直接连接符 23">
            <a:extLst>
              <a:ext uri="{FF2B5EF4-FFF2-40B4-BE49-F238E27FC236}">
                <a16:creationId xmlns:a16="http://schemas.microsoft.com/office/drawing/2014/main" id="{9E0C082A-E74B-4A33-A7F2-DACC4908F479}"/>
              </a:ext>
            </a:extLst>
          </p:cNvPr>
          <p:cNvCxnSpPr>
            <a:cxnSpLocks/>
          </p:cNvCxnSpPr>
          <p:nvPr/>
        </p:nvCxnSpPr>
        <p:spPr>
          <a:xfrm>
            <a:off x="1855434" y="2936403"/>
            <a:ext cx="889243" cy="0"/>
          </a:xfrm>
          <a:prstGeom prst="line">
            <a:avLst/>
          </a:prstGeom>
          <a:ln/>
        </p:spPr>
        <p:style>
          <a:lnRef idx="3">
            <a:schemeClr val="dk1"/>
          </a:lnRef>
          <a:fillRef idx="0">
            <a:schemeClr val="dk1"/>
          </a:fillRef>
          <a:effectRef idx="2">
            <a:schemeClr val="dk1"/>
          </a:effectRef>
          <a:fontRef idx="minor">
            <a:schemeClr val="tx1"/>
          </a:fontRef>
        </p:style>
      </p:cxnSp>
      <p:cxnSp>
        <p:nvCxnSpPr>
          <p:cNvPr id="29" name="直接连接符 28">
            <a:extLst>
              <a:ext uri="{FF2B5EF4-FFF2-40B4-BE49-F238E27FC236}">
                <a16:creationId xmlns:a16="http://schemas.microsoft.com/office/drawing/2014/main" id="{7F5CC6D2-D452-443F-99E5-E3119C4347E1}"/>
              </a:ext>
            </a:extLst>
          </p:cNvPr>
          <p:cNvCxnSpPr>
            <a:cxnSpLocks/>
          </p:cNvCxnSpPr>
          <p:nvPr/>
        </p:nvCxnSpPr>
        <p:spPr>
          <a:xfrm>
            <a:off x="1870233" y="3042459"/>
            <a:ext cx="874444" cy="0"/>
          </a:xfrm>
          <a:prstGeom prst="line">
            <a:avLst/>
          </a:prstGeom>
        </p:spPr>
        <p:style>
          <a:lnRef idx="3">
            <a:schemeClr val="dk1"/>
          </a:lnRef>
          <a:fillRef idx="0">
            <a:schemeClr val="dk1"/>
          </a:fillRef>
          <a:effectRef idx="2">
            <a:schemeClr val="dk1"/>
          </a:effectRef>
          <a:fontRef idx="minor">
            <a:schemeClr val="tx1"/>
          </a:fontRef>
        </p:style>
      </p:cxnSp>
      <p:cxnSp>
        <p:nvCxnSpPr>
          <p:cNvPr id="3072" name="直接连接符 3071">
            <a:extLst>
              <a:ext uri="{FF2B5EF4-FFF2-40B4-BE49-F238E27FC236}">
                <a16:creationId xmlns:a16="http://schemas.microsoft.com/office/drawing/2014/main" id="{062C19FD-3DA9-4B6E-9132-9A5A8FB3EA97}"/>
              </a:ext>
            </a:extLst>
          </p:cNvPr>
          <p:cNvCxnSpPr>
            <a:stCxn id="9" idx="3"/>
            <a:endCxn id="10" idx="1"/>
          </p:cNvCxnSpPr>
          <p:nvPr/>
        </p:nvCxnSpPr>
        <p:spPr>
          <a:xfrm flipV="1">
            <a:off x="3801120" y="3023234"/>
            <a:ext cx="2294880" cy="19225"/>
          </a:xfrm>
          <a:prstGeom prst="line">
            <a:avLst/>
          </a:prstGeom>
        </p:spPr>
        <p:style>
          <a:lnRef idx="3">
            <a:schemeClr val="dk1"/>
          </a:lnRef>
          <a:fillRef idx="0">
            <a:schemeClr val="dk1"/>
          </a:fillRef>
          <a:effectRef idx="2">
            <a:schemeClr val="dk1"/>
          </a:effectRef>
          <a:fontRef idx="minor">
            <a:schemeClr val="tx1"/>
          </a:fontRef>
        </p:style>
      </p:cxnSp>
      <p:cxnSp>
        <p:nvCxnSpPr>
          <p:cNvPr id="3075" name="直接连接符 3074">
            <a:extLst>
              <a:ext uri="{FF2B5EF4-FFF2-40B4-BE49-F238E27FC236}">
                <a16:creationId xmlns:a16="http://schemas.microsoft.com/office/drawing/2014/main" id="{6D3FF80D-3181-4E6D-BFDD-174928E76631}"/>
              </a:ext>
            </a:extLst>
          </p:cNvPr>
          <p:cNvCxnSpPr/>
          <p:nvPr/>
        </p:nvCxnSpPr>
        <p:spPr>
          <a:xfrm flipV="1">
            <a:off x="3815919" y="2894118"/>
            <a:ext cx="2280081" cy="18236"/>
          </a:xfrm>
          <a:prstGeom prst="line">
            <a:avLst/>
          </a:prstGeom>
        </p:spPr>
        <p:style>
          <a:lnRef idx="3">
            <a:schemeClr val="dk1"/>
          </a:lnRef>
          <a:fillRef idx="0">
            <a:schemeClr val="dk1"/>
          </a:fillRef>
          <a:effectRef idx="2">
            <a:schemeClr val="dk1"/>
          </a:effectRef>
          <a:fontRef idx="minor">
            <a:schemeClr val="tx1"/>
          </a:fontRef>
        </p:style>
      </p:cxnSp>
      <p:cxnSp>
        <p:nvCxnSpPr>
          <p:cNvPr id="3077" name="直接连接符 3076">
            <a:extLst>
              <a:ext uri="{FF2B5EF4-FFF2-40B4-BE49-F238E27FC236}">
                <a16:creationId xmlns:a16="http://schemas.microsoft.com/office/drawing/2014/main" id="{94A05DA0-39AC-4B22-A46C-B54EC8DACFAA}"/>
              </a:ext>
            </a:extLst>
          </p:cNvPr>
          <p:cNvCxnSpPr>
            <a:cxnSpLocks/>
            <a:endCxn id="17" idx="0"/>
          </p:cNvCxnSpPr>
          <p:nvPr/>
        </p:nvCxnSpPr>
        <p:spPr>
          <a:xfrm flipH="1">
            <a:off x="4978892" y="2912354"/>
            <a:ext cx="4442" cy="845500"/>
          </a:xfrm>
          <a:prstGeom prst="line">
            <a:avLst/>
          </a:prstGeom>
        </p:spPr>
        <p:style>
          <a:lnRef idx="3">
            <a:schemeClr val="dk1"/>
          </a:lnRef>
          <a:fillRef idx="0">
            <a:schemeClr val="dk1"/>
          </a:fillRef>
          <a:effectRef idx="2">
            <a:schemeClr val="dk1"/>
          </a:effectRef>
          <a:fontRef idx="minor">
            <a:schemeClr val="tx1"/>
          </a:fontRef>
        </p:style>
      </p:cxnSp>
      <p:cxnSp>
        <p:nvCxnSpPr>
          <p:cNvPr id="3085" name="直接连接符 3084">
            <a:extLst>
              <a:ext uri="{FF2B5EF4-FFF2-40B4-BE49-F238E27FC236}">
                <a16:creationId xmlns:a16="http://schemas.microsoft.com/office/drawing/2014/main" id="{33DC6B3F-8924-4D60-BAE6-3F93F717B3C0}"/>
              </a:ext>
            </a:extLst>
          </p:cNvPr>
          <p:cNvCxnSpPr/>
          <p:nvPr/>
        </p:nvCxnSpPr>
        <p:spPr>
          <a:xfrm>
            <a:off x="4820575" y="3032846"/>
            <a:ext cx="0" cy="725008"/>
          </a:xfrm>
          <a:prstGeom prst="line">
            <a:avLst/>
          </a:prstGeom>
        </p:spPr>
        <p:style>
          <a:lnRef idx="3">
            <a:schemeClr val="dk1"/>
          </a:lnRef>
          <a:fillRef idx="0">
            <a:schemeClr val="dk1"/>
          </a:fillRef>
          <a:effectRef idx="2">
            <a:schemeClr val="dk1"/>
          </a:effectRef>
          <a:fontRef idx="minor">
            <a:schemeClr val="tx1"/>
          </a:fontRef>
        </p:style>
      </p:cxnSp>
      <p:cxnSp>
        <p:nvCxnSpPr>
          <p:cNvPr id="3087" name="直接连接符 3086">
            <a:extLst>
              <a:ext uri="{FF2B5EF4-FFF2-40B4-BE49-F238E27FC236}">
                <a16:creationId xmlns:a16="http://schemas.microsoft.com/office/drawing/2014/main" id="{66AA29E7-540C-44D1-83D5-54F83092C857}"/>
              </a:ext>
            </a:extLst>
          </p:cNvPr>
          <p:cNvCxnSpPr/>
          <p:nvPr/>
        </p:nvCxnSpPr>
        <p:spPr>
          <a:xfrm>
            <a:off x="7152441" y="2894118"/>
            <a:ext cx="1063844" cy="0"/>
          </a:xfrm>
          <a:prstGeom prst="line">
            <a:avLst/>
          </a:prstGeom>
        </p:spPr>
        <p:style>
          <a:lnRef idx="3">
            <a:schemeClr val="dk1"/>
          </a:lnRef>
          <a:fillRef idx="0">
            <a:schemeClr val="dk1"/>
          </a:fillRef>
          <a:effectRef idx="2">
            <a:schemeClr val="dk1"/>
          </a:effectRef>
          <a:fontRef idx="minor">
            <a:schemeClr val="tx1"/>
          </a:fontRef>
        </p:style>
      </p:cxnSp>
      <p:cxnSp>
        <p:nvCxnSpPr>
          <p:cNvPr id="3089" name="直接连接符 3088">
            <a:extLst>
              <a:ext uri="{FF2B5EF4-FFF2-40B4-BE49-F238E27FC236}">
                <a16:creationId xmlns:a16="http://schemas.microsoft.com/office/drawing/2014/main" id="{1832627D-2D63-4D83-9155-FB530D9E8D7C}"/>
              </a:ext>
            </a:extLst>
          </p:cNvPr>
          <p:cNvCxnSpPr>
            <a:stCxn id="10" idx="3"/>
            <a:endCxn id="11" idx="1"/>
          </p:cNvCxnSpPr>
          <p:nvPr/>
        </p:nvCxnSpPr>
        <p:spPr>
          <a:xfrm>
            <a:off x="7152443" y="3023234"/>
            <a:ext cx="1063842" cy="0"/>
          </a:xfrm>
          <a:prstGeom prst="line">
            <a:avLst/>
          </a:prstGeom>
        </p:spPr>
        <p:style>
          <a:lnRef idx="3">
            <a:schemeClr val="dk1"/>
          </a:lnRef>
          <a:fillRef idx="0">
            <a:schemeClr val="dk1"/>
          </a:fillRef>
          <a:effectRef idx="2">
            <a:schemeClr val="dk1"/>
          </a:effectRef>
          <a:fontRef idx="minor">
            <a:schemeClr val="tx1"/>
          </a:fontRef>
        </p:style>
      </p:cxnSp>
      <p:cxnSp>
        <p:nvCxnSpPr>
          <p:cNvPr id="3091" name="直接连接符 3090">
            <a:extLst>
              <a:ext uri="{FF2B5EF4-FFF2-40B4-BE49-F238E27FC236}">
                <a16:creationId xmlns:a16="http://schemas.microsoft.com/office/drawing/2014/main" id="{F6561B68-ECED-4C72-8357-E737E3D04E0B}"/>
              </a:ext>
            </a:extLst>
          </p:cNvPr>
          <p:cNvCxnSpPr/>
          <p:nvPr/>
        </p:nvCxnSpPr>
        <p:spPr>
          <a:xfrm>
            <a:off x="7152441" y="3151573"/>
            <a:ext cx="1063844" cy="0"/>
          </a:xfrm>
          <a:prstGeom prst="line">
            <a:avLst/>
          </a:prstGeom>
        </p:spPr>
        <p:style>
          <a:lnRef idx="3">
            <a:schemeClr val="dk1"/>
          </a:lnRef>
          <a:fillRef idx="0">
            <a:schemeClr val="dk1"/>
          </a:fillRef>
          <a:effectRef idx="2">
            <a:schemeClr val="dk1"/>
          </a:effectRef>
          <a:fontRef idx="minor">
            <a:schemeClr val="tx1"/>
          </a:fontRef>
        </p:style>
      </p:cxnSp>
      <p:cxnSp>
        <p:nvCxnSpPr>
          <p:cNvPr id="3093" name="直接连接符 3092">
            <a:extLst>
              <a:ext uri="{FF2B5EF4-FFF2-40B4-BE49-F238E27FC236}">
                <a16:creationId xmlns:a16="http://schemas.microsoft.com/office/drawing/2014/main" id="{BED41EEA-3F41-472A-B879-92767D27CDD9}"/>
              </a:ext>
            </a:extLst>
          </p:cNvPr>
          <p:cNvCxnSpPr>
            <a:stCxn id="11" idx="3"/>
            <a:endCxn id="12" idx="1"/>
          </p:cNvCxnSpPr>
          <p:nvPr/>
        </p:nvCxnSpPr>
        <p:spPr>
          <a:xfrm flipV="1">
            <a:off x="9272728" y="3013703"/>
            <a:ext cx="889243" cy="9531"/>
          </a:xfrm>
          <a:prstGeom prst="line">
            <a:avLst/>
          </a:prstGeom>
        </p:spPr>
        <p:style>
          <a:lnRef idx="3">
            <a:schemeClr val="accent4"/>
          </a:lnRef>
          <a:fillRef idx="0">
            <a:schemeClr val="accent4"/>
          </a:fillRef>
          <a:effectRef idx="2">
            <a:schemeClr val="accent4"/>
          </a:effectRef>
          <a:fontRef idx="minor">
            <a:schemeClr val="tx1"/>
          </a:fontRef>
        </p:style>
      </p:cxnSp>
      <p:cxnSp>
        <p:nvCxnSpPr>
          <p:cNvPr id="3095" name="直接连接符 3094">
            <a:extLst>
              <a:ext uri="{FF2B5EF4-FFF2-40B4-BE49-F238E27FC236}">
                <a16:creationId xmlns:a16="http://schemas.microsoft.com/office/drawing/2014/main" id="{79C43E2C-0DD5-47B8-A3AA-1A386CE69C3C}"/>
              </a:ext>
            </a:extLst>
          </p:cNvPr>
          <p:cNvCxnSpPr>
            <a:stCxn id="16" idx="2"/>
            <a:endCxn id="12" idx="0"/>
          </p:cNvCxnSpPr>
          <p:nvPr/>
        </p:nvCxnSpPr>
        <p:spPr>
          <a:xfrm>
            <a:off x="10690193" y="2363683"/>
            <a:ext cx="0" cy="348184"/>
          </a:xfrm>
          <a:prstGeom prst="line">
            <a:avLst/>
          </a:prstGeom>
        </p:spPr>
        <p:style>
          <a:lnRef idx="3">
            <a:schemeClr val="accent4"/>
          </a:lnRef>
          <a:fillRef idx="0">
            <a:schemeClr val="accent4"/>
          </a:fillRef>
          <a:effectRef idx="2">
            <a:schemeClr val="accent4"/>
          </a:effectRef>
          <a:fontRef idx="minor">
            <a:schemeClr val="tx1"/>
          </a:fontRef>
        </p:style>
      </p:cxnSp>
      <p:cxnSp>
        <p:nvCxnSpPr>
          <p:cNvPr id="3097" name="直接连接符 3096">
            <a:extLst>
              <a:ext uri="{FF2B5EF4-FFF2-40B4-BE49-F238E27FC236}">
                <a16:creationId xmlns:a16="http://schemas.microsoft.com/office/drawing/2014/main" id="{7CAA957A-C2E3-44A0-9A9E-4C72C24442D8}"/>
              </a:ext>
            </a:extLst>
          </p:cNvPr>
          <p:cNvCxnSpPr>
            <a:stCxn id="12" idx="2"/>
            <a:endCxn id="15" idx="0"/>
          </p:cNvCxnSpPr>
          <p:nvPr/>
        </p:nvCxnSpPr>
        <p:spPr>
          <a:xfrm>
            <a:off x="10690193" y="3315539"/>
            <a:ext cx="0" cy="403295"/>
          </a:xfrm>
          <a:prstGeom prst="line">
            <a:avLst/>
          </a:prstGeom>
        </p:spPr>
        <p:style>
          <a:lnRef idx="3">
            <a:schemeClr val="accent4"/>
          </a:lnRef>
          <a:fillRef idx="0">
            <a:schemeClr val="accent4"/>
          </a:fillRef>
          <a:effectRef idx="2">
            <a:schemeClr val="accent4"/>
          </a:effectRef>
          <a:fontRef idx="minor">
            <a:schemeClr val="tx1"/>
          </a:fontRef>
        </p:style>
      </p:cxnSp>
      <p:cxnSp>
        <p:nvCxnSpPr>
          <p:cNvPr id="3099" name="直接连接符 3098">
            <a:extLst>
              <a:ext uri="{FF2B5EF4-FFF2-40B4-BE49-F238E27FC236}">
                <a16:creationId xmlns:a16="http://schemas.microsoft.com/office/drawing/2014/main" id="{67FD0EF7-0157-4B2D-A898-56498ECCDF49}"/>
              </a:ext>
            </a:extLst>
          </p:cNvPr>
          <p:cNvCxnSpPr>
            <a:cxnSpLocks/>
            <a:stCxn id="2" idx="2"/>
            <a:endCxn id="14" idx="0"/>
          </p:cNvCxnSpPr>
          <p:nvPr/>
        </p:nvCxnSpPr>
        <p:spPr>
          <a:xfrm>
            <a:off x="1327213" y="3344295"/>
            <a:ext cx="14799" cy="81933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01" name="直接连接符 3100">
            <a:extLst>
              <a:ext uri="{FF2B5EF4-FFF2-40B4-BE49-F238E27FC236}">
                <a16:creationId xmlns:a16="http://schemas.microsoft.com/office/drawing/2014/main" id="{1E1F070C-31D8-440F-8AE9-5AC42E9F5803}"/>
              </a:ext>
            </a:extLst>
          </p:cNvPr>
          <p:cNvCxnSpPr>
            <a:stCxn id="9" idx="2"/>
            <a:endCxn id="19" idx="0"/>
          </p:cNvCxnSpPr>
          <p:nvPr/>
        </p:nvCxnSpPr>
        <p:spPr>
          <a:xfrm>
            <a:off x="3272899" y="3344295"/>
            <a:ext cx="0" cy="81933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03" name="直接连接符 3102">
            <a:extLst>
              <a:ext uri="{FF2B5EF4-FFF2-40B4-BE49-F238E27FC236}">
                <a16:creationId xmlns:a16="http://schemas.microsoft.com/office/drawing/2014/main" id="{53D9AD6C-5B0F-4D94-BE2D-5C6369C03189}"/>
              </a:ext>
            </a:extLst>
          </p:cNvPr>
          <p:cNvCxnSpPr>
            <a:cxnSpLocks/>
            <a:stCxn id="17" idx="2"/>
            <a:endCxn id="18" idx="0"/>
          </p:cNvCxnSpPr>
          <p:nvPr/>
        </p:nvCxnSpPr>
        <p:spPr>
          <a:xfrm>
            <a:off x="4978892" y="4163625"/>
            <a:ext cx="4441" cy="594445"/>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05" name="直接连接符 3104">
            <a:extLst>
              <a:ext uri="{FF2B5EF4-FFF2-40B4-BE49-F238E27FC236}">
                <a16:creationId xmlns:a16="http://schemas.microsoft.com/office/drawing/2014/main" id="{1DA2D6F9-198B-4090-8648-270C174736AD}"/>
              </a:ext>
            </a:extLst>
          </p:cNvPr>
          <p:cNvCxnSpPr>
            <a:cxnSpLocks/>
            <a:stCxn id="10" idx="2"/>
            <a:endCxn id="13" idx="0"/>
          </p:cNvCxnSpPr>
          <p:nvPr/>
        </p:nvCxnSpPr>
        <p:spPr>
          <a:xfrm flipH="1">
            <a:off x="6621265" y="3325070"/>
            <a:ext cx="2957" cy="2489804"/>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12" name="直接连接符 3111">
            <a:extLst>
              <a:ext uri="{FF2B5EF4-FFF2-40B4-BE49-F238E27FC236}">
                <a16:creationId xmlns:a16="http://schemas.microsoft.com/office/drawing/2014/main" id="{C21C6A98-606E-4D15-B21D-183B1FE8111E}"/>
              </a:ext>
            </a:extLst>
          </p:cNvPr>
          <p:cNvCxnSpPr>
            <a:stCxn id="14" idx="2"/>
          </p:cNvCxnSpPr>
          <p:nvPr/>
        </p:nvCxnSpPr>
        <p:spPr>
          <a:xfrm flipH="1">
            <a:off x="1342011" y="4767297"/>
            <a:ext cx="1" cy="1402684"/>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14" name="直接连接符 3113">
            <a:extLst>
              <a:ext uri="{FF2B5EF4-FFF2-40B4-BE49-F238E27FC236}">
                <a16:creationId xmlns:a16="http://schemas.microsoft.com/office/drawing/2014/main" id="{DE4D238B-81B9-483B-9814-3E87097F3605}"/>
              </a:ext>
            </a:extLst>
          </p:cNvPr>
          <p:cNvCxnSpPr>
            <a:cxnSpLocks/>
            <a:endCxn id="13" idx="1"/>
          </p:cNvCxnSpPr>
          <p:nvPr/>
        </p:nvCxnSpPr>
        <p:spPr>
          <a:xfrm flipV="1">
            <a:off x="1342011" y="6100168"/>
            <a:ext cx="4635254" cy="16542"/>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17" name="直接连接符 3116">
            <a:extLst>
              <a:ext uri="{FF2B5EF4-FFF2-40B4-BE49-F238E27FC236}">
                <a16:creationId xmlns:a16="http://schemas.microsoft.com/office/drawing/2014/main" id="{4E597C2D-C1BF-4C3F-B7BA-A352D7ECB706}"/>
              </a:ext>
            </a:extLst>
          </p:cNvPr>
          <p:cNvCxnSpPr>
            <a:cxnSpLocks/>
            <a:stCxn id="19" idx="2"/>
          </p:cNvCxnSpPr>
          <p:nvPr/>
        </p:nvCxnSpPr>
        <p:spPr>
          <a:xfrm>
            <a:off x="3272899" y="4767297"/>
            <a:ext cx="0" cy="1349413"/>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20" name="直接连接符 3119">
            <a:extLst>
              <a:ext uri="{FF2B5EF4-FFF2-40B4-BE49-F238E27FC236}">
                <a16:creationId xmlns:a16="http://schemas.microsoft.com/office/drawing/2014/main" id="{1C525681-E083-4054-BC97-BC32B7A6D962}"/>
              </a:ext>
            </a:extLst>
          </p:cNvPr>
          <p:cNvCxnSpPr/>
          <p:nvPr/>
        </p:nvCxnSpPr>
        <p:spPr>
          <a:xfrm>
            <a:off x="8889512" y="5131293"/>
            <a:ext cx="1083075" cy="0"/>
          </a:xfrm>
          <a:prstGeom prst="line">
            <a:avLst/>
          </a:prstGeom>
        </p:spPr>
        <p:style>
          <a:lnRef idx="3">
            <a:schemeClr val="dk1"/>
          </a:lnRef>
          <a:fillRef idx="0">
            <a:schemeClr val="dk1"/>
          </a:fillRef>
          <a:effectRef idx="2">
            <a:schemeClr val="dk1"/>
          </a:effectRef>
          <a:fontRef idx="minor">
            <a:schemeClr val="tx1"/>
          </a:fontRef>
        </p:style>
      </p:cxnSp>
      <p:cxnSp>
        <p:nvCxnSpPr>
          <p:cNvPr id="3122" name="直接连接符 3121">
            <a:extLst>
              <a:ext uri="{FF2B5EF4-FFF2-40B4-BE49-F238E27FC236}">
                <a16:creationId xmlns:a16="http://schemas.microsoft.com/office/drawing/2014/main" id="{1171B7E6-4D6B-4DCF-8EE8-A366D1899E87}"/>
              </a:ext>
            </a:extLst>
          </p:cNvPr>
          <p:cNvCxnSpPr/>
          <p:nvPr/>
        </p:nvCxnSpPr>
        <p:spPr>
          <a:xfrm>
            <a:off x="8889512" y="5292578"/>
            <a:ext cx="1083075" cy="0"/>
          </a:xfrm>
          <a:prstGeom prst="line">
            <a:avLst/>
          </a:prstGeom>
        </p:spPr>
        <p:style>
          <a:lnRef idx="3">
            <a:schemeClr val="dk1"/>
          </a:lnRef>
          <a:fillRef idx="0">
            <a:schemeClr val="dk1"/>
          </a:fillRef>
          <a:effectRef idx="2">
            <a:schemeClr val="dk1"/>
          </a:effectRef>
          <a:fontRef idx="minor">
            <a:schemeClr val="tx1"/>
          </a:fontRef>
        </p:style>
      </p:cxnSp>
      <p:sp>
        <p:nvSpPr>
          <p:cNvPr id="3124" name="文本框 3123">
            <a:extLst>
              <a:ext uri="{FF2B5EF4-FFF2-40B4-BE49-F238E27FC236}">
                <a16:creationId xmlns:a16="http://schemas.microsoft.com/office/drawing/2014/main" id="{1E9211EB-8973-4F19-9F59-AD3F2EF10B59}"/>
              </a:ext>
            </a:extLst>
          </p:cNvPr>
          <p:cNvSpPr txBox="1"/>
          <p:nvPr/>
        </p:nvSpPr>
        <p:spPr>
          <a:xfrm>
            <a:off x="9972587" y="5012014"/>
            <a:ext cx="1192575" cy="369332"/>
          </a:xfrm>
          <a:prstGeom prst="rect">
            <a:avLst/>
          </a:prstGeom>
          <a:noFill/>
        </p:spPr>
        <p:txBody>
          <a:bodyPr wrap="square" rtlCol="0">
            <a:spAutoFit/>
          </a:bodyPr>
          <a:lstStyle/>
          <a:p>
            <a:r>
              <a:rPr lang="zh-CN" altLang="en-US" dirty="0"/>
              <a:t>电力连接</a:t>
            </a:r>
          </a:p>
        </p:txBody>
      </p:sp>
      <p:cxnSp>
        <p:nvCxnSpPr>
          <p:cNvPr id="3126" name="直接连接符 3125">
            <a:extLst>
              <a:ext uri="{FF2B5EF4-FFF2-40B4-BE49-F238E27FC236}">
                <a16:creationId xmlns:a16="http://schemas.microsoft.com/office/drawing/2014/main" id="{3BD1527D-7ABC-492C-8375-A7570DF2B676}"/>
              </a:ext>
            </a:extLst>
          </p:cNvPr>
          <p:cNvCxnSpPr/>
          <p:nvPr/>
        </p:nvCxnSpPr>
        <p:spPr>
          <a:xfrm>
            <a:off x="8889512" y="5628443"/>
            <a:ext cx="1083075" cy="0"/>
          </a:xfrm>
          <a:prstGeom prst="line">
            <a:avLst/>
          </a:prstGeom>
        </p:spPr>
        <p:style>
          <a:lnRef idx="3">
            <a:schemeClr val="accent4"/>
          </a:lnRef>
          <a:fillRef idx="0">
            <a:schemeClr val="accent4"/>
          </a:fillRef>
          <a:effectRef idx="2">
            <a:schemeClr val="accent4"/>
          </a:effectRef>
          <a:fontRef idx="minor">
            <a:schemeClr val="tx1"/>
          </a:fontRef>
        </p:style>
      </p:cxnSp>
      <p:sp>
        <p:nvSpPr>
          <p:cNvPr id="3127" name="文本框 3126">
            <a:extLst>
              <a:ext uri="{FF2B5EF4-FFF2-40B4-BE49-F238E27FC236}">
                <a16:creationId xmlns:a16="http://schemas.microsoft.com/office/drawing/2014/main" id="{8BD05D7F-9160-4A98-A567-7DE38533B325}"/>
              </a:ext>
            </a:extLst>
          </p:cNvPr>
          <p:cNvSpPr txBox="1"/>
          <p:nvPr/>
        </p:nvSpPr>
        <p:spPr>
          <a:xfrm>
            <a:off x="9969630" y="5442003"/>
            <a:ext cx="1107996" cy="369332"/>
          </a:xfrm>
          <a:prstGeom prst="rect">
            <a:avLst/>
          </a:prstGeom>
          <a:noFill/>
        </p:spPr>
        <p:txBody>
          <a:bodyPr wrap="none" rtlCol="0">
            <a:spAutoFit/>
          </a:bodyPr>
          <a:lstStyle/>
          <a:p>
            <a:r>
              <a:rPr lang="zh-CN" altLang="en-US" dirty="0"/>
              <a:t>机械连接</a:t>
            </a:r>
          </a:p>
        </p:txBody>
      </p:sp>
      <p:cxnSp>
        <p:nvCxnSpPr>
          <p:cNvPr id="3129" name="直接连接符 3128">
            <a:extLst>
              <a:ext uri="{FF2B5EF4-FFF2-40B4-BE49-F238E27FC236}">
                <a16:creationId xmlns:a16="http://schemas.microsoft.com/office/drawing/2014/main" id="{F01D44D2-FB7C-4FF6-BB2E-438C9C7DFDA1}"/>
              </a:ext>
            </a:extLst>
          </p:cNvPr>
          <p:cNvCxnSpPr/>
          <p:nvPr/>
        </p:nvCxnSpPr>
        <p:spPr>
          <a:xfrm>
            <a:off x="8889512" y="6010183"/>
            <a:ext cx="1080118"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30" name="文本框 3129">
            <a:extLst>
              <a:ext uri="{FF2B5EF4-FFF2-40B4-BE49-F238E27FC236}">
                <a16:creationId xmlns:a16="http://schemas.microsoft.com/office/drawing/2014/main" id="{B06DBCA8-50F9-4B0B-9502-3110CDCAB4DA}"/>
              </a:ext>
            </a:extLst>
          </p:cNvPr>
          <p:cNvSpPr txBox="1"/>
          <p:nvPr/>
        </p:nvSpPr>
        <p:spPr>
          <a:xfrm>
            <a:off x="9969630" y="5834315"/>
            <a:ext cx="1107996" cy="369332"/>
          </a:xfrm>
          <a:prstGeom prst="rect">
            <a:avLst/>
          </a:prstGeom>
          <a:noFill/>
        </p:spPr>
        <p:txBody>
          <a:bodyPr wrap="none" rtlCol="0">
            <a:spAutoFit/>
          </a:bodyPr>
          <a:lstStyle/>
          <a:p>
            <a:r>
              <a:rPr lang="zh-CN" altLang="en-US" dirty="0"/>
              <a:t>信号连接</a:t>
            </a:r>
          </a:p>
        </p:txBody>
      </p:sp>
      <p:cxnSp>
        <p:nvCxnSpPr>
          <p:cNvPr id="7" name="直接连接符 6">
            <a:extLst>
              <a:ext uri="{FF2B5EF4-FFF2-40B4-BE49-F238E27FC236}">
                <a16:creationId xmlns:a16="http://schemas.microsoft.com/office/drawing/2014/main" id="{1B45F780-5E4E-4F60-9751-C1E2F0059D15}"/>
              </a:ext>
            </a:extLst>
          </p:cNvPr>
          <p:cNvCxnSpPr>
            <a:cxnSpLocks/>
            <a:stCxn id="17" idx="3"/>
          </p:cNvCxnSpPr>
          <p:nvPr/>
        </p:nvCxnSpPr>
        <p:spPr>
          <a:xfrm>
            <a:off x="5601808" y="3960740"/>
            <a:ext cx="1019457" cy="757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0882543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AF9470B-16DF-433E-926D-905EE9D5E237}"/>
              </a:ext>
            </a:extLst>
          </p:cNvPr>
          <p:cNvSpPr>
            <a:spLocks noChangeArrowheads="1"/>
          </p:cNvSpPr>
          <p:nvPr/>
        </p:nvSpPr>
        <p:spPr bwMode="auto">
          <a:xfrm>
            <a:off x="468396" y="1352478"/>
            <a:ext cx="9128365"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1D615596-FEED-4A1F-8B2D-807D82CB7AAB}"/>
              </a:ext>
            </a:extLst>
          </p:cNvPr>
          <p:cNvSpPr>
            <a:spLocks noChangeArrowheads="1"/>
          </p:cNvSpPr>
          <p:nvPr/>
        </p:nvSpPr>
        <p:spPr bwMode="auto">
          <a:xfrm>
            <a:off x="0" y="2628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dirty="0"/>
          </a:p>
        </p:txBody>
      </p:sp>
      <p:sp>
        <p:nvSpPr>
          <p:cNvPr id="2" name="矩形: 圆角 1">
            <a:extLst>
              <a:ext uri="{FF2B5EF4-FFF2-40B4-BE49-F238E27FC236}">
                <a16:creationId xmlns:a16="http://schemas.microsoft.com/office/drawing/2014/main" id="{B5676AD4-0D09-4E95-A5C5-444592C2E556}"/>
              </a:ext>
            </a:extLst>
          </p:cNvPr>
          <p:cNvSpPr/>
          <p:nvPr/>
        </p:nvSpPr>
        <p:spPr>
          <a:xfrm>
            <a:off x="780877" y="2729775"/>
            <a:ext cx="1056443" cy="603672"/>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宋体" panose="02010600030101010101" pitchFamily="2" charset="-122"/>
                <a:ea typeface="宋体" panose="02010600030101010101" pitchFamily="2" charset="-122"/>
              </a:rPr>
              <a:t>燃料</a:t>
            </a:r>
            <a:endParaRPr lang="en-US" altLang="zh-CN" sz="1600" b="1" dirty="0">
              <a:latin typeface="宋体" panose="02010600030101010101" pitchFamily="2" charset="-122"/>
              <a:ea typeface="宋体" panose="02010600030101010101" pitchFamily="2" charset="-122"/>
            </a:endParaRPr>
          </a:p>
          <a:p>
            <a:pPr algn="ctr"/>
            <a:r>
              <a:rPr lang="zh-CN" altLang="en-US" sz="1600" b="1" dirty="0">
                <a:latin typeface="宋体" panose="02010600030101010101" pitchFamily="2" charset="-122"/>
                <a:ea typeface="宋体" panose="02010600030101010101" pitchFamily="2" charset="-122"/>
              </a:rPr>
              <a:t>电池</a:t>
            </a:r>
          </a:p>
        </p:txBody>
      </p:sp>
      <p:sp>
        <p:nvSpPr>
          <p:cNvPr id="9" name="矩形: 圆角 8">
            <a:extLst>
              <a:ext uri="{FF2B5EF4-FFF2-40B4-BE49-F238E27FC236}">
                <a16:creationId xmlns:a16="http://schemas.microsoft.com/office/drawing/2014/main" id="{24C3E263-3C90-4328-8C91-D627143D7E70}"/>
              </a:ext>
            </a:extLst>
          </p:cNvPr>
          <p:cNvSpPr/>
          <p:nvPr/>
        </p:nvSpPr>
        <p:spPr>
          <a:xfrm>
            <a:off x="2146192" y="2729775"/>
            <a:ext cx="921785"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宋体" panose="02010600030101010101" pitchFamily="2" charset="-122"/>
                <a:ea typeface="宋体" panose="02010600030101010101" pitchFamily="2" charset="-122"/>
              </a:rPr>
              <a:t>主</a:t>
            </a:r>
            <a:r>
              <a:rPr lang="en-US" altLang="zh-CN" sz="1400" dirty="0">
                <a:latin typeface="宋体" panose="02010600030101010101" pitchFamily="2" charset="-122"/>
                <a:ea typeface="宋体" panose="02010600030101010101" pitchFamily="2" charset="-122"/>
              </a:rPr>
              <a:t>DC/DC</a:t>
            </a:r>
            <a:endParaRPr lang="zh-CN" altLang="en-US" sz="1400" dirty="0">
              <a:latin typeface="宋体" panose="02010600030101010101" pitchFamily="2" charset="-122"/>
              <a:ea typeface="宋体" panose="02010600030101010101" pitchFamily="2" charset="-122"/>
            </a:endParaRPr>
          </a:p>
        </p:txBody>
      </p:sp>
      <p:sp>
        <p:nvSpPr>
          <p:cNvPr id="10" name="矩形: 圆角 9">
            <a:extLst>
              <a:ext uri="{FF2B5EF4-FFF2-40B4-BE49-F238E27FC236}">
                <a16:creationId xmlns:a16="http://schemas.microsoft.com/office/drawing/2014/main" id="{1F231FF4-0213-4BA0-A8E3-CBA708A11C83}"/>
              </a:ext>
            </a:extLst>
          </p:cNvPr>
          <p:cNvSpPr/>
          <p:nvPr/>
        </p:nvSpPr>
        <p:spPr>
          <a:xfrm>
            <a:off x="6096000" y="2721398"/>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电动机</a:t>
            </a:r>
            <a:endParaRPr lang="en-US" altLang="zh-CN" sz="1600" dirty="0">
              <a:latin typeface="宋体" panose="02010600030101010101" pitchFamily="2" charset="-122"/>
              <a:ea typeface="宋体" panose="02010600030101010101" pitchFamily="2" charset="-122"/>
            </a:endParaRPr>
          </a:p>
          <a:p>
            <a:pPr algn="ctr"/>
            <a:r>
              <a:rPr lang="zh-CN" altLang="en-US" sz="1600" dirty="0">
                <a:latin typeface="宋体" panose="02010600030101010101" pitchFamily="2" charset="-122"/>
                <a:ea typeface="宋体" panose="02010600030101010101" pitchFamily="2" charset="-122"/>
              </a:rPr>
              <a:t>控制器</a:t>
            </a:r>
          </a:p>
        </p:txBody>
      </p:sp>
      <p:sp>
        <p:nvSpPr>
          <p:cNvPr id="11" name="矩形: 圆角 10">
            <a:extLst>
              <a:ext uri="{FF2B5EF4-FFF2-40B4-BE49-F238E27FC236}">
                <a16:creationId xmlns:a16="http://schemas.microsoft.com/office/drawing/2014/main" id="{A86751D1-B90B-4840-BBEB-7CC30E9627D9}"/>
              </a:ext>
            </a:extLst>
          </p:cNvPr>
          <p:cNvSpPr/>
          <p:nvPr/>
        </p:nvSpPr>
        <p:spPr>
          <a:xfrm>
            <a:off x="8216285" y="2721398"/>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电动机</a:t>
            </a:r>
          </a:p>
        </p:txBody>
      </p:sp>
      <p:sp>
        <p:nvSpPr>
          <p:cNvPr id="12" name="矩形: 圆角 11">
            <a:extLst>
              <a:ext uri="{FF2B5EF4-FFF2-40B4-BE49-F238E27FC236}">
                <a16:creationId xmlns:a16="http://schemas.microsoft.com/office/drawing/2014/main" id="{B625D0B5-0277-434A-B527-81AA98C29365}"/>
              </a:ext>
            </a:extLst>
          </p:cNvPr>
          <p:cNvSpPr/>
          <p:nvPr/>
        </p:nvSpPr>
        <p:spPr>
          <a:xfrm>
            <a:off x="10161971" y="2711867"/>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传动装置</a:t>
            </a:r>
          </a:p>
        </p:txBody>
      </p:sp>
      <p:sp>
        <p:nvSpPr>
          <p:cNvPr id="13" name="矩形: 圆角 12">
            <a:extLst>
              <a:ext uri="{FF2B5EF4-FFF2-40B4-BE49-F238E27FC236}">
                <a16:creationId xmlns:a16="http://schemas.microsoft.com/office/drawing/2014/main" id="{82C0D091-2F06-4E44-A986-E82B5F6F5656}"/>
              </a:ext>
            </a:extLst>
          </p:cNvPr>
          <p:cNvSpPr/>
          <p:nvPr/>
        </p:nvSpPr>
        <p:spPr>
          <a:xfrm>
            <a:off x="5977265" y="5814874"/>
            <a:ext cx="1288000" cy="5705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整车控制器</a:t>
            </a:r>
          </a:p>
        </p:txBody>
      </p:sp>
      <p:sp>
        <p:nvSpPr>
          <p:cNvPr id="14" name="矩形: 圆角 13">
            <a:extLst>
              <a:ext uri="{FF2B5EF4-FFF2-40B4-BE49-F238E27FC236}">
                <a16:creationId xmlns:a16="http://schemas.microsoft.com/office/drawing/2014/main" id="{98C75405-C49D-4308-86F7-28BC0D5E8343}"/>
              </a:ext>
            </a:extLst>
          </p:cNvPr>
          <p:cNvSpPr/>
          <p:nvPr/>
        </p:nvSpPr>
        <p:spPr>
          <a:xfrm>
            <a:off x="787158" y="4164481"/>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燃料电池控制器</a:t>
            </a:r>
          </a:p>
        </p:txBody>
      </p:sp>
      <p:sp>
        <p:nvSpPr>
          <p:cNvPr id="15" name="矩形: 圆角 14">
            <a:extLst>
              <a:ext uri="{FF2B5EF4-FFF2-40B4-BE49-F238E27FC236}">
                <a16:creationId xmlns:a16="http://schemas.microsoft.com/office/drawing/2014/main" id="{86F80731-DB3C-41A1-B4C9-37A83EF7A3F8}"/>
              </a:ext>
            </a:extLst>
          </p:cNvPr>
          <p:cNvSpPr/>
          <p:nvPr/>
        </p:nvSpPr>
        <p:spPr>
          <a:xfrm>
            <a:off x="10161971" y="3718834"/>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车轮</a:t>
            </a:r>
          </a:p>
        </p:txBody>
      </p:sp>
      <p:sp>
        <p:nvSpPr>
          <p:cNvPr id="16" name="矩形: 圆角 15">
            <a:extLst>
              <a:ext uri="{FF2B5EF4-FFF2-40B4-BE49-F238E27FC236}">
                <a16:creationId xmlns:a16="http://schemas.microsoft.com/office/drawing/2014/main" id="{A0634789-2BE3-4F5B-A1A6-207EEEA5BE51}"/>
              </a:ext>
            </a:extLst>
          </p:cNvPr>
          <p:cNvSpPr/>
          <p:nvPr/>
        </p:nvSpPr>
        <p:spPr>
          <a:xfrm>
            <a:off x="10161971" y="1760011"/>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2"/>
                </a:solidFill>
              </a:rPr>
              <a:t>车轮</a:t>
            </a:r>
          </a:p>
        </p:txBody>
      </p:sp>
      <p:sp>
        <p:nvSpPr>
          <p:cNvPr id="17" name="矩形: 圆角 16">
            <a:extLst>
              <a:ext uri="{FF2B5EF4-FFF2-40B4-BE49-F238E27FC236}">
                <a16:creationId xmlns:a16="http://schemas.microsoft.com/office/drawing/2014/main" id="{66042BEB-7028-497D-972B-E9A4DD56C6F0}"/>
              </a:ext>
            </a:extLst>
          </p:cNvPr>
          <p:cNvSpPr/>
          <p:nvPr/>
        </p:nvSpPr>
        <p:spPr>
          <a:xfrm>
            <a:off x="4716081" y="3757854"/>
            <a:ext cx="1282083" cy="4057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辅助</a:t>
            </a:r>
            <a:r>
              <a:rPr lang="en-US" altLang="zh-CN" sz="1600" dirty="0">
                <a:latin typeface="宋体" panose="02010600030101010101" pitchFamily="2" charset="-122"/>
                <a:ea typeface="宋体" panose="02010600030101010101" pitchFamily="2" charset="-122"/>
              </a:rPr>
              <a:t>DC/DC</a:t>
            </a:r>
            <a:endParaRPr lang="zh-CN" altLang="en-US" sz="1600" dirty="0">
              <a:latin typeface="宋体" panose="02010600030101010101" pitchFamily="2" charset="-122"/>
              <a:ea typeface="宋体" panose="02010600030101010101" pitchFamily="2" charset="-122"/>
            </a:endParaRPr>
          </a:p>
        </p:txBody>
      </p:sp>
      <p:sp>
        <p:nvSpPr>
          <p:cNvPr id="18" name="矩形: 圆角 17">
            <a:extLst>
              <a:ext uri="{FF2B5EF4-FFF2-40B4-BE49-F238E27FC236}">
                <a16:creationId xmlns:a16="http://schemas.microsoft.com/office/drawing/2014/main" id="{92022139-8992-4CB7-9302-CAD9329020BB}"/>
              </a:ext>
            </a:extLst>
          </p:cNvPr>
          <p:cNvSpPr/>
          <p:nvPr/>
        </p:nvSpPr>
        <p:spPr>
          <a:xfrm>
            <a:off x="4836469" y="4555361"/>
            <a:ext cx="1051647" cy="534508"/>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宋体" panose="02010600030101010101" pitchFamily="2" charset="-122"/>
                <a:ea typeface="宋体" panose="02010600030101010101" pitchFamily="2" charset="-122"/>
              </a:rPr>
              <a:t>超级</a:t>
            </a:r>
            <a:endParaRPr lang="en-US" altLang="zh-CN" sz="1600" b="1" dirty="0">
              <a:latin typeface="宋体" panose="02010600030101010101" pitchFamily="2" charset="-122"/>
              <a:ea typeface="宋体" panose="02010600030101010101" pitchFamily="2" charset="-122"/>
            </a:endParaRPr>
          </a:p>
          <a:p>
            <a:pPr algn="ctr"/>
            <a:r>
              <a:rPr lang="zh-CN" altLang="en-US" sz="1600" b="1" dirty="0">
                <a:latin typeface="宋体" panose="02010600030101010101" pitchFamily="2" charset="-122"/>
                <a:ea typeface="宋体" panose="02010600030101010101" pitchFamily="2" charset="-122"/>
              </a:rPr>
              <a:t>电容</a:t>
            </a:r>
          </a:p>
        </p:txBody>
      </p:sp>
      <p:sp>
        <p:nvSpPr>
          <p:cNvPr id="19" name="矩形: 圆角 18">
            <a:extLst>
              <a:ext uri="{FF2B5EF4-FFF2-40B4-BE49-F238E27FC236}">
                <a16:creationId xmlns:a16="http://schemas.microsoft.com/office/drawing/2014/main" id="{84027A30-A017-4A40-AD3B-1C1D98E25931}"/>
              </a:ext>
            </a:extLst>
          </p:cNvPr>
          <p:cNvSpPr/>
          <p:nvPr/>
        </p:nvSpPr>
        <p:spPr>
          <a:xfrm>
            <a:off x="2094951" y="4199994"/>
            <a:ext cx="1056443" cy="6036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主</a:t>
            </a:r>
            <a:r>
              <a:rPr lang="en-US" altLang="zh-CN" sz="1600" dirty="0">
                <a:latin typeface="宋体" panose="02010600030101010101" pitchFamily="2" charset="-122"/>
                <a:ea typeface="宋体" panose="02010600030101010101" pitchFamily="2" charset="-122"/>
              </a:rPr>
              <a:t>DC/DC</a:t>
            </a:r>
          </a:p>
          <a:p>
            <a:pPr algn="ctr"/>
            <a:r>
              <a:rPr lang="zh-CN" altLang="en-US" sz="1600" dirty="0">
                <a:latin typeface="宋体" panose="02010600030101010101" pitchFamily="2" charset="-122"/>
                <a:ea typeface="宋体" panose="02010600030101010101" pitchFamily="2" charset="-122"/>
              </a:rPr>
              <a:t>控制器</a:t>
            </a:r>
          </a:p>
        </p:txBody>
      </p:sp>
      <p:cxnSp>
        <p:nvCxnSpPr>
          <p:cNvPr id="24" name="直接连接符 23">
            <a:extLst>
              <a:ext uri="{FF2B5EF4-FFF2-40B4-BE49-F238E27FC236}">
                <a16:creationId xmlns:a16="http://schemas.microsoft.com/office/drawing/2014/main" id="{9E0C082A-E74B-4A33-A7F2-DACC4908F479}"/>
              </a:ext>
            </a:extLst>
          </p:cNvPr>
          <p:cNvCxnSpPr>
            <a:cxnSpLocks/>
          </p:cNvCxnSpPr>
          <p:nvPr/>
        </p:nvCxnSpPr>
        <p:spPr>
          <a:xfrm flipV="1">
            <a:off x="1836026" y="2899047"/>
            <a:ext cx="292598" cy="8377"/>
          </a:xfrm>
          <a:prstGeom prst="line">
            <a:avLst/>
          </a:prstGeom>
          <a:ln/>
        </p:spPr>
        <p:style>
          <a:lnRef idx="3">
            <a:schemeClr val="dk1"/>
          </a:lnRef>
          <a:fillRef idx="0">
            <a:schemeClr val="dk1"/>
          </a:fillRef>
          <a:effectRef idx="2">
            <a:schemeClr val="dk1"/>
          </a:effectRef>
          <a:fontRef idx="minor">
            <a:schemeClr val="tx1"/>
          </a:fontRef>
        </p:style>
      </p:cxnSp>
      <p:cxnSp>
        <p:nvCxnSpPr>
          <p:cNvPr id="29" name="直接连接符 28">
            <a:extLst>
              <a:ext uri="{FF2B5EF4-FFF2-40B4-BE49-F238E27FC236}">
                <a16:creationId xmlns:a16="http://schemas.microsoft.com/office/drawing/2014/main" id="{7F5CC6D2-D452-443F-99E5-E3119C4347E1}"/>
              </a:ext>
            </a:extLst>
          </p:cNvPr>
          <p:cNvCxnSpPr>
            <a:cxnSpLocks/>
          </p:cNvCxnSpPr>
          <p:nvPr/>
        </p:nvCxnSpPr>
        <p:spPr>
          <a:xfrm flipV="1">
            <a:off x="1848054" y="3026183"/>
            <a:ext cx="304048" cy="1239"/>
          </a:xfrm>
          <a:prstGeom prst="line">
            <a:avLst/>
          </a:prstGeom>
        </p:spPr>
        <p:style>
          <a:lnRef idx="3">
            <a:schemeClr val="dk1"/>
          </a:lnRef>
          <a:fillRef idx="0">
            <a:schemeClr val="dk1"/>
          </a:fillRef>
          <a:effectRef idx="2">
            <a:schemeClr val="dk1"/>
          </a:effectRef>
          <a:fontRef idx="minor">
            <a:schemeClr val="tx1"/>
          </a:fontRef>
        </p:style>
      </p:cxnSp>
      <p:cxnSp>
        <p:nvCxnSpPr>
          <p:cNvPr id="3072" name="直接连接符 3071">
            <a:extLst>
              <a:ext uri="{FF2B5EF4-FFF2-40B4-BE49-F238E27FC236}">
                <a16:creationId xmlns:a16="http://schemas.microsoft.com/office/drawing/2014/main" id="{062C19FD-3DA9-4B6E-9132-9A5A8FB3EA97}"/>
              </a:ext>
            </a:extLst>
          </p:cNvPr>
          <p:cNvCxnSpPr>
            <a:cxnSpLocks/>
            <a:stCxn id="9" idx="3"/>
            <a:endCxn id="10" idx="1"/>
          </p:cNvCxnSpPr>
          <p:nvPr/>
        </p:nvCxnSpPr>
        <p:spPr>
          <a:xfrm flipV="1">
            <a:off x="3067977" y="3023234"/>
            <a:ext cx="3028023" cy="8377"/>
          </a:xfrm>
          <a:prstGeom prst="line">
            <a:avLst/>
          </a:prstGeom>
        </p:spPr>
        <p:style>
          <a:lnRef idx="3">
            <a:schemeClr val="dk1"/>
          </a:lnRef>
          <a:fillRef idx="0">
            <a:schemeClr val="dk1"/>
          </a:fillRef>
          <a:effectRef idx="2">
            <a:schemeClr val="dk1"/>
          </a:effectRef>
          <a:fontRef idx="minor">
            <a:schemeClr val="tx1"/>
          </a:fontRef>
        </p:style>
      </p:cxnSp>
      <p:cxnSp>
        <p:nvCxnSpPr>
          <p:cNvPr id="3075" name="直接连接符 3074">
            <a:extLst>
              <a:ext uri="{FF2B5EF4-FFF2-40B4-BE49-F238E27FC236}">
                <a16:creationId xmlns:a16="http://schemas.microsoft.com/office/drawing/2014/main" id="{6D3FF80D-3181-4E6D-BFDD-174928E76631}"/>
              </a:ext>
            </a:extLst>
          </p:cNvPr>
          <p:cNvCxnSpPr>
            <a:cxnSpLocks/>
          </p:cNvCxnSpPr>
          <p:nvPr/>
        </p:nvCxnSpPr>
        <p:spPr>
          <a:xfrm flipV="1">
            <a:off x="3017867" y="2905250"/>
            <a:ext cx="3078133" cy="4918"/>
          </a:xfrm>
          <a:prstGeom prst="line">
            <a:avLst/>
          </a:prstGeom>
        </p:spPr>
        <p:style>
          <a:lnRef idx="3">
            <a:schemeClr val="dk1"/>
          </a:lnRef>
          <a:fillRef idx="0">
            <a:schemeClr val="dk1"/>
          </a:fillRef>
          <a:effectRef idx="2">
            <a:schemeClr val="dk1"/>
          </a:effectRef>
          <a:fontRef idx="minor">
            <a:schemeClr val="tx1"/>
          </a:fontRef>
        </p:style>
      </p:cxnSp>
      <p:cxnSp>
        <p:nvCxnSpPr>
          <p:cNvPr id="3077" name="直接连接符 3076">
            <a:extLst>
              <a:ext uri="{FF2B5EF4-FFF2-40B4-BE49-F238E27FC236}">
                <a16:creationId xmlns:a16="http://schemas.microsoft.com/office/drawing/2014/main" id="{94A05DA0-39AC-4B22-A46C-B54EC8DACFAA}"/>
              </a:ext>
            </a:extLst>
          </p:cNvPr>
          <p:cNvCxnSpPr>
            <a:cxnSpLocks/>
            <a:endCxn id="17" idx="0"/>
          </p:cNvCxnSpPr>
          <p:nvPr/>
        </p:nvCxnSpPr>
        <p:spPr>
          <a:xfrm flipH="1">
            <a:off x="5357123" y="2912354"/>
            <a:ext cx="916" cy="845500"/>
          </a:xfrm>
          <a:prstGeom prst="line">
            <a:avLst/>
          </a:prstGeom>
        </p:spPr>
        <p:style>
          <a:lnRef idx="3">
            <a:schemeClr val="dk1"/>
          </a:lnRef>
          <a:fillRef idx="0">
            <a:schemeClr val="dk1"/>
          </a:fillRef>
          <a:effectRef idx="2">
            <a:schemeClr val="dk1"/>
          </a:effectRef>
          <a:fontRef idx="minor">
            <a:schemeClr val="tx1"/>
          </a:fontRef>
        </p:style>
      </p:cxnSp>
      <p:cxnSp>
        <p:nvCxnSpPr>
          <p:cNvPr id="3085" name="直接连接符 3084">
            <a:extLst>
              <a:ext uri="{FF2B5EF4-FFF2-40B4-BE49-F238E27FC236}">
                <a16:creationId xmlns:a16="http://schemas.microsoft.com/office/drawing/2014/main" id="{33DC6B3F-8924-4D60-BAE6-3F93F717B3C0}"/>
              </a:ext>
            </a:extLst>
          </p:cNvPr>
          <p:cNvCxnSpPr/>
          <p:nvPr/>
        </p:nvCxnSpPr>
        <p:spPr>
          <a:xfrm>
            <a:off x="5174621" y="3046044"/>
            <a:ext cx="0" cy="725008"/>
          </a:xfrm>
          <a:prstGeom prst="line">
            <a:avLst/>
          </a:prstGeom>
        </p:spPr>
        <p:style>
          <a:lnRef idx="3">
            <a:schemeClr val="dk1"/>
          </a:lnRef>
          <a:fillRef idx="0">
            <a:schemeClr val="dk1"/>
          </a:fillRef>
          <a:effectRef idx="2">
            <a:schemeClr val="dk1"/>
          </a:effectRef>
          <a:fontRef idx="minor">
            <a:schemeClr val="tx1"/>
          </a:fontRef>
        </p:style>
      </p:cxnSp>
      <p:cxnSp>
        <p:nvCxnSpPr>
          <p:cNvPr id="3087" name="直接连接符 3086">
            <a:extLst>
              <a:ext uri="{FF2B5EF4-FFF2-40B4-BE49-F238E27FC236}">
                <a16:creationId xmlns:a16="http://schemas.microsoft.com/office/drawing/2014/main" id="{66AA29E7-540C-44D1-83D5-54F83092C857}"/>
              </a:ext>
            </a:extLst>
          </p:cNvPr>
          <p:cNvCxnSpPr/>
          <p:nvPr/>
        </p:nvCxnSpPr>
        <p:spPr>
          <a:xfrm>
            <a:off x="7152441" y="2894118"/>
            <a:ext cx="1063844" cy="0"/>
          </a:xfrm>
          <a:prstGeom prst="line">
            <a:avLst/>
          </a:prstGeom>
        </p:spPr>
        <p:style>
          <a:lnRef idx="3">
            <a:schemeClr val="dk1"/>
          </a:lnRef>
          <a:fillRef idx="0">
            <a:schemeClr val="dk1"/>
          </a:fillRef>
          <a:effectRef idx="2">
            <a:schemeClr val="dk1"/>
          </a:effectRef>
          <a:fontRef idx="minor">
            <a:schemeClr val="tx1"/>
          </a:fontRef>
        </p:style>
      </p:cxnSp>
      <p:cxnSp>
        <p:nvCxnSpPr>
          <p:cNvPr id="3089" name="直接连接符 3088">
            <a:extLst>
              <a:ext uri="{FF2B5EF4-FFF2-40B4-BE49-F238E27FC236}">
                <a16:creationId xmlns:a16="http://schemas.microsoft.com/office/drawing/2014/main" id="{1832627D-2D63-4D83-9155-FB530D9E8D7C}"/>
              </a:ext>
            </a:extLst>
          </p:cNvPr>
          <p:cNvCxnSpPr>
            <a:stCxn id="10" idx="3"/>
            <a:endCxn id="11" idx="1"/>
          </p:cNvCxnSpPr>
          <p:nvPr/>
        </p:nvCxnSpPr>
        <p:spPr>
          <a:xfrm>
            <a:off x="7152443" y="3023234"/>
            <a:ext cx="1063842" cy="0"/>
          </a:xfrm>
          <a:prstGeom prst="line">
            <a:avLst/>
          </a:prstGeom>
        </p:spPr>
        <p:style>
          <a:lnRef idx="3">
            <a:schemeClr val="dk1"/>
          </a:lnRef>
          <a:fillRef idx="0">
            <a:schemeClr val="dk1"/>
          </a:fillRef>
          <a:effectRef idx="2">
            <a:schemeClr val="dk1"/>
          </a:effectRef>
          <a:fontRef idx="minor">
            <a:schemeClr val="tx1"/>
          </a:fontRef>
        </p:style>
      </p:cxnSp>
      <p:cxnSp>
        <p:nvCxnSpPr>
          <p:cNvPr id="3091" name="直接连接符 3090">
            <a:extLst>
              <a:ext uri="{FF2B5EF4-FFF2-40B4-BE49-F238E27FC236}">
                <a16:creationId xmlns:a16="http://schemas.microsoft.com/office/drawing/2014/main" id="{F6561B68-ECED-4C72-8357-E737E3D04E0B}"/>
              </a:ext>
            </a:extLst>
          </p:cNvPr>
          <p:cNvCxnSpPr/>
          <p:nvPr/>
        </p:nvCxnSpPr>
        <p:spPr>
          <a:xfrm>
            <a:off x="7152441" y="3151573"/>
            <a:ext cx="1063844" cy="0"/>
          </a:xfrm>
          <a:prstGeom prst="line">
            <a:avLst/>
          </a:prstGeom>
        </p:spPr>
        <p:style>
          <a:lnRef idx="3">
            <a:schemeClr val="dk1"/>
          </a:lnRef>
          <a:fillRef idx="0">
            <a:schemeClr val="dk1"/>
          </a:fillRef>
          <a:effectRef idx="2">
            <a:schemeClr val="dk1"/>
          </a:effectRef>
          <a:fontRef idx="minor">
            <a:schemeClr val="tx1"/>
          </a:fontRef>
        </p:style>
      </p:cxnSp>
      <p:cxnSp>
        <p:nvCxnSpPr>
          <p:cNvPr id="3093" name="直接连接符 3092">
            <a:extLst>
              <a:ext uri="{FF2B5EF4-FFF2-40B4-BE49-F238E27FC236}">
                <a16:creationId xmlns:a16="http://schemas.microsoft.com/office/drawing/2014/main" id="{BED41EEA-3F41-472A-B879-92767D27CDD9}"/>
              </a:ext>
            </a:extLst>
          </p:cNvPr>
          <p:cNvCxnSpPr>
            <a:stCxn id="11" idx="3"/>
            <a:endCxn id="12" idx="1"/>
          </p:cNvCxnSpPr>
          <p:nvPr/>
        </p:nvCxnSpPr>
        <p:spPr>
          <a:xfrm flipV="1">
            <a:off x="9272728" y="3013703"/>
            <a:ext cx="889243" cy="9531"/>
          </a:xfrm>
          <a:prstGeom prst="line">
            <a:avLst/>
          </a:prstGeom>
        </p:spPr>
        <p:style>
          <a:lnRef idx="3">
            <a:schemeClr val="accent4"/>
          </a:lnRef>
          <a:fillRef idx="0">
            <a:schemeClr val="accent4"/>
          </a:fillRef>
          <a:effectRef idx="2">
            <a:schemeClr val="accent4"/>
          </a:effectRef>
          <a:fontRef idx="minor">
            <a:schemeClr val="tx1"/>
          </a:fontRef>
        </p:style>
      </p:cxnSp>
      <p:cxnSp>
        <p:nvCxnSpPr>
          <p:cNvPr id="3095" name="直接连接符 3094">
            <a:extLst>
              <a:ext uri="{FF2B5EF4-FFF2-40B4-BE49-F238E27FC236}">
                <a16:creationId xmlns:a16="http://schemas.microsoft.com/office/drawing/2014/main" id="{79C43E2C-0DD5-47B8-A3AA-1A386CE69C3C}"/>
              </a:ext>
            </a:extLst>
          </p:cNvPr>
          <p:cNvCxnSpPr>
            <a:stCxn id="16" idx="2"/>
            <a:endCxn id="12" idx="0"/>
          </p:cNvCxnSpPr>
          <p:nvPr/>
        </p:nvCxnSpPr>
        <p:spPr>
          <a:xfrm>
            <a:off x="10690193" y="2363683"/>
            <a:ext cx="0" cy="348184"/>
          </a:xfrm>
          <a:prstGeom prst="line">
            <a:avLst/>
          </a:prstGeom>
        </p:spPr>
        <p:style>
          <a:lnRef idx="3">
            <a:schemeClr val="accent4"/>
          </a:lnRef>
          <a:fillRef idx="0">
            <a:schemeClr val="accent4"/>
          </a:fillRef>
          <a:effectRef idx="2">
            <a:schemeClr val="accent4"/>
          </a:effectRef>
          <a:fontRef idx="minor">
            <a:schemeClr val="tx1"/>
          </a:fontRef>
        </p:style>
      </p:cxnSp>
      <p:cxnSp>
        <p:nvCxnSpPr>
          <p:cNvPr id="3097" name="直接连接符 3096">
            <a:extLst>
              <a:ext uri="{FF2B5EF4-FFF2-40B4-BE49-F238E27FC236}">
                <a16:creationId xmlns:a16="http://schemas.microsoft.com/office/drawing/2014/main" id="{7CAA957A-C2E3-44A0-9A9E-4C72C24442D8}"/>
              </a:ext>
            </a:extLst>
          </p:cNvPr>
          <p:cNvCxnSpPr>
            <a:stCxn id="12" idx="2"/>
            <a:endCxn id="15" idx="0"/>
          </p:cNvCxnSpPr>
          <p:nvPr/>
        </p:nvCxnSpPr>
        <p:spPr>
          <a:xfrm>
            <a:off x="10690193" y="3315539"/>
            <a:ext cx="0" cy="403295"/>
          </a:xfrm>
          <a:prstGeom prst="line">
            <a:avLst/>
          </a:prstGeom>
        </p:spPr>
        <p:style>
          <a:lnRef idx="3">
            <a:schemeClr val="accent4"/>
          </a:lnRef>
          <a:fillRef idx="0">
            <a:schemeClr val="accent4"/>
          </a:fillRef>
          <a:effectRef idx="2">
            <a:schemeClr val="accent4"/>
          </a:effectRef>
          <a:fontRef idx="minor">
            <a:schemeClr val="tx1"/>
          </a:fontRef>
        </p:style>
      </p:cxnSp>
      <p:cxnSp>
        <p:nvCxnSpPr>
          <p:cNvPr id="3099" name="直接连接符 3098">
            <a:extLst>
              <a:ext uri="{FF2B5EF4-FFF2-40B4-BE49-F238E27FC236}">
                <a16:creationId xmlns:a16="http://schemas.microsoft.com/office/drawing/2014/main" id="{67FD0EF7-0157-4B2D-A898-56498ECCDF49}"/>
              </a:ext>
            </a:extLst>
          </p:cNvPr>
          <p:cNvCxnSpPr>
            <a:cxnSpLocks/>
            <a:stCxn id="2" idx="2"/>
            <a:endCxn id="14" idx="0"/>
          </p:cNvCxnSpPr>
          <p:nvPr/>
        </p:nvCxnSpPr>
        <p:spPr>
          <a:xfrm>
            <a:off x="1309099" y="3333447"/>
            <a:ext cx="6281" cy="831034"/>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03" name="直接连接符 3102">
            <a:extLst>
              <a:ext uri="{FF2B5EF4-FFF2-40B4-BE49-F238E27FC236}">
                <a16:creationId xmlns:a16="http://schemas.microsoft.com/office/drawing/2014/main" id="{53D9AD6C-5B0F-4D94-BE2D-5C6369C03189}"/>
              </a:ext>
            </a:extLst>
          </p:cNvPr>
          <p:cNvCxnSpPr>
            <a:cxnSpLocks/>
            <a:stCxn id="17" idx="2"/>
            <a:endCxn id="18" idx="0"/>
          </p:cNvCxnSpPr>
          <p:nvPr/>
        </p:nvCxnSpPr>
        <p:spPr>
          <a:xfrm>
            <a:off x="5357123" y="4163625"/>
            <a:ext cx="5170" cy="391736"/>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05" name="直接连接符 3104">
            <a:extLst>
              <a:ext uri="{FF2B5EF4-FFF2-40B4-BE49-F238E27FC236}">
                <a16:creationId xmlns:a16="http://schemas.microsoft.com/office/drawing/2014/main" id="{1DA2D6F9-198B-4090-8648-270C174736AD}"/>
              </a:ext>
            </a:extLst>
          </p:cNvPr>
          <p:cNvCxnSpPr>
            <a:cxnSpLocks/>
            <a:stCxn id="10" idx="2"/>
            <a:endCxn id="13" idx="0"/>
          </p:cNvCxnSpPr>
          <p:nvPr/>
        </p:nvCxnSpPr>
        <p:spPr>
          <a:xfrm flipH="1">
            <a:off x="6621265" y="3325070"/>
            <a:ext cx="2957" cy="2489804"/>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12" name="直接连接符 3111">
            <a:extLst>
              <a:ext uri="{FF2B5EF4-FFF2-40B4-BE49-F238E27FC236}">
                <a16:creationId xmlns:a16="http://schemas.microsoft.com/office/drawing/2014/main" id="{C21C6A98-606E-4D15-B21D-183B1FE8111E}"/>
              </a:ext>
            </a:extLst>
          </p:cNvPr>
          <p:cNvCxnSpPr>
            <a:stCxn id="14" idx="2"/>
          </p:cNvCxnSpPr>
          <p:nvPr/>
        </p:nvCxnSpPr>
        <p:spPr>
          <a:xfrm flipH="1">
            <a:off x="1315379" y="4768153"/>
            <a:ext cx="1" cy="1402684"/>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14" name="直接连接符 3113">
            <a:extLst>
              <a:ext uri="{FF2B5EF4-FFF2-40B4-BE49-F238E27FC236}">
                <a16:creationId xmlns:a16="http://schemas.microsoft.com/office/drawing/2014/main" id="{DE4D238B-81B9-483B-9814-3E87097F3605}"/>
              </a:ext>
            </a:extLst>
          </p:cNvPr>
          <p:cNvCxnSpPr>
            <a:cxnSpLocks/>
            <a:endCxn id="13" idx="1"/>
          </p:cNvCxnSpPr>
          <p:nvPr/>
        </p:nvCxnSpPr>
        <p:spPr>
          <a:xfrm flipV="1">
            <a:off x="1342011" y="6100168"/>
            <a:ext cx="4635254" cy="16542"/>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17" name="直接连接符 3116">
            <a:extLst>
              <a:ext uri="{FF2B5EF4-FFF2-40B4-BE49-F238E27FC236}">
                <a16:creationId xmlns:a16="http://schemas.microsoft.com/office/drawing/2014/main" id="{4E597C2D-C1BF-4C3F-B7BA-A352D7ECB706}"/>
              </a:ext>
            </a:extLst>
          </p:cNvPr>
          <p:cNvCxnSpPr>
            <a:cxnSpLocks/>
            <a:stCxn id="19" idx="2"/>
          </p:cNvCxnSpPr>
          <p:nvPr/>
        </p:nvCxnSpPr>
        <p:spPr>
          <a:xfrm>
            <a:off x="2623173" y="4803666"/>
            <a:ext cx="0" cy="1349413"/>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20" name="直接连接符 3119">
            <a:extLst>
              <a:ext uri="{FF2B5EF4-FFF2-40B4-BE49-F238E27FC236}">
                <a16:creationId xmlns:a16="http://schemas.microsoft.com/office/drawing/2014/main" id="{1C525681-E083-4054-BC97-BC32B7A6D962}"/>
              </a:ext>
            </a:extLst>
          </p:cNvPr>
          <p:cNvCxnSpPr/>
          <p:nvPr/>
        </p:nvCxnSpPr>
        <p:spPr>
          <a:xfrm>
            <a:off x="8889512" y="5131293"/>
            <a:ext cx="1083075" cy="0"/>
          </a:xfrm>
          <a:prstGeom prst="line">
            <a:avLst/>
          </a:prstGeom>
        </p:spPr>
        <p:style>
          <a:lnRef idx="3">
            <a:schemeClr val="dk1"/>
          </a:lnRef>
          <a:fillRef idx="0">
            <a:schemeClr val="dk1"/>
          </a:fillRef>
          <a:effectRef idx="2">
            <a:schemeClr val="dk1"/>
          </a:effectRef>
          <a:fontRef idx="minor">
            <a:schemeClr val="tx1"/>
          </a:fontRef>
        </p:style>
      </p:cxnSp>
      <p:cxnSp>
        <p:nvCxnSpPr>
          <p:cNvPr id="3122" name="直接连接符 3121">
            <a:extLst>
              <a:ext uri="{FF2B5EF4-FFF2-40B4-BE49-F238E27FC236}">
                <a16:creationId xmlns:a16="http://schemas.microsoft.com/office/drawing/2014/main" id="{1171B7E6-4D6B-4DCF-8EE8-A366D1899E87}"/>
              </a:ext>
            </a:extLst>
          </p:cNvPr>
          <p:cNvCxnSpPr/>
          <p:nvPr/>
        </p:nvCxnSpPr>
        <p:spPr>
          <a:xfrm>
            <a:off x="8889512" y="5292578"/>
            <a:ext cx="1083075" cy="0"/>
          </a:xfrm>
          <a:prstGeom prst="line">
            <a:avLst/>
          </a:prstGeom>
        </p:spPr>
        <p:style>
          <a:lnRef idx="3">
            <a:schemeClr val="dk1"/>
          </a:lnRef>
          <a:fillRef idx="0">
            <a:schemeClr val="dk1"/>
          </a:fillRef>
          <a:effectRef idx="2">
            <a:schemeClr val="dk1"/>
          </a:effectRef>
          <a:fontRef idx="minor">
            <a:schemeClr val="tx1"/>
          </a:fontRef>
        </p:style>
      </p:cxnSp>
      <p:sp>
        <p:nvSpPr>
          <p:cNvPr id="3124" name="文本框 3123">
            <a:extLst>
              <a:ext uri="{FF2B5EF4-FFF2-40B4-BE49-F238E27FC236}">
                <a16:creationId xmlns:a16="http://schemas.microsoft.com/office/drawing/2014/main" id="{1E9211EB-8973-4F19-9F59-AD3F2EF10B59}"/>
              </a:ext>
            </a:extLst>
          </p:cNvPr>
          <p:cNvSpPr txBox="1"/>
          <p:nvPr/>
        </p:nvSpPr>
        <p:spPr>
          <a:xfrm>
            <a:off x="9972587" y="5012014"/>
            <a:ext cx="1192575" cy="369332"/>
          </a:xfrm>
          <a:prstGeom prst="rect">
            <a:avLst/>
          </a:prstGeom>
          <a:noFill/>
        </p:spPr>
        <p:txBody>
          <a:bodyPr wrap="square" rtlCol="0">
            <a:spAutoFit/>
          </a:bodyPr>
          <a:lstStyle/>
          <a:p>
            <a:r>
              <a:rPr lang="zh-CN" altLang="en-US" dirty="0"/>
              <a:t>电力连接</a:t>
            </a:r>
          </a:p>
        </p:txBody>
      </p:sp>
      <p:cxnSp>
        <p:nvCxnSpPr>
          <p:cNvPr id="3126" name="直接连接符 3125">
            <a:extLst>
              <a:ext uri="{FF2B5EF4-FFF2-40B4-BE49-F238E27FC236}">
                <a16:creationId xmlns:a16="http://schemas.microsoft.com/office/drawing/2014/main" id="{3BD1527D-7ABC-492C-8375-A7570DF2B676}"/>
              </a:ext>
            </a:extLst>
          </p:cNvPr>
          <p:cNvCxnSpPr/>
          <p:nvPr/>
        </p:nvCxnSpPr>
        <p:spPr>
          <a:xfrm>
            <a:off x="8889512" y="5628443"/>
            <a:ext cx="1083075" cy="0"/>
          </a:xfrm>
          <a:prstGeom prst="line">
            <a:avLst/>
          </a:prstGeom>
        </p:spPr>
        <p:style>
          <a:lnRef idx="3">
            <a:schemeClr val="accent4"/>
          </a:lnRef>
          <a:fillRef idx="0">
            <a:schemeClr val="accent4"/>
          </a:fillRef>
          <a:effectRef idx="2">
            <a:schemeClr val="accent4"/>
          </a:effectRef>
          <a:fontRef idx="minor">
            <a:schemeClr val="tx1"/>
          </a:fontRef>
        </p:style>
      </p:cxnSp>
      <p:sp>
        <p:nvSpPr>
          <p:cNvPr id="3127" name="文本框 3126">
            <a:extLst>
              <a:ext uri="{FF2B5EF4-FFF2-40B4-BE49-F238E27FC236}">
                <a16:creationId xmlns:a16="http://schemas.microsoft.com/office/drawing/2014/main" id="{8BD05D7F-9160-4A98-A567-7DE38533B325}"/>
              </a:ext>
            </a:extLst>
          </p:cNvPr>
          <p:cNvSpPr txBox="1"/>
          <p:nvPr/>
        </p:nvSpPr>
        <p:spPr>
          <a:xfrm>
            <a:off x="9969630" y="5442003"/>
            <a:ext cx="1107996" cy="369332"/>
          </a:xfrm>
          <a:prstGeom prst="rect">
            <a:avLst/>
          </a:prstGeom>
          <a:noFill/>
        </p:spPr>
        <p:txBody>
          <a:bodyPr wrap="none" rtlCol="0">
            <a:spAutoFit/>
          </a:bodyPr>
          <a:lstStyle/>
          <a:p>
            <a:r>
              <a:rPr lang="zh-CN" altLang="en-US" dirty="0"/>
              <a:t>机械连接</a:t>
            </a:r>
          </a:p>
        </p:txBody>
      </p:sp>
      <p:cxnSp>
        <p:nvCxnSpPr>
          <p:cNvPr id="3129" name="直接连接符 3128">
            <a:extLst>
              <a:ext uri="{FF2B5EF4-FFF2-40B4-BE49-F238E27FC236}">
                <a16:creationId xmlns:a16="http://schemas.microsoft.com/office/drawing/2014/main" id="{F01D44D2-FB7C-4FF6-BB2E-438C9C7DFDA1}"/>
              </a:ext>
            </a:extLst>
          </p:cNvPr>
          <p:cNvCxnSpPr/>
          <p:nvPr/>
        </p:nvCxnSpPr>
        <p:spPr>
          <a:xfrm>
            <a:off x="8889512" y="6010183"/>
            <a:ext cx="1080118"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30" name="文本框 3129">
            <a:extLst>
              <a:ext uri="{FF2B5EF4-FFF2-40B4-BE49-F238E27FC236}">
                <a16:creationId xmlns:a16="http://schemas.microsoft.com/office/drawing/2014/main" id="{B06DBCA8-50F9-4B0B-9502-3110CDCAB4DA}"/>
              </a:ext>
            </a:extLst>
          </p:cNvPr>
          <p:cNvSpPr txBox="1"/>
          <p:nvPr/>
        </p:nvSpPr>
        <p:spPr>
          <a:xfrm>
            <a:off x="9969630" y="5834315"/>
            <a:ext cx="1107996" cy="369332"/>
          </a:xfrm>
          <a:prstGeom prst="rect">
            <a:avLst/>
          </a:prstGeom>
          <a:noFill/>
        </p:spPr>
        <p:txBody>
          <a:bodyPr wrap="none" rtlCol="0">
            <a:spAutoFit/>
          </a:bodyPr>
          <a:lstStyle/>
          <a:p>
            <a:r>
              <a:rPr lang="zh-CN" altLang="en-US" dirty="0"/>
              <a:t>信号连接</a:t>
            </a:r>
          </a:p>
        </p:txBody>
      </p:sp>
      <p:cxnSp>
        <p:nvCxnSpPr>
          <p:cNvPr id="7" name="直接连接符 6">
            <a:extLst>
              <a:ext uri="{FF2B5EF4-FFF2-40B4-BE49-F238E27FC236}">
                <a16:creationId xmlns:a16="http://schemas.microsoft.com/office/drawing/2014/main" id="{1B45F780-5E4E-4F60-9751-C1E2F0059D15}"/>
              </a:ext>
            </a:extLst>
          </p:cNvPr>
          <p:cNvCxnSpPr>
            <a:cxnSpLocks/>
            <a:stCxn id="17" idx="3"/>
          </p:cNvCxnSpPr>
          <p:nvPr/>
        </p:nvCxnSpPr>
        <p:spPr>
          <a:xfrm>
            <a:off x="5998164" y="3960740"/>
            <a:ext cx="623101"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81" name="直接连接符 80">
            <a:extLst>
              <a:ext uri="{FF2B5EF4-FFF2-40B4-BE49-F238E27FC236}">
                <a16:creationId xmlns:a16="http://schemas.microsoft.com/office/drawing/2014/main" id="{DABD2E12-66E9-4826-A696-860A0A762244}"/>
              </a:ext>
            </a:extLst>
          </p:cNvPr>
          <p:cNvCxnSpPr/>
          <p:nvPr/>
        </p:nvCxnSpPr>
        <p:spPr>
          <a:xfrm>
            <a:off x="3659638" y="3041712"/>
            <a:ext cx="0" cy="725008"/>
          </a:xfrm>
          <a:prstGeom prst="line">
            <a:avLst/>
          </a:prstGeom>
        </p:spPr>
        <p:style>
          <a:lnRef idx="3">
            <a:schemeClr val="dk1"/>
          </a:lnRef>
          <a:fillRef idx="0">
            <a:schemeClr val="dk1"/>
          </a:fillRef>
          <a:effectRef idx="2">
            <a:schemeClr val="dk1"/>
          </a:effectRef>
          <a:fontRef idx="minor">
            <a:schemeClr val="tx1"/>
          </a:fontRef>
        </p:style>
      </p:cxnSp>
      <p:cxnSp>
        <p:nvCxnSpPr>
          <p:cNvPr id="82" name="直接连接符 81">
            <a:extLst>
              <a:ext uri="{FF2B5EF4-FFF2-40B4-BE49-F238E27FC236}">
                <a16:creationId xmlns:a16="http://schemas.microsoft.com/office/drawing/2014/main" id="{D4CE8C2F-4256-43AD-A60F-03929C056C5C}"/>
              </a:ext>
            </a:extLst>
          </p:cNvPr>
          <p:cNvCxnSpPr>
            <a:cxnSpLocks/>
          </p:cNvCxnSpPr>
          <p:nvPr/>
        </p:nvCxnSpPr>
        <p:spPr>
          <a:xfrm>
            <a:off x="3841436" y="2903464"/>
            <a:ext cx="0" cy="845500"/>
          </a:xfrm>
          <a:prstGeom prst="line">
            <a:avLst/>
          </a:prstGeom>
        </p:spPr>
        <p:style>
          <a:lnRef idx="3">
            <a:schemeClr val="dk1"/>
          </a:lnRef>
          <a:fillRef idx="0">
            <a:schemeClr val="dk1"/>
          </a:fillRef>
          <a:effectRef idx="2">
            <a:schemeClr val="dk1"/>
          </a:effectRef>
          <a:fontRef idx="minor">
            <a:schemeClr val="tx1"/>
          </a:fontRef>
        </p:style>
      </p:cxnSp>
      <p:sp>
        <p:nvSpPr>
          <p:cNvPr id="84" name="矩形: 圆角 83">
            <a:extLst>
              <a:ext uri="{FF2B5EF4-FFF2-40B4-BE49-F238E27FC236}">
                <a16:creationId xmlns:a16="http://schemas.microsoft.com/office/drawing/2014/main" id="{97E48BE1-46F4-4B6E-AC7C-31CA70DFF270}"/>
              </a:ext>
            </a:extLst>
          </p:cNvPr>
          <p:cNvSpPr/>
          <p:nvPr/>
        </p:nvSpPr>
        <p:spPr>
          <a:xfrm>
            <a:off x="3265128" y="3766720"/>
            <a:ext cx="1056443" cy="405771"/>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宋体" panose="02010600030101010101" pitchFamily="2" charset="-122"/>
                <a:ea typeface="宋体" panose="02010600030101010101" pitchFamily="2" charset="-122"/>
              </a:rPr>
              <a:t>蓄电池</a:t>
            </a:r>
          </a:p>
        </p:txBody>
      </p:sp>
      <p:cxnSp>
        <p:nvCxnSpPr>
          <p:cNvPr id="85" name="直接连接符 84">
            <a:extLst>
              <a:ext uri="{FF2B5EF4-FFF2-40B4-BE49-F238E27FC236}">
                <a16:creationId xmlns:a16="http://schemas.microsoft.com/office/drawing/2014/main" id="{E5C9B6A1-9423-4930-A697-2518931784F1}"/>
              </a:ext>
            </a:extLst>
          </p:cNvPr>
          <p:cNvCxnSpPr>
            <a:cxnSpLocks/>
          </p:cNvCxnSpPr>
          <p:nvPr/>
        </p:nvCxnSpPr>
        <p:spPr>
          <a:xfrm>
            <a:off x="2607085" y="3333447"/>
            <a:ext cx="16088" cy="866547"/>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86" name="直接连接符 85">
            <a:extLst>
              <a:ext uri="{FF2B5EF4-FFF2-40B4-BE49-F238E27FC236}">
                <a16:creationId xmlns:a16="http://schemas.microsoft.com/office/drawing/2014/main" id="{C831FE12-951C-4D58-BC99-818B6A339263}"/>
              </a:ext>
            </a:extLst>
          </p:cNvPr>
          <p:cNvCxnSpPr>
            <a:cxnSpLocks/>
          </p:cNvCxnSpPr>
          <p:nvPr/>
        </p:nvCxnSpPr>
        <p:spPr>
          <a:xfrm>
            <a:off x="3780399" y="4171707"/>
            <a:ext cx="12950" cy="596446"/>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8" name="矩形: 圆角 87">
            <a:extLst>
              <a:ext uri="{FF2B5EF4-FFF2-40B4-BE49-F238E27FC236}">
                <a16:creationId xmlns:a16="http://schemas.microsoft.com/office/drawing/2014/main" id="{06764AB5-609D-4C59-9B9B-6365202152BB}"/>
              </a:ext>
            </a:extLst>
          </p:cNvPr>
          <p:cNvSpPr/>
          <p:nvPr/>
        </p:nvSpPr>
        <p:spPr>
          <a:xfrm>
            <a:off x="3124763" y="4768153"/>
            <a:ext cx="1538977" cy="4199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宋体" panose="02010600030101010101" pitchFamily="2" charset="-122"/>
                <a:ea typeface="宋体" panose="02010600030101010101" pitchFamily="2" charset="-122"/>
              </a:rPr>
              <a:t>蓄电池管理</a:t>
            </a:r>
            <a:endParaRPr lang="en-US" altLang="zh-CN" sz="1600" dirty="0">
              <a:latin typeface="宋体" panose="02010600030101010101" pitchFamily="2" charset="-122"/>
              <a:ea typeface="宋体" panose="02010600030101010101" pitchFamily="2" charset="-122"/>
            </a:endParaRPr>
          </a:p>
          <a:p>
            <a:pPr algn="ctr"/>
            <a:r>
              <a:rPr lang="zh-CN" altLang="en-US" sz="1600" dirty="0">
                <a:latin typeface="宋体" panose="02010600030101010101" pitchFamily="2" charset="-122"/>
                <a:ea typeface="宋体" panose="02010600030101010101" pitchFamily="2" charset="-122"/>
              </a:rPr>
              <a:t>系统</a:t>
            </a:r>
          </a:p>
        </p:txBody>
      </p:sp>
      <p:sp>
        <p:nvSpPr>
          <p:cNvPr id="91" name="文本框 90">
            <a:extLst>
              <a:ext uri="{FF2B5EF4-FFF2-40B4-BE49-F238E27FC236}">
                <a16:creationId xmlns:a16="http://schemas.microsoft.com/office/drawing/2014/main" id="{C2FA9099-F01C-43EA-A9C5-2A049FE6F593}"/>
              </a:ext>
            </a:extLst>
          </p:cNvPr>
          <p:cNvSpPr txBox="1"/>
          <p:nvPr/>
        </p:nvSpPr>
        <p:spPr>
          <a:xfrm>
            <a:off x="780877" y="1046428"/>
            <a:ext cx="6662690" cy="523220"/>
          </a:xfrm>
          <a:prstGeom prst="rect">
            <a:avLst/>
          </a:prstGeom>
          <a:noFill/>
        </p:spPr>
        <p:txBody>
          <a:bodyPr wrap="square">
            <a:spAutoFit/>
          </a:bodyPr>
          <a:lstStyle/>
          <a:p>
            <a:r>
              <a:rPr lang="en-US" altLang="zh-CN" sz="2800"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燃料电池</a:t>
            </a:r>
            <a:r>
              <a:rPr lang="en-US" altLang="zh-CN" sz="2800"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蓄电池</a:t>
            </a:r>
            <a:r>
              <a:rPr lang="en-US" altLang="zh-CN" sz="2800"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超级电容</a:t>
            </a:r>
            <a:r>
              <a:rPr lang="en-US" altLang="zh-CN" sz="2800" kern="100" dirty="0">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a:t>
            </a:r>
            <a:r>
              <a:rPr lang="en-US" altLang="zh-CN" sz="2800" kern="100" dirty="0">
                <a:effectLst/>
                <a:latin typeface="黑体" panose="02010609060101010101" pitchFamily="49" charset="-122"/>
                <a:ea typeface="黑体" panose="02010609060101010101" pitchFamily="49" charset="-122"/>
                <a:cs typeface="Times New Roman" panose="02020603050405020304" pitchFamily="18" charset="0"/>
              </a:rPr>
              <a:t>FC+B+C</a:t>
            </a: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018671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12C5E68-7E0B-4653-BBF1-EF71AE200A5B}"/>
              </a:ext>
            </a:extLst>
          </p:cNvPr>
          <p:cNvSpPr txBox="1"/>
          <p:nvPr/>
        </p:nvSpPr>
        <p:spPr>
          <a:xfrm>
            <a:off x="860738" y="988500"/>
            <a:ext cx="8502202" cy="3346237"/>
          </a:xfrm>
          <a:prstGeom prst="rect">
            <a:avLst/>
          </a:prstGeom>
          <a:noFill/>
        </p:spPr>
        <p:txBody>
          <a:bodyPr wrap="square">
            <a:spAutoFit/>
          </a:bodyPr>
          <a:lstStyle/>
          <a:p>
            <a:pPr indent="266700" algn="just">
              <a:lnSpc>
                <a:spcPct val="150000"/>
              </a:lnSpc>
            </a:pPr>
            <a:r>
              <a:rPr lang="zh-CN" altLang="zh-CN" sz="2400" kern="100" dirty="0">
                <a:solidFill>
                  <a:srgbClr val="000000"/>
                </a:solidFill>
                <a:effectLst/>
                <a:latin typeface="Times New Roman" panose="02020603050405020304" pitchFamily="18" charset="0"/>
                <a:ea typeface="宋体" panose="02010600030101010101" pitchFamily="2" charset="-122"/>
              </a:rPr>
              <a:t>燃料电池配备辅助蓄能装置的作用是：</a:t>
            </a:r>
            <a:endParaRPr lang="zh-CN" altLang="zh-CN" sz="2400" kern="100" dirty="0">
              <a:effectLst/>
              <a:latin typeface="Times New Roman" panose="02020603050405020304" pitchFamily="18" charset="0"/>
              <a:ea typeface="宋体" panose="02010600030101010101" pitchFamily="2" charset="-122"/>
            </a:endParaRPr>
          </a:p>
          <a:p>
            <a:pPr marL="342900" lvl="0" indent="-342900" algn="just">
              <a:lnSpc>
                <a:spcPct val="150000"/>
              </a:lnSpc>
              <a:buFont typeface="+mj-lt"/>
              <a:buAutoNum type="arabicPeriod"/>
            </a:pPr>
            <a:r>
              <a:rPr lang="zh-CN" altLang="zh-CN" sz="2400" kern="100" dirty="0">
                <a:solidFill>
                  <a:srgbClr val="000000"/>
                </a:solidFill>
                <a:effectLst/>
                <a:latin typeface="Times New Roman" panose="02020603050405020304" pitchFamily="18" charset="0"/>
                <a:ea typeface="宋体" panose="02010600030101010101" pitchFamily="2" charset="-122"/>
              </a:rPr>
              <a:t>在燃料电池电动汽车起动时，由辅助蓄能装置提供电能，</a:t>
            </a:r>
            <a:endParaRPr lang="en-US" altLang="zh-CN" sz="2400" kern="100" dirty="0">
              <a:solidFill>
                <a:srgbClr val="000000"/>
              </a:solidFill>
              <a:effectLst/>
              <a:latin typeface="Times New Roman" panose="02020603050405020304" pitchFamily="18" charset="0"/>
              <a:ea typeface="宋体" panose="02010600030101010101" pitchFamily="2" charset="-122"/>
            </a:endParaRPr>
          </a:p>
          <a:p>
            <a:pPr lvl="0" algn="just">
              <a:lnSpc>
                <a:spcPct val="150000"/>
              </a:lnSpc>
            </a:pPr>
            <a:r>
              <a:rPr lang="en-US" altLang="zh-CN" sz="2400" kern="100" dirty="0">
                <a:solidFill>
                  <a:srgbClr val="000000"/>
                </a:solidFill>
                <a:effectLst/>
                <a:latin typeface="Times New Roman" panose="02020603050405020304" pitchFamily="18" charset="0"/>
                <a:ea typeface="宋体" panose="02010600030101010101" pitchFamily="2" charset="-122"/>
              </a:rPr>
              <a:t>     </a:t>
            </a:r>
            <a:r>
              <a:rPr lang="zh-CN" altLang="zh-CN" sz="2400" kern="100" dirty="0">
                <a:solidFill>
                  <a:srgbClr val="000000"/>
                </a:solidFill>
                <a:effectLst/>
                <a:latin typeface="Times New Roman" panose="02020603050405020304" pitchFamily="18" charset="0"/>
                <a:ea typeface="宋体" panose="02010600030101010101" pitchFamily="2" charset="-122"/>
              </a:rPr>
              <a:t>带动燃料电池起动或带动车辆起步。</a:t>
            </a:r>
            <a:endParaRPr lang="en-US" altLang="zh-CN" sz="2400" kern="100" dirty="0">
              <a:latin typeface="Times New Roman" panose="02020603050405020304" pitchFamily="18" charset="0"/>
              <a:ea typeface="宋体" panose="02010600030101010101" pitchFamily="2" charset="-122"/>
            </a:endParaRPr>
          </a:p>
          <a:p>
            <a:pPr lvl="0" algn="just">
              <a:lnSpc>
                <a:spcPct val="150000"/>
              </a:lnSpc>
            </a:pPr>
            <a:r>
              <a:rPr lang="en-US" altLang="zh-CN" sz="2400" kern="100" dirty="0">
                <a:solidFill>
                  <a:srgbClr val="000000"/>
                </a:solidFill>
                <a:effectLst/>
                <a:latin typeface="Times New Roman" panose="02020603050405020304" pitchFamily="18" charset="0"/>
                <a:ea typeface="宋体" panose="02010600030101010101" pitchFamily="2" charset="-122"/>
              </a:rPr>
              <a:t>2.  </a:t>
            </a:r>
            <a:r>
              <a:rPr lang="zh-CN" altLang="zh-CN" sz="2400" kern="100" dirty="0">
                <a:solidFill>
                  <a:srgbClr val="000000"/>
                </a:solidFill>
                <a:effectLst/>
                <a:latin typeface="Times New Roman" panose="02020603050405020304" pitchFamily="18" charset="0"/>
                <a:ea typeface="宋体" panose="02010600030101010101" pitchFamily="2" charset="-122"/>
              </a:rPr>
              <a:t>在燃料电池电动汽车运行过程中，</a:t>
            </a:r>
            <a:endParaRPr lang="en-US" altLang="zh-CN" sz="2400" kern="100" dirty="0">
              <a:solidFill>
                <a:srgbClr val="000000"/>
              </a:solidFill>
              <a:effectLst/>
              <a:latin typeface="Times New Roman" panose="02020603050405020304" pitchFamily="18" charset="0"/>
              <a:ea typeface="宋体" panose="02010600030101010101" pitchFamily="2" charset="-122"/>
            </a:endParaRPr>
          </a:p>
          <a:p>
            <a:pPr lvl="0" algn="just">
              <a:lnSpc>
                <a:spcPct val="150000"/>
              </a:lnSpc>
            </a:pPr>
            <a:r>
              <a:rPr lang="en-US" altLang="zh-CN" sz="2400" kern="100" dirty="0">
                <a:solidFill>
                  <a:srgbClr val="000000"/>
                </a:solidFill>
                <a:latin typeface="Times New Roman" panose="02020603050405020304" pitchFamily="18" charset="0"/>
                <a:ea typeface="宋体" panose="02010600030101010101" pitchFamily="2" charset="-122"/>
              </a:rPr>
              <a:t>     </a:t>
            </a:r>
            <a:r>
              <a:rPr lang="zh-CN" altLang="zh-CN" sz="2400" kern="100" dirty="0">
                <a:solidFill>
                  <a:srgbClr val="000000"/>
                </a:solidFill>
                <a:effectLst/>
                <a:latin typeface="Times New Roman" panose="02020603050405020304" pitchFamily="18" charset="0"/>
                <a:ea typeface="宋体" panose="02010600030101010101" pitchFamily="2" charset="-122"/>
              </a:rPr>
              <a:t>当燃料电池输出的电能大于车辆驱动所需的能量时，</a:t>
            </a:r>
            <a:endParaRPr lang="en-US" altLang="zh-CN" sz="2400" kern="100" dirty="0">
              <a:solidFill>
                <a:srgbClr val="000000"/>
              </a:solidFill>
              <a:effectLst/>
              <a:latin typeface="Times New Roman" panose="02020603050405020304" pitchFamily="18" charset="0"/>
              <a:ea typeface="宋体" panose="02010600030101010101" pitchFamily="2" charset="-122"/>
            </a:endParaRPr>
          </a:p>
          <a:p>
            <a:pPr lvl="0" algn="just">
              <a:lnSpc>
                <a:spcPct val="150000"/>
              </a:lnSpc>
            </a:pPr>
            <a:r>
              <a:rPr lang="en-US" altLang="zh-CN" sz="2400" kern="100" dirty="0">
                <a:solidFill>
                  <a:srgbClr val="000000"/>
                </a:solidFill>
                <a:latin typeface="Times New Roman" panose="02020603050405020304" pitchFamily="18" charset="0"/>
                <a:ea typeface="宋体" panose="02010600030101010101" pitchFamily="2" charset="-122"/>
              </a:rPr>
              <a:t>     </a:t>
            </a:r>
            <a:r>
              <a:rPr lang="zh-CN" altLang="zh-CN" sz="2400" kern="100" dirty="0">
                <a:solidFill>
                  <a:srgbClr val="000000"/>
                </a:solidFill>
                <a:effectLst/>
                <a:latin typeface="Times New Roman" panose="02020603050405020304" pitchFamily="18" charset="0"/>
                <a:ea typeface="宋体" panose="02010600030101010101" pitchFamily="2" charset="-122"/>
              </a:rPr>
              <a:t>辅助蓄能装置可用于储存燃料电池剩余的电能。</a:t>
            </a:r>
            <a:endParaRPr lang="zh-CN" altLang="zh-CN" sz="24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6248251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12C5E68-7E0B-4653-BBF1-EF71AE200A5B}"/>
              </a:ext>
            </a:extLst>
          </p:cNvPr>
          <p:cNvSpPr txBox="1"/>
          <p:nvPr/>
        </p:nvSpPr>
        <p:spPr>
          <a:xfrm>
            <a:off x="693313" y="988500"/>
            <a:ext cx="10805374" cy="2238241"/>
          </a:xfrm>
          <a:prstGeom prst="rect">
            <a:avLst/>
          </a:prstGeom>
          <a:noFill/>
        </p:spPr>
        <p:txBody>
          <a:bodyPr wrap="square">
            <a:spAutoFit/>
          </a:bodyPr>
          <a:lstStyle/>
          <a:p>
            <a:pPr lvl="0" algn="just">
              <a:lnSpc>
                <a:spcPct val="150000"/>
              </a:lnSpc>
            </a:pPr>
            <a:r>
              <a:rPr lang="en-US" altLang="zh-CN" sz="2400" kern="100" dirty="0">
                <a:solidFill>
                  <a:srgbClr val="000000"/>
                </a:solidFill>
                <a:effectLst/>
                <a:latin typeface="Times New Roman" panose="02020603050405020304" pitchFamily="18" charset="0"/>
                <a:ea typeface="宋体" panose="02010600030101010101" pitchFamily="2" charset="-122"/>
              </a:rPr>
              <a:t>3. </a:t>
            </a:r>
            <a:r>
              <a:rPr lang="zh-CN" altLang="zh-CN" sz="2400" kern="100" dirty="0">
                <a:solidFill>
                  <a:srgbClr val="000000"/>
                </a:solidFill>
                <a:effectLst/>
                <a:latin typeface="Times New Roman" panose="02020603050405020304" pitchFamily="18" charset="0"/>
                <a:ea typeface="宋体" panose="02010600030101010101" pitchFamily="2" charset="-122"/>
              </a:rPr>
              <a:t>在燃料电池电动汽车加速和爬坡时，辅助蓄能装置可协助供电，</a:t>
            </a:r>
            <a:endParaRPr lang="en-US" altLang="zh-CN" sz="2400" kern="100" dirty="0">
              <a:solidFill>
                <a:srgbClr val="000000"/>
              </a:solidFill>
              <a:effectLst/>
              <a:latin typeface="Times New Roman" panose="02020603050405020304" pitchFamily="18" charset="0"/>
              <a:ea typeface="宋体" panose="02010600030101010101" pitchFamily="2" charset="-122"/>
            </a:endParaRPr>
          </a:p>
          <a:p>
            <a:pPr lvl="0" algn="just">
              <a:lnSpc>
                <a:spcPct val="150000"/>
              </a:lnSpc>
            </a:pPr>
            <a:r>
              <a:rPr lang="en-US" altLang="zh-CN" sz="2400" kern="100" dirty="0">
                <a:solidFill>
                  <a:srgbClr val="000000"/>
                </a:solidFill>
                <a:latin typeface="Times New Roman" panose="02020603050405020304" pitchFamily="18" charset="0"/>
                <a:ea typeface="宋体" panose="02010600030101010101" pitchFamily="2" charset="-122"/>
              </a:rPr>
              <a:t>    </a:t>
            </a:r>
            <a:r>
              <a:rPr lang="zh-CN" altLang="zh-CN" sz="2400" kern="100" dirty="0">
                <a:solidFill>
                  <a:srgbClr val="000000"/>
                </a:solidFill>
                <a:effectLst/>
                <a:latin typeface="Times New Roman" panose="02020603050405020304" pitchFamily="18" charset="0"/>
                <a:ea typeface="宋体" panose="02010600030101010101" pitchFamily="2" charset="-122"/>
              </a:rPr>
              <a:t>以弥补燃料电池输出功率的不足，使电机获得足够的电能，</a:t>
            </a:r>
            <a:endParaRPr lang="en-US" altLang="zh-CN" sz="2400" kern="100" dirty="0">
              <a:solidFill>
                <a:srgbClr val="000000"/>
              </a:solidFill>
              <a:effectLst/>
              <a:latin typeface="Times New Roman" panose="02020603050405020304" pitchFamily="18" charset="0"/>
              <a:ea typeface="宋体" panose="02010600030101010101" pitchFamily="2" charset="-122"/>
            </a:endParaRPr>
          </a:p>
          <a:p>
            <a:pPr lvl="0" algn="just">
              <a:lnSpc>
                <a:spcPct val="150000"/>
              </a:lnSpc>
            </a:pPr>
            <a:r>
              <a:rPr lang="en-US" altLang="zh-CN" sz="2400" kern="100" dirty="0">
                <a:solidFill>
                  <a:srgbClr val="000000"/>
                </a:solidFill>
                <a:latin typeface="Times New Roman" panose="02020603050405020304" pitchFamily="18" charset="0"/>
                <a:ea typeface="宋体" panose="02010600030101010101" pitchFamily="2" charset="-122"/>
              </a:rPr>
              <a:t>    </a:t>
            </a:r>
            <a:r>
              <a:rPr lang="zh-CN" altLang="zh-CN" sz="2400" kern="100" dirty="0">
                <a:solidFill>
                  <a:srgbClr val="000000"/>
                </a:solidFill>
                <a:effectLst/>
                <a:latin typeface="Times New Roman" panose="02020603050405020304" pitchFamily="18" charset="0"/>
                <a:ea typeface="宋体" panose="02010600030101010101" pitchFamily="2" charset="-122"/>
              </a:rPr>
              <a:t>产生满足车辆加速和爬坡所需的电磁转矩。</a:t>
            </a:r>
            <a:endParaRPr lang="en-US" altLang="zh-CN" sz="2400" kern="100" dirty="0">
              <a:latin typeface="Times New Roman" panose="02020603050405020304" pitchFamily="18" charset="0"/>
              <a:ea typeface="宋体" panose="02010600030101010101" pitchFamily="2" charset="-122"/>
            </a:endParaRPr>
          </a:p>
          <a:p>
            <a:pPr lvl="0" algn="just">
              <a:lnSpc>
                <a:spcPct val="150000"/>
              </a:lnSpc>
            </a:pPr>
            <a:r>
              <a:rPr lang="en-US" altLang="zh-CN" sz="2400" kern="100" dirty="0">
                <a:solidFill>
                  <a:srgbClr val="000000"/>
                </a:solidFill>
                <a:effectLst/>
                <a:latin typeface="Times New Roman" panose="02020603050405020304" pitchFamily="18" charset="0"/>
                <a:ea typeface="宋体" panose="02010600030101010101" pitchFamily="2" charset="-122"/>
              </a:rPr>
              <a:t>4. </a:t>
            </a:r>
            <a:r>
              <a:rPr lang="zh-CN" altLang="zh-CN" sz="2400" kern="100" dirty="0">
                <a:solidFill>
                  <a:srgbClr val="000000"/>
                </a:solidFill>
                <a:effectLst/>
                <a:latin typeface="Times New Roman" panose="02020603050405020304" pitchFamily="18" charset="0"/>
                <a:ea typeface="宋体" panose="02010600030101010101" pitchFamily="2" charset="-122"/>
              </a:rPr>
              <a:t>向车辆的各种电子设备、电器提供工作所需的电能。</a:t>
            </a:r>
            <a:endParaRPr lang="en-US" altLang="zh-CN" sz="2400" kern="100" dirty="0">
              <a:latin typeface="Times New Roman" panose="02020603050405020304" pitchFamily="18" charset="0"/>
              <a:ea typeface="宋体" panose="02010600030101010101" pitchFamily="2" charset="-122"/>
            </a:endParaRPr>
          </a:p>
        </p:txBody>
      </p:sp>
      <p:pic>
        <p:nvPicPr>
          <p:cNvPr id="2" name="图片 1">
            <a:extLst>
              <a:ext uri="{FF2B5EF4-FFF2-40B4-BE49-F238E27FC236}">
                <a16:creationId xmlns:a16="http://schemas.microsoft.com/office/drawing/2014/main" id="{92F40949-44FD-49F2-9517-90C8DA73854E}"/>
              </a:ext>
            </a:extLst>
          </p:cNvPr>
          <p:cNvPicPr>
            <a:picLocks noChangeAspect="1"/>
          </p:cNvPicPr>
          <p:nvPr/>
        </p:nvPicPr>
        <p:blipFill>
          <a:blip r:embed="rId2"/>
          <a:stretch>
            <a:fillRect/>
          </a:stretch>
        </p:blipFill>
        <p:spPr>
          <a:xfrm>
            <a:off x="795271" y="3631260"/>
            <a:ext cx="5214736" cy="2077415"/>
          </a:xfrm>
          <a:prstGeom prst="rect">
            <a:avLst/>
          </a:prstGeom>
        </p:spPr>
      </p:pic>
      <p:pic>
        <p:nvPicPr>
          <p:cNvPr id="4" name="图片 3">
            <a:extLst>
              <a:ext uri="{FF2B5EF4-FFF2-40B4-BE49-F238E27FC236}">
                <a16:creationId xmlns:a16="http://schemas.microsoft.com/office/drawing/2014/main" id="{A70EF04F-4FD3-498F-B38C-881CD8D9A937}"/>
              </a:ext>
            </a:extLst>
          </p:cNvPr>
          <p:cNvPicPr>
            <a:picLocks noChangeAspect="1"/>
          </p:cNvPicPr>
          <p:nvPr/>
        </p:nvPicPr>
        <p:blipFill>
          <a:blip r:embed="rId3"/>
          <a:stretch>
            <a:fillRect/>
          </a:stretch>
        </p:blipFill>
        <p:spPr>
          <a:xfrm>
            <a:off x="7147775" y="3515579"/>
            <a:ext cx="4248954" cy="2353921"/>
          </a:xfrm>
          <a:prstGeom prst="rect">
            <a:avLst/>
          </a:prstGeom>
        </p:spPr>
      </p:pic>
    </p:spTree>
    <p:extLst>
      <p:ext uri="{BB962C8B-B14F-4D97-AF65-F5344CB8AC3E}">
        <p14:creationId xmlns:p14="http://schemas.microsoft.com/office/powerpoint/2010/main" val="34485178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12C5E68-7E0B-4653-BBF1-EF71AE200A5B}"/>
              </a:ext>
            </a:extLst>
          </p:cNvPr>
          <p:cNvSpPr txBox="1"/>
          <p:nvPr/>
        </p:nvSpPr>
        <p:spPr>
          <a:xfrm>
            <a:off x="693313" y="988500"/>
            <a:ext cx="10805374" cy="1684244"/>
          </a:xfrm>
          <a:prstGeom prst="rect">
            <a:avLst/>
          </a:prstGeom>
          <a:noFill/>
        </p:spPr>
        <p:txBody>
          <a:bodyPr wrap="square">
            <a:spAutoFit/>
          </a:bodyPr>
          <a:lstStyle/>
          <a:p>
            <a:pPr lvl="0" algn="just">
              <a:lnSpc>
                <a:spcPct val="150000"/>
              </a:lnSpc>
            </a:pPr>
            <a:r>
              <a:rPr lang="en-US" altLang="zh-CN" sz="2400" kern="100" dirty="0">
                <a:solidFill>
                  <a:srgbClr val="000000"/>
                </a:solidFill>
                <a:effectLst/>
                <a:latin typeface="Times New Roman" panose="02020603050405020304" pitchFamily="18" charset="0"/>
                <a:ea typeface="宋体" panose="02010600030101010101" pitchFamily="2" charset="-122"/>
              </a:rPr>
              <a:t>5. </a:t>
            </a:r>
            <a:r>
              <a:rPr lang="zh-CN" altLang="zh-CN" sz="2400" kern="100" dirty="0">
                <a:solidFill>
                  <a:srgbClr val="000000"/>
                </a:solidFill>
                <a:effectLst/>
                <a:latin typeface="Times New Roman" panose="02020603050405020304" pitchFamily="18" charset="0"/>
                <a:ea typeface="宋体" panose="02010600030101010101" pitchFamily="2" charset="-122"/>
              </a:rPr>
              <a:t>在车辆制动时，将驱动电机转换为发电机工作状态，</a:t>
            </a:r>
            <a:endParaRPr lang="en-US" altLang="zh-CN" sz="2400" kern="100" dirty="0">
              <a:solidFill>
                <a:srgbClr val="000000"/>
              </a:solidFill>
              <a:effectLst/>
              <a:latin typeface="Times New Roman" panose="02020603050405020304" pitchFamily="18" charset="0"/>
              <a:ea typeface="宋体" panose="02010600030101010101" pitchFamily="2" charset="-122"/>
            </a:endParaRPr>
          </a:p>
          <a:p>
            <a:pPr lvl="0" algn="just">
              <a:lnSpc>
                <a:spcPct val="150000"/>
              </a:lnSpc>
            </a:pPr>
            <a:r>
              <a:rPr lang="en-US" altLang="zh-CN" sz="2400" kern="100" dirty="0">
                <a:solidFill>
                  <a:srgbClr val="000000"/>
                </a:solidFill>
                <a:latin typeface="Times New Roman" panose="02020603050405020304" pitchFamily="18" charset="0"/>
                <a:ea typeface="宋体" panose="02010600030101010101" pitchFamily="2" charset="-122"/>
              </a:rPr>
              <a:t>    </a:t>
            </a:r>
            <a:r>
              <a:rPr lang="zh-CN" altLang="zh-CN" sz="2400" kern="100" dirty="0">
                <a:solidFill>
                  <a:srgbClr val="000000"/>
                </a:solidFill>
                <a:effectLst/>
                <a:latin typeface="Times New Roman" panose="02020603050405020304" pitchFamily="18" charset="0"/>
                <a:ea typeface="宋体" panose="02010600030101010101" pitchFamily="2" charset="-122"/>
              </a:rPr>
              <a:t>将车辆的动能转换为电能，并向辅助蓄能装置充电，</a:t>
            </a:r>
            <a:endParaRPr lang="en-US" altLang="zh-CN" sz="2400" kern="100" dirty="0">
              <a:solidFill>
                <a:srgbClr val="000000"/>
              </a:solidFill>
              <a:effectLst/>
              <a:latin typeface="Times New Roman" panose="02020603050405020304" pitchFamily="18" charset="0"/>
              <a:ea typeface="宋体" panose="02010600030101010101" pitchFamily="2" charset="-122"/>
            </a:endParaRPr>
          </a:p>
          <a:p>
            <a:pPr lvl="0" algn="just">
              <a:lnSpc>
                <a:spcPct val="150000"/>
              </a:lnSpc>
            </a:pPr>
            <a:r>
              <a:rPr lang="en-US" altLang="zh-CN" sz="2400" kern="100" dirty="0">
                <a:solidFill>
                  <a:srgbClr val="000000"/>
                </a:solidFill>
                <a:latin typeface="Times New Roman" panose="02020603050405020304" pitchFamily="18" charset="0"/>
                <a:ea typeface="宋体" panose="02010600030101010101" pitchFamily="2" charset="-122"/>
              </a:rPr>
              <a:t>    </a:t>
            </a:r>
            <a:r>
              <a:rPr lang="zh-CN" altLang="zh-CN" sz="2400" kern="100" dirty="0">
                <a:solidFill>
                  <a:srgbClr val="000000"/>
                </a:solidFill>
                <a:effectLst/>
                <a:latin typeface="Times New Roman" panose="02020603050405020304" pitchFamily="18" charset="0"/>
                <a:ea typeface="宋体" panose="02010600030101010101" pitchFamily="2" charset="-122"/>
              </a:rPr>
              <a:t>以实现车辆制动时的能量回收。</a:t>
            </a:r>
            <a:endParaRPr lang="zh-CN" altLang="zh-CN" sz="2400" kern="100" dirty="0">
              <a:effectLst/>
              <a:latin typeface="Times New Roman" panose="02020603050405020304" pitchFamily="18" charset="0"/>
              <a:ea typeface="宋体" panose="02010600030101010101" pitchFamily="2" charset="-122"/>
            </a:endParaRPr>
          </a:p>
        </p:txBody>
      </p:sp>
      <p:pic>
        <p:nvPicPr>
          <p:cNvPr id="3" name="图片 2">
            <a:extLst>
              <a:ext uri="{FF2B5EF4-FFF2-40B4-BE49-F238E27FC236}">
                <a16:creationId xmlns:a16="http://schemas.microsoft.com/office/drawing/2014/main" id="{F23A81C9-60C8-4870-A122-C540A2A01ABD}"/>
              </a:ext>
            </a:extLst>
          </p:cNvPr>
          <p:cNvPicPr>
            <a:picLocks noChangeAspect="1"/>
          </p:cNvPicPr>
          <p:nvPr/>
        </p:nvPicPr>
        <p:blipFill>
          <a:blip r:embed="rId2"/>
          <a:stretch>
            <a:fillRect/>
          </a:stretch>
        </p:blipFill>
        <p:spPr>
          <a:xfrm>
            <a:off x="2452016" y="3129767"/>
            <a:ext cx="4463939" cy="2739733"/>
          </a:xfrm>
          <a:prstGeom prst="rect">
            <a:avLst/>
          </a:prstGeom>
        </p:spPr>
      </p:pic>
    </p:spTree>
    <p:extLst>
      <p:ext uri="{BB962C8B-B14F-4D97-AF65-F5344CB8AC3E}">
        <p14:creationId xmlns:p14="http://schemas.microsoft.com/office/powerpoint/2010/main" val="5497066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76">
            <a:extLst>
              <a:ext uri="{FF2B5EF4-FFF2-40B4-BE49-F238E27FC236}">
                <a16:creationId xmlns:a16="http://schemas.microsoft.com/office/drawing/2014/main" id="{35936201-F4E6-4D4F-AF82-185032E9EE71}"/>
              </a:ext>
            </a:extLst>
          </p:cNvPr>
          <p:cNvSpPr/>
          <p:nvPr/>
        </p:nvSpPr>
        <p:spPr>
          <a:xfrm>
            <a:off x="571964" y="1987893"/>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直流电动机 </a:t>
            </a:r>
          </a:p>
        </p:txBody>
      </p:sp>
      <p:grpSp>
        <p:nvGrpSpPr>
          <p:cNvPr id="6" name="组合 5">
            <a:extLst>
              <a:ext uri="{FF2B5EF4-FFF2-40B4-BE49-F238E27FC236}">
                <a16:creationId xmlns:a16="http://schemas.microsoft.com/office/drawing/2014/main" id="{00A6643B-879F-4C52-B8C2-71B7B27B1A2F}"/>
              </a:ext>
            </a:extLst>
          </p:cNvPr>
          <p:cNvGrpSpPr/>
          <p:nvPr/>
        </p:nvGrpSpPr>
        <p:grpSpPr>
          <a:xfrm>
            <a:off x="432219" y="867431"/>
            <a:ext cx="2399954" cy="765591"/>
            <a:chOff x="814328" y="3219334"/>
            <a:chExt cx="1356392" cy="432536"/>
          </a:xfrm>
        </p:grpSpPr>
        <p:grpSp>
          <p:nvGrpSpPr>
            <p:cNvPr id="7" name="组合 6">
              <a:extLst>
                <a:ext uri="{FF2B5EF4-FFF2-40B4-BE49-F238E27FC236}">
                  <a16:creationId xmlns:a16="http://schemas.microsoft.com/office/drawing/2014/main" id="{D0CFB60B-3A9C-4E46-936C-0561CF4A5E19}"/>
                </a:ext>
              </a:extLst>
            </p:cNvPr>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 name="圆角矩形 74">
                <a:extLst>
                  <a:ext uri="{FF2B5EF4-FFF2-40B4-BE49-F238E27FC236}">
                    <a16:creationId xmlns:a16="http://schemas.microsoft.com/office/drawing/2014/main" id="{B66EC452-4578-437C-AE8B-DEC9AF58D86C}"/>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 name="圆角矩形 75">
                <a:extLst>
                  <a:ext uri="{FF2B5EF4-FFF2-40B4-BE49-F238E27FC236}">
                    <a16:creationId xmlns:a16="http://schemas.microsoft.com/office/drawing/2014/main" id="{D1160D58-8D03-4776-BA6D-EDA3EF8AB97E}"/>
                  </a:ext>
                </a:extLst>
              </p:cNvPr>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8" name="TextBox 73">
              <a:extLst>
                <a:ext uri="{FF2B5EF4-FFF2-40B4-BE49-F238E27FC236}">
                  <a16:creationId xmlns:a16="http://schemas.microsoft.com/office/drawing/2014/main" id="{61F19F25-9D3E-45B0-ACC5-9C0FB3F9DFC6}"/>
                </a:ext>
              </a:extLst>
            </p:cNvPr>
            <p:cNvSpPr txBox="1"/>
            <p:nvPr/>
          </p:nvSpPr>
          <p:spPr>
            <a:xfrm>
              <a:off x="972025" y="3331792"/>
              <a:ext cx="1062426" cy="208662"/>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pitchFamily="34" charset="-122"/>
                  <a:ea typeface="Microsoft YaHei" panose="020B0503020204020204" pitchFamily="34" charset="-122"/>
                </a:defRPr>
              </a:lvl1pPr>
            </a:lstStyle>
            <a:p>
              <a:pPr lvl="0"/>
              <a:r>
                <a:rPr lang="en-US" altLang="zh-CN" sz="2400" dirty="0">
                  <a:solidFill>
                    <a:schemeClr val="tx2"/>
                  </a:solidFill>
                  <a:cs typeface="SimSun" panose="02010600030101010101" pitchFamily="2" charset="-122"/>
                </a:rPr>
                <a:t>3. </a:t>
              </a:r>
              <a:r>
                <a:rPr lang="zh-CN" altLang="en-US" sz="2400" dirty="0">
                  <a:solidFill>
                    <a:schemeClr val="tx2"/>
                  </a:solidFill>
                  <a:cs typeface="SimSun" panose="02010600030101010101" pitchFamily="2" charset="-122"/>
                </a:rPr>
                <a:t>驱动电机</a:t>
              </a:r>
              <a:endParaRPr lang="en-US" altLang="zh-CN" sz="2400" dirty="0">
                <a:solidFill>
                  <a:schemeClr val="tx2"/>
                </a:solidFill>
                <a:cs typeface="SimSun" panose="02010600030101010101" pitchFamily="2" charset="-122"/>
              </a:endParaRPr>
            </a:p>
          </p:txBody>
        </p:sp>
      </p:grpSp>
      <p:sp>
        <p:nvSpPr>
          <p:cNvPr id="11" name="圆角矩形 76">
            <a:extLst>
              <a:ext uri="{FF2B5EF4-FFF2-40B4-BE49-F238E27FC236}">
                <a16:creationId xmlns:a16="http://schemas.microsoft.com/office/drawing/2014/main" id="{B8FBCAFA-1D40-478A-AA6D-CE2486010A69}"/>
              </a:ext>
            </a:extLst>
          </p:cNvPr>
          <p:cNvSpPr/>
          <p:nvPr/>
        </p:nvSpPr>
        <p:spPr>
          <a:xfrm>
            <a:off x="571964" y="2803525"/>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交流异步电动机</a:t>
            </a:r>
          </a:p>
        </p:txBody>
      </p:sp>
      <p:sp>
        <p:nvSpPr>
          <p:cNvPr id="12" name="圆角矩形 76">
            <a:extLst>
              <a:ext uri="{FF2B5EF4-FFF2-40B4-BE49-F238E27FC236}">
                <a16:creationId xmlns:a16="http://schemas.microsoft.com/office/drawing/2014/main" id="{88114DD0-7D11-437E-BF02-618BA78ABC9B}"/>
              </a:ext>
            </a:extLst>
          </p:cNvPr>
          <p:cNvSpPr/>
          <p:nvPr/>
        </p:nvSpPr>
        <p:spPr>
          <a:xfrm>
            <a:off x="571963" y="3593593"/>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交流同步电动机</a:t>
            </a:r>
          </a:p>
        </p:txBody>
      </p:sp>
      <p:sp>
        <p:nvSpPr>
          <p:cNvPr id="13" name="圆角矩形 76">
            <a:extLst>
              <a:ext uri="{FF2B5EF4-FFF2-40B4-BE49-F238E27FC236}">
                <a16:creationId xmlns:a16="http://schemas.microsoft.com/office/drawing/2014/main" id="{52FF304A-85DB-4306-9226-FA402672BE32}"/>
              </a:ext>
            </a:extLst>
          </p:cNvPr>
          <p:cNvSpPr/>
          <p:nvPr/>
        </p:nvSpPr>
        <p:spPr>
          <a:xfrm>
            <a:off x="548616" y="4424190"/>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永磁无刷电动机</a:t>
            </a:r>
          </a:p>
        </p:txBody>
      </p:sp>
      <p:sp>
        <p:nvSpPr>
          <p:cNvPr id="14" name="圆角矩形 76">
            <a:extLst>
              <a:ext uri="{FF2B5EF4-FFF2-40B4-BE49-F238E27FC236}">
                <a16:creationId xmlns:a16="http://schemas.microsoft.com/office/drawing/2014/main" id="{9B905583-CDD1-477F-AA41-19325131F7C8}"/>
              </a:ext>
            </a:extLst>
          </p:cNvPr>
          <p:cNvSpPr/>
          <p:nvPr/>
        </p:nvSpPr>
        <p:spPr>
          <a:xfrm>
            <a:off x="548616" y="5166043"/>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l"/>
            <a:r>
              <a:rPr lang="zh-CN" altLang="en-US" sz="2800" b="1" dirty="0"/>
              <a:t>开关磁阻电动机</a:t>
            </a:r>
          </a:p>
        </p:txBody>
      </p:sp>
    </p:spTree>
    <p:extLst>
      <p:ext uri="{BB962C8B-B14F-4D97-AF65-F5344CB8AC3E}">
        <p14:creationId xmlns:p14="http://schemas.microsoft.com/office/powerpoint/2010/main" val="203498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500"/>
                            </p:stCondLst>
                            <p:childTnLst>
                              <p:par>
                                <p:cTn id="15" presetID="2" presetClass="entr" presetSubtype="2"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750" fill="hold"/>
                                        <p:tgtEl>
                                          <p:spTgt spid="11"/>
                                        </p:tgtEl>
                                        <p:attrNameLst>
                                          <p:attrName>ppt_x</p:attrName>
                                        </p:attrNameLst>
                                      </p:cBhvr>
                                      <p:tavLst>
                                        <p:tav tm="0">
                                          <p:val>
                                            <p:strVal val="1+#ppt_w/2"/>
                                          </p:val>
                                        </p:tav>
                                        <p:tav tm="100000">
                                          <p:val>
                                            <p:strVal val="#ppt_x"/>
                                          </p:val>
                                        </p:tav>
                                      </p:tavLst>
                                    </p:anim>
                                    <p:anim calcmode="lin" valueType="num">
                                      <p:cBhvr additive="base">
                                        <p:cTn id="18" dur="75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2"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750" fill="hold"/>
                                        <p:tgtEl>
                                          <p:spTgt spid="12"/>
                                        </p:tgtEl>
                                        <p:attrNameLst>
                                          <p:attrName>ppt_x</p:attrName>
                                        </p:attrNameLst>
                                      </p:cBhvr>
                                      <p:tavLst>
                                        <p:tav tm="0">
                                          <p:val>
                                            <p:strVal val="1+#ppt_w/2"/>
                                          </p:val>
                                        </p:tav>
                                        <p:tav tm="100000">
                                          <p:val>
                                            <p:strVal val="#ppt_x"/>
                                          </p:val>
                                        </p:tav>
                                      </p:tavLst>
                                    </p:anim>
                                    <p:anim calcmode="lin" valueType="num">
                                      <p:cBhvr additive="base">
                                        <p:cTn id="23" dur="75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1+#ppt_w/2"/>
                                          </p:val>
                                        </p:tav>
                                        <p:tav tm="100000">
                                          <p:val>
                                            <p:strVal val="#ppt_x"/>
                                          </p:val>
                                        </p:tav>
                                      </p:tavLst>
                                    </p:anim>
                                    <p:anim calcmode="lin" valueType="num">
                                      <p:cBhvr additive="base">
                                        <p:cTn id="28" dur="75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 presetClass="entr" presetSubtype="2" decel="10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750" fill="hold"/>
                                        <p:tgtEl>
                                          <p:spTgt spid="14"/>
                                        </p:tgtEl>
                                        <p:attrNameLst>
                                          <p:attrName>ppt_x</p:attrName>
                                        </p:attrNameLst>
                                      </p:cBhvr>
                                      <p:tavLst>
                                        <p:tav tm="0">
                                          <p:val>
                                            <p:strVal val="1+#ppt_w/2"/>
                                          </p:val>
                                        </p:tav>
                                        <p:tav tm="100000">
                                          <p:val>
                                            <p:strVal val="#ppt_x"/>
                                          </p:val>
                                        </p:tav>
                                      </p:tavLst>
                                    </p:anim>
                                    <p:anim calcmode="lin" valueType="num">
                                      <p:cBhvr additive="base">
                                        <p:cTn id="33"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1" grpId="0" bldLvl="0" animBg="1"/>
      <p:bldP spid="12" grpId="0" bldLvl="0" animBg="1"/>
      <p:bldP spid="13" grpId="0" bldLvl="0" animBg="1"/>
      <p:bldP spid="1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5B2150E6-66BD-48F0-AB06-EA7914950AC6}"/>
              </a:ext>
            </a:extLst>
          </p:cNvPr>
          <p:cNvSpPr txBox="1"/>
          <p:nvPr/>
        </p:nvSpPr>
        <p:spPr>
          <a:xfrm>
            <a:off x="1720474" y="754396"/>
            <a:ext cx="2178802" cy="523220"/>
          </a:xfrm>
          <a:prstGeom prst="rect">
            <a:avLst/>
          </a:prstGeom>
          <a:noFill/>
        </p:spPr>
        <p:txBody>
          <a:bodyPr wrap="none" rtlCol="0">
            <a:spAutoFit/>
          </a:bodyPr>
          <a:lstStyle/>
          <a:p>
            <a:pPr algn="l"/>
            <a:r>
              <a:rPr lang="zh-CN" altLang="en-US" sz="2800" b="1" dirty="0">
                <a:solidFill>
                  <a:schemeClr val="tx1"/>
                </a:solidFill>
              </a:rPr>
              <a:t>直流电动机  </a:t>
            </a:r>
            <a:endParaRPr lang="en-US" altLang="zh-CN" sz="2800" b="1" dirty="0">
              <a:solidFill>
                <a:schemeClr val="tx1"/>
              </a:solidFill>
            </a:endParaRPr>
          </a:p>
        </p:txBody>
      </p:sp>
      <p:sp>
        <p:nvSpPr>
          <p:cNvPr id="8" name="文本框 7">
            <a:extLst>
              <a:ext uri="{FF2B5EF4-FFF2-40B4-BE49-F238E27FC236}">
                <a16:creationId xmlns:a16="http://schemas.microsoft.com/office/drawing/2014/main" id="{A1240131-DCC1-43DD-9470-4701B2E7C6AB}"/>
              </a:ext>
            </a:extLst>
          </p:cNvPr>
          <p:cNvSpPr txBox="1"/>
          <p:nvPr/>
        </p:nvSpPr>
        <p:spPr>
          <a:xfrm>
            <a:off x="6890970" y="675640"/>
            <a:ext cx="1980029" cy="523220"/>
          </a:xfrm>
          <a:prstGeom prst="rect">
            <a:avLst/>
          </a:prstGeom>
          <a:noFill/>
        </p:spPr>
        <p:txBody>
          <a:bodyPr wrap="none" rtlCol="0">
            <a:spAutoFit/>
          </a:bodyPr>
          <a:lstStyle/>
          <a:p>
            <a:r>
              <a:rPr lang="zh-CN" altLang="en-US" sz="2800" b="1" dirty="0"/>
              <a:t>交流电动机</a:t>
            </a:r>
            <a:endParaRPr lang="en-US" altLang="zh-CN" sz="2800" b="1" dirty="0"/>
          </a:p>
        </p:txBody>
      </p:sp>
      <p:cxnSp>
        <p:nvCxnSpPr>
          <p:cNvPr id="12" name="直接连接符 11">
            <a:extLst>
              <a:ext uri="{FF2B5EF4-FFF2-40B4-BE49-F238E27FC236}">
                <a16:creationId xmlns:a16="http://schemas.microsoft.com/office/drawing/2014/main" id="{8057F73A-C316-4AC6-9458-61167655646E}"/>
              </a:ext>
            </a:extLst>
          </p:cNvPr>
          <p:cNvCxnSpPr/>
          <p:nvPr/>
        </p:nvCxnSpPr>
        <p:spPr>
          <a:xfrm>
            <a:off x="372745" y="3737593"/>
            <a:ext cx="11451590" cy="0"/>
          </a:xfrm>
          <a:prstGeom prst="line">
            <a:avLst/>
          </a:prstGeom>
          <a:ln cmpd="tri">
            <a:prstDash val="dashDot"/>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4CC0D54D-D65F-43D4-9821-FBBF1D813CC8}"/>
              </a:ext>
            </a:extLst>
          </p:cNvPr>
          <p:cNvSpPr txBox="1"/>
          <p:nvPr/>
        </p:nvSpPr>
        <p:spPr>
          <a:xfrm>
            <a:off x="1919247" y="6018123"/>
            <a:ext cx="1980029" cy="523220"/>
          </a:xfrm>
          <a:prstGeom prst="rect">
            <a:avLst/>
          </a:prstGeom>
          <a:noFill/>
        </p:spPr>
        <p:txBody>
          <a:bodyPr wrap="none" rtlCol="0">
            <a:spAutoFit/>
          </a:bodyPr>
          <a:lstStyle/>
          <a:p>
            <a:pPr algn="l"/>
            <a:r>
              <a:rPr lang="zh-CN" altLang="en-US" sz="2800" b="1" dirty="0">
                <a:solidFill>
                  <a:schemeClr val="tx1"/>
                </a:solidFill>
              </a:rPr>
              <a:t>永磁电动机</a:t>
            </a:r>
            <a:endParaRPr lang="en-US" altLang="zh-CN" sz="2800" b="1" dirty="0">
              <a:solidFill>
                <a:schemeClr val="tx1"/>
              </a:solidFill>
            </a:endParaRPr>
          </a:p>
        </p:txBody>
      </p:sp>
      <p:sp>
        <p:nvSpPr>
          <p:cNvPr id="18" name="文本框 17">
            <a:extLst>
              <a:ext uri="{FF2B5EF4-FFF2-40B4-BE49-F238E27FC236}">
                <a16:creationId xmlns:a16="http://schemas.microsoft.com/office/drawing/2014/main" id="{B99D626E-3CCA-48FF-8B1D-9D39F8DF0272}"/>
              </a:ext>
            </a:extLst>
          </p:cNvPr>
          <p:cNvSpPr txBox="1"/>
          <p:nvPr/>
        </p:nvSpPr>
        <p:spPr>
          <a:xfrm>
            <a:off x="6859429" y="6052899"/>
            <a:ext cx="2698175" cy="523220"/>
          </a:xfrm>
          <a:prstGeom prst="rect">
            <a:avLst/>
          </a:prstGeom>
          <a:noFill/>
        </p:spPr>
        <p:txBody>
          <a:bodyPr wrap="none" rtlCol="0">
            <a:spAutoFit/>
          </a:bodyPr>
          <a:lstStyle/>
          <a:p>
            <a:pPr algn="l"/>
            <a:r>
              <a:rPr lang="zh-CN" altLang="en-US" sz="2800" b="1" dirty="0">
                <a:solidFill>
                  <a:schemeClr val="tx1"/>
                </a:solidFill>
              </a:rPr>
              <a:t>开关磁阻电动机</a:t>
            </a:r>
            <a:endParaRPr lang="en-US" altLang="zh-CN" sz="2800" b="1" dirty="0">
              <a:solidFill>
                <a:schemeClr val="tx1"/>
              </a:solidFill>
            </a:endParaRPr>
          </a:p>
        </p:txBody>
      </p:sp>
      <p:cxnSp>
        <p:nvCxnSpPr>
          <p:cNvPr id="20" name="直接连接符 19">
            <a:extLst>
              <a:ext uri="{FF2B5EF4-FFF2-40B4-BE49-F238E27FC236}">
                <a16:creationId xmlns:a16="http://schemas.microsoft.com/office/drawing/2014/main" id="{CB68AC2E-79CC-4AAF-9157-A95174BE3B58}"/>
              </a:ext>
            </a:extLst>
          </p:cNvPr>
          <p:cNvCxnSpPr>
            <a:cxnSpLocks/>
          </p:cNvCxnSpPr>
          <p:nvPr/>
        </p:nvCxnSpPr>
        <p:spPr>
          <a:xfrm>
            <a:off x="5844589" y="1435736"/>
            <a:ext cx="0" cy="458238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2" name="图片 21">
            <a:extLst>
              <a:ext uri="{FF2B5EF4-FFF2-40B4-BE49-F238E27FC236}">
                <a16:creationId xmlns:a16="http://schemas.microsoft.com/office/drawing/2014/main" id="{50ECBCE4-11B4-40E0-8924-568A7846DF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2234" y="1435736"/>
            <a:ext cx="3572197" cy="2143125"/>
          </a:xfrm>
          <a:prstGeom prst="rect">
            <a:avLst/>
          </a:prstGeom>
          <a:ln>
            <a:solidFill>
              <a:schemeClr val="accent1"/>
            </a:solidFill>
          </a:ln>
        </p:spPr>
      </p:pic>
      <p:pic>
        <p:nvPicPr>
          <p:cNvPr id="23" name="图片 22">
            <a:extLst>
              <a:ext uri="{FF2B5EF4-FFF2-40B4-BE49-F238E27FC236}">
                <a16:creationId xmlns:a16="http://schemas.microsoft.com/office/drawing/2014/main" id="{E751A0B7-52A1-44DF-81E9-BDF04E592459}"/>
              </a:ext>
            </a:extLst>
          </p:cNvPr>
          <p:cNvPicPr>
            <a:picLocks noChangeAspect="1"/>
          </p:cNvPicPr>
          <p:nvPr/>
        </p:nvPicPr>
        <p:blipFill rotWithShape="1">
          <a:blip r:embed="rId3"/>
          <a:srcRect b="13694"/>
          <a:stretch/>
        </p:blipFill>
        <p:spPr>
          <a:xfrm>
            <a:off x="1204546" y="1471295"/>
            <a:ext cx="4109259" cy="2143125"/>
          </a:xfrm>
          <a:prstGeom prst="rect">
            <a:avLst/>
          </a:prstGeom>
          <a:ln>
            <a:solidFill>
              <a:schemeClr val="accent1"/>
            </a:solidFill>
          </a:ln>
        </p:spPr>
      </p:pic>
      <p:pic>
        <p:nvPicPr>
          <p:cNvPr id="24" name="内容占位符 3">
            <a:extLst>
              <a:ext uri="{FF2B5EF4-FFF2-40B4-BE49-F238E27FC236}">
                <a16:creationId xmlns:a16="http://schemas.microsoft.com/office/drawing/2014/main" id="{ADC09384-3165-4916-863E-0D2F8F1E8009}"/>
              </a:ext>
            </a:extLst>
          </p:cNvPr>
          <p:cNvPicPr>
            <a:picLocks noGrp="1" noChangeAspect="1"/>
          </p:cNvPicPr>
          <p:nvPr>
            <p:ph idx="1"/>
          </p:nvPr>
        </p:nvPicPr>
        <p:blipFill>
          <a:blip r:embed="rId4"/>
          <a:stretch>
            <a:fillRect/>
          </a:stretch>
        </p:blipFill>
        <p:spPr>
          <a:xfrm>
            <a:off x="1204546" y="3775584"/>
            <a:ext cx="4109260" cy="2042978"/>
          </a:xfrm>
          <a:prstGeom prst="rect">
            <a:avLst/>
          </a:prstGeom>
          <a:ln>
            <a:solidFill>
              <a:schemeClr val="accent1"/>
            </a:solidFill>
          </a:ln>
        </p:spPr>
      </p:pic>
      <p:pic>
        <p:nvPicPr>
          <p:cNvPr id="25" name="图片 24">
            <a:extLst>
              <a:ext uri="{FF2B5EF4-FFF2-40B4-BE49-F238E27FC236}">
                <a16:creationId xmlns:a16="http://schemas.microsoft.com/office/drawing/2014/main" id="{6C552E85-41CA-4E19-AF6B-9FC5C3410268}"/>
              </a:ext>
            </a:extLst>
          </p:cNvPr>
          <p:cNvPicPr>
            <a:picLocks noChangeAspect="1"/>
          </p:cNvPicPr>
          <p:nvPr/>
        </p:nvPicPr>
        <p:blipFill rotWithShape="1">
          <a:blip r:embed="rId5"/>
          <a:srcRect l="17079" t="15013" r="13971" b="12718"/>
          <a:stretch/>
        </p:blipFill>
        <p:spPr>
          <a:xfrm>
            <a:off x="6456993" y="3815737"/>
            <a:ext cx="3631838" cy="2002823"/>
          </a:xfrm>
          <a:prstGeom prst="rect">
            <a:avLst/>
          </a:prstGeom>
          <a:ln>
            <a:solidFill>
              <a:schemeClr val="accent1"/>
            </a:solidFill>
          </a:ln>
        </p:spPr>
      </p:pic>
    </p:spTree>
    <p:extLst>
      <p:ext uri="{BB962C8B-B14F-4D97-AF65-F5344CB8AC3E}">
        <p14:creationId xmlns:p14="http://schemas.microsoft.com/office/powerpoint/2010/main" val="22811445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236E4DF-A14D-4A17-B2F7-C73796777B08}"/>
              </a:ext>
            </a:extLst>
          </p:cNvPr>
          <p:cNvGrpSpPr/>
          <p:nvPr/>
        </p:nvGrpSpPr>
        <p:grpSpPr>
          <a:xfrm>
            <a:off x="432219" y="867430"/>
            <a:ext cx="3212502" cy="937715"/>
            <a:chOff x="814328" y="3219334"/>
            <a:chExt cx="1356392" cy="529781"/>
          </a:xfrm>
        </p:grpSpPr>
        <p:grpSp>
          <p:nvGrpSpPr>
            <p:cNvPr id="5" name="组合 4">
              <a:extLst>
                <a:ext uri="{FF2B5EF4-FFF2-40B4-BE49-F238E27FC236}">
                  <a16:creationId xmlns:a16="http://schemas.microsoft.com/office/drawing/2014/main" id="{6F325224-B1F4-400E-BF2D-9F46A77BEFF3}"/>
                </a:ext>
              </a:extLst>
            </p:cNvPr>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7" name="圆角矩形 74">
                <a:extLst>
                  <a:ext uri="{FF2B5EF4-FFF2-40B4-BE49-F238E27FC236}">
                    <a16:creationId xmlns:a16="http://schemas.microsoft.com/office/drawing/2014/main" id="{052453E1-22C1-47AE-874C-4A186267F9E5}"/>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5">
                <a:extLst>
                  <a:ext uri="{FF2B5EF4-FFF2-40B4-BE49-F238E27FC236}">
                    <a16:creationId xmlns:a16="http://schemas.microsoft.com/office/drawing/2014/main" id="{FA086133-28E9-4F92-8789-F0DF06064324}"/>
                  </a:ext>
                </a:extLst>
              </p:cNvPr>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6" name="TextBox 73">
              <a:extLst>
                <a:ext uri="{FF2B5EF4-FFF2-40B4-BE49-F238E27FC236}">
                  <a16:creationId xmlns:a16="http://schemas.microsoft.com/office/drawing/2014/main" id="{6193D340-1740-4517-AB2D-3CC0AE0BD626}"/>
                </a:ext>
              </a:extLst>
            </p:cNvPr>
            <p:cNvSpPr txBox="1"/>
            <p:nvPr/>
          </p:nvSpPr>
          <p:spPr>
            <a:xfrm>
              <a:off x="972025" y="3331792"/>
              <a:ext cx="1062426" cy="417323"/>
            </a:xfrm>
            <a:prstGeom prst="rect">
              <a:avLst/>
            </a:prstGeom>
            <a:noFill/>
          </p:spPr>
          <p:txBody>
            <a:bodyPr wrap="square" lIns="0" tIns="0" rIns="0" bIns="0" rtlCol="0">
              <a:spAutoFit/>
            </a:bodyPr>
            <a:lstStyle>
              <a:defPPr>
                <a:defRPr lang="zh-CN"/>
              </a:defPPr>
              <a:lvl1pPr algn="ctr">
                <a:defRPr sz="1400" b="1">
                  <a:solidFill>
                    <a:schemeClr val="bg1"/>
                  </a:solidFill>
                  <a:latin typeface="Microsoft YaHei" panose="020B0503020204020204" pitchFamily="34" charset="-122"/>
                  <a:ea typeface="Microsoft YaHei" panose="020B0503020204020204" pitchFamily="34" charset="-122"/>
                </a:defRPr>
              </a:lvl1pPr>
            </a:lstStyle>
            <a:p>
              <a:pPr lvl="0"/>
              <a:r>
                <a:rPr lang="en-US" altLang="zh-CN" sz="2400" dirty="0">
                  <a:solidFill>
                    <a:schemeClr val="tx2"/>
                  </a:solidFill>
                  <a:cs typeface="SimSun" panose="02010600030101010101" pitchFamily="2" charset="-122"/>
                </a:rPr>
                <a:t>4. </a:t>
              </a:r>
              <a:r>
                <a:rPr lang="zh-CN" altLang="en-US" sz="2400" dirty="0">
                  <a:solidFill>
                    <a:schemeClr val="tx2"/>
                  </a:solidFill>
                  <a:cs typeface="SimSun" panose="02010600030101010101" pitchFamily="2" charset="-122"/>
                </a:rPr>
                <a:t>电子控制系统</a:t>
              </a:r>
              <a:endParaRPr lang="en-US" altLang="zh-CN" sz="2400" dirty="0">
                <a:solidFill>
                  <a:schemeClr val="tx2"/>
                </a:solidFill>
                <a:cs typeface="SimSun" panose="02010600030101010101" pitchFamily="2" charset="-122"/>
              </a:endParaRPr>
            </a:p>
          </p:txBody>
        </p:sp>
      </p:grpSp>
      <p:pic>
        <p:nvPicPr>
          <p:cNvPr id="10" name="图片 9">
            <a:extLst>
              <a:ext uri="{FF2B5EF4-FFF2-40B4-BE49-F238E27FC236}">
                <a16:creationId xmlns:a16="http://schemas.microsoft.com/office/drawing/2014/main" id="{9A144097-B71B-432C-B08D-009EE1D13870}"/>
              </a:ext>
            </a:extLst>
          </p:cNvPr>
          <p:cNvPicPr>
            <a:picLocks noChangeAspect="1"/>
          </p:cNvPicPr>
          <p:nvPr/>
        </p:nvPicPr>
        <p:blipFill rotWithShape="1">
          <a:blip r:embed="rId2"/>
          <a:srcRect l="37768" t="47136" r="21661" b="22629"/>
          <a:stretch/>
        </p:blipFill>
        <p:spPr>
          <a:xfrm>
            <a:off x="4159231" y="1898744"/>
            <a:ext cx="7662929" cy="3210581"/>
          </a:xfrm>
          <a:prstGeom prst="rect">
            <a:avLst/>
          </a:prstGeom>
        </p:spPr>
      </p:pic>
      <p:sp>
        <p:nvSpPr>
          <p:cNvPr id="11" name="文本框 10">
            <a:extLst>
              <a:ext uri="{FF2B5EF4-FFF2-40B4-BE49-F238E27FC236}">
                <a16:creationId xmlns:a16="http://schemas.microsoft.com/office/drawing/2014/main" id="{633E29B5-592A-4F67-A1D9-B3195B03AE7A}"/>
              </a:ext>
            </a:extLst>
          </p:cNvPr>
          <p:cNvSpPr txBox="1"/>
          <p:nvPr/>
        </p:nvSpPr>
        <p:spPr>
          <a:xfrm>
            <a:off x="10717225" y="3429000"/>
            <a:ext cx="915635" cy="369332"/>
          </a:xfrm>
          <a:prstGeom prst="rect">
            <a:avLst/>
          </a:prstGeom>
          <a:noFill/>
        </p:spPr>
        <p:txBody>
          <a:bodyPr wrap="none" rtlCol="0">
            <a:spAutoFit/>
          </a:bodyPr>
          <a:lstStyle/>
          <a:p>
            <a:r>
              <a:rPr lang="en-US" altLang="zh-CN" b="1" dirty="0">
                <a:solidFill>
                  <a:srgbClr val="C00000"/>
                </a:solidFill>
              </a:rPr>
              <a:t>CAN</a:t>
            </a:r>
            <a:r>
              <a:rPr lang="zh-CN" altLang="en-US" b="1" dirty="0">
                <a:solidFill>
                  <a:srgbClr val="C00000"/>
                </a:solidFill>
              </a:rPr>
              <a:t>线</a:t>
            </a:r>
          </a:p>
        </p:txBody>
      </p:sp>
      <p:sp>
        <p:nvSpPr>
          <p:cNvPr id="13" name="圆角矩形 76">
            <a:extLst>
              <a:ext uri="{FF2B5EF4-FFF2-40B4-BE49-F238E27FC236}">
                <a16:creationId xmlns:a16="http://schemas.microsoft.com/office/drawing/2014/main" id="{DAE0661F-11F8-4F50-B47D-A7771030FBF0}"/>
              </a:ext>
            </a:extLst>
          </p:cNvPr>
          <p:cNvSpPr/>
          <p:nvPr/>
        </p:nvSpPr>
        <p:spPr>
          <a:xfrm>
            <a:off x="571964" y="1987893"/>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2800" b="1" dirty="0"/>
              <a:t>燃料电池系统控制</a:t>
            </a:r>
          </a:p>
        </p:txBody>
      </p:sp>
      <p:sp>
        <p:nvSpPr>
          <p:cNvPr id="14" name="圆角矩形 76">
            <a:extLst>
              <a:ext uri="{FF2B5EF4-FFF2-40B4-BE49-F238E27FC236}">
                <a16:creationId xmlns:a16="http://schemas.microsoft.com/office/drawing/2014/main" id="{BB333DF6-5987-4766-9FEB-99F4132B3BDA}"/>
              </a:ext>
            </a:extLst>
          </p:cNvPr>
          <p:cNvSpPr/>
          <p:nvPr/>
        </p:nvSpPr>
        <p:spPr>
          <a:xfrm>
            <a:off x="571964" y="2803525"/>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en-US" altLang="zh-CN" sz="2800" b="1" dirty="0"/>
              <a:t>DC/DC</a:t>
            </a:r>
            <a:r>
              <a:rPr lang="zh-CN" altLang="en-US" sz="2800" b="1" dirty="0"/>
              <a:t>转换器控制</a:t>
            </a:r>
          </a:p>
        </p:txBody>
      </p:sp>
      <p:sp>
        <p:nvSpPr>
          <p:cNvPr id="15" name="圆角矩形 76">
            <a:extLst>
              <a:ext uri="{FF2B5EF4-FFF2-40B4-BE49-F238E27FC236}">
                <a16:creationId xmlns:a16="http://schemas.microsoft.com/office/drawing/2014/main" id="{B4EC946E-15BB-4F1D-925A-658045059995}"/>
              </a:ext>
            </a:extLst>
          </p:cNvPr>
          <p:cNvSpPr/>
          <p:nvPr/>
        </p:nvSpPr>
        <p:spPr>
          <a:xfrm>
            <a:off x="571963" y="3593593"/>
            <a:ext cx="3871248"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2800" b="1" dirty="0"/>
              <a:t>辅助储能装置能量管理</a:t>
            </a:r>
          </a:p>
        </p:txBody>
      </p:sp>
      <p:sp>
        <p:nvSpPr>
          <p:cNvPr id="16" name="圆角矩形 76">
            <a:extLst>
              <a:ext uri="{FF2B5EF4-FFF2-40B4-BE49-F238E27FC236}">
                <a16:creationId xmlns:a16="http://schemas.microsoft.com/office/drawing/2014/main" id="{4DD744F5-9C95-4571-A6AE-4A0B686CFFD3}"/>
              </a:ext>
            </a:extLst>
          </p:cNvPr>
          <p:cNvSpPr/>
          <p:nvPr/>
        </p:nvSpPr>
        <p:spPr>
          <a:xfrm>
            <a:off x="548616" y="4424190"/>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2800" b="1" dirty="0"/>
              <a:t>电机驱动控制</a:t>
            </a:r>
          </a:p>
        </p:txBody>
      </p:sp>
      <p:sp>
        <p:nvSpPr>
          <p:cNvPr id="17" name="圆角矩形 76">
            <a:extLst>
              <a:ext uri="{FF2B5EF4-FFF2-40B4-BE49-F238E27FC236}">
                <a16:creationId xmlns:a16="http://schemas.microsoft.com/office/drawing/2014/main" id="{B8198FD1-3DBD-4386-8F1E-75EDEDBA5AF3}"/>
              </a:ext>
            </a:extLst>
          </p:cNvPr>
          <p:cNvSpPr/>
          <p:nvPr/>
        </p:nvSpPr>
        <p:spPr>
          <a:xfrm>
            <a:off x="548616" y="5166043"/>
            <a:ext cx="3408349" cy="625475"/>
          </a:xfrm>
          <a:prstGeom prst="roundRect">
            <a:avLst/>
          </a:prstGeom>
          <a:solidFill>
            <a:schemeClr val="tx2">
              <a:lumMod val="60000"/>
              <a:lumOff val="4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r>
              <a:rPr lang="zh-CN" altLang="en-US" sz="2800" b="1" dirty="0"/>
              <a:t>整车协调控制</a:t>
            </a:r>
          </a:p>
        </p:txBody>
      </p:sp>
    </p:spTree>
    <p:extLst>
      <p:ext uri="{BB962C8B-B14F-4D97-AF65-F5344CB8AC3E}">
        <p14:creationId xmlns:p14="http://schemas.microsoft.com/office/powerpoint/2010/main" val="2485430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1+#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 presetClass="entr" presetSubtype="2" decel="10000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750" fill="hold"/>
                                        <p:tgtEl>
                                          <p:spTgt spid="14"/>
                                        </p:tgtEl>
                                        <p:attrNameLst>
                                          <p:attrName>ppt_x</p:attrName>
                                        </p:attrNameLst>
                                      </p:cBhvr>
                                      <p:tavLst>
                                        <p:tav tm="0">
                                          <p:val>
                                            <p:strVal val="1+#ppt_w/2"/>
                                          </p:val>
                                        </p:tav>
                                        <p:tav tm="100000">
                                          <p:val>
                                            <p:strVal val="#ppt_x"/>
                                          </p:val>
                                        </p:tav>
                                      </p:tavLst>
                                    </p:anim>
                                    <p:anim calcmode="lin" valueType="num">
                                      <p:cBhvr additive="base">
                                        <p:cTn id="17" dur="75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decel="10000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750" fill="hold"/>
                                        <p:tgtEl>
                                          <p:spTgt spid="15"/>
                                        </p:tgtEl>
                                        <p:attrNameLst>
                                          <p:attrName>ppt_x</p:attrName>
                                        </p:attrNameLst>
                                      </p:cBhvr>
                                      <p:tavLst>
                                        <p:tav tm="0">
                                          <p:val>
                                            <p:strVal val="1+#ppt_w/2"/>
                                          </p:val>
                                        </p:tav>
                                        <p:tav tm="100000">
                                          <p:val>
                                            <p:strVal val="#ppt_x"/>
                                          </p:val>
                                        </p:tav>
                                      </p:tavLst>
                                    </p:anim>
                                    <p:anim calcmode="lin" valueType="num">
                                      <p:cBhvr additive="base">
                                        <p:cTn id="22" dur="750" fill="hold"/>
                                        <p:tgtEl>
                                          <p:spTgt spid="15"/>
                                        </p:tgtEl>
                                        <p:attrNameLst>
                                          <p:attrName>ppt_y</p:attrName>
                                        </p:attrNameLst>
                                      </p:cBhvr>
                                      <p:tavLst>
                                        <p:tav tm="0">
                                          <p:val>
                                            <p:strVal val="#ppt_y"/>
                                          </p:val>
                                        </p:tav>
                                        <p:tav tm="100000">
                                          <p:val>
                                            <p:strVal val="#ppt_y"/>
                                          </p:val>
                                        </p:tav>
                                      </p:tavLst>
                                    </p:anim>
                                  </p:childTnLst>
                                </p:cTn>
                              </p:par>
                            </p:childTnLst>
                          </p:cTn>
                        </p:par>
                        <p:par>
                          <p:cTn id="23" fill="hold">
                            <p:stCondLst>
                              <p:cond delay="2750"/>
                            </p:stCondLst>
                            <p:childTnLst>
                              <p:par>
                                <p:cTn id="24" presetID="2" presetClass="entr" presetSubtype="2" decel="10000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750" fill="hold"/>
                                        <p:tgtEl>
                                          <p:spTgt spid="16"/>
                                        </p:tgtEl>
                                        <p:attrNameLst>
                                          <p:attrName>ppt_x</p:attrName>
                                        </p:attrNameLst>
                                      </p:cBhvr>
                                      <p:tavLst>
                                        <p:tav tm="0">
                                          <p:val>
                                            <p:strVal val="1+#ppt_w/2"/>
                                          </p:val>
                                        </p:tav>
                                        <p:tav tm="100000">
                                          <p:val>
                                            <p:strVal val="#ppt_x"/>
                                          </p:val>
                                        </p:tav>
                                      </p:tavLst>
                                    </p:anim>
                                    <p:anim calcmode="lin" valueType="num">
                                      <p:cBhvr additive="base">
                                        <p:cTn id="27" dur="750" fill="hold"/>
                                        <p:tgtEl>
                                          <p:spTgt spid="16"/>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2" decel="10000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750" fill="hold"/>
                                        <p:tgtEl>
                                          <p:spTgt spid="17"/>
                                        </p:tgtEl>
                                        <p:attrNameLst>
                                          <p:attrName>ppt_x</p:attrName>
                                        </p:attrNameLst>
                                      </p:cBhvr>
                                      <p:tavLst>
                                        <p:tav tm="0">
                                          <p:val>
                                            <p:strVal val="1+#ppt_w/2"/>
                                          </p:val>
                                        </p:tav>
                                        <p:tav tm="100000">
                                          <p:val>
                                            <p:strVal val="#ppt_x"/>
                                          </p:val>
                                        </p:tav>
                                      </p:tavLst>
                                    </p:anim>
                                    <p:anim calcmode="lin" valueType="num">
                                      <p:cBhvr additive="base">
                                        <p:cTn id="32"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4038275" y="921420"/>
            <a:ext cx="6444615" cy="1162051"/>
            <a:chOff x="3237789" y="1193772"/>
            <a:chExt cx="3636000" cy="967932"/>
          </a:xfrm>
        </p:grpSpPr>
        <p:grpSp>
          <p:nvGrpSpPr>
            <p:cNvPr id="5" name="组合 4"/>
            <p:cNvGrpSpPr/>
            <p:nvPr/>
          </p:nvGrpSpPr>
          <p:grpSpPr>
            <a:xfrm>
              <a:off x="3237789" y="1193772"/>
              <a:ext cx="3636000" cy="967932"/>
              <a:chOff x="4139952" y="1170041"/>
              <a:chExt cx="3559469" cy="536519"/>
            </a:xfrm>
          </p:grpSpPr>
          <p:sp>
            <p:nvSpPr>
              <p:cNvPr id="7" name="圆角矩形 6"/>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8" name="圆角矩形 113"/>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2"/>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9" name="TextBox 8"/>
              <p:cNvSpPr txBox="1"/>
              <p:nvPr/>
            </p:nvSpPr>
            <p:spPr>
              <a:xfrm>
                <a:off x="4225852" y="1325082"/>
                <a:ext cx="486118" cy="184117"/>
              </a:xfrm>
              <a:prstGeom prst="rect">
                <a:avLst/>
              </a:prstGeom>
              <a:noFill/>
            </p:spPr>
            <p:txBody>
              <a:bodyPr wrap="square" rtlCol="0">
                <a:spAutoFit/>
              </a:bodyPr>
              <a:lstStyle/>
              <a:p>
                <a:pPr algn="ctr"/>
                <a:r>
                  <a:rPr lang="en-US" altLang="zh-CN"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rPr>
                  <a:t>01</a:t>
                </a:r>
                <a:endParaRPr lang="zh-CN" altLang="en-US" sz="2000" b="1" dirty="0">
                  <a:solidFill>
                    <a:schemeClr val="accent2"/>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6" name="TextBox 5"/>
            <p:cNvSpPr txBox="1"/>
            <p:nvPr/>
          </p:nvSpPr>
          <p:spPr>
            <a:xfrm>
              <a:off x="3807179" y="1436609"/>
              <a:ext cx="2929429" cy="414240"/>
            </a:xfrm>
            <a:prstGeom prst="rect">
              <a:avLst/>
            </a:prstGeom>
            <a:noFill/>
          </p:spPr>
          <p:txBody>
            <a:bodyPr wrap="square" rtlCol="0">
              <a:spAutoFit/>
            </a:bodyPr>
            <a:lstStyle/>
            <a:p>
              <a:pPr>
                <a:lnSpc>
                  <a:spcPct val="120000"/>
                </a:lnSpc>
              </a:pPr>
              <a:r>
                <a:rPr lang="zh-CN" altLang="en-US" sz="2400" dirty="0"/>
                <a:t> 能介绍燃料电池电动汽车的特点</a:t>
              </a:r>
            </a:p>
          </p:txBody>
        </p:sp>
      </p:grpSp>
      <p:sp>
        <p:nvSpPr>
          <p:cNvPr id="32" name="Freeform 5"/>
          <p:cNvSpPr/>
          <p:nvPr/>
        </p:nvSpPr>
        <p:spPr bwMode="auto">
          <a:xfrm>
            <a:off x="3405897" y="1131391"/>
            <a:ext cx="626745" cy="4896485"/>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nvGrpSpPr>
          <p:cNvPr id="53" name="组合 52"/>
          <p:cNvGrpSpPr/>
          <p:nvPr/>
        </p:nvGrpSpPr>
        <p:grpSpPr>
          <a:xfrm>
            <a:off x="4038274" y="2375149"/>
            <a:ext cx="6588349" cy="1182369"/>
            <a:chOff x="3237789" y="2461817"/>
            <a:chExt cx="3636000" cy="967932"/>
          </a:xfrm>
        </p:grpSpPr>
        <p:grpSp>
          <p:nvGrpSpPr>
            <p:cNvPr id="23" name="组合 22"/>
            <p:cNvGrpSpPr/>
            <p:nvPr/>
          </p:nvGrpSpPr>
          <p:grpSpPr>
            <a:xfrm>
              <a:off x="3237789" y="2461817"/>
              <a:ext cx="3636000" cy="967932"/>
              <a:chOff x="4139952" y="1170041"/>
              <a:chExt cx="3559469" cy="536519"/>
            </a:xfrm>
          </p:grpSpPr>
          <p:sp>
            <p:nvSpPr>
              <p:cNvPr id="25" name="圆角矩形 24"/>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26" name="圆角矩形 113"/>
              <p:cNvSpPr/>
              <p:nvPr/>
            </p:nvSpPr>
            <p:spPr>
              <a:xfrm>
                <a:off x="4716016" y="1250029"/>
                <a:ext cx="2819382"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6"/>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27" name="TextBox 26"/>
              <p:cNvSpPr txBox="1"/>
              <p:nvPr/>
            </p:nvSpPr>
            <p:spPr>
              <a:xfrm>
                <a:off x="4237519" y="1333759"/>
                <a:ext cx="486118" cy="180953"/>
              </a:xfrm>
              <a:prstGeom prst="rect">
                <a:avLst/>
              </a:prstGeom>
              <a:noFill/>
            </p:spPr>
            <p:txBody>
              <a:bodyPr wrap="square" rtlCol="0">
                <a:spAutoFit/>
              </a:bodyPr>
              <a:lstStyle/>
              <a:p>
                <a:pPr algn="ctr"/>
                <a:r>
                  <a:rPr lang="en-US" altLang="zh-CN"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rPr>
                  <a:t>02</a:t>
                </a:r>
                <a:endParaRPr lang="zh-CN" altLang="en-US" sz="2000" b="1" dirty="0">
                  <a:solidFill>
                    <a:schemeClr val="accent6"/>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36" name="TextBox 35"/>
            <p:cNvSpPr txBox="1"/>
            <p:nvPr/>
          </p:nvSpPr>
          <p:spPr>
            <a:xfrm>
              <a:off x="3792967" y="2590367"/>
              <a:ext cx="2884725" cy="769940"/>
            </a:xfrm>
            <a:prstGeom prst="rect">
              <a:avLst/>
            </a:prstGeom>
            <a:noFill/>
          </p:spPr>
          <p:txBody>
            <a:bodyPr wrap="square" rtlCol="0">
              <a:spAutoFit/>
            </a:bodyPr>
            <a:lstStyle/>
            <a:p>
              <a:pPr algn="l">
                <a:lnSpc>
                  <a:spcPct val="120000"/>
                </a:lnSpc>
                <a:spcBef>
                  <a:spcPts val="0"/>
                </a:spcBef>
                <a:spcAft>
                  <a:spcPts val="0"/>
                </a:spcAft>
              </a:pPr>
              <a:r>
                <a:rPr lang="zh-CN" altLang="en-US" sz="2400" dirty="0"/>
                <a:t>能对燃料电池电动汽车进行分类并了解其结构组成</a:t>
              </a:r>
            </a:p>
          </p:txBody>
        </p:sp>
      </p:grpSp>
      <p:grpSp>
        <p:nvGrpSpPr>
          <p:cNvPr id="54" name="组合 53"/>
          <p:cNvGrpSpPr/>
          <p:nvPr/>
        </p:nvGrpSpPr>
        <p:grpSpPr>
          <a:xfrm>
            <a:off x="4038275" y="3773203"/>
            <a:ext cx="6534785" cy="1167765"/>
            <a:chOff x="3249768" y="3729867"/>
            <a:chExt cx="3636000" cy="967932"/>
          </a:xfrm>
        </p:grpSpPr>
        <p:grpSp>
          <p:nvGrpSpPr>
            <p:cNvPr id="11" name="组合 10"/>
            <p:cNvGrpSpPr/>
            <p:nvPr/>
          </p:nvGrpSpPr>
          <p:grpSpPr>
            <a:xfrm>
              <a:off x="3249768" y="3729867"/>
              <a:ext cx="3636000" cy="967932"/>
              <a:chOff x="4139952" y="1170041"/>
              <a:chExt cx="3559469" cy="536519"/>
            </a:xfrm>
          </p:grpSpPr>
          <p:sp>
            <p:nvSpPr>
              <p:cNvPr id="13" name="圆角矩形 12"/>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4" name="圆角矩形 113"/>
              <p:cNvSpPr/>
              <p:nvPr/>
            </p:nvSpPr>
            <p:spPr>
              <a:xfrm>
                <a:off x="4733447" y="1260998"/>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5"/>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15" name="TextBox 14"/>
              <p:cNvSpPr txBox="1"/>
              <p:nvPr/>
            </p:nvSpPr>
            <p:spPr>
              <a:xfrm>
                <a:off x="4203132" y="1364010"/>
                <a:ext cx="486118" cy="183216"/>
              </a:xfrm>
              <a:prstGeom prst="rect">
                <a:avLst/>
              </a:prstGeom>
              <a:noFill/>
            </p:spPr>
            <p:txBody>
              <a:bodyPr wrap="square" rtlCol="0">
                <a:spAutoFit/>
              </a:bodyPr>
              <a:lstStyle/>
              <a:p>
                <a:pPr algn="ctr"/>
                <a:r>
                  <a:rPr lang="en-US" altLang="zh-CN"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rPr>
                  <a:t>03</a:t>
                </a:r>
                <a:endParaRPr lang="zh-CN" altLang="en-US" sz="2000" b="1" dirty="0">
                  <a:solidFill>
                    <a:schemeClr val="accent5"/>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37" name="TextBox 36"/>
            <p:cNvSpPr txBox="1"/>
            <p:nvPr/>
          </p:nvSpPr>
          <p:spPr>
            <a:xfrm>
              <a:off x="3833450" y="3856571"/>
              <a:ext cx="2880000" cy="779569"/>
            </a:xfrm>
            <a:prstGeom prst="rect">
              <a:avLst/>
            </a:prstGeom>
            <a:noFill/>
          </p:spPr>
          <p:txBody>
            <a:bodyPr wrap="square" rtlCol="0">
              <a:spAutoFit/>
            </a:bodyPr>
            <a:lstStyle/>
            <a:p>
              <a:pPr algn="l">
                <a:lnSpc>
                  <a:spcPct val="120000"/>
                </a:lnSpc>
                <a:spcBef>
                  <a:spcPts val="0"/>
                </a:spcBef>
                <a:spcAft>
                  <a:spcPts val="0"/>
                </a:spcAft>
              </a:pPr>
              <a:r>
                <a:rPr lang="zh-CN" altLang="en-US" sz="2400" dirty="0">
                  <a:sym typeface="+mn-ea"/>
                </a:rPr>
                <a:t>能介绍燃料电池电动汽车的关键技术及目前存在的问题</a:t>
              </a:r>
            </a:p>
          </p:txBody>
        </p:sp>
      </p:grpSp>
      <p:sp>
        <p:nvSpPr>
          <p:cNvPr id="107" name="椭圆 106"/>
          <p:cNvSpPr/>
          <p:nvPr/>
        </p:nvSpPr>
        <p:spPr>
          <a:xfrm>
            <a:off x="4406706" y="5676719"/>
            <a:ext cx="183161" cy="183185"/>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17" name="组合 116"/>
          <p:cNvGrpSpPr/>
          <p:nvPr/>
        </p:nvGrpSpPr>
        <p:grpSpPr>
          <a:xfrm>
            <a:off x="8225636" y="5576113"/>
            <a:ext cx="383842" cy="383892"/>
            <a:chOff x="304800" y="673100"/>
            <a:chExt cx="4000500" cy="4000500"/>
          </a:xfrm>
          <a:effectLst>
            <a:outerShdw blurRad="381000" dist="152400" dir="8100000" algn="tr" rotWithShape="0">
              <a:prstClr val="black">
                <a:alpha val="7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椭圆 1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732103" y="2734460"/>
            <a:ext cx="1645963" cy="1645963"/>
            <a:chOff x="391147" y="2871710"/>
            <a:chExt cx="1645963" cy="1645963"/>
          </a:xfrm>
        </p:grpSpPr>
        <p:grpSp>
          <p:nvGrpSpPr>
            <p:cNvPr id="28" name="组合 27"/>
            <p:cNvGrpSpPr/>
            <p:nvPr/>
          </p:nvGrpSpPr>
          <p:grpSpPr>
            <a:xfrm>
              <a:off x="391147" y="2871710"/>
              <a:ext cx="1645963" cy="164596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480998" y="3253364"/>
              <a:ext cx="1438320" cy="984885"/>
            </a:xfrm>
            <a:prstGeom prst="rect">
              <a:avLst/>
            </a:prstGeom>
            <a:noFill/>
          </p:spPr>
          <p:txBody>
            <a:bodyPr wrap="square" lIns="0" tIns="0" rIns="0" bIns="0" rtlCol="0">
              <a:spAutoFit/>
            </a:bodyPr>
            <a:lstStyle/>
            <a:p>
              <a:pPr algn="ctr"/>
              <a:r>
                <a:rPr lang="zh-CN" altLang="en-US" sz="3200" b="1" dirty="0">
                  <a:solidFill>
                    <a:schemeClr val="accent1"/>
                  </a:solidFill>
                  <a:latin typeface="Microsoft YaHei" panose="020B0503020204020204" charset="-122"/>
                  <a:ea typeface="Microsoft YaHei" panose="020B0503020204020204" charset="-122"/>
                </a:rPr>
                <a:t>学习</a:t>
              </a:r>
            </a:p>
            <a:p>
              <a:pPr algn="ctr"/>
              <a:r>
                <a:rPr lang="zh-CN" altLang="en-US" sz="3200" b="1" dirty="0">
                  <a:solidFill>
                    <a:schemeClr val="accent1"/>
                  </a:solidFill>
                  <a:latin typeface="Microsoft YaHei" panose="020B0503020204020204" charset="-122"/>
                  <a:ea typeface="Microsoft YaHei" panose="020B0503020204020204" charset="-122"/>
                </a:rPr>
                <a:t>目标</a:t>
              </a:r>
            </a:p>
          </p:txBody>
        </p:sp>
      </p:grpSp>
      <p:grpSp>
        <p:nvGrpSpPr>
          <p:cNvPr id="39" name="组合 38">
            <a:extLst>
              <a:ext uri="{FF2B5EF4-FFF2-40B4-BE49-F238E27FC236}">
                <a16:creationId xmlns:a16="http://schemas.microsoft.com/office/drawing/2014/main" id="{3C026A63-FC6F-4F7B-9B1B-D7AAF32E32EF}"/>
              </a:ext>
            </a:extLst>
          </p:cNvPr>
          <p:cNvGrpSpPr/>
          <p:nvPr/>
        </p:nvGrpSpPr>
        <p:grpSpPr>
          <a:xfrm>
            <a:off x="4038274" y="5134858"/>
            <a:ext cx="6444615" cy="1162050"/>
            <a:chOff x="3237789" y="1193772"/>
            <a:chExt cx="3636000" cy="967932"/>
          </a:xfrm>
        </p:grpSpPr>
        <p:grpSp>
          <p:nvGrpSpPr>
            <p:cNvPr id="40" name="组合 39">
              <a:extLst>
                <a:ext uri="{FF2B5EF4-FFF2-40B4-BE49-F238E27FC236}">
                  <a16:creationId xmlns:a16="http://schemas.microsoft.com/office/drawing/2014/main" id="{1C7DBC2D-E8AE-4D6F-AEF3-D87A4C995915}"/>
                </a:ext>
              </a:extLst>
            </p:cNvPr>
            <p:cNvGrpSpPr/>
            <p:nvPr/>
          </p:nvGrpSpPr>
          <p:grpSpPr>
            <a:xfrm>
              <a:off x="3237789" y="1193772"/>
              <a:ext cx="3636000" cy="967932"/>
              <a:chOff x="4139952" y="1170041"/>
              <a:chExt cx="3559469" cy="536519"/>
            </a:xfrm>
          </p:grpSpPr>
          <p:sp>
            <p:nvSpPr>
              <p:cNvPr id="42" name="圆角矩形 6">
                <a:extLst>
                  <a:ext uri="{FF2B5EF4-FFF2-40B4-BE49-F238E27FC236}">
                    <a16:creationId xmlns:a16="http://schemas.microsoft.com/office/drawing/2014/main" id="{01B9D01B-E224-40AC-A375-AFC0A79A373A}"/>
                  </a:ext>
                </a:extLst>
              </p:cNvPr>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Microsoft YaHei" panose="020B0503020204020204" charset="-122"/>
                  <a:ea typeface="Microsoft YaHei" panose="020B0503020204020204" charset="-122"/>
                </a:endParaRPr>
              </a:p>
            </p:txBody>
          </p:sp>
          <p:sp>
            <p:nvSpPr>
              <p:cNvPr id="43" name="圆角矩形 113">
                <a:extLst>
                  <a:ext uri="{FF2B5EF4-FFF2-40B4-BE49-F238E27FC236}">
                    <a16:creationId xmlns:a16="http://schemas.microsoft.com/office/drawing/2014/main" id="{0D0EC91B-3602-4715-83C2-2F1186A9DBC0}"/>
                  </a:ext>
                </a:extLst>
              </p:cNvPr>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FFC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Microsoft YaHei" panose="020B0503020204020204" charset="-122"/>
                  <a:ea typeface="Microsoft YaHei" panose="020B0503020204020204" charset="-122"/>
                </a:endParaRPr>
              </a:p>
            </p:txBody>
          </p:sp>
          <p:sp>
            <p:nvSpPr>
              <p:cNvPr id="44" name="TextBox 8">
                <a:extLst>
                  <a:ext uri="{FF2B5EF4-FFF2-40B4-BE49-F238E27FC236}">
                    <a16:creationId xmlns:a16="http://schemas.microsoft.com/office/drawing/2014/main" id="{6E1BE997-CEA0-496A-968A-0D562F0202B6}"/>
                  </a:ext>
                </a:extLst>
              </p:cNvPr>
              <p:cNvSpPr txBox="1"/>
              <p:nvPr/>
            </p:nvSpPr>
            <p:spPr>
              <a:xfrm>
                <a:off x="4225852" y="1354812"/>
                <a:ext cx="486118" cy="184117"/>
              </a:xfrm>
              <a:prstGeom prst="rect">
                <a:avLst/>
              </a:prstGeom>
              <a:noFill/>
            </p:spPr>
            <p:txBody>
              <a:bodyPr wrap="square" rtlCol="0">
                <a:spAutoFit/>
              </a:bodyPr>
              <a:lstStyle/>
              <a:p>
                <a:pPr algn="ctr"/>
                <a:r>
                  <a:rPr lang="en-US" altLang="zh-CN"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rPr>
                  <a:t>04</a:t>
                </a:r>
                <a:endParaRPr lang="zh-CN" altLang="en-US" sz="2000" b="1" dirty="0">
                  <a:solidFill>
                    <a:srgbClr val="FFC000"/>
                  </a:solidFill>
                  <a:effectLst>
                    <a:innerShdw blurRad="63500" dist="50800" dir="10800000">
                      <a:prstClr val="black">
                        <a:alpha val="50000"/>
                      </a:prstClr>
                    </a:innerShdw>
                  </a:effectLst>
                  <a:latin typeface="Microsoft YaHei" panose="020B0503020204020204" charset="-122"/>
                  <a:ea typeface="Microsoft YaHei" panose="020B0503020204020204" charset="-122"/>
                </a:endParaRPr>
              </a:p>
            </p:txBody>
          </p:sp>
        </p:grpSp>
        <p:sp>
          <p:nvSpPr>
            <p:cNvPr id="41" name="TextBox 5">
              <a:extLst>
                <a:ext uri="{FF2B5EF4-FFF2-40B4-BE49-F238E27FC236}">
                  <a16:creationId xmlns:a16="http://schemas.microsoft.com/office/drawing/2014/main" id="{C7E78D68-1296-41A7-A747-8B2851D035A6}"/>
                </a:ext>
              </a:extLst>
            </p:cNvPr>
            <p:cNvSpPr txBox="1"/>
            <p:nvPr/>
          </p:nvSpPr>
          <p:spPr>
            <a:xfrm>
              <a:off x="3792647" y="1307876"/>
              <a:ext cx="2929429" cy="783403"/>
            </a:xfrm>
            <a:prstGeom prst="rect">
              <a:avLst/>
            </a:prstGeom>
            <a:noFill/>
          </p:spPr>
          <p:txBody>
            <a:bodyPr wrap="square" rtlCol="0">
              <a:spAutoFit/>
            </a:bodyPr>
            <a:lstStyle/>
            <a:p>
              <a:pPr algn="l">
                <a:lnSpc>
                  <a:spcPct val="120000"/>
                </a:lnSpc>
                <a:spcBef>
                  <a:spcPts val="0"/>
                </a:spcBef>
                <a:spcAft>
                  <a:spcPts val="0"/>
                </a:spcAft>
              </a:pPr>
              <a:r>
                <a:rPr lang="zh-CN" altLang="en-US" sz="2400" dirty="0"/>
                <a:t>能介绍燃料电池的结构及工作原理，了解目前燃料电池的发展状况</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Horizontal)">
                                      <p:cBhvr>
                                        <p:cTn id="7" dur="500"/>
                                        <p:tgtEl>
                                          <p:spTgt spid="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750"/>
                                        <p:tgtEl>
                                          <p:spTgt spid="52"/>
                                        </p:tgtEl>
                                      </p:cBhvr>
                                    </p:animEffect>
                                  </p:childTnLst>
                                </p:cTn>
                              </p:par>
                              <p:par>
                                <p:cTn id="12" presetID="22" presetClass="entr" presetSubtype="8" fill="hold" nodeType="with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750"/>
                                        <p:tgtEl>
                                          <p:spTgt spid="53"/>
                                        </p:tgtEl>
                                      </p:cBhvr>
                                    </p:animEffect>
                                  </p:childTnLst>
                                </p:cTn>
                              </p:par>
                              <p:par>
                                <p:cTn id="15" presetID="22" presetClass="entr" presetSubtype="8"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750"/>
                                        <p:tgtEl>
                                          <p:spTgt spid="54"/>
                                        </p:tgtEl>
                                      </p:cBhvr>
                                    </p:animEffect>
                                  </p:childTnLst>
                                </p:cTn>
                              </p:par>
                              <p:par>
                                <p:cTn id="18" presetID="1" presetClass="entr" presetSubtype="0" fill="hold" grpId="0" nodeType="withEffect">
                                  <p:stCondLst>
                                    <p:cond delay="600"/>
                                  </p:stCondLst>
                                  <p:childTnLst>
                                    <p:set>
                                      <p:cBhvr>
                                        <p:cTn id="19" dur="1" fill="hold">
                                          <p:stCondLst>
                                            <p:cond delay="0"/>
                                          </p:stCondLst>
                                        </p:cTn>
                                        <p:tgtEl>
                                          <p:spTgt spid="107"/>
                                        </p:tgtEl>
                                        <p:attrNameLst>
                                          <p:attrName>style.visibility</p:attrName>
                                        </p:attrNameLst>
                                      </p:cBhvr>
                                      <p:to>
                                        <p:strVal val="visible"/>
                                      </p:to>
                                    </p:set>
                                  </p:childTnLst>
                                </p:cTn>
                              </p:par>
                              <p:par>
                                <p:cTn id="20" presetID="53" presetClass="entr" presetSubtype="16" fill="hold" grpId="1" nodeType="withEffect">
                                  <p:stCondLst>
                                    <p:cond delay="600"/>
                                  </p:stCondLst>
                                  <p:childTnLst>
                                    <p:set>
                                      <p:cBhvr>
                                        <p:cTn id="21" dur="1" fill="hold">
                                          <p:stCondLst>
                                            <p:cond delay="0"/>
                                          </p:stCondLst>
                                        </p:cTn>
                                        <p:tgtEl>
                                          <p:spTgt spid="107"/>
                                        </p:tgtEl>
                                        <p:attrNameLst>
                                          <p:attrName>style.visibility</p:attrName>
                                        </p:attrNameLst>
                                      </p:cBhvr>
                                      <p:to>
                                        <p:strVal val="visible"/>
                                      </p:to>
                                    </p:set>
                                    <p:anim calcmode="lin" valueType="num">
                                      <p:cBhvr>
                                        <p:cTn id="22" dur="500" fill="hold"/>
                                        <p:tgtEl>
                                          <p:spTgt spid="107"/>
                                        </p:tgtEl>
                                        <p:attrNameLst>
                                          <p:attrName>ppt_w</p:attrName>
                                        </p:attrNameLst>
                                      </p:cBhvr>
                                      <p:tavLst>
                                        <p:tav tm="0">
                                          <p:val>
                                            <p:fltVal val="0"/>
                                          </p:val>
                                        </p:tav>
                                        <p:tav tm="100000">
                                          <p:val>
                                            <p:strVal val="#ppt_w"/>
                                          </p:val>
                                        </p:tav>
                                      </p:tavLst>
                                    </p:anim>
                                    <p:anim calcmode="lin" valueType="num">
                                      <p:cBhvr>
                                        <p:cTn id="23" dur="500" fill="hold"/>
                                        <p:tgtEl>
                                          <p:spTgt spid="107"/>
                                        </p:tgtEl>
                                        <p:attrNameLst>
                                          <p:attrName>ppt_h</p:attrName>
                                        </p:attrNameLst>
                                      </p:cBhvr>
                                      <p:tavLst>
                                        <p:tav tm="0">
                                          <p:val>
                                            <p:fltVal val="0"/>
                                          </p:val>
                                        </p:tav>
                                        <p:tav tm="100000">
                                          <p:val>
                                            <p:strVal val="#ppt_h"/>
                                          </p:val>
                                        </p:tav>
                                      </p:tavLst>
                                    </p:anim>
                                    <p:animEffect transition="in" filter="fade">
                                      <p:cBhvr>
                                        <p:cTn id="24" dur="500"/>
                                        <p:tgtEl>
                                          <p:spTgt spid="107"/>
                                        </p:tgtEl>
                                      </p:cBhvr>
                                    </p:animEffect>
                                  </p:childTnLst>
                                </p:cTn>
                              </p:par>
                              <p:par>
                                <p:cTn id="25" presetID="64" presetClass="path" presetSubtype="0" fill="hold" grpId="2" nodeType="withEffect">
                                  <p:stCondLst>
                                    <p:cond delay="600"/>
                                  </p:stCondLst>
                                  <p:childTnLst>
                                    <p:animMotion origin="layout" path="M -4.44444E-6 -3.45679E-6 L -0.10381 -0.2787 " pathEditMode="relative" rAng="0" ptsTypes="AA">
                                      <p:cBhvr>
                                        <p:cTn id="26" dur="500" spd="-100000" fill="hold"/>
                                        <p:tgtEl>
                                          <p:spTgt spid="107"/>
                                        </p:tgtEl>
                                        <p:attrNameLst>
                                          <p:attrName>ppt_x</p:attrName>
                                          <p:attrName>ppt_y</p:attrName>
                                        </p:attrNameLst>
                                      </p:cBhvr>
                                      <p:rCtr x="-5191" y="-13951"/>
                                    </p:animMotion>
                                  </p:childTnLst>
                                </p:cTn>
                              </p:par>
                              <p:par>
                                <p:cTn id="27" presetID="1" presetClass="entr" presetSubtype="0" fill="hold" nodeType="withEffect">
                                  <p:stCondLst>
                                    <p:cond delay="600"/>
                                  </p:stCondLst>
                                  <p:childTnLst>
                                    <p:set>
                                      <p:cBhvr>
                                        <p:cTn id="28" dur="1" fill="hold">
                                          <p:stCondLst>
                                            <p:cond delay="0"/>
                                          </p:stCondLst>
                                        </p:cTn>
                                        <p:tgtEl>
                                          <p:spTgt spid="117"/>
                                        </p:tgtEl>
                                        <p:attrNameLst>
                                          <p:attrName>style.visibility</p:attrName>
                                        </p:attrNameLst>
                                      </p:cBhvr>
                                      <p:to>
                                        <p:strVal val="visible"/>
                                      </p:to>
                                    </p:set>
                                  </p:childTnLst>
                                </p:cTn>
                              </p:par>
                              <p:par>
                                <p:cTn id="29" presetID="53" presetClass="entr" presetSubtype="16" fill="hold" nodeType="withEffect">
                                  <p:stCondLst>
                                    <p:cond delay="600"/>
                                  </p:stCondLst>
                                  <p:childTnLst>
                                    <p:set>
                                      <p:cBhvr>
                                        <p:cTn id="30" dur="1" fill="hold">
                                          <p:stCondLst>
                                            <p:cond delay="0"/>
                                          </p:stCondLst>
                                        </p:cTn>
                                        <p:tgtEl>
                                          <p:spTgt spid="117"/>
                                        </p:tgtEl>
                                        <p:attrNameLst>
                                          <p:attrName>style.visibility</p:attrName>
                                        </p:attrNameLst>
                                      </p:cBhvr>
                                      <p:to>
                                        <p:strVal val="visible"/>
                                      </p:to>
                                    </p:set>
                                    <p:anim calcmode="lin" valueType="num">
                                      <p:cBhvr>
                                        <p:cTn id="31" dur="500" fill="hold"/>
                                        <p:tgtEl>
                                          <p:spTgt spid="117"/>
                                        </p:tgtEl>
                                        <p:attrNameLst>
                                          <p:attrName>ppt_w</p:attrName>
                                        </p:attrNameLst>
                                      </p:cBhvr>
                                      <p:tavLst>
                                        <p:tav tm="0">
                                          <p:val>
                                            <p:fltVal val="0"/>
                                          </p:val>
                                        </p:tav>
                                        <p:tav tm="100000">
                                          <p:val>
                                            <p:strVal val="#ppt_w"/>
                                          </p:val>
                                        </p:tav>
                                      </p:tavLst>
                                    </p:anim>
                                    <p:anim calcmode="lin" valueType="num">
                                      <p:cBhvr>
                                        <p:cTn id="32" dur="500" fill="hold"/>
                                        <p:tgtEl>
                                          <p:spTgt spid="117"/>
                                        </p:tgtEl>
                                        <p:attrNameLst>
                                          <p:attrName>ppt_h</p:attrName>
                                        </p:attrNameLst>
                                      </p:cBhvr>
                                      <p:tavLst>
                                        <p:tav tm="0">
                                          <p:val>
                                            <p:fltVal val="0"/>
                                          </p:val>
                                        </p:tav>
                                        <p:tav tm="100000">
                                          <p:val>
                                            <p:strVal val="#ppt_h"/>
                                          </p:val>
                                        </p:tav>
                                      </p:tavLst>
                                    </p:anim>
                                    <p:animEffect transition="in" filter="fade">
                                      <p:cBhvr>
                                        <p:cTn id="33" dur="500"/>
                                        <p:tgtEl>
                                          <p:spTgt spid="117"/>
                                        </p:tgtEl>
                                      </p:cBhvr>
                                    </p:animEffect>
                                  </p:childTnLst>
                                </p:cTn>
                              </p:par>
                              <p:par>
                                <p:cTn id="34" presetID="42" presetClass="path" presetSubtype="0" fill="hold" nodeType="withEffect">
                                  <p:stCondLst>
                                    <p:cond delay="600"/>
                                  </p:stCondLst>
                                  <p:childTnLst>
                                    <p:animMotion origin="layout" path="M 3.88889E-6 -4.81481E-6 L 0.13507 0.28334 " pathEditMode="relative" rAng="0" ptsTypes="AA">
                                      <p:cBhvr>
                                        <p:cTn id="35" dur="500" spd="-100000" fill="hold"/>
                                        <p:tgtEl>
                                          <p:spTgt spid="117"/>
                                        </p:tgtEl>
                                        <p:attrNameLst>
                                          <p:attrName>ppt_x</p:attrName>
                                          <p:attrName>ppt_y</p:attrName>
                                        </p:attrNameLst>
                                      </p:cBhvr>
                                      <p:rCtr x="6753" y="14167"/>
                                    </p:animMotion>
                                  </p:childTnLst>
                                </p:cTn>
                              </p:par>
                              <p:par>
                                <p:cTn id="36" presetID="53" presetClass="entr" presetSubtype="16" fill="hold"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p:cTn id="38" dur="500" fill="hold"/>
                                        <p:tgtEl>
                                          <p:spTgt spid="51"/>
                                        </p:tgtEl>
                                        <p:attrNameLst>
                                          <p:attrName>ppt_w</p:attrName>
                                        </p:attrNameLst>
                                      </p:cBhvr>
                                      <p:tavLst>
                                        <p:tav tm="0">
                                          <p:val>
                                            <p:fltVal val="0"/>
                                          </p:val>
                                        </p:tav>
                                        <p:tav tm="100000">
                                          <p:val>
                                            <p:strVal val="#ppt_w"/>
                                          </p:val>
                                        </p:tav>
                                      </p:tavLst>
                                    </p:anim>
                                    <p:anim calcmode="lin" valueType="num">
                                      <p:cBhvr>
                                        <p:cTn id="39" dur="500" fill="hold"/>
                                        <p:tgtEl>
                                          <p:spTgt spid="51"/>
                                        </p:tgtEl>
                                        <p:attrNameLst>
                                          <p:attrName>ppt_h</p:attrName>
                                        </p:attrNameLst>
                                      </p:cBhvr>
                                      <p:tavLst>
                                        <p:tav tm="0">
                                          <p:val>
                                            <p:fltVal val="0"/>
                                          </p:val>
                                        </p:tav>
                                        <p:tav tm="100000">
                                          <p:val>
                                            <p:strVal val="#ppt_h"/>
                                          </p:val>
                                        </p:tav>
                                      </p:tavLst>
                                    </p:anim>
                                    <p:animEffect transition="in" filter="fade">
                                      <p:cBhvr>
                                        <p:cTn id="40" dur="500"/>
                                        <p:tgtEl>
                                          <p:spTgt spid="51"/>
                                        </p:tgtEl>
                                      </p:cBhvr>
                                    </p:animEffect>
                                  </p:childTnLst>
                                </p:cTn>
                              </p:par>
                            </p:childTnLst>
                          </p:cTn>
                        </p:par>
                        <p:par>
                          <p:cTn id="41" fill="hold">
                            <p:stCondLst>
                              <p:cond delay="1600"/>
                            </p:stCondLst>
                            <p:childTnLst>
                              <p:par>
                                <p:cTn id="42" presetID="22" presetClass="entr" presetSubtype="8" fill="hold"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left)">
                                      <p:cBhvr>
                                        <p:cTn id="44" dur="7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107" grpId="0" bldLvl="0" animBg="1"/>
      <p:bldP spid="107" grpId="1" bldLvl="0" animBg="1"/>
      <p:bldP spid="107" grpId="2"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C9C6FEC8-12AE-406D-944E-6EA28E77A338}"/>
              </a:ext>
            </a:extLst>
          </p:cNvPr>
          <p:cNvSpPr txBox="1"/>
          <p:nvPr/>
        </p:nvSpPr>
        <p:spPr>
          <a:xfrm>
            <a:off x="669702" y="671676"/>
            <a:ext cx="10947042" cy="1688411"/>
          </a:xfrm>
          <a:prstGeom prst="rect">
            <a:avLst/>
          </a:prstGeom>
          <a:noFill/>
        </p:spPr>
        <p:txBody>
          <a:bodyPr wrap="square">
            <a:spAutoFit/>
          </a:bodyPr>
          <a:lstStyle/>
          <a:p>
            <a:pPr>
              <a:lnSpc>
                <a:spcPct val="150000"/>
              </a:lnSpc>
            </a:pPr>
            <a:r>
              <a:rPr lang="en-US" altLang="zh-CN" sz="2400" b="1" dirty="0">
                <a:solidFill>
                  <a:schemeClr val="accent1"/>
                </a:solidFill>
              </a:rPr>
              <a:t>1. </a:t>
            </a:r>
            <a:r>
              <a:rPr lang="zh-CN" altLang="en-US" sz="2400" b="1" dirty="0">
                <a:solidFill>
                  <a:schemeClr val="accent1"/>
                </a:solidFill>
              </a:rPr>
              <a:t>燃料电池系统控制</a:t>
            </a:r>
            <a:endParaRPr lang="en-US" altLang="zh-CN" sz="2400" b="1" dirty="0">
              <a:solidFill>
                <a:schemeClr val="accent1"/>
              </a:solidFill>
            </a:endParaRPr>
          </a:p>
          <a:p>
            <a:pPr>
              <a:lnSpc>
                <a:spcPct val="150000"/>
              </a:lnSpc>
            </a:pPr>
            <a:r>
              <a:rPr lang="zh-CN" altLang="en-US" sz="2400" dirty="0"/>
              <a:t>     控制燃料电池的燃料供给与循环系统、氧化剂供给系统、水</a:t>
            </a:r>
            <a:r>
              <a:rPr lang="en-US" altLang="zh-CN" sz="2400" dirty="0"/>
              <a:t>/</a:t>
            </a:r>
            <a:r>
              <a:rPr lang="zh-CN" altLang="en-US" sz="2400" dirty="0"/>
              <a:t>热管理系统，</a:t>
            </a:r>
            <a:endParaRPr lang="en-US" altLang="zh-CN" sz="2400" dirty="0"/>
          </a:p>
          <a:p>
            <a:pPr>
              <a:lnSpc>
                <a:spcPct val="150000"/>
              </a:lnSpc>
            </a:pPr>
            <a:r>
              <a:rPr lang="en-US" altLang="zh-CN" sz="2400" dirty="0"/>
              <a:t>     </a:t>
            </a:r>
            <a:r>
              <a:rPr lang="zh-CN" altLang="en-US" sz="2400" dirty="0"/>
              <a:t>并协调各系统工作，以使燃料电池系统能持续向外供电。</a:t>
            </a:r>
          </a:p>
        </p:txBody>
      </p:sp>
      <p:pic>
        <p:nvPicPr>
          <p:cNvPr id="3" name="图片 2">
            <a:extLst>
              <a:ext uri="{FF2B5EF4-FFF2-40B4-BE49-F238E27FC236}">
                <a16:creationId xmlns:a16="http://schemas.microsoft.com/office/drawing/2014/main" id="{869E5E2F-9B6E-4C6A-8B81-5805B0A0CDF1}"/>
              </a:ext>
            </a:extLst>
          </p:cNvPr>
          <p:cNvPicPr>
            <a:picLocks noChangeAspect="1"/>
          </p:cNvPicPr>
          <p:nvPr/>
        </p:nvPicPr>
        <p:blipFill>
          <a:blip r:embed="rId2"/>
          <a:stretch>
            <a:fillRect/>
          </a:stretch>
        </p:blipFill>
        <p:spPr>
          <a:xfrm>
            <a:off x="1146218" y="2504136"/>
            <a:ext cx="7740204" cy="4353864"/>
          </a:xfrm>
          <a:prstGeom prst="rect">
            <a:avLst/>
          </a:prstGeom>
        </p:spPr>
      </p:pic>
    </p:spTree>
    <p:extLst>
      <p:ext uri="{BB962C8B-B14F-4D97-AF65-F5344CB8AC3E}">
        <p14:creationId xmlns:p14="http://schemas.microsoft.com/office/powerpoint/2010/main" val="38138614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3571B19-03D3-4B6F-9AF8-84B736F3E27C}"/>
              </a:ext>
            </a:extLst>
          </p:cNvPr>
          <p:cNvSpPr>
            <a:spLocks noGrp="1"/>
          </p:cNvSpPr>
          <p:nvPr>
            <p:ph idx="1"/>
          </p:nvPr>
        </p:nvSpPr>
        <p:spPr>
          <a:xfrm>
            <a:off x="838200" y="936982"/>
            <a:ext cx="10688392" cy="5553970"/>
          </a:xfrm>
        </p:spPr>
        <p:txBody>
          <a:bodyPr>
            <a:normAutofit/>
          </a:bodyPr>
          <a:lstStyle/>
          <a:p>
            <a:pPr marL="0" indent="0">
              <a:lnSpc>
                <a:spcPct val="150000"/>
              </a:lnSpc>
              <a:buNone/>
            </a:pPr>
            <a:r>
              <a:rPr lang="en-US" altLang="zh-CN" b="1" dirty="0"/>
              <a:t>   </a:t>
            </a:r>
            <a:r>
              <a:rPr lang="en-US" altLang="zh-CN" b="1" dirty="0">
                <a:solidFill>
                  <a:schemeClr val="accent1"/>
                </a:solidFill>
              </a:rPr>
              <a:t>2.DC/DC</a:t>
            </a:r>
            <a:r>
              <a:rPr lang="zh-CN" altLang="en-US" b="1" dirty="0">
                <a:solidFill>
                  <a:schemeClr val="accent1"/>
                </a:solidFill>
              </a:rPr>
              <a:t>转换器控制</a:t>
            </a:r>
            <a:endParaRPr lang="en-US" altLang="zh-CN" b="1" dirty="0">
              <a:solidFill>
                <a:schemeClr val="accent1"/>
              </a:solidFill>
            </a:endParaRPr>
          </a:p>
          <a:p>
            <a:pPr>
              <a:lnSpc>
                <a:spcPct val="150000"/>
              </a:lnSpc>
            </a:pPr>
            <a:r>
              <a:rPr lang="en-US" altLang="zh-CN" dirty="0"/>
              <a:t>DC/DC</a:t>
            </a:r>
            <a:r>
              <a:rPr lang="zh-CN" altLang="en-US" dirty="0"/>
              <a:t>转换器用于改变燃料电池的直流电压，由电子控制器控制。</a:t>
            </a:r>
            <a:endParaRPr lang="en-US" altLang="zh-CN" dirty="0"/>
          </a:p>
          <a:p>
            <a:pPr>
              <a:lnSpc>
                <a:spcPct val="150000"/>
              </a:lnSpc>
            </a:pPr>
            <a:r>
              <a:rPr lang="zh-CN" altLang="en-US" dirty="0"/>
              <a:t>电子控制器的作用是通过调节</a:t>
            </a:r>
            <a:r>
              <a:rPr lang="en-US" altLang="zh-CN" dirty="0"/>
              <a:t>DC/DC</a:t>
            </a:r>
            <a:r>
              <a:rPr lang="zh-CN" altLang="en-US" dirty="0"/>
              <a:t>转换器的输出电压，将燃料电池堆较低的电压上升至电机所需要的电压。</a:t>
            </a:r>
            <a:endParaRPr lang="en-US" altLang="zh-CN" dirty="0"/>
          </a:p>
          <a:p>
            <a:pPr>
              <a:lnSpc>
                <a:spcPct val="150000"/>
              </a:lnSpc>
            </a:pPr>
            <a:r>
              <a:rPr lang="en-US" altLang="zh-CN" dirty="0"/>
              <a:t>DC/DC</a:t>
            </a:r>
            <a:r>
              <a:rPr lang="zh-CN" altLang="en-US" dirty="0"/>
              <a:t>转换器的作用不仅仅是升压和稳压，在工作时，它还通过控制器的实时调节，使输出电压与蓄电池的电压相匹配，协调燃料电池和蓄电池负荷，起限制燃料电池最大输出电流和最大功率的作用，以避免燃料电池因过载而损坏。</a:t>
            </a:r>
          </a:p>
        </p:txBody>
      </p:sp>
    </p:spTree>
    <p:extLst>
      <p:ext uri="{BB962C8B-B14F-4D97-AF65-F5344CB8AC3E}">
        <p14:creationId xmlns:p14="http://schemas.microsoft.com/office/powerpoint/2010/main" val="2573595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C2262E56-B72A-4E09-BBEB-D5324D90A158}"/>
              </a:ext>
            </a:extLst>
          </p:cNvPr>
          <p:cNvSpPr txBox="1"/>
          <p:nvPr/>
        </p:nvSpPr>
        <p:spPr>
          <a:xfrm>
            <a:off x="682579" y="835918"/>
            <a:ext cx="10573555" cy="4550733"/>
          </a:xfrm>
          <a:prstGeom prst="rect">
            <a:avLst/>
          </a:prstGeom>
          <a:noFill/>
        </p:spPr>
        <p:txBody>
          <a:bodyPr wrap="square">
            <a:spAutoFit/>
          </a:bodyPr>
          <a:lstStyle/>
          <a:p>
            <a:pPr>
              <a:lnSpc>
                <a:spcPct val="150000"/>
              </a:lnSpc>
            </a:pPr>
            <a:r>
              <a:rPr lang="en-US" altLang="zh-CN" sz="2400" b="1" dirty="0">
                <a:solidFill>
                  <a:schemeClr val="accent1"/>
                </a:solidFill>
              </a:rPr>
              <a:t>3.</a:t>
            </a:r>
            <a:r>
              <a:rPr lang="zh-CN" altLang="en-US" sz="2400" b="1" dirty="0">
                <a:solidFill>
                  <a:schemeClr val="accent1"/>
                </a:solidFill>
              </a:rPr>
              <a:t>辅助蓄能装置能量管理</a:t>
            </a:r>
            <a:endParaRPr lang="en-US" altLang="zh-CN" sz="2400" b="1" dirty="0">
              <a:solidFill>
                <a:schemeClr val="accent1"/>
              </a:solidFill>
            </a:endParaRPr>
          </a:p>
          <a:p>
            <a:pPr>
              <a:lnSpc>
                <a:spcPct val="150000"/>
              </a:lnSpc>
            </a:pPr>
            <a:r>
              <a:rPr lang="zh-CN" altLang="en-US" sz="2400" dirty="0"/>
              <a:t>   对蓄电池的充电、放电、存电状态等 进行监控，</a:t>
            </a:r>
            <a:endParaRPr lang="en-US" altLang="zh-CN" sz="2400" dirty="0"/>
          </a:p>
          <a:p>
            <a:pPr>
              <a:lnSpc>
                <a:spcPct val="150000"/>
              </a:lnSpc>
            </a:pPr>
            <a:r>
              <a:rPr lang="en-US" altLang="zh-CN" sz="2400" dirty="0"/>
              <a:t>   </a:t>
            </a:r>
            <a:r>
              <a:rPr lang="zh-CN" altLang="en-US" sz="2400" dirty="0"/>
              <a:t>使辅助蓄能装置能正常地起作用，实现车辆在起动、</a:t>
            </a:r>
            <a:endParaRPr lang="en-US" altLang="zh-CN" sz="2400" dirty="0"/>
          </a:p>
          <a:p>
            <a:pPr>
              <a:lnSpc>
                <a:spcPct val="150000"/>
              </a:lnSpc>
            </a:pPr>
            <a:r>
              <a:rPr lang="en-US" altLang="zh-CN" sz="2400" dirty="0"/>
              <a:t>   </a:t>
            </a:r>
            <a:r>
              <a:rPr lang="zh-CN" altLang="en-US" sz="2400" dirty="0"/>
              <a:t>加速、爬坡等工况下的协助供电，</a:t>
            </a:r>
            <a:endParaRPr lang="en-US" altLang="zh-CN" sz="2400" dirty="0"/>
          </a:p>
          <a:p>
            <a:pPr>
              <a:lnSpc>
                <a:spcPct val="150000"/>
              </a:lnSpc>
            </a:pPr>
            <a:r>
              <a:rPr lang="en-US" altLang="zh-CN" sz="2400" dirty="0"/>
              <a:t>   </a:t>
            </a:r>
            <a:r>
              <a:rPr lang="zh-CN" altLang="en-US" sz="2400" dirty="0"/>
              <a:t>并在车辆运行时储存燃料电池富余电能，</a:t>
            </a:r>
            <a:endParaRPr lang="en-US" altLang="zh-CN" sz="2400" dirty="0"/>
          </a:p>
          <a:p>
            <a:pPr>
              <a:lnSpc>
                <a:spcPct val="150000"/>
              </a:lnSpc>
            </a:pPr>
            <a:r>
              <a:rPr lang="en-US" altLang="zh-CN" sz="2400" dirty="0"/>
              <a:t>   </a:t>
            </a:r>
            <a:r>
              <a:rPr lang="zh-CN" altLang="en-US" sz="2400" dirty="0"/>
              <a:t>实现汽车制动时的能量回馈。</a:t>
            </a:r>
            <a:endParaRPr lang="en-US" altLang="zh-CN" sz="2400" dirty="0"/>
          </a:p>
          <a:p>
            <a:pPr>
              <a:lnSpc>
                <a:spcPct val="150000"/>
              </a:lnSpc>
            </a:pPr>
            <a:r>
              <a:rPr lang="en-US" altLang="zh-CN" sz="2400" dirty="0"/>
              <a:t>   </a:t>
            </a:r>
            <a:r>
              <a:rPr lang="zh-CN" altLang="en-US" sz="2400" dirty="0"/>
              <a:t>蓄电池能量管理系统通过对蓄电池电压、电流、温度等参数的监测，</a:t>
            </a:r>
            <a:endParaRPr lang="en-US" altLang="zh-CN" sz="2400" dirty="0"/>
          </a:p>
          <a:p>
            <a:pPr>
              <a:lnSpc>
                <a:spcPct val="150000"/>
              </a:lnSpc>
            </a:pPr>
            <a:r>
              <a:rPr lang="en-US" altLang="zh-CN" sz="2400" dirty="0"/>
              <a:t>   </a:t>
            </a:r>
            <a:r>
              <a:rPr lang="zh-CN" altLang="en-US" sz="2400" dirty="0"/>
              <a:t>还可实现蓄电池的过充电、过放电控制，进行蓄电池荷电状态的估计与显示。</a:t>
            </a:r>
          </a:p>
        </p:txBody>
      </p:sp>
    </p:spTree>
    <p:extLst>
      <p:ext uri="{BB962C8B-B14F-4D97-AF65-F5344CB8AC3E}">
        <p14:creationId xmlns:p14="http://schemas.microsoft.com/office/powerpoint/2010/main" val="37319161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3987E18-57EC-4F40-BECA-978F351E7558}"/>
              </a:ext>
            </a:extLst>
          </p:cNvPr>
          <p:cNvSpPr txBox="1"/>
          <p:nvPr/>
        </p:nvSpPr>
        <p:spPr>
          <a:xfrm>
            <a:off x="695459" y="1254395"/>
            <a:ext cx="10457646" cy="3442737"/>
          </a:xfrm>
          <a:prstGeom prst="rect">
            <a:avLst/>
          </a:prstGeom>
          <a:noFill/>
        </p:spPr>
        <p:txBody>
          <a:bodyPr wrap="square">
            <a:spAutoFit/>
          </a:bodyPr>
          <a:lstStyle/>
          <a:p>
            <a:pPr>
              <a:lnSpc>
                <a:spcPct val="150000"/>
              </a:lnSpc>
            </a:pPr>
            <a:r>
              <a:rPr lang="zh-CN" altLang="en-US" sz="2400" b="1" dirty="0">
                <a:solidFill>
                  <a:schemeClr val="accent1"/>
                </a:solidFill>
              </a:rPr>
              <a:t>4.电机驱动控制</a:t>
            </a:r>
            <a:endParaRPr lang="en-US" altLang="zh-CN" sz="2400" b="1" dirty="0">
              <a:solidFill>
                <a:schemeClr val="accent1"/>
              </a:solidFill>
            </a:endParaRPr>
          </a:p>
          <a:p>
            <a:pPr>
              <a:lnSpc>
                <a:spcPct val="150000"/>
              </a:lnSpc>
            </a:pPr>
            <a:r>
              <a:rPr lang="en-US" altLang="zh-CN" sz="2400" dirty="0"/>
              <a:t>  </a:t>
            </a:r>
            <a:r>
              <a:rPr lang="zh-CN" altLang="en-US" sz="2400" dirty="0"/>
              <a:t>电机的类型不同，其控制系统的电路结构和工作原理也有所不同。 </a:t>
            </a:r>
            <a:endParaRPr lang="en-US" altLang="zh-CN" sz="2400" dirty="0"/>
          </a:p>
          <a:p>
            <a:pPr>
              <a:lnSpc>
                <a:spcPct val="150000"/>
              </a:lnSpc>
            </a:pPr>
            <a:r>
              <a:rPr lang="en-US" altLang="zh-CN" sz="2400" dirty="0"/>
              <a:t>  </a:t>
            </a:r>
            <a:r>
              <a:rPr lang="zh-CN" altLang="en-US" sz="2400" dirty="0"/>
              <a:t>总体上，电机驱动控制系统的主要控制功能：</a:t>
            </a:r>
            <a:endParaRPr lang="en-US" altLang="zh-CN" sz="2400" dirty="0"/>
          </a:p>
          <a:p>
            <a:pPr>
              <a:lnSpc>
                <a:spcPct val="150000"/>
              </a:lnSpc>
            </a:pPr>
            <a:r>
              <a:rPr lang="en-US" altLang="zh-CN" sz="2400" dirty="0"/>
              <a:t>   </a:t>
            </a:r>
            <a:r>
              <a:rPr lang="zh-CN" altLang="en-US" sz="2400" dirty="0"/>
              <a:t>电机的转速与转矩调节、</a:t>
            </a:r>
            <a:endParaRPr lang="en-US" altLang="zh-CN" sz="2400" dirty="0"/>
          </a:p>
          <a:p>
            <a:pPr>
              <a:lnSpc>
                <a:spcPct val="150000"/>
              </a:lnSpc>
            </a:pPr>
            <a:r>
              <a:rPr lang="en-US" altLang="zh-CN" sz="2400" dirty="0"/>
              <a:t>   </a:t>
            </a:r>
            <a:r>
              <a:rPr lang="zh-CN" altLang="en-US" sz="2400" dirty="0"/>
              <a:t>电机工作模式控制（设有制动能量回馈的电动汽车）、</a:t>
            </a:r>
            <a:endParaRPr lang="en-US" altLang="zh-CN" sz="2400" dirty="0"/>
          </a:p>
          <a:p>
            <a:pPr>
              <a:lnSpc>
                <a:spcPct val="150000"/>
              </a:lnSpc>
            </a:pPr>
            <a:r>
              <a:rPr lang="en-US" altLang="zh-CN" sz="2400" dirty="0"/>
              <a:t>   </a:t>
            </a:r>
            <a:r>
              <a:rPr lang="zh-CN" altLang="en-US" sz="2400" dirty="0"/>
              <a:t>电机过载保护控制等。</a:t>
            </a:r>
          </a:p>
        </p:txBody>
      </p:sp>
    </p:spTree>
    <p:extLst>
      <p:ext uri="{BB962C8B-B14F-4D97-AF65-F5344CB8AC3E}">
        <p14:creationId xmlns:p14="http://schemas.microsoft.com/office/powerpoint/2010/main" val="25533454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D5F9DC9F-421E-4DC8-9F54-D6421AA49FCD}"/>
              </a:ext>
            </a:extLst>
          </p:cNvPr>
          <p:cNvSpPr txBox="1"/>
          <p:nvPr/>
        </p:nvSpPr>
        <p:spPr>
          <a:xfrm>
            <a:off x="1159098" y="951429"/>
            <a:ext cx="10238704" cy="5443285"/>
          </a:xfrm>
          <a:prstGeom prst="rect">
            <a:avLst/>
          </a:prstGeom>
          <a:noFill/>
        </p:spPr>
        <p:txBody>
          <a:bodyPr wrap="square">
            <a:spAutoFit/>
          </a:bodyPr>
          <a:lstStyle/>
          <a:p>
            <a:r>
              <a:rPr lang="en-US" altLang="zh-CN" sz="2400" b="1" dirty="0">
                <a:solidFill>
                  <a:schemeClr val="accent1"/>
                </a:solidFill>
              </a:rPr>
              <a:t>5. </a:t>
            </a:r>
            <a:r>
              <a:rPr lang="zh-CN" altLang="en-US" sz="2400" b="1" dirty="0">
                <a:solidFill>
                  <a:schemeClr val="accent1"/>
                </a:solidFill>
              </a:rPr>
              <a:t>整车协调控制</a:t>
            </a:r>
            <a:endParaRPr lang="en-US" altLang="zh-CN" sz="2400" b="1" dirty="0">
              <a:solidFill>
                <a:schemeClr val="accent1"/>
              </a:solidFill>
            </a:endParaRPr>
          </a:p>
          <a:p>
            <a:pPr>
              <a:lnSpc>
                <a:spcPct val="150000"/>
              </a:lnSpc>
            </a:pPr>
            <a:r>
              <a:rPr lang="zh-CN" altLang="en-US" sz="2400" dirty="0"/>
              <a:t>    基于设定的控制策略对各控制功能模块进行协调控制。</a:t>
            </a:r>
            <a:endParaRPr lang="en-US" altLang="zh-CN" sz="2400" dirty="0"/>
          </a:p>
          <a:p>
            <a:pPr>
              <a:lnSpc>
                <a:spcPct val="150000"/>
              </a:lnSpc>
            </a:pPr>
            <a:r>
              <a:rPr lang="zh-CN" altLang="en-US" sz="2400" dirty="0"/>
              <a:t>    （</a:t>
            </a:r>
            <a:r>
              <a:rPr lang="en-US" altLang="zh-CN" sz="2400" dirty="0"/>
              <a:t>1</a:t>
            </a:r>
            <a:r>
              <a:rPr lang="zh-CN" altLang="en-US" sz="2400" dirty="0"/>
              <a:t>）控制器根据加速踏板传感器、制动踏板传感器、档位开关送入的电信号判断驾驶人的驾车意图，并输出控制信号，通过相关的控制功能模块实现车辆的行驶工况控制；</a:t>
            </a:r>
            <a:endParaRPr lang="en-US" altLang="zh-CN" sz="2400" dirty="0"/>
          </a:p>
          <a:p>
            <a:pPr>
              <a:lnSpc>
                <a:spcPct val="150000"/>
              </a:lnSpc>
            </a:pPr>
            <a:r>
              <a:rPr lang="zh-CN" altLang="en-US" sz="2400" dirty="0"/>
              <a:t>    （</a:t>
            </a:r>
            <a:r>
              <a:rPr lang="en-US" altLang="zh-CN" sz="2400" dirty="0"/>
              <a:t>2</a:t>
            </a:r>
            <a:r>
              <a:rPr lang="zh-CN" altLang="en-US" sz="2400" dirty="0"/>
              <a:t>）控制器根据相关传感器和开关输入的电信号，获取车速、电机转速、是否制动、蓄电池和燃料电池的电压和电流等信息，判断车辆的实际行驶工况和动力系统的状况，并按设定的多电源控制策略输出相应的控制信号，通过相应的功能模块实现能量分配调节控制。</a:t>
            </a:r>
            <a:endParaRPr lang="en-US" altLang="zh-CN" sz="2400" dirty="0"/>
          </a:p>
          <a:p>
            <a:pPr>
              <a:lnSpc>
                <a:spcPct val="150000"/>
              </a:lnSpc>
            </a:pPr>
            <a:r>
              <a:rPr lang="zh-CN" altLang="en-US" sz="2400" dirty="0"/>
              <a:t>      此外，整车协调控制还包括整车故障自诊断功能。</a:t>
            </a:r>
          </a:p>
        </p:txBody>
      </p:sp>
    </p:spTree>
    <p:extLst>
      <p:ext uri="{BB962C8B-B14F-4D97-AF65-F5344CB8AC3E}">
        <p14:creationId xmlns:p14="http://schemas.microsoft.com/office/powerpoint/2010/main" val="11663137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895D3D40-5025-4C10-B092-A0073826C07D}"/>
              </a:ext>
            </a:extLst>
          </p:cNvPr>
          <p:cNvSpPr/>
          <p:nvPr/>
        </p:nvSpPr>
        <p:spPr>
          <a:xfrm>
            <a:off x="6096000" y="1925706"/>
            <a:ext cx="901518" cy="2765211"/>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黑体" panose="02010609060101010101" pitchFamily="49" charset="-122"/>
                <a:ea typeface="黑体" panose="02010609060101010101" pitchFamily="49" charset="-122"/>
              </a:rPr>
              <a:t>整车</a:t>
            </a:r>
            <a:endParaRPr lang="en-US" altLang="zh-CN" sz="2800" b="1" dirty="0">
              <a:latin typeface="黑体" panose="02010609060101010101" pitchFamily="49" charset="-122"/>
              <a:ea typeface="黑体" panose="02010609060101010101" pitchFamily="49" charset="-122"/>
            </a:endParaRPr>
          </a:p>
          <a:p>
            <a:pPr algn="ctr"/>
            <a:r>
              <a:rPr lang="zh-CN" altLang="en-US" sz="2800" b="1" dirty="0">
                <a:latin typeface="黑体" panose="02010609060101010101" pitchFamily="49" charset="-122"/>
                <a:ea typeface="黑体" panose="02010609060101010101" pitchFamily="49" charset="-122"/>
              </a:rPr>
              <a:t>协调控制</a:t>
            </a:r>
            <a:endParaRPr lang="en-US" altLang="zh-CN" sz="2800" b="1" dirty="0">
              <a:latin typeface="黑体" panose="02010609060101010101" pitchFamily="49" charset="-122"/>
              <a:ea typeface="黑体" panose="02010609060101010101" pitchFamily="49" charset="-122"/>
            </a:endParaRPr>
          </a:p>
        </p:txBody>
      </p:sp>
      <p:sp>
        <p:nvSpPr>
          <p:cNvPr id="7" name="矩形: 圆角 6">
            <a:extLst>
              <a:ext uri="{FF2B5EF4-FFF2-40B4-BE49-F238E27FC236}">
                <a16:creationId xmlns:a16="http://schemas.microsoft.com/office/drawing/2014/main" id="{52D1A1B1-EE64-4EA8-98DB-8030EDECB967}"/>
              </a:ext>
            </a:extLst>
          </p:cNvPr>
          <p:cNvSpPr/>
          <p:nvPr/>
        </p:nvSpPr>
        <p:spPr>
          <a:xfrm>
            <a:off x="8012514" y="2449156"/>
            <a:ext cx="2045845" cy="4178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整车工况</a:t>
            </a:r>
          </a:p>
        </p:txBody>
      </p:sp>
      <p:sp>
        <p:nvSpPr>
          <p:cNvPr id="8" name="矩形: 圆角 7">
            <a:extLst>
              <a:ext uri="{FF2B5EF4-FFF2-40B4-BE49-F238E27FC236}">
                <a16:creationId xmlns:a16="http://schemas.microsoft.com/office/drawing/2014/main" id="{76AD0C14-DC9C-49C8-9DF5-5D456F646419}"/>
              </a:ext>
            </a:extLst>
          </p:cNvPr>
          <p:cNvSpPr/>
          <p:nvPr/>
        </p:nvSpPr>
        <p:spPr>
          <a:xfrm>
            <a:off x="8025350" y="4122420"/>
            <a:ext cx="2045847" cy="4178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能量分配调节控制</a:t>
            </a:r>
          </a:p>
        </p:txBody>
      </p:sp>
      <p:sp>
        <p:nvSpPr>
          <p:cNvPr id="9" name="矩形: 圆角 8">
            <a:extLst>
              <a:ext uri="{FF2B5EF4-FFF2-40B4-BE49-F238E27FC236}">
                <a16:creationId xmlns:a16="http://schemas.microsoft.com/office/drawing/2014/main" id="{D2A914B1-FA4E-4E46-80B6-F6E07DB6A142}"/>
              </a:ext>
            </a:extLst>
          </p:cNvPr>
          <p:cNvSpPr/>
          <p:nvPr/>
        </p:nvSpPr>
        <p:spPr>
          <a:xfrm>
            <a:off x="1861007" y="3704553"/>
            <a:ext cx="2045847" cy="4178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车速</a:t>
            </a:r>
          </a:p>
        </p:txBody>
      </p:sp>
      <p:sp>
        <p:nvSpPr>
          <p:cNvPr id="10" name="矩形: 圆角 9">
            <a:extLst>
              <a:ext uri="{FF2B5EF4-FFF2-40B4-BE49-F238E27FC236}">
                <a16:creationId xmlns:a16="http://schemas.microsoft.com/office/drawing/2014/main" id="{8742110D-5717-472C-8DE8-81E78C939BE9}"/>
              </a:ext>
            </a:extLst>
          </p:cNvPr>
          <p:cNvSpPr/>
          <p:nvPr/>
        </p:nvSpPr>
        <p:spPr>
          <a:xfrm>
            <a:off x="1880315" y="4153599"/>
            <a:ext cx="2000782" cy="4178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电机转速</a:t>
            </a:r>
          </a:p>
        </p:txBody>
      </p:sp>
      <p:sp>
        <p:nvSpPr>
          <p:cNvPr id="12" name="矩形: 圆角 11">
            <a:extLst>
              <a:ext uri="{FF2B5EF4-FFF2-40B4-BE49-F238E27FC236}">
                <a16:creationId xmlns:a16="http://schemas.microsoft.com/office/drawing/2014/main" id="{A331120C-ABF5-40CD-8344-B3E820D268EF}"/>
              </a:ext>
            </a:extLst>
          </p:cNvPr>
          <p:cNvSpPr/>
          <p:nvPr/>
        </p:nvSpPr>
        <p:spPr>
          <a:xfrm>
            <a:off x="1899649" y="1716773"/>
            <a:ext cx="2045845" cy="41786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点火开关</a:t>
            </a:r>
          </a:p>
        </p:txBody>
      </p:sp>
      <p:sp>
        <p:nvSpPr>
          <p:cNvPr id="13" name="矩形: 圆角 12">
            <a:extLst>
              <a:ext uri="{FF2B5EF4-FFF2-40B4-BE49-F238E27FC236}">
                <a16:creationId xmlns:a16="http://schemas.microsoft.com/office/drawing/2014/main" id="{CDBE2EFA-85E4-4246-B3C7-4B99AB4D2EAB}"/>
              </a:ext>
            </a:extLst>
          </p:cNvPr>
          <p:cNvSpPr/>
          <p:nvPr/>
        </p:nvSpPr>
        <p:spPr>
          <a:xfrm>
            <a:off x="1899648" y="2168312"/>
            <a:ext cx="2045845" cy="41786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加速踏板</a:t>
            </a:r>
          </a:p>
        </p:txBody>
      </p:sp>
      <p:sp>
        <p:nvSpPr>
          <p:cNvPr id="14" name="矩形: 圆角 13">
            <a:extLst>
              <a:ext uri="{FF2B5EF4-FFF2-40B4-BE49-F238E27FC236}">
                <a16:creationId xmlns:a16="http://schemas.microsoft.com/office/drawing/2014/main" id="{5D392950-2FA6-4D82-B191-C1765A59B3B6}"/>
              </a:ext>
            </a:extLst>
          </p:cNvPr>
          <p:cNvSpPr/>
          <p:nvPr/>
        </p:nvSpPr>
        <p:spPr>
          <a:xfrm>
            <a:off x="1899647" y="2658090"/>
            <a:ext cx="2045845" cy="41786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制动踏板</a:t>
            </a:r>
          </a:p>
        </p:txBody>
      </p:sp>
      <p:sp>
        <p:nvSpPr>
          <p:cNvPr id="15" name="矩形: 圆角 14">
            <a:extLst>
              <a:ext uri="{FF2B5EF4-FFF2-40B4-BE49-F238E27FC236}">
                <a16:creationId xmlns:a16="http://schemas.microsoft.com/office/drawing/2014/main" id="{CCD0A70B-5DAC-4CA7-91E7-26E80E9E158C}"/>
              </a:ext>
            </a:extLst>
          </p:cNvPr>
          <p:cNvSpPr/>
          <p:nvPr/>
        </p:nvSpPr>
        <p:spPr>
          <a:xfrm>
            <a:off x="1899646" y="3147868"/>
            <a:ext cx="2045845" cy="41786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变速信息</a:t>
            </a:r>
          </a:p>
        </p:txBody>
      </p:sp>
      <p:sp>
        <p:nvSpPr>
          <p:cNvPr id="17" name="文本框 16">
            <a:extLst>
              <a:ext uri="{FF2B5EF4-FFF2-40B4-BE49-F238E27FC236}">
                <a16:creationId xmlns:a16="http://schemas.microsoft.com/office/drawing/2014/main" id="{1D44D9B9-200A-413E-9734-5FFD5EB6FCCF}"/>
              </a:ext>
            </a:extLst>
          </p:cNvPr>
          <p:cNvSpPr txBox="1"/>
          <p:nvPr/>
        </p:nvSpPr>
        <p:spPr>
          <a:xfrm>
            <a:off x="3906854" y="2360007"/>
            <a:ext cx="2300763" cy="369332"/>
          </a:xfrm>
          <a:prstGeom prst="rect">
            <a:avLst/>
          </a:prstGeom>
          <a:noFill/>
        </p:spPr>
        <p:txBody>
          <a:bodyPr wrap="square">
            <a:spAutoFit/>
          </a:bodyPr>
          <a:lstStyle/>
          <a:p>
            <a:r>
              <a:rPr lang="zh-CN" altLang="en-US" dirty="0"/>
              <a:t>自驾驶人的需求信息</a:t>
            </a:r>
          </a:p>
        </p:txBody>
      </p:sp>
      <p:cxnSp>
        <p:nvCxnSpPr>
          <p:cNvPr id="20" name="直接箭头连接符 19">
            <a:extLst>
              <a:ext uri="{FF2B5EF4-FFF2-40B4-BE49-F238E27FC236}">
                <a16:creationId xmlns:a16="http://schemas.microsoft.com/office/drawing/2014/main" id="{94479101-B160-4F00-A32C-F3527C2EAF5D}"/>
              </a:ext>
            </a:extLst>
          </p:cNvPr>
          <p:cNvCxnSpPr/>
          <p:nvPr/>
        </p:nvCxnSpPr>
        <p:spPr>
          <a:xfrm>
            <a:off x="3945491" y="2673838"/>
            <a:ext cx="2150509" cy="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D317D647-2A8E-48E1-9A94-8F9E72256CB2}"/>
              </a:ext>
            </a:extLst>
          </p:cNvPr>
          <p:cNvCxnSpPr>
            <a:cxnSpLocks/>
          </p:cNvCxnSpPr>
          <p:nvPr/>
        </p:nvCxnSpPr>
        <p:spPr>
          <a:xfrm flipV="1">
            <a:off x="6997518" y="2658090"/>
            <a:ext cx="1014994" cy="15748"/>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4" name="矩形: 圆角 23">
            <a:extLst>
              <a:ext uri="{FF2B5EF4-FFF2-40B4-BE49-F238E27FC236}">
                <a16:creationId xmlns:a16="http://schemas.microsoft.com/office/drawing/2014/main" id="{9650A258-F0D5-44E1-91FF-8C94DA222629}"/>
              </a:ext>
            </a:extLst>
          </p:cNvPr>
          <p:cNvSpPr/>
          <p:nvPr/>
        </p:nvSpPr>
        <p:spPr>
          <a:xfrm>
            <a:off x="1896419" y="4607252"/>
            <a:ext cx="2000782" cy="4178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燃料电池电压电流</a:t>
            </a:r>
          </a:p>
        </p:txBody>
      </p:sp>
      <p:sp>
        <p:nvSpPr>
          <p:cNvPr id="25" name="矩形: 圆角 24">
            <a:extLst>
              <a:ext uri="{FF2B5EF4-FFF2-40B4-BE49-F238E27FC236}">
                <a16:creationId xmlns:a16="http://schemas.microsoft.com/office/drawing/2014/main" id="{E033C22F-D4F4-49EA-92AA-939919B879AE}"/>
              </a:ext>
            </a:extLst>
          </p:cNvPr>
          <p:cNvSpPr/>
          <p:nvPr/>
        </p:nvSpPr>
        <p:spPr>
          <a:xfrm>
            <a:off x="1906072" y="5060905"/>
            <a:ext cx="2000782" cy="4178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辅助电源电压电流</a:t>
            </a:r>
          </a:p>
        </p:txBody>
      </p:sp>
      <p:cxnSp>
        <p:nvCxnSpPr>
          <p:cNvPr id="26" name="直接箭头连接符 25">
            <a:extLst>
              <a:ext uri="{FF2B5EF4-FFF2-40B4-BE49-F238E27FC236}">
                <a16:creationId xmlns:a16="http://schemas.microsoft.com/office/drawing/2014/main" id="{95FB60EC-347A-4702-A253-49375DB74C45}"/>
              </a:ext>
            </a:extLst>
          </p:cNvPr>
          <p:cNvCxnSpPr/>
          <p:nvPr/>
        </p:nvCxnSpPr>
        <p:spPr>
          <a:xfrm>
            <a:off x="3945490" y="4355418"/>
            <a:ext cx="2150509" cy="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050328F3-E1B3-4486-AC11-E89048071A0E}"/>
              </a:ext>
            </a:extLst>
          </p:cNvPr>
          <p:cNvSpPr txBox="1"/>
          <p:nvPr/>
        </p:nvSpPr>
        <p:spPr>
          <a:xfrm>
            <a:off x="3897201" y="3981120"/>
            <a:ext cx="2300763" cy="369332"/>
          </a:xfrm>
          <a:prstGeom prst="rect">
            <a:avLst/>
          </a:prstGeom>
          <a:noFill/>
        </p:spPr>
        <p:txBody>
          <a:bodyPr wrap="square">
            <a:spAutoFit/>
          </a:bodyPr>
          <a:lstStyle/>
          <a:p>
            <a:r>
              <a:rPr lang="zh-CN" altLang="en-US" dirty="0"/>
              <a:t>车辆反馈的实际工况</a:t>
            </a:r>
          </a:p>
        </p:txBody>
      </p:sp>
      <p:cxnSp>
        <p:nvCxnSpPr>
          <p:cNvPr id="28" name="直接箭头连接符 27">
            <a:extLst>
              <a:ext uri="{FF2B5EF4-FFF2-40B4-BE49-F238E27FC236}">
                <a16:creationId xmlns:a16="http://schemas.microsoft.com/office/drawing/2014/main" id="{E951AF98-D7A8-4A6A-84B0-43796E074D75}"/>
              </a:ext>
            </a:extLst>
          </p:cNvPr>
          <p:cNvCxnSpPr>
            <a:cxnSpLocks/>
          </p:cNvCxnSpPr>
          <p:nvPr/>
        </p:nvCxnSpPr>
        <p:spPr>
          <a:xfrm flipV="1">
            <a:off x="6997518" y="4334704"/>
            <a:ext cx="1014994" cy="15748"/>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圆角 28">
            <a:extLst>
              <a:ext uri="{FF2B5EF4-FFF2-40B4-BE49-F238E27FC236}">
                <a16:creationId xmlns:a16="http://schemas.microsoft.com/office/drawing/2014/main" id="{A09F0A20-78CA-4E8C-AEE4-5AF15CB20DAC}"/>
              </a:ext>
            </a:extLst>
          </p:cNvPr>
          <p:cNvSpPr/>
          <p:nvPr/>
        </p:nvSpPr>
        <p:spPr>
          <a:xfrm>
            <a:off x="8012512" y="3239388"/>
            <a:ext cx="2045845" cy="4178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黑体" panose="02010609060101010101" pitchFamily="49" charset="-122"/>
                <a:ea typeface="黑体" panose="02010609060101010101" pitchFamily="49" charset="-122"/>
              </a:rPr>
              <a:t>故障诊断及管理</a:t>
            </a:r>
          </a:p>
        </p:txBody>
      </p:sp>
      <p:cxnSp>
        <p:nvCxnSpPr>
          <p:cNvPr id="30" name="直接箭头连接符 29">
            <a:extLst>
              <a:ext uri="{FF2B5EF4-FFF2-40B4-BE49-F238E27FC236}">
                <a16:creationId xmlns:a16="http://schemas.microsoft.com/office/drawing/2014/main" id="{594D34C9-E0BB-4C76-A6F5-B08651F767A8}"/>
              </a:ext>
            </a:extLst>
          </p:cNvPr>
          <p:cNvCxnSpPr>
            <a:cxnSpLocks/>
          </p:cNvCxnSpPr>
          <p:nvPr/>
        </p:nvCxnSpPr>
        <p:spPr>
          <a:xfrm flipV="1">
            <a:off x="7010356" y="3451165"/>
            <a:ext cx="1014994" cy="15748"/>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19716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a:extLst>
              <a:ext uri="{FF2B5EF4-FFF2-40B4-BE49-F238E27FC236}">
                <a16:creationId xmlns:a16="http://schemas.microsoft.com/office/drawing/2014/main" id="{A9A10EED-7FF3-491C-BBE3-1EFD1BCE540F}"/>
              </a:ext>
            </a:extLst>
          </p:cNvPr>
          <p:cNvSpPr txBox="1"/>
          <p:nvPr/>
        </p:nvSpPr>
        <p:spPr>
          <a:xfrm>
            <a:off x="852385" y="664491"/>
            <a:ext cx="7571303" cy="584775"/>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二、燃料电池电动汽车的性能与关键技术</a:t>
            </a:r>
          </a:p>
        </p:txBody>
      </p:sp>
      <p:sp>
        <p:nvSpPr>
          <p:cNvPr id="6" name="文本框 5">
            <a:extLst>
              <a:ext uri="{FF2B5EF4-FFF2-40B4-BE49-F238E27FC236}">
                <a16:creationId xmlns:a16="http://schemas.microsoft.com/office/drawing/2014/main" id="{DD7D9946-E573-42B2-AC8F-1ADF34E46210}"/>
              </a:ext>
            </a:extLst>
          </p:cNvPr>
          <p:cNvSpPr txBox="1"/>
          <p:nvPr/>
        </p:nvSpPr>
        <p:spPr>
          <a:xfrm>
            <a:off x="1506829" y="1489588"/>
            <a:ext cx="837126" cy="5262979"/>
          </a:xfrm>
          <a:prstGeom prst="rect">
            <a:avLst/>
          </a:prstGeom>
          <a:noFill/>
        </p:spPr>
        <p:txBody>
          <a:bodyPr wrap="square">
            <a:spAutoFit/>
          </a:bodyPr>
          <a:lstStyle/>
          <a:p>
            <a:r>
              <a:rPr lang="zh-CN" altLang="en-US" sz="2400" b="1" dirty="0"/>
              <a:t>（一）    燃</a:t>
            </a:r>
            <a:endParaRPr lang="en-US" altLang="zh-CN" sz="2400" b="1" dirty="0"/>
          </a:p>
          <a:p>
            <a:r>
              <a:rPr lang="zh-CN" altLang="en-US" sz="2400" b="1" dirty="0"/>
              <a:t>料</a:t>
            </a:r>
            <a:endParaRPr lang="en-US" altLang="zh-CN" sz="2400" b="1" dirty="0"/>
          </a:p>
          <a:p>
            <a:r>
              <a:rPr lang="zh-CN" altLang="en-US" sz="2400" b="1" dirty="0"/>
              <a:t>电</a:t>
            </a:r>
            <a:endParaRPr lang="en-US" altLang="zh-CN" sz="2400" b="1" dirty="0"/>
          </a:p>
          <a:p>
            <a:r>
              <a:rPr lang="zh-CN" altLang="en-US" sz="2400" b="1" dirty="0"/>
              <a:t>池</a:t>
            </a:r>
            <a:endParaRPr lang="en-US" altLang="zh-CN" sz="2400" b="1" dirty="0"/>
          </a:p>
          <a:p>
            <a:r>
              <a:rPr lang="zh-CN" altLang="en-US" sz="2400" b="1" dirty="0"/>
              <a:t>电</a:t>
            </a:r>
            <a:endParaRPr lang="en-US" altLang="zh-CN" sz="2400" b="1" dirty="0"/>
          </a:p>
          <a:p>
            <a:r>
              <a:rPr lang="zh-CN" altLang="en-US" sz="2400" b="1" dirty="0"/>
              <a:t>动</a:t>
            </a:r>
            <a:endParaRPr lang="en-US" altLang="zh-CN" sz="2400" b="1" dirty="0"/>
          </a:p>
          <a:p>
            <a:r>
              <a:rPr lang="zh-CN" altLang="en-US" sz="2400" b="1" dirty="0"/>
              <a:t>汽</a:t>
            </a:r>
            <a:endParaRPr lang="en-US" altLang="zh-CN" sz="2400" b="1" dirty="0"/>
          </a:p>
          <a:p>
            <a:r>
              <a:rPr lang="zh-CN" altLang="en-US" sz="2400" b="1" dirty="0"/>
              <a:t>车</a:t>
            </a:r>
            <a:endParaRPr lang="en-US" altLang="zh-CN" sz="2400" b="1" dirty="0"/>
          </a:p>
          <a:p>
            <a:r>
              <a:rPr lang="zh-CN" altLang="en-US" sz="2400" b="1" dirty="0"/>
              <a:t>的</a:t>
            </a:r>
            <a:endParaRPr lang="en-US" altLang="zh-CN" sz="2400" b="1" dirty="0"/>
          </a:p>
          <a:p>
            <a:r>
              <a:rPr lang="zh-CN" altLang="en-US" sz="2400" b="1" dirty="0"/>
              <a:t>主</a:t>
            </a:r>
            <a:endParaRPr lang="en-US" altLang="zh-CN" sz="2400" b="1" dirty="0"/>
          </a:p>
          <a:p>
            <a:r>
              <a:rPr lang="zh-CN" altLang="en-US" sz="2400" b="1" dirty="0"/>
              <a:t>要</a:t>
            </a:r>
            <a:endParaRPr lang="en-US" altLang="zh-CN" sz="2400" b="1" dirty="0"/>
          </a:p>
          <a:p>
            <a:r>
              <a:rPr lang="zh-CN" altLang="en-US" sz="2400" b="1" dirty="0"/>
              <a:t>性</a:t>
            </a:r>
            <a:endParaRPr lang="en-US" altLang="zh-CN" sz="2400" b="1" dirty="0"/>
          </a:p>
          <a:p>
            <a:r>
              <a:rPr lang="zh-CN" altLang="en-US" sz="2400" b="1" dirty="0"/>
              <a:t>能</a:t>
            </a:r>
          </a:p>
        </p:txBody>
      </p:sp>
      <p:graphicFrame>
        <p:nvGraphicFramePr>
          <p:cNvPr id="8" name="表格 7">
            <a:extLst>
              <a:ext uri="{FF2B5EF4-FFF2-40B4-BE49-F238E27FC236}">
                <a16:creationId xmlns:a16="http://schemas.microsoft.com/office/drawing/2014/main" id="{D86F95D0-DA60-4620-949F-B0E0736ED476}"/>
              </a:ext>
            </a:extLst>
          </p:cNvPr>
          <p:cNvGraphicFramePr>
            <a:graphicFrameLocks noGrp="1"/>
          </p:cNvGraphicFramePr>
          <p:nvPr/>
        </p:nvGraphicFramePr>
        <p:xfrm>
          <a:off x="2764574" y="1249266"/>
          <a:ext cx="7571302" cy="4949237"/>
        </p:xfrm>
        <a:graphic>
          <a:graphicData uri="http://schemas.openxmlformats.org/drawingml/2006/table">
            <a:tbl>
              <a:tblPr/>
              <a:tblGrid>
                <a:gridCol w="1124846">
                  <a:extLst>
                    <a:ext uri="{9D8B030D-6E8A-4147-A177-3AD203B41FA5}">
                      <a16:colId xmlns:a16="http://schemas.microsoft.com/office/drawing/2014/main" val="124811623"/>
                    </a:ext>
                  </a:extLst>
                </a:gridCol>
                <a:gridCol w="1649564">
                  <a:extLst>
                    <a:ext uri="{9D8B030D-6E8A-4147-A177-3AD203B41FA5}">
                      <a16:colId xmlns:a16="http://schemas.microsoft.com/office/drawing/2014/main" val="652994347"/>
                    </a:ext>
                  </a:extLst>
                </a:gridCol>
                <a:gridCol w="1598964">
                  <a:extLst>
                    <a:ext uri="{9D8B030D-6E8A-4147-A177-3AD203B41FA5}">
                      <a16:colId xmlns:a16="http://schemas.microsoft.com/office/drawing/2014/main" val="3019164304"/>
                    </a:ext>
                  </a:extLst>
                </a:gridCol>
                <a:gridCol w="1598964">
                  <a:extLst>
                    <a:ext uri="{9D8B030D-6E8A-4147-A177-3AD203B41FA5}">
                      <a16:colId xmlns:a16="http://schemas.microsoft.com/office/drawing/2014/main" val="1784359025"/>
                    </a:ext>
                  </a:extLst>
                </a:gridCol>
                <a:gridCol w="1598964">
                  <a:extLst>
                    <a:ext uri="{9D8B030D-6E8A-4147-A177-3AD203B41FA5}">
                      <a16:colId xmlns:a16="http://schemas.microsoft.com/office/drawing/2014/main" val="2178715447"/>
                    </a:ext>
                  </a:extLst>
                </a:gridCol>
              </a:tblGrid>
              <a:tr h="504299">
                <a:tc gridSpan="2">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车辆名称</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本田</a:t>
                      </a:r>
                      <a:r>
                        <a:rPr lang="en-US" sz="1800" kern="100">
                          <a:solidFill>
                            <a:srgbClr val="000000"/>
                          </a:solidFill>
                          <a:effectLst/>
                          <a:latin typeface="Times New Roman" panose="02020603050405020304" pitchFamily="18" charset="0"/>
                          <a:ea typeface="宋体" panose="02010600030101010101" pitchFamily="2" charset="-122"/>
                        </a:rPr>
                        <a:t>FCHV</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本田</a:t>
                      </a:r>
                      <a:r>
                        <a:rPr lang="en-US" sz="1800" kern="100">
                          <a:solidFill>
                            <a:srgbClr val="000000"/>
                          </a:solidFill>
                          <a:effectLst/>
                          <a:latin typeface="Times New Roman" panose="02020603050405020304" pitchFamily="18" charset="0"/>
                          <a:ea typeface="宋体" panose="02010600030101010101" pitchFamily="2" charset="-122"/>
                        </a:rPr>
                        <a:t>FCX</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FCHV-BUS2</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1201173"/>
                  </a:ext>
                </a:extLst>
              </a:tr>
              <a:tr h="605383">
                <a:tc gridSpan="2">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长</a:t>
                      </a:r>
                      <a:r>
                        <a:rPr lang="en-US" sz="1800" kern="100">
                          <a:solidFill>
                            <a:srgbClr val="000000"/>
                          </a:solidFill>
                          <a:effectLst/>
                          <a:latin typeface="Times New Roman" panose="02020603050405020304" pitchFamily="18" charset="0"/>
                          <a:ea typeface="宋体" panose="02010600030101010101" pitchFamily="2" charset="-122"/>
                        </a:rPr>
                        <a:t>*</a:t>
                      </a:r>
                      <a:r>
                        <a:rPr lang="zh-CN" sz="1800" kern="100">
                          <a:solidFill>
                            <a:srgbClr val="000000"/>
                          </a:solidFill>
                          <a:effectLst/>
                          <a:latin typeface="Times New Roman" panose="02020603050405020304" pitchFamily="18" charset="0"/>
                          <a:ea typeface="宋体" panose="02010600030101010101" pitchFamily="2" charset="-122"/>
                        </a:rPr>
                        <a:t>宽</a:t>
                      </a:r>
                      <a:r>
                        <a:rPr lang="en-US" sz="1800" kern="100">
                          <a:solidFill>
                            <a:srgbClr val="000000"/>
                          </a:solidFill>
                          <a:effectLst/>
                          <a:latin typeface="Times New Roman" panose="02020603050405020304" pitchFamily="18" charset="0"/>
                          <a:ea typeface="宋体" panose="02010600030101010101" pitchFamily="2" charset="-122"/>
                        </a:rPr>
                        <a:t>*</a:t>
                      </a:r>
                      <a:r>
                        <a:rPr lang="zh-CN" sz="1800" kern="100">
                          <a:solidFill>
                            <a:srgbClr val="000000"/>
                          </a:solidFill>
                          <a:effectLst/>
                          <a:latin typeface="Times New Roman" panose="02020603050405020304" pitchFamily="18" charset="0"/>
                          <a:ea typeface="宋体" panose="02010600030101010101" pitchFamily="2" charset="-122"/>
                        </a:rPr>
                        <a:t>高</a:t>
                      </a:r>
                      <a:r>
                        <a:rPr lang="en-US" sz="1800" kern="100">
                          <a:solidFill>
                            <a:srgbClr val="000000"/>
                          </a:solidFill>
                          <a:effectLst/>
                          <a:latin typeface="Times New Roman" panose="02020603050405020304" pitchFamily="18" charset="0"/>
                          <a:ea typeface="宋体" panose="02010600030101010101" pitchFamily="2" charset="-122"/>
                        </a:rPr>
                        <a:t>/mm</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4735*181*1685</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4165*1760*1645</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10515*2490*3360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0553767"/>
                  </a:ext>
                </a:extLst>
              </a:tr>
              <a:tr h="521146">
                <a:tc gridSpan="2">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车辆质量</a:t>
                      </a:r>
                      <a:r>
                        <a:rPr lang="en-US" sz="1800" kern="100">
                          <a:solidFill>
                            <a:srgbClr val="000000"/>
                          </a:solidFill>
                          <a:effectLst/>
                          <a:latin typeface="Times New Roman" panose="02020603050405020304" pitchFamily="18" charset="0"/>
                          <a:ea typeface="宋体" panose="02010600030101010101" pitchFamily="2" charset="-122"/>
                        </a:rPr>
                        <a:t>/kg</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1860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1680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0606309"/>
                  </a:ext>
                </a:extLst>
              </a:tr>
              <a:tr h="265740">
                <a:tc gridSpan="2">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乘坐人数</a:t>
                      </a:r>
                      <a:r>
                        <a:rPr lang="en-US" sz="1800" kern="100">
                          <a:solidFill>
                            <a:srgbClr val="000000"/>
                          </a:solidFill>
                          <a:effectLst/>
                          <a:latin typeface="Times New Roman" panose="02020603050405020304" pitchFamily="18" charset="0"/>
                          <a:ea typeface="宋体" panose="02010600030101010101" pitchFamily="2" charset="-122"/>
                        </a:rPr>
                        <a:t>/</a:t>
                      </a:r>
                      <a:r>
                        <a:rPr lang="zh-CN" sz="1800" kern="100">
                          <a:solidFill>
                            <a:srgbClr val="000000"/>
                          </a:solidFill>
                          <a:effectLst/>
                          <a:latin typeface="Times New Roman" panose="02020603050405020304" pitchFamily="18" charset="0"/>
                          <a:ea typeface="宋体" panose="02010600030101010101" pitchFamily="2" charset="-122"/>
                        </a:rPr>
                        <a:t>人</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5</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4</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60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8374102"/>
                  </a:ext>
                </a:extLst>
              </a:tr>
              <a:tr h="265740">
                <a:tc gridSpan="2">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续驶里程</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300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355</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250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2304869"/>
                  </a:ext>
                </a:extLst>
              </a:tr>
              <a:tr h="265740">
                <a:tc gridSpan="2">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最高车速</a:t>
                      </a:r>
                      <a:r>
                        <a:rPr lang="en-US" sz="1800" kern="100">
                          <a:solidFill>
                            <a:srgbClr val="000000"/>
                          </a:solidFill>
                          <a:effectLst/>
                          <a:latin typeface="Times New Roman" panose="02020603050405020304" pitchFamily="18" charset="0"/>
                          <a:ea typeface="宋体" panose="02010600030101010101" pitchFamily="2" charset="-122"/>
                        </a:rPr>
                        <a:t>/km/h</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155</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150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80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4805018"/>
                  </a:ext>
                </a:extLst>
              </a:tr>
              <a:tr h="265740">
                <a:tc gridSpan="2">
                  <a:txBody>
                    <a:bodyPr/>
                    <a:lstStyle/>
                    <a:p>
                      <a:pPr algn="just">
                        <a:lnSpc>
                          <a:spcPct val="120000"/>
                        </a:lnSpc>
                        <a:tabLst>
                          <a:tab pos="1539240" algn="r"/>
                        </a:tabLst>
                      </a:pPr>
                      <a:r>
                        <a:rPr lang="zh-CN" sz="1800" kern="100">
                          <a:solidFill>
                            <a:srgbClr val="000000"/>
                          </a:solidFill>
                          <a:effectLst/>
                          <a:latin typeface="Times New Roman" panose="02020603050405020304" pitchFamily="18" charset="0"/>
                          <a:ea typeface="宋体" panose="02010600030101010101" pitchFamily="2" charset="-122"/>
                        </a:rPr>
                        <a:t>燃料电池</a:t>
                      </a:r>
                      <a:r>
                        <a:rPr lang="en-US" sz="1800" kern="100">
                          <a:solidFill>
                            <a:srgbClr val="000000"/>
                          </a:solidFill>
                          <a:effectLst/>
                          <a:latin typeface="Times New Roman" panose="02020603050405020304" pitchFamily="18" charset="0"/>
                          <a:ea typeface="宋体" panose="02010600030101010101" pitchFamily="2" charset="-122"/>
                        </a:rPr>
                        <a:t>(PEMFC )</a:t>
                      </a:r>
                      <a:r>
                        <a:rPr lang="zh-CN" sz="1800" kern="100">
                          <a:solidFill>
                            <a:srgbClr val="000000"/>
                          </a:solidFill>
                          <a:effectLst/>
                          <a:latin typeface="Times New Roman" panose="02020603050405020304" pitchFamily="18" charset="0"/>
                          <a:ea typeface="宋体" panose="02010600030101010101" pitchFamily="2" charset="-122"/>
                        </a:rPr>
                        <a:t>功率</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90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78</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90*2</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2764346"/>
                  </a:ext>
                </a:extLst>
              </a:tr>
              <a:tr h="263268">
                <a:tc rowSpan="3">
                  <a:txBody>
                    <a:bodyPr/>
                    <a:lstStyle/>
                    <a:p>
                      <a:pPr algn="just">
                        <a:lnSpc>
                          <a:spcPct val="120000"/>
                        </a:lnSpc>
                      </a:pPr>
                      <a:r>
                        <a:rPr lang="zh-CN" sz="1800" kern="100" dirty="0">
                          <a:solidFill>
                            <a:srgbClr val="000000"/>
                          </a:solidFill>
                          <a:effectLst/>
                          <a:latin typeface="Times New Roman" panose="02020603050405020304" pitchFamily="18" charset="0"/>
                          <a:ea typeface="宋体" panose="02010600030101010101" pitchFamily="2" charset="-122"/>
                        </a:rPr>
                        <a:t>电机</a:t>
                      </a:r>
                      <a:endParaRPr lang="zh-CN" sz="18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种类</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交流同步电机</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交流同步电机</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永磁同步电机</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9400924"/>
                  </a:ext>
                </a:extLst>
              </a:tr>
              <a:tr h="265740">
                <a:tc vMerge="1">
                  <a:txBody>
                    <a:bodyPr/>
                    <a:lstStyle/>
                    <a:p>
                      <a:endParaRPr lang="zh-CN" altLang="en-US"/>
                    </a:p>
                  </a:txBody>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最大扭矩</a:t>
                      </a:r>
                      <a:r>
                        <a:rPr lang="en-US" sz="1800" kern="100">
                          <a:solidFill>
                            <a:srgbClr val="000000"/>
                          </a:solidFill>
                          <a:effectLst/>
                          <a:latin typeface="Times New Roman" panose="02020603050405020304" pitchFamily="18" charset="0"/>
                          <a:ea typeface="宋体" panose="02010600030101010101" pitchFamily="2" charset="-122"/>
                        </a:rPr>
                        <a:t>NM</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260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272</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3357393"/>
                  </a:ext>
                </a:extLst>
              </a:tr>
              <a:tr h="265740">
                <a:tc vMerge="1">
                  <a:txBody>
                    <a:bodyPr/>
                    <a:lstStyle/>
                    <a:p>
                      <a:endParaRPr lang="zh-CN" altLang="en-US"/>
                    </a:p>
                  </a:txBody>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最大功率</a:t>
                      </a:r>
                      <a:r>
                        <a:rPr lang="en-US" sz="1800" kern="100">
                          <a:solidFill>
                            <a:srgbClr val="000000"/>
                          </a:solidFill>
                          <a:effectLst/>
                          <a:latin typeface="Times New Roman" panose="02020603050405020304" pitchFamily="18" charset="0"/>
                          <a:ea typeface="宋体" panose="02010600030101010101" pitchFamily="2" charset="-122"/>
                        </a:rPr>
                        <a:t>kW</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80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60</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80*2</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119033"/>
                  </a:ext>
                </a:extLst>
              </a:tr>
              <a:tr h="263268">
                <a:tc rowSpan="3">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燃料</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种类</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纯氢</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纯氢</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纯氢</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6780608"/>
                  </a:ext>
                </a:extLst>
              </a:tr>
              <a:tr h="263268">
                <a:tc vMerge="1">
                  <a:txBody>
                    <a:bodyPr/>
                    <a:lstStyle/>
                    <a:p>
                      <a:endParaRPr lang="zh-CN" altLang="en-US"/>
                    </a:p>
                  </a:txBody>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储存方式</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压缩氢气</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压缩氢气</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压缩氢气</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0223164"/>
                  </a:ext>
                </a:extLst>
              </a:tr>
              <a:tr h="265740">
                <a:tc vMerge="1">
                  <a:txBody>
                    <a:bodyPr/>
                    <a:lstStyle/>
                    <a:p>
                      <a:endParaRPr lang="zh-CN" altLang="en-US"/>
                    </a:p>
                  </a:txBody>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储气压力</a:t>
                      </a:r>
                      <a:r>
                        <a:rPr lang="en-US" sz="1800" kern="100">
                          <a:solidFill>
                            <a:srgbClr val="000000"/>
                          </a:solidFill>
                          <a:effectLst/>
                          <a:latin typeface="Times New Roman" panose="02020603050405020304" pitchFamily="18" charset="0"/>
                          <a:ea typeface="宋体" panose="02010600030101010101" pitchFamily="2" charset="-122"/>
                        </a:rPr>
                        <a:t>/Mpa</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35</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34.4</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en-US" sz="1800" kern="100">
                          <a:solidFill>
                            <a:srgbClr val="000000"/>
                          </a:solidFill>
                          <a:effectLst/>
                          <a:latin typeface="Times New Roman" panose="02020603050405020304" pitchFamily="18" charset="0"/>
                          <a:ea typeface="宋体" panose="02010600030101010101" pitchFamily="2" charset="-122"/>
                        </a:rPr>
                        <a:t>35</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4048207"/>
                  </a:ext>
                </a:extLst>
              </a:tr>
              <a:tr h="263268">
                <a:tc gridSpan="2">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辅助蓄能装置</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镍氢电池</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a:solidFill>
                            <a:srgbClr val="000000"/>
                          </a:solidFill>
                          <a:effectLst/>
                          <a:latin typeface="Times New Roman" panose="02020603050405020304" pitchFamily="18" charset="0"/>
                          <a:ea typeface="宋体" panose="02010600030101010101" pitchFamily="2" charset="-122"/>
                        </a:rPr>
                        <a:t>超级电容</a:t>
                      </a:r>
                      <a:endParaRPr lang="zh-CN" sz="180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20000"/>
                        </a:lnSpc>
                      </a:pPr>
                      <a:r>
                        <a:rPr lang="zh-CN" sz="1800" kern="100" dirty="0">
                          <a:solidFill>
                            <a:srgbClr val="000000"/>
                          </a:solidFill>
                          <a:effectLst/>
                          <a:latin typeface="Times New Roman" panose="02020603050405020304" pitchFamily="18" charset="0"/>
                          <a:ea typeface="宋体" panose="02010600030101010101" pitchFamily="2" charset="-122"/>
                        </a:rPr>
                        <a:t>镍氢电池</a:t>
                      </a:r>
                      <a:endParaRPr lang="zh-CN" sz="180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1105721"/>
                  </a:ext>
                </a:extLst>
              </a:tr>
            </a:tbl>
          </a:graphicData>
        </a:graphic>
      </p:graphicFrame>
    </p:spTree>
    <p:extLst>
      <p:ext uri="{BB962C8B-B14F-4D97-AF65-F5344CB8AC3E}">
        <p14:creationId xmlns:p14="http://schemas.microsoft.com/office/powerpoint/2010/main" val="27063745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33B4FD5A-0EFD-457D-8E5B-CDC0293DD7E8}"/>
              </a:ext>
            </a:extLst>
          </p:cNvPr>
          <p:cNvSpPr txBox="1"/>
          <p:nvPr/>
        </p:nvSpPr>
        <p:spPr>
          <a:xfrm>
            <a:off x="270456" y="768371"/>
            <a:ext cx="6130342" cy="523220"/>
          </a:xfrm>
          <a:prstGeom prst="rect">
            <a:avLst/>
          </a:prstGeom>
          <a:noFill/>
        </p:spPr>
        <p:txBody>
          <a:bodyPr wrap="square">
            <a:spAutoFit/>
          </a:bodyPr>
          <a:lstStyle/>
          <a:p>
            <a:r>
              <a:rPr lang="zh-CN" altLang="en-US" sz="2800" b="1" dirty="0"/>
              <a:t>（二）燃料电池电动汽车的关键技术</a:t>
            </a:r>
          </a:p>
        </p:txBody>
      </p:sp>
      <p:sp>
        <p:nvSpPr>
          <p:cNvPr id="7" name="文本框 6">
            <a:extLst>
              <a:ext uri="{FF2B5EF4-FFF2-40B4-BE49-F238E27FC236}">
                <a16:creationId xmlns:a16="http://schemas.microsoft.com/office/drawing/2014/main" id="{8C963BA4-CB63-4C4A-9F04-B7F72F43E137}"/>
              </a:ext>
            </a:extLst>
          </p:cNvPr>
          <p:cNvSpPr txBox="1"/>
          <p:nvPr/>
        </p:nvSpPr>
        <p:spPr>
          <a:xfrm>
            <a:off x="1287887" y="1563073"/>
            <a:ext cx="9903854" cy="3361433"/>
          </a:xfrm>
          <a:prstGeom prst="rect">
            <a:avLst/>
          </a:prstGeom>
          <a:noFill/>
        </p:spPr>
        <p:txBody>
          <a:bodyPr wrap="square">
            <a:spAutoFit/>
          </a:bodyPr>
          <a:lstStyle/>
          <a:p>
            <a:pPr>
              <a:lnSpc>
                <a:spcPct val="150000"/>
              </a:lnSpc>
            </a:pPr>
            <a:r>
              <a:rPr lang="zh-CN" altLang="en-US" sz="2400" b="1" dirty="0">
                <a:solidFill>
                  <a:srgbClr val="C00000"/>
                </a:solidFill>
              </a:rPr>
              <a:t>1.燃料电池系统</a:t>
            </a:r>
            <a:endParaRPr lang="en-US" altLang="zh-CN" sz="2400" b="1" dirty="0">
              <a:solidFill>
                <a:srgbClr val="C00000"/>
              </a:solidFill>
            </a:endParaRPr>
          </a:p>
          <a:p>
            <a:pPr>
              <a:lnSpc>
                <a:spcPct val="150000"/>
              </a:lnSpc>
            </a:pPr>
            <a:r>
              <a:rPr lang="zh-CN" altLang="en-US" sz="2000" dirty="0"/>
              <a:t>燃料电池堆的净输出功率、耐久性、低温起动性及成本等直接影响燃料电池电动汽车的性能和发展。</a:t>
            </a:r>
            <a:endParaRPr lang="en-US" altLang="zh-CN" sz="2000" dirty="0"/>
          </a:p>
          <a:p>
            <a:pPr>
              <a:lnSpc>
                <a:spcPct val="150000"/>
              </a:lnSpc>
            </a:pPr>
            <a:r>
              <a:rPr lang="zh-CN" altLang="en-US" sz="2000" dirty="0"/>
              <a:t>目前，降低燃料电池成本是燃料电池电动汽车研究的最重要目标，而控制燃料电池成本最有效的手段是减少燃料电池材料（电催化剂、电解质膜及双电极等）的成本，降低加工（膜电极制作、双电极加工和系统装配）等费用。在降低燃料电池成本的同时进一步提高燃料电池的性能，是目前燃料电池电动汽车技术研究的重点。</a:t>
            </a:r>
          </a:p>
        </p:txBody>
      </p:sp>
    </p:spTree>
    <p:extLst>
      <p:ext uri="{BB962C8B-B14F-4D97-AF65-F5344CB8AC3E}">
        <p14:creationId xmlns:p14="http://schemas.microsoft.com/office/powerpoint/2010/main" val="21716421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8C963BA4-CB63-4C4A-9F04-B7F72F43E137}"/>
              </a:ext>
            </a:extLst>
          </p:cNvPr>
          <p:cNvSpPr txBox="1"/>
          <p:nvPr/>
        </p:nvSpPr>
        <p:spPr>
          <a:xfrm>
            <a:off x="950891" y="1554622"/>
            <a:ext cx="9903854" cy="960776"/>
          </a:xfrm>
          <a:prstGeom prst="rect">
            <a:avLst/>
          </a:prstGeom>
          <a:noFill/>
        </p:spPr>
        <p:txBody>
          <a:bodyPr wrap="square">
            <a:spAutoFit/>
          </a:bodyPr>
          <a:lstStyle/>
          <a:p>
            <a:pPr>
              <a:lnSpc>
                <a:spcPct val="150000"/>
              </a:lnSpc>
            </a:pPr>
            <a:r>
              <a:rPr lang="zh-CN" altLang="en-US" sz="2000" dirty="0"/>
              <a:t>此外，燃料电池系统也还有许多需要克服的工程技术难题，例如，</a:t>
            </a:r>
            <a:endParaRPr lang="en-US" altLang="zh-CN" sz="2000" dirty="0"/>
          </a:p>
          <a:p>
            <a:pPr>
              <a:lnSpc>
                <a:spcPct val="150000"/>
              </a:lnSpc>
            </a:pPr>
            <a:endParaRPr lang="zh-CN" altLang="en-US" sz="2000" dirty="0"/>
          </a:p>
        </p:txBody>
      </p:sp>
      <p:sp>
        <p:nvSpPr>
          <p:cNvPr id="4" name="矩形: 圆角 3">
            <a:extLst>
              <a:ext uri="{FF2B5EF4-FFF2-40B4-BE49-F238E27FC236}">
                <a16:creationId xmlns:a16="http://schemas.microsoft.com/office/drawing/2014/main" id="{678C1061-A36B-4456-AB91-B97E3CCD8E9B}"/>
              </a:ext>
            </a:extLst>
          </p:cNvPr>
          <p:cNvSpPr/>
          <p:nvPr/>
        </p:nvSpPr>
        <p:spPr>
          <a:xfrm>
            <a:off x="2092832" y="2515398"/>
            <a:ext cx="5080700" cy="41786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系统的起动与关闭时间</a:t>
            </a:r>
          </a:p>
        </p:txBody>
      </p:sp>
      <p:sp>
        <p:nvSpPr>
          <p:cNvPr id="6" name="矩形: 圆角 5">
            <a:extLst>
              <a:ext uri="{FF2B5EF4-FFF2-40B4-BE49-F238E27FC236}">
                <a16:creationId xmlns:a16="http://schemas.microsoft.com/office/drawing/2014/main" id="{8B21C909-75AB-4B30-88E7-20005D8FCE3C}"/>
              </a:ext>
            </a:extLst>
          </p:cNvPr>
          <p:cNvSpPr/>
          <p:nvPr/>
        </p:nvSpPr>
        <p:spPr>
          <a:xfrm>
            <a:off x="2092831" y="2966937"/>
            <a:ext cx="5080700" cy="41786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系统的能能量管理与变换操作</a:t>
            </a:r>
          </a:p>
        </p:txBody>
      </p:sp>
      <p:sp>
        <p:nvSpPr>
          <p:cNvPr id="8" name="矩形: 圆角 7">
            <a:extLst>
              <a:ext uri="{FF2B5EF4-FFF2-40B4-BE49-F238E27FC236}">
                <a16:creationId xmlns:a16="http://schemas.microsoft.com/office/drawing/2014/main" id="{4ABE1B3F-3452-45BB-9E90-2767D27F88FE}"/>
              </a:ext>
            </a:extLst>
          </p:cNvPr>
          <p:cNvSpPr/>
          <p:nvPr/>
        </p:nvSpPr>
        <p:spPr>
          <a:xfrm>
            <a:off x="2092830" y="3456715"/>
            <a:ext cx="5080700" cy="41786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电堆水热管理模式</a:t>
            </a:r>
          </a:p>
        </p:txBody>
      </p:sp>
      <p:sp>
        <p:nvSpPr>
          <p:cNvPr id="9" name="矩形: 圆角 8">
            <a:extLst>
              <a:ext uri="{FF2B5EF4-FFF2-40B4-BE49-F238E27FC236}">
                <a16:creationId xmlns:a16="http://schemas.microsoft.com/office/drawing/2014/main" id="{F18256CB-BED9-48EE-A9FD-0A8442DC3ED4}"/>
              </a:ext>
            </a:extLst>
          </p:cNvPr>
          <p:cNvSpPr/>
          <p:nvPr/>
        </p:nvSpPr>
        <p:spPr>
          <a:xfrm>
            <a:off x="2092829" y="3946493"/>
            <a:ext cx="5080700" cy="41786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低成本、高性能的辅助装置</a:t>
            </a:r>
          </a:p>
        </p:txBody>
      </p:sp>
    </p:spTree>
    <p:extLst>
      <p:ext uri="{BB962C8B-B14F-4D97-AF65-F5344CB8AC3E}">
        <p14:creationId xmlns:p14="http://schemas.microsoft.com/office/powerpoint/2010/main" val="31888156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DAE981AA-6E1B-4082-8437-4F2E32CCE7FB}"/>
              </a:ext>
            </a:extLst>
          </p:cNvPr>
          <p:cNvSpPr txBox="1"/>
          <p:nvPr/>
        </p:nvSpPr>
        <p:spPr>
          <a:xfrm>
            <a:off x="734095" y="903290"/>
            <a:ext cx="10908405" cy="3719736"/>
          </a:xfrm>
          <a:prstGeom prst="rect">
            <a:avLst/>
          </a:prstGeom>
          <a:noFill/>
        </p:spPr>
        <p:txBody>
          <a:bodyPr wrap="square">
            <a:spAutoFit/>
          </a:bodyPr>
          <a:lstStyle/>
          <a:p>
            <a:r>
              <a:rPr lang="zh-CN" altLang="en-US" sz="2400" b="1" dirty="0">
                <a:solidFill>
                  <a:srgbClr val="C00000"/>
                </a:solidFill>
              </a:rPr>
              <a:t>2.车载储氢装置</a:t>
            </a:r>
            <a:endParaRPr lang="en-US" altLang="zh-CN" sz="2400" b="1" dirty="0">
              <a:solidFill>
                <a:srgbClr val="C00000"/>
              </a:solidFill>
            </a:endParaRPr>
          </a:p>
          <a:p>
            <a:pPr>
              <a:lnSpc>
                <a:spcPct val="150000"/>
              </a:lnSpc>
            </a:pPr>
            <a:endParaRPr lang="en-US" altLang="zh-CN" sz="2400" dirty="0"/>
          </a:p>
          <a:p>
            <a:pPr>
              <a:lnSpc>
                <a:spcPct val="150000"/>
              </a:lnSpc>
            </a:pPr>
            <a:r>
              <a:rPr lang="en-US" altLang="zh-CN" sz="2400" dirty="0"/>
              <a:t>   </a:t>
            </a:r>
            <a:r>
              <a:rPr lang="zh-CN" altLang="en-US" sz="2400" dirty="0"/>
              <a:t>目前，燃料电池电动汽车大都以纯氢为燃料。</a:t>
            </a:r>
            <a:endParaRPr lang="en-US" altLang="zh-CN" sz="2400" dirty="0"/>
          </a:p>
          <a:p>
            <a:pPr>
              <a:lnSpc>
                <a:spcPct val="150000"/>
              </a:lnSpc>
            </a:pPr>
            <a:r>
              <a:rPr lang="en-US" altLang="zh-CN" sz="2400" dirty="0"/>
              <a:t>   </a:t>
            </a:r>
            <a:r>
              <a:rPr lang="zh-CN" altLang="en-US" sz="2400" dirty="0"/>
              <a:t>常见的车载储氢装置有高压储氢瓶、低温液氢瓶及金属氢化物储氢装置三种。  </a:t>
            </a:r>
            <a:endParaRPr lang="en-US" altLang="zh-CN" sz="2400" dirty="0"/>
          </a:p>
          <a:p>
            <a:pPr>
              <a:lnSpc>
                <a:spcPct val="150000"/>
              </a:lnSpc>
            </a:pPr>
            <a:r>
              <a:rPr lang="en-US" altLang="zh-CN" sz="2400" dirty="0"/>
              <a:t>   </a:t>
            </a:r>
            <a:r>
              <a:rPr lang="zh-CN" altLang="en-US" sz="2400" dirty="0"/>
              <a:t>除液态储氢装置外，目前的车载储氢装置的质量、储氢密度均较低，而液态</a:t>
            </a:r>
            <a:endParaRPr lang="en-US" altLang="zh-CN" sz="2400" dirty="0"/>
          </a:p>
          <a:p>
            <a:pPr>
              <a:lnSpc>
                <a:spcPct val="150000"/>
              </a:lnSpc>
            </a:pPr>
            <a:r>
              <a:rPr lang="en-US" altLang="zh-CN" sz="2400" dirty="0"/>
              <a:t>   </a:t>
            </a:r>
            <a:r>
              <a:rPr lang="zh-CN" altLang="en-US" sz="2400" dirty="0"/>
              <a:t>储氢需要很低的温度条件，其成本和能耗都很高。</a:t>
            </a:r>
            <a:endParaRPr lang="en-US" altLang="zh-CN" sz="2400" dirty="0"/>
          </a:p>
          <a:p>
            <a:pPr>
              <a:lnSpc>
                <a:spcPct val="150000"/>
              </a:lnSpc>
            </a:pPr>
            <a:r>
              <a:rPr lang="en-US" altLang="zh-CN" sz="2400" dirty="0"/>
              <a:t>   </a:t>
            </a:r>
            <a:r>
              <a:rPr lang="zh-CN" altLang="en-US" sz="2400" dirty="0">
                <a:solidFill>
                  <a:srgbClr val="C00000"/>
                </a:solidFill>
              </a:rPr>
              <a:t>如何有效地提高体积储氢密度和质量储氢密度，是车载储氢装置研究的重点。</a:t>
            </a:r>
          </a:p>
        </p:txBody>
      </p:sp>
    </p:spTree>
    <p:extLst>
      <p:ext uri="{BB962C8B-B14F-4D97-AF65-F5344CB8AC3E}">
        <p14:creationId xmlns:p14="http://schemas.microsoft.com/office/powerpoint/2010/main" val="2146558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EC8805F-611E-4319-BE97-00F0DA1B4643}"/>
              </a:ext>
            </a:extLst>
          </p:cNvPr>
          <p:cNvPicPr>
            <a:picLocks noChangeAspect="1"/>
          </p:cNvPicPr>
          <p:nvPr/>
        </p:nvPicPr>
        <p:blipFill>
          <a:blip r:embed="rId2"/>
          <a:stretch>
            <a:fillRect/>
          </a:stretch>
        </p:blipFill>
        <p:spPr>
          <a:xfrm>
            <a:off x="7102966" y="819024"/>
            <a:ext cx="3650892" cy="2028273"/>
          </a:xfrm>
          <a:prstGeom prst="rect">
            <a:avLst/>
          </a:prstGeom>
        </p:spPr>
      </p:pic>
      <p:pic>
        <p:nvPicPr>
          <p:cNvPr id="7" name="图片 6">
            <a:extLst>
              <a:ext uri="{FF2B5EF4-FFF2-40B4-BE49-F238E27FC236}">
                <a16:creationId xmlns:a16="http://schemas.microsoft.com/office/drawing/2014/main" id="{6D08085B-4721-4D1D-860F-C0E3FDFB0231}"/>
              </a:ext>
            </a:extLst>
          </p:cNvPr>
          <p:cNvPicPr>
            <a:picLocks noChangeAspect="1"/>
          </p:cNvPicPr>
          <p:nvPr/>
        </p:nvPicPr>
        <p:blipFill>
          <a:blip r:embed="rId3"/>
          <a:stretch>
            <a:fillRect/>
          </a:stretch>
        </p:blipFill>
        <p:spPr>
          <a:xfrm>
            <a:off x="7102966" y="3166624"/>
            <a:ext cx="3695970" cy="1688159"/>
          </a:xfrm>
          <a:prstGeom prst="rect">
            <a:avLst/>
          </a:prstGeom>
        </p:spPr>
      </p:pic>
      <p:grpSp>
        <p:nvGrpSpPr>
          <p:cNvPr id="8" name="组合 7">
            <a:extLst>
              <a:ext uri="{FF2B5EF4-FFF2-40B4-BE49-F238E27FC236}">
                <a16:creationId xmlns:a16="http://schemas.microsoft.com/office/drawing/2014/main" id="{3D8018B5-CB5B-483D-BD0B-258EC741250E}"/>
              </a:ext>
            </a:extLst>
          </p:cNvPr>
          <p:cNvGrpSpPr/>
          <p:nvPr/>
        </p:nvGrpSpPr>
        <p:grpSpPr>
          <a:xfrm>
            <a:off x="1170939" y="834758"/>
            <a:ext cx="3169065" cy="3698607"/>
            <a:chOff x="1249092" y="1220655"/>
            <a:chExt cx="2827683" cy="3548678"/>
          </a:xfrm>
        </p:grpSpPr>
        <p:sp>
          <p:nvSpPr>
            <p:cNvPr id="9" name="圆角矩形 34">
              <a:extLst>
                <a:ext uri="{FF2B5EF4-FFF2-40B4-BE49-F238E27FC236}">
                  <a16:creationId xmlns:a16="http://schemas.microsoft.com/office/drawing/2014/main" id="{62E65256-43FD-45EA-A115-A0F5B6486F56}"/>
                </a:ext>
              </a:extLst>
            </p:cNvPr>
            <p:cNvSpPr/>
            <p:nvPr/>
          </p:nvSpPr>
          <p:spPr>
            <a:xfrm>
              <a:off x="1249092" y="1276910"/>
              <a:ext cx="2827683" cy="3492423"/>
            </a:xfrm>
            <a:prstGeom prst="roundRect">
              <a:avLst>
                <a:gd name="adj" fmla="val 4670"/>
              </a:avLst>
            </a:prstGeom>
            <a:gradFill flip="none" rotWithShape="1">
              <a:gsLst>
                <a:gs pos="0">
                  <a:schemeClr val="bg1">
                    <a:lumMod val="50000"/>
                  </a:schemeClr>
                </a:gs>
                <a:gs pos="100000">
                  <a:schemeClr val="tx1">
                    <a:lumMod val="75000"/>
                    <a:lumOff val="25000"/>
                  </a:schemeClr>
                </a:gs>
              </a:gsLst>
              <a:lin ang="2700000" scaled="1"/>
              <a:tileRect/>
            </a:gra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圆角矩形 35">
              <a:extLst>
                <a:ext uri="{FF2B5EF4-FFF2-40B4-BE49-F238E27FC236}">
                  <a16:creationId xmlns:a16="http://schemas.microsoft.com/office/drawing/2014/main" id="{00313849-DDD8-4948-8020-BC38352A5340}"/>
                </a:ext>
              </a:extLst>
            </p:cNvPr>
            <p:cNvSpPr/>
            <p:nvPr/>
          </p:nvSpPr>
          <p:spPr>
            <a:xfrm>
              <a:off x="1413534" y="1404609"/>
              <a:ext cx="2498799" cy="3118235"/>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a:extLst>
                <a:ext uri="{FF2B5EF4-FFF2-40B4-BE49-F238E27FC236}">
                  <a16:creationId xmlns:a16="http://schemas.microsoft.com/office/drawing/2014/main" id="{FC45B9D7-A1D5-4C4E-A77C-75939581E2F9}"/>
                </a:ext>
              </a:extLst>
            </p:cNvPr>
            <p:cNvGrpSpPr/>
            <p:nvPr/>
          </p:nvGrpSpPr>
          <p:grpSpPr>
            <a:xfrm>
              <a:off x="1474375" y="1466277"/>
              <a:ext cx="2377116" cy="160026"/>
              <a:chOff x="2149634" y="1165384"/>
              <a:chExt cx="3485832" cy="234632"/>
            </a:xfrm>
          </p:grpSpPr>
          <p:grpSp>
            <p:nvGrpSpPr>
              <p:cNvPr id="42" name="组合 41">
                <a:extLst>
                  <a:ext uri="{FF2B5EF4-FFF2-40B4-BE49-F238E27FC236}">
                    <a16:creationId xmlns:a16="http://schemas.microsoft.com/office/drawing/2014/main" id="{FE0D1421-B7CA-42A5-949C-6C7F14208B65}"/>
                  </a:ext>
                </a:extLst>
              </p:cNvPr>
              <p:cNvGrpSpPr/>
              <p:nvPr/>
            </p:nvGrpSpPr>
            <p:grpSpPr>
              <a:xfrm>
                <a:off x="2149634" y="1165384"/>
                <a:ext cx="234632" cy="234632"/>
                <a:chOff x="2483009" y="1114425"/>
                <a:chExt cx="209550" cy="209550"/>
              </a:xfrm>
            </p:grpSpPr>
            <p:sp>
              <p:nvSpPr>
                <p:cNvPr id="70" name="椭圆 69">
                  <a:extLst>
                    <a:ext uri="{FF2B5EF4-FFF2-40B4-BE49-F238E27FC236}">
                      <a16:creationId xmlns:a16="http://schemas.microsoft.com/office/drawing/2014/main" id="{C171BC7B-6938-47D7-B1B2-19827F593618}"/>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a:extLst>
                    <a:ext uri="{FF2B5EF4-FFF2-40B4-BE49-F238E27FC236}">
                      <a16:creationId xmlns:a16="http://schemas.microsoft.com/office/drawing/2014/main" id="{5ADD7FA7-242C-4500-980C-CC1BA82423E4}"/>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a:extLst>
                  <a:ext uri="{FF2B5EF4-FFF2-40B4-BE49-F238E27FC236}">
                    <a16:creationId xmlns:a16="http://schemas.microsoft.com/office/drawing/2014/main" id="{75100343-F7FE-4B71-9DD1-D3636807271B}"/>
                  </a:ext>
                </a:extLst>
              </p:cNvPr>
              <p:cNvGrpSpPr/>
              <p:nvPr/>
            </p:nvGrpSpPr>
            <p:grpSpPr>
              <a:xfrm>
                <a:off x="2510879" y="1165384"/>
                <a:ext cx="234632" cy="234632"/>
                <a:chOff x="2483009" y="1114425"/>
                <a:chExt cx="209550" cy="209550"/>
              </a:xfrm>
            </p:grpSpPr>
            <p:sp>
              <p:nvSpPr>
                <p:cNvPr id="68" name="椭圆 67">
                  <a:extLst>
                    <a:ext uri="{FF2B5EF4-FFF2-40B4-BE49-F238E27FC236}">
                      <a16:creationId xmlns:a16="http://schemas.microsoft.com/office/drawing/2014/main" id="{2827BFF3-3BF5-4169-8667-E4C1B9B666DF}"/>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a:extLst>
                    <a:ext uri="{FF2B5EF4-FFF2-40B4-BE49-F238E27FC236}">
                      <a16:creationId xmlns:a16="http://schemas.microsoft.com/office/drawing/2014/main" id="{487123C4-C19E-4F77-9DD7-AA9A8C6AAB15}"/>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a:extLst>
                  <a:ext uri="{FF2B5EF4-FFF2-40B4-BE49-F238E27FC236}">
                    <a16:creationId xmlns:a16="http://schemas.microsoft.com/office/drawing/2014/main" id="{0E76915E-C78C-4BAD-96AC-39C0CC2089E4}"/>
                  </a:ext>
                </a:extLst>
              </p:cNvPr>
              <p:cNvGrpSpPr/>
              <p:nvPr/>
            </p:nvGrpSpPr>
            <p:grpSpPr>
              <a:xfrm>
                <a:off x="2872123" y="1165384"/>
                <a:ext cx="234632" cy="234632"/>
                <a:chOff x="2483009" y="1114425"/>
                <a:chExt cx="209550" cy="209550"/>
              </a:xfrm>
            </p:grpSpPr>
            <p:sp>
              <p:nvSpPr>
                <p:cNvPr id="66" name="椭圆 65">
                  <a:extLst>
                    <a:ext uri="{FF2B5EF4-FFF2-40B4-BE49-F238E27FC236}">
                      <a16:creationId xmlns:a16="http://schemas.microsoft.com/office/drawing/2014/main" id="{414CD945-A3D2-4129-B5DC-1897D6627AE2}"/>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a:extLst>
                    <a:ext uri="{FF2B5EF4-FFF2-40B4-BE49-F238E27FC236}">
                      <a16:creationId xmlns:a16="http://schemas.microsoft.com/office/drawing/2014/main" id="{AC76489F-31FC-4E98-B663-D9FB1BD97693}"/>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a:extLst>
                  <a:ext uri="{FF2B5EF4-FFF2-40B4-BE49-F238E27FC236}">
                    <a16:creationId xmlns:a16="http://schemas.microsoft.com/office/drawing/2014/main" id="{72673520-74EB-416E-BD33-5C5A1CA5D6E4}"/>
                  </a:ext>
                </a:extLst>
              </p:cNvPr>
              <p:cNvGrpSpPr/>
              <p:nvPr/>
            </p:nvGrpSpPr>
            <p:grpSpPr>
              <a:xfrm>
                <a:off x="3233367" y="1165384"/>
                <a:ext cx="234632" cy="234632"/>
                <a:chOff x="2483009" y="1114425"/>
                <a:chExt cx="209550" cy="209550"/>
              </a:xfrm>
            </p:grpSpPr>
            <p:sp>
              <p:nvSpPr>
                <p:cNvPr id="64" name="椭圆 63">
                  <a:extLst>
                    <a:ext uri="{FF2B5EF4-FFF2-40B4-BE49-F238E27FC236}">
                      <a16:creationId xmlns:a16="http://schemas.microsoft.com/office/drawing/2014/main" id="{049571DF-E435-4494-857A-DABF8AA98259}"/>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a:extLst>
                    <a:ext uri="{FF2B5EF4-FFF2-40B4-BE49-F238E27FC236}">
                      <a16:creationId xmlns:a16="http://schemas.microsoft.com/office/drawing/2014/main" id="{AE5DEFF0-2DF3-4ABA-BC04-873E016105B4}"/>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a:extLst>
                  <a:ext uri="{FF2B5EF4-FFF2-40B4-BE49-F238E27FC236}">
                    <a16:creationId xmlns:a16="http://schemas.microsoft.com/office/drawing/2014/main" id="{43DB114E-F96A-4182-B709-024F09C02A5F}"/>
                  </a:ext>
                </a:extLst>
              </p:cNvPr>
              <p:cNvGrpSpPr/>
              <p:nvPr/>
            </p:nvGrpSpPr>
            <p:grpSpPr>
              <a:xfrm>
                <a:off x="3594612" y="1165384"/>
                <a:ext cx="234632" cy="234632"/>
                <a:chOff x="2483009" y="1114425"/>
                <a:chExt cx="209550" cy="209550"/>
              </a:xfrm>
            </p:grpSpPr>
            <p:sp>
              <p:nvSpPr>
                <p:cNvPr id="62" name="椭圆 61">
                  <a:extLst>
                    <a:ext uri="{FF2B5EF4-FFF2-40B4-BE49-F238E27FC236}">
                      <a16:creationId xmlns:a16="http://schemas.microsoft.com/office/drawing/2014/main" id="{46580FE5-B6E7-4FDC-BBE7-47D9E4E12738}"/>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a:extLst>
                    <a:ext uri="{FF2B5EF4-FFF2-40B4-BE49-F238E27FC236}">
                      <a16:creationId xmlns:a16="http://schemas.microsoft.com/office/drawing/2014/main" id="{AFD76925-C601-492F-B00E-40389F4FD2EB}"/>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a:extLst>
                  <a:ext uri="{FF2B5EF4-FFF2-40B4-BE49-F238E27FC236}">
                    <a16:creationId xmlns:a16="http://schemas.microsoft.com/office/drawing/2014/main" id="{D95C2A4A-6358-424A-BF23-ED3017C5AA72}"/>
                  </a:ext>
                </a:extLst>
              </p:cNvPr>
              <p:cNvGrpSpPr/>
              <p:nvPr/>
            </p:nvGrpSpPr>
            <p:grpSpPr>
              <a:xfrm>
                <a:off x="3955856" y="1165384"/>
                <a:ext cx="234632" cy="234632"/>
                <a:chOff x="2483009" y="1114425"/>
                <a:chExt cx="209550" cy="209550"/>
              </a:xfrm>
            </p:grpSpPr>
            <p:sp>
              <p:nvSpPr>
                <p:cNvPr id="60" name="椭圆 59">
                  <a:extLst>
                    <a:ext uri="{FF2B5EF4-FFF2-40B4-BE49-F238E27FC236}">
                      <a16:creationId xmlns:a16="http://schemas.microsoft.com/office/drawing/2014/main" id="{8CC36C9A-361C-4104-8D50-E62307410352}"/>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a:extLst>
                    <a:ext uri="{FF2B5EF4-FFF2-40B4-BE49-F238E27FC236}">
                      <a16:creationId xmlns:a16="http://schemas.microsoft.com/office/drawing/2014/main" id="{661A2358-7E5D-4875-909C-32552ECF1BB4}"/>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a:extLst>
                  <a:ext uri="{FF2B5EF4-FFF2-40B4-BE49-F238E27FC236}">
                    <a16:creationId xmlns:a16="http://schemas.microsoft.com/office/drawing/2014/main" id="{A5BFAAF0-7EE6-4E4E-BA78-AB2084CD82EA}"/>
                  </a:ext>
                </a:extLst>
              </p:cNvPr>
              <p:cNvGrpSpPr/>
              <p:nvPr/>
            </p:nvGrpSpPr>
            <p:grpSpPr>
              <a:xfrm>
                <a:off x="4317101" y="1165384"/>
                <a:ext cx="234632" cy="234632"/>
                <a:chOff x="2483009" y="1114425"/>
                <a:chExt cx="209550" cy="209550"/>
              </a:xfrm>
            </p:grpSpPr>
            <p:sp>
              <p:nvSpPr>
                <p:cNvPr id="58" name="椭圆 57">
                  <a:extLst>
                    <a:ext uri="{FF2B5EF4-FFF2-40B4-BE49-F238E27FC236}">
                      <a16:creationId xmlns:a16="http://schemas.microsoft.com/office/drawing/2014/main" id="{A3B39490-775B-42C0-A180-7F0A288CEE93}"/>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a:extLst>
                    <a:ext uri="{FF2B5EF4-FFF2-40B4-BE49-F238E27FC236}">
                      <a16:creationId xmlns:a16="http://schemas.microsoft.com/office/drawing/2014/main" id="{AD24A59C-E1F2-464E-A411-59234E2EDC98}"/>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a:extLst>
                  <a:ext uri="{FF2B5EF4-FFF2-40B4-BE49-F238E27FC236}">
                    <a16:creationId xmlns:a16="http://schemas.microsoft.com/office/drawing/2014/main" id="{34539A30-FD0B-4E9B-8BFA-CBC9A18AE2CC}"/>
                  </a:ext>
                </a:extLst>
              </p:cNvPr>
              <p:cNvGrpSpPr/>
              <p:nvPr/>
            </p:nvGrpSpPr>
            <p:grpSpPr>
              <a:xfrm>
                <a:off x="4678345" y="1165384"/>
                <a:ext cx="234632" cy="234632"/>
                <a:chOff x="2483009" y="1114425"/>
                <a:chExt cx="209550" cy="209550"/>
              </a:xfrm>
            </p:grpSpPr>
            <p:sp>
              <p:nvSpPr>
                <p:cNvPr id="56" name="椭圆 55">
                  <a:extLst>
                    <a:ext uri="{FF2B5EF4-FFF2-40B4-BE49-F238E27FC236}">
                      <a16:creationId xmlns:a16="http://schemas.microsoft.com/office/drawing/2014/main" id="{9E17C239-93B5-4ACC-8BA3-BFB6BF6B51BE}"/>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a:extLst>
                    <a:ext uri="{FF2B5EF4-FFF2-40B4-BE49-F238E27FC236}">
                      <a16:creationId xmlns:a16="http://schemas.microsoft.com/office/drawing/2014/main" id="{9A74ACC0-FFC9-4C35-BFA4-53F793076FD0}"/>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a:extLst>
                  <a:ext uri="{FF2B5EF4-FFF2-40B4-BE49-F238E27FC236}">
                    <a16:creationId xmlns:a16="http://schemas.microsoft.com/office/drawing/2014/main" id="{4172CFF0-36EB-40B1-B858-3FC9D8526005}"/>
                  </a:ext>
                </a:extLst>
              </p:cNvPr>
              <p:cNvGrpSpPr/>
              <p:nvPr/>
            </p:nvGrpSpPr>
            <p:grpSpPr>
              <a:xfrm>
                <a:off x="5039590" y="1165384"/>
                <a:ext cx="234632" cy="234632"/>
                <a:chOff x="2483009" y="1114425"/>
                <a:chExt cx="209550" cy="209550"/>
              </a:xfrm>
            </p:grpSpPr>
            <p:sp>
              <p:nvSpPr>
                <p:cNvPr id="54" name="椭圆 53">
                  <a:extLst>
                    <a:ext uri="{FF2B5EF4-FFF2-40B4-BE49-F238E27FC236}">
                      <a16:creationId xmlns:a16="http://schemas.microsoft.com/office/drawing/2014/main" id="{5C5F263D-13D2-4640-9BD7-EA362DE3A64F}"/>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a:extLst>
                    <a:ext uri="{FF2B5EF4-FFF2-40B4-BE49-F238E27FC236}">
                      <a16:creationId xmlns:a16="http://schemas.microsoft.com/office/drawing/2014/main" id="{CA1170F0-16B1-475B-B08E-842E52E02F9E}"/>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a:extLst>
                  <a:ext uri="{FF2B5EF4-FFF2-40B4-BE49-F238E27FC236}">
                    <a16:creationId xmlns:a16="http://schemas.microsoft.com/office/drawing/2014/main" id="{D76534B8-E30C-4581-8D00-3228D53ACCE6}"/>
                  </a:ext>
                </a:extLst>
              </p:cNvPr>
              <p:cNvGrpSpPr/>
              <p:nvPr/>
            </p:nvGrpSpPr>
            <p:grpSpPr>
              <a:xfrm>
                <a:off x="5400834" y="1165384"/>
                <a:ext cx="234632" cy="234632"/>
                <a:chOff x="2483009" y="1114425"/>
                <a:chExt cx="209550" cy="209550"/>
              </a:xfrm>
            </p:grpSpPr>
            <p:sp>
              <p:nvSpPr>
                <p:cNvPr id="52" name="椭圆 51">
                  <a:extLst>
                    <a:ext uri="{FF2B5EF4-FFF2-40B4-BE49-F238E27FC236}">
                      <a16:creationId xmlns:a16="http://schemas.microsoft.com/office/drawing/2014/main" id="{81E39832-C8C2-48D4-9FF5-ADA9071AD854}"/>
                    </a:ext>
                  </a:extLst>
                </p:cNvPr>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a:extLst>
                    <a:ext uri="{FF2B5EF4-FFF2-40B4-BE49-F238E27FC236}">
                      <a16:creationId xmlns:a16="http://schemas.microsoft.com/office/drawing/2014/main" id="{D68DBE47-61A8-4E7E-B58C-6DCB4F1D2F5C}"/>
                    </a:ext>
                  </a:extLst>
                </p:cNvPr>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a:extLst>
                <a:ext uri="{FF2B5EF4-FFF2-40B4-BE49-F238E27FC236}">
                  <a16:creationId xmlns:a16="http://schemas.microsoft.com/office/drawing/2014/main" id="{DDCB8392-2132-4A0D-A22A-536597FCA06E}"/>
                </a:ext>
              </a:extLst>
            </p:cNvPr>
            <p:cNvGrpSpPr/>
            <p:nvPr/>
          </p:nvGrpSpPr>
          <p:grpSpPr>
            <a:xfrm>
              <a:off x="1515603" y="1220655"/>
              <a:ext cx="64560" cy="330785"/>
              <a:chOff x="2244442" y="772895"/>
              <a:chExt cx="94671" cy="485002"/>
            </a:xfrm>
          </p:grpSpPr>
          <p:sp>
            <p:nvSpPr>
              <p:cNvPr id="40" name="圆角矩形 65">
                <a:extLst>
                  <a:ext uri="{FF2B5EF4-FFF2-40B4-BE49-F238E27FC236}">
                    <a16:creationId xmlns:a16="http://schemas.microsoft.com/office/drawing/2014/main" id="{16505076-36A9-4DF7-821F-ECA48AE46D2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66">
                <a:extLst>
                  <a:ext uri="{FF2B5EF4-FFF2-40B4-BE49-F238E27FC236}">
                    <a16:creationId xmlns:a16="http://schemas.microsoft.com/office/drawing/2014/main" id="{415B79CA-692B-4159-AB88-ACCE02B253DD}"/>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a:extLst>
                <a:ext uri="{FF2B5EF4-FFF2-40B4-BE49-F238E27FC236}">
                  <a16:creationId xmlns:a16="http://schemas.microsoft.com/office/drawing/2014/main" id="{752E2778-93FD-476A-8BA2-562BF579CA18}"/>
                </a:ext>
              </a:extLst>
            </p:cNvPr>
            <p:cNvGrpSpPr/>
            <p:nvPr/>
          </p:nvGrpSpPr>
          <p:grpSpPr>
            <a:xfrm>
              <a:off x="1762911" y="1220655"/>
              <a:ext cx="64560" cy="330785"/>
              <a:chOff x="2244442" y="772895"/>
              <a:chExt cx="94671" cy="485002"/>
            </a:xfrm>
          </p:grpSpPr>
          <p:sp>
            <p:nvSpPr>
              <p:cNvPr id="38" name="圆角矩形 63">
                <a:extLst>
                  <a:ext uri="{FF2B5EF4-FFF2-40B4-BE49-F238E27FC236}">
                    <a16:creationId xmlns:a16="http://schemas.microsoft.com/office/drawing/2014/main" id="{18FF5C80-FC14-4806-9216-6591878A47CE}"/>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圆角矩形 64">
                <a:extLst>
                  <a:ext uri="{FF2B5EF4-FFF2-40B4-BE49-F238E27FC236}">
                    <a16:creationId xmlns:a16="http://schemas.microsoft.com/office/drawing/2014/main" id="{20CE6D75-863F-4F93-8674-3C604E040CC9}"/>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a:extLst>
                <a:ext uri="{FF2B5EF4-FFF2-40B4-BE49-F238E27FC236}">
                  <a16:creationId xmlns:a16="http://schemas.microsoft.com/office/drawing/2014/main" id="{2B7BAF1E-933D-4EFF-AF5A-793E2E37F7EE}"/>
                </a:ext>
              </a:extLst>
            </p:cNvPr>
            <p:cNvGrpSpPr/>
            <p:nvPr/>
          </p:nvGrpSpPr>
          <p:grpSpPr>
            <a:xfrm>
              <a:off x="2010219" y="1220655"/>
              <a:ext cx="64560" cy="330785"/>
              <a:chOff x="2244442" y="772895"/>
              <a:chExt cx="94671" cy="485002"/>
            </a:xfrm>
          </p:grpSpPr>
          <p:sp>
            <p:nvSpPr>
              <p:cNvPr id="36" name="圆角矩形 61">
                <a:extLst>
                  <a:ext uri="{FF2B5EF4-FFF2-40B4-BE49-F238E27FC236}">
                    <a16:creationId xmlns:a16="http://schemas.microsoft.com/office/drawing/2014/main" id="{1C8514A7-6684-4892-8EE1-715FD6996810}"/>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圆角矩形 62">
                <a:extLst>
                  <a:ext uri="{FF2B5EF4-FFF2-40B4-BE49-F238E27FC236}">
                    <a16:creationId xmlns:a16="http://schemas.microsoft.com/office/drawing/2014/main" id="{BB1648F1-D349-429D-B7A9-FB2E84E2878F}"/>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a:extLst>
                <a:ext uri="{FF2B5EF4-FFF2-40B4-BE49-F238E27FC236}">
                  <a16:creationId xmlns:a16="http://schemas.microsoft.com/office/drawing/2014/main" id="{B7EF8BF3-7A20-463A-8334-3103146D8D57}"/>
                </a:ext>
              </a:extLst>
            </p:cNvPr>
            <p:cNvGrpSpPr/>
            <p:nvPr/>
          </p:nvGrpSpPr>
          <p:grpSpPr>
            <a:xfrm>
              <a:off x="2257526" y="1220655"/>
              <a:ext cx="64560" cy="330785"/>
              <a:chOff x="2244442" y="772895"/>
              <a:chExt cx="94671" cy="485002"/>
            </a:xfrm>
          </p:grpSpPr>
          <p:sp>
            <p:nvSpPr>
              <p:cNvPr id="34" name="圆角矩形 59">
                <a:extLst>
                  <a:ext uri="{FF2B5EF4-FFF2-40B4-BE49-F238E27FC236}">
                    <a16:creationId xmlns:a16="http://schemas.microsoft.com/office/drawing/2014/main" id="{59DC556B-CD57-4E12-83DF-B4202112AEA0}"/>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圆角矩形 60">
                <a:extLst>
                  <a:ext uri="{FF2B5EF4-FFF2-40B4-BE49-F238E27FC236}">
                    <a16:creationId xmlns:a16="http://schemas.microsoft.com/office/drawing/2014/main" id="{76F0FA3B-A50A-434F-803B-EAF8CF464DAF}"/>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a:extLst>
                <a:ext uri="{FF2B5EF4-FFF2-40B4-BE49-F238E27FC236}">
                  <a16:creationId xmlns:a16="http://schemas.microsoft.com/office/drawing/2014/main" id="{E77E56D5-7E4F-4C7F-BF5C-DEDB49303AF0}"/>
                </a:ext>
              </a:extLst>
            </p:cNvPr>
            <p:cNvGrpSpPr/>
            <p:nvPr/>
          </p:nvGrpSpPr>
          <p:grpSpPr>
            <a:xfrm>
              <a:off x="2504835" y="1220655"/>
              <a:ext cx="64560" cy="330785"/>
              <a:chOff x="2244442" y="772895"/>
              <a:chExt cx="94671" cy="485002"/>
            </a:xfrm>
          </p:grpSpPr>
          <p:sp>
            <p:nvSpPr>
              <p:cNvPr id="32" name="圆角矩形 57">
                <a:extLst>
                  <a:ext uri="{FF2B5EF4-FFF2-40B4-BE49-F238E27FC236}">
                    <a16:creationId xmlns:a16="http://schemas.microsoft.com/office/drawing/2014/main" id="{C522256C-C35B-414C-AD9E-279CF33114B5}"/>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58">
                <a:extLst>
                  <a:ext uri="{FF2B5EF4-FFF2-40B4-BE49-F238E27FC236}">
                    <a16:creationId xmlns:a16="http://schemas.microsoft.com/office/drawing/2014/main" id="{FDD3C3A9-AF73-44EA-8AB8-6F7E7303F2EB}"/>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a:extLst>
                <a:ext uri="{FF2B5EF4-FFF2-40B4-BE49-F238E27FC236}">
                  <a16:creationId xmlns:a16="http://schemas.microsoft.com/office/drawing/2014/main" id="{ECB68944-C091-48D3-96A9-8BAC5BB696D0}"/>
                </a:ext>
              </a:extLst>
            </p:cNvPr>
            <p:cNvGrpSpPr/>
            <p:nvPr/>
          </p:nvGrpSpPr>
          <p:grpSpPr>
            <a:xfrm>
              <a:off x="2752143" y="1220655"/>
              <a:ext cx="64560" cy="330785"/>
              <a:chOff x="2244442" y="772895"/>
              <a:chExt cx="94671" cy="485002"/>
            </a:xfrm>
          </p:grpSpPr>
          <p:sp>
            <p:nvSpPr>
              <p:cNvPr id="30" name="圆角矩形 55">
                <a:extLst>
                  <a:ext uri="{FF2B5EF4-FFF2-40B4-BE49-F238E27FC236}">
                    <a16:creationId xmlns:a16="http://schemas.microsoft.com/office/drawing/2014/main" id="{A9E217E8-DE79-4D01-ABA8-302CF0D07583}"/>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56">
                <a:extLst>
                  <a:ext uri="{FF2B5EF4-FFF2-40B4-BE49-F238E27FC236}">
                    <a16:creationId xmlns:a16="http://schemas.microsoft.com/office/drawing/2014/main" id="{16290F24-7322-4DE0-8502-4D281857390D}"/>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a:extLst>
                <a:ext uri="{FF2B5EF4-FFF2-40B4-BE49-F238E27FC236}">
                  <a16:creationId xmlns:a16="http://schemas.microsoft.com/office/drawing/2014/main" id="{E68E9CCF-A548-44C8-A4BA-EBAB9E812A67}"/>
                </a:ext>
              </a:extLst>
            </p:cNvPr>
            <p:cNvGrpSpPr/>
            <p:nvPr/>
          </p:nvGrpSpPr>
          <p:grpSpPr>
            <a:xfrm>
              <a:off x="2999451" y="1220655"/>
              <a:ext cx="64560" cy="330785"/>
              <a:chOff x="2244442" y="772895"/>
              <a:chExt cx="94671" cy="485002"/>
            </a:xfrm>
          </p:grpSpPr>
          <p:sp>
            <p:nvSpPr>
              <p:cNvPr id="28" name="圆角矩形 53">
                <a:extLst>
                  <a:ext uri="{FF2B5EF4-FFF2-40B4-BE49-F238E27FC236}">
                    <a16:creationId xmlns:a16="http://schemas.microsoft.com/office/drawing/2014/main" id="{EFCC3BB2-5500-4607-AF45-C703E4E3793E}"/>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圆角矩形 54">
                <a:extLst>
                  <a:ext uri="{FF2B5EF4-FFF2-40B4-BE49-F238E27FC236}">
                    <a16:creationId xmlns:a16="http://schemas.microsoft.com/office/drawing/2014/main" id="{B2A93E30-279A-4162-AB36-EC6DA2F7EA3C}"/>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a:extLst>
                <a:ext uri="{FF2B5EF4-FFF2-40B4-BE49-F238E27FC236}">
                  <a16:creationId xmlns:a16="http://schemas.microsoft.com/office/drawing/2014/main" id="{F30DCB10-6462-4AA9-9123-DDF1DAA68EC3}"/>
                </a:ext>
              </a:extLst>
            </p:cNvPr>
            <p:cNvGrpSpPr/>
            <p:nvPr/>
          </p:nvGrpSpPr>
          <p:grpSpPr>
            <a:xfrm>
              <a:off x="3246759" y="1220655"/>
              <a:ext cx="64560" cy="330785"/>
              <a:chOff x="2244442" y="772895"/>
              <a:chExt cx="94671" cy="485002"/>
            </a:xfrm>
          </p:grpSpPr>
          <p:sp>
            <p:nvSpPr>
              <p:cNvPr id="26" name="圆角矩形 51">
                <a:extLst>
                  <a:ext uri="{FF2B5EF4-FFF2-40B4-BE49-F238E27FC236}">
                    <a16:creationId xmlns:a16="http://schemas.microsoft.com/office/drawing/2014/main" id="{F1D37AE6-CD64-4B18-95C8-0584C35265F3}"/>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圆角矩形 52">
                <a:extLst>
                  <a:ext uri="{FF2B5EF4-FFF2-40B4-BE49-F238E27FC236}">
                    <a16:creationId xmlns:a16="http://schemas.microsoft.com/office/drawing/2014/main" id="{21361B55-1130-4938-97F0-5BEF9184D7AC}"/>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a:extLst>
                <a:ext uri="{FF2B5EF4-FFF2-40B4-BE49-F238E27FC236}">
                  <a16:creationId xmlns:a16="http://schemas.microsoft.com/office/drawing/2014/main" id="{747DB49A-9266-4DFE-9486-210591D11BD1}"/>
                </a:ext>
              </a:extLst>
            </p:cNvPr>
            <p:cNvGrpSpPr/>
            <p:nvPr/>
          </p:nvGrpSpPr>
          <p:grpSpPr>
            <a:xfrm>
              <a:off x="3494067" y="1220655"/>
              <a:ext cx="64560" cy="330785"/>
              <a:chOff x="2244442" y="772895"/>
              <a:chExt cx="94671" cy="485002"/>
            </a:xfrm>
          </p:grpSpPr>
          <p:sp>
            <p:nvSpPr>
              <p:cNvPr id="24" name="圆角矩形 49">
                <a:extLst>
                  <a:ext uri="{FF2B5EF4-FFF2-40B4-BE49-F238E27FC236}">
                    <a16:creationId xmlns:a16="http://schemas.microsoft.com/office/drawing/2014/main" id="{31920C71-98E5-40B2-A1E2-B12C3746EC33}"/>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圆角矩形 50">
                <a:extLst>
                  <a:ext uri="{FF2B5EF4-FFF2-40B4-BE49-F238E27FC236}">
                    <a16:creationId xmlns:a16="http://schemas.microsoft.com/office/drawing/2014/main" id="{301186E4-0B44-44B1-89A9-4F61574BC8BC}"/>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a:extLst>
                <a:ext uri="{FF2B5EF4-FFF2-40B4-BE49-F238E27FC236}">
                  <a16:creationId xmlns:a16="http://schemas.microsoft.com/office/drawing/2014/main" id="{9AA233D0-ED00-4DE0-9492-DB716A9772EA}"/>
                </a:ext>
              </a:extLst>
            </p:cNvPr>
            <p:cNvGrpSpPr/>
            <p:nvPr/>
          </p:nvGrpSpPr>
          <p:grpSpPr>
            <a:xfrm>
              <a:off x="3741375" y="1220655"/>
              <a:ext cx="64560" cy="330785"/>
              <a:chOff x="2244442" y="772895"/>
              <a:chExt cx="94671" cy="485002"/>
            </a:xfrm>
          </p:grpSpPr>
          <p:sp>
            <p:nvSpPr>
              <p:cNvPr id="22" name="圆角矩形 47">
                <a:extLst>
                  <a:ext uri="{FF2B5EF4-FFF2-40B4-BE49-F238E27FC236}">
                    <a16:creationId xmlns:a16="http://schemas.microsoft.com/office/drawing/2014/main" id="{517A8481-0CA7-4D22-8C1E-42EF0276C48E}"/>
                  </a:ext>
                </a:extLst>
              </p:cNvPr>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48">
                <a:extLst>
                  <a:ext uri="{FF2B5EF4-FFF2-40B4-BE49-F238E27FC236}">
                    <a16:creationId xmlns:a16="http://schemas.microsoft.com/office/drawing/2014/main" id="{07F7E29B-C8A1-4ED5-94CA-E8DF66FF441E}"/>
                  </a:ext>
                </a:extLst>
              </p:cNvPr>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2" name="矩形 71">
            <a:extLst>
              <a:ext uri="{FF2B5EF4-FFF2-40B4-BE49-F238E27FC236}">
                <a16:creationId xmlns:a16="http://schemas.microsoft.com/office/drawing/2014/main" id="{B651EBA8-32B5-45C6-A347-96D8B53B9BDB}"/>
              </a:ext>
            </a:extLst>
          </p:cNvPr>
          <p:cNvSpPr/>
          <p:nvPr/>
        </p:nvSpPr>
        <p:spPr>
          <a:xfrm>
            <a:off x="1545464" y="2132605"/>
            <a:ext cx="2420017" cy="1308876"/>
          </a:xfrm>
          <a:prstGeom prst="rect">
            <a:avLst/>
          </a:prstGeom>
        </p:spPr>
        <p:txBody>
          <a:bodyPr wrap="square" lIns="91431" tIns="45716" rIns="91431" bIns="45716">
            <a:spAutoFit/>
          </a:bodyPr>
          <a:lstStyle/>
          <a:p>
            <a:pPr>
              <a:lnSpc>
                <a:spcPct val="150000"/>
              </a:lnSpc>
            </a:pPr>
            <a:r>
              <a:rPr lang="zh-CN" altLang="en-US" sz="2800" b="1" dirty="0">
                <a:solidFill>
                  <a:srgbClr val="C00000"/>
                </a:solidFill>
                <a:latin typeface="Microsoft YaHei" panose="020B0503020204020204" pitchFamily="34" charset="-122"/>
                <a:ea typeface="Microsoft YaHei" panose="020B0503020204020204" pitchFamily="34" charset="-122"/>
              </a:rPr>
              <a:t>讲求科学</a:t>
            </a:r>
            <a:endParaRPr lang="en-US" altLang="zh-CN" sz="2800" b="1" dirty="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800" b="1" dirty="0">
                <a:solidFill>
                  <a:srgbClr val="C00000"/>
                </a:solidFill>
                <a:latin typeface="Microsoft YaHei" panose="020B0503020204020204" pitchFamily="34" charset="-122"/>
                <a:ea typeface="Microsoft YaHei" panose="020B0503020204020204" pitchFamily="34" charset="-122"/>
              </a:rPr>
              <a:t>探索新知</a:t>
            </a:r>
            <a:endParaRPr lang="en-US" altLang="zh-CN" sz="2800" b="1" dirty="0">
              <a:solidFill>
                <a:schemeClr val="tx1">
                  <a:lumMod val="75000"/>
                  <a:lumOff val="25000"/>
                </a:schemeClr>
              </a:solidFill>
              <a:latin typeface="Microsoft YaHei" panose="020B0503020204020204" pitchFamily="34" charset="-122"/>
              <a:ea typeface="Microsoft YaHei" panose="020B0503020204020204" pitchFamily="34" charset="-122"/>
            </a:endParaRPr>
          </a:p>
        </p:txBody>
      </p:sp>
      <p:sp>
        <p:nvSpPr>
          <p:cNvPr id="73" name="文本框 49">
            <a:extLst>
              <a:ext uri="{FF2B5EF4-FFF2-40B4-BE49-F238E27FC236}">
                <a16:creationId xmlns:a16="http://schemas.microsoft.com/office/drawing/2014/main" id="{026C8354-EB8F-4542-B1D5-C354A3A61C66}"/>
              </a:ext>
            </a:extLst>
          </p:cNvPr>
          <p:cNvSpPr txBox="1"/>
          <p:nvPr/>
        </p:nvSpPr>
        <p:spPr>
          <a:xfrm>
            <a:off x="1398772" y="1310354"/>
            <a:ext cx="2989483" cy="769441"/>
          </a:xfrm>
          <a:prstGeom prst="rect">
            <a:avLst/>
          </a:prstGeom>
          <a:noFill/>
          <a:effectLst/>
        </p:spPr>
        <p:txBody>
          <a:bodyPr wrap="square" rtlCol="0">
            <a:spAutoFit/>
          </a:bodyPr>
          <a:lstStyle/>
          <a:p>
            <a:pPr algn="ctr"/>
            <a:r>
              <a:rPr lang="zh-CN" altLang="en-US" sz="4400" b="1" dirty="0">
                <a:solidFill>
                  <a:srgbClr val="EA5E66"/>
                </a:solidFill>
                <a:latin typeface="微软雅黑" pitchFamily="34" charset="-122"/>
                <a:ea typeface="微软雅黑" pitchFamily="34" charset="-122"/>
                <a:cs typeface="Arial" panose="020B0604020202020204" pitchFamily="34" charset="0"/>
              </a:rPr>
              <a:t>思</a:t>
            </a:r>
            <a:r>
              <a:rPr lang="zh-CN" altLang="en-US" sz="4400" b="1" dirty="0">
                <a:solidFill>
                  <a:srgbClr val="EA6103"/>
                </a:solidFill>
                <a:latin typeface="微软雅黑" pitchFamily="34" charset="-122"/>
                <a:ea typeface="微软雅黑" pitchFamily="34" charset="-122"/>
                <a:cs typeface="Arial" panose="020B0604020202020204" pitchFamily="34" charset="0"/>
              </a:rPr>
              <a:t>政</a:t>
            </a:r>
            <a:r>
              <a:rPr lang="zh-CN" altLang="en-US" sz="4400" b="1" dirty="0">
                <a:solidFill>
                  <a:srgbClr val="F69F1E"/>
                </a:solidFill>
                <a:latin typeface="微软雅黑" pitchFamily="34" charset="-122"/>
                <a:ea typeface="微软雅黑" pitchFamily="34" charset="-122"/>
                <a:cs typeface="Arial" panose="020B0604020202020204" pitchFamily="34" charset="0"/>
              </a:rPr>
              <a:t>目</a:t>
            </a:r>
            <a:r>
              <a:rPr lang="zh-CN" altLang="en-US" sz="4400" b="1" dirty="0">
                <a:solidFill>
                  <a:srgbClr val="0099A9"/>
                </a:solidFill>
                <a:latin typeface="微软雅黑" pitchFamily="34" charset="-122"/>
                <a:ea typeface="微软雅黑" pitchFamily="34" charset="-122"/>
                <a:cs typeface="Arial" panose="020B0604020202020204" pitchFamily="34" charset="0"/>
              </a:rPr>
              <a:t>标</a:t>
            </a:r>
            <a:r>
              <a:rPr lang="zh-CN" altLang="en-US" sz="4400" b="1" dirty="0">
                <a:solidFill>
                  <a:srgbClr val="0070C0"/>
                </a:solidFill>
                <a:latin typeface="微软雅黑" pitchFamily="34" charset="-122"/>
                <a:ea typeface="微软雅黑" pitchFamily="34" charset="-122"/>
                <a:cs typeface="Arial" panose="020B0604020202020204" pitchFamily="34" charset="0"/>
              </a:rPr>
              <a:t>！</a:t>
            </a:r>
          </a:p>
        </p:txBody>
      </p:sp>
    </p:spTree>
    <p:extLst>
      <p:ext uri="{BB962C8B-B14F-4D97-AF65-F5344CB8AC3E}">
        <p14:creationId xmlns:p14="http://schemas.microsoft.com/office/powerpoint/2010/main" val="2378394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 calcmode="lin" valueType="num">
                                      <p:cBhvr>
                                        <p:cTn id="14" dur="1000" fill="hold"/>
                                        <p:tgtEl>
                                          <p:spTgt spid="8"/>
                                        </p:tgtEl>
                                        <p:attrNameLst>
                                          <p:attrName>style.rotation</p:attrName>
                                        </p:attrNameLst>
                                      </p:cBhvr>
                                      <p:tavLst>
                                        <p:tav tm="0">
                                          <p:val>
                                            <p:fltVal val="90"/>
                                          </p:val>
                                        </p:tav>
                                        <p:tav tm="100000">
                                          <p:val>
                                            <p:fltVal val="0"/>
                                          </p:val>
                                        </p:tav>
                                      </p:tavLst>
                                    </p:anim>
                                    <p:animEffect transition="in" filter="fade">
                                      <p:cBhvr>
                                        <p:cTn id="15" dur="1000"/>
                                        <p:tgtEl>
                                          <p:spTgt spid="8"/>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3"/>
                                        </p:tgtEl>
                                        <p:attrNameLst>
                                          <p:attrName>style.visibility</p:attrName>
                                        </p:attrNameLst>
                                      </p:cBhvr>
                                      <p:to>
                                        <p:strVal val="visible"/>
                                      </p:to>
                                    </p:set>
                                    <p:anim calcmode="lin" valueType="num">
                                      <p:cBhvr>
                                        <p:cTn id="19"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3"/>
                                        </p:tgtEl>
                                        <p:attrNameLst>
                                          <p:attrName>ppt_y</p:attrName>
                                        </p:attrNameLst>
                                      </p:cBhvr>
                                      <p:tavLst>
                                        <p:tav tm="0">
                                          <p:val>
                                            <p:strVal val="#ppt_y"/>
                                          </p:val>
                                        </p:tav>
                                        <p:tav tm="100000">
                                          <p:val>
                                            <p:strVal val="#ppt_y"/>
                                          </p:val>
                                        </p:tav>
                                      </p:tavLst>
                                    </p:anim>
                                    <p:anim calcmode="lin" valueType="num">
                                      <p:cBhvr>
                                        <p:cTn id="21"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09261CE-A547-4FE3-B162-8DA399032FD8}"/>
              </a:ext>
            </a:extLst>
          </p:cNvPr>
          <p:cNvSpPr txBox="1"/>
          <p:nvPr/>
        </p:nvSpPr>
        <p:spPr>
          <a:xfrm>
            <a:off x="875764" y="1074090"/>
            <a:ext cx="10212946" cy="2981072"/>
          </a:xfrm>
          <a:prstGeom prst="rect">
            <a:avLst/>
          </a:prstGeom>
          <a:noFill/>
        </p:spPr>
        <p:txBody>
          <a:bodyPr wrap="square">
            <a:spAutoFit/>
          </a:bodyPr>
          <a:lstStyle/>
          <a:p>
            <a:r>
              <a:rPr lang="zh-CN" altLang="en-US" sz="2400" b="1" dirty="0">
                <a:solidFill>
                  <a:srgbClr val="C00000"/>
                </a:solidFill>
              </a:rPr>
              <a:t>3.辅助蓄能装置</a:t>
            </a:r>
            <a:endParaRPr lang="en-US" altLang="zh-CN" sz="2400" b="1" dirty="0">
              <a:solidFill>
                <a:srgbClr val="C00000"/>
              </a:solidFill>
            </a:endParaRPr>
          </a:p>
          <a:p>
            <a:endParaRPr lang="en-US" altLang="zh-CN" sz="2400" dirty="0"/>
          </a:p>
          <a:p>
            <a:pPr>
              <a:lnSpc>
                <a:spcPct val="150000"/>
              </a:lnSpc>
            </a:pPr>
            <a:r>
              <a:rPr lang="en-US" altLang="zh-CN" sz="2400" dirty="0"/>
              <a:t>   </a:t>
            </a:r>
            <a:r>
              <a:rPr lang="zh-CN" altLang="en-US" sz="2400" dirty="0"/>
              <a:t>对于混合型燃料电池电动汽车而言，辅助蓄能装置性能的好坏、能量控制</a:t>
            </a:r>
            <a:endParaRPr lang="en-US" altLang="zh-CN" sz="2400" dirty="0"/>
          </a:p>
          <a:p>
            <a:pPr>
              <a:lnSpc>
                <a:spcPct val="150000"/>
              </a:lnSpc>
            </a:pPr>
            <a:r>
              <a:rPr lang="en-US" altLang="zh-CN" sz="2400" dirty="0"/>
              <a:t>   </a:t>
            </a:r>
            <a:r>
              <a:rPr lang="zh-CN" altLang="en-US" sz="2400" dirty="0"/>
              <a:t>策略的优劣等对燃料电池电动汽车动力性和经济性的影响都很大。</a:t>
            </a:r>
            <a:endParaRPr lang="en-US" altLang="zh-CN" sz="2400" dirty="0"/>
          </a:p>
          <a:p>
            <a:pPr>
              <a:lnSpc>
                <a:spcPct val="150000"/>
              </a:lnSpc>
            </a:pPr>
            <a:r>
              <a:rPr lang="en-US" altLang="zh-CN" sz="2400" dirty="0"/>
              <a:t>   </a:t>
            </a:r>
            <a:r>
              <a:rPr lang="zh-CN" altLang="en-US" sz="2400" dirty="0"/>
              <a:t>因此，</a:t>
            </a:r>
            <a:endParaRPr lang="en-US" altLang="zh-CN" sz="2400" dirty="0"/>
          </a:p>
          <a:p>
            <a:pPr>
              <a:lnSpc>
                <a:spcPct val="150000"/>
              </a:lnSpc>
            </a:pPr>
            <a:r>
              <a:rPr lang="en-US" altLang="zh-CN" sz="2400" dirty="0"/>
              <a:t>   </a:t>
            </a:r>
            <a:r>
              <a:rPr lang="zh-CN" altLang="en-US" sz="2400" dirty="0">
                <a:solidFill>
                  <a:srgbClr val="C00000"/>
                </a:solidFill>
              </a:rPr>
              <a:t>研究与开发高性能的辅助蓄能装置</a:t>
            </a:r>
            <a:r>
              <a:rPr lang="zh-CN" altLang="en-US" sz="2400" dirty="0"/>
              <a:t>也是燃料电池电动汽车发展所必需的。</a:t>
            </a:r>
          </a:p>
        </p:txBody>
      </p:sp>
    </p:spTree>
    <p:extLst>
      <p:ext uri="{BB962C8B-B14F-4D97-AF65-F5344CB8AC3E}">
        <p14:creationId xmlns:p14="http://schemas.microsoft.com/office/powerpoint/2010/main" val="30277080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DB13FC1C-D423-49F2-83C6-0839C847C98D}"/>
              </a:ext>
            </a:extLst>
          </p:cNvPr>
          <p:cNvSpPr txBox="1"/>
          <p:nvPr/>
        </p:nvSpPr>
        <p:spPr>
          <a:xfrm>
            <a:off x="965915" y="1025537"/>
            <a:ext cx="10637949" cy="5012398"/>
          </a:xfrm>
          <a:prstGeom prst="rect">
            <a:avLst/>
          </a:prstGeom>
          <a:noFill/>
        </p:spPr>
        <p:txBody>
          <a:bodyPr wrap="square">
            <a:spAutoFit/>
          </a:bodyPr>
          <a:lstStyle/>
          <a:p>
            <a:pPr>
              <a:lnSpc>
                <a:spcPct val="150000"/>
              </a:lnSpc>
            </a:pPr>
            <a:r>
              <a:rPr lang="zh-CN" altLang="en-US" sz="2400" b="1" dirty="0">
                <a:solidFill>
                  <a:srgbClr val="C00000"/>
                </a:solidFill>
              </a:rPr>
              <a:t>4.电机及其控制技术</a:t>
            </a:r>
            <a:endParaRPr lang="en-US" altLang="zh-CN" sz="2400" b="1" dirty="0">
              <a:solidFill>
                <a:srgbClr val="C00000"/>
              </a:solidFill>
            </a:endParaRPr>
          </a:p>
          <a:p>
            <a:pPr>
              <a:lnSpc>
                <a:spcPct val="150000"/>
              </a:lnSpc>
            </a:pPr>
            <a:r>
              <a:rPr lang="zh-CN" altLang="en-US" sz="2400" dirty="0"/>
              <a:t>       电机用于产生驱动车轮转动的电磁转矩，其性能对燃料电池电动汽车的动力性和经济性影响极大。</a:t>
            </a:r>
            <a:endParaRPr lang="en-US" altLang="zh-CN" sz="2400" dirty="0"/>
          </a:p>
          <a:p>
            <a:pPr>
              <a:lnSpc>
                <a:spcPct val="150000"/>
              </a:lnSpc>
            </a:pPr>
            <a:r>
              <a:rPr lang="en-US" altLang="zh-CN" sz="2400" dirty="0"/>
              <a:t>      </a:t>
            </a:r>
            <a:r>
              <a:rPr lang="zh-CN" altLang="en-US" sz="2400" dirty="0"/>
              <a:t>与工业用电机相比，燃料电池电动汽车用驱动电机在最大功率、最高转矩、工作效率、调速性能等方面均有较高的要求。</a:t>
            </a:r>
            <a:endParaRPr lang="en-US" altLang="zh-CN" sz="2400" dirty="0"/>
          </a:p>
          <a:p>
            <a:pPr>
              <a:lnSpc>
                <a:spcPct val="150000"/>
              </a:lnSpc>
            </a:pPr>
            <a:r>
              <a:rPr lang="en-US" altLang="zh-CN" sz="2400" dirty="0"/>
              <a:t>     </a:t>
            </a:r>
            <a:r>
              <a:rPr lang="zh-CN" altLang="en-US" sz="2400" dirty="0"/>
              <a:t>目前燃料电池电动汽车上使用较多的主要是永磁无刷直流电机、交流异步电机、交流同步电机及开关磁阻电机等。</a:t>
            </a:r>
            <a:endParaRPr lang="en-US" altLang="zh-CN" sz="2400" dirty="0"/>
          </a:p>
          <a:p>
            <a:pPr>
              <a:lnSpc>
                <a:spcPct val="150000"/>
              </a:lnSpc>
            </a:pPr>
            <a:r>
              <a:rPr lang="en-US" altLang="zh-CN" sz="2400" dirty="0"/>
              <a:t>     </a:t>
            </a:r>
            <a:r>
              <a:rPr lang="zh-CN" altLang="en-US" sz="2400" dirty="0"/>
              <a:t>研究与开发出</a:t>
            </a:r>
            <a:r>
              <a:rPr lang="zh-CN" altLang="en-US" sz="2400" b="1" dirty="0">
                <a:solidFill>
                  <a:srgbClr val="C00000"/>
                </a:solidFill>
              </a:rPr>
              <a:t>功率更大、更加高效且体积小、质量轻的电机并配以更加先进可靠的电机控制技术</a:t>
            </a:r>
            <a:r>
              <a:rPr lang="zh-CN" altLang="en-US" sz="2400" dirty="0"/>
              <a:t>，也是燃料电池电动汽车发展所要解决的关键技术之一。</a:t>
            </a:r>
          </a:p>
        </p:txBody>
      </p:sp>
    </p:spTree>
    <p:extLst>
      <p:ext uri="{BB962C8B-B14F-4D97-AF65-F5344CB8AC3E}">
        <p14:creationId xmlns:p14="http://schemas.microsoft.com/office/powerpoint/2010/main" val="19871508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B17F427B-5312-4526-871D-6D60DC70DE56}"/>
              </a:ext>
            </a:extLst>
          </p:cNvPr>
          <p:cNvSpPr txBox="1"/>
          <p:nvPr/>
        </p:nvSpPr>
        <p:spPr>
          <a:xfrm>
            <a:off x="1184857" y="1120676"/>
            <a:ext cx="10187188" cy="4089068"/>
          </a:xfrm>
          <a:prstGeom prst="rect">
            <a:avLst/>
          </a:prstGeom>
          <a:noFill/>
        </p:spPr>
        <p:txBody>
          <a:bodyPr wrap="square">
            <a:spAutoFit/>
          </a:bodyPr>
          <a:lstStyle/>
          <a:p>
            <a:r>
              <a:rPr lang="zh-CN" altLang="en-US" sz="2400" b="1" dirty="0">
                <a:solidFill>
                  <a:srgbClr val="C00000"/>
                </a:solidFill>
              </a:rPr>
              <a:t>5.系统管理策略与电子控制技术</a:t>
            </a:r>
            <a:endParaRPr lang="en-US" altLang="zh-CN" sz="2400" b="1" dirty="0">
              <a:solidFill>
                <a:srgbClr val="C00000"/>
              </a:solidFill>
            </a:endParaRPr>
          </a:p>
          <a:p>
            <a:endParaRPr lang="en-US" altLang="zh-CN" sz="2400" dirty="0"/>
          </a:p>
          <a:p>
            <a:pPr>
              <a:lnSpc>
                <a:spcPct val="150000"/>
              </a:lnSpc>
            </a:pPr>
            <a:r>
              <a:rPr lang="en-US" altLang="zh-CN" sz="2400" dirty="0"/>
              <a:t>      </a:t>
            </a:r>
            <a:r>
              <a:rPr lang="zh-CN" altLang="en-US" sz="2400" dirty="0"/>
              <a:t>整车动力系统的优化设计、能量管理策略、整车热管理及整车电子控制（动力控制、能量管理、热管理及制动能量回馈等自动协调控制）等，对燃料电池电动汽车的动力性、经济性也起到了关键的作用。</a:t>
            </a:r>
            <a:endParaRPr lang="en-US" altLang="zh-CN" sz="2400" dirty="0"/>
          </a:p>
          <a:p>
            <a:pPr>
              <a:lnSpc>
                <a:spcPct val="150000"/>
              </a:lnSpc>
            </a:pPr>
            <a:r>
              <a:rPr lang="en-US" altLang="zh-CN" sz="2400" dirty="0"/>
              <a:t>       </a:t>
            </a:r>
            <a:r>
              <a:rPr lang="zh-CN" altLang="en-US" sz="2400" dirty="0"/>
              <a:t>因此，整车动力系统参数的选择与最优化设计、多动力源的能量管理策略与最优化控制、整车热管理的最优化控制、整车各控制系统的协调控制等，均是燃料电池电动汽车发展必须面对的关键课题。</a:t>
            </a:r>
          </a:p>
        </p:txBody>
      </p:sp>
    </p:spTree>
    <p:extLst>
      <p:ext uri="{BB962C8B-B14F-4D97-AF65-F5344CB8AC3E}">
        <p14:creationId xmlns:p14="http://schemas.microsoft.com/office/powerpoint/2010/main" val="40486565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a:extLst>
              <a:ext uri="{FF2B5EF4-FFF2-40B4-BE49-F238E27FC236}">
                <a16:creationId xmlns:a16="http://schemas.microsoft.com/office/drawing/2014/main" id="{19F7BEEC-3857-48A5-A066-6AB8B56FEDA2}"/>
              </a:ext>
            </a:extLst>
          </p:cNvPr>
          <p:cNvSpPr txBox="1"/>
          <p:nvPr/>
        </p:nvSpPr>
        <p:spPr>
          <a:xfrm>
            <a:off x="852385" y="664491"/>
            <a:ext cx="7160935" cy="584775"/>
          </a:xfrm>
          <a:prstGeom prst="rect">
            <a:avLst/>
          </a:prstGeom>
          <a:noFill/>
          <a:ln w="9525">
            <a:noFill/>
          </a:ln>
        </p:spPr>
        <p:txBody>
          <a:bodyPr wrap="none" anchor="t">
            <a:spAutoFit/>
          </a:bodyPr>
          <a:lstStyle/>
          <a:p>
            <a:pPr eaLnBrk="0" hangingPunct="0"/>
            <a:r>
              <a:rPr lang="zh-CN" altLang="en-US" sz="3200" b="1" dirty="0">
                <a:solidFill>
                  <a:srgbClr val="C00000"/>
                </a:solidFill>
                <a:latin typeface="+mn-ea"/>
                <a:cs typeface="+mn-ea"/>
              </a:rPr>
              <a:t>三、燃料电池电动汽车存在的主要问题</a:t>
            </a:r>
          </a:p>
        </p:txBody>
      </p:sp>
      <p:sp>
        <p:nvSpPr>
          <p:cNvPr id="6" name="文本框 5">
            <a:extLst>
              <a:ext uri="{FF2B5EF4-FFF2-40B4-BE49-F238E27FC236}">
                <a16:creationId xmlns:a16="http://schemas.microsoft.com/office/drawing/2014/main" id="{39CC9954-C5DC-477B-804C-FA15DAE652DA}"/>
              </a:ext>
            </a:extLst>
          </p:cNvPr>
          <p:cNvSpPr txBox="1"/>
          <p:nvPr/>
        </p:nvSpPr>
        <p:spPr>
          <a:xfrm>
            <a:off x="1687133" y="1766379"/>
            <a:ext cx="9543244" cy="2242409"/>
          </a:xfrm>
          <a:prstGeom prst="rect">
            <a:avLst/>
          </a:prstGeom>
          <a:noFill/>
        </p:spPr>
        <p:txBody>
          <a:bodyPr wrap="square">
            <a:spAutoFit/>
          </a:bodyPr>
          <a:lstStyle/>
          <a:p>
            <a:pPr>
              <a:lnSpc>
                <a:spcPct val="150000"/>
              </a:lnSpc>
            </a:pPr>
            <a:r>
              <a:rPr lang="zh-CN" altLang="en-US" sz="2400" b="1" dirty="0"/>
              <a:t>（一）燃料电池电动汽车的性能有待提高</a:t>
            </a:r>
            <a:endParaRPr lang="en-US" altLang="zh-CN" sz="2400" b="1" dirty="0"/>
          </a:p>
          <a:p>
            <a:pPr>
              <a:lnSpc>
                <a:spcPct val="150000"/>
              </a:lnSpc>
            </a:pPr>
            <a:endParaRPr lang="en-US" altLang="zh-CN" sz="2400" dirty="0"/>
          </a:p>
          <a:p>
            <a:pPr>
              <a:lnSpc>
                <a:spcPct val="150000"/>
              </a:lnSpc>
            </a:pPr>
            <a:r>
              <a:rPr lang="en-US" altLang="zh-CN" sz="2400" dirty="0"/>
              <a:t>    </a:t>
            </a:r>
            <a:r>
              <a:rPr lang="zh-CN" altLang="en-US" sz="2400" dirty="0"/>
              <a:t>与燃油汽车相比，燃料电池电动汽车的动力性、耐久性、起动性能（起动时间及低温起动）、续驶里程等均需要提高。</a:t>
            </a:r>
          </a:p>
        </p:txBody>
      </p:sp>
    </p:spTree>
    <p:extLst>
      <p:ext uri="{BB962C8B-B14F-4D97-AF65-F5344CB8AC3E}">
        <p14:creationId xmlns:p14="http://schemas.microsoft.com/office/powerpoint/2010/main" val="967303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7C6456F-43AF-4D6E-AFEF-B10D9A0117CB}"/>
              </a:ext>
            </a:extLst>
          </p:cNvPr>
          <p:cNvSpPr txBox="1"/>
          <p:nvPr/>
        </p:nvSpPr>
        <p:spPr>
          <a:xfrm>
            <a:off x="811369" y="1341378"/>
            <a:ext cx="11050074" cy="1688411"/>
          </a:xfrm>
          <a:prstGeom prst="rect">
            <a:avLst/>
          </a:prstGeom>
          <a:noFill/>
        </p:spPr>
        <p:txBody>
          <a:bodyPr wrap="square">
            <a:spAutoFit/>
          </a:bodyPr>
          <a:lstStyle/>
          <a:p>
            <a:pPr>
              <a:lnSpc>
                <a:spcPct val="150000"/>
              </a:lnSpc>
            </a:pPr>
            <a:r>
              <a:rPr lang="zh-CN" altLang="en-US" sz="2400" b="1" dirty="0"/>
              <a:t>（二）制造成本和运行成本过高</a:t>
            </a:r>
            <a:endParaRPr lang="en-US" altLang="zh-CN" sz="2400" b="1" dirty="0"/>
          </a:p>
          <a:p>
            <a:pPr>
              <a:lnSpc>
                <a:spcPct val="150000"/>
              </a:lnSpc>
            </a:pPr>
            <a:r>
              <a:rPr lang="en-US" altLang="zh-CN" sz="2400" dirty="0"/>
              <a:t>           </a:t>
            </a:r>
            <a:r>
              <a:rPr lang="zh-CN" altLang="en-US" sz="2400" dirty="0"/>
              <a:t>制造成本和运行成本过高是制约燃料电池电动汽车商用化的最大障碍。</a:t>
            </a:r>
            <a:endParaRPr lang="en-US" altLang="zh-CN" sz="2400" dirty="0"/>
          </a:p>
          <a:p>
            <a:pPr>
              <a:lnSpc>
                <a:spcPct val="150000"/>
              </a:lnSpc>
            </a:pPr>
            <a:r>
              <a:rPr lang="en-US" altLang="zh-CN" sz="2400" dirty="0"/>
              <a:t>           </a:t>
            </a:r>
            <a:r>
              <a:rPr lang="zh-CN" altLang="en-US" sz="2400" dirty="0"/>
              <a:t>而燃料电池电动汽车制造成本居高不下的最主要原因是昂贵的燃料电池。</a:t>
            </a:r>
          </a:p>
        </p:txBody>
      </p:sp>
      <p:sp>
        <p:nvSpPr>
          <p:cNvPr id="4" name="文本框 3">
            <a:extLst>
              <a:ext uri="{FF2B5EF4-FFF2-40B4-BE49-F238E27FC236}">
                <a16:creationId xmlns:a16="http://schemas.microsoft.com/office/drawing/2014/main" id="{809FB697-E026-49E0-A3D3-6F09E4451CF3}"/>
              </a:ext>
            </a:extLst>
          </p:cNvPr>
          <p:cNvSpPr txBox="1"/>
          <p:nvPr/>
        </p:nvSpPr>
        <p:spPr>
          <a:xfrm>
            <a:off x="1841679" y="3244334"/>
            <a:ext cx="6130342" cy="1688411"/>
          </a:xfrm>
          <a:prstGeom prst="rect">
            <a:avLst/>
          </a:prstGeom>
          <a:noFill/>
        </p:spPr>
        <p:txBody>
          <a:bodyPr wrap="square">
            <a:spAutoFit/>
          </a:bodyPr>
          <a:lstStyle/>
          <a:p>
            <a:pPr marL="342900" indent="-342900">
              <a:lnSpc>
                <a:spcPct val="150000"/>
              </a:lnSpc>
              <a:buAutoNum type="arabicPeriod"/>
            </a:pPr>
            <a:r>
              <a:rPr lang="zh-CN" altLang="en-US" sz="2400" dirty="0"/>
              <a:t>无孔石墨双极板的成本</a:t>
            </a:r>
            <a:endParaRPr lang="en-US" altLang="zh-CN" sz="2400" dirty="0"/>
          </a:p>
          <a:p>
            <a:pPr marL="342900" indent="-342900">
              <a:lnSpc>
                <a:spcPct val="150000"/>
              </a:lnSpc>
              <a:buAutoNum type="arabicPeriod"/>
            </a:pPr>
            <a:r>
              <a:rPr lang="zh-CN" altLang="en-US" sz="2400" dirty="0"/>
              <a:t>质子交换膜的费用</a:t>
            </a:r>
            <a:endParaRPr lang="en-US" altLang="zh-CN" sz="2400" dirty="0"/>
          </a:p>
          <a:p>
            <a:pPr marL="342900" indent="-342900">
              <a:lnSpc>
                <a:spcPct val="150000"/>
              </a:lnSpc>
              <a:buAutoNum type="arabicPeriod"/>
            </a:pPr>
            <a:r>
              <a:rPr lang="zh-CN" altLang="en-US" sz="2400" dirty="0"/>
              <a:t>催化剂铂是昂贵的金属</a:t>
            </a:r>
          </a:p>
        </p:txBody>
      </p:sp>
    </p:spTree>
    <p:extLst>
      <p:ext uri="{BB962C8B-B14F-4D97-AF65-F5344CB8AC3E}">
        <p14:creationId xmlns:p14="http://schemas.microsoft.com/office/powerpoint/2010/main" val="4261566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F8A1333-75E1-43AF-A7BB-822F31CB06E7}"/>
              </a:ext>
            </a:extLst>
          </p:cNvPr>
          <p:cNvSpPr txBox="1"/>
          <p:nvPr/>
        </p:nvSpPr>
        <p:spPr>
          <a:xfrm>
            <a:off x="1017430" y="752119"/>
            <a:ext cx="10496282" cy="2242409"/>
          </a:xfrm>
          <a:prstGeom prst="rect">
            <a:avLst/>
          </a:prstGeom>
          <a:noFill/>
        </p:spPr>
        <p:txBody>
          <a:bodyPr wrap="square">
            <a:spAutoFit/>
          </a:bodyPr>
          <a:lstStyle/>
          <a:p>
            <a:pPr>
              <a:lnSpc>
                <a:spcPct val="150000"/>
              </a:lnSpc>
            </a:pPr>
            <a:r>
              <a:rPr lang="zh-CN" altLang="en-US" sz="2400" b="1" dirty="0"/>
              <a:t>（三）燃料供给体系的建立尚需时日</a:t>
            </a:r>
            <a:endParaRPr lang="en-US" altLang="zh-CN" sz="2400" b="1" dirty="0"/>
          </a:p>
          <a:p>
            <a:pPr>
              <a:lnSpc>
                <a:spcPct val="150000"/>
              </a:lnSpc>
            </a:pPr>
            <a:r>
              <a:rPr lang="en-US" altLang="zh-CN" sz="2400" dirty="0"/>
              <a:t>           </a:t>
            </a:r>
            <a:r>
              <a:rPr lang="zh-CN" altLang="en-US" sz="2400" dirty="0"/>
              <a:t>目前，燃料电池电动汽车的燃料供给体系尚未建立，</a:t>
            </a:r>
            <a:endParaRPr lang="en-US" altLang="zh-CN" sz="2400" dirty="0"/>
          </a:p>
          <a:p>
            <a:pPr>
              <a:lnSpc>
                <a:spcPct val="150000"/>
              </a:lnSpc>
            </a:pPr>
            <a:r>
              <a:rPr lang="en-US" altLang="zh-CN" sz="2400" dirty="0"/>
              <a:t>           </a:t>
            </a:r>
            <a:r>
              <a:rPr lang="zh-CN" altLang="en-US" sz="2400" dirty="0"/>
              <a:t>燃料电池电动汽车想要实现商用化，</a:t>
            </a:r>
            <a:endParaRPr lang="en-US" altLang="zh-CN" sz="2400" dirty="0"/>
          </a:p>
          <a:p>
            <a:pPr>
              <a:lnSpc>
                <a:spcPct val="150000"/>
              </a:lnSpc>
            </a:pPr>
            <a:r>
              <a:rPr lang="en-US" altLang="zh-CN" sz="2400" dirty="0"/>
              <a:t>           </a:t>
            </a:r>
            <a:r>
              <a:rPr lang="zh-CN" altLang="en-US" sz="2400" dirty="0"/>
              <a:t>氢燃料的供应及燃料供给基础设施建设就必须同步进行。</a:t>
            </a:r>
          </a:p>
        </p:txBody>
      </p:sp>
      <p:pic>
        <p:nvPicPr>
          <p:cNvPr id="2" name="图片 1">
            <a:extLst>
              <a:ext uri="{FF2B5EF4-FFF2-40B4-BE49-F238E27FC236}">
                <a16:creationId xmlns:a16="http://schemas.microsoft.com/office/drawing/2014/main" id="{D08898DF-064E-4E65-9187-66FDFB86025E}"/>
              </a:ext>
            </a:extLst>
          </p:cNvPr>
          <p:cNvPicPr>
            <a:picLocks noChangeAspect="1"/>
          </p:cNvPicPr>
          <p:nvPr/>
        </p:nvPicPr>
        <p:blipFill>
          <a:blip r:embed="rId2"/>
          <a:stretch>
            <a:fillRect/>
          </a:stretch>
        </p:blipFill>
        <p:spPr>
          <a:xfrm>
            <a:off x="2252192" y="3165820"/>
            <a:ext cx="4762500" cy="3200400"/>
          </a:xfrm>
          <a:prstGeom prst="rect">
            <a:avLst/>
          </a:prstGeom>
        </p:spPr>
      </p:pic>
    </p:spTree>
    <p:extLst>
      <p:ext uri="{BB962C8B-B14F-4D97-AF65-F5344CB8AC3E}">
        <p14:creationId xmlns:p14="http://schemas.microsoft.com/office/powerpoint/2010/main" val="14550578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id="{DA73AEA7-C9BF-4D09-ACC9-96AF356D53B5}"/>
              </a:ext>
            </a:extLst>
          </p:cNvPr>
          <p:cNvSpPr txBox="1"/>
          <p:nvPr/>
        </p:nvSpPr>
        <p:spPr>
          <a:xfrm>
            <a:off x="1705183" y="1946880"/>
            <a:ext cx="9666862" cy="269920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6000" kern="0" dirty="0">
                <a:solidFill>
                  <a:srgbClr val="FFFFFF"/>
                </a:solidFill>
                <a:latin typeface="微软雅黑" panose="020B0503020204020204" pitchFamily="34" charset="-122"/>
                <a:ea typeface="微软雅黑" panose="020B0503020204020204" pitchFamily="34" charset="-122"/>
              </a:rPr>
              <a:t>PART 3</a:t>
            </a:r>
          </a:p>
          <a:p>
            <a:pPr lvl="0">
              <a:lnSpc>
                <a:spcPct val="150000"/>
              </a:lnSpc>
              <a:defRPr/>
            </a:pPr>
            <a:r>
              <a:rPr lang="zh-CN" altLang="en-US" sz="6000" kern="0" dirty="0">
                <a:solidFill>
                  <a:srgbClr val="FFFFFF"/>
                </a:solidFill>
                <a:latin typeface="微软雅黑" panose="020B0503020204020204" pitchFamily="34" charset="-122"/>
                <a:ea typeface="微软雅黑" panose="020B0503020204020204" pitchFamily="34" charset="-122"/>
              </a:rPr>
              <a:t>质子交换膜燃料电池认知</a:t>
            </a:r>
            <a:endParaRPr lang="en-US" altLang="zh-CN" sz="60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2725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22AAADAD-95DE-430B-8954-1708237B0B91}"/>
              </a:ext>
            </a:extLst>
          </p:cNvPr>
          <p:cNvSpPr txBox="1"/>
          <p:nvPr/>
        </p:nvSpPr>
        <p:spPr>
          <a:xfrm>
            <a:off x="384354" y="772819"/>
            <a:ext cx="9674046" cy="584775"/>
          </a:xfrm>
          <a:prstGeom prst="rect">
            <a:avLst/>
          </a:prstGeom>
          <a:noFill/>
        </p:spPr>
        <p:txBody>
          <a:bodyPr wrap="square">
            <a:spAutoFit/>
          </a:bodyPr>
          <a:lstStyle/>
          <a:p>
            <a:pPr eaLnBrk="0" hangingPunct="0"/>
            <a:r>
              <a:rPr lang="zh-CN" altLang="en-US" sz="3200" b="1" dirty="0">
                <a:solidFill>
                  <a:srgbClr val="C00000"/>
                </a:solidFill>
                <a:latin typeface="+mn-ea"/>
                <a:cs typeface="+mn-ea"/>
                <a:sym typeface="+mn-ea"/>
              </a:rPr>
              <a:t>一、质子交换膜燃料电池结构组成</a:t>
            </a:r>
            <a:endParaRPr lang="en-US" altLang="zh-CN" sz="3200" b="1" dirty="0">
              <a:solidFill>
                <a:srgbClr val="C00000"/>
              </a:solidFill>
              <a:latin typeface="+mn-ea"/>
              <a:cs typeface="+mn-ea"/>
              <a:sym typeface="+mn-ea"/>
            </a:endParaRPr>
          </a:p>
        </p:txBody>
      </p:sp>
      <p:sp>
        <p:nvSpPr>
          <p:cNvPr id="9" name="椭圆 8">
            <a:extLst>
              <a:ext uri="{FF2B5EF4-FFF2-40B4-BE49-F238E27FC236}">
                <a16:creationId xmlns:a16="http://schemas.microsoft.com/office/drawing/2014/main" id="{A2EC7B76-8399-4A32-8F00-F35E04A68829}"/>
              </a:ext>
            </a:extLst>
          </p:cNvPr>
          <p:cNvSpPr/>
          <p:nvPr/>
        </p:nvSpPr>
        <p:spPr>
          <a:xfrm>
            <a:off x="1769724" y="3895495"/>
            <a:ext cx="506149" cy="506215"/>
          </a:xfrm>
          <a:prstGeom prst="ellipse">
            <a:avLst/>
          </a:prstGeom>
          <a:solidFill>
            <a:schemeClr val="accent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0" name="组合 9">
            <a:extLst>
              <a:ext uri="{FF2B5EF4-FFF2-40B4-BE49-F238E27FC236}">
                <a16:creationId xmlns:a16="http://schemas.microsoft.com/office/drawing/2014/main" id="{1142434A-DADC-4E36-A4DB-EE4BAAEFBD57}"/>
              </a:ext>
            </a:extLst>
          </p:cNvPr>
          <p:cNvGrpSpPr/>
          <p:nvPr/>
        </p:nvGrpSpPr>
        <p:grpSpPr>
          <a:xfrm flipH="1">
            <a:off x="901701" y="1810500"/>
            <a:ext cx="4338475" cy="967058"/>
            <a:chOff x="5879462" y="287200"/>
            <a:chExt cx="3545784" cy="790365"/>
          </a:xfrm>
        </p:grpSpPr>
        <p:pic>
          <p:nvPicPr>
            <p:cNvPr id="11" name="图片 10">
              <a:extLst>
                <a:ext uri="{FF2B5EF4-FFF2-40B4-BE49-F238E27FC236}">
                  <a16:creationId xmlns:a16="http://schemas.microsoft.com/office/drawing/2014/main" id="{BA518439-DB8F-47F2-BE2B-3C5C151F5B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2" name="组合 11">
              <a:extLst>
                <a:ext uri="{FF2B5EF4-FFF2-40B4-BE49-F238E27FC236}">
                  <a16:creationId xmlns:a16="http://schemas.microsoft.com/office/drawing/2014/main" id="{610D5CA2-10A6-4FE7-9D42-03B2EF6D502A}"/>
                </a:ext>
              </a:extLst>
            </p:cNvPr>
            <p:cNvGrpSpPr/>
            <p:nvPr/>
          </p:nvGrpSpPr>
          <p:grpSpPr>
            <a:xfrm flipH="1">
              <a:off x="5879462" y="287200"/>
              <a:ext cx="3545784" cy="558112"/>
              <a:chOff x="7995986" y="760883"/>
              <a:chExt cx="3436053" cy="540840"/>
            </a:xfrm>
          </p:grpSpPr>
          <p:sp>
            <p:nvSpPr>
              <p:cNvPr id="13" name="Freeform 56">
                <a:extLst>
                  <a:ext uri="{FF2B5EF4-FFF2-40B4-BE49-F238E27FC236}">
                    <a16:creationId xmlns:a16="http://schemas.microsoft.com/office/drawing/2014/main" id="{18C8A3CA-CDAA-4BDF-8BC4-6D128A3DBADE}"/>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4" name="Freeform 57">
                <a:extLst>
                  <a:ext uri="{FF2B5EF4-FFF2-40B4-BE49-F238E27FC236}">
                    <a16:creationId xmlns:a16="http://schemas.microsoft.com/office/drawing/2014/main" id="{47B16685-CBCA-4560-AE8D-B60B34F71C38}"/>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5" name="Freeform 58">
                <a:extLst>
                  <a:ext uri="{FF2B5EF4-FFF2-40B4-BE49-F238E27FC236}">
                    <a16:creationId xmlns:a16="http://schemas.microsoft.com/office/drawing/2014/main" id="{F504C7AC-90FF-4662-8A28-450679576D17}"/>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16" name="文本框 50">
            <a:extLst>
              <a:ext uri="{FF2B5EF4-FFF2-40B4-BE49-F238E27FC236}">
                <a16:creationId xmlns:a16="http://schemas.microsoft.com/office/drawing/2014/main" id="{9292989C-C44E-47E0-B2FB-B8F4AE22AD51}"/>
              </a:ext>
            </a:extLst>
          </p:cNvPr>
          <p:cNvSpPr txBox="1"/>
          <p:nvPr/>
        </p:nvSpPr>
        <p:spPr>
          <a:xfrm>
            <a:off x="901814" y="1897806"/>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1</a:t>
            </a:r>
          </a:p>
        </p:txBody>
      </p:sp>
      <p:sp>
        <p:nvSpPr>
          <p:cNvPr id="17" name="文本框 53">
            <a:extLst>
              <a:ext uri="{FF2B5EF4-FFF2-40B4-BE49-F238E27FC236}">
                <a16:creationId xmlns:a16="http://schemas.microsoft.com/office/drawing/2014/main" id="{36248DE8-F84B-434C-97C0-B689DD85A153}"/>
              </a:ext>
            </a:extLst>
          </p:cNvPr>
          <p:cNvSpPr txBox="1"/>
          <p:nvPr/>
        </p:nvSpPr>
        <p:spPr>
          <a:xfrm>
            <a:off x="2185318" y="1819708"/>
            <a:ext cx="3157220"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质子交换膜</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18" name="组合 17">
            <a:extLst>
              <a:ext uri="{FF2B5EF4-FFF2-40B4-BE49-F238E27FC236}">
                <a16:creationId xmlns:a16="http://schemas.microsoft.com/office/drawing/2014/main" id="{FC130F4E-B17A-4D11-837B-B14E540BD877}"/>
              </a:ext>
            </a:extLst>
          </p:cNvPr>
          <p:cNvGrpSpPr/>
          <p:nvPr/>
        </p:nvGrpSpPr>
        <p:grpSpPr>
          <a:xfrm flipH="1">
            <a:off x="901701" y="2859520"/>
            <a:ext cx="4338475" cy="967058"/>
            <a:chOff x="5879462" y="287200"/>
            <a:chExt cx="3545784" cy="790365"/>
          </a:xfrm>
        </p:grpSpPr>
        <p:pic>
          <p:nvPicPr>
            <p:cNvPr id="19" name="图片 18">
              <a:extLst>
                <a:ext uri="{FF2B5EF4-FFF2-40B4-BE49-F238E27FC236}">
                  <a16:creationId xmlns:a16="http://schemas.microsoft.com/office/drawing/2014/main" id="{1E686F84-343D-44C8-8E1B-D00A4EE422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0" name="组合 19">
              <a:extLst>
                <a:ext uri="{FF2B5EF4-FFF2-40B4-BE49-F238E27FC236}">
                  <a16:creationId xmlns:a16="http://schemas.microsoft.com/office/drawing/2014/main" id="{08988243-1E76-463F-A99D-E9AC779B2368}"/>
                </a:ext>
              </a:extLst>
            </p:cNvPr>
            <p:cNvGrpSpPr/>
            <p:nvPr/>
          </p:nvGrpSpPr>
          <p:grpSpPr>
            <a:xfrm flipH="1">
              <a:off x="5879462" y="287200"/>
              <a:ext cx="3545784" cy="558112"/>
              <a:chOff x="7995986" y="760883"/>
              <a:chExt cx="3436053" cy="540840"/>
            </a:xfrm>
          </p:grpSpPr>
          <p:sp>
            <p:nvSpPr>
              <p:cNvPr id="21" name="Freeform 56">
                <a:extLst>
                  <a:ext uri="{FF2B5EF4-FFF2-40B4-BE49-F238E27FC236}">
                    <a16:creationId xmlns:a16="http://schemas.microsoft.com/office/drawing/2014/main" id="{DED95AC9-42FA-47C4-9658-91858F8B56D9}"/>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2" name="Freeform 57">
                <a:extLst>
                  <a:ext uri="{FF2B5EF4-FFF2-40B4-BE49-F238E27FC236}">
                    <a16:creationId xmlns:a16="http://schemas.microsoft.com/office/drawing/2014/main" id="{A6D997EC-7403-4BB8-8BDC-A94D6A46733E}"/>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3" name="Freeform 58">
                <a:extLst>
                  <a:ext uri="{FF2B5EF4-FFF2-40B4-BE49-F238E27FC236}">
                    <a16:creationId xmlns:a16="http://schemas.microsoft.com/office/drawing/2014/main" id="{47DC4862-15CF-4904-B6B4-90106A0BA460}"/>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4" name="文本框 50">
            <a:extLst>
              <a:ext uri="{FF2B5EF4-FFF2-40B4-BE49-F238E27FC236}">
                <a16:creationId xmlns:a16="http://schemas.microsoft.com/office/drawing/2014/main" id="{BB0ED7BD-2010-4E5A-ACF5-EC1F0E5839B4}"/>
              </a:ext>
            </a:extLst>
          </p:cNvPr>
          <p:cNvSpPr txBox="1"/>
          <p:nvPr/>
        </p:nvSpPr>
        <p:spPr>
          <a:xfrm>
            <a:off x="908799" y="2945556"/>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2</a:t>
            </a:r>
          </a:p>
        </p:txBody>
      </p:sp>
      <p:sp>
        <p:nvSpPr>
          <p:cNvPr id="25" name="文本框 53">
            <a:extLst>
              <a:ext uri="{FF2B5EF4-FFF2-40B4-BE49-F238E27FC236}">
                <a16:creationId xmlns:a16="http://schemas.microsoft.com/office/drawing/2014/main" id="{4FACAA7A-422F-4838-8AD5-4A0CBA2EE36A}"/>
              </a:ext>
            </a:extLst>
          </p:cNvPr>
          <p:cNvSpPr txBox="1"/>
          <p:nvPr/>
        </p:nvSpPr>
        <p:spPr>
          <a:xfrm>
            <a:off x="2181508" y="2870633"/>
            <a:ext cx="3160395" cy="52197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电催化剂</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26" name="组合 25">
            <a:extLst>
              <a:ext uri="{FF2B5EF4-FFF2-40B4-BE49-F238E27FC236}">
                <a16:creationId xmlns:a16="http://schemas.microsoft.com/office/drawing/2014/main" id="{0C6BF14D-F92B-4C18-8F4C-082CA4BBCD0C}"/>
              </a:ext>
            </a:extLst>
          </p:cNvPr>
          <p:cNvGrpSpPr/>
          <p:nvPr/>
        </p:nvGrpSpPr>
        <p:grpSpPr>
          <a:xfrm flipH="1">
            <a:off x="914401" y="3812020"/>
            <a:ext cx="4338475" cy="967058"/>
            <a:chOff x="5879462" y="287200"/>
            <a:chExt cx="3545784" cy="790365"/>
          </a:xfrm>
        </p:grpSpPr>
        <p:pic>
          <p:nvPicPr>
            <p:cNvPr id="27" name="图片 26">
              <a:extLst>
                <a:ext uri="{FF2B5EF4-FFF2-40B4-BE49-F238E27FC236}">
                  <a16:creationId xmlns:a16="http://schemas.microsoft.com/office/drawing/2014/main" id="{EC9466C7-B3C4-4E73-B03B-410FB40D1F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8" name="组合 27">
              <a:extLst>
                <a:ext uri="{FF2B5EF4-FFF2-40B4-BE49-F238E27FC236}">
                  <a16:creationId xmlns:a16="http://schemas.microsoft.com/office/drawing/2014/main" id="{2CB64ECA-BA8B-4226-BCF1-632150BC4497}"/>
                </a:ext>
              </a:extLst>
            </p:cNvPr>
            <p:cNvGrpSpPr/>
            <p:nvPr/>
          </p:nvGrpSpPr>
          <p:grpSpPr>
            <a:xfrm flipH="1">
              <a:off x="5879462" y="287200"/>
              <a:ext cx="3545784" cy="558112"/>
              <a:chOff x="7995986" y="760883"/>
              <a:chExt cx="3436053" cy="540840"/>
            </a:xfrm>
          </p:grpSpPr>
          <p:sp>
            <p:nvSpPr>
              <p:cNvPr id="29" name="Freeform 56">
                <a:extLst>
                  <a:ext uri="{FF2B5EF4-FFF2-40B4-BE49-F238E27FC236}">
                    <a16:creationId xmlns:a16="http://schemas.microsoft.com/office/drawing/2014/main" id="{163E76EE-9419-4668-A545-62A76ED2644F}"/>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0" name="Freeform 57">
                <a:extLst>
                  <a:ext uri="{FF2B5EF4-FFF2-40B4-BE49-F238E27FC236}">
                    <a16:creationId xmlns:a16="http://schemas.microsoft.com/office/drawing/2014/main" id="{D7DBC051-A3C6-488E-8F19-4F413154AB79}"/>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1" name="Freeform 58">
                <a:extLst>
                  <a:ext uri="{FF2B5EF4-FFF2-40B4-BE49-F238E27FC236}">
                    <a16:creationId xmlns:a16="http://schemas.microsoft.com/office/drawing/2014/main" id="{CA648E7F-7F8E-481F-A501-60C704279022}"/>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32" name="文本框 50">
            <a:extLst>
              <a:ext uri="{FF2B5EF4-FFF2-40B4-BE49-F238E27FC236}">
                <a16:creationId xmlns:a16="http://schemas.microsoft.com/office/drawing/2014/main" id="{442FF98E-E6C4-447E-B04D-2C351DDB9CFF}"/>
              </a:ext>
            </a:extLst>
          </p:cNvPr>
          <p:cNvSpPr txBox="1"/>
          <p:nvPr/>
        </p:nvSpPr>
        <p:spPr>
          <a:xfrm>
            <a:off x="921499" y="3898056"/>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3</a:t>
            </a:r>
            <a:endParaRPr kumimoji="0" lang="zh-CN" altLang="en-US"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3" name="文本框 53">
            <a:extLst>
              <a:ext uri="{FF2B5EF4-FFF2-40B4-BE49-F238E27FC236}">
                <a16:creationId xmlns:a16="http://schemas.microsoft.com/office/drawing/2014/main" id="{6E4D1391-1D80-45B1-A86E-F1F1AC1CDCDB}"/>
              </a:ext>
            </a:extLst>
          </p:cNvPr>
          <p:cNvSpPr txBox="1"/>
          <p:nvPr/>
        </p:nvSpPr>
        <p:spPr>
          <a:xfrm>
            <a:off x="2194208" y="3823133"/>
            <a:ext cx="3160395"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电极</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34" name="组合 33">
            <a:extLst>
              <a:ext uri="{FF2B5EF4-FFF2-40B4-BE49-F238E27FC236}">
                <a16:creationId xmlns:a16="http://schemas.microsoft.com/office/drawing/2014/main" id="{5DEA652B-BABA-46EA-B36A-AB358A342450}"/>
              </a:ext>
            </a:extLst>
          </p:cNvPr>
          <p:cNvGrpSpPr/>
          <p:nvPr/>
        </p:nvGrpSpPr>
        <p:grpSpPr>
          <a:xfrm flipH="1">
            <a:off x="924819" y="4873930"/>
            <a:ext cx="4417083" cy="967058"/>
            <a:chOff x="5879462" y="287200"/>
            <a:chExt cx="3545784" cy="790365"/>
          </a:xfrm>
        </p:grpSpPr>
        <p:pic>
          <p:nvPicPr>
            <p:cNvPr id="35" name="图片 34">
              <a:extLst>
                <a:ext uri="{FF2B5EF4-FFF2-40B4-BE49-F238E27FC236}">
                  <a16:creationId xmlns:a16="http://schemas.microsoft.com/office/drawing/2014/main" id="{4FC94A18-35AC-4012-9925-84B8B6B97E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6" name="组合 35">
              <a:extLst>
                <a:ext uri="{FF2B5EF4-FFF2-40B4-BE49-F238E27FC236}">
                  <a16:creationId xmlns:a16="http://schemas.microsoft.com/office/drawing/2014/main" id="{BF30CB84-7981-4741-A609-1E622BDB11FB}"/>
                </a:ext>
              </a:extLst>
            </p:cNvPr>
            <p:cNvGrpSpPr/>
            <p:nvPr/>
          </p:nvGrpSpPr>
          <p:grpSpPr>
            <a:xfrm flipH="1">
              <a:off x="5879462" y="287200"/>
              <a:ext cx="3545784" cy="558112"/>
              <a:chOff x="7995986" y="760883"/>
              <a:chExt cx="3436053" cy="540840"/>
            </a:xfrm>
          </p:grpSpPr>
          <p:sp>
            <p:nvSpPr>
              <p:cNvPr id="37" name="Freeform 56">
                <a:extLst>
                  <a:ext uri="{FF2B5EF4-FFF2-40B4-BE49-F238E27FC236}">
                    <a16:creationId xmlns:a16="http://schemas.microsoft.com/office/drawing/2014/main" id="{DBB37A16-D7F3-4B5B-B63B-8CA35874AEC5}"/>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8" name="Freeform 57">
                <a:extLst>
                  <a:ext uri="{FF2B5EF4-FFF2-40B4-BE49-F238E27FC236}">
                    <a16:creationId xmlns:a16="http://schemas.microsoft.com/office/drawing/2014/main" id="{FEC00FF7-427D-4F27-928B-C4BAE9C4ADC0}"/>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9" name="Freeform 58">
                <a:extLst>
                  <a:ext uri="{FF2B5EF4-FFF2-40B4-BE49-F238E27FC236}">
                    <a16:creationId xmlns:a16="http://schemas.microsoft.com/office/drawing/2014/main" id="{BDD3D78E-E7AE-4C79-BDA0-65C945D8BEA9}"/>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40" name="文本框 50">
            <a:extLst>
              <a:ext uri="{FF2B5EF4-FFF2-40B4-BE49-F238E27FC236}">
                <a16:creationId xmlns:a16="http://schemas.microsoft.com/office/drawing/2014/main" id="{ADD96799-96CB-4ABB-AA18-E8DD2A0F8633}"/>
              </a:ext>
            </a:extLst>
          </p:cNvPr>
          <p:cNvSpPr txBox="1"/>
          <p:nvPr/>
        </p:nvSpPr>
        <p:spPr>
          <a:xfrm>
            <a:off x="931919" y="4959966"/>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4</a:t>
            </a:r>
            <a:endParaRPr kumimoji="0" lang="zh-CN" altLang="en-US"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0" name="文本框 53">
            <a:extLst>
              <a:ext uri="{FF2B5EF4-FFF2-40B4-BE49-F238E27FC236}">
                <a16:creationId xmlns:a16="http://schemas.microsoft.com/office/drawing/2014/main" id="{71DB53A1-6C32-4E5A-8455-E063C8C34E12}"/>
              </a:ext>
            </a:extLst>
          </p:cNvPr>
          <p:cNvSpPr txBox="1"/>
          <p:nvPr/>
        </p:nvSpPr>
        <p:spPr>
          <a:xfrm>
            <a:off x="2244444" y="4882823"/>
            <a:ext cx="3204170"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noProof="0" dirty="0">
                <a:sym typeface="+mn-lt"/>
              </a:rPr>
              <a:t>膜电极</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pic>
        <p:nvPicPr>
          <p:cNvPr id="2" name="图片 1">
            <a:extLst>
              <a:ext uri="{FF2B5EF4-FFF2-40B4-BE49-F238E27FC236}">
                <a16:creationId xmlns:a16="http://schemas.microsoft.com/office/drawing/2014/main" id="{44852958-DF89-4D3D-8CC5-F348CBCF68FF}"/>
              </a:ext>
            </a:extLst>
          </p:cNvPr>
          <p:cNvPicPr>
            <a:picLocks noChangeAspect="1"/>
          </p:cNvPicPr>
          <p:nvPr/>
        </p:nvPicPr>
        <p:blipFill>
          <a:blip r:embed="rId3"/>
          <a:stretch>
            <a:fillRect/>
          </a:stretch>
        </p:blipFill>
        <p:spPr>
          <a:xfrm>
            <a:off x="5687925" y="2502458"/>
            <a:ext cx="6357073" cy="3243737"/>
          </a:xfrm>
          <a:prstGeom prst="rect">
            <a:avLst/>
          </a:prstGeom>
        </p:spPr>
      </p:pic>
      <p:grpSp>
        <p:nvGrpSpPr>
          <p:cNvPr id="51" name="组合 50">
            <a:extLst>
              <a:ext uri="{FF2B5EF4-FFF2-40B4-BE49-F238E27FC236}">
                <a16:creationId xmlns:a16="http://schemas.microsoft.com/office/drawing/2014/main" id="{1072DE27-8F6D-409E-B6FE-9A6EF06D15D1}"/>
              </a:ext>
            </a:extLst>
          </p:cNvPr>
          <p:cNvGrpSpPr/>
          <p:nvPr/>
        </p:nvGrpSpPr>
        <p:grpSpPr>
          <a:xfrm flipH="1">
            <a:off x="937520" y="5786364"/>
            <a:ext cx="4417083" cy="967058"/>
            <a:chOff x="5879462" y="287200"/>
            <a:chExt cx="3545784" cy="790365"/>
          </a:xfrm>
        </p:grpSpPr>
        <p:pic>
          <p:nvPicPr>
            <p:cNvPr id="52" name="图片 51">
              <a:extLst>
                <a:ext uri="{FF2B5EF4-FFF2-40B4-BE49-F238E27FC236}">
                  <a16:creationId xmlns:a16="http://schemas.microsoft.com/office/drawing/2014/main" id="{0C888FAB-3C92-4CC3-85EF-6C6ABB3804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53" name="组合 52">
              <a:extLst>
                <a:ext uri="{FF2B5EF4-FFF2-40B4-BE49-F238E27FC236}">
                  <a16:creationId xmlns:a16="http://schemas.microsoft.com/office/drawing/2014/main" id="{B5D3B749-1CE9-48A9-8067-DF8F80D21856}"/>
                </a:ext>
              </a:extLst>
            </p:cNvPr>
            <p:cNvGrpSpPr/>
            <p:nvPr/>
          </p:nvGrpSpPr>
          <p:grpSpPr>
            <a:xfrm flipH="1">
              <a:off x="5879462" y="287200"/>
              <a:ext cx="3545784" cy="558112"/>
              <a:chOff x="7995986" y="760883"/>
              <a:chExt cx="3436053" cy="540840"/>
            </a:xfrm>
          </p:grpSpPr>
          <p:sp>
            <p:nvSpPr>
              <p:cNvPr id="54" name="Freeform 56">
                <a:extLst>
                  <a:ext uri="{FF2B5EF4-FFF2-40B4-BE49-F238E27FC236}">
                    <a16:creationId xmlns:a16="http://schemas.microsoft.com/office/drawing/2014/main" id="{134D0D4A-D465-4F91-9CBA-3545606704B8}"/>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5" name="Freeform 57">
                <a:extLst>
                  <a:ext uri="{FF2B5EF4-FFF2-40B4-BE49-F238E27FC236}">
                    <a16:creationId xmlns:a16="http://schemas.microsoft.com/office/drawing/2014/main" id="{1A524A1C-C340-4B24-8934-5D5D1941C38D}"/>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6" name="Freeform 58">
                <a:extLst>
                  <a:ext uri="{FF2B5EF4-FFF2-40B4-BE49-F238E27FC236}">
                    <a16:creationId xmlns:a16="http://schemas.microsoft.com/office/drawing/2014/main" id="{249E7E24-C015-47B7-8552-5A5E2B3FE521}"/>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57" name="文本框 50">
            <a:extLst>
              <a:ext uri="{FF2B5EF4-FFF2-40B4-BE49-F238E27FC236}">
                <a16:creationId xmlns:a16="http://schemas.microsoft.com/office/drawing/2014/main" id="{9CE49DB4-BD4E-42CD-B4DC-62FAED8B2F75}"/>
              </a:ext>
            </a:extLst>
          </p:cNvPr>
          <p:cNvSpPr txBox="1"/>
          <p:nvPr/>
        </p:nvSpPr>
        <p:spPr>
          <a:xfrm>
            <a:off x="944620" y="5872400"/>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5</a:t>
            </a:r>
            <a:endParaRPr kumimoji="0" lang="zh-CN" altLang="en-US"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58" name="文本框 53">
            <a:extLst>
              <a:ext uri="{FF2B5EF4-FFF2-40B4-BE49-F238E27FC236}">
                <a16:creationId xmlns:a16="http://schemas.microsoft.com/office/drawing/2014/main" id="{6010FFBC-9850-4870-B6B1-E40788464334}"/>
              </a:ext>
            </a:extLst>
          </p:cNvPr>
          <p:cNvSpPr txBox="1"/>
          <p:nvPr/>
        </p:nvSpPr>
        <p:spPr>
          <a:xfrm>
            <a:off x="2257145" y="5795257"/>
            <a:ext cx="3204170"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noProof="0" dirty="0">
                <a:sym typeface="+mn-lt"/>
              </a:rPr>
              <a:t>集流板与流场</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Tree>
    <p:extLst>
      <p:ext uri="{BB962C8B-B14F-4D97-AF65-F5344CB8AC3E}">
        <p14:creationId xmlns:p14="http://schemas.microsoft.com/office/powerpoint/2010/main" val="2297245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0"/>
                                  </p:stCondLst>
                                  <p:childTnLst>
                                    <p:set>
                                      <p:cBhvr>
                                        <p:cTn id="6" dur="1" fill="hold">
                                          <p:stCondLst>
                                            <p:cond delay="0"/>
                                          </p:stCondLst>
                                        </p:cTn>
                                        <p:tgtEl>
                                          <p:spTgt spid="9"/>
                                        </p:tgtEl>
                                        <p:attrNameLst>
                                          <p:attrName>style.visibility</p:attrName>
                                        </p:attrNameLst>
                                      </p:cBhvr>
                                      <p:to>
                                        <p:strVal val="visible"/>
                                      </p:to>
                                    </p:set>
                                  </p:childTnLst>
                                </p:cTn>
                              </p:par>
                              <p:par>
                                <p:cTn id="7" presetID="53" presetClass="entr" presetSubtype="16" fill="hold" grpId="1" nodeType="withEffect">
                                  <p:stCondLst>
                                    <p:cond delay="200"/>
                                  </p:stCondLst>
                                  <p:childTnLst>
                                    <p:set>
                                      <p:cBhvr>
                                        <p:cTn id="8" dur="1" fill="hold">
                                          <p:stCondLst>
                                            <p:cond delay="0"/>
                                          </p:stCondLst>
                                        </p:cTn>
                                        <p:tgtEl>
                                          <p:spTgt spid="9"/>
                                        </p:tgtEl>
                                        <p:attrNameLst>
                                          <p:attrName>style.visibility</p:attrName>
                                        </p:attrNameLst>
                                      </p:cBhvr>
                                      <p:to>
                                        <p:strVal val="visible"/>
                                      </p:to>
                                    </p:set>
                                    <p:anim calcmode="lin" valueType="num">
                                      <p:cBhvr>
                                        <p:cTn id="9" dur="500" fill="hold"/>
                                        <p:tgtEl>
                                          <p:spTgt spid="9"/>
                                        </p:tgtEl>
                                        <p:attrNameLst>
                                          <p:attrName>ppt_w</p:attrName>
                                        </p:attrNameLst>
                                      </p:cBhvr>
                                      <p:tavLst>
                                        <p:tav tm="0">
                                          <p:val>
                                            <p:fltVal val="0"/>
                                          </p:val>
                                        </p:tav>
                                        <p:tav tm="100000">
                                          <p:val>
                                            <p:strVal val="#ppt_w"/>
                                          </p:val>
                                        </p:tav>
                                      </p:tavLst>
                                    </p:anim>
                                    <p:anim calcmode="lin" valueType="num">
                                      <p:cBhvr>
                                        <p:cTn id="10" dur="500" fill="hold"/>
                                        <p:tgtEl>
                                          <p:spTgt spid="9"/>
                                        </p:tgtEl>
                                        <p:attrNameLst>
                                          <p:attrName>ppt_h</p:attrName>
                                        </p:attrNameLst>
                                      </p:cBhvr>
                                      <p:tavLst>
                                        <p:tav tm="0">
                                          <p:val>
                                            <p:fltVal val="0"/>
                                          </p:val>
                                        </p:tav>
                                        <p:tav tm="100000">
                                          <p:val>
                                            <p:strVal val="#ppt_h"/>
                                          </p:val>
                                        </p:tav>
                                      </p:tavLst>
                                    </p:anim>
                                    <p:animEffect transition="in" filter="fade">
                                      <p:cBhvr>
                                        <p:cTn id="11" dur="500"/>
                                        <p:tgtEl>
                                          <p:spTgt spid="9"/>
                                        </p:tgtEl>
                                      </p:cBhvr>
                                    </p:animEffect>
                                  </p:childTnLst>
                                </p:cTn>
                              </p:par>
                              <p:par>
                                <p:cTn id="12" presetID="64" presetClass="path" presetSubtype="0" fill="hold" grpId="2" nodeType="withEffect">
                                  <p:stCondLst>
                                    <p:cond delay="200"/>
                                  </p:stCondLst>
                                  <p:childTnLst>
                                    <p:animMotion origin="layout" path="M 4.58333E-6 -1.11111E-6 L 0.1526 -0.40347 " pathEditMode="relative" rAng="0" ptsTypes="AA">
                                      <p:cBhvr>
                                        <p:cTn id="13" dur="500" spd="-100000" fill="hold"/>
                                        <p:tgtEl>
                                          <p:spTgt spid="9"/>
                                        </p:tgtEl>
                                        <p:attrNameLst>
                                          <p:attrName>ppt_x</p:attrName>
                                          <p:attrName>ppt_y</p:attrName>
                                        </p:attrNameLst>
                                      </p:cBhvr>
                                      <p:rCtr x="7630" y="-20185"/>
                                    </p:animMotion>
                                  </p:childTnLst>
                                </p:cTn>
                              </p:par>
                            </p:childTnLst>
                          </p:cTn>
                        </p:par>
                        <p:par>
                          <p:cTn id="14" fill="hold">
                            <p:stCondLst>
                              <p:cond delay="7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par>
                                <p:cTn id="21" presetID="9" presetClass="entr" presetSubtype="0" fill="hold" grpId="0" nodeType="withEffect">
                                  <p:stCondLst>
                                    <p:cond delay="0"/>
                                  </p:stCondLst>
                                  <p:childTnLst>
                                    <p:set>
                                      <p:cBhvr>
                                        <p:cTn id="22" dur="500"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500"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9" presetClass="entr" presetSubtype="0" fill="hold" grpId="0" nodeType="withEffect">
                                  <p:stCondLst>
                                    <p:cond delay="0"/>
                                  </p:stCondLst>
                                  <p:childTnLst>
                                    <p:set>
                                      <p:cBhvr>
                                        <p:cTn id="30" dur="500" fill="hold">
                                          <p:stCondLst>
                                            <p:cond delay="0"/>
                                          </p:stCondLst>
                                        </p:cTn>
                                        <p:tgtEl>
                                          <p:spTgt spid="25"/>
                                        </p:tgtEl>
                                        <p:attrNameLst>
                                          <p:attrName>style.visibility</p:attrName>
                                        </p:attrNameLst>
                                      </p:cBhvr>
                                      <p:to>
                                        <p:strVal val="visible"/>
                                      </p:to>
                                    </p:set>
                                    <p:animEffect transition="in" filter="dissolve">
                                      <p:cBhvr>
                                        <p:cTn id="31" dur="500"/>
                                        <p:tgtEl>
                                          <p:spTgt spid="25"/>
                                        </p:tgtEl>
                                      </p:cBhvr>
                                    </p:animEffect>
                                  </p:childTnLst>
                                </p:cTn>
                              </p:par>
                              <p:par>
                                <p:cTn id="32" presetID="9" presetClass="entr" presetSubtype="0" fill="hold" grpId="0" nodeType="withEffect">
                                  <p:stCondLst>
                                    <p:cond delay="0"/>
                                  </p:stCondLst>
                                  <p:childTnLst>
                                    <p:set>
                                      <p:cBhvr>
                                        <p:cTn id="33" dur="500" fill="hold">
                                          <p:stCondLst>
                                            <p:cond delay="0"/>
                                          </p:stCondLst>
                                        </p:cTn>
                                        <p:tgtEl>
                                          <p:spTgt spid="24"/>
                                        </p:tgtEl>
                                        <p:attrNameLst>
                                          <p:attrName>style.visibility</p:attrName>
                                        </p:attrNameLst>
                                      </p:cBhvr>
                                      <p:to>
                                        <p:strVal val="visible"/>
                                      </p:to>
                                    </p:set>
                                    <p:animEffect transition="in" filter="dissolv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500"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9" presetClass="entr" presetSubtype="0" fill="hold" grpId="0" nodeType="withEffect">
                                  <p:stCondLst>
                                    <p:cond delay="0"/>
                                  </p:stCondLst>
                                  <p:childTnLst>
                                    <p:set>
                                      <p:cBhvr>
                                        <p:cTn id="41" dur="500" fill="hold">
                                          <p:stCondLst>
                                            <p:cond delay="0"/>
                                          </p:stCondLst>
                                        </p:cTn>
                                        <p:tgtEl>
                                          <p:spTgt spid="33"/>
                                        </p:tgtEl>
                                        <p:attrNameLst>
                                          <p:attrName>style.visibility</p:attrName>
                                        </p:attrNameLst>
                                      </p:cBhvr>
                                      <p:to>
                                        <p:strVal val="visible"/>
                                      </p:to>
                                    </p:set>
                                    <p:animEffect transition="in" filter="dissolve">
                                      <p:cBhvr>
                                        <p:cTn id="42" dur="500"/>
                                        <p:tgtEl>
                                          <p:spTgt spid="33"/>
                                        </p:tgtEl>
                                      </p:cBhvr>
                                    </p:animEffect>
                                  </p:childTnLst>
                                </p:cTn>
                              </p:par>
                              <p:par>
                                <p:cTn id="43" presetID="9" presetClass="entr" presetSubtype="0" fill="hold" grpId="0" nodeType="withEffect">
                                  <p:stCondLst>
                                    <p:cond delay="0"/>
                                  </p:stCondLst>
                                  <p:childTnLst>
                                    <p:set>
                                      <p:cBhvr>
                                        <p:cTn id="44" dur="500" fill="hold">
                                          <p:stCondLst>
                                            <p:cond delay="0"/>
                                          </p:stCondLst>
                                        </p:cTn>
                                        <p:tgtEl>
                                          <p:spTgt spid="32"/>
                                        </p:tgtEl>
                                        <p:attrNameLst>
                                          <p:attrName>style.visibility</p:attrName>
                                        </p:attrNameLst>
                                      </p:cBhvr>
                                      <p:to>
                                        <p:strVal val="visible"/>
                                      </p:to>
                                    </p:set>
                                    <p:animEffect transition="in" filter="dissolve">
                                      <p:cBhvr>
                                        <p:cTn id="45" dur="500"/>
                                        <p:tgtEl>
                                          <p:spTgt spid="3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500" fill="hold">
                                          <p:stCondLst>
                                            <p:cond delay="0"/>
                                          </p:stCondLst>
                                        </p:cTn>
                                        <p:tgtEl>
                                          <p:spTgt spid="34"/>
                                        </p:tgtEl>
                                        <p:attrNameLst>
                                          <p:attrName>style.visibility</p:attrName>
                                        </p:attrNameLst>
                                      </p:cBhvr>
                                      <p:to>
                                        <p:strVal val="visible"/>
                                      </p:to>
                                    </p:set>
                                    <p:animEffect transition="in" filter="wipe(left)">
                                      <p:cBhvr>
                                        <p:cTn id="50" dur="500"/>
                                        <p:tgtEl>
                                          <p:spTgt spid="34"/>
                                        </p:tgtEl>
                                      </p:cBhvr>
                                    </p:animEffect>
                                  </p:childTnLst>
                                </p:cTn>
                              </p:par>
                              <p:par>
                                <p:cTn id="51" presetID="9" presetClass="entr" presetSubtype="0" fill="hold" grpId="0" nodeType="withEffect">
                                  <p:stCondLst>
                                    <p:cond delay="0"/>
                                  </p:stCondLst>
                                  <p:childTnLst>
                                    <p:set>
                                      <p:cBhvr>
                                        <p:cTn id="52" dur="500" fill="hold">
                                          <p:stCondLst>
                                            <p:cond delay="0"/>
                                          </p:stCondLst>
                                        </p:cTn>
                                        <p:tgtEl>
                                          <p:spTgt spid="40"/>
                                        </p:tgtEl>
                                        <p:attrNameLst>
                                          <p:attrName>style.visibility</p:attrName>
                                        </p:attrNameLst>
                                      </p:cBhvr>
                                      <p:to>
                                        <p:strVal val="visible"/>
                                      </p:to>
                                    </p:set>
                                    <p:animEffect transition="in" filter="dissolve">
                                      <p:cBhvr>
                                        <p:cTn id="53" dur="500"/>
                                        <p:tgtEl>
                                          <p:spTgt spid="40"/>
                                        </p:tgtEl>
                                      </p:cBhvr>
                                    </p:animEffect>
                                  </p:childTnLst>
                                </p:cTn>
                              </p:par>
                              <p:par>
                                <p:cTn id="54" presetID="9" presetClass="entr" presetSubtype="0" fill="hold" grpId="0" nodeType="withEffect">
                                  <p:stCondLst>
                                    <p:cond delay="0"/>
                                  </p:stCondLst>
                                  <p:childTnLst>
                                    <p:set>
                                      <p:cBhvr>
                                        <p:cTn id="55" dur="500" fill="hold">
                                          <p:stCondLst>
                                            <p:cond delay="0"/>
                                          </p:stCondLst>
                                        </p:cTn>
                                        <p:tgtEl>
                                          <p:spTgt spid="50"/>
                                        </p:tgtEl>
                                        <p:attrNameLst>
                                          <p:attrName>style.visibility</p:attrName>
                                        </p:attrNameLst>
                                      </p:cBhvr>
                                      <p:to>
                                        <p:strVal val="visible"/>
                                      </p:to>
                                    </p:set>
                                    <p:animEffect transition="in" filter="dissolve">
                                      <p:cBhvr>
                                        <p:cTn id="56" dur="500"/>
                                        <p:tgtEl>
                                          <p:spTgt spid="5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500" fill="hold">
                                          <p:stCondLst>
                                            <p:cond delay="0"/>
                                          </p:stCondLst>
                                        </p:cTn>
                                        <p:tgtEl>
                                          <p:spTgt spid="51"/>
                                        </p:tgtEl>
                                        <p:attrNameLst>
                                          <p:attrName>style.visibility</p:attrName>
                                        </p:attrNameLst>
                                      </p:cBhvr>
                                      <p:to>
                                        <p:strVal val="visible"/>
                                      </p:to>
                                    </p:set>
                                    <p:animEffect transition="in" filter="wipe(left)">
                                      <p:cBhvr>
                                        <p:cTn id="61" dur="500"/>
                                        <p:tgtEl>
                                          <p:spTgt spid="51"/>
                                        </p:tgtEl>
                                      </p:cBhvr>
                                    </p:animEffect>
                                  </p:childTnLst>
                                </p:cTn>
                              </p:par>
                              <p:par>
                                <p:cTn id="62" presetID="9" presetClass="entr" presetSubtype="0" fill="hold" grpId="0" nodeType="withEffect">
                                  <p:stCondLst>
                                    <p:cond delay="0"/>
                                  </p:stCondLst>
                                  <p:childTnLst>
                                    <p:set>
                                      <p:cBhvr>
                                        <p:cTn id="63" dur="500" fill="hold">
                                          <p:stCondLst>
                                            <p:cond delay="0"/>
                                          </p:stCondLst>
                                        </p:cTn>
                                        <p:tgtEl>
                                          <p:spTgt spid="57"/>
                                        </p:tgtEl>
                                        <p:attrNameLst>
                                          <p:attrName>style.visibility</p:attrName>
                                        </p:attrNameLst>
                                      </p:cBhvr>
                                      <p:to>
                                        <p:strVal val="visible"/>
                                      </p:to>
                                    </p:set>
                                    <p:animEffect transition="in" filter="dissolve">
                                      <p:cBhvr>
                                        <p:cTn id="64" dur="500"/>
                                        <p:tgtEl>
                                          <p:spTgt spid="57"/>
                                        </p:tgtEl>
                                      </p:cBhvr>
                                    </p:animEffect>
                                  </p:childTnLst>
                                </p:cTn>
                              </p:par>
                              <p:par>
                                <p:cTn id="65" presetID="9" presetClass="entr" presetSubtype="0" fill="hold" grpId="0" nodeType="withEffect">
                                  <p:stCondLst>
                                    <p:cond delay="0"/>
                                  </p:stCondLst>
                                  <p:childTnLst>
                                    <p:set>
                                      <p:cBhvr>
                                        <p:cTn id="66" dur="500" fill="hold">
                                          <p:stCondLst>
                                            <p:cond delay="0"/>
                                          </p:stCondLst>
                                        </p:cTn>
                                        <p:tgtEl>
                                          <p:spTgt spid="58"/>
                                        </p:tgtEl>
                                        <p:attrNameLst>
                                          <p:attrName>style.visibility</p:attrName>
                                        </p:attrNameLst>
                                      </p:cBhvr>
                                      <p:to>
                                        <p:strVal val="visible"/>
                                      </p:to>
                                    </p:set>
                                    <p:animEffect transition="in" filter="dissolve">
                                      <p:cBhvr>
                                        <p:cTn id="6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9" grpId="2" bldLvl="0" animBg="1"/>
      <p:bldP spid="16" grpId="0"/>
      <p:bldP spid="17" grpId="0" bldLvl="0" animBg="1"/>
      <p:bldP spid="24" grpId="0"/>
      <p:bldP spid="25" grpId="0" bldLvl="0" animBg="1"/>
      <p:bldP spid="32" grpId="0"/>
      <p:bldP spid="33" grpId="0" bldLvl="0" animBg="1"/>
      <p:bldP spid="40" grpId="0"/>
      <p:bldP spid="50" grpId="0" bldLvl="0" animBg="1"/>
      <p:bldP spid="57" grpId="0"/>
      <p:bldP spid="58"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7138DBC-50AC-4580-AF18-3B6B3F4485DA}"/>
              </a:ext>
            </a:extLst>
          </p:cNvPr>
          <p:cNvSpPr txBox="1"/>
          <p:nvPr/>
        </p:nvSpPr>
        <p:spPr>
          <a:xfrm>
            <a:off x="371342" y="707079"/>
            <a:ext cx="10522038" cy="4458400"/>
          </a:xfrm>
          <a:prstGeom prst="rect">
            <a:avLst/>
          </a:prstGeom>
          <a:noFill/>
        </p:spPr>
        <p:txBody>
          <a:bodyPr wrap="square">
            <a:spAutoFit/>
          </a:bodyPr>
          <a:lstStyle/>
          <a:p>
            <a:pPr>
              <a:lnSpc>
                <a:spcPct val="150000"/>
              </a:lnSpc>
            </a:pPr>
            <a:r>
              <a:rPr lang="zh-CN" altLang="en-US" sz="2400" b="1" dirty="0">
                <a:solidFill>
                  <a:srgbClr val="C00000"/>
                </a:solidFill>
              </a:rPr>
              <a:t>1. 质子交换膜</a:t>
            </a:r>
            <a:endParaRPr lang="en-US" altLang="zh-CN" sz="2400" b="1" dirty="0">
              <a:solidFill>
                <a:srgbClr val="C00000"/>
              </a:solidFill>
            </a:endParaRPr>
          </a:p>
          <a:p>
            <a:pPr>
              <a:lnSpc>
                <a:spcPct val="150000"/>
              </a:lnSpc>
            </a:pPr>
            <a:r>
              <a:rPr lang="zh-CN" altLang="en-US" sz="2400" dirty="0"/>
              <a:t>   质子交换膜（PEM）是质子交换膜燃料电池中最重要的部件之一，</a:t>
            </a:r>
            <a:endParaRPr lang="en-US" altLang="zh-CN" sz="2400" dirty="0"/>
          </a:p>
          <a:p>
            <a:pPr>
              <a:lnSpc>
                <a:spcPct val="150000"/>
              </a:lnSpc>
            </a:pPr>
            <a:r>
              <a:rPr lang="en-US" altLang="zh-CN" sz="2400" dirty="0"/>
              <a:t>   </a:t>
            </a:r>
            <a:r>
              <a:rPr lang="zh-CN" altLang="en-US" sz="2400" dirty="0"/>
              <a:t>其性能好坏直接影响电池的性能和寿命。</a:t>
            </a:r>
            <a:endParaRPr lang="en-US" altLang="zh-CN" sz="2400" dirty="0"/>
          </a:p>
          <a:p>
            <a:pPr>
              <a:lnSpc>
                <a:spcPct val="150000"/>
              </a:lnSpc>
            </a:pPr>
            <a:r>
              <a:rPr lang="zh-CN" altLang="en-US" sz="2400" dirty="0"/>
              <a:t>    将阳极的燃料与阴极的氧化剂隔开的</a:t>
            </a:r>
            <a:r>
              <a:rPr lang="zh-CN" altLang="en-US" sz="2400" dirty="0">
                <a:solidFill>
                  <a:srgbClr val="C00000"/>
                </a:solidFill>
              </a:rPr>
              <a:t>隔膜材料</a:t>
            </a:r>
            <a:r>
              <a:rPr lang="zh-CN" altLang="en-US" sz="2400" dirty="0"/>
              <a:t>，</a:t>
            </a:r>
            <a:endParaRPr lang="en-US" altLang="zh-CN" sz="2400" dirty="0"/>
          </a:p>
          <a:p>
            <a:pPr>
              <a:lnSpc>
                <a:spcPct val="150000"/>
              </a:lnSpc>
            </a:pPr>
            <a:r>
              <a:rPr lang="en-US" altLang="zh-CN" sz="2400" dirty="0"/>
              <a:t> </a:t>
            </a:r>
            <a:r>
              <a:rPr lang="zh-CN" altLang="en-US" sz="2400" dirty="0"/>
              <a:t>   电解质和电极活性物质（电催化剂）的</a:t>
            </a:r>
            <a:r>
              <a:rPr lang="zh-CN" altLang="en-US" sz="2400" dirty="0">
                <a:solidFill>
                  <a:srgbClr val="C00000"/>
                </a:solidFill>
              </a:rPr>
              <a:t>基底</a:t>
            </a:r>
            <a:r>
              <a:rPr lang="zh-CN" altLang="en-US" sz="2400" dirty="0"/>
              <a:t>，</a:t>
            </a:r>
            <a:endParaRPr lang="en-US" altLang="zh-CN" sz="2400" dirty="0"/>
          </a:p>
          <a:p>
            <a:pPr>
              <a:lnSpc>
                <a:spcPct val="150000"/>
              </a:lnSpc>
            </a:pPr>
            <a:r>
              <a:rPr lang="en-US" altLang="zh-CN" sz="2400" dirty="0"/>
              <a:t>    </a:t>
            </a:r>
            <a:r>
              <a:rPr lang="zh-CN" altLang="en-US" sz="2400" dirty="0"/>
              <a:t>即兼有</a:t>
            </a:r>
            <a:r>
              <a:rPr lang="zh-CN" altLang="en-US" sz="2400" dirty="0">
                <a:solidFill>
                  <a:srgbClr val="C00000"/>
                </a:solidFill>
              </a:rPr>
              <a:t>隔膜和电解质</a:t>
            </a:r>
            <a:r>
              <a:rPr lang="zh-CN" altLang="en-US" sz="2400" dirty="0"/>
              <a:t>的作用；</a:t>
            </a:r>
            <a:endParaRPr lang="en-US" altLang="zh-CN" sz="2400" dirty="0"/>
          </a:p>
          <a:p>
            <a:pPr>
              <a:lnSpc>
                <a:spcPct val="150000"/>
              </a:lnSpc>
            </a:pPr>
            <a:r>
              <a:rPr lang="en-US" altLang="zh-CN" sz="2400" dirty="0"/>
              <a:t>   </a:t>
            </a:r>
            <a:r>
              <a:rPr lang="zh-CN" altLang="en-US" sz="2400" dirty="0"/>
              <a:t>质子交换膜是一种</a:t>
            </a:r>
            <a:r>
              <a:rPr lang="zh-CN" altLang="en-US" sz="2400" b="1" dirty="0">
                <a:solidFill>
                  <a:schemeClr val="accent1"/>
                </a:solidFill>
              </a:rPr>
              <a:t>选择透过性膜</a:t>
            </a:r>
            <a:r>
              <a:rPr lang="zh-CN" altLang="en-US" sz="2400" dirty="0"/>
              <a:t>，</a:t>
            </a:r>
            <a:endParaRPr lang="en-US" altLang="zh-CN" sz="2400" dirty="0"/>
          </a:p>
          <a:p>
            <a:pPr>
              <a:lnSpc>
                <a:spcPct val="150000"/>
              </a:lnSpc>
            </a:pPr>
            <a:r>
              <a:rPr lang="zh-CN" altLang="en-US" sz="2400" dirty="0"/>
              <a:t>   只允许</a:t>
            </a:r>
            <a:r>
              <a:rPr lang="zh-CN" altLang="en-US" sz="2400" dirty="0">
                <a:solidFill>
                  <a:srgbClr val="C00000"/>
                </a:solidFill>
              </a:rPr>
              <a:t>氢质子穿过</a:t>
            </a:r>
            <a:r>
              <a:rPr lang="zh-CN" altLang="en-US" sz="2400" dirty="0"/>
              <a:t>，</a:t>
            </a:r>
            <a:r>
              <a:rPr lang="zh-CN" altLang="en-US" sz="2400" dirty="0">
                <a:solidFill>
                  <a:srgbClr val="C00000"/>
                </a:solidFill>
              </a:rPr>
              <a:t>其他离子、气体及液体均不能通过。</a:t>
            </a:r>
          </a:p>
        </p:txBody>
      </p:sp>
      <p:pic>
        <p:nvPicPr>
          <p:cNvPr id="2" name="图片 1">
            <a:extLst>
              <a:ext uri="{FF2B5EF4-FFF2-40B4-BE49-F238E27FC236}">
                <a16:creationId xmlns:a16="http://schemas.microsoft.com/office/drawing/2014/main" id="{39F692A0-ABCD-4739-8BAD-1DCB60DF8C5C}"/>
              </a:ext>
            </a:extLst>
          </p:cNvPr>
          <p:cNvPicPr>
            <a:picLocks noChangeAspect="1"/>
          </p:cNvPicPr>
          <p:nvPr/>
        </p:nvPicPr>
        <p:blipFill>
          <a:blip r:embed="rId2"/>
          <a:stretch>
            <a:fillRect/>
          </a:stretch>
        </p:blipFill>
        <p:spPr>
          <a:xfrm>
            <a:off x="8096988" y="1999445"/>
            <a:ext cx="4095012" cy="2859110"/>
          </a:xfrm>
          <a:prstGeom prst="rect">
            <a:avLst/>
          </a:prstGeom>
        </p:spPr>
      </p:pic>
    </p:spTree>
    <p:extLst>
      <p:ext uri="{BB962C8B-B14F-4D97-AF65-F5344CB8AC3E}">
        <p14:creationId xmlns:p14="http://schemas.microsoft.com/office/powerpoint/2010/main" val="38003556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43674C8-CB08-41C9-8F8E-A8B0921EB5FD}"/>
              </a:ext>
            </a:extLst>
          </p:cNvPr>
          <p:cNvSpPr txBox="1"/>
          <p:nvPr/>
        </p:nvSpPr>
        <p:spPr>
          <a:xfrm>
            <a:off x="841420" y="909831"/>
            <a:ext cx="9865216" cy="3904402"/>
          </a:xfrm>
          <a:prstGeom prst="rect">
            <a:avLst/>
          </a:prstGeom>
          <a:noFill/>
        </p:spPr>
        <p:txBody>
          <a:bodyPr wrap="square">
            <a:spAutoFit/>
          </a:bodyPr>
          <a:lstStyle/>
          <a:p>
            <a:pPr>
              <a:lnSpc>
                <a:spcPct val="150000"/>
              </a:lnSpc>
            </a:pPr>
            <a:r>
              <a:rPr lang="zh-CN" altLang="en-US" sz="2400" b="1" dirty="0">
                <a:solidFill>
                  <a:srgbClr val="C00000"/>
                </a:solidFill>
              </a:rPr>
              <a:t>2. 电催化剂</a:t>
            </a:r>
            <a:endParaRPr lang="en-US" altLang="zh-CN" sz="2400" b="1" dirty="0">
              <a:solidFill>
                <a:srgbClr val="C00000"/>
              </a:solidFill>
            </a:endParaRPr>
          </a:p>
          <a:p>
            <a:pPr>
              <a:lnSpc>
                <a:spcPct val="150000"/>
              </a:lnSpc>
            </a:pPr>
            <a:r>
              <a:rPr lang="zh-CN" altLang="en-US" sz="2400" dirty="0"/>
              <a:t>   为了加快电化学的反应速度，气体扩散电极上都含有一定量的催化剂。  </a:t>
            </a:r>
            <a:endParaRPr lang="en-US" altLang="zh-CN" sz="2400" dirty="0"/>
          </a:p>
          <a:p>
            <a:pPr>
              <a:lnSpc>
                <a:spcPct val="150000"/>
              </a:lnSpc>
            </a:pPr>
            <a:r>
              <a:rPr lang="en-US" altLang="zh-CN" sz="2400" dirty="0"/>
              <a:t>   </a:t>
            </a:r>
            <a:r>
              <a:rPr lang="zh-CN" altLang="en-US" sz="2400" dirty="0"/>
              <a:t>质子交换膜燃料电池的电催化剂主要有</a:t>
            </a:r>
            <a:r>
              <a:rPr lang="zh-CN" altLang="en-US" sz="2400" b="1" dirty="0">
                <a:solidFill>
                  <a:schemeClr val="accent1"/>
                </a:solidFill>
              </a:rPr>
              <a:t>铂系和非铂系</a:t>
            </a:r>
            <a:r>
              <a:rPr lang="zh-CN" altLang="en-US" sz="2400" dirty="0"/>
              <a:t>两类，</a:t>
            </a:r>
            <a:endParaRPr lang="en-US" altLang="zh-CN" sz="2400" dirty="0"/>
          </a:p>
          <a:p>
            <a:pPr>
              <a:lnSpc>
                <a:spcPct val="150000"/>
              </a:lnSpc>
            </a:pPr>
            <a:r>
              <a:rPr lang="en-US" altLang="zh-CN" sz="2400" dirty="0"/>
              <a:t>   </a:t>
            </a:r>
            <a:r>
              <a:rPr lang="zh-CN" altLang="en-US" sz="2400" dirty="0"/>
              <a:t>目前多采用铂催化剂。</a:t>
            </a:r>
            <a:endParaRPr lang="en-US" altLang="zh-CN" sz="2400" dirty="0"/>
          </a:p>
          <a:p>
            <a:pPr>
              <a:lnSpc>
                <a:spcPct val="150000"/>
              </a:lnSpc>
            </a:pPr>
            <a:r>
              <a:rPr lang="en-US" altLang="zh-CN" sz="2400" dirty="0"/>
              <a:t>   </a:t>
            </a:r>
            <a:r>
              <a:rPr lang="zh-CN" altLang="en-US" sz="2400" dirty="0"/>
              <a:t>由于这种电池是在低温条件下工作的，</a:t>
            </a:r>
            <a:endParaRPr lang="en-US" altLang="zh-CN" sz="2400" dirty="0"/>
          </a:p>
          <a:p>
            <a:pPr>
              <a:lnSpc>
                <a:spcPct val="150000"/>
              </a:lnSpc>
            </a:pPr>
            <a:r>
              <a:rPr lang="en-US" altLang="zh-CN" sz="2400" dirty="0"/>
              <a:t>    </a:t>
            </a:r>
            <a:r>
              <a:rPr lang="zh-CN" altLang="en-US" sz="2400" dirty="0"/>
              <a:t>因此，提高催化剂的活性，</a:t>
            </a:r>
            <a:endParaRPr lang="en-US" altLang="zh-CN" sz="2400" dirty="0"/>
          </a:p>
          <a:p>
            <a:pPr>
              <a:lnSpc>
                <a:spcPct val="150000"/>
              </a:lnSpc>
            </a:pPr>
            <a:r>
              <a:rPr lang="en-US" altLang="zh-CN" sz="2400" dirty="0"/>
              <a:t>    </a:t>
            </a:r>
            <a:r>
              <a:rPr lang="zh-CN" altLang="en-US" sz="2400" dirty="0"/>
              <a:t>防止电催化剂中毒很重要。</a:t>
            </a:r>
          </a:p>
        </p:txBody>
      </p:sp>
      <p:pic>
        <p:nvPicPr>
          <p:cNvPr id="3" name="图片 2">
            <a:extLst>
              <a:ext uri="{FF2B5EF4-FFF2-40B4-BE49-F238E27FC236}">
                <a16:creationId xmlns:a16="http://schemas.microsoft.com/office/drawing/2014/main" id="{98566B11-2902-4013-BC04-CAF0664D64C5}"/>
              </a:ext>
            </a:extLst>
          </p:cNvPr>
          <p:cNvPicPr>
            <a:picLocks noChangeAspect="1"/>
          </p:cNvPicPr>
          <p:nvPr/>
        </p:nvPicPr>
        <p:blipFill>
          <a:blip r:embed="rId2"/>
          <a:stretch>
            <a:fillRect/>
          </a:stretch>
        </p:blipFill>
        <p:spPr>
          <a:xfrm>
            <a:off x="6683732" y="2830680"/>
            <a:ext cx="4465080" cy="3117489"/>
          </a:xfrm>
          <a:prstGeom prst="rect">
            <a:avLst/>
          </a:prstGeom>
        </p:spPr>
      </p:pic>
    </p:spTree>
    <p:extLst>
      <p:ext uri="{BB962C8B-B14F-4D97-AF65-F5344CB8AC3E}">
        <p14:creationId xmlns:p14="http://schemas.microsoft.com/office/powerpoint/2010/main" val="1756362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3">
            <a:extLst>
              <a:ext uri="{FF2B5EF4-FFF2-40B4-BE49-F238E27FC236}">
                <a16:creationId xmlns:a16="http://schemas.microsoft.com/office/drawing/2014/main" id="{DA73AEA7-C9BF-4D09-ACC9-96AF356D53B5}"/>
              </a:ext>
            </a:extLst>
          </p:cNvPr>
          <p:cNvSpPr txBox="1"/>
          <p:nvPr/>
        </p:nvSpPr>
        <p:spPr>
          <a:xfrm>
            <a:off x="643944" y="1946880"/>
            <a:ext cx="10599312" cy="2576988"/>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nSpc>
                <a:spcPct val="150000"/>
              </a:lnSpc>
              <a:defRPr/>
            </a:pPr>
            <a:r>
              <a:rPr lang="en-US" altLang="zh-CN" sz="6000" kern="0" dirty="0">
                <a:solidFill>
                  <a:srgbClr val="FFFFFF"/>
                </a:solidFill>
                <a:latin typeface="微软雅黑" panose="020B0503020204020204" pitchFamily="34" charset="-122"/>
                <a:ea typeface="微软雅黑" panose="020B0503020204020204" pitchFamily="34" charset="-122"/>
              </a:rPr>
              <a:t>PART 1</a:t>
            </a:r>
          </a:p>
          <a:p>
            <a:pPr lvl="0">
              <a:lnSpc>
                <a:spcPct val="150000"/>
              </a:lnSpc>
              <a:defRPr/>
            </a:pPr>
            <a:r>
              <a:rPr lang="zh-CN" altLang="en-US" sz="5400" kern="0" dirty="0">
                <a:solidFill>
                  <a:srgbClr val="FFFFFF"/>
                </a:solidFill>
                <a:latin typeface="微软雅黑" panose="020B0503020204020204" pitchFamily="34" charset="-122"/>
                <a:ea typeface="微软雅黑" panose="020B0503020204020204" pitchFamily="34" charset="-122"/>
              </a:rPr>
              <a:t>燃料电池电动汽车发展概况</a:t>
            </a:r>
            <a:endParaRPr lang="en-US" altLang="zh-CN" sz="5400" kern="0"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1877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7A797CA5-E258-4A55-A5E8-633F673C3A74}"/>
              </a:ext>
            </a:extLst>
          </p:cNvPr>
          <p:cNvSpPr txBox="1"/>
          <p:nvPr/>
        </p:nvSpPr>
        <p:spPr>
          <a:xfrm>
            <a:off x="1107582" y="1067754"/>
            <a:ext cx="10560677" cy="4458400"/>
          </a:xfrm>
          <a:prstGeom prst="rect">
            <a:avLst/>
          </a:prstGeom>
          <a:noFill/>
        </p:spPr>
        <p:txBody>
          <a:bodyPr wrap="square">
            <a:spAutoFit/>
          </a:bodyPr>
          <a:lstStyle/>
          <a:p>
            <a:pPr>
              <a:lnSpc>
                <a:spcPct val="150000"/>
              </a:lnSpc>
            </a:pPr>
            <a:r>
              <a:rPr lang="zh-CN" altLang="en-US" sz="2400" b="1" dirty="0">
                <a:solidFill>
                  <a:srgbClr val="C00000"/>
                </a:solidFill>
              </a:rPr>
              <a:t>3. 电极</a:t>
            </a:r>
            <a:endParaRPr lang="en-US" altLang="zh-CN" sz="2400" b="1" dirty="0">
              <a:solidFill>
                <a:srgbClr val="C00000"/>
              </a:solidFill>
            </a:endParaRPr>
          </a:p>
          <a:p>
            <a:pPr>
              <a:lnSpc>
                <a:spcPct val="150000"/>
              </a:lnSpc>
            </a:pPr>
            <a:r>
              <a:rPr lang="zh-CN" altLang="en-US" sz="2400" dirty="0"/>
              <a:t>   质子交换膜燃料电池的电极是一种多孔气体扩散电极，</a:t>
            </a:r>
            <a:endParaRPr lang="en-US" altLang="zh-CN" sz="2400" dirty="0"/>
          </a:p>
          <a:p>
            <a:pPr>
              <a:lnSpc>
                <a:spcPct val="150000"/>
              </a:lnSpc>
            </a:pPr>
            <a:r>
              <a:rPr lang="en-US" altLang="zh-CN" sz="2400" dirty="0"/>
              <a:t>   </a:t>
            </a:r>
            <a:r>
              <a:rPr lang="zh-CN" altLang="en-US" sz="2400" dirty="0"/>
              <a:t>一般由扩散层和催化层构成。</a:t>
            </a:r>
            <a:endParaRPr lang="en-US" altLang="zh-CN" sz="2400" dirty="0"/>
          </a:p>
          <a:p>
            <a:pPr>
              <a:lnSpc>
                <a:spcPct val="150000"/>
              </a:lnSpc>
            </a:pPr>
            <a:r>
              <a:rPr lang="en-US" altLang="zh-CN" sz="2400" dirty="0"/>
              <a:t>   </a:t>
            </a:r>
            <a:r>
              <a:rPr lang="zh-CN" altLang="en-US" sz="2400" dirty="0"/>
              <a:t>扩散层是导电材料制成的多孔合成物，起着支撑催化层，收集电流，</a:t>
            </a:r>
            <a:endParaRPr lang="en-US" altLang="zh-CN" sz="2400" dirty="0"/>
          </a:p>
          <a:p>
            <a:pPr>
              <a:lnSpc>
                <a:spcPct val="150000"/>
              </a:lnSpc>
            </a:pPr>
            <a:r>
              <a:rPr lang="en-US" altLang="zh-CN" sz="2400" dirty="0"/>
              <a:t>   </a:t>
            </a:r>
            <a:r>
              <a:rPr lang="zh-CN" altLang="en-US" sz="2400" dirty="0"/>
              <a:t>并为电化学反应提供电子通道、气体通道和排水通道的作用。</a:t>
            </a:r>
            <a:endParaRPr lang="en-US" altLang="zh-CN" sz="2400" dirty="0"/>
          </a:p>
          <a:p>
            <a:pPr>
              <a:lnSpc>
                <a:spcPct val="150000"/>
              </a:lnSpc>
            </a:pPr>
            <a:r>
              <a:rPr lang="en-US" altLang="zh-CN" sz="2400" dirty="0"/>
              <a:t>   </a:t>
            </a:r>
            <a:r>
              <a:rPr lang="zh-CN" altLang="en-US" sz="2400" dirty="0"/>
              <a:t>催化层是进行电化学反应的区域，是电极的核心部分，</a:t>
            </a:r>
            <a:endParaRPr lang="en-US" altLang="zh-CN" sz="2400" dirty="0"/>
          </a:p>
          <a:p>
            <a:pPr>
              <a:lnSpc>
                <a:spcPct val="150000"/>
              </a:lnSpc>
            </a:pPr>
            <a:r>
              <a:rPr lang="en-US" altLang="zh-CN" sz="2400" dirty="0"/>
              <a:t>   </a:t>
            </a:r>
            <a:r>
              <a:rPr lang="zh-CN" altLang="en-US" sz="2400" dirty="0"/>
              <a:t>其内部结构粗糙多孔，因而有足够的表面积以促进氢气和氧气的电化学反应。  </a:t>
            </a:r>
            <a:endParaRPr lang="en-US" altLang="zh-CN" sz="2400" dirty="0"/>
          </a:p>
          <a:p>
            <a:pPr>
              <a:lnSpc>
                <a:spcPct val="150000"/>
              </a:lnSpc>
            </a:pPr>
            <a:r>
              <a:rPr lang="en-US" altLang="zh-CN" sz="2400" dirty="0"/>
              <a:t>   </a:t>
            </a:r>
            <a:r>
              <a:rPr lang="zh-CN" altLang="en-US" sz="2400" dirty="0"/>
              <a:t>因此电极制作的好坏对电池的性能有重要影响。</a:t>
            </a:r>
          </a:p>
        </p:txBody>
      </p:sp>
    </p:spTree>
    <p:extLst>
      <p:ext uri="{BB962C8B-B14F-4D97-AF65-F5344CB8AC3E}">
        <p14:creationId xmlns:p14="http://schemas.microsoft.com/office/powerpoint/2010/main" val="10786229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66E3841-8D42-400B-B1C7-62394A392326}"/>
              </a:ext>
            </a:extLst>
          </p:cNvPr>
          <p:cNvSpPr txBox="1"/>
          <p:nvPr/>
        </p:nvSpPr>
        <p:spPr>
          <a:xfrm>
            <a:off x="1156950" y="1120882"/>
            <a:ext cx="10627217" cy="3904402"/>
          </a:xfrm>
          <a:prstGeom prst="rect">
            <a:avLst/>
          </a:prstGeom>
          <a:noFill/>
        </p:spPr>
        <p:txBody>
          <a:bodyPr wrap="square">
            <a:spAutoFit/>
          </a:bodyPr>
          <a:lstStyle/>
          <a:p>
            <a:pPr>
              <a:lnSpc>
                <a:spcPct val="150000"/>
              </a:lnSpc>
            </a:pPr>
            <a:r>
              <a:rPr lang="zh-CN" altLang="en-US" sz="2400" b="1" dirty="0">
                <a:solidFill>
                  <a:srgbClr val="C00000"/>
                </a:solidFill>
              </a:rPr>
              <a:t>4. 膜电极</a:t>
            </a:r>
            <a:endParaRPr lang="en-US" altLang="zh-CN" sz="2400" b="1" dirty="0">
              <a:solidFill>
                <a:srgbClr val="C00000"/>
              </a:solidFill>
            </a:endParaRPr>
          </a:p>
          <a:p>
            <a:pPr>
              <a:lnSpc>
                <a:spcPct val="150000"/>
              </a:lnSpc>
            </a:pPr>
            <a:r>
              <a:rPr lang="en-US" altLang="zh-CN" sz="2400" dirty="0"/>
              <a:t>   </a:t>
            </a:r>
            <a:r>
              <a:rPr lang="zh-CN" altLang="en-US" sz="2400" dirty="0"/>
              <a:t>膜电极（MEA）是通过热压将阴极、阳极与质子交换膜复合在一起而形成的。 </a:t>
            </a:r>
            <a:endParaRPr lang="en-US" altLang="zh-CN" sz="2400" dirty="0"/>
          </a:p>
          <a:p>
            <a:pPr>
              <a:lnSpc>
                <a:spcPct val="150000"/>
              </a:lnSpc>
            </a:pPr>
            <a:r>
              <a:rPr lang="en-US" altLang="zh-CN" sz="2400" dirty="0"/>
              <a:t>  </a:t>
            </a:r>
            <a:r>
              <a:rPr lang="zh-CN" altLang="en-US" sz="2400" dirty="0"/>
              <a:t>为了使化学反应顺利进行，多孔气体扩散电极必须具备质子、电子、反应</a:t>
            </a:r>
            <a:endParaRPr lang="en-US" altLang="zh-CN" sz="2400" dirty="0"/>
          </a:p>
          <a:p>
            <a:pPr>
              <a:lnSpc>
                <a:spcPct val="150000"/>
              </a:lnSpc>
            </a:pPr>
            <a:r>
              <a:rPr lang="en-US" altLang="zh-CN" sz="2400" dirty="0"/>
              <a:t>  </a:t>
            </a:r>
            <a:r>
              <a:rPr lang="zh-CN" altLang="en-US" sz="2400" dirty="0"/>
              <a:t>气体和水的连续通道。</a:t>
            </a:r>
            <a:endParaRPr lang="en-US" altLang="zh-CN" sz="2400" dirty="0"/>
          </a:p>
          <a:p>
            <a:pPr>
              <a:lnSpc>
                <a:spcPct val="150000"/>
              </a:lnSpc>
            </a:pPr>
            <a:r>
              <a:rPr lang="en-US" altLang="zh-CN" sz="2400" dirty="0"/>
              <a:t>   </a:t>
            </a:r>
            <a:r>
              <a:rPr lang="zh-CN" altLang="en-US" sz="2400" dirty="0"/>
              <a:t>MEA性能不仅依赖于电催化剂活性，</a:t>
            </a:r>
            <a:endParaRPr lang="en-US" altLang="zh-CN" sz="2400" dirty="0"/>
          </a:p>
          <a:p>
            <a:pPr>
              <a:lnSpc>
                <a:spcPct val="150000"/>
              </a:lnSpc>
            </a:pPr>
            <a:r>
              <a:rPr lang="en-US" altLang="zh-CN" sz="2400" dirty="0"/>
              <a:t>   </a:t>
            </a:r>
            <a:r>
              <a:rPr lang="zh-CN" altLang="en-US" sz="2400" dirty="0"/>
              <a:t>还与电极中四种通道的构成及各种组分的配比、电极孔分布与孔隙率、电导 </a:t>
            </a:r>
            <a:endParaRPr lang="en-US" altLang="zh-CN" sz="2400" dirty="0"/>
          </a:p>
          <a:p>
            <a:pPr>
              <a:lnSpc>
                <a:spcPct val="150000"/>
              </a:lnSpc>
            </a:pPr>
            <a:r>
              <a:rPr lang="en-US" altLang="zh-CN" sz="2400" dirty="0"/>
              <a:t>   </a:t>
            </a:r>
            <a:r>
              <a:rPr lang="zh-CN" altLang="en-US" sz="2400" dirty="0"/>
              <a:t>等因素密切相关。</a:t>
            </a:r>
          </a:p>
        </p:txBody>
      </p:sp>
    </p:spTree>
    <p:extLst>
      <p:ext uri="{BB962C8B-B14F-4D97-AF65-F5344CB8AC3E}">
        <p14:creationId xmlns:p14="http://schemas.microsoft.com/office/powerpoint/2010/main" val="107761048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6DAA8BD-CE98-4726-B1C5-021371C35EF0}"/>
              </a:ext>
            </a:extLst>
          </p:cNvPr>
          <p:cNvSpPr txBox="1"/>
          <p:nvPr/>
        </p:nvSpPr>
        <p:spPr>
          <a:xfrm>
            <a:off x="777026" y="1128773"/>
            <a:ext cx="10637948" cy="3350404"/>
          </a:xfrm>
          <a:prstGeom prst="rect">
            <a:avLst/>
          </a:prstGeom>
          <a:noFill/>
        </p:spPr>
        <p:txBody>
          <a:bodyPr wrap="square">
            <a:spAutoFit/>
          </a:bodyPr>
          <a:lstStyle/>
          <a:p>
            <a:pPr>
              <a:lnSpc>
                <a:spcPct val="150000"/>
              </a:lnSpc>
            </a:pPr>
            <a:r>
              <a:rPr lang="zh-CN" altLang="en-US" sz="2400" b="1" dirty="0">
                <a:solidFill>
                  <a:srgbClr val="C00000"/>
                </a:solidFill>
              </a:rPr>
              <a:t>5. 集流板</a:t>
            </a:r>
            <a:endParaRPr lang="en-US" altLang="zh-CN" sz="2400" b="1" dirty="0">
              <a:solidFill>
                <a:srgbClr val="C00000"/>
              </a:solidFill>
            </a:endParaRPr>
          </a:p>
          <a:p>
            <a:pPr>
              <a:lnSpc>
                <a:spcPct val="150000"/>
              </a:lnSpc>
            </a:pPr>
            <a:r>
              <a:rPr lang="zh-CN" altLang="en-US" sz="2400" dirty="0"/>
              <a:t>   与流场集流板又称为双极板，是电池的重要部件之一，</a:t>
            </a:r>
            <a:endParaRPr lang="en-US" altLang="zh-CN" sz="2400" dirty="0"/>
          </a:p>
          <a:p>
            <a:pPr>
              <a:lnSpc>
                <a:spcPct val="150000"/>
              </a:lnSpc>
            </a:pPr>
            <a:r>
              <a:rPr lang="en-US" altLang="zh-CN" sz="2400" dirty="0"/>
              <a:t>    </a:t>
            </a:r>
            <a:r>
              <a:rPr lang="zh-CN" altLang="en-US" sz="2400" dirty="0"/>
              <a:t>其作用是</a:t>
            </a:r>
            <a:r>
              <a:rPr lang="zh-CN" altLang="en-US" sz="2400" dirty="0">
                <a:solidFill>
                  <a:srgbClr val="C00000"/>
                </a:solidFill>
              </a:rPr>
              <a:t>分隔反应气体，收集电流</a:t>
            </a:r>
            <a:r>
              <a:rPr lang="zh-CN" altLang="en-US" sz="2400" dirty="0"/>
              <a:t>，</a:t>
            </a:r>
            <a:endParaRPr lang="en-US" altLang="zh-CN" sz="2400" dirty="0"/>
          </a:p>
          <a:p>
            <a:pPr>
              <a:lnSpc>
                <a:spcPct val="150000"/>
              </a:lnSpc>
            </a:pPr>
            <a:r>
              <a:rPr lang="en-US" altLang="zh-CN" sz="2400" dirty="0"/>
              <a:t>    </a:t>
            </a:r>
            <a:r>
              <a:rPr lang="zh-CN" altLang="en-US" sz="2400" dirty="0"/>
              <a:t>将各个单电池串联起来和通过流场为反应气体进入电极及水的排出提供通道。   </a:t>
            </a:r>
            <a:endParaRPr lang="en-US" altLang="zh-CN" sz="2400" dirty="0"/>
          </a:p>
          <a:p>
            <a:pPr>
              <a:lnSpc>
                <a:spcPct val="150000"/>
              </a:lnSpc>
            </a:pPr>
            <a:r>
              <a:rPr lang="en-US" altLang="zh-CN" sz="2400" dirty="0"/>
              <a:t>    </a:t>
            </a:r>
            <a:r>
              <a:rPr lang="zh-CN" altLang="en-US" sz="2400" dirty="0"/>
              <a:t>目前，制备质子交换膜燃料电池双极板广泛采用的材料是：</a:t>
            </a:r>
            <a:endParaRPr lang="en-US" altLang="zh-CN" sz="2400" dirty="0"/>
          </a:p>
          <a:p>
            <a:pPr>
              <a:lnSpc>
                <a:spcPct val="150000"/>
              </a:lnSpc>
            </a:pPr>
            <a:r>
              <a:rPr lang="en-US" altLang="zh-CN" sz="2400" dirty="0"/>
              <a:t>     </a:t>
            </a:r>
            <a:r>
              <a:rPr lang="zh-CN" altLang="en-US" sz="2400" dirty="0"/>
              <a:t>炭质材料、金属材料及金属与炭质的复合材料。</a:t>
            </a:r>
          </a:p>
        </p:txBody>
      </p:sp>
    </p:spTree>
    <p:extLst>
      <p:ext uri="{BB962C8B-B14F-4D97-AF65-F5344CB8AC3E}">
        <p14:creationId xmlns:p14="http://schemas.microsoft.com/office/powerpoint/2010/main" val="12487093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a:extLst>
              <a:ext uri="{FF2B5EF4-FFF2-40B4-BE49-F238E27FC236}">
                <a16:creationId xmlns:a16="http://schemas.microsoft.com/office/drawing/2014/main" id="{304D6CAA-EA2E-48D6-A769-4738AE2B89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989" y="1241973"/>
            <a:ext cx="9213785" cy="437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644810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52BA992-F1A5-4D9E-94FE-CC181211C539}"/>
              </a:ext>
            </a:extLst>
          </p:cNvPr>
          <p:cNvPicPr>
            <a:picLocks noChangeAspect="1"/>
          </p:cNvPicPr>
          <p:nvPr/>
        </p:nvPicPr>
        <p:blipFill>
          <a:blip r:embed="rId2"/>
          <a:stretch>
            <a:fillRect/>
          </a:stretch>
        </p:blipFill>
        <p:spPr>
          <a:xfrm>
            <a:off x="3186139" y="2028130"/>
            <a:ext cx="3291934" cy="3110541"/>
          </a:xfrm>
          <a:prstGeom prst="rect">
            <a:avLst/>
          </a:prstGeom>
        </p:spPr>
      </p:pic>
      <p:sp>
        <p:nvSpPr>
          <p:cNvPr id="6" name="文本框 5">
            <a:extLst>
              <a:ext uri="{FF2B5EF4-FFF2-40B4-BE49-F238E27FC236}">
                <a16:creationId xmlns:a16="http://schemas.microsoft.com/office/drawing/2014/main" id="{9B14FCC8-B754-4E59-833B-9499ED5ECCD1}"/>
              </a:ext>
            </a:extLst>
          </p:cNvPr>
          <p:cNvSpPr txBox="1"/>
          <p:nvPr/>
        </p:nvSpPr>
        <p:spPr>
          <a:xfrm>
            <a:off x="1133341" y="1107547"/>
            <a:ext cx="6130342" cy="369332"/>
          </a:xfrm>
          <a:prstGeom prst="rect">
            <a:avLst/>
          </a:prstGeom>
          <a:noFill/>
        </p:spPr>
        <p:txBody>
          <a:bodyPr wrap="square">
            <a:spAutoFit/>
          </a:bodyPr>
          <a:lstStyle/>
          <a:p>
            <a:r>
              <a:rPr lang="zh-CN" altLang="en-US" dirty="0"/>
              <a:t>燃料电池堆是系统的核心，承担把化学能转化为电能的任务；</a:t>
            </a:r>
          </a:p>
        </p:txBody>
      </p:sp>
      <p:sp>
        <p:nvSpPr>
          <p:cNvPr id="8" name="文本框 7">
            <a:extLst>
              <a:ext uri="{FF2B5EF4-FFF2-40B4-BE49-F238E27FC236}">
                <a16:creationId xmlns:a16="http://schemas.microsoft.com/office/drawing/2014/main" id="{7B2BDC1C-A324-4BE8-B3EB-2B1734E2832E}"/>
              </a:ext>
            </a:extLst>
          </p:cNvPr>
          <p:cNvSpPr txBox="1"/>
          <p:nvPr/>
        </p:nvSpPr>
        <p:spPr>
          <a:xfrm>
            <a:off x="3696237" y="5228257"/>
            <a:ext cx="2086377" cy="461665"/>
          </a:xfrm>
          <a:prstGeom prst="rect">
            <a:avLst/>
          </a:prstGeom>
          <a:noFill/>
        </p:spPr>
        <p:txBody>
          <a:bodyPr wrap="square">
            <a:spAutoFit/>
          </a:bodyPr>
          <a:lstStyle/>
          <a:p>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kern="1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燃料电池电堆</a:t>
            </a:r>
            <a:r>
              <a:rPr lang="zh-CN" altLang="zh-CN" sz="2400" kern="100" dirty="0">
                <a:effectLst/>
                <a:ea typeface="Times New Roman" panose="02020603050405020304" pitchFamily="18" charset="0"/>
              </a:rPr>
              <a:t> </a:t>
            </a:r>
            <a:endParaRPr lang="zh-CN" altLang="en-US" dirty="0"/>
          </a:p>
        </p:txBody>
      </p:sp>
    </p:spTree>
    <p:extLst>
      <p:ext uri="{BB962C8B-B14F-4D97-AF65-F5344CB8AC3E}">
        <p14:creationId xmlns:p14="http://schemas.microsoft.com/office/powerpoint/2010/main" val="8349694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查看源图像">
            <a:extLst>
              <a:ext uri="{FF2B5EF4-FFF2-40B4-BE49-F238E27FC236}">
                <a16:creationId xmlns:a16="http://schemas.microsoft.com/office/drawing/2014/main" id="{0E980FA8-69F0-4A75-961E-386F8A5C1E3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8647" t="6505" r="10469" b="6233"/>
          <a:stretch>
            <a:fillRect/>
          </a:stretch>
        </p:blipFill>
        <p:spPr bwMode="auto">
          <a:xfrm>
            <a:off x="1351760" y="2995680"/>
            <a:ext cx="4222205" cy="30278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descr="查看源图像">
            <a:extLst>
              <a:ext uri="{FF2B5EF4-FFF2-40B4-BE49-F238E27FC236}">
                <a16:creationId xmlns:a16="http://schemas.microsoft.com/office/drawing/2014/main" id="{79A1FDAE-78C1-4D3F-BB1C-C5C366F60F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7008" y="2995680"/>
            <a:ext cx="4439441" cy="3237426"/>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id="{36E5E898-DDD1-46BC-B487-DB807DC769B3}"/>
              </a:ext>
            </a:extLst>
          </p:cNvPr>
          <p:cNvSpPr txBox="1"/>
          <p:nvPr/>
        </p:nvSpPr>
        <p:spPr>
          <a:xfrm>
            <a:off x="924062" y="834444"/>
            <a:ext cx="10704484" cy="1704954"/>
          </a:xfrm>
          <a:prstGeom prst="rect">
            <a:avLst/>
          </a:prstGeom>
          <a:noFill/>
        </p:spPr>
        <p:txBody>
          <a:bodyPr wrap="square">
            <a:spAutoFit/>
          </a:bodyPr>
          <a:lstStyle/>
          <a:p>
            <a:pPr>
              <a:lnSpc>
                <a:spcPct val="150000"/>
              </a:lnSpc>
            </a:pPr>
            <a:r>
              <a:rPr lang="zh-CN" altLang="en-US" dirty="0"/>
              <a:t>氢气系统提供燃料电池正常工作所需的氢气；</a:t>
            </a:r>
            <a:endParaRPr lang="en-US" altLang="zh-CN" dirty="0"/>
          </a:p>
          <a:p>
            <a:pPr>
              <a:lnSpc>
                <a:spcPct val="150000"/>
              </a:lnSpc>
            </a:pPr>
            <a:r>
              <a:rPr lang="zh-CN" altLang="en-US" dirty="0"/>
              <a:t>空气系统提供燃料电池正常工作所需的空气；</a:t>
            </a:r>
            <a:endParaRPr lang="en-US" altLang="zh-CN" dirty="0"/>
          </a:p>
          <a:p>
            <a:pPr>
              <a:lnSpc>
                <a:spcPct val="150000"/>
              </a:lnSpc>
            </a:pPr>
            <a:r>
              <a:rPr lang="zh-CN" altLang="en-US" dirty="0"/>
              <a:t>水热管理系统保证燃料电池堆所需空气、氢气的温度和湿度，保证电堆在正常温度下工作；</a:t>
            </a:r>
            <a:endParaRPr lang="en-US" altLang="zh-CN" dirty="0"/>
          </a:p>
          <a:p>
            <a:pPr>
              <a:lnSpc>
                <a:spcPct val="150000"/>
              </a:lnSpc>
            </a:pPr>
            <a:r>
              <a:rPr lang="zh-CN" altLang="en-US" dirty="0"/>
              <a:t>控制系统通过检测传感器信号和需求信号，利用一定的控制策略保证系统正常工作。</a:t>
            </a:r>
          </a:p>
        </p:txBody>
      </p:sp>
    </p:spTree>
    <p:extLst>
      <p:ext uri="{BB962C8B-B14F-4D97-AF65-F5344CB8AC3E}">
        <p14:creationId xmlns:p14="http://schemas.microsoft.com/office/powerpoint/2010/main" val="34428169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D448CC-F4C5-49A5-B3FA-B5C776CD0A32}"/>
              </a:ext>
            </a:extLst>
          </p:cNvPr>
          <p:cNvSpPr txBox="1"/>
          <p:nvPr/>
        </p:nvSpPr>
        <p:spPr>
          <a:xfrm>
            <a:off x="384354" y="772819"/>
            <a:ext cx="9674046" cy="584775"/>
          </a:xfrm>
          <a:prstGeom prst="rect">
            <a:avLst/>
          </a:prstGeom>
          <a:noFill/>
        </p:spPr>
        <p:txBody>
          <a:bodyPr wrap="square">
            <a:spAutoFit/>
          </a:bodyPr>
          <a:lstStyle/>
          <a:p>
            <a:pPr eaLnBrk="0" hangingPunct="0"/>
            <a:r>
              <a:rPr lang="zh-CN" altLang="en-US" sz="3200" b="1" dirty="0">
                <a:solidFill>
                  <a:srgbClr val="C00000"/>
                </a:solidFill>
                <a:latin typeface="+mn-ea"/>
                <a:cs typeface="+mn-ea"/>
                <a:sym typeface="+mn-ea"/>
              </a:rPr>
              <a:t>二、质子交换膜燃料电池工作原理</a:t>
            </a:r>
            <a:endParaRPr lang="en-US" altLang="zh-CN" sz="3200" b="1" dirty="0">
              <a:solidFill>
                <a:srgbClr val="C00000"/>
              </a:solidFill>
              <a:latin typeface="+mn-ea"/>
              <a:cs typeface="+mn-ea"/>
              <a:sym typeface="+mn-ea"/>
            </a:endParaRPr>
          </a:p>
        </p:txBody>
      </p:sp>
      <p:sp>
        <p:nvSpPr>
          <p:cNvPr id="5" name="文本框 4">
            <a:extLst>
              <a:ext uri="{FF2B5EF4-FFF2-40B4-BE49-F238E27FC236}">
                <a16:creationId xmlns:a16="http://schemas.microsoft.com/office/drawing/2014/main" id="{40534AD5-8714-4A31-BCC0-B08E8E2C8DE1}"/>
              </a:ext>
            </a:extLst>
          </p:cNvPr>
          <p:cNvSpPr txBox="1"/>
          <p:nvPr/>
        </p:nvSpPr>
        <p:spPr>
          <a:xfrm>
            <a:off x="1313645" y="1511971"/>
            <a:ext cx="10174310" cy="580415"/>
          </a:xfrm>
          <a:prstGeom prst="rect">
            <a:avLst/>
          </a:prstGeom>
          <a:noFill/>
        </p:spPr>
        <p:txBody>
          <a:bodyPr wrap="square">
            <a:spAutoFit/>
          </a:bodyPr>
          <a:lstStyle/>
          <a:p>
            <a:pPr>
              <a:lnSpc>
                <a:spcPct val="150000"/>
              </a:lnSpc>
            </a:pPr>
            <a:r>
              <a:rPr lang="zh-CN" altLang="en-US" sz="2400" dirty="0"/>
              <a:t>质子交换膜燃料电池在原理上相当于水电解的“逆”装置。</a:t>
            </a:r>
            <a:endParaRPr lang="en-US" altLang="zh-CN" sz="2400" dirty="0"/>
          </a:p>
        </p:txBody>
      </p:sp>
      <p:pic>
        <p:nvPicPr>
          <p:cNvPr id="11" name="图片 10">
            <a:extLst>
              <a:ext uri="{FF2B5EF4-FFF2-40B4-BE49-F238E27FC236}">
                <a16:creationId xmlns:a16="http://schemas.microsoft.com/office/drawing/2014/main" id="{3B1302D9-EE3E-45DC-B3FF-BDCA74E141AD}"/>
              </a:ext>
            </a:extLst>
          </p:cNvPr>
          <p:cNvPicPr>
            <a:picLocks noChangeAspect="1"/>
          </p:cNvPicPr>
          <p:nvPr/>
        </p:nvPicPr>
        <p:blipFill>
          <a:blip r:embed="rId2"/>
          <a:stretch>
            <a:fillRect/>
          </a:stretch>
        </p:blipFill>
        <p:spPr>
          <a:xfrm>
            <a:off x="2504285" y="2721574"/>
            <a:ext cx="3368481" cy="3363607"/>
          </a:xfrm>
          <a:prstGeom prst="rect">
            <a:avLst/>
          </a:prstGeom>
        </p:spPr>
      </p:pic>
    </p:spTree>
    <p:extLst>
      <p:ext uri="{BB962C8B-B14F-4D97-AF65-F5344CB8AC3E}">
        <p14:creationId xmlns:p14="http://schemas.microsoft.com/office/powerpoint/2010/main" val="4235523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A8E2ECC-D94B-4937-85BC-EFFF001FE107}"/>
              </a:ext>
            </a:extLst>
          </p:cNvPr>
          <p:cNvPicPr>
            <a:picLocks noChangeAspect="1"/>
          </p:cNvPicPr>
          <p:nvPr/>
        </p:nvPicPr>
        <p:blipFill>
          <a:blip r:embed="rId2"/>
          <a:stretch>
            <a:fillRect/>
          </a:stretch>
        </p:blipFill>
        <p:spPr>
          <a:xfrm>
            <a:off x="4033998" y="2042569"/>
            <a:ext cx="6133108" cy="4395597"/>
          </a:xfrm>
          <a:prstGeom prst="rect">
            <a:avLst/>
          </a:prstGeom>
        </p:spPr>
      </p:pic>
      <p:sp>
        <p:nvSpPr>
          <p:cNvPr id="5" name="文本框 4">
            <a:extLst>
              <a:ext uri="{FF2B5EF4-FFF2-40B4-BE49-F238E27FC236}">
                <a16:creationId xmlns:a16="http://schemas.microsoft.com/office/drawing/2014/main" id="{94A108AE-F81F-4C5A-851E-C3E20B3362A2}"/>
              </a:ext>
            </a:extLst>
          </p:cNvPr>
          <p:cNvSpPr txBox="1"/>
          <p:nvPr/>
        </p:nvSpPr>
        <p:spPr>
          <a:xfrm>
            <a:off x="721218" y="624615"/>
            <a:ext cx="10174310" cy="1688411"/>
          </a:xfrm>
          <a:prstGeom prst="rect">
            <a:avLst/>
          </a:prstGeom>
          <a:noFill/>
        </p:spPr>
        <p:txBody>
          <a:bodyPr wrap="square">
            <a:spAutoFit/>
          </a:bodyPr>
          <a:lstStyle/>
          <a:p>
            <a:pPr>
              <a:lnSpc>
                <a:spcPct val="150000"/>
              </a:lnSpc>
            </a:pPr>
            <a:r>
              <a:rPr lang="zh-CN" altLang="en-US" sz="2400" dirty="0"/>
              <a:t>其单电池由阳极、阴极和质子交换膜组成，阳极为氢燃料发生氧化的场所，阴极为氧化剂还原的场所，两极都含有加速电极电化学反应的催化剂，</a:t>
            </a:r>
            <a:endParaRPr lang="en-US" altLang="zh-CN" sz="2400" dirty="0"/>
          </a:p>
          <a:p>
            <a:pPr>
              <a:lnSpc>
                <a:spcPct val="150000"/>
              </a:lnSpc>
            </a:pPr>
            <a:r>
              <a:rPr lang="zh-CN" altLang="en-US" sz="2400" dirty="0"/>
              <a:t>质子交换膜为电解质。</a:t>
            </a:r>
          </a:p>
        </p:txBody>
      </p:sp>
    </p:spTree>
    <p:extLst>
      <p:ext uri="{BB962C8B-B14F-4D97-AF65-F5344CB8AC3E}">
        <p14:creationId xmlns:p14="http://schemas.microsoft.com/office/powerpoint/2010/main" val="247399323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6D448CC-F4C5-49A5-B3FA-B5C776CD0A32}"/>
              </a:ext>
            </a:extLst>
          </p:cNvPr>
          <p:cNvSpPr txBox="1"/>
          <p:nvPr/>
        </p:nvSpPr>
        <p:spPr>
          <a:xfrm>
            <a:off x="384354" y="772819"/>
            <a:ext cx="9674046" cy="584775"/>
          </a:xfrm>
          <a:prstGeom prst="rect">
            <a:avLst/>
          </a:prstGeom>
          <a:noFill/>
        </p:spPr>
        <p:txBody>
          <a:bodyPr wrap="square">
            <a:spAutoFit/>
          </a:bodyPr>
          <a:lstStyle/>
          <a:p>
            <a:pPr eaLnBrk="0" hangingPunct="0"/>
            <a:r>
              <a:rPr lang="zh-CN" altLang="en-US" sz="3200" b="1" dirty="0">
                <a:solidFill>
                  <a:srgbClr val="C00000"/>
                </a:solidFill>
                <a:latin typeface="+mn-ea"/>
                <a:cs typeface="+mn-ea"/>
                <a:sym typeface="+mn-ea"/>
              </a:rPr>
              <a:t>三、质子交换膜燃料电池的特点</a:t>
            </a:r>
            <a:endParaRPr lang="en-US" altLang="zh-CN" sz="3200" b="1" dirty="0">
              <a:solidFill>
                <a:srgbClr val="C00000"/>
              </a:solidFill>
              <a:latin typeface="+mn-ea"/>
              <a:cs typeface="+mn-ea"/>
              <a:sym typeface="+mn-ea"/>
            </a:endParaRPr>
          </a:p>
        </p:txBody>
      </p:sp>
      <p:sp>
        <p:nvSpPr>
          <p:cNvPr id="6" name="椭圆 5">
            <a:extLst>
              <a:ext uri="{FF2B5EF4-FFF2-40B4-BE49-F238E27FC236}">
                <a16:creationId xmlns:a16="http://schemas.microsoft.com/office/drawing/2014/main" id="{BF953E31-F68C-4FA1-89FE-DF63E8E3C68D}"/>
              </a:ext>
            </a:extLst>
          </p:cNvPr>
          <p:cNvSpPr/>
          <p:nvPr/>
        </p:nvSpPr>
        <p:spPr>
          <a:xfrm>
            <a:off x="2310637" y="3676558"/>
            <a:ext cx="506149" cy="506215"/>
          </a:xfrm>
          <a:prstGeom prst="ellipse">
            <a:avLst/>
          </a:prstGeom>
          <a:solidFill>
            <a:schemeClr val="accent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7" name="组合 6">
            <a:extLst>
              <a:ext uri="{FF2B5EF4-FFF2-40B4-BE49-F238E27FC236}">
                <a16:creationId xmlns:a16="http://schemas.microsoft.com/office/drawing/2014/main" id="{62DD763F-181B-407E-904B-40582F1687BF}"/>
              </a:ext>
            </a:extLst>
          </p:cNvPr>
          <p:cNvGrpSpPr/>
          <p:nvPr/>
        </p:nvGrpSpPr>
        <p:grpSpPr>
          <a:xfrm flipH="1">
            <a:off x="1442614" y="1591563"/>
            <a:ext cx="4338475" cy="967058"/>
            <a:chOff x="5879462" y="287200"/>
            <a:chExt cx="3545784" cy="790365"/>
          </a:xfrm>
        </p:grpSpPr>
        <p:pic>
          <p:nvPicPr>
            <p:cNvPr id="8" name="图片 7">
              <a:extLst>
                <a:ext uri="{FF2B5EF4-FFF2-40B4-BE49-F238E27FC236}">
                  <a16:creationId xmlns:a16="http://schemas.microsoft.com/office/drawing/2014/main" id="{73FB143B-43E6-4312-8270-3B0954AC68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9" name="组合 8">
              <a:extLst>
                <a:ext uri="{FF2B5EF4-FFF2-40B4-BE49-F238E27FC236}">
                  <a16:creationId xmlns:a16="http://schemas.microsoft.com/office/drawing/2014/main" id="{5D1143CD-EE70-40D5-8460-8832886E1A82}"/>
                </a:ext>
              </a:extLst>
            </p:cNvPr>
            <p:cNvGrpSpPr/>
            <p:nvPr/>
          </p:nvGrpSpPr>
          <p:grpSpPr>
            <a:xfrm flipH="1">
              <a:off x="5879462" y="287200"/>
              <a:ext cx="3545784" cy="558112"/>
              <a:chOff x="7995986" y="760883"/>
              <a:chExt cx="3436053" cy="540840"/>
            </a:xfrm>
          </p:grpSpPr>
          <p:sp>
            <p:nvSpPr>
              <p:cNvPr id="10" name="Freeform 56">
                <a:extLst>
                  <a:ext uri="{FF2B5EF4-FFF2-40B4-BE49-F238E27FC236}">
                    <a16:creationId xmlns:a16="http://schemas.microsoft.com/office/drawing/2014/main" id="{3518A5E6-9208-4E96-A89D-3913082561FD}"/>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Freeform 57">
                <a:extLst>
                  <a:ext uri="{FF2B5EF4-FFF2-40B4-BE49-F238E27FC236}">
                    <a16:creationId xmlns:a16="http://schemas.microsoft.com/office/drawing/2014/main" id="{7A1856B6-F564-4C6A-95EF-03AF933110A1}"/>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 name="Freeform 58">
                <a:extLst>
                  <a:ext uri="{FF2B5EF4-FFF2-40B4-BE49-F238E27FC236}">
                    <a16:creationId xmlns:a16="http://schemas.microsoft.com/office/drawing/2014/main" id="{A5156ADD-5A4C-4983-BDBE-576629F2DA92}"/>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13" name="文本框 50">
            <a:extLst>
              <a:ext uri="{FF2B5EF4-FFF2-40B4-BE49-F238E27FC236}">
                <a16:creationId xmlns:a16="http://schemas.microsoft.com/office/drawing/2014/main" id="{0B7887F0-BF94-44B1-A479-6918E2C1C19A}"/>
              </a:ext>
            </a:extLst>
          </p:cNvPr>
          <p:cNvSpPr txBox="1"/>
          <p:nvPr/>
        </p:nvSpPr>
        <p:spPr>
          <a:xfrm>
            <a:off x="1442727" y="1678869"/>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1</a:t>
            </a:r>
          </a:p>
        </p:txBody>
      </p:sp>
      <p:sp>
        <p:nvSpPr>
          <p:cNvPr id="14" name="文本框 53">
            <a:extLst>
              <a:ext uri="{FF2B5EF4-FFF2-40B4-BE49-F238E27FC236}">
                <a16:creationId xmlns:a16="http://schemas.microsoft.com/office/drawing/2014/main" id="{F4F237EF-1F59-4C37-BFF8-99AD72F972B3}"/>
              </a:ext>
            </a:extLst>
          </p:cNvPr>
          <p:cNvSpPr txBox="1"/>
          <p:nvPr/>
        </p:nvSpPr>
        <p:spPr>
          <a:xfrm>
            <a:off x="2726231" y="1600771"/>
            <a:ext cx="3157220"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zh-CN" dirty="0"/>
              <a:t>节能、转换效率高</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15" name="组合 14">
            <a:extLst>
              <a:ext uri="{FF2B5EF4-FFF2-40B4-BE49-F238E27FC236}">
                <a16:creationId xmlns:a16="http://schemas.microsoft.com/office/drawing/2014/main" id="{00C4843D-0CC7-48E4-BB20-0B37FB860D0D}"/>
              </a:ext>
            </a:extLst>
          </p:cNvPr>
          <p:cNvGrpSpPr/>
          <p:nvPr/>
        </p:nvGrpSpPr>
        <p:grpSpPr>
          <a:xfrm flipH="1">
            <a:off x="1442614" y="2640583"/>
            <a:ext cx="4338475" cy="967058"/>
            <a:chOff x="5879462" y="287200"/>
            <a:chExt cx="3545784" cy="790365"/>
          </a:xfrm>
        </p:grpSpPr>
        <p:pic>
          <p:nvPicPr>
            <p:cNvPr id="16" name="图片 15">
              <a:extLst>
                <a:ext uri="{FF2B5EF4-FFF2-40B4-BE49-F238E27FC236}">
                  <a16:creationId xmlns:a16="http://schemas.microsoft.com/office/drawing/2014/main" id="{EDF202B3-B05C-489C-943A-1A3DD13C13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7" name="组合 16">
              <a:extLst>
                <a:ext uri="{FF2B5EF4-FFF2-40B4-BE49-F238E27FC236}">
                  <a16:creationId xmlns:a16="http://schemas.microsoft.com/office/drawing/2014/main" id="{0A300F1A-1F08-4618-ACE6-9687F240F766}"/>
                </a:ext>
              </a:extLst>
            </p:cNvPr>
            <p:cNvGrpSpPr/>
            <p:nvPr/>
          </p:nvGrpSpPr>
          <p:grpSpPr>
            <a:xfrm flipH="1">
              <a:off x="5879462" y="287200"/>
              <a:ext cx="3545784" cy="558112"/>
              <a:chOff x="7995986" y="760883"/>
              <a:chExt cx="3436053" cy="540840"/>
            </a:xfrm>
          </p:grpSpPr>
          <p:sp>
            <p:nvSpPr>
              <p:cNvPr id="18" name="Freeform 56">
                <a:extLst>
                  <a:ext uri="{FF2B5EF4-FFF2-40B4-BE49-F238E27FC236}">
                    <a16:creationId xmlns:a16="http://schemas.microsoft.com/office/drawing/2014/main" id="{6779CD2E-FA57-42F4-8319-7F88E150D854}"/>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9" name="Freeform 57">
                <a:extLst>
                  <a:ext uri="{FF2B5EF4-FFF2-40B4-BE49-F238E27FC236}">
                    <a16:creationId xmlns:a16="http://schemas.microsoft.com/office/drawing/2014/main" id="{9BD3AEDC-C70B-49FB-A6B1-228BE3456456}"/>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0" name="Freeform 58">
                <a:extLst>
                  <a:ext uri="{FF2B5EF4-FFF2-40B4-BE49-F238E27FC236}">
                    <a16:creationId xmlns:a16="http://schemas.microsoft.com/office/drawing/2014/main" id="{8DD38ECD-799C-49CB-9A46-F6985C4F929D}"/>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1" name="文本框 50">
            <a:extLst>
              <a:ext uri="{FF2B5EF4-FFF2-40B4-BE49-F238E27FC236}">
                <a16:creationId xmlns:a16="http://schemas.microsoft.com/office/drawing/2014/main" id="{9712474C-FAC9-4C12-8EB6-5A8837C560CA}"/>
              </a:ext>
            </a:extLst>
          </p:cNvPr>
          <p:cNvSpPr txBox="1"/>
          <p:nvPr/>
        </p:nvSpPr>
        <p:spPr>
          <a:xfrm>
            <a:off x="1449712" y="2726619"/>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2</a:t>
            </a:r>
          </a:p>
        </p:txBody>
      </p:sp>
      <p:sp>
        <p:nvSpPr>
          <p:cNvPr id="22" name="文本框 53">
            <a:extLst>
              <a:ext uri="{FF2B5EF4-FFF2-40B4-BE49-F238E27FC236}">
                <a16:creationId xmlns:a16="http://schemas.microsoft.com/office/drawing/2014/main" id="{3265E4B3-336A-4F82-9321-4828CEEA055A}"/>
              </a:ext>
            </a:extLst>
          </p:cNvPr>
          <p:cNvSpPr txBox="1"/>
          <p:nvPr/>
        </p:nvSpPr>
        <p:spPr>
          <a:xfrm>
            <a:off x="2722421" y="2651696"/>
            <a:ext cx="3645435"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zh-CN"/>
              <a:t>排放基本达到零污染</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23" name="组合 22">
            <a:extLst>
              <a:ext uri="{FF2B5EF4-FFF2-40B4-BE49-F238E27FC236}">
                <a16:creationId xmlns:a16="http://schemas.microsoft.com/office/drawing/2014/main" id="{0D18F4DB-87EA-454A-A3F5-EF965EF515A1}"/>
              </a:ext>
            </a:extLst>
          </p:cNvPr>
          <p:cNvGrpSpPr/>
          <p:nvPr/>
        </p:nvGrpSpPr>
        <p:grpSpPr>
          <a:xfrm flipH="1">
            <a:off x="1455314" y="3593083"/>
            <a:ext cx="4338475" cy="967058"/>
            <a:chOff x="5879462" y="287200"/>
            <a:chExt cx="3545784" cy="790365"/>
          </a:xfrm>
        </p:grpSpPr>
        <p:pic>
          <p:nvPicPr>
            <p:cNvPr id="24" name="图片 23">
              <a:extLst>
                <a:ext uri="{FF2B5EF4-FFF2-40B4-BE49-F238E27FC236}">
                  <a16:creationId xmlns:a16="http://schemas.microsoft.com/office/drawing/2014/main" id="{4A96BFC7-74C4-4731-B33D-96172644DE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5" name="组合 24">
              <a:extLst>
                <a:ext uri="{FF2B5EF4-FFF2-40B4-BE49-F238E27FC236}">
                  <a16:creationId xmlns:a16="http://schemas.microsoft.com/office/drawing/2014/main" id="{B4F6E6FA-7CB5-4269-9415-712ECA5BFB30}"/>
                </a:ext>
              </a:extLst>
            </p:cNvPr>
            <p:cNvGrpSpPr/>
            <p:nvPr/>
          </p:nvGrpSpPr>
          <p:grpSpPr>
            <a:xfrm flipH="1">
              <a:off x="5879462" y="287200"/>
              <a:ext cx="3545784" cy="558112"/>
              <a:chOff x="7995986" y="760883"/>
              <a:chExt cx="3436053" cy="540840"/>
            </a:xfrm>
          </p:grpSpPr>
          <p:sp>
            <p:nvSpPr>
              <p:cNvPr id="26" name="Freeform 56">
                <a:extLst>
                  <a:ext uri="{FF2B5EF4-FFF2-40B4-BE49-F238E27FC236}">
                    <a16:creationId xmlns:a16="http://schemas.microsoft.com/office/drawing/2014/main" id="{491903C8-0C02-4994-BD8C-ED9B3EBD881D}"/>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7" name="Freeform 57">
                <a:extLst>
                  <a:ext uri="{FF2B5EF4-FFF2-40B4-BE49-F238E27FC236}">
                    <a16:creationId xmlns:a16="http://schemas.microsoft.com/office/drawing/2014/main" id="{E62FC208-496F-4FC4-9AA0-98818808C409}"/>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8" name="Freeform 58">
                <a:extLst>
                  <a:ext uri="{FF2B5EF4-FFF2-40B4-BE49-F238E27FC236}">
                    <a16:creationId xmlns:a16="http://schemas.microsoft.com/office/drawing/2014/main" id="{788A7DFB-B018-46C4-AF72-8E83E393B5AE}"/>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9" name="文本框 50">
            <a:extLst>
              <a:ext uri="{FF2B5EF4-FFF2-40B4-BE49-F238E27FC236}">
                <a16:creationId xmlns:a16="http://schemas.microsoft.com/office/drawing/2014/main" id="{825CCD60-D6EF-4154-B595-683B9BA346F3}"/>
              </a:ext>
            </a:extLst>
          </p:cNvPr>
          <p:cNvSpPr txBox="1"/>
          <p:nvPr/>
        </p:nvSpPr>
        <p:spPr>
          <a:xfrm>
            <a:off x="1462412" y="3679119"/>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3</a:t>
            </a:r>
            <a:endParaRPr kumimoji="0" lang="zh-CN" altLang="en-US"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0" name="文本框 53">
            <a:extLst>
              <a:ext uri="{FF2B5EF4-FFF2-40B4-BE49-F238E27FC236}">
                <a16:creationId xmlns:a16="http://schemas.microsoft.com/office/drawing/2014/main" id="{81BE37F2-CBB6-4EBC-BBFF-73E89415AFF5}"/>
              </a:ext>
            </a:extLst>
          </p:cNvPr>
          <p:cNvSpPr txBox="1"/>
          <p:nvPr/>
        </p:nvSpPr>
        <p:spPr>
          <a:xfrm>
            <a:off x="2735121" y="3604196"/>
            <a:ext cx="3873885"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zh-CN" dirty="0"/>
              <a:t>无振动和噪声，寿命长</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31" name="组合 30">
            <a:extLst>
              <a:ext uri="{FF2B5EF4-FFF2-40B4-BE49-F238E27FC236}">
                <a16:creationId xmlns:a16="http://schemas.microsoft.com/office/drawing/2014/main" id="{6A5DFE02-BE53-46BB-AF00-823DA155C8CF}"/>
              </a:ext>
            </a:extLst>
          </p:cNvPr>
          <p:cNvGrpSpPr/>
          <p:nvPr/>
        </p:nvGrpSpPr>
        <p:grpSpPr>
          <a:xfrm flipH="1">
            <a:off x="1465733" y="4654993"/>
            <a:ext cx="5171179" cy="967058"/>
            <a:chOff x="5879462" y="287200"/>
            <a:chExt cx="3545784" cy="790365"/>
          </a:xfrm>
        </p:grpSpPr>
        <p:pic>
          <p:nvPicPr>
            <p:cNvPr id="32" name="图片 31">
              <a:extLst>
                <a:ext uri="{FF2B5EF4-FFF2-40B4-BE49-F238E27FC236}">
                  <a16:creationId xmlns:a16="http://schemas.microsoft.com/office/drawing/2014/main" id="{979AE5E9-A3B1-47E3-B1AB-13BBE3F291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3" name="组合 32">
              <a:extLst>
                <a:ext uri="{FF2B5EF4-FFF2-40B4-BE49-F238E27FC236}">
                  <a16:creationId xmlns:a16="http://schemas.microsoft.com/office/drawing/2014/main" id="{E8455C1C-878E-4D39-BF80-BBD762E58C6F}"/>
                </a:ext>
              </a:extLst>
            </p:cNvPr>
            <p:cNvGrpSpPr/>
            <p:nvPr/>
          </p:nvGrpSpPr>
          <p:grpSpPr>
            <a:xfrm flipH="1">
              <a:off x="5879462" y="287200"/>
              <a:ext cx="3545784" cy="558112"/>
              <a:chOff x="7995986" y="760883"/>
              <a:chExt cx="3436053" cy="540840"/>
            </a:xfrm>
          </p:grpSpPr>
          <p:sp>
            <p:nvSpPr>
              <p:cNvPr id="34" name="Freeform 56">
                <a:extLst>
                  <a:ext uri="{FF2B5EF4-FFF2-40B4-BE49-F238E27FC236}">
                    <a16:creationId xmlns:a16="http://schemas.microsoft.com/office/drawing/2014/main" id="{71A25EE2-CFEE-4A28-B4F6-6B4344F0A785}"/>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5" name="Freeform 57">
                <a:extLst>
                  <a:ext uri="{FF2B5EF4-FFF2-40B4-BE49-F238E27FC236}">
                    <a16:creationId xmlns:a16="http://schemas.microsoft.com/office/drawing/2014/main" id="{443791A4-655A-4FE0-B1F9-FAE9C07F9C47}"/>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6" name="Freeform 58">
                <a:extLst>
                  <a:ext uri="{FF2B5EF4-FFF2-40B4-BE49-F238E27FC236}">
                    <a16:creationId xmlns:a16="http://schemas.microsoft.com/office/drawing/2014/main" id="{A29BEE32-0832-4CA5-9D8A-CAEA7A5D4CB1}"/>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37" name="文本框 50">
            <a:extLst>
              <a:ext uri="{FF2B5EF4-FFF2-40B4-BE49-F238E27FC236}">
                <a16:creationId xmlns:a16="http://schemas.microsoft.com/office/drawing/2014/main" id="{4BDF238A-7393-42F7-8AD2-F871149BA00F}"/>
              </a:ext>
            </a:extLst>
          </p:cNvPr>
          <p:cNvSpPr txBox="1"/>
          <p:nvPr/>
        </p:nvSpPr>
        <p:spPr>
          <a:xfrm>
            <a:off x="1472832" y="4741029"/>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4</a:t>
            </a:r>
            <a:endParaRPr kumimoji="0" lang="zh-CN" altLang="en-US"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8" name="文本框 53">
            <a:extLst>
              <a:ext uri="{FF2B5EF4-FFF2-40B4-BE49-F238E27FC236}">
                <a16:creationId xmlns:a16="http://schemas.microsoft.com/office/drawing/2014/main" id="{F71227C0-ACA8-4185-95DC-D91C9C7680FB}"/>
              </a:ext>
            </a:extLst>
          </p:cNvPr>
          <p:cNvSpPr txBox="1"/>
          <p:nvPr/>
        </p:nvSpPr>
        <p:spPr>
          <a:xfrm>
            <a:off x="2745541" y="4666106"/>
            <a:ext cx="3891371"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zh-CN" dirty="0"/>
              <a:t>结构简单，运行平稳</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
        <p:nvSpPr>
          <p:cNvPr id="40" name="椭圆 39">
            <a:extLst>
              <a:ext uri="{FF2B5EF4-FFF2-40B4-BE49-F238E27FC236}">
                <a16:creationId xmlns:a16="http://schemas.microsoft.com/office/drawing/2014/main" id="{B5D8FD21-E91B-4D98-B65F-9333CC09027C}"/>
              </a:ext>
            </a:extLst>
          </p:cNvPr>
          <p:cNvSpPr/>
          <p:nvPr/>
        </p:nvSpPr>
        <p:spPr>
          <a:xfrm>
            <a:off x="2360005" y="5863822"/>
            <a:ext cx="506149" cy="506215"/>
          </a:xfrm>
          <a:prstGeom prst="ellipse">
            <a:avLst/>
          </a:prstGeom>
          <a:solidFill>
            <a:schemeClr val="accent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41" name="组合 40">
            <a:extLst>
              <a:ext uri="{FF2B5EF4-FFF2-40B4-BE49-F238E27FC236}">
                <a16:creationId xmlns:a16="http://schemas.microsoft.com/office/drawing/2014/main" id="{B9C34889-E927-410D-842E-0DFEADEA8D8C}"/>
              </a:ext>
            </a:extLst>
          </p:cNvPr>
          <p:cNvGrpSpPr/>
          <p:nvPr/>
        </p:nvGrpSpPr>
        <p:grpSpPr>
          <a:xfrm flipH="1">
            <a:off x="1504682" y="5780347"/>
            <a:ext cx="4338475" cy="967058"/>
            <a:chOff x="5879462" y="287200"/>
            <a:chExt cx="3545784" cy="790365"/>
          </a:xfrm>
        </p:grpSpPr>
        <p:pic>
          <p:nvPicPr>
            <p:cNvPr id="42" name="图片 41">
              <a:extLst>
                <a:ext uri="{FF2B5EF4-FFF2-40B4-BE49-F238E27FC236}">
                  <a16:creationId xmlns:a16="http://schemas.microsoft.com/office/drawing/2014/main" id="{65841E50-43D3-4A44-8D31-9C825AC3AA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43" name="组合 42">
              <a:extLst>
                <a:ext uri="{FF2B5EF4-FFF2-40B4-BE49-F238E27FC236}">
                  <a16:creationId xmlns:a16="http://schemas.microsoft.com/office/drawing/2014/main" id="{E78BF798-37C1-4D9B-BD63-91ABCDE7A2BB}"/>
                </a:ext>
              </a:extLst>
            </p:cNvPr>
            <p:cNvGrpSpPr/>
            <p:nvPr/>
          </p:nvGrpSpPr>
          <p:grpSpPr>
            <a:xfrm flipH="1">
              <a:off x="5879462" y="287200"/>
              <a:ext cx="3545784" cy="558112"/>
              <a:chOff x="7995986" y="760883"/>
              <a:chExt cx="3436053" cy="540840"/>
            </a:xfrm>
          </p:grpSpPr>
          <p:sp>
            <p:nvSpPr>
              <p:cNvPr id="44" name="Freeform 56">
                <a:extLst>
                  <a:ext uri="{FF2B5EF4-FFF2-40B4-BE49-F238E27FC236}">
                    <a16:creationId xmlns:a16="http://schemas.microsoft.com/office/drawing/2014/main" id="{01E11D24-075B-440A-ABF7-EBF50F2ED30F}"/>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5" name="Freeform 57">
                <a:extLst>
                  <a:ext uri="{FF2B5EF4-FFF2-40B4-BE49-F238E27FC236}">
                    <a16:creationId xmlns:a16="http://schemas.microsoft.com/office/drawing/2014/main" id="{C48A5A87-AD55-4B87-881A-476B14030F73}"/>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6" name="Freeform 58">
                <a:extLst>
                  <a:ext uri="{FF2B5EF4-FFF2-40B4-BE49-F238E27FC236}">
                    <a16:creationId xmlns:a16="http://schemas.microsoft.com/office/drawing/2014/main" id="{DF33A0A5-1E79-468A-B8DE-89B87D0285DF}"/>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47" name="文本框 50">
            <a:extLst>
              <a:ext uri="{FF2B5EF4-FFF2-40B4-BE49-F238E27FC236}">
                <a16:creationId xmlns:a16="http://schemas.microsoft.com/office/drawing/2014/main" id="{DD060874-AE97-4B9B-9208-CE8283015861}"/>
              </a:ext>
            </a:extLst>
          </p:cNvPr>
          <p:cNvSpPr txBox="1"/>
          <p:nvPr/>
        </p:nvSpPr>
        <p:spPr>
          <a:xfrm>
            <a:off x="1511780" y="5866383"/>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5</a:t>
            </a:r>
            <a:endParaRPr kumimoji="0" lang="zh-CN" altLang="en-US"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8" name="文本框 53">
            <a:extLst>
              <a:ext uri="{FF2B5EF4-FFF2-40B4-BE49-F238E27FC236}">
                <a16:creationId xmlns:a16="http://schemas.microsoft.com/office/drawing/2014/main" id="{2CD6DBC0-ED3D-4E6A-8F52-1047A7425C73}"/>
              </a:ext>
            </a:extLst>
          </p:cNvPr>
          <p:cNvSpPr txBox="1"/>
          <p:nvPr/>
        </p:nvSpPr>
        <p:spPr>
          <a:xfrm>
            <a:off x="2784489" y="5791460"/>
            <a:ext cx="3873885"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gn="l">
              <a:defRPr/>
            </a:pPr>
            <a:r>
              <a:rPr lang="zh-CN" altLang="en-US" dirty="0"/>
              <a:t>  氢来源广泛</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Tree>
    <p:extLst>
      <p:ext uri="{BB962C8B-B14F-4D97-AF65-F5344CB8AC3E}">
        <p14:creationId xmlns:p14="http://schemas.microsoft.com/office/powerpoint/2010/main" val="20975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0"/>
                                  </p:stCondLst>
                                  <p:childTnLst>
                                    <p:set>
                                      <p:cBhvr>
                                        <p:cTn id="6" dur="1" fill="hold">
                                          <p:stCondLst>
                                            <p:cond delay="0"/>
                                          </p:stCondLst>
                                        </p:cTn>
                                        <p:tgtEl>
                                          <p:spTgt spid="6"/>
                                        </p:tgtEl>
                                        <p:attrNameLst>
                                          <p:attrName>style.visibility</p:attrName>
                                        </p:attrNameLst>
                                      </p:cBhvr>
                                      <p:to>
                                        <p:strVal val="visible"/>
                                      </p:to>
                                    </p:set>
                                  </p:childTnLst>
                                </p:cTn>
                              </p:par>
                              <p:par>
                                <p:cTn id="7" presetID="53" presetClass="entr" presetSubtype="16" fill="hold" grpId="1" nodeType="withEffect">
                                  <p:stCondLst>
                                    <p:cond delay="200"/>
                                  </p:stCondLst>
                                  <p:childTnLst>
                                    <p:set>
                                      <p:cBhvr>
                                        <p:cTn id="8" dur="1" fill="hold">
                                          <p:stCondLst>
                                            <p:cond delay="0"/>
                                          </p:stCondLst>
                                        </p:cTn>
                                        <p:tgtEl>
                                          <p:spTgt spid="6"/>
                                        </p:tgtEl>
                                        <p:attrNameLst>
                                          <p:attrName>style.visibility</p:attrName>
                                        </p:attrNameLst>
                                      </p:cBhvr>
                                      <p:to>
                                        <p:strVal val="visible"/>
                                      </p:to>
                                    </p:set>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fltVal val="0"/>
                                          </p:val>
                                        </p:tav>
                                        <p:tav tm="100000">
                                          <p:val>
                                            <p:strVal val="#ppt_h"/>
                                          </p:val>
                                        </p:tav>
                                      </p:tavLst>
                                    </p:anim>
                                    <p:animEffect transition="in" filter="fade">
                                      <p:cBhvr>
                                        <p:cTn id="11" dur="500"/>
                                        <p:tgtEl>
                                          <p:spTgt spid="6"/>
                                        </p:tgtEl>
                                      </p:cBhvr>
                                    </p:animEffect>
                                  </p:childTnLst>
                                </p:cTn>
                              </p:par>
                              <p:par>
                                <p:cTn id="12" presetID="64" presetClass="path" presetSubtype="0" fill="hold" grpId="2" nodeType="withEffect">
                                  <p:stCondLst>
                                    <p:cond delay="200"/>
                                  </p:stCondLst>
                                  <p:childTnLst>
                                    <p:animMotion origin="layout" path="M 3.54167E-6 3.33333E-6 L 0.1526 -0.40348 " pathEditMode="relative" rAng="0" ptsTypes="AA">
                                      <p:cBhvr>
                                        <p:cTn id="13" dur="500" spd="-100000" fill="hold"/>
                                        <p:tgtEl>
                                          <p:spTgt spid="6"/>
                                        </p:tgtEl>
                                        <p:attrNameLst>
                                          <p:attrName>ppt_x</p:attrName>
                                          <p:attrName>ppt_y</p:attrName>
                                        </p:attrNameLst>
                                      </p:cBhvr>
                                      <p:rCtr x="7630" y="-20185"/>
                                    </p:animMotion>
                                  </p:childTnLst>
                                </p:cTn>
                              </p:par>
                            </p:childTnLst>
                          </p:cTn>
                        </p:par>
                        <p:par>
                          <p:cTn id="14" fill="hold">
                            <p:stCondLst>
                              <p:cond delay="7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dissolve">
                                      <p:cBhvr>
                                        <p:cTn id="20" dur="500"/>
                                        <p:tgtEl>
                                          <p:spTgt spid="13"/>
                                        </p:tgtEl>
                                      </p:cBhvr>
                                    </p:animEffect>
                                  </p:childTnLst>
                                </p:cTn>
                              </p:par>
                              <p:par>
                                <p:cTn id="21" presetID="9" presetClass="entr" presetSubtype="0" fill="hold" grpId="0" nodeType="withEffect">
                                  <p:stCondLst>
                                    <p:cond delay="0"/>
                                  </p:stCondLst>
                                  <p:childTnLst>
                                    <p:set>
                                      <p:cBhvr>
                                        <p:cTn id="22" dur="500" fill="hold">
                                          <p:stCondLst>
                                            <p:cond delay="0"/>
                                          </p:stCondLst>
                                        </p:cTn>
                                        <p:tgtEl>
                                          <p:spTgt spid="14"/>
                                        </p:tgtEl>
                                        <p:attrNameLst>
                                          <p:attrName>style.visibility</p:attrName>
                                        </p:attrNameLst>
                                      </p:cBhvr>
                                      <p:to>
                                        <p:strVal val="visible"/>
                                      </p:to>
                                    </p:set>
                                    <p:animEffect transition="in" filter="dissolv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500"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par>
                                <p:cTn id="29" presetID="9" presetClass="entr" presetSubtype="0" fill="hold" grpId="0" nodeType="withEffect">
                                  <p:stCondLst>
                                    <p:cond delay="0"/>
                                  </p:stCondLst>
                                  <p:childTnLst>
                                    <p:set>
                                      <p:cBhvr>
                                        <p:cTn id="30" dur="500" fill="hold">
                                          <p:stCondLst>
                                            <p:cond delay="0"/>
                                          </p:stCondLst>
                                        </p:cTn>
                                        <p:tgtEl>
                                          <p:spTgt spid="22"/>
                                        </p:tgtEl>
                                        <p:attrNameLst>
                                          <p:attrName>style.visibility</p:attrName>
                                        </p:attrNameLst>
                                      </p:cBhvr>
                                      <p:to>
                                        <p:strVal val="visible"/>
                                      </p:to>
                                    </p:set>
                                    <p:animEffect transition="in" filter="dissolve">
                                      <p:cBhvr>
                                        <p:cTn id="31" dur="500"/>
                                        <p:tgtEl>
                                          <p:spTgt spid="22"/>
                                        </p:tgtEl>
                                      </p:cBhvr>
                                    </p:animEffect>
                                  </p:childTnLst>
                                </p:cTn>
                              </p:par>
                              <p:par>
                                <p:cTn id="32" presetID="9" presetClass="entr" presetSubtype="0" fill="hold" grpId="0" nodeType="withEffect">
                                  <p:stCondLst>
                                    <p:cond delay="0"/>
                                  </p:stCondLst>
                                  <p:childTnLst>
                                    <p:set>
                                      <p:cBhvr>
                                        <p:cTn id="33" dur="500" fill="hold">
                                          <p:stCondLst>
                                            <p:cond delay="0"/>
                                          </p:stCondLst>
                                        </p:cTn>
                                        <p:tgtEl>
                                          <p:spTgt spid="21"/>
                                        </p:tgtEl>
                                        <p:attrNameLst>
                                          <p:attrName>style.visibility</p:attrName>
                                        </p:attrNameLst>
                                      </p:cBhvr>
                                      <p:to>
                                        <p:strVal val="visible"/>
                                      </p:to>
                                    </p:set>
                                    <p:animEffect transition="in" filter="dissolv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500"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9" presetClass="entr" presetSubtype="0" fill="hold" grpId="0" nodeType="withEffect">
                                  <p:stCondLst>
                                    <p:cond delay="0"/>
                                  </p:stCondLst>
                                  <p:childTnLst>
                                    <p:set>
                                      <p:cBhvr>
                                        <p:cTn id="41" dur="500" fill="hold">
                                          <p:stCondLst>
                                            <p:cond delay="0"/>
                                          </p:stCondLst>
                                        </p:cTn>
                                        <p:tgtEl>
                                          <p:spTgt spid="30"/>
                                        </p:tgtEl>
                                        <p:attrNameLst>
                                          <p:attrName>style.visibility</p:attrName>
                                        </p:attrNameLst>
                                      </p:cBhvr>
                                      <p:to>
                                        <p:strVal val="visible"/>
                                      </p:to>
                                    </p:set>
                                    <p:animEffect transition="in" filter="dissolve">
                                      <p:cBhvr>
                                        <p:cTn id="42" dur="500"/>
                                        <p:tgtEl>
                                          <p:spTgt spid="30"/>
                                        </p:tgtEl>
                                      </p:cBhvr>
                                    </p:animEffect>
                                  </p:childTnLst>
                                </p:cTn>
                              </p:par>
                              <p:par>
                                <p:cTn id="43" presetID="9" presetClass="entr" presetSubtype="0" fill="hold" grpId="0" nodeType="withEffect">
                                  <p:stCondLst>
                                    <p:cond delay="0"/>
                                  </p:stCondLst>
                                  <p:childTnLst>
                                    <p:set>
                                      <p:cBhvr>
                                        <p:cTn id="44" dur="500" fill="hold">
                                          <p:stCondLst>
                                            <p:cond delay="0"/>
                                          </p:stCondLst>
                                        </p:cTn>
                                        <p:tgtEl>
                                          <p:spTgt spid="29"/>
                                        </p:tgtEl>
                                        <p:attrNameLst>
                                          <p:attrName>style.visibility</p:attrName>
                                        </p:attrNameLst>
                                      </p:cBhvr>
                                      <p:to>
                                        <p:strVal val="visible"/>
                                      </p:to>
                                    </p:set>
                                    <p:animEffect transition="in" filter="dissolve">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500"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9" presetClass="entr" presetSubtype="0" fill="hold" grpId="0" nodeType="withEffect">
                                  <p:stCondLst>
                                    <p:cond delay="0"/>
                                  </p:stCondLst>
                                  <p:childTnLst>
                                    <p:set>
                                      <p:cBhvr>
                                        <p:cTn id="52" dur="500" fill="hold">
                                          <p:stCondLst>
                                            <p:cond delay="0"/>
                                          </p:stCondLst>
                                        </p:cTn>
                                        <p:tgtEl>
                                          <p:spTgt spid="38"/>
                                        </p:tgtEl>
                                        <p:attrNameLst>
                                          <p:attrName>style.visibility</p:attrName>
                                        </p:attrNameLst>
                                      </p:cBhvr>
                                      <p:to>
                                        <p:strVal val="visible"/>
                                      </p:to>
                                    </p:set>
                                    <p:animEffect transition="in" filter="dissolve">
                                      <p:cBhvr>
                                        <p:cTn id="53" dur="500"/>
                                        <p:tgtEl>
                                          <p:spTgt spid="38"/>
                                        </p:tgtEl>
                                      </p:cBhvr>
                                    </p:animEffect>
                                  </p:childTnLst>
                                </p:cTn>
                              </p:par>
                              <p:par>
                                <p:cTn id="54" presetID="9" presetClass="entr" presetSubtype="0" fill="hold" grpId="0" nodeType="withEffect">
                                  <p:stCondLst>
                                    <p:cond delay="0"/>
                                  </p:stCondLst>
                                  <p:childTnLst>
                                    <p:set>
                                      <p:cBhvr>
                                        <p:cTn id="55" dur="500" fill="hold">
                                          <p:stCondLst>
                                            <p:cond delay="0"/>
                                          </p:stCondLst>
                                        </p:cTn>
                                        <p:tgtEl>
                                          <p:spTgt spid="37"/>
                                        </p:tgtEl>
                                        <p:attrNameLst>
                                          <p:attrName>style.visibility</p:attrName>
                                        </p:attrNameLst>
                                      </p:cBhvr>
                                      <p:to>
                                        <p:strVal val="visible"/>
                                      </p:to>
                                    </p:set>
                                    <p:animEffect transition="in" filter="dissolve">
                                      <p:cBhvr>
                                        <p:cTn id="56" dur="500"/>
                                        <p:tgtEl>
                                          <p:spTgt spid="37"/>
                                        </p:tgtEl>
                                      </p:cBhvr>
                                    </p:animEffect>
                                  </p:childTnLst>
                                </p:cTn>
                              </p:par>
                              <p:par>
                                <p:cTn id="57" presetID="1" presetClass="entr" presetSubtype="0" fill="hold" grpId="0" nodeType="withEffect">
                                  <p:stCondLst>
                                    <p:cond delay="200"/>
                                  </p:stCondLst>
                                  <p:childTnLst>
                                    <p:set>
                                      <p:cBhvr>
                                        <p:cTn id="58" dur="1" fill="hold">
                                          <p:stCondLst>
                                            <p:cond delay="0"/>
                                          </p:stCondLst>
                                        </p:cTn>
                                        <p:tgtEl>
                                          <p:spTgt spid="40"/>
                                        </p:tgtEl>
                                        <p:attrNameLst>
                                          <p:attrName>style.visibility</p:attrName>
                                        </p:attrNameLst>
                                      </p:cBhvr>
                                      <p:to>
                                        <p:strVal val="visible"/>
                                      </p:to>
                                    </p:set>
                                  </p:childTnLst>
                                </p:cTn>
                              </p:par>
                              <p:par>
                                <p:cTn id="59" presetID="53" presetClass="entr" presetSubtype="16" fill="hold" grpId="1" nodeType="withEffect">
                                  <p:stCondLst>
                                    <p:cond delay="20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Effect transition="in" filter="fade">
                                      <p:cBhvr>
                                        <p:cTn id="63" dur="500"/>
                                        <p:tgtEl>
                                          <p:spTgt spid="40"/>
                                        </p:tgtEl>
                                      </p:cBhvr>
                                    </p:animEffect>
                                  </p:childTnLst>
                                </p:cTn>
                              </p:par>
                              <p:par>
                                <p:cTn id="64" presetID="64" presetClass="path" presetSubtype="0" fill="hold" grpId="2" nodeType="withEffect">
                                  <p:stCondLst>
                                    <p:cond delay="200"/>
                                  </p:stCondLst>
                                  <p:childTnLst>
                                    <p:animMotion origin="layout" path="M -2.91667E-6 1.85185E-6 L 0.15261 -0.40347 " pathEditMode="relative" rAng="0" ptsTypes="AA">
                                      <p:cBhvr>
                                        <p:cTn id="65" dur="500" spd="-100000" fill="hold"/>
                                        <p:tgtEl>
                                          <p:spTgt spid="40"/>
                                        </p:tgtEl>
                                        <p:attrNameLst>
                                          <p:attrName>ppt_x</p:attrName>
                                          <p:attrName>ppt_y</p:attrName>
                                        </p:attrNameLst>
                                      </p:cBhvr>
                                      <p:rCtr x="7630" y="-20185"/>
                                    </p:animMotion>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500" fill="hold">
                                          <p:stCondLst>
                                            <p:cond delay="0"/>
                                          </p:stCondLst>
                                        </p:cTn>
                                        <p:tgtEl>
                                          <p:spTgt spid="41"/>
                                        </p:tgtEl>
                                        <p:attrNameLst>
                                          <p:attrName>style.visibility</p:attrName>
                                        </p:attrNameLst>
                                      </p:cBhvr>
                                      <p:to>
                                        <p:strVal val="visible"/>
                                      </p:to>
                                    </p:set>
                                    <p:animEffect transition="in" filter="wipe(left)">
                                      <p:cBhvr>
                                        <p:cTn id="70" dur="500"/>
                                        <p:tgtEl>
                                          <p:spTgt spid="41"/>
                                        </p:tgtEl>
                                      </p:cBhvr>
                                    </p:animEffect>
                                  </p:childTnLst>
                                </p:cTn>
                              </p:par>
                              <p:par>
                                <p:cTn id="71" presetID="9" presetClass="entr" presetSubtype="0" fill="hold" grpId="0" nodeType="withEffect">
                                  <p:stCondLst>
                                    <p:cond delay="0"/>
                                  </p:stCondLst>
                                  <p:childTnLst>
                                    <p:set>
                                      <p:cBhvr>
                                        <p:cTn id="72" dur="500" fill="hold">
                                          <p:stCondLst>
                                            <p:cond delay="0"/>
                                          </p:stCondLst>
                                        </p:cTn>
                                        <p:tgtEl>
                                          <p:spTgt spid="48"/>
                                        </p:tgtEl>
                                        <p:attrNameLst>
                                          <p:attrName>style.visibility</p:attrName>
                                        </p:attrNameLst>
                                      </p:cBhvr>
                                      <p:to>
                                        <p:strVal val="visible"/>
                                      </p:to>
                                    </p:set>
                                    <p:animEffect transition="in" filter="dissolve">
                                      <p:cBhvr>
                                        <p:cTn id="73" dur="500"/>
                                        <p:tgtEl>
                                          <p:spTgt spid="48"/>
                                        </p:tgtEl>
                                      </p:cBhvr>
                                    </p:animEffect>
                                  </p:childTnLst>
                                </p:cTn>
                              </p:par>
                              <p:par>
                                <p:cTn id="74" presetID="9" presetClass="entr" presetSubtype="0" fill="hold" grpId="0" nodeType="withEffect">
                                  <p:stCondLst>
                                    <p:cond delay="0"/>
                                  </p:stCondLst>
                                  <p:childTnLst>
                                    <p:set>
                                      <p:cBhvr>
                                        <p:cTn id="75" dur="500" fill="hold">
                                          <p:stCondLst>
                                            <p:cond delay="0"/>
                                          </p:stCondLst>
                                        </p:cTn>
                                        <p:tgtEl>
                                          <p:spTgt spid="47"/>
                                        </p:tgtEl>
                                        <p:attrNameLst>
                                          <p:attrName>style.visibility</p:attrName>
                                        </p:attrNameLst>
                                      </p:cBhvr>
                                      <p:to>
                                        <p:strVal val="visible"/>
                                      </p:to>
                                    </p:set>
                                    <p:animEffect transition="in" filter="dissolve">
                                      <p:cBhvr>
                                        <p:cTn id="7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6" grpId="2" bldLvl="0" animBg="1"/>
      <p:bldP spid="13" grpId="0"/>
      <p:bldP spid="14" grpId="0" bldLvl="0" animBg="1"/>
      <p:bldP spid="21" grpId="0"/>
      <p:bldP spid="22" grpId="0" bldLvl="0" animBg="1"/>
      <p:bldP spid="29" grpId="0"/>
      <p:bldP spid="30" grpId="0" bldLvl="0" animBg="1"/>
      <p:bldP spid="37" grpId="0"/>
      <p:bldP spid="38" grpId="0" bldLvl="0" animBg="1"/>
      <p:bldP spid="40" grpId="0" bldLvl="0" animBg="1"/>
      <p:bldP spid="40" grpId="1" bldLvl="0" animBg="1"/>
      <p:bldP spid="40" grpId="2" bldLvl="0" animBg="1"/>
      <p:bldP spid="47" grpId="0"/>
      <p:bldP spid="48"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27A7189F-6D92-4C1F-BE13-347F0C14B0FB}"/>
              </a:ext>
            </a:extLst>
          </p:cNvPr>
          <p:cNvGrpSpPr/>
          <p:nvPr/>
        </p:nvGrpSpPr>
        <p:grpSpPr>
          <a:xfrm flipH="1">
            <a:off x="1262311" y="1256710"/>
            <a:ext cx="4338475" cy="967058"/>
            <a:chOff x="5879462" y="287200"/>
            <a:chExt cx="3545784" cy="790365"/>
          </a:xfrm>
        </p:grpSpPr>
        <p:pic>
          <p:nvPicPr>
            <p:cNvPr id="4" name="图片 3">
              <a:extLst>
                <a:ext uri="{FF2B5EF4-FFF2-40B4-BE49-F238E27FC236}">
                  <a16:creationId xmlns:a16="http://schemas.microsoft.com/office/drawing/2014/main" id="{AAA468F4-1772-40DE-B2D6-0558B6CA2A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5" name="组合 4">
              <a:extLst>
                <a:ext uri="{FF2B5EF4-FFF2-40B4-BE49-F238E27FC236}">
                  <a16:creationId xmlns:a16="http://schemas.microsoft.com/office/drawing/2014/main" id="{064906BB-D93A-42FD-8A3A-206E750988DC}"/>
                </a:ext>
              </a:extLst>
            </p:cNvPr>
            <p:cNvGrpSpPr/>
            <p:nvPr/>
          </p:nvGrpSpPr>
          <p:grpSpPr>
            <a:xfrm flipH="1">
              <a:off x="5879462" y="287200"/>
              <a:ext cx="3545784" cy="558112"/>
              <a:chOff x="7995986" y="760883"/>
              <a:chExt cx="3436053" cy="540840"/>
            </a:xfrm>
          </p:grpSpPr>
          <p:sp>
            <p:nvSpPr>
              <p:cNvPr id="6" name="Freeform 56">
                <a:extLst>
                  <a:ext uri="{FF2B5EF4-FFF2-40B4-BE49-F238E27FC236}">
                    <a16:creationId xmlns:a16="http://schemas.microsoft.com/office/drawing/2014/main" id="{F58424D7-FB87-45FA-80D7-715375C0B1F0}"/>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Freeform 57">
                <a:extLst>
                  <a:ext uri="{FF2B5EF4-FFF2-40B4-BE49-F238E27FC236}">
                    <a16:creationId xmlns:a16="http://schemas.microsoft.com/office/drawing/2014/main" id="{1246EEDB-9B43-4B57-874E-6B751F3EE153}"/>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 name="Freeform 58">
                <a:extLst>
                  <a:ext uri="{FF2B5EF4-FFF2-40B4-BE49-F238E27FC236}">
                    <a16:creationId xmlns:a16="http://schemas.microsoft.com/office/drawing/2014/main" id="{52A14C1F-9424-4CC4-9B2B-FFF31A7164FC}"/>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9" name="文本框 50">
            <a:extLst>
              <a:ext uri="{FF2B5EF4-FFF2-40B4-BE49-F238E27FC236}">
                <a16:creationId xmlns:a16="http://schemas.microsoft.com/office/drawing/2014/main" id="{78C5EA3B-5FB7-4047-AC25-E5B56C37BC8E}"/>
              </a:ext>
            </a:extLst>
          </p:cNvPr>
          <p:cNvSpPr txBox="1"/>
          <p:nvPr/>
        </p:nvSpPr>
        <p:spPr>
          <a:xfrm>
            <a:off x="1262424" y="1344016"/>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1</a:t>
            </a:r>
          </a:p>
        </p:txBody>
      </p:sp>
      <p:sp>
        <p:nvSpPr>
          <p:cNvPr id="10" name="文本框 53">
            <a:extLst>
              <a:ext uri="{FF2B5EF4-FFF2-40B4-BE49-F238E27FC236}">
                <a16:creationId xmlns:a16="http://schemas.microsoft.com/office/drawing/2014/main" id="{85514780-1E02-489E-8D86-D76DE27FDEBB}"/>
              </a:ext>
            </a:extLst>
          </p:cNvPr>
          <p:cNvSpPr txBox="1"/>
          <p:nvPr/>
        </p:nvSpPr>
        <p:spPr>
          <a:xfrm>
            <a:off x="2545928" y="1265918"/>
            <a:ext cx="3157220"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lgn="l">
              <a:defRPr/>
            </a:pPr>
            <a:r>
              <a:rPr lang="zh-CN" altLang="en-US" dirty="0"/>
              <a:t>成本高</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
        <p:nvSpPr>
          <p:cNvPr id="12" name="椭圆 11">
            <a:extLst>
              <a:ext uri="{FF2B5EF4-FFF2-40B4-BE49-F238E27FC236}">
                <a16:creationId xmlns:a16="http://schemas.microsoft.com/office/drawing/2014/main" id="{D4C9EBC7-470B-43B1-927C-D00DB877A377}"/>
              </a:ext>
            </a:extLst>
          </p:cNvPr>
          <p:cNvSpPr/>
          <p:nvPr/>
        </p:nvSpPr>
        <p:spPr>
          <a:xfrm>
            <a:off x="2130334" y="3341705"/>
            <a:ext cx="506149" cy="506215"/>
          </a:xfrm>
          <a:prstGeom prst="ellipse">
            <a:avLst/>
          </a:prstGeom>
          <a:solidFill>
            <a:schemeClr val="accent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3" name="组合 12">
            <a:extLst>
              <a:ext uri="{FF2B5EF4-FFF2-40B4-BE49-F238E27FC236}">
                <a16:creationId xmlns:a16="http://schemas.microsoft.com/office/drawing/2014/main" id="{A10F8D6A-5926-4A7C-9212-65BCCE5694CD}"/>
              </a:ext>
            </a:extLst>
          </p:cNvPr>
          <p:cNvGrpSpPr/>
          <p:nvPr/>
        </p:nvGrpSpPr>
        <p:grpSpPr>
          <a:xfrm flipH="1">
            <a:off x="1262311" y="2305730"/>
            <a:ext cx="4338475" cy="967058"/>
            <a:chOff x="5879462" y="287200"/>
            <a:chExt cx="3545784" cy="790365"/>
          </a:xfrm>
        </p:grpSpPr>
        <p:pic>
          <p:nvPicPr>
            <p:cNvPr id="14" name="图片 13">
              <a:extLst>
                <a:ext uri="{FF2B5EF4-FFF2-40B4-BE49-F238E27FC236}">
                  <a16:creationId xmlns:a16="http://schemas.microsoft.com/office/drawing/2014/main" id="{7C5D4837-0D70-4C38-A640-AF11CA2969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5" name="组合 14">
              <a:extLst>
                <a:ext uri="{FF2B5EF4-FFF2-40B4-BE49-F238E27FC236}">
                  <a16:creationId xmlns:a16="http://schemas.microsoft.com/office/drawing/2014/main" id="{FA283F3D-4C00-4568-ABD1-4A4C1B2BD07D}"/>
                </a:ext>
              </a:extLst>
            </p:cNvPr>
            <p:cNvGrpSpPr/>
            <p:nvPr/>
          </p:nvGrpSpPr>
          <p:grpSpPr>
            <a:xfrm flipH="1">
              <a:off x="5879462" y="287200"/>
              <a:ext cx="3545784" cy="558112"/>
              <a:chOff x="7995986" y="760883"/>
              <a:chExt cx="3436053" cy="540840"/>
            </a:xfrm>
          </p:grpSpPr>
          <p:sp>
            <p:nvSpPr>
              <p:cNvPr id="16" name="Freeform 56">
                <a:extLst>
                  <a:ext uri="{FF2B5EF4-FFF2-40B4-BE49-F238E27FC236}">
                    <a16:creationId xmlns:a16="http://schemas.microsoft.com/office/drawing/2014/main" id="{9B766D55-024B-4650-AADD-9B33E64B3DBA}"/>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7" name="Freeform 57">
                <a:extLst>
                  <a:ext uri="{FF2B5EF4-FFF2-40B4-BE49-F238E27FC236}">
                    <a16:creationId xmlns:a16="http://schemas.microsoft.com/office/drawing/2014/main" id="{F9B79EBA-7837-4A0E-9FF3-9CEEBBD42EB1}"/>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8" name="Freeform 58">
                <a:extLst>
                  <a:ext uri="{FF2B5EF4-FFF2-40B4-BE49-F238E27FC236}">
                    <a16:creationId xmlns:a16="http://schemas.microsoft.com/office/drawing/2014/main" id="{835266EB-4D12-4088-8813-3622B6559F9C}"/>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19" name="文本框 50">
            <a:extLst>
              <a:ext uri="{FF2B5EF4-FFF2-40B4-BE49-F238E27FC236}">
                <a16:creationId xmlns:a16="http://schemas.microsoft.com/office/drawing/2014/main" id="{45F3782A-819F-40D0-B98A-C7C017B5A244}"/>
              </a:ext>
            </a:extLst>
          </p:cNvPr>
          <p:cNvSpPr txBox="1"/>
          <p:nvPr/>
        </p:nvSpPr>
        <p:spPr>
          <a:xfrm>
            <a:off x="1269409" y="2391766"/>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2</a:t>
            </a:r>
          </a:p>
        </p:txBody>
      </p:sp>
      <p:sp>
        <p:nvSpPr>
          <p:cNvPr id="20" name="文本框 53">
            <a:extLst>
              <a:ext uri="{FF2B5EF4-FFF2-40B4-BE49-F238E27FC236}">
                <a16:creationId xmlns:a16="http://schemas.microsoft.com/office/drawing/2014/main" id="{11AD1EA6-0B8B-4330-B155-A134CFB8D22F}"/>
              </a:ext>
            </a:extLst>
          </p:cNvPr>
          <p:cNvSpPr txBox="1"/>
          <p:nvPr/>
        </p:nvSpPr>
        <p:spPr>
          <a:xfrm>
            <a:off x="2542118" y="2316843"/>
            <a:ext cx="3160395"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对氢的纯度要求高</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grpSp>
        <p:nvGrpSpPr>
          <p:cNvPr id="21" name="组合 20">
            <a:extLst>
              <a:ext uri="{FF2B5EF4-FFF2-40B4-BE49-F238E27FC236}">
                <a16:creationId xmlns:a16="http://schemas.microsoft.com/office/drawing/2014/main" id="{46AEE2A9-39BC-4D0F-BB05-80AA28A8F268}"/>
              </a:ext>
            </a:extLst>
          </p:cNvPr>
          <p:cNvGrpSpPr/>
          <p:nvPr/>
        </p:nvGrpSpPr>
        <p:grpSpPr>
          <a:xfrm flipH="1">
            <a:off x="1275011" y="3258230"/>
            <a:ext cx="4338475" cy="967058"/>
            <a:chOff x="5879462" y="287200"/>
            <a:chExt cx="3545784" cy="790365"/>
          </a:xfrm>
        </p:grpSpPr>
        <p:pic>
          <p:nvPicPr>
            <p:cNvPr id="22" name="图片 21">
              <a:extLst>
                <a:ext uri="{FF2B5EF4-FFF2-40B4-BE49-F238E27FC236}">
                  <a16:creationId xmlns:a16="http://schemas.microsoft.com/office/drawing/2014/main" id="{2913C789-391D-4416-8059-B81D6932C2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3" name="组合 22">
              <a:extLst>
                <a:ext uri="{FF2B5EF4-FFF2-40B4-BE49-F238E27FC236}">
                  <a16:creationId xmlns:a16="http://schemas.microsoft.com/office/drawing/2014/main" id="{C73D9CD9-4D3F-4695-BF0D-EDAE17C0AA5C}"/>
                </a:ext>
              </a:extLst>
            </p:cNvPr>
            <p:cNvGrpSpPr/>
            <p:nvPr/>
          </p:nvGrpSpPr>
          <p:grpSpPr>
            <a:xfrm flipH="1">
              <a:off x="5879462" y="287200"/>
              <a:ext cx="3545784" cy="558112"/>
              <a:chOff x="7995986" y="760883"/>
              <a:chExt cx="3436053" cy="540840"/>
            </a:xfrm>
          </p:grpSpPr>
          <p:sp>
            <p:nvSpPr>
              <p:cNvPr id="24" name="Freeform 56">
                <a:extLst>
                  <a:ext uri="{FF2B5EF4-FFF2-40B4-BE49-F238E27FC236}">
                    <a16:creationId xmlns:a16="http://schemas.microsoft.com/office/drawing/2014/main" id="{5B754DD3-FC26-4A73-811E-0E43D6614A96}"/>
                  </a:ext>
                </a:extLst>
              </p:cNvPr>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5" name="Freeform 57">
                <a:extLst>
                  <a:ext uri="{FF2B5EF4-FFF2-40B4-BE49-F238E27FC236}">
                    <a16:creationId xmlns:a16="http://schemas.microsoft.com/office/drawing/2014/main" id="{D4B1EE3A-F702-4B04-B8CB-9DD25EACCDD4}"/>
                  </a:ext>
                </a:extLst>
              </p:cNvPr>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6" name="Freeform 58">
                <a:extLst>
                  <a:ext uri="{FF2B5EF4-FFF2-40B4-BE49-F238E27FC236}">
                    <a16:creationId xmlns:a16="http://schemas.microsoft.com/office/drawing/2014/main" id="{64736E25-1C15-4DA3-AD74-2E81EE043864}"/>
                  </a:ext>
                </a:extLst>
              </p:cNvPr>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
        <p:nvSpPr>
          <p:cNvPr id="27" name="文本框 50">
            <a:extLst>
              <a:ext uri="{FF2B5EF4-FFF2-40B4-BE49-F238E27FC236}">
                <a16:creationId xmlns:a16="http://schemas.microsoft.com/office/drawing/2014/main" id="{7607544D-1D91-4EC7-96FB-22483800F9D7}"/>
              </a:ext>
            </a:extLst>
          </p:cNvPr>
          <p:cNvSpPr txBox="1"/>
          <p:nvPr/>
        </p:nvSpPr>
        <p:spPr>
          <a:xfrm>
            <a:off x="1282109" y="3344266"/>
            <a:ext cx="128312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rPr>
              <a:t>3</a:t>
            </a:r>
            <a:endParaRPr kumimoji="0" lang="zh-CN" altLang="en-US" sz="2000" b="1" i="0"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8" name="文本框 53">
            <a:extLst>
              <a:ext uri="{FF2B5EF4-FFF2-40B4-BE49-F238E27FC236}">
                <a16:creationId xmlns:a16="http://schemas.microsoft.com/office/drawing/2014/main" id="{5A419AA4-5187-4AAC-996F-F4CE40A643F3}"/>
              </a:ext>
            </a:extLst>
          </p:cNvPr>
          <p:cNvSpPr txBox="1"/>
          <p:nvPr/>
        </p:nvSpPr>
        <p:spPr>
          <a:xfrm>
            <a:off x="2554818" y="3269343"/>
            <a:ext cx="3160395" cy="523220"/>
          </a:xfrm>
          <a:prstGeom prst="rect">
            <a:avLst/>
          </a:prstGeom>
          <a:solidFill>
            <a:schemeClr val="accent1">
              <a:lumMod val="50000"/>
            </a:schemeClr>
          </a:solidFill>
        </p:spPr>
        <p:txBody>
          <a:bodyPr wrap="square" rtlCol="0">
            <a:spAutoFit/>
          </a:bodyPr>
          <a:lstStyle>
            <a:defPPr>
              <a:defRPr lang="zh-CN"/>
            </a:defPPr>
            <a:lvl1pPr algn="ctr">
              <a:defRPr sz="2800" b="1">
                <a:solidFill>
                  <a:schemeClr val="bg1"/>
                </a:solidFill>
                <a:latin typeface="+mj-ea"/>
                <a:ea typeface="+mj-ea"/>
                <a:cs typeface="+mn-ea"/>
              </a:defRPr>
            </a:lvl1pPr>
          </a:lstStyle>
          <a:p>
            <a:pPr lvl="0">
              <a:defRPr/>
            </a:pPr>
            <a:r>
              <a:rPr lang="zh-CN" altLang="en-US" dirty="0"/>
              <a:t>要求高质量的密封</a:t>
            </a:r>
            <a:endParaRPr kumimoji="0" lang="zh-CN" altLang="en-US"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mn-lt"/>
            </a:endParaRPr>
          </a:p>
        </p:txBody>
      </p:sp>
    </p:spTree>
    <p:extLst>
      <p:ext uri="{BB962C8B-B14F-4D97-AF65-F5344CB8AC3E}">
        <p14:creationId xmlns:p14="http://schemas.microsoft.com/office/powerpoint/2010/main" val="2364280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grpId="0" nodeType="withEffect">
                                  <p:stCondLst>
                                    <p:cond delay="0"/>
                                  </p:stCondLst>
                                  <p:childTnLst>
                                    <p:set>
                                      <p:cBhvr>
                                        <p:cTn id="12" dur="500"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par>
                                <p:cTn id="14" presetID="1" presetClass="entr" presetSubtype="0" fill="hold" grpId="0" nodeType="withEffect">
                                  <p:stCondLst>
                                    <p:cond delay="200"/>
                                  </p:stCondLst>
                                  <p:childTnLst>
                                    <p:set>
                                      <p:cBhvr>
                                        <p:cTn id="15" dur="1" fill="hold">
                                          <p:stCondLst>
                                            <p:cond delay="0"/>
                                          </p:stCondLst>
                                        </p:cTn>
                                        <p:tgtEl>
                                          <p:spTgt spid="12"/>
                                        </p:tgtEl>
                                        <p:attrNameLst>
                                          <p:attrName>style.visibility</p:attrName>
                                        </p:attrNameLst>
                                      </p:cBhvr>
                                      <p:to>
                                        <p:strVal val="visible"/>
                                      </p:to>
                                    </p:set>
                                  </p:childTnLst>
                                </p:cTn>
                              </p:par>
                              <p:par>
                                <p:cTn id="16" presetID="53" presetClass="entr" presetSubtype="16" fill="hold" grpId="1" nodeType="withEffect">
                                  <p:stCondLst>
                                    <p:cond delay="20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par>
                                <p:cTn id="21" presetID="64" presetClass="path" presetSubtype="0" fill="hold" grpId="2" nodeType="withEffect">
                                  <p:stCondLst>
                                    <p:cond delay="200"/>
                                  </p:stCondLst>
                                  <p:childTnLst>
                                    <p:animMotion origin="layout" path="M -2.70833E-6 -4.07407E-6 L 0.15261 -0.40347 " pathEditMode="relative" rAng="0" ptsTypes="AA">
                                      <p:cBhvr>
                                        <p:cTn id="22" dur="500" spd="-100000" fill="hold"/>
                                        <p:tgtEl>
                                          <p:spTgt spid="12"/>
                                        </p:tgtEl>
                                        <p:attrNameLst>
                                          <p:attrName>ppt_x</p:attrName>
                                          <p:attrName>ppt_y</p:attrName>
                                        </p:attrNameLst>
                                      </p:cBhvr>
                                      <p:rCtr x="7630" y="-20185"/>
                                    </p:animMotion>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500"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par>
                                <p:cTn id="28" presetID="9" presetClass="entr" presetSubtype="0" fill="hold" grpId="0" nodeType="withEffect">
                                  <p:stCondLst>
                                    <p:cond delay="0"/>
                                  </p:stCondLst>
                                  <p:childTnLst>
                                    <p:set>
                                      <p:cBhvr>
                                        <p:cTn id="29" dur="500" fill="hold">
                                          <p:stCondLst>
                                            <p:cond delay="0"/>
                                          </p:stCondLst>
                                        </p:cTn>
                                        <p:tgtEl>
                                          <p:spTgt spid="20"/>
                                        </p:tgtEl>
                                        <p:attrNameLst>
                                          <p:attrName>style.visibility</p:attrName>
                                        </p:attrNameLst>
                                      </p:cBhvr>
                                      <p:to>
                                        <p:strVal val="visible"/>
                                      </p:to>
                                    </p:set>
                                    <p:animEffect transition="in" filter="dissolve">
                                      <p:cBhvr>
                                        <p:cTn id="30" dur="500"/>
                                        <p:tgtEl>
                                          <p:spTgt spid="20"/>
                                        </p:tgtEl>
                                      </p:cBhvr>
                                    </p:animEffect>
                                  </p:childTnLst>
                                </p:cTn>
                              </p:par>
                              <p:par>
                                <p:cTn id="31" presetID="9" presetClass="entr" presetSubtype="0" fill="hold" grpId="0" nodeType="withEffect">
                                  <p:stCondLst>
                                    <p:cond delay="0"/>
                                  </p:stCondLst>
                                  <p:childTnLst>
                                    <p:set>
                                      <p:cBhvr>
                                        <p:cTn id="32" dur="500" fill="hold">
                                          <p:stCondLst>
                                            <p:cond delay="0"/>
                                          </p:stCondLst>
                                        </p:cTn>
                                        <p:tgtEl>
                                          <p:spTgt spid="19"/>
                                        </p:tgtEl>
                                        <p:attrNameLst>
                                          <p:attrName>style.visibility</p:attrName>
                                        </p:attrNameLst>
                                      </p:cBhvr>
                                      <p:to>
                                        <p:strVal val="visible"/>
                                      </p:to>
                                    </p:set>
                                    <p:animEffect transition="in" filter="dissolve">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500"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par>
                                <p:cTn id="39" presetID="9" presetClass="entr" presetSubtype="0" fill="hold" grpId="0" nodeType="withEffect">
                                  <p:stCondLst>
                                    <p:cond delay="0"/>
                                  </p:stCondLst>
                                  <p:childTnLst>
                                    <p:set>
                                      <p:cBhvr>
                                        <p:cTn id="40" dur="500" fill="hold">
                                          <p:stCondLst>
                                            <p:cond delay="0"/>
                                          </p:stCondLst>
                                        </p:cTn>
                                        <p:tgtEl>
                                          <p:spTgt spid="28"/>
                                        </p:tgtEl>
                                        <p:attrNameLst>
                                          <p:attrName>style.visibility</p:attrName>
                                        </p:attrNameLst>
                                      </p:cBhvr>
                                      <p:to>
                                        <p:strVal val="visible"/>
                                      </p:to>
                                    </p:set>
                                    <p:animEffect transition="in" filter="dissolve">
                                      <p:cBhvr>
                                        <p:cTn id="41" dur="500"/>
                                        <p:tgtEl>
                                          <p:spTgt spid="28"/>
                                        </p:tgtEl>
                                      </p:cBhvr>
                                    </p:animEffect>
                                  </p:childTnLst>
                                </p:cTn>
                              </p:par>
                              <p:par>
                                <p:cTn id="42" presetID="9" presetClass="entr" presetSubtype="0" fill="hold" grpId="0" nodeType="withEffect">
                                  <p:stCondLst>
                                    <p:cond delay="0"/>
                                  </p:stCondLst>
                                  <p:childTnLst>
                                    <p:set>
                                      <p:cBhvr>
                                        <p:cTn id="43" dur="500" fill="hold">
                                          <p:stCondLst>
                                            <p:cond delay="0"/>
                                          </p:stCondLst>
                                        </p:cTn>
                                        <p:tgtEl>
                                          <p:spTgt spid="27"/>
                                        </p:tgtEl>
                                        <p:attrNameLst>
                                          <p:attrName>style.visibility</p:attrName>
                                        </p:attrNameLst>
                                      </p:cBhvr>
                                      <p:to>
                                        <p:strVal val="visible"/>
                                      </p:to>
                                    </p:set>
                                    <p:animEffect transition="in" filter="dissolve">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P spid="12" grpId="0" bldLvl="0" animBg="1"/>
      <p:bldP spid="12" grpId="1" bldLvl="0" animBg="1"/>
      <p:bldP spid="12" grpId="2" bldLvl="0" animBg="1"/>
      <p:bldP spid="19" grpId="0"/>
      <p:bldP spid="20" grpId="0" bldLvl="0" animBg="1"/>
      <p:bldP spid="27" grpId="0"/>
      <p:bldP spid="2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3B23A497-E8F9-4C6B-9279-3E4A32DE41D6}"/>
              </a:ext>
            </a:extLst>
          </p:cNvPr>
          <p:cNvSpPr txBox="1"/>
          <p:nvPr/>
        </p:nvSpPr>
        <p:spPr>
          <a:xfrm>
            <a:off x="347732" y="685403"/>
            <a:ext cx="4911168" cy="646331"/>
          </a:xfrm>
          <a:prstGeom prst="rect">
            <a:avLst/>
          </a:prstGeom>
          <a:noFill/>
        </p:spPr>
        <p:txBody>
          <a:bodyPr wrap="square">
            <a:spAutoFit/>
          </a:bodyPr>
          <a:lstStyle/>
          <a:p>
            <a:pPr eaLnBrk="0" hangingPunct="0"/>
            <a:r>
              <a:rPr lang="zh-CN" altLang="en-US" sz="3600" b="1" dirty="0">
                <a:solidFill>
                  <a:srgbClr val="C00000"/>
                </a:solidFill>
                <a:latin typeface="华文新魏" panose="02010800040101010101" pitchFamily="2" charset="-122"/>
                <a:ea typeface="华文新魏" panose="02010800040101010101" pitchFamily="2" charset="-122"/>
                <a:cs typeface="SimSun" panose="02010600030101010101" pitchFamily="2" charset="-122"/>
                <a:sym typeface="+mn-ea"/>
              </a:rPr>
              <a:t> 一、</a:t>
            </a:r>
            <a:r>
              <a:rPr lang="zh-CN" altLang="en-US" sz="3600" b="1" dirty="0">
                <a:solidFill>
                  <a:srgbClr val="C00000"/>
                </a:solidFill>
                <a:latin typeface="华文新魏" panose="02010800040101010101" pitchFamily="2" charset="-122"/>
                <a:ea typeface="华文新魏" panose="02010800040101010101" pitchFamily="2" charset="-122"/>
              </a:rPr>
              <a:t>燃料电池电动汽车</a:t>
            </a:r>
            <a:endParaRPr lang="en-US" altLang="zh-CN" sz="3600" b="1" dirty="0">
              <a:solidFill>
                <a:srgbClr val="C00000"/>
              </a:solidFill>
              <a:latin typeface="华文新魏" panose="02010800040101010101" pitchFamily="2" charset="-122"/>
              <a:ea typeface="华文新魏" panose="02010800040101010101" pitchFamily="2" charset="-122"/>
              <a:sym typeface="+mn-ea"/>
            </a:endParaRPr>
          </a:p>
        </p:txBody>
      </p:sp>
      <p:pic>
        <p:nvPicPr>
          <p:cNvPr id="5" name="Picture 2" descr="查看源图像">
            <a:extLst>
              <a:ext uri="{FF2B5EF4-FFF2-40B4-BE49-F238E27FC236}">
                <a16:creationId xmlns:a16="http://schemas.microsoft.com/office/drawing/2014/main" id="{D236BE70-44F2-43AF-B695-EA3365694B7E}"/>
              </a:ext>
            </a:extLst>
          </p:cNvPr>
          <p:cNvPicPr/>
          <p:nvPr/>
        </p:nvPicPr>
        <p:blipFill rotWithShape="1">
          <a:blip r:embed="rId2">
            <a:extLst>
              <a:ext uri="{28A0092B-C50C-407E-A947-70E740481C1C}">
                <a14:useLocalDpi xmlns:a14="http://schemas.microsoft.com/office/drawing/2010/main" val="0"/>
              </a:ext>
            </a:extLst>
          </a:blip>
          <a:srcRect l="58873" t="13860"/>
          <a:stretch/>
        </p:blipFill>
        <p:spPr bwMode="auto">
          <a:xfrm>
            <a:off x="8425466" y="3117816"/>
            <a:ext cx="3490174" cy="3451537"/>
          </a:xfrm>
          <a:prstGeom prst="rect">
            <a:avLst/>
          </a:prstGeom>
          <a:noFill/>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id="{878526FC-BD6A-43B3-B8CA-FD67CB08BDD0}"/>
              </a:ext>
            </a:extLst>
          </p:cNvPr>
          <p:cNvSpPr txBox="1"/>
          <p:nvPr/>
        </p:nvSpPr>
        <p:spPr>
          <a:xfrm>
            <a:off x="1097924" y="1463334"/>
            <a:ext cx="10467304" cy="1965666"/>
          </a:xfrm>
          <a:prstGeom prst="rect">
            <a:avLst/>
          </a:prstGeom>
          <a:noFill/>
        </p:spPr>
        <p:txBody>
          <a:bodyPr wrap="square">
            <a:spAutoFit/>
          </a:bodyPr>
          <a:lstStyle/>
          <a:p>
            <a:pPr algn="just">
              <a:lnSpc>
                <a:spcPct val="150000"/>
              </a:lnSpc>
            </a:pPr>
            <a:r>
              <a:rPr lang="zh-CN" altLang="zh-CN" sz="2800" kern="100" dirty="0">
                <a:effectLst/>
                <a:ea typeface="等线" panose="02010600030101010101" pitchFamily="2" charset="-122"/>
                <a:cs typeface="Times New Roman" panose="02020603050405020304" pitchFamily="18" charset="0"/>
              </a:rPr>
              <a:t>燃料电池电动汽车，简称</a:t>
            </a:r>
            <a:r>
              <a:rPr lang="en-US" altLang="zh-CN" sz="2800" b="1" kern="100" dirty="0">
                <a:solidFill>
                  <a:srgbClr val="C00000"/>
                </a:solidFill>
                <a:effectLst/>
                <a:ea typeface="等线" panose="02010600030101010101" pitchFamily="2" charset="-122"/>
                <a:cs typeface="Times New Roman" panose="02020603050405020304" pitchFamily="18" charset="0"/>
              </a:rPr>
              <a:t>FCEV</a:t>
            </a:r>
            <a:r>
              <a:rPr lang="zh-CN" altLang="en-US" sz="2800" b="1" kern="100" dirty="0">
                <a:ea typeface="等线" panose="02010600030101010101" pitchFamily="2" charset="-122"/>
                <a:cs typeface="Times New Roman" panose="02020603050405020304" pitchFamily="18" charset="0"/>
              </a:rPr>
              <a:t>（</a:t>
            </a:r>
            <a:r>
              <a:rPr lang="en-US" altLang="zh-CN" sz="2800" kern="100" dirty="0">
                <a:ea typeface="等线" panose="02010600030101010101" pitchFamily="2" charset="-122"/>
                <a:cs typeface="Times New Roman" panose="02020603050405020304" pitchFamily="18" charset="0"/>
              </a:rPr>
              <a:t>Fuel Cell Electric Vehicle</a:t>
            </a:r>
            <a:r>
              <a:rPr lang="zh-CN" altLang="en-US" sz="2800" b="1" kern="100" dirty="0">
                <a:ea typeface="等线" panose="02010600030101010101" pitchFamily="2" charset="-122"/>
                <a:cs typeface="Times New Roman" panose="02020603050405020304" pitchFamily="18" charset="0"/>
              </a:rPr>
              <a:t>）</a:t>
            </a:r>
            <a:r>
              <a:rPr lang="zh-CN" altLang="zh-CN" sz="2800" kern="100" dirty="0">
                <a:effectLst/>
                <a:ea typeface="等线" panose="02010600030101010101" pitchFamily="2" charset="-122"/>
                <a:cs typeface="Times New Roman" panose="02020603050405020304" pitchFamily="18" charset="0"/>
              </a:rPr>
              <a:t>，</a:t>
            </a:r>
            <a:endParaRPr lang="en-US" altLang="zh-CN" sz="2800" kern="100" dirty="0">
              <a:effectLst/>
              <a:ea typeface="等线" panose="02010600030101010101" pitchFamily="2" charset="-122"/>
              <a:cs typeface="Times New Roman" panose="02020603050405020304" pitchFamily="18" charset="0"/>
            </a:endParaRPr>
          </a:p>
          <a:p>
            <a:pPr algn="just">
              <a:lnSpc>
                <a:spcPct val="150000"/>
              </a:lnSpc>
            </a:pPr>
            <a:r>
              <a:rPr lang="zh-CN" altLang="zh-CN" sz="2800" kern="100" dirty="0">
                <a:effectLst/>
                <a:ea typeface="等线" panose="02010600030101010101" pitchFamily="2" charset="-122"/>
                <a:cs typeface="Times New Roman" panose="02020603050405020304" pitchFamily="18" charset="0"/>
              </a:rPr>
              <a:t>是采用燃料电池作为电源</a:t>
            </a:r>
            <a:r>
              <a:rPr lang="zh-CN" altLang="en-US" sz="2800" kern="100" dirty="0">
                <a:ea typeface="等线" panose="02010600030101010101" pitchFamily="2" charset="-122"/>
                <a:cs typeface="Times New Roman" panose="02020603050405020304" pitchFamily="18" charset="0"/>
              </a:rPr>
              <a:t>、</a:t>
            </a:r>
            <a:r>
              <a:rPr lang="zh-CN" altLang="zh-CN" sz="2800" kern="100" dirty="0">
                <a:solidFill>
                  <a:srgbClr val="000000"/>
                </a:solidFill>
                <a:latin typeface="Times New Roman" panose="02020603050405020304" pitchFamily="18" charset="0"/>
                <a:ea typeface="宋体" panose="02010600030101010101" pitchFamily="2" charset="-122"/>
              </a:rPr>
              <a:t>依靠电机驱动的汽车</a:t>
            </a:r>
            <a:r>
              <a:rPr lang="zh-CN" altLang="zh-CN" sz="2800" kern="100" dirty="0">
                <a:effectLst/>
                <a:ea typeface="等线" panose="02010600030101010101" pitchFamily="2" charset="-122"/>
                <a:cs typeface="Times New Roman" panose="02020603050405020304" pitchFamily="18" charset="0"/>
              </a:rPr>
              <a:t>电动汽车，</a:t>
            </a:r>
            <a:endParaRPr lang="en-US" altLang="zh-CN" sz="2800" kern="100" dirty="0">
              <a:effectLst/>
              <a:ea typeface="等线" panose="02010600030101010101" pitchFamily="2" charset="-122"/>
              <a:cs typeface="Times New Roman" panose="02020603050405020304" pitchFamily="18" charset="0"/>
            </a:endParaRPr>
          </a:p>
          <a:p>
            <a:pPr algn="just">
              <a:lnSpc>
                <a:spcPct val="150000"/>
              </a:lnSpc>
            </a:pPr>
            <a:r>
              <a:rPr lang="zh-CN" altLang="zh-CN" sz="2800" kern="100" dirty="0">
                <a:effectLst/>
                <a:ea typeface="等线" panose="02010600030101010101" pitchFamily="2" charset="-122"/>
                <a:cs typeface="Times New Roman" panose="02020603050405020304" pitchFamily="18" charset="0"/>
              </a:rPr>
              <a:t>一般以质子交换膜燃料电池作为车载能量源。</a:t>
            </a:r>
            <a:endParaRPr lang="zh-CN" altLang="zh-CN" sz="2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05408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B026ED39-38BA-433D-A562-8A4DF5B79661}"/>
              </a:ext>
            </a:extLst>
          </p:cNvPr>
          <p:cNvCxnSpPr>
            <a:cxnSpLocks/>
          </p:cNvCxnSpPr>
          <p:nvPr/>
        </p:nvCxnSpPr>
        <p:spPr>
          <a:xfrm flipV="1">
            <a:off x="2143125" y="2901950"/>
            <a:ext cx="5779775" cy="20956"/>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6DE13DEA-69B8-4D85-89F9-F5309097A7E9}"/>
              </a:ext>
            </a:extLst>
          </p:cNvPr>
          <p:cNvCxnSpPr>
            <a:cxnSpLocks/>
          </p:cNvCxnSpPr>
          <p:nvPr/>
        </p:nvCxnSpPr>
        <p:spPr>
          <a:xfrm>
            <a:off x="2182576" y="3697605"/>
            <a:ext cx="5755564" cy="2095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6" name="Freeform 88">
            <a:extLst>
              <a:ext uri="{FF2B5EF4-FFF2-40B4-BE49-F238E27FC236}">
                <a16:creationId xmlns:a16="http://schemas.microsoft.com/office/drawing/2014/main" id="{56EC110B-0E98-4057-A2B0-69A337775378}"/>
              </a:ext>
            </a:extLst>
          </p:cNvPr>
          <p:cNvSpPr>
            <a:spLocks noEditPoints="1" noChangeArrowheads="1"/>
          </p:cNvSpPr>
          <p:nvPr/>
        </p:nvSpPr>
        <p:spPr bwMode="auto">
          <a:xfrm>
            <a:off x="1889125" y="2499360"/>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7" name="Freeform 88">
            <a:extLst>
              <a:ext uri="{FF2B5EF4-FFF2-40B4-BE49-F238E27FC236}">
                <a16:creationId xmlns:a16="http://schemas.microsoft.com/office/drawing/2014/main" id="{62407F8D-BABA-4D2D-8614-BE53C78B8EC8}"/>
              </a:ext>
            </a:extLst>
          </p:cNvPr>
          <p:cNvSpPr>
            <a:spLocks noEditPoints="1" noChangeArrowheads="1"/>
          </p:cNvSpPr>
          <p:nvPr/>
        </p:nvSpPr>
        <p:spPr bwMode="auto">
          <a:xfrm>
            <a:off x="1887538" y="3378835"/>
            <a:ext cx="290512"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FBC75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8" name="矩形 7">
            <a:extLst>
              <a:ext uri="{FF2B5EF4-FFF2-40B4-BE49-F238E27FC236}">
                <a16:creationId xmlns:a16="http://schemas.microsoft.com/office/drawing/2014/main" id="{00C7D269-40D5-4AB7-AC8B-FBB0244DCFC3}"/>
              </a:ext>
            </a:extLst>
          </p:cNvPr>
          <p:cNvSpPr>
            <a:spLocks noChangeArrowheads="1"/>
          </p:cNvSpPr>
          <p:nvPr/>
        </p:nvSpPr>
        <p:spPr bwMode="auto">
          <a:xfrm>
            <a:off x="2383154" y="2979224"/>
            <a:ext cx="5739453" cy="73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969" tIns="40485" rIns="80969" bIns="40485">
            <a:spAutoFit/>
          </a:bodyPr>
          <a:lstStyle/>
          <a:p>
            <a:pPr>
              <a:lnSpc>
                <a:spcPct val="150000"/>
              </a:lnSpc>
            </a:pPr>
            <a:r>
              <a:rPr lang="zh-CN" altLang="en-US" sz="3200" b="1" dirty="0">
                <a:solidFill>
                  <a:srgbClr val="000000"/>
                </a:solidFill>
                <a:latin typeface="+mn-ea"/>
                <a:cs typeface="+mn-ea"/>
              </a:rPr>
              <a:t>2. 燃料电池电动汽车结构组成</a:t>
            </a:r>
          </a:p>
        </p:txBody>
      </p:sp>
      <p:sp>
        <p:nvSpPr>
          <p:cNvPr id="9" name="矩形 8">
            <a:extLst>
              <a:ext uri="{FF2B5EF4-FFF2-40B4-BE49-F238E27FC236}">
                <a16:creationId xmlns:a16="http://schemas.microsoft.com/office/drawing/2014/main" id="{229CE74C-614D-46B0-9FB8-3C1385D676CE}"/>
              </a:ext>
            </a:extLst>
          </p:cNvPr>
          <p:cNvSpPr>
            <a:spLocks noChangeArrowheads="1"/>
          </p:cNvSpPr>
          <p:nvPr/>
        </p:nvSpPr>
        <p:spPr bwMode="auto">
          <a:xfrm>
            <a:off x="2342833" y="2346643"/>
            <a:ext cx="5580067"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pPr algn="l"/>
            <a:r>
              <a:rPr lang="en-US" altLang="zh-CN" sz="3200" b="1" dirty="0">
                <a:solidFill>
                  <a:srgbClr val="000000"/>
                </a:solidFill>
                <a:latin typeface="+mn-ea"/>
                <a:cs typeface="+mn-ea"/>
              </a:rPr>
              <a:t>1. </a:t>
            </a:r>
            <a:r>
              <a:rPr lang="zh-CN" altLang="en-US" sz="3200" b="1" dirty="0">
                <a:latin typeface="+mn-ea"/>
                <a:cs typeface="+mn-ea"/>
                <a:sym typeface="SimSun" panose="02010600030101010101" pitchFamily="2" charset="-122"/>
              </a:rPr>
              <a:t>燃料电池电动汽车发展概述</a:t>
            </a:r>
            <a:endParaRPr lang="zh-CN" altLang="en-US" sz="3200" b="1" dirty="0">
              <a:solidFill>
                <a:schemeClr val="tx1"/>
              </a:solidFill>
              <a:latin typeface="+mn-ea"/>
              <a:cs typeface="+mn-ea"/>
              <a:sym typeface="SimSun" panose="02010600030101010101" pitchFamily="2" charset="-122"/>
            </a:endParaRPr>
          </a:p>
        </p:txBody>
      </p:sp>
      <p:sp>
        <p:nvSpPr>
          <p:cNvPr id="10" name="文本框 9">
            <a:extLst>
              <a:ext uri="{FF2B5EF4-FFF2-40B4-BE49-F238E27FC236}">
                <a16:creationId xmlns:a16="http://schemas.microsoft.com/office/drawing/2014/main" id="{44EC3109-8EE0-4202-849E-1EDB91BCFDB4}"/>
              </a:ext>
            </a:extLst>
          </p:cNvPr>
          <p:cNvSpPr txBox="1"/>
          <p:nvPr/>
        </p:nvSpPr>
        <p:spPr>
          <a:xfrm>
            <a:off x="1734820" y="1122045"/>
            <a:ext cx="2359660" cy="70675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en-US" sz="4000" b="1" dirty="0">
                <a:solidFill>
                  <a:srgbClr val="C00000"/>
                </a:solidFill>
                <a:cs typeface="+mn-ea"/>
              </a:rPr>
              <a:t>小 结</a:t>
            </a:r>
          </a:p>
        </p:txBody>
      </p:sp>
      <p:cxnSp>
        <p:nvCxnSpPr>
          <p:cNvPr id="11" name="直接连接符 10">
            <a:extLst>
              <a:ext uri="{FF2B5EF4-FFF2-40B4-BE49-F238E27FC236}">
                <a16:creationId xmlns:a16="http://schemas.microsoft.com/office/drawing/2014/main" id="{43DDF279-3B79-49FF-84F3-DA6F9885658B}"/>
              </a:ext>
            </a:extLst>
          </p:cNvPr>
          <p:cNvCxnSpPr>
            <a:cxnSpLocks/>
          </p:cNvCxnSpPr>
          <p:nvPr/>
        </p:nvCxnSpPr>
        <p:spPr>
          <a:xfrm flipV="1">
            <a:off x="2158365" y="4542636"/>
            <a:ext cx="5764535" cy="206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2" name="Freeform 88">
            <a:extLst>
              <a:ext uri="{FF2B5EF4-FFF2-40B4-BE49-F238E27FC236}">
                <a16:creationId xmlns:a16="http://schemas.microsoft.com/office/drawing/2014/main" id="{62E18E5A-EB36-4E43-8239-53EA1057CCFC}"/>
              </a:ext>
            </a:extLst>
          </p:cNvPr>
          <p:cNvSpPr>
            <a:spLocks noEditPoints="1" noChangeArrowheads="1"/>
          </p:cNvSpPr>
          <p:nvPr/>
        </p:nvSpPr>
        <p:spPr bwMode="auto">
          <a:xfrm>
            <a:off x="1904365" y="4121150"/>
            <a:ext cx="288925" cy="330200"/>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solidFill>
            <a:srgbClr val="11B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3" name="矩形 12">
            <a:extLst>
              <a:ext uri="{FF2B5EF4-FFF2-40B4-BE49-F238E27FC236}">
                <a16:creationId xmlns:a16="http://schemas.microsoft.com/office/drawing/2014/main" id="{3013576E-71A4-46AA-B12B-8D1ACB854309}"/>
              </a:ext>
            </a:extLst>
          </p:cNvPr>
          <p:cNvSpPr>
            <a:spLocks noChangeArrowheads="1"/>
          </p:cNvSpPr>
          <p:nvPr/>
        </p:nvSpPr>
        <p:spPr bwMode="auto">
          <a:xfrm>
            <a:off x="2358073" y="3968433"/>
            <a:ext cx="5169698" cy="57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969" tIns="40485" rIns="80969" bIns="40485">
            <a:spAutoFit/>
          </a:bodyPr>
          <a:lstStyle/>
          <a:p>
            <a:pPr algn="l"/>
            <a:r>
              <a:rPr lang="en-US" altLang="zh-CN" sz="3200" b="1" dirty="0">
                <a:solidFill>
                  <a:srgbClr val="000000"/>
                </a:solidFill>
                <a:latin typeface="+mn-ea"/>
                <a:cs typeface="+mn-ea"/>
              </a:rPr>
              <a:t>3. </a:t>
            </a:r>
            <a:r>
              <a:rPr lang="zh-CN" altLang="en-US" sz="3200" b="1" dirty="0">
                <a:solidFill>
                  <a:schemeClr val="tx1"/>
                </a:solidFill>
                <a:latin typeface="+mn-ea"/>
                <a:cs typeface="+mn-ea"/>
                <a:sym typeface="SimSun" panose="02010600030101010101" pitchFamily="2" charset="-122"/>
              </a:rPr>
              <a:t>质子交换膜燃料电池认知</a:t>
            </a:r>
          </a:p>
        </p:txBody>
      </p:sp>
    </p:spTree>
    <p:extLst>
      <p:ext uri="{BB962C8B-B14F-4D97-AF65-F5344CB8AC3E}">
        <p14:creationId xmlns:p14="http://schemas.microsoft.com/office/powerpoint/2010/main" val="172715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iterate type="wd">
                                    <p:tmAbs val="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iterate type="wd">
                                    <p:tmAbs val="0"/>
                                  </p:iterate>
                                  <p:childTnLst>
                                    <p:animEffect transition="out" filter="fade">
                                      <p:cBhvr>
                                        <p:cTn id="12" dur="500" tmFilter="0, 0; .2, .5; .8, .5; 1, 0"/>
                                        <p:tgtEl>
                                          <p:spTgt spid="6"/>
                                        </p:tgtEl>
                                      </p:cBhvr>
                                    </p:animEffect>
                                    <p:animScale>
                                      <p:cBhvr>
                                        <p:cTn id="13" dur="250" autoRev="1" fill="hold"/>
                                        <p:tgtEl>
                                          <p:spTgt spid="6"/>
                                        </p:tgtEl>
                                      </p:cBhvr>
                                      <p:by x="105000" y="105000"/>
                                    </p:animScale>
                                  </p:childTnLst>
                                </p:cTn>
                              </p:par>
                            </p:childTnLst>
                          </p:cTn>
                        </p:par>
                        <p:par>
                          <p:cTn id="14" fill="hold">
                            <p:stCondLst>
                              <p:cond delay="1000"/>
                            </p:stCondLst>
                            <p:childTnLst>
                              <p:par>
                                <p:cTn id="15" presetID="22" presetClass="entr" presetSubtype="8" fill="hold" nodeType="afterEffect">
                                  <p:stCondLst>
                                    <p:cond delay="0"/>
                                  </p:stCondLst>
                                  <p:iterate type="wd">
                                    <p:tmAbs val="0"/>
                                  </p:iterate>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par>
                          <p:cTn id="18" fill="hold">
                            <p:stCondLst>
                              <p:cond delay="1250"/>
                            </p:stCondLst>
                            <p:childTnLst>
                              <p:par>
                                <p:cTn id="19" presetID="42" presetClass="entr" presetSubtype="0" fill="hold" grpId="0" nodeType="afterEffect">
                                  <p:stCondLst>
                                    <p:cond delay="0"/>
                                  </p:stCondLst>
                                  <p:iterate type="wd">
                                    <p:tmAbs val="0"/>
                                  </p:iterate>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anim calcmode="lin" valueType="num">
                                      <p:cBhvr>
                                        <p:cTn id="22" dur="750" fill="hold"/>
                                        <p:tgtEl>
                                          <p:spTgt spid="9"/>
                                        </p:tgtEl>
                                        <p:attrNameLst>
                                          <p:attrName>ppt_x</p:attrName>
                                        </p:attrNameLst>
                                      </p:cBhvr>
                                      <p:tavLst>
                                        <p:tav tm="0">
                                          <p:val>
                                            <p:strVal val="#ppt_x"/>
                                          </p:val>
                                        </p:tav>
                                        <p:tav tm="100000">
                                          <p:val>
                                            <p:strVal val="#ppt_x"/>
                                          </p:val>
                                        </p:tav>
                                      </p:tavLst>
                                    </p:anim>
                                    <p:anim calcmode="lin" valueType="num">
                                      <p:cBhvr>
                                        <p:cTn id="23" dur="7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iterate type="wd">
                                    <p:tmAbs val="0"/>
                                  </p:iterate>
                                  <p:childTnLst>
                                    <p:set>
                                      <p:cBhvr>
                                        <p:cTn id="27" dur="1" fill="hold">
                                          <p:stCondLst>
                                            <p:cond delay="0"/>
                                          </p:stCondLst>
                                        </p:cTn>
                                        <p:tgtEl>
                                          <p:spTgt spid="8"/>
                                        </p:tgtEl>
                                        <p:attrNameLst>
                                          <p:attrName>style.visibility</p:attrName>
                                        </p:attrNameLst>
                                      </p:cBhvr>
                                      <p:to>
                                        <p:strVal val="visible"/>
                                      </p:to>
                                    </p:set>
                                    <p:animEffect transition="in" filter="fade">
                                      <p:cBhvr>
                                        <p:cTn id="28" dur="750"/>
                                        <p:tgtEl>
                                          <p:spTgt spid="8"/>
                                        </p:tgtEl>
                                      </p:cBhvr>
                                    </p:animEffect>
                                    <p:anim calcmode="lin" valueType="num">
                                      <p:cBhvr>
                                        <p:cTn id="29" dur="750" fill="hold"/>
                                        <p:tgtEl>
                                          <p:spTgt spid="8"/>
                                        </p:tgtEl>
                                        <p:attrNameLst>
                                          <p:attrName>ppt_x</p:attrName>
                                        </p:attrNameLst>
                                      </p:cBhvr>
                                      <p:tavLst>
                                        <p:tav tm="0">
                                          <p:val>
                                            <p:strVal val="#ppt_x"/>
                                          </p:val>
                                        </p:tav>
                                        <p:tav tm="100000">
                                          <p:val>
                                            <p:strVal val="#ppt_x"/>
                                          </p:val>
                                        </p:tav>
                                      </p:tavLst>
                                    </p:anim>
                                    <p:anim calcmode="lin" valueType="num">
                                      <p:cBhvr>
                                        <p:cTn id="30" dur="750" fill="hold"/>
                                        <p:tgtEl>
                                          <p:spTgt spid="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iterate type="wd">
                                    <p:tmAbs val="0"/>
                                  </p:iterate>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par>
                                <p:cTn id="36" presetID="26" presetClass="emph" presetSubtype="0" fill="hold" nodeType="withEffect">
                                  <p:stCondLst>
                                    <p:cond delay="0"/>
                                  </p:stCondLst>
                                  <p:iterate type="wd">
                                    <p:tmAbs val="0"/>
                                  </p:iterate>
                                  <p:childTnLst>
                                    <p:animEffect transition="out" filter="fade">
                                      <p:cBhvr>
                                        <p:cTn id="37" dur="500" tmFilter="0, 0; .2, .5; .8, .5; 1, 0"/>
                                        <p:tgtEl>
                                          <p:spTgt spid="7"/>
                                        </p:tgtEl>
                                      </p:cBhvr>
                                    </p:animEffect>
                                    <p:animScale>
                                      <p:cBhvr>
                                        <p:cTn id="38" dur="250" autoRev="1" fill="hold"/>
                                        <p:tgtEl>
                                          <p:spTgt spid="7"/>
                                        </p:tgtEl>
                                      </p:cBhvr>
                                      <p:by x="105000" y="105000"/>
                                    </p:animScale>
                                  </p:childTnLst>
                                </p:cTn>
                              </p:par>
                              <p:par>
                                <p:cTn id="39" presetID="22" presetClass="entr" presetSubtype="8" fill="hold" nodeType="withEffect">
                                  <p:stCondLst>
                                    <p:cond delay="0"/>
                                  </p:stCondLst>
                                  <p:iterate type="wd">
                                    <p:tmAbs val="0"/>
                                  </p:iterate>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childTnLst>
                          </p:cTn>
                        </p:par>
                        <p:par>
                          <p:cTn id="42" fill="hold">
                            <p:stCondLst>
                              <p:cond delay="750"/>
                            </p:stCondLst>
                            <p:childTnLst>
                              <p:par>
                                <p:cTn id="43" presetID="47" presetClass="entr" presetSubtype="0" fill="hold" nodeType="afterEffect">
                                  <p:stCondLst>
                                    <p:cond delay="0"/>
                                  </p:stCondLst>
                                  <p:iterate type="wd">
                                    <p:tmAbs val="0"/>
                                  </p:iterate>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1250"/>
                            </p:stCondLst>
                            <p:childTnLst>
                              <p:par>
                                <p:cTn id="49" presetID="26" presetClass="emph" presetSubtype="0" fill="hold" nodeType="afterEffect">
                                  <p:stCondLst>
                                    <p:cond delay="0"/>
                                  </p:stCondLst>
                                  <p:iterate type="wd">
                                    <p:tmAbs val="0"/>
                                  </p:iterate>
                                  <p:childTnLst>
                                    <p:animEffect transition="out" filter="fade">
                                      <p:cBhvr>
                                        <p:cTn id="50" dur="500" tmFilter="0, 0; .2, .5; .8, .5; 1, 0"/>
                                        <p:tgtEl>
                                          <p:spTgt spid="12"/>
                                        </p:tgtEl>
                                      </p:cBhvr>
                                    </p:animEffect>
                                    <p:animScale>
                                      <p:cBhvr>
                                        <p:cTn id="51" dur="250" autoRev="1" fill="hold"/>
                                        <p:tgtEl>
                                          <p:spTgt spid="12"/>
                                        </p:tgtEl>
                                      </p:cBhvr>
                                      <p:by x="105000" y="105000"/>
                                    </p:animScale>
                                  </p:childTnLst>
                                </p:cTn>
                              </p:par>
                            </p:childTnLst>
                          </p:cTn>
                        </p:par>
                        <p:par>
                          <p:cTn id="52" fill="hold">
                            <p:stCondLst>
                              <p:cond delay="1750"/>
                            </p:stCondLst>
                            <p:childTnLst>
                              <p:par>
                                <p:cTn id="53" presetID="22" presetClass="entr" presetSubtype="8" fill="hold" nodeType="afterEffect">
                                  <p:stCondLst>
                                    <p:cond delay="0"/>
                                  </p:stCondLst>
                                  <p:iterate type="wd">
                                    <p:tmAbs val="0"/>
                                  </p:iterate>
                                  <p:childTnLst>
                                    <p:set>
                                      <p:cBhvr>
                                        <p:cTn id="54" dur="1" fill="hold">
                                          <p:stCondLst>
                                            <p:cond delay="0"/>
                                          </p:stCondLst>
                                        </p:cTn>
                                        <p:tgtEl>
                                          <p:spTgt spid="11"/>
                                        </p:tgtEl>
                                        <p:attrNameLst>
                                          <p:attrName>style.visibility</p:attrName>
                                        </p:attrNameLst>
                                      </p:cBhvr>
                                      <p:to>
                                        <p:strVal val="visible"/>
                                      </p:to>
                                    </p:set>
                                    <p:animEffect transition="in" filter="wipe(left)">
                                      <p:cBhvr>
                                        <p:cTn id="55" dur="250"/>
                                        <p:tgtEl>
                                          <p:spTgt spid="11"/>
                                        </p:tgtEl>
                                      </p:cBhvr>
                                    </p:animEffect>
                                  </p:childTnLst>
                                </p:cTn>
                              </p:par>
                            </p:childTnLst>
                          </p:cTn>
                        </p:par>
                        <p:par>
                          <p:cTn id="56" fill="hold">
                            <p:stCondLst>
                              <p:cond delay="2000"/>
                            </p:stCondLst>
                            <p:childTnLst>
                              <p:par>
                                <p:cTn id="57" presetID="42" presetClass="entr" presetSubtype="0" fill="hold" grpId="0" nodeType="afterEffect">
                                  <p:stCondLst>
                                    <p:cond delay="0"/>
                                  </p:stCondLst>
                                  <p:iterate type="wd">
                                    <p:tmAbs val="0"/>
                                  </p:iterate>
                                  <p:childTnLst>
                                    <p:set>
                                      <p:cBhvr>
                                        <p:cTn id="58" dur="1" fill="hold">
                                          <p:stCondLst>
                                            <p:cond delay="0"/>
                                          </p:stCondLst>
                                        </p:cTn>
                                        <p:tgtEl>
                                          <p:spTgt spid="13"/>
                                        </p:tgtEl>
                                        <p:attrNameLst>
                                          <p:attrName>style.visibility</p:attrName>
                                        </p:attrNameLst>
                                      </p:cBhvr>
                                      <p:to>
                                        <p:strVal val="visible"/>
                                      </p:to>
                                    </p:set>
                                    <p:animEffect transition="in" filter="fade">
                                      <p:cBhvr>
                                        <p:cTn id="59" dur="750"/>
                                        <p:tgtEl>
                                          <p:spTgt spid="13"/>
                                        </p:tgtEl>
                                      </p:cBhvr>
                                    </p:animEffect>
                                    <p:anim calcmode="lin" valueType="num">
                                      <p:cBhvr>
                                        <p:cTn id="60" dur="750" fill="hold"/>
                                        <p:tgtEl>
                                          <p:spTgt spid="13"/>
                                        </p:tgtEl>
                                        <p:attrNameLst>
                                          <p:attrName>ppt_x</p:attrName>
                                        </p:attrNameLst>
                                      </p:cBhvr>
                                      <p:tavLst>
                                        <p:tav tm="0">
                                          <p:val>
                                            <p:strVal val="#ppt_x"/>
                                          </p:val>
                                        </p:tav>
                                        <p:tav tm="100000">
                                          <p:val>
                                            <p:strVal val="#ppt_x"/>
                                          </p:val>
                                        </p:tav>
                                      </p:tavLst>
                                    </p:anim>
                                    <p:anim calcmode="lin" valueType="num">
                                      <p:cBhvr>
                                        <p:cTn id="61"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p:nvPr/>
        </p:nvSpPr>
        <p:spPr>
          <a:xfrm rot="1650064">
            <a:off x="9090779" y="897637"/>
            <a:ext cx="445079"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 name="等腰三角形 9"/>
          <p:cNvSpPr/>
          <p:nvPr/>
        </p:nvSpPr>
        <p:spPr>
          <a:xfrm rot="12132218">
            <a:off x="6808861" y="764309"/>
            <a:ext cx="390284" cy="787294"/>
          </a:xfrm>
          <a:prstGeom prst="triangle">
            <a:avLst/>
          </a:prstGeom>
          <a:solidFill>
            <a:srgbClr val="FC6E5B">
              <a:alpha val="31000"/>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1" name="任意多边形 80"/>
          <p:cNvSpPr/>
          <p:nvPr/>
        </p:nvSpPr>
        <p:spPr>
          <a:xfrm rot="8289040">
            <a:off x="10104452" y="914982"/>
            <a:ext cx="2481763" cy="195316"/>
          </a:xfrm>
          <a:custGeom>
            <a:avLst/>
            <a:gdLst>
              <a:gd name="connsiteX0" fmla="*/ 0 w 2481081"/>
              <a:gd name="connsiteY0" fmla="*/ 194529 h 194529"/>
              <a:gd name="connsiteX1" fmla="*/ 174230 w 2481081"/>
              <a:gd name="connsiteY1" fmla="*/ 0 h 194529"/>
              <a:gd name="connsiteX2" fmla="*/ 2263889 w 2481081"/>
              <a:gd name="connsiteY2" fmla="*/ 0 h 194529"/>
              <a:gd name="connsiteX3" fmla="*/ 2481081 w 2481081"/>
              <a:gd name="connsiteY3" fmla="*/ 194529 h 194529"/>
            </a:gdLst>
            <a:ahLst/>
            <a:cxnLst>
              <a:cxn ang="0">
                <a:pos x="connsiteX0" y="connsiteY0"/>
              </a:cxn>
              <a:cxn ang="0">
                <a:pos x="connsiteX1" y="connsiteY1"/>
              </a:cxn>
              <a:cxn ang="0">
                <a:pos x="connsiteX2" y="connsiteY2"/>
              </a:cxn>
              <a:cxn ang="0">
                <a:pos x="connsiteX3" y="connsiteY3"/>
              </a:cxn>
            </a:cxnLst>
            <a:rect l="l" t="t" r="r" b="b"/>
            <a:pathLst>
              <a:path w="2481081" h="194529">
                <a:moveTo>
                  <a:pt x="0" y="194529"/>
                </a:moveTo>
                <a:lnTo>
                  <a:pt x="174230" y="0"/>
                </a:lnTo>
                <a:lnTo>
                  <a:pt x="2263889" y="0"/>
                </a:lnTo>
                <a:lnTo>
                  <a:pt x="2481081"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3" name="任意多边形 72"/>
          <p:cNvSpPr/>
          <p:nvPr/>
        </p:nvSpPr>
        <p:spPr>
          <a:xfrm rot="8289040">
            <a:off x="10183295" y="674869"/>
            <a:ext cx="2153848" cy="44798"/>
          </a:xfrm>
          <a:custGeom>
            <a:avLst/>
            <a:gdLst>
              <a:gd name="connsiteX0" fmla="*/ 51045 w 2151533"/>
              <a:gd name="connsiteY0" fmla="*/ 45719 h 45719"/>
              <a:gd name="connsiteX1" fmla="*/ 0 w 2151533"/>
              <a:gd name="connsiteY1" fmla="*/ 0 h 45719"/>
              <a:gd name="connsiteX2" fmla="*/ 2151533 w 2151533"/>
              <a:gd name="connsiteY2" fmla="*/ 0 h 45719"/>
              <a:gd name="connsiteX3" fmla="*/ 2151533 w 21515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151533" h="45719">
                <a:moveTo>
                  <a:pt x="51045" y="45719"/>
                </a:moveTo>
                <a:lnTo>
                  <a:pt x="0" y="0"/>
                </a:lnTo>
                <a:lnTo>
                  <a:pt x="2151533" y="0"/>
                </a:lnTo>
                <a:lnTo>
                  <a:pt x="2151533" y="45719"/>
                </a:lnTo>
                <a:close/>
              </a:path>
            </a:pathLst>
          </a:custGeom>
          <a:solidFill>
            <a:srgbClr val="79C7C5">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7" name="任意多边形 46"/>
          <p:cNvSpPr/>
          <p:nvPr/>
        </p:nvSpPr>
        <p:spPr>
          <a:xfrm rot="8289040">
            <a:off x="10595429" y="1898729"/>
            <a:ext cx="1872521" cy="46589"/>
          </a:xfrm>
          <a:custGeom>
            <a:avLst/>
            <a:gdLst>
              <a:gd name="connsiteX0" fmla="*/ 0 w 1873652"/>
              <a:gd name="connsiteY0" fmla="*/ 45719 h 45719"/>
              <a:gd name="connsiteX1" fmla="*/ 40948 w 1873652"/>
              <a:gd name="connsiteY1" fmla="*/ 0 h 45719"/>
              <a:gd name="connsiteX2" fmla="*/ 1873652 w 1873652"/>
              <a:gd name="connsiteY2" fmla="*/ 0 h 45719"/>
              <a:gd name="connsiteX3" fmla="*/ 1873652 w 187365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73652" h="45719">
                <a:moveTo>
                  <a:pt x="0" y="45719"/>
                </a:moveTo>
                <a:lnTo>
                  <a:pt x="40948" y="0"/>
                </a:lnTo>
                <a:lnTo>
                  <a:pt x="1873652" y="0"/>
                </a:lnTo>
                <a:lnTo>
                  <a:pt x="1873652" y="45719"/>
                </a:lnTo>
                <a:close/>
              </a:path>
            </a:pathLst>
          </a:custGeom>
          <a:solidFill>
            <a:srgbClr val="FC6E5B">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6" name="任意多边形 75"/>
          <p:cNvSpPr/>
          <p:nvPr/>
        </p:nvSpPr>
        <p:spPr>
          <a:xfrm rot="8289040">
            <a:off x="10333814" y="2348492"/>
            <a:ext cx="2189686" cy="152311"/>
          </a:xfrm>
          <a:custGeom>
            <a:avLst/>
            <a:gdLst>
              <a:gd name="connsiteX0" fmla="*/ 0 w 2190050"/>
              <a:gd name="connsiteY0" fmla="*/ 155058 h 155058"/>
              <a:gd name="connsiteX1" fmla="*/ 138878 w 2190050"/>
              <a:gd name="connsiteY1" fmla="*/ 0 h 155058"/>
              <a:gd name="connsiteX2" fmla="*/ 2016928 w 2190050"/>
              <a:gd name="connsiteY2" fmla="*/ 0 h 155058"/>
              <a:gd name="connsiteX3" fmla="*/ 2190050 w 2190050"/>
              <a:gd name="connsiteY3" fmla="*/ 155058 h 155058"/>
            </a:gdLst>
            <a:ahLst/>
            <a:cxnLst>
              <a:cxn ang="0">
                <a:pos x="connsiteX0" y="connsiteY0"/>
              </a:cxn>
              <a:cxn ang="0">
                <a:pos x="connsiteX1" y="connsiteY1"/>
              </a:cxn>
              <a:cxn ang="0">
                <a:pos x="connsiteX2" y="connsiteY2"/>
              </a:cxn>
              <a:cxn ang="0">
                <a:pos x="connsiteX3" y="connsiteY3"/>
              </a:cxn>
            </a:cxnLst>
            <a:rect l="l" t="t" r="r" b="b"/>
            <a:pathLst>
              <a:path w="2190050" h="155058">
                <a:moveTo>
                  <a:pt x="0" y="155058"/>
                </a:moveTo>
                <a:lnTo>
                  <a:pt x="138878" y="0"/>
                </a:lnTo>
                <a:lnTo>
                  <a:pt x="2016928" y="0"/>
                </a:lnTo>
                <a:lnTo>
                  <a:pt x="2190050" y="155058"/>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5" name="任意多边形 44"/>
          <p:cNvSpPr/>
          <p:nvPr/>
        </p:nvSpPr>
        <p:spPr>
          <a:xfrm rot="8289040">
            <a:off x="11362357" y="2468549"/>
            <a:ext cx="990913" cy="46589"/>
          </a:xfrm>
          <a:custGeom>
            <a:avLst/>
            <a:gdLst>
              <a:gd name="connsiteX0" fmla="*/ 0 w 991862"/>
              <a:gd name="connsiteY0" fmla="*/ 45719 h 45719"/>
              <a:gd name="connsiteX1" fmla="*/ 40948 w 991862"/>
              <a:gd name="connsiteY1" fmla="*/ 0 h 45719"/>
              <a:gd name="connsiteX2" fmla="*/ 991862 w 991862"/>
              <a:gd name="connsiteY2" fmla="*/ 0 h 45719"/>
              <a:gd name="connsiteX3" fmla="*/ 991862 w 99186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991862" h="45719">
                <a:moveTo>
                  <a:pt x="0" y="45719"/>
                </a:moveTo>
                <a:lnTo>
                  <a:pt x="40948" y="0"/>
                </a:lnTo>
                <a:lnTo>
                  <a:pt x="991862" y="0"/>
                </a:lnTo>
                <a:lnTo>
                  <a:pt x="99186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2" name="组合 163"/>
          <p:cNvGrpSpPr/>
          <p:nvPr/>
        </p:nvGrpSpPr>
        <p:grpSpPr>
          <a:xfrm>
            <a:off x="10670688" y="3242639"/>
            <a:ext cx="962243" cy="1114559"/>
            <a:chOff x="10670736" y="3241053"/>
            <a:chExt cx="962659" cy="1118718"/>
          </a:xfrm>
        </p:grpSpPr>
        <p:sp>
          <p:nvSpPr>
            <p:cNvPr id="16" name="等腰三角形 1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7" name="等腰三角形 16"/>
            <p:cNvSpPr/>
            <p:nvPr/>
          </p:nvSpPr>
          <p:spPr>
            <a:xfrm rot="20901646">
              <a:off x="10936527" y="3445371"/>
              <a:ext cx="696868"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24" name="等腰三角形 23"/>
          <p:cNvSpPr/>
          <p:nvPr/>
        </p:nvSpPr>
        <p:spPr>
          <a:xfrm rot="14549936" flipH="1">
            <a:off x="6822414" y="4571887"/>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0" name="等腰三角形 29"/>
          <p:cNvSpPr/>
          <p:nvPr/>
        </p:nvSpPr>
        <p:spPr>
          <a:xfrm rot="14549936" flipH="1">
            <a:off x="5530703" y="4748413"/>
            <a:ext cx="444468" cy="765529"/>
          </a:xfrm>
          <a:prstGeom prst="triangle">
            <a:avLst/>
          </a:prstGeom>
          <a:solidFill>
            <a:srgbClr val="66BFBC"/>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31" name="等腰三角形 30"/>
          <p:cNvSpPr/>
          <p:nvPr/>
        </p:nvSpPr>
        <p:spPr>
          <a:xfrm rot="14549936" flipH="1">
            <a:off x="7402623" y="4771981"/>
            <a:ext cx="444468" cy="765543"/>
          </a:xfrm>
          <a:prstGeom prst="triangle">
            <a:avLst/>
          </a:prstGeom>
          <a:solidFill>
            <a:srgbClr val="FC6E5B"/>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3" name="组合 10"/>
          <p:cNvGrpSpPr/>
          <p:nvPr/>
        </p:nvGrpSpPr>
        <p:grpSpPr bwMode="auto">
          <a:xfrm>
            <a:off x="960451" y="2316238"/>
            <a:ext cx="827852" cy="922822"/>
            <a:chOff x="1354861" y="2750116"/>
            <a:chExt cx="828164" cy="924005"/>
          </a:xfrm>
        </p:grpSpPr>
        <p:sp>
          <p:nvSpPr>
            <p:cNvPr id="33" name="直角三角形 32"/>
            <p:cNvSpPr/>
            <p:nvPr/>
          </p:nvSpPr>
          <p:spPr>
            <a:xfrm rot="3161904">
              <a:off x="1666534" y="3157630"/>
              <a:ext cx="516725" cy="516258"/>
            </a:xfrm>
            <a:prstGeom prst="rtTriangle">
              <a:avLst/>
            </a:prstGeom>
            <a:solidFill>
              <a:srgbClr val="66BFB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34" name="直角三角形 33"/>
            <p:cNvSpPr/>
            <p:nvPr/>
          </p:nvSpPr>
          <p:spPr>
            <a:xfrm rot="3161904" flipH="1">
              <a:off x="1354628" y="2750349"/>
              <a:ext cx="516725" cy="516258"/>
            </a:xfrm>
            <a:prstGeom prst="rtTriangle">
              <a:avLst/>
            </a:prstGeom>
            <a:solidFill>
              <a:srgbClr val="66BFB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39" name="直角三角形 38"/>
          <p:cNvSpPr/>
          <p:nvPr/>
        </p:nvSpPr>
        <p:spPr>
          <a:xfrm rot="3176496">
            <a:off x="3555840" y="5261093"/>
            <a:ext cx="306804" cy="307224"/>
          </a:xfrm>
          <a:prstGeom prst="rtTriangle">
            <a:avLst/>
          </a:prstGeom>
          <a:solidFill>
            <a:srgbClr val="66BFBC">
              <a:alpha val="6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40" name="直角三角形 39"/>
          <p:cNvSpPr/>
          <p:nvPr/>
        </p:nvSpPr>
        <p:spPr>
          <a:xfrm rot="3176496" flipH="1">
            <a:off x="3393834" y="5045957"/>
            <a:ext cx="306804" cy="307224"/>
          </a:xfrm>
          <a:prstGeom prst="rtTriangle">
            <a:avLst/>
          </a:prstGeom>
          <a:solidFill>
            <a:srgbClr val="66BFBC">
              <a:alpha val="90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2" name="等腰三角形 81"/>
          <p:cNvSpPr/>
          <p:nvPr/>
        </p:nvSpPr>
        <p:spPr>
          <a:xfrm rot="8943941">
            <a:off x="3278006" y="1287787"/>
            <a:ext cx="861663" cy="1078367"/>
          </a:xfrm>
          <a:prstGeom prst="triangle">
            <a:avLst/>
          </a:prstGeom>
          <a:solidFill>
            <a:srgbClr val="FC6E5B">
              <a:alpha val="62000"/>
            </a:srgbClr>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3" name="椭圆 82"/>
          <p:cNvSpPr/>
          <p:nvPr/>
        </p:nvSpPr>
        <p:spPr>
          <a:xfrm>
            <a:off x="2612913" y="1670390"/>
            <a:ext cx="776939" cy="858338"/>
          </a:xfrm>
          <a:prstGeom prst="ellipse">
            <a:avLst/>
          </a:prstGeom>
          <a:solidFill>
            <a:srgbClr val="FBC75D">
              <a:alpha val="56000"/>
            </a:srgbClr>
          </a:soli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8" name="等腰三角形 87"/>
          <p:cNvSpPr/>
          <p:nvPr/>
        </p:nvSpPr>
        <p:spPr>
          <a:xfrm rot="7669978">
            <a:off x="1687382" y="2095562"/>
            <a:ext cx="302829" cy="288288"/>
          </a:xfrm>
          <a:prstGeom prst="triangle">
            <a:avLst/>
          </a:prstGeom>
          <a:solidFill>
            <a:srgbClr val="8CC066">
              <a:alpha val="62000"/>
            </a:srgb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8" name="任意多边形 77"/>
          <p:cNvSpPr/>
          <p:nvPr/>
        </p:nvSpPr>
        <p:spPr>
          <a:xfrm rot="8289040">
            <a:off x="7520551" y="5944810"/>
            <a:ext cx="2687831" cy="193524"/>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6" name="任意多边形 65"/>
          <p:cNvSpPr/>
          <p:nvPr/>
        </p:nvSpPr>
        <p:spPr>
          <a:xfrm rot="8289040">
            <a:off x="8269560" y="6376654"/>
            <a:ext cx="1449636" cy="43005"/>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4" name="任意多边形 63"/>
          <p:cNvSpPr/>
          <p:nvPr/>
        </p:nvSpPr>
        <p:spPr>
          <a:xfrm rot="8289040">
            <a:off x="8715739" y="6265557"/>
            <a:ext cx="1775761" cy="44798"/>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0" name="任意多边形 69"/>
          <p:cNvSpPr/>
          <p:nvPr/>
        </p:nvSpPr>
        <p:spPr>
          <a:xfrm rot="8289040">
            <a:off x="6977608" y="6116831"/>
            <a:ext cx="2230900" cy="44797"/>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2" name="任意多边形 71"/>
          <p:cNvSpPr/>
          <p:nvPr/>
        </p:nvSpPr>
        <p:spPr>
          <a:xfrm rot="8289040">
            <a:off x="6330738" y="6502086"/>
            <a:ext cx="1075132" cy="43005"/>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80" name="任意多边形 79"/>
          <p:cNvSpPr/>
          <p:nvPr/>
        </p:nvSpPr>
        <p:spPr>
          <a:xfrm rot="8289040">
            <a:off x="-541150" y="5462792"/>
            <a:ext cx="3977989" cy="125432"/>
          </a:xfrm>
          <a:custGeom>
            <a:avLst/>
            <a:gdLst>
              <a:gd name="connsiteX0" fmla="*/ 139966 w 3978903"/>
              <a:gd name="connsiteY0" fmla="*/ 125361 h 125361"/>
              <a:gd name="connsiteX1" fmla="*/ 0 w 3978903"/>
              <a:gd name="connsiteY1" fmla="*/ 0 h 125361"/>
              <a:gd name="connsiteX2" fmla="*/ 3939559 w 3978903"/>
              <a:gd name="connsiteY2" fmla="*/ 0 h 125361"/>
              <a:gd name="connsiteX3" fmla="*/ 3978903 w 3978903"/>
              <a:gd name="connsiteY3" fmla="*/ 35238 h 125361"/>
              <a:gd name="connsiteX4" fmla="*/ 3898184 w 3978903"/>
              <a:gd name="connsiteY4" fmla="*/ 125361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8903" h="125361">
                <a:moveTo>
                  <a:pt x="139966" y="125361"/>
                </a:moveTo>
                <a:lnTo>
                  <a:pt x="0" y="0"/>
                </a:lnTo>
                <a:lnTo>
                  <a:pt x="3939559" y="0"/>
                </a:lnTo>
                <a:lnTo>
                  <a:pt x="3978903" y="35238"/>
                </a:lnTo>
                <a:lnTo>
                  <a:pt x="3898184" y="125361"/>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6" name="任意多边形 55"/>
          <p:cNvSpPr/>
          <p:nvPr/>
        </p:nvSpPr>
        <p:spPr>
          <a:xfrm rot="8289040">
            <a:off x="-568029" y="4959272"/>
            <a:ext cx="4214520" cy="44797"/>
          </a:xfrm>
          <a:custGeom>
            <a:avLst/>
            <a:gdLst>
              <a:gd name="connsiteX0" fmla="*/ 0 w 4213929"/>
              <a:gd name="connsiteY0" fmla="*/ 45719 h 45719"/>
              <a:gd name="connsiteX1" fmla="*/ 0 w 4213929"/>
              <a:gd name="connsiteY1" fmla="*/ 0 h 45719"/>
              <a:gd name="connsiteX2" fmla="*/ 4213929 w 4213929"/>
              <a:gd name="connsiteY2" fmla="*/ 0 h 45719"/>
              <a:gd name="connsiteX3" fmla="*/ 4172980 w 4213929"/>
              <a:gd name="connsiteY3" fmla="*/ 45719 h 45719"/>
            </a:gdLst>
            <a:ahLst/>
            <a:cxnLst>
              <a:cxn ang="0">
                <a:pos x="connsiteX0" y="connsiteY0"/>
              </a:cxn>
              <a:cxn ang="0">
                <a:pos x="connsiteX1" y="connsiteY1"/>
              </a:cxn>
              <a:cxn ang="0">
                <a:pos x="connsiteX2" y="connsiteY2"/>
              </a:cxn>
              <a:cxn ang="0">
                <a:pos x="connsiteX3" y="connsiteY3"/>
              </a:cxn>
            </a:cxnLst>
            <a:rect l="l" t="t" r="r" b="b"/>
            <a:pathLst>
              <a:path w="4213929" h="45719">
                <a:moveTo>
                  <a:pt x="0" y="45719"/>
                </a:moveTo>
                <a:lnTo>
                  <a:pt x="0" y="0"/>
                </a:lnTo>
                <a:lnTo>
                  <a:pt x="4213929" y="0"/>
                </a:lnTo>
                <a:lnTo>
                  <a:pt x="4172980"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4" name="任意多边形 53"/>
          <p:cNvSpPr/>
          <p:nvPr/>
        </p:nvSpPr>
        <p:spPr>
          <a:xfrm rot="8289040">
            <a:off x="-266992" y="4701240"/>
            <a:ext cx="1847436" cy="46589"/>
          </a:xfrm>
          <a:custGeom>
            <a:avLst/>
            <a:gdLst>
              <a:gd name="connsiteX0" fmla="*/ 0 w 1847733"/>
              <a:gd name="connsiteY0" fmla="*/ 45719 h 45719"/>
              <a:gd name="connsiteX1" fmla="*/ 0 w 1847733"/>
              <a:gd name="connsiteY1" fmla="*/ 0 h 45719"/>
              <a:gd name="connsiteX2" fmla="*/ 1847733 w 1847733"/>
              <a:gd name="connsiteY2" fmla="*/ 0 h 45719"/>
              <a:gd name="connsiteX3" fmla="*/ 1806784 w 1847733"/>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847733" h="45719">
                <a:moveTo>
                  <a:pt x="0" y="45719"/>
                </a:moveTo>
                <a:lnTo>
                  <a:pt x="0" y="0"/>
                </a:lnTo>
                <a:lnTo>
                  <a:pt x="1847733" y="0"/>
                </a:lnTo>
                <a:lnTo>
                  <a:pt x="1806784"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52" name="任意多边形 51"/>
          <p:cNvSpPr/>
          <p:nvPr/>
        </p:nvSpPr>
        <p:spPr>
          <a:xfrm rot="8289040">
            <a:off x="-295662" y="4260436"/>
            <a:ext cx="2076798" cy="46589"/>
          </a:xfrm>
          <a:custGeom>
            <a:avLst/>
            <a:gdLst>
              <a:gd name="connsiteX0" fmla="*/ 0 w 2076814"/>
              <a:gd name="connsiteY0" fmla="*/ 45719 h 45719"/>
              <a:gd name="connsiteX1" fmla="*/ 0 w 2076814"/>
              <a:gd name="connsiteY1" fmla="*/ 0 h 45719"/>
              <a:gd name="connsiteX2" fmla="*/ 2076814 w 2076814"/>
              <a:gd name="connsiteY2" fmla="*/ 0 h 45719"/>
              <a:gd name="connsiteX3" fmla="*/ 2035866 w 2076814"/>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076814" h="45719">
                <a:moveTo>
                  <a:pt x="0" y="45719"/>
                </a:moveTo>
                <a:lnTo>
                  <a:pt x="0" y="0"/>
                </a:lnTo>
                <a:lnTo>
                  <a:pt x="2076814" y="0"/>
                </a:lnTo>
                <a:lnTo>
                  <a:pt x="2035866"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60" name="任意多边形 59"/>
          <p:cNvSpPr/>
          <p:nvPr/>
        </p:nvSpPr>
        <p:spPr>
          <a:xfrm rot="8289040">
            <a:off x="283118" y="6036196"/>
            <a:ext cx="2431591" cy="46589"/>
          </a:xfrm>
          <a:custGeom>
            <a:avLst/>
            <a:gdLst>
              <a:gd name="connsiteX0" fmla="*/ 0 w 2432620"/>
              <a:gd name="connsiteY0" fmla="*/ 45719 h 45719"/>
              <a:gd name="connsiteX1" fmla="*/ 0 w 2432620"/>
              <a:gd name="connsiteY1" fmla="*/ 0 h 45719"/>
              <a:gd name="connsiteX2" fmla="*/ 2381575 w 2432620"/>
              <a:gd name="connsiteY2" fmla="*/ 0 h 45719"/>
              <a:gd name="connsiteX3" fmla="*/ 2432620 w 243262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432620" h="45719">
                <a:moveTo>
                  <a:pt x="0" y="45719"/>
                </a:moveTo>
                <a:lnTo>
                  <a:pt x="0" y="0"/>
                </a:lnTo>
                <a:lnTo>
                  <a:pt x="2381575" y="0"/>
                </a:lnTo>
                <a:lnTo>
                  <a:pt x="2432620"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0" name="任意多边形 89"/>
          <p:cNvSpPr/>
          <p:nvPr/>
        </p:nvSpPr>
        <p:spPr>
          <a:xfrm rot="8289040">
            <a:off x="2886731" y="6421452"/>
            <a:ext cx="1318829" cy="94969"/>
          </a:xfrm>
          <a:custGeom>
            <a:avLst/>
            <a:gdLst>
              <a:gd name="connsiteX0" fmla="*/ 217193 w 2688632"/>
              <a:gd name="connsiteY0" fmla="*/ 194530 h 194530"/>
              <a:gd name="connsiteX1" fmla="*/ 0 w 2688632"/>
              <a:gd name="connsiteY1" fmla="*/ 0 h 194530"/>
              <a:gd name="connsiteX2" fmla="*/ 2471440 w 2688632"/>
              <a:gd name="connsiteY2" fmla="*/ 0 h 194530"/>
              <a:gd name="connsiteX3" fmla="*/ 2688632 w 2688632"/>
              <a:gd name="connsiteY3" fmla="*/ 194529 h 194530"/>
            </a:gdLst>
            <a:ahLst/>
            <a:cxnLst>
              <a:cxn ang="0">
                <a:pos x="connsiteX0" y="connsiteY0"/>
              </a:cxn>
              <a:cxn ang="0">
                <a:pos x="connsiteX1" y="connsiteY1"/>
              </a:cxn>
              <a:cxn ang="0">
                <a:pos x="connsiteX2" y="connsiteY2"/>
              </a:cxn>
              <a:cxn ang="0">
                <a:pos x="connsiteX3" y="connsiteY3"/>
              </a:cxn>
            </a:cxnLst>
            <a:rect l="l" t="t" r="r" b="b"/>
            <a:pathLst>
              <a:path w="2688632" h="194530">
                <a:moveTo>
                  <a:pt x="217193" y="194530"/>
                </a:moveTo>
                <a:lnTo>
                  <a:pt x="0" y="0"/>
                </a:lnTo>
                <a:lnTo>
                  <a:pt x="2471440" y="0"/>
                </a:lnTo>
                <a:lnTo>
                  <a:pt x="2688632" y="194529"/>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1" name="任意多边形 90"/>
          <p:cNvSpPr/>
          <p:nvPr/>
        </p:nvSpPr>
        <p:spPr>
          <a:xfrm rot="8289040">
            <a:off x="3252276" y="6634686"/>
            <a:ext cx="711379" cy="21503"/>
          </a:xfrm>
          <a:custGeom>
            <a:avLst/>
            <a:gdLst>
              <a:gd name="connsiteX0" fmla="*/ 0 w 1448568"/>
              <a:gd name="connsiteY0" fmla="*/ 45719 h 45719"/>
              <a:gd name="connsiteX1" fmla="*/ 0 w 1448568"/>
              <a:gd name="connsiteY1" fmla="*/ 0 h 45719"/>
              <a:gd name="connsiteX2" fmla="*/ 1397523 w 1448568"/>
              <a:gd name="connsiteY2" fmla="*/ 0 h 45719"/>
              <a:gd name="connsiteX3" fmla="*/ 1448568 w 1448568"/>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448568" h="45719">
                <a:moveTo>
                  <a:pt x="0" y="45719"/>
                </a:moveTo>
                <a:lnTo>
                  <a:pt x="0" y="0"/>
                </a:lnTo>
                <a:lnTo>
                  <a:pt x="1397523" y="0"/>
                </a:lnTo>
                <a:lnTo>
                  <a:pt x="1448568" y="45719"/>
                </a:lnTo>
                <a:close/>
              </a:path>
            </a:pathLst>
          </a:custGeom>
          <a:solidFill>
            <a:srgbClr val="FC6E5B">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2" name="任意多边形 91"/>
          <p:cNvSpPr/>
          <p:nvPr/>
        </p:nvSpPr>
        <p:spPr>
          <a:xfrm rot="8289040">
            <a:off x="3472677" y="6579138"/>
            <a:ext cx="870857" cy="21503"/>
          </a:xfrm>
          <a:custGeom>
            <a:avLst/>
            <a:gdLst>
              <a:gd name="connsiteX0" fmla="*/ 0 w 1776912"/>
              <a:gd name="connsiteY0" fmla="*/ 45719 h 45719"/>
              <a:gd name="connsiteX1" fmla="*/ 0 w 1776912"/>
              <a:gd name="connsiteY1" fmla="*/ 0 h 45719"/>
              <a:gd name="connsiteX2" fmla="*/ 1725868 w 1776912"/>
              <a:gd name="connsiteY2" fmla="*/ 1 h 45719"/>
              <a:gd name="connsiteX3" fmla="*/ 1776912 w 177691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776912" h="45719">
                <a:moveTo>
                  <a:pt x="0" y="45719"/>
                </a:moveTo>
                <a:lnTo>
                  <a:pt x="0" y="0"/>
                </a:lnTo>
                <a:lnTo>
                  <a:pt x="1725868" y="1"/>
                </a:lnTo>
                <a:lnTo>
                  <a:pt x="1776912"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3" name="任意多边形 92"/>
          <p:cNvSpPr/>
          <p:nvPr/>
        </p:nvSpPr>
        <p:spPr>
          <a:xfrm rot="8289040">
            <a:off x="2619739" y="6505670"/>
            <a:ext cx="1093051" cy="23295"/>
          </a:xfrm>
          <a:custGeom>
            <a:avLst/>
            <a:gdLst>
              <a:gd name="connsiteX0" fmla="*/ 0 w 2230870"/>
              <a:gd name="connsiteY0" fmla="*/ 45719 h 45719"/>
              <a:gd name="connsiteX1" fmla="*/ 0 w 2230870"/>
              <a:gd name="connsiteY1" fmla="*/ 0 h 45719"/>
              <a:gd name="connsiteX2" fmla="*/ 2179825 w 2230870"/>
              <a:gd name="connsiteY2" fmla="*/ 0 h 45719"/>
              <a:gd name="connsiteX3" fmla="*/ 2230870 w 2230870"/>
              <a:gd name="connsiteY3" fmla="*/ 45719 h 45719"/>
            </a:gdLst>
            <a:ahLst/>
            <a:cxnLst>
              <a:cxn ang="0">
                <a:pos x="connsiteX0" y="connsiteY0"/>
              </a:cxn>
              <a:cxn ang="0">
                <a:pos x="connsiteX1" y="connsiteY1"/>
              </a:cxn>
              <a:cxn ang="0">
                <a:pos x="connsiteX2" y="connsiteY2"/>
              </a:cxn>
              <a:cxn ang="0">
                <a:pos x="connsiteX3" y="connsiteY3"/>
              </a:cxn>
            </a:cxnLst>
            <a:rect l="l" t="t" r="r" b="b"/>
            <a:pathLst>
              <a:path w="2230870" h="45719">
                <a:moveTo>
                  <a:pt x="0" y="45719"/>
                </a:moveTo>
                <a:lnTo>
                  <a:pt x="0" y="0"/>
                </a:lnTo>
                <a:lnTo>
                  <a:pt x="2179825" y="0"/>
                </a:lnTo>
                <a:lnTo>
                  <a:pt x="2230870" y="45719"/>
                </a:lnTo>
                <a:close/>
              </a:path>
            </a:pathLst>
          </a:custGeom>
          <a:solidFill>
            <a:srgbClr val="66BFBC">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94" name="任意多边形 93"/>
          <p:cNvSpPr/>
          <p:nvPr/>
        </p:nvSpPr>
        <p:spPr>
          <a:xfrm rot="8289040">
            <a:off x="2302576" y="6695610"/>
            <a:ext cx="526815" cy="21503"/>
          </a:xfrm>
          <a:custGeom>
            <a:avLst/>
            <a:gdLst>
              <a:gd name="connsiteX0" fmla="*/ 0 w 1075142"/>
              <a:gd name="connsiteY0" fmla="*/ 45719 h 45719"/>
              <a:gd name="connsiteX1" fmla="*/ 0 w 1075142"/>
              <a:gd name="connsiteY1" fmla="*/ 0 h 45719"/>
              <a:gd name="connsiteX2" fmla="*/ 1024097 w 1075142"/>
              <a:gd name="connsiteY2" fmla="*/ 0 h 45719"/>
              <a:gd name="connsiteX3" fmla="*/ 1075142 w 1075142"/>
              <a:gd name="connsiteY3" fmla="*/ 45719 h 45719"/>
            </a:gdLst>
            <a:ahLst/>
            <a:cxnLst>
              <a:cxn ang="0">
                <a:pos x="connsiteX0" y="connsiteY0"/>
              </a:cxn>
              <a:cxn ang="0">
                <a:pos x="connsiteX1" y="connsiteY1"/>
              </a:cxn>
              <a:cxn ang="0">
                <a:pos x="connsiteX2" y="connsiteY2"/>
              </a:cxn>
              <a:cxn ang="0">
                <a:pos x="connsiteX3" y="connsiteY3"/>
              </a:cxn>
            </a:cxnLst>
            <a:rect l="l" t="t" r="r" b="b"/>
            <a:pathLst>
              <a:path w="1075142" h="45719">
                <a:moveTo>
                  <a:pt x="0" y="45719"/>
                </a:moveTo>
                <a:lnTo>
                  <a:pt x="0" y="0"/>
                </a:lnTo>
                <a:lnTo>
                  <a:pt x="1024097" y="0"/>
                </a:lnTo>
                <a:lnTo>
                  <a:pt x="1075142" y="45719"/>
                </a:lnTo>
                <a:close/>
              </a:path>
            </a:pathLst>
          </a:custGeom>
          <a:solidFill>
            <a:srgbClr val="8CC066">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4" name="等腰三角形 103"/>
          <p:cNvSpPr/>
          <p:nvPr/>
        </p:nvSpPr>
        <p:spPr>
          <a:xfrm rot="8791815">
            <a:off x="4906187" y="947236"/>
            <a:ext cx="275951" cy="130808"/>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5" name="等腰三角形 104"/>
          <p:cNvSpPr/>
          <p:nvPr/>
        </p:nvSpPr>
        <p:spPr>
          <a:xfrm rot="10800000">
            <a:off x="4980602" y="728975"/>
            <a:ext cx="1374250" cy="1380945"/>
          </a:xfrm>
          <a:prstGeom prst="triangle">
            <a:avLst/>
          </a:prstGeom>
          <a:solidFill>
            <a:srgbClr val="66BFBC"/>
          </a:solidFill>
          <a:ln>
            <a:noFill/>
          </a:ln>
          <a:effectLst>
            <a:softEdge rad="3683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6" name="等腰三角形 105"/>
          <p:cNvSpPr/>
          <p:nvPr/>
        </p:nvSpPr>
        <p:spPr>
          <a:xfrm rot="8791815">
            <a:off x="8011528" y="1101339"/>
            <a:ext cx="275951" cy="134392"/>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7" name="等腰三角形 106"/>
          <p:cNvSpPr/>
          <p:nvPr/>
        </p:nvSpPr>
        <p:spPr>
          <a:xfrm rot="8791815">
            <a:off x="8758744" y="4701240"/>
            <a:ext cx="274159" cy="130807"/>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8" name="等腰三角形 107"/>
          <p:cNvSpPr/>
          <p:nvPr/>
        </p:nvSpPr>
        <p:spPr>
          <a:xfrm rot="8791815">
            <a:off x="7586850" y="6039780"/>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09" name="等腰三角形 108"/>
          <p:cNvSpPr/>
          <p:nvPr/>
        </p:nvSpPr>
        <p:spPr>
          <a:xfrm rot="8791815">
            <a:off x="5599648" y="5484295"/>
            <a:ext cx="274158"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0" name="等腰三角形 109"/>
          <p:cNvSpPr/>
          <p:nvPr/>
        </p:nvSpPr>
        <p:spPr>
          <a:xfrm rot="8791815">
            <a:off x="4612317" y="5113374"/>
            <a:ext cx="274159" cy="132600"/>
          </a:xfrm>
          <a:prstGeom prs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1" name="等腰三角形 110"/>
          <p:cNvSpPr/>
          <p:nvPr/>
        </p:nvSpPr>
        <p:spPr>
          <a:xfrm rot="8791815">
            <a:off x="6568704" y="5197293"/>
            <a:ext cx="689880" cy="772281"/>
          </a:xfrm>
          <a:prstGeom prst="triangle">
            <a:avLst/>
          </a:prstGeom>
          <a:solidFill>
            <a:srgbClr val="8CC066"/>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2" name="等腰三角形 111"/>
          <p:cNvSpPr/>
          <p:nvPr/>
        </p:nvSpPr>
        <p:spPr>
          <a:xfrm rot="12808185" flipH="1">
            <a:off x="5859471" y="5964520"/>
            <a:ext cx="274159" cy="130808"/>
          </a:xfrm>
          <a:prstGeom prs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3" name="等腰三角形 112"/>
          <p:cNvSpPr/>
          <p:nvPr/>
        </p:nvSpPr>
        <p:spPr>
          <a:xfrm rot="8791815">
            <a:off x="2447718" y="5760245"/>
            <a:ext cx="274159" cy="132600"/>
          </a:xfrm>
          <a:prstGeom prs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5" name="等腰三角形 114"/>
          <p:cNvSpPr/>
          <p:nvPr/>
        </p:nvSpPr>
        <p:spPr>
          <a:xfrm rot="9746558" flipV="1">
            <a:off x="9937849" y="4525392"/>
            <a:ext cx="240071" cy="484718"/>
          </a:xfrm>
          <a:prstGeom prst="triangle">
            <a:avLst>
              <a:gd name="adj" fmla="val 41342"/>
            </a:avLst>
          </a:pr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17" name="直角三角形 116"/>
          <p:cNvSpPr/>
          <p:nvPr/>
        </p:nvSpPr>
        <p:spPr>
          <a:xfrm rot="11669251" flipH="1">
            <a:off x="11279930" y="6272725"/>
            <a:ext cx="215026" cy="215026"/>
          </a:xfrm>
          <a:prstGeom prst="rtTriangle">
            <a:avLst/>
          </a:pr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1" name="直角三角形 120"/>
          <p:cNvSpPr/>
          <p:nvPr/>
        </p:nvSpPr>
        <p:spPr>
          <a:xfrm rot="8729171" flipH="1">
            <a:off x="4853506" y="5646484"/>
            <a:ext cx="1736647" cy="714633"/>
          </a:xfrm>
          <a:prstGeom prst="rtTriangle">
            <a:avLst/>
          </a:prstGeom>
          <a:solidFill>
            <a:srgbClr val="FBC75D"/>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2" name="直角三角形 121"/>
          <p:cNvSpPr/>
          <p:nvPr/>
        </p:nvSpPr>
        <p:spPr>
          <a:xfrm rot="1054849">
            <a:off x="9946766" y="1830637"/>
            <a:ext cx="157686" cy="193524"/>
          </a:xfrm>
          <a:prstGeom prst="rtTriangle">
            <a:avLst/>
          </a:prstGeom>
          <a:solidFill>
            <a:srgbClr val="FC6E5B"/>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5" name="直角三角形 124"/>
          <p:cNvSpPr/>
          <p:nvPr/>
        </p:nvSpPr>
        <p:spPr>
          <a:xfrm rot="11669251" flipH="1">
            <a:off x="11620389" y="5663483"/>
            <a:ext cx="215026" cy="211443"/>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6" name="直角三角形 125"/>
          <p:cNvSpPr/>
          <p:nvPr/>
        </p:nvSpPr>
        <p:spPr>
          <a:xfrm rot="9930749">
            <a:off x="10744155" y="5618687"/>
            <a:ext cx="215026" cy="211443"/>
          </a:xfrm>
          <a:prstGeom prst="rtTriangle">
            <a:avLst/>
          </a:prstGeom>
          <a:solidFill>
            <a:srgbClr val="FBC75D"/>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7" name="直角三角形 126"/>
          <p:cNvSpPr/>
          <p:nvPr/>
        </p:nvSpPr>
        <p:spPr>
          <a:xfrm rot="11669251" flipH="1">
            <a:off x="10375026" y="6365903"/>
            <a:ext cx="215026" cy="213235"/>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8" name="直角三角形 127"/>
          <p:cNvSpPr/>
          <p:nvPr/>
        </p:nvSpPr>
        <p:spPr>
          <a:xfrm rot="9930749">
            <a:off x="11713567" y="4595519"/>
            <a:ext cx="215026" cy="215026"/>
          </a:xfrm>
          <a:prstGeom prst="rtTriangle">
            <a:avLst/>
          </a:prstGeom>
          <a:solidFill>
            <a:srgbClr val="FC6E5B">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29" name="直角三角形 128"/>
          <p:cNvSpPr/>
          <p:nvPr/>
        </p:nvSpPr>
        <p:spPr>
          <a:xfrm rot="11669251" flipH="1">
            <a:off x="11116868" y="4871469"/>
            <a:ext cx="215026" cy="215026"/>
          </a:xfrm>
          <a:prstGeom prst="rtTriangle">
            <a:avLst/>
          </a:pr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45" name="任意多边形 144"/>
          <p:cNvSpPr/>
          <p:nvPr/>
        </p:nvSpPr>
        <p:spPr>
          <a:xfrm rot="10011152">
            <a:off x="3945735" y="1226771"/>
            <a:ext cx="245489"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3" name="任意多边形 152"/>
          <p:cNvSpPr/>
          <p:nvPr/>
        </p:nvSpPr>
        <p:spPr>
          <a:xfrm rot="17730414">
            <a:off x="7956427" y="883502"/>
            <a:ext cx="1129194" cy="94221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4" name="任意多边形 153"/>
          <p:cNvSpPr/>
          <p:nvPr/>
        </p:nvSpPr>
        <p:spPr>
          <a:xfrm rot="10011152">
            <a:off x="8914639" y="863018"/>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6" name="任意多边形 155"/>
          <p:cNvSpPr/>
          <p:nvPr/>
        </p:nvSpPr>
        <p:spPr>
          <a:xfrm rot="10011152">
            <a:off x="9875091" y="1017120"/>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7" name="任意多边形 156"/>
          <p:cNvSpPr/>
          <p:nvPr/>
        </p:nvSpPr>
        <p:spPr>
          <a:xfrm rot="10011152">
            <a:off x="6183803" y="846891"/>
            <a:ext cx="245488"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58" name="任意多边形 157"/>
          <p:cNvSpPr/>
          <p:nvPr/>
        </p:nvSpPr>
        <p:spPr>
          <a:xfrm rot="10011152">
            <a:off x="4048058" y="1103751"/>
            <a:ext cx="943692" cy="126886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FBC75D"/>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1" name="任意多边形 160"/>
          <p:cNvSpPr/>
          <p:nvPr/>
        </p:nvSpPr>
        <p:spPr>
          <a:xfrm rot="17840340">
            <a:off x="3586982" y="4005642"/>
            <a:ext cx="1076868" cy="898553"/>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66BFBC"/>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163" name="任意多边形 162"/>
          <p:cNvSpPr/>
          <p:nvPr/>
        </p:nvSpPr>
        <p:spPr>
          <a:xfrm rot="10011152">
            <a:off x="4429545" y="5860591"/>
            <a:ext cx="243697" cy="204275"/>
          </a:xfrm>
          <a:custGeom>
            <a:avLst/>
            <a:gdLst>
              <a:gd name="connsiteX0" fmla="*/ 0 w 525192"/>
              <a:gd name="connsiteY0" fmla="*/ 0 h 648350"/>
              <a:gd name="connsiteX1" fmla="*/ 525192 w 525192"/>
              <a:gd name="connsiteY1" fmla="*/ 525192 h 648350"/>
              <a:gd name="connsiteX2" fmla="*/ 0 w 525192"/>
              <a:gd name="connsiteY2" fmla="*/ 648350 h 648350"/>
            </a:gdLst>
            <a:ahLst/>
            <a:cxnLst>
              <a:cxn ang="0">
                <a:pos x="connsiteX0" y="connsiteY0"/>
              </a:cxn>
              <a:cxn ang="0">
                <a:pos x="connsiteX1" y="connsiteY1"/>
              </a:cxn>
              <a:cxn ang="0">
                <a:pos x="connsiteX2" y="connsiteY2"/>
              </a:cxn>
            </a:cxnLst>
            <a:rect l="l" t="t" r="r" b="b"/>
            <a:pathLst>
              <a:path w="525192" h="648350">
                <a:moveTo>
                  <a:pt x="0" y="0"/>
                </a:moveTo>
                <a:lnTo>
                  <a:pt x="525192" y="525192"/>
                </a:lnTo>
                <a:lnTo>
                  <a:pt x="0" y="648350"/>
                </a:lnTo>
                <a:close/>
              </a:path>
            </a:pathLst>
          </a:custGeom>
          <a:solidFill>
            <a:srgbClr val="8CC066"/>
          </a:solidFill>
          <a:ln>
            <a:noFill/>
          </a:ln>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grpSp>
        <p:nvGrpSpPr>
          <p:cNvPr id="4" name="组合 164"/>
          <p:cNvGrpSpPr/>
          <p:nvPr/>
        </p:nvGrpSpPr>
        <p:grpSpPr>
          <a:xfrm rot="-9642712">
            <a:off x="2121594" y="1567229"/>
            <a:ext cx="575196" cy="664791"/>
            <a:chOff x="10670736" y="3241053"/>
            <a:chExt cx="917923" cy="1060882"/>
          </a:xfrm>
        </p:grpSpPr>
        <p:sp>
          <p:nvSpPr>
            <p:cNvPr id="166" name="等腰三角形 165"/>
            <p:cNvSpPr/>
            <p:nvPr/>
          </p:nvSpPr>
          <p:spPr>
            <a:xfrm rot="2928219">
              <a:off x="10597584" y="3314205"/>
              <a:ext cx="1060704" cy="914400"/>
            </a:xfrm>
            <a:prstGeom prst="triangle">
              <a:avLst/>
            </a:prstGeom>
            <a:solidFill>
              <a:srgbClr val="66BFBC">
                <a:alpha val="76000"/>
              </a:srgb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sp>
          <p:nvSpPr>
            <p:cNvPr id="167" name="等腰三角形 16"/>
            <p:cNvSpPr/>
            <p:nvPr/>
          </p:nvSpPr>
          <p:spPr>
            <a:xfrm rot="20901646">
              <a:off x="10891792" y="3387535"/>
              <a:ext cx="696867" cy="914400"/>
            </a:xfrm>
            <a:custGeom>
              <a:avLst/>
              <a:gdLst>
                <a:gd name="connsiteX0" fmla="*/ 0 w 1060704"/>
                <a:gd name="connsiteY0" fmla="*/ 914400 h 914400"/>
                <a:gd name="connsiteX1" fmla="*/ 530352 w 1060704"/>
                <a:gd name="connsiteY1" fmla="*/ 0 h 914400"/>
                <a:gd name="connsiteX2" fmla="*/ 1060704 w 1060704"/>
                <a:gd name="connsiteY2" fmla="*/ 914400 h 914400"/>
                <a:gd name="connsiteX3" fmla="*/ 0 w 1060704"/>
                <a:gd name="connsiteY3" fmla="*/ 914400 h 914400"/>
                <a:gd name="connsiteX0-1" fmla="*/ 0 w 696868"/>
                <a:gd name="connsiteY0-2" fmla="*/ 914400 h 914400"/>
                <a:gd name="connsiteX1-3" fmla="*/ 530352 w 696868"/>
                <a:gd name="connsiteY1-4" fmla="*/ 0 h 914400"/>
                <a:gd name="connsiteX2-5" fmla="*/ 696868 w 696868"/>
                <a:gd name="connsiteY2-6" fmla="*/ 839454 h 914400"/>
                <a:gd name="connsiteX3-7" fmla="*/ 0 w 696868"/>
                <a:gd name="connsiteY3-8" fmla="*/ 914400 h 914400"/>
              </a:gdLst>
              <a:ahLst/>
              <a:cxnLst>
                <a:cxn ang="0">
                  <a:pos x="connsiteX0-1" y="connsiteY0-2"/>
                </a:cxn>
                <a:cxn ang="0">
                  <a:pos x="connsiteX1-3" y="connsiteY1-4"/>
                </a:cxn>
                <a:cxn ang="0">
                  <a:pos x="connsiteX2-5" y="connsiteY2-6"/>
                </a:cxn>
                <a:cxn ang="0">
                  <a:pos x="connsiteX3-7" y="connsiteY3-8"/>
                </a:cxn>
              </a:cxnLst>
              <a:rect l="l" t="t" r="r" b="b"/>
              <a:pathLst>
                <a:path w="696868" h="914400">
                  <a:moveTo>
                    <a:pt x="0" y="914400"/>
                  </a:moveTo>
                  <a:lnTo>
                    <a:pt x="530352" y="0"/>
                  </a:lnTo>
                  <a:lnTo>
                    <a:pt x="696868" y="839454"/>
                  </a:lnTo>
                  <a:lnTo>
                    <a:pt x="0" y="914400"/>
                  </a:lnTo>
                  <a:close/>
                </a:path>
              </a:pathLst>
            </a:custGeom>
            <a:solidFill>
              <a:srgbClr val="66BFBC"/>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30">
                <a:solidFill>
                  <a:prstClr val="white"/>
                </a:solidFill>
              </a:endParaRPr>
            </a:p>
          </p:txBody>
        </p:sp>
      </p:grpSp>
      <p:sp>
        <p:nvSpPr>
          <p:cNvPr id="162" name="等腰三角形 161"/>
          <p:cNvSpPr/>
          <p:nvPr/>
        </p:nvSpPr>
        <p:spPr>
          <a:xfrm rot="1650064">
            <a:off x="9674216" y="3595394"/>
            <a:ext cx="445075" cy="764486"/>
          </a:xfrm>
          <a:prstGeom prst="triangle">
            <a:avLst/>
          </a:prstGeom>
          <a:solidFill>
            <a:srgbClr val="66BFBC"/>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lIns="91393" tIns="45697" rIns="91393" bIns="45697" anchor="ctr"/>
          <a:lstStyle/>
          <a:p>
            <a:pPr algn="ctr" fontAlgn="auto">
              <a:spcBef>
                <a:spcPts val="0"/>
              </a:spcBef>
              <a:spcAft>
                <a:spcPts val="0"/>
              </a:spcAft>
              <a:defRPr/>
            </a:pPr>
            <a:endParaRPr lang="zh-CN" altLang="en-US" sz="2030">
              <a:solidFill>
                <a:prstClr val="white"/>
              </a:solidFill>
            </a:endParaRPr>
          </a:p>
        </p:txBody>
      </p:sp>
      <p:sp>
        <p:nvSpPr>
          <p:cNvPr id="71" name="文本框 70">
            <a:extLst>
              <a:ext uri="{FF2B5EF4-FFF2-40B4-BE49-F238E27FC236}">
                <a16:creationId xmlns:a16="http://schemas.microsoft.com/office/drawing/2014/main" id="{641DB525-FF7E-495F-9864-BF18FD4BA793}"/>
              </a:ext>
            </a:extLst>
          </p:cNvPr>
          <p:cNvSpPr txBox="1"/>
          <p:nvPr/>
        </p:nvSpPr>
        <p:spPr>
          <a:xfrm>
            <a:off x="3199464" y="2659004"/>
            <a:ext cx="6349179" cy="1107996"/>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fontAlgn="auto">
              <a:spcBef>
                <a:spcPts val="0"/>
              </a:spcBef>
              <a:spcAft>
                <a:spcPts val="0"/>
              </a:spcAft>
              <a:defRPr/>
            </a:pPr>
            <a:r>
              <a:rPr lang="zh-CN" altLang="zh-CN" sz="6600" b="1" dirty="0">
                <a:solidFill>
                  <a:schemeClr val="tx1">
                    <a:alpha val="8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感 谢 您 的 聆 听</a:t>
            </a:r>
            <a:endParaRPr lang="en-US" altLang="zh-CN" sz="6600" b="1" dirty="0">
              <a:solidFill>
                <a:schemeClr val="tx1">
                  <a:alpha val="8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3B23A497-E8F9-4C6B-9279-3E4A32DE41D6}"/>
              </a:ext>
            </a:extLst>
          </p:cNvPr>
          <p:cNvSpPr txBox="1"/>
          <p:nvPr/>
        </p:nvSpPr>
        <p:spPr>
          <a:xfrm>
            <a:off x="334851" y="562080"/>
            <a:ext cx="6568225" cy="646331"/>
          </a:xfrm>
          <a:prstGeom prst="rect">
            <a:avLst/>
          </a:prstGeom>
          <a:noFill/>
        </p:spPr>
        <p:txBody>
          <a:bodyPr wrap="square">
            <a:spAutoFit/>
          </a:bodyPr>
          <a:lstStyle/>
          <a:p>
            <a:pPr eaLnBrk="0" hangingPunct="0"/>
            <a:r>
              <a:rPr lang="zh-CN" altLang="en-US" sz="3600" b="1" dirty="0">
                <a:solidFill>
                  <a:srgbClr val="C00000"/>
                </a:solidFill>
                <a:latin typeface="华文新魏" panose="02010800040101010101" pitchFamily="2" charset="-122"/>
                <a:ea typeface="华文新魏" panose="02010800040101010101" pitchFamily="2" charset="-122"/>
                <a:cs typeface="SimSun" panose="02010600030101010101" pitchFamily="2" charset="-122"/>
                <a:sym typeface="+mn-ea"/>
              </a:rPr>
              <a:t>二、</a:t>
            </a:r>
            <a:r>
              <a:rPr lang="zh-CN" altLang="en-US" sz="3600" b="1" dirty="0">
                <a:solidFill>
                  <a:srgbClr val="C00000"/>
                </a:solidFill>
                <a:latin typeface="华文新魏" panose="02010800040101010101" pitchFamily="2" charset="-122"/>
                <a:ea typeface="华文新魏" panose="02010800040101010101" pitchFamily="2" charset="-122"/>
              </a:rPr>
              <a:t>燃料电池电动汽车的特点</a:t>
            </a:r>
            <a:endParaRPr lang="en-US" altLang="zh-CN" sz="3600" b="1" dirty="0">
              <a:solidFill>
                <a:srgbClr val="C00000"/>
              </a:solidFill>
              <a:latin typeface="华文新魏" panose="02010800040101010101" pitchFamily="2" charset="-122"/>
              <a:ea typeface="华文新魏" panose="02010800040101010101" pitchFamily="2" charset="-122"/>
              <a:sym typeface="+mn-ea"/>
            </a:endParaRPr>
          </a:p>
        </p:txBody>
      </p:sp>
      <p:sp>
        <p:nvSpPr>
          <p:cNvPr id="6" name="文本框 5">
            <a:extLst>
              <a:ext uri="{FF2B5EF4-FFF2-40B4-BE49-F238E27FC236}">
                <a16:creationId xmlns:a16="http://schemas.microsoft.com/office/drawing/2014/main" id="{B11E8EBB-A16A-473B-8DFC-3FEC8EF95993}"/>
              </a:ext>
            </a:extLst>
          </p:cNvPr>
          <p:cNvSpPr txBox="1"/>
          <p:nvPr/>
        </p:nvSpPr>
        <p:spPr>
          <a:xfrm>
            <a:off x="515692" y="1393395"/>
            <a:ext cx="11371507" cy="3542060"/>
          </a:xfrm>
          <a:prstGeom prst="rect">
            <a:avLst/>
          </a:prstGeom>
          <a:noFill/>
        </p:spPr>
        <p:txBody>
          <a:bodyPr wrap="square">
            <a:spAutoFit/>
          </a:bodyPr>
          <a:lstStyle/>
          <a:p>
            <a:pPr indent="266700" algn="just">
              <a:lnSpc>
                <a:spcPct val="150000"/>
              </a:lnSpc>
            </a:pPr>
            <a:r>
              <a:rPr lang="zh-CN" altLang="en-US" sz="2800" b="1" kern="100" dirty="0">
                <a:solidFill>
                  <a:srgbClr val="C00000"/>
                </a:solidFill>
                <a:ea typeface="等线" panose="02010600030101010101" pitchFamily="2" charset="-122"/>
                <a:cs typeface="Times New Roman" panose="02020603050405020304" pitchFamily="18" charset="0"/>
              </a:rPr>
              <a:t>（</a:t>
            </a:r>
            <a:r>
              <a:rPr lang="en-US" altLang="zh-CN" sz="2800" b="1" kern="100" dirty="0">
                <a:solidFill>
                  <a:srgbClr val="C00000"/>
                </a:solidFill>
                <a:ea typeface="等线" panose="02010600030101010101" pitchFamily="2" charset="-122"/>
                <a:cs typeface="Times New Roman" panose="02020603050405020304" pitchFamily="18" charset="0"/>
              </a:rPr>
              <a:t>1</a:t>
            </a:r>
            <a:r>
              <a:rPr lang="zh-CN" altLang="en-US" sz="2800" b="1" kern="100" dirty="0">
                <a:solidFill>
                  <a:srgbClr val="C00000"/>
                </a:solidFill>
                <a:ea typeface="等线" panose="02010600030101010101" pitchFamily="2" charset="-122"/>
                <a:cs typeface="Times New Roman" panose="02020603050405020304" pitchFamily="18" charset="0"/>
              </a:rPr>
              <a:t>）能量转换效率高。</a:t>
            </a:r>
            <a:endParaRPr lang="en-US" altLang="zh-CN" sz="2800" b="1" kern="100" dirty="0">
              <a:solidFill>
                <a:srgbClr val="C00000"/>
              </a:solidFill>
              <a:ea typeface="等线" panose="02010600030101010101" pitchFamily="2" charset="-122"/>
              <a:cs typeface="Times New Roman" panose="02020603050405020304" pitchFamily="18" charset="0"/>
            </a:endParaRPr>
          </a:p>
          <a:p>
            <a:pPr indent="266700" algn="just">
              <a:lnSpc>
                <a:spcPct val="150000"/>
              </a:lnSpc>
            </a:pPr>
            <a:r>
              <a:rPr lang="en-US" altLang="zh-CN" sz="2800" b="1" kern="100" dirty="0">
                <a:solidFill>
                  <a:srgbClr val="C00000"/>
                </a:solidFill>
                <a:ea typeface="等线" panose="02010600030101010101" pitchFamily="2" charset="-122"/>
                <a:cs typeface="Times New Roman" panose="02020603050405020304" pitchFamily="18" charset="0"/>
              </a:rPr>
              <a:t>         </a:t>
            </a:r>
            <a:r>
              <a:rPr lang="zh-CN" altLang="en-US" sz="2400" kern="100" dirty="0">
                <a:ea typeface="等线" panose="02010600030101010101" pitchFamily="2" charset="-122"/>
                <a:cs typeface="Times New Roman" panose="02020603050405020304" pitchFamily="18" charset="0"/>
              </a:rPr>
              <a:t>因燃料直接通过电化学反应产生电能，无热能转换过程，</a:t>
            </a:r>
            <a:endParaRPr lang="en-US" altLang="zh-CN" sz="2400" kern="100" dirty="0">
              <a:ea typeface="等线" panose="02010600030101010101" pitchFamily="2" charset="-122"/>
              <a:cs typeface="Times New Roman" panose="02020603050405020304" pitchFamily="18" charset="0"/>
            </a:endParaRPr>
          </a:p>
          <a:p>
            <a:pPr indent="266700" algn="just">
              <a:lnSpc>
                <a:spcPct val="150000"/>
              </a:lnSpc>
            </a:pPr>
            <a:r>
              <a:rPr lang="en-US" altLang="zh-CN" sz="2400" kern="100" dirty="0">
                <a:ea typeface="等线" panose="02010600030101010101" pitchFamily="2" charset="-122"/>
                <a:cs typeface="Times New Roman" panose="02020603050405020304" pitchFamily="18" charset="0"/>
              </a:rPr>
              <a:t>          </a:t>
            </a:r>
            <a:r>
              <a:rPr lang="zh-CN" altLang="en-US" sz="2400" kern="100" dirty="0">
                <a:ea typeface="等线" panose="02010600030101010101" pitchFamily="2" charset="-122"/>
                <a:cs typeface="Times New Roman" panose="02020603050405020304" pitchFamily="18" charset="0"/>
              </a:rPr>
              <a:t>故不受卡诺循环的限制，能量转换效率高，</a:t>
            </a:r>
            <a:endParaRPr lang="en-US" altLang="zh-CN" sz="2400" kern="100" dirty="0">
              <a:ea typeface="等线" panose="02010600030101010101" pitchFamily="2" charset="-122"/>
              <a:cs typeface="Times New Roman" panose="02020603050405020304" pitchFamily="18" charset="0"/>
            </a:endParaRPr>
          </a:p>
          <a:p>
            <a:pPr indent="266700" algn="just">
              <a:lnSpc>
                <a:spcPct val="150000"/>
              </a:lnSpc>
            </a:pPr>
            <a:r>
              <a:rPr lang="en-US" altLang="zh-CN" sz="2400" kern="100" dirty="0">
                <a:ea typeface="等线" panose="02010600030101010101" pitchFamily="2" charset="-122"/>
                <a:cs typeface="Times New Roman" panose="02020603050405020304" pitchFamily="18" charset="0"/>
              </a:rPr>
              <a:t>          </a:t>
            </a:r>
            <a:r>
              <a:rPr lang="zh-CN" altLang="en-US" sz="2400" kern="100" dirty="0">
                <a:ea typeface="等线" panose="02010600030101010101" pitchFamily="2" charset="-122"/>
                <a:cs typeface="Times New Roman" panose="02020603050405020304" pitchFamily="18" charset="0"/>
              </a:rPr>
              <a:t>实际能量转换效率高达</a:t>
            </a:r>
            <a:r>
              <a:rPr lang="en-US" altLang="zh-CN" sz="2400" kern="100" dirty="0">
                <a:ea typeface="等线" panose="02010600030101010101" pitchFamily="2" charset="-122"/>
                <a:cs typeface="Times New Roman" panose="02020603050405020304" pitchFamily="18" charset="0"/>
              </a:rPr>
              <a:t>50%</a:t>
            </a:r>
            <a:r>
              <a:rPr lang="zh-CN" altLang="en-US" sz="2400" kern="100" dirty="0">
                <a:ea typeface="等线" panose="02010600030101010101" pitchFamily="2" charset="-122"/>
                <a:cs typeface="Times New Roman" panose="02020603050405020304" pitchFamily="18" charset="0"/>
              </a:rPr>
              <a:t>～</a:t>
            </a:r>
            <a:r>
              <a:rPr lang="en-US" altLang="zh-CN" sz="2400" kern="100" dirty="0">
                <a:ea typeface="等线" panose="02010600030101010101" pitchFamily="2" charset="-122"/>
                <a:cs typeface="Times New Roman" panose="02020603050405020304" pitchFamily="18" charset="0"/>
              </a:rPr>
              <a:t>70%</a:t>
            </a:r>
            <a:r>
              <a:rPr lang="zh-CN" altLang="en-US" sz="2400" kern="100" dirty="0">
                <a:ea typeface="等线" panose="02010600030101010101" pitchFamily="2" charset="-122"/>
                <a:cs typeface="Times New Roman" panose="02020603050405020304" pitchFamily="18" charset="0"/>
              </a:rPr>
              <a:t>。</a:t>
            </a:r>
            <a:endParaRPr lang="en-US" altLang="zh-CN" sz="2400" kern="100" dirty="0">
              <a:ea typeface="等线" panose="02010600030101010101" pitchFamily="2" charset="-122"/>
              <a:cs typeface="Times New Roman" panose="02020603050405020304" pitchFamily="18" charset="0"/>
            </a:endParaRPr>
          </a:p>
          <a:p>
            <a:pPr indent="266700" algn="just">
              <a:lnSpc>
                <a:spcPct val="150000"/>
              </a:lnSpc>
            </a:pPr>
            <a:r>
              <a:rPr lang="en-US" altLang="zh-CN" sz="2400" kern="100" dirty="0">
                <a:ea typeface="等线" panose="02010600030101010101" pitchFamily="2" charset="-122"/>
                <a:cs typeface="Times New Roman" panose="02020603050405020304" pitchFamily="18" charset="0"/>
              </a:rPr>
              <a:t>          </a:t>
            </a:r>
            <a:r>
              <a:rPr lang="zh-CN" altLang="en-US" sz="2400" kern="100" dirty="0">
                <a:ea typeface="等线" panose="02010600030101010101" pitchFamily="2" charset="-122"/>
                <a:cs typeface="Times New Roman" panose="02020603050405020304" pitchFamily="18" charset="0"/>
              </a:rPr>
              <a:t>受卡诺循环的限制，目前主流的量产汽油内燃机的直接燃油效率</a:t>
            </a:r>
            <a:endParaRPr lang="en-US" altLang="zh-CN" sz="2400" kern="100" dirty="0">
              <a:ea typeface="等线" panose="02010600030101010101" pitchFamily="2" charset="-122"/>
              <a:cs typeface="Times New Roman" panose="02020603050405020304" pitchFamily="18" charset="0"/>
            </a:endParaRPr>
          </a:p>
          <a:p>
            <a:pPr indent="266700" algn="just">
              <a:lnSpc>
                <a:spcPct val="150000"/>
              </a:lnSpc>
            </a:pPr>
            <a:r>
              <a:rPr lang="en-US" altLang="zh-CN" sz="2400" kern="100" dirty="0">
                <a:ea typeface="等线" panose="02010600030101010101" pitchFamily="2" charset="-122"/>
                <a:cs typeface="Times New Roman" panose="02020603050405020304" pitchFamily="18" charset="0"/>
              </a:rPr>
              <a:t>          </a:t>
            </a:r>
            <a:r>
              <a:rPr lang="zh-CN" altLang="en-US" sz="2400" kern="100" dirty="0">
                <a:ea typeface="等线" panose="02010600030101010101" pitchFamily="2" charset="-122"/>
                <a:cs typeface="Times New Roman" panose="02020603050405020304" pitchFamily="18" charset="0"/>
              </a:rPr>
              <a:t>在</a:t>
            </a:r>
            <a:r>
              <a:rPr lang="en-US" altLang="zh-CN" sz="2400" kern="100" dirty="0">
                <a:ea typeface="等线" panose="02010600030101010101" pitchFamily="2" charset="-122"/>
                <a:cs typeface="Times New Roman" panose="02020603050405020304" pitchFamily="18" charset="0"/>
              </a:rPr>
              <a:t>30%</a:t>
            </a:r>
            <a:r>
              <a:rPr lang="zh-CN" altLang="en-US" sz="2400" kern="100" dirty="0">
                <a:ea typeface="等线" panose="02010600030101010101" pitchFamily="2" charset="-122"/>
                <a:cs typeface="Times New Roman" panose="02020603050405020304" pitchFamily="18" charset="0"/>
              </a:rPr>
              <a:t>上下，有少数采用增压技术的量产发动机可以达到</a:t>
            </a:r>
            <a:r>
              <a:rPr lang="en-US" altLang="zh-CN" sz="2400" kern="100" dirty="0">
                <a:ea typeface="等线" panose="02010600030101010101" pitchFamily="2" charset="-122"/>
                <a:cs typeface="Times New Roman" panose="02020603050405020304" pitchFamily="18" charset="0"/>
              </a:rPr>
              <a:t>40%</a:t>
            </a:r>
            <a:r>
              <a:rPr lang="zh-CN" altLang="en-US" sz="2400" kern="100" dirty="0">
                <a:ea typeface="等线" panose="02010600030101010101" pitchFamily="2" charset="-122"/>
                <a:cs typeface="Times New Roman" panose="02020603050405020304" pitchFamily="18" charset="0"/>
              </a:rPr>
              <a:t>左右。</a:t>
            </a:r>
          </a:p>
        </p:txBody>
      </p:sp>
    </p:spTree>
    <p:extLst>
      <p:ext uri="{BB962C8B-B14F-4D97-AF65-F5344CB8AC3E}">
        <p14:creationId xmlns:p14="http://schemas.microsoft.com/office/powerpoint/2010/main" val="3239046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C3535358-F0F2-420F-BFF5-AEA2AE5E5E9A}"/>
              </a:ext>
            </a:extLst>
          </p:cNvPr>
          <p:cNvSpPr txBox="1"/>
          <p:nvPr/>
        </p:nvSpPr>
        <p:spPr>
          <a:xfrm>
            <a:off x="917621" y="1048435"/>
            <a:ext cx="9823360" cy="1787733"/>
          </a:xfrm>
          <a:prstGeom prst="rect">
            <a:avLst/>
          </a:prstGeom>
          <a:noFill/>
        </p:spPr>
        <p:txBody>
          <a:bodyPr wrap="square">
            <a:spAutoFit/>
          </a:bodyPr>
          <a:lstStyle/>
          <a:p>
            <a:pPr>
              <a:lnSpc>
                <a:spcPct val="150000"/>
              </a:lnSpc>
            </a:pPr>
            <a:r>
              <a:rPr lang="zh-CN" altLang="en-US" sz="2800" b="1" kern="100" dirty="0">
                <a:solidFill>
                  <a:srgbClr val="C00000"/>
                </a:solidFill>
                <a:ea typeface="等线" panose="02010600030101010101" pitchFamily="2" charset="-122"/>
                <a:cs typeface="Times New Roman" panose="02020603050405020304" pitchFamily="18" charset="0"/>
              </a:rPr>
              <a:t>（</a:t>
            </a:r>
            <a:r>
              <a:rPr lang="en-US" altLang="zh-CN" sz="2800" b="1" kern="100" dirty="0">
                <a:solidFill>
                  <a:srgbClr val="C00000"/>
                </a:solidFill>
                <a:ea typeface="等线" panose="02010600030101010101" pitchFamily="2" charset="-122"/>
                <a:cs typeface="Times New Roman" panose="02020603050405020304" pitchFamily="18" charset="0"/>
              </a:rPr>
              <a:t>2</a:t>
            </a:r>
            <a:r>
              <a:rPr lang="zh-CN" altLang="en-US" sz="2800" b="1" kern="100" dirty="0">
                <a:solidFill>
                  <a:srgbClr val="C00000"/>
                </a:solidFill>
                <a:ea typeface="等线" panose="02010600030101010101" pitchFamily="2" charset="-122"/>
                <a:cs typeface="Times New Roman" panose="02020603050405020304" pitchFamily="18" charset="0"/>
              </a:rPr>
              <a:t>）环保性高</a:t>
            </a:r>
            <a:endParaRPr lang="en-US" altLang="zh-CN" sz="2800" b="1" kern="100" dirty="0">
              <a:solidFill>
                <a:srgbClr val="C00000"/>
              </a:solidFill>
              <a:ea typeface="等线" panose="02010600030101010101" pitchFamily="2" charset="-122"/>
              <a:cs typeface="Times New Roman" panose="02020603050405020304" pitchFamily="18" charset="0"/>
            </a:endParaRPr>
          </a:p>
          <a:p>
            <a:pPr>
              <a:lnSpc>
                <a:spcPct val="150000"/>
              </a:lnSpc>
            </a:pPr>
            <a:r>
              <a:rPr lang="en-US" altLang="zh-CN" dirty="0"/>
              <a:t>              </a:t>
            </a:r>
            <a:r>
              <a:rPr lang="zh-CN" altLang="en-US" sz="2400" kern="100" dirty="0">
                <a:ea typeface="等线" panose="02010600030101010101" pitchFamily="2" charset="-122"/>
                <a:cs typeface="Times New Roman" panose="02020603050405020304" pitchFamily="18" charset="0"/>
              </a:rPr>
              <a:t>当燃料电池使用氢燃料时，排放的是水，无污染；</a:t>
            </a:r>
            <a:endParaRPr lang="en-US" altLang="zh-CN" sz="2400" kern="100" dirty="0">
              <a:ea typeface="等线" panose="02010600030101010101" pitchFamily="2" charset="-122"/>
              <a:cs typeface="Times New Roman" panose="02020603050405020304" pitchFamily="18" charset="0"/>
            </a:endParaRPr>
          </a:p>
          <a:p>
            <a:pPr>
              <a:lnSpc>
                <a:spcPct val="150000"/>
              </a:lnSpc>
            </a:pPr>
            <a:r>
              <a:rPr lang="en-US" altLang="zh-CN" sz="2400" kern="100" dirty="0">
                <a:ea typeface="等线" panose="02010600030101010101" pitchFamily="2" charset="-122"/>
                <a:cs typeface="Times New Roman" panose="02020603050405020304" pitchFamily="18" charset="0"/>
              </a:rPr>
              <a:t>           </a:t>
            </a:r>
            <a:r>
              <a:rPr lang="zh-CN" altLang="en-US" sz="2400" kern="100" dirty="0">
                <a:ea typeface="等线" panose="02010600030101010101" pitchFamily="2" charset="-122"/>
                <a:cs typeface="Times New Roman" panose="02020603050405020304" pitchFamily="18" charset="0"/>
              </a:rPr>
              <a:t>当使用甲醇等其他燃料时，排放的</a:t>
            </a:r>
            <a:r>
              <a:rPr lang="en-US" altLang="zh-CN" sz="2400" kern="100" dirty="0">
                <a:ea typeface="等线" panose="02010600030101010101" pitchFamily="2" charset="-122"/>
                <a:cs typeface="Times New Roman" panose="02020603050405020304" pitchFamily="18" charset="0"/>
              </a:rPr>
              <a:t>CO</a:t>
            </a:r>
            <a:r>
              <a:rPr lang="zh-CN" altLang="en-US" sz="2400" kern="100" dirty="0">
                <a:ea typeface="等线" panose="02010600030101010101" pitchFamily="2" charset="-122"/>
                <a:cs typeface="Times New Roman" panose="02020603050405020304" pitchFamily="18" charset="0"/>
              </a:rPr>
              <a:t>比汽油机少</a:t>
            </a:r>
            <a:r>
              <a:rPr lang="en-US" altLang="zh-CN" sz="2400" kern="100" dirty="0">
                <a:ea typeface="等线" panose="02010600030101010101" pitchFamily="2" charset="-122"/>
                <a:cs typeface="Times New Roman" panose="02020603050405020304" pitchFamily="18" charset="0"/>
              </a:rPr>
              <a:t>1/2</a:t>
            </a:r>
            <a:r>
              <a:rPr lang="zh-CN" altLang="en-US" sz="2400" kern="100" dirty="0">
                <a:ea typeface="等线" panose="02010600030101010101" pitchFamily="2" charset="-122"/>
                <a:cs typeface="Times New Roman" panose="02020603050405020304" pitchFamily="18" charset="0"/>
              </a:rPr>
              <a:t>。</a:t>
            </a:r>
          </a:p>
        </p:txBody>
      </p:sp>
      <p:sp>
        <p:nvSpPr>
          <p:cNvPr id="7" name="文本框 6">
            <a:extLst>
              <a:ext uri="{FF2B5EF4-FFF2-40B4-BE49-F238E27FC236}">
                <a16:creationId xmlns:a16="http://schemas.microsoft.com/office/drawing/2014/main" id="{64ECE74D-EF16-4B16-816E-A960100B148B}"/>
              </a:ext>
            </a:extLst>
          </p:cNvPr>
          <p:cNvSpPr txBox="1"/>
          <p:nvPr/>
        </p:nvSpPr>
        <p:spPr>
          <a:xfrm>
            <a:off x="917620" y="2836168"/>
            <a:ext cx="11274379" cy="2341731"/>
          </a:xfrm>
          <a:prstGeom prst="rect">
            <a:avLst/>
          </a:prstGeom>
          <a:noFill/>
        </p:spPr>
        <p:txBody>
          <a:bodyPr wrap="square">
            <a:spAutoFit/>
          </a:bodyPr>
          <a:lstStyle/>
          <a:p>
            <a:pPr>
              <a:lnSpc>
                <a:spcPct val="150000"/>
              </a:lnSpc>
            </a:pPr>
            <a:r>
              <a:rPr lang="zh-CN" altLang="en-US" sz="2800" b="1" kern="100" dirty="0">
                <a:solidFill>
                  <a:srgbClr val="C00000"/>
                </a:solidFill>
                <a:ea typeface="等线" panose="02010600030101010101" pitchFamily="2" charset="-122"/>
                <a:cs typeface="Times New Roman" panose="02020603050405020304" pitchFamily="18" charset="0"/>
              </a:rPr>
              <a:t>（3）部件布置灵活</a:t>
            </a:r>
            <a:endParaRPr lang="en-US" altLang="zh-CN" sz="2800" b="1" kern="100" dirty="0">
              <a:solidFill>
                <a:srgbClr val="C00000"/>
              </a:solidFill>
              <a:ea typeface="等线" panose="02010600030101010101" pitchFamily="2" charset="-122"/>
              <a:cs typeface="Times New Roman" panose="02020603050405020304" pitchFamily="18" charset="0"/>
            </a:endParaRPr>
          </a:p>
          <a:p>
            <a:pPr>
              <a:lnSpc>
                <a:spcPct val="150000"/>
              </a:lnSpc>
            </a:pPr>
            <a:r>
              <a:rPr lang="en-US" altLang="zh-CN" dirty="0"/>
              <a:t>              </a:t>
            </a:r>
            <a:r>
              <a:rPr lang="zh-CN" altLang="en-US" sz="2400" kern="100" dirty="0">
                <a:ea typeface="等线" panose="02010600030101010101" pitchFamily="2" charset="-122"/>
                <a:cs typeface="Times New Roman" panose="02020603050405020304" pitchFamily="18" charset="0"/>
              </a:rPr>
              <a:t>燃料电池堆可由若干个单元电池串联或并联而成，</a:t>
            </a:r>
            <a:endParaRPr lang="en-US" altLang="zh-CN" sz="2400" kern="100" dirty="0">
              <a:ea typeface="等线" panose="02010600030101010101" pitchFamily="2" charset="-122"/>
              <a:cs typeface="Times New Roman" panose="02020603050405020304" pitchFamily="18" charset="0"/>
            </a:endParaRPr>
          </a:p>
          <a:p>
            <a:pPr>
              <a:lnSpc>
                <a:spcPct val="150000"/>
              </a:lnSpc>
            </a:pPr>
            <a:r>
              <a:rPr lang="en-US" altLang="zh-CN" sz="2400" kern="100" dirty="0">
                <a:ea typeface="等线" panose="02010600030101010101" pitchFamily="2" charset="-122"/>
                <a:cs typeface="Times New Roman" panose="02020603050405020304" pitchFamily="18" charset="0"/>
              </a:rPr>
              <a:t>           </a:t>
            </a:r>
            <a:r>
              <a:rPr lang="zh-CN" altLang="en-US" sz="2400" kern="100" dirty="0">
                <a:ea typeface="等线" panose="02010600030101010101" pitchFamily="2" charset="-122"/>
                <a:cs typeface="Times New Roman" panose="02020603050405020304" pitchFamily="18" charset="0"/>
              </a:rPr>
              <a:t>可根据质量分配均衡和空间有效利用的原则，</a:t>
            </a:r>
            <a:endParaRPr lang="en-US" altLang="zh-CN" sz="2400" kern="100" dirty="0">
              <a:ea typeface="等线" panose="02010600030101010101" pitchFamily="2" charset="-122"/>
              <a:cs typeface="Times New Roman" panose="02020603050405020304" pitchFamily="18" charset="0"/>
            </a:endParaRPr>
          </a:p>
          <a:p>
            <a:pPr>
              <a:lnSpc>
                <a:spcPct val="150000"/>
              </a:lnSpc>
            </a:pPr>
            <a:r>
              <a:rPr lang="en-US" altLang="zh-CN" sz="2400" kern="100" dirty="0">
                <a:effectLst/>
                <a:latin typeface="等线" panose="02010600030101010101" pitchFamily="2" charset="-122"/>
                <a:ea typeface="等线" panose="02010600030101010101" pitchFamily="2" charset="-122"/>
                <a:cs typeface="Times New Roman" panose="02020603050405020304" pitchFamily="18" charset="0"/>
              </a:rPr>
              <a:t>           </a:t>
            </a:r>
            <a:r>
              <a:rPr lang="zh-CN" altLang="en-US" sz="2400" kern="100" dirty="0">
                <a:effectLst/>
                <a:latin typeface="等线" panose="02010600030101010101" pitchFamily="2" charset="-122"/>
                <a:ea typeface="等线" panose="02010600030101010101" pitchFamily="2" charset="-122"/>
                <a:cs typeface="Times New Roman" panose="02020603050405020304" pitchFamily="18" charset="0"/>
              </a:rPr>
              <a:t>空间和重量上都可对燃料电池组、电动机、辅助设备等部件进行灵活的布置。</a:t>
            </a:r>
            <a:endParaRPr lang="zh-CN" altLang="en-US" sz="2400" kern="100" dirty="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596877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2.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5.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6.xml><?xml version="1.0" encoding="utf-8"?>
<p:tagLst xmlns:a="http://schemas.openxmlformats.org/drawingml/2006/main" xmlns:r="http://schemas.openxmlformats.org/officeDocument/2006/relationships" xmlns:p="http://schemas.openxmlformats.org/presentationml/2006/main">
  <p:tag name="MH" val="20161022204519"/>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61022204519"/>
  <p:tag name="MH_LIBRARY" val="GRAPHIC"/>
  <p:tag name="MH_ORDER" val="Straight Connector 6"/>
</p:tagLst>
</file>

<file path=ppt/tags/tag1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6.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9.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3927</Words>
  <Application>Microsoft Office PowerPoint</Application>
  <PresentationFormat>宽屏</PresentationFormat>
  <Paragraphs>501</Paragraphs>
  <Slides>71</Slides>
  <Notes>1</Notes>
  <HiddenSlides>0</HiddenSlides>
  <MMClips>0</MMClips>
  <ScaleCrop>false</ScaleCrop>
  <HeadingPairs>
    <vt:vector size="6" baseType="variant">
      <vt:variant>
        <vt:lpstr>已用的字体</vt:lpstr>
      </vt:variant>
      <vt:variant>
        <vt:i4>14</vt:i4>
      </vt:variant>
      <vt:variant>
        <vt:lpstr>主题</vt:lpstr>
      </vt:variant>
      <vt:variant>
        <vt:i4>5</vt:i4>
      </vt:variant>
      <vt:variant>
        <vt:lpstr>幻灯片标题</vt:lpstr>
      </vt:variant>
      <vt:variant>
        <vt:i4>71</vt:i4>
      </vt:variant>
    </vt:vector>
  </HeadingPairs>
  <TitlesOfParts>
    <vt:vector size="90" baseType="lpstr">
      <vt:lpstr>KaiTi</vt:lpstr>
      <vt:lpstr>等线</vt:lpstr>
      <vt:lpstr>SimHei</vt:lpstr>
      <vt:lpstr>SimHei</vt:lpstr>
      <vt:lpstr>华文楷体</vt:lpstr>
      <vt:lpstr>华文新魏</vt:lpstr>
      <vt:lpstr>楷体</vt:lpstr>
      <vt:lpstr>宋体</vt:lpstr>
      <vt:lpstr>微软雅黑</vt:lpstr>
      <vt:lpstr>微软雅黑</vt:lpstr>
      <vt:lpstr>Arial</vt:lpstr>
      <vt:lpstr>Calibri</vt:lpstr>
      <vt:lpstr>Times New Roman</vt:lpstr>
      <vt:lpstr>Wingdings</vt:lpstr>
      <vt:lpstr>Office 主题</vt:lpstr>
      <vt:lpstr>1_Office 主题</vt: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45</cp:revision>
  <dcterms:created xsi:type="dcterms:W3CDTF">2018-03-01T02:03:00Z</dcterms:created>
  <dcterms:modified xsi:type="dcterms:W3CDTF">2021-04-24T00:40:46Z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