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heme/theme6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  <p:sldMasterId id="2147483690" r:id="rId4"/>
    <p:sldMasterId id="2147483704" r:id="rId5"/>
  </p:sldMasterIdLst>
  <p:notesMasterIdLst>
    <p:notesMasterId r:id="rId26"/>
  </p:notesMasterIdLst>
  <p:sldIdLst>
    <p:sldId id="526" r:id="rId6"/>
    <p:sldId id="464" r:id="rId7"/>
    <p:sldId id="481" r:id="rId8"/>
    <p:sldId id="482" r:id="rId9"/>
    <p:sldId id="524" r:id="rId10"/>
    <p:sldId id="503" r:id="rId11"/>
    <p:sldId id="507" r:id="rId12"/>
    <p:sldId id="525" r:id="rId13"/>
    <p:sldId id="508" r:id="rId14"/>
    <p:sldId id="509" r:id="rId15"/>
    <p:sldId id="510" r:id="rId16"/>
    <p:sldId id="504" r:id="rId17"/>
    <p:sldId id="505" r:id="rId18"/>
    <p:sldId id="506" r:id="rId19"/>
    <p:sldId id="511" r:id="rId20"/>
    <p:sldId id="519" r:id="rId21"/>
    <p:sldId id="520" r:id="rId22"/>
    <p:sldId id="521" r:id="rId23"/>
    <p:sldId id="522" r:id="rId24"/>
    <p:sldId id="51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24765" y="6657340"/>
            <a:ext cx="1033653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117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动力电池的功能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77025"/>
            <a:ext cx="98873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887344" y="6492875"/>
            <a:ext cx="4246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镍氢电池认知与检测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1270" y="6657340"/>
            <a:ext cx="9893935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8926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动力电池的性能要求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7620" y="6657340"/>
            <a:ext cx="10370185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625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动力电池的分类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31115" y="6657340"/>
            <a:ext cx="10102850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339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蓄电池的性能指标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tags" Target="../tags/tag12.xml"/><Relationship Id="rId2" Type="http://schemas.openxmlformats.org/officeDocument/2006/relationships/slideLayout" Target="../slideLayouts/slideLayout41.xml"/><Relationship Id="rId16" Type="http://schemas.openxmlformats.org/officeDocument/2006/relationships/tags" Target="../tags/tag1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ags" Target="../tags/tag10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tags" Target="../tags/tag15.xml"/><Relationship Id="rId2" Type="http://schemas.openxmlformats.org/officeDocument/2006/relationships/slideLayout" Target="../slideLayouts/slideLayout54.xml"/><Relationship Id="rId16" Type="http://schemas.openxmlformats.org/officeDocument/2006/relationships/tags" Target="../tags/tag1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tags" Target="../tags/tag13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6445" y="876300"/>
            <a:ext cx="111690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（</a:t>
            </a:r>
            <a:r>
              <a:rPr lang="en-US" altLang="zh-CN" sz="2800" b="1" dirty="0">
                <a:latin typeface="+mn-ea"/>
                <a:cs typeface="+mn-ea"/>
              </a:rPr>
              <a:t>6</a:t>
            </a:r>
            <a:r>
              <a:rPr lang="zh-CN" altLang="en-US" sz="2800" b="1" dirty="0">
                <a:latin typeface="+mn-ea"/>
                <a:cs typeface="+mn-ea"/>
              </a:rPr>
              <a:t>）循环寿命可达6000次或7年。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（</a:t>
            </a:r>
            <a:r>
              <a:rPr lang="en-US" altLang="zh-CN" sz="2800" b="1" dirty="0">
                <a:latin typeface="+mn-ea"/>
                <a:cs typeface="+mn-ea"/>
              </a:rPr>
              <a:t>7</a:t>
            </a:r>
            <a:r>
              <a:rPr lang="zh-CN" altLang="en-US" sz="2800" b="1" dirty="0">
                <a:latin typeface="+mn-ea"/>
                <a:cs typeface="+mn-ea"/>
              </a:rPr>
              <a:t>）采用全封闭外壳，可以在真空环境中正常工作。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（</a:t>
            </a:r>
            <a:r>
              <a:rPr lang="en-US" altLang="zh-CN" sz="2800" b="1" dirty="0">
                <a:latin typeface="+mn-ea"/>
                <a:cs typeface="+mn-ea"/>
              </a:rPr>
              <a:t>8</a:t>
            </a:r>
            <a:r>
              <a:rPr lang="zh-CN" altLang="en-US" sz="2800" b="1" dirty="0">
                <a:latin typeface="+mn-ea"/>
                <a:cs typeface="+mn-ea"/>
              </a:rPr>
              <a:t>）低温性能较好，能够长时间存放。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（</a:t>
            </a:r>
            <a:r>
              <a:rPr lang="en-US" altLang="zh-CN" sz="2800" b="1" dirty="0">
                <a:latin typeface="+mn-ea"/>
                <a:cs typeface="+mn-ea"/>
              </a:rPr>
              <a:t>9</a:t>
            </a:r>
            <a:r>
              <a:rPr lang="zh-CN" altLang="en-US" sz="2800" b="1" dirty="0">
                <a:latin typeface="+mn-ea"/>
                <a:cs typeface="+mn-ea"/>
              </a:rPr>
              <a:t>）镍氢电池中没有铅和镉等重金属元素，不会对环境造成污染。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（</a:t>
            </a:r>
            <a:r>
              <a:rPr lang="en-US" altLang="zh-CN" sz="2800" b="1" dirty="0">
                <a:latin typeface="+mn-ea"/>
                <a:cs typeface="+mn-ea"/>
              </a:rPr>
              <a:t>10</a:t>
            </a:r>
            <a:r>
              <a:rPr lang="zh-CN" altLang="en-US" sz="2800" b="1" dirty="0">
                <a:latin typeface="+mn-ea"/>
                <a:cs typeface="+mn-ea"/>
              </a:rPr>
              <a:t>）镍氢电池可以随充随放，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不会出现没有放完电后即充电而产生的“记忆效应”。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0260" y="596265"/>
            <a:ext cx="1034415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缺点：</a:t>
            </a:r>
            <a:r>
              <a:rPr lang="zh-CN" altLang="en-US" sz="2800" b="1" dirty="0">
                <a:latin typeface="+mn-ea"/>
                <a:cs typeface="+mn-ea"/>
              </a:rPr>
              <a:t>（1）在高温条件下使用时电荷量急剧下降。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（2）自放电损耗较大。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（3）镍氢电池测成本很高，约达600~800美元/kwh，   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        不同的储氢合金具有不同的储氢的能力，价格也不同。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（4）镍氢电池的比功率和放电能力不及镍镉电池。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（5）镍氢电池在使用时还应充分注意各个单体电池之间 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         的一致性，特别是在高速率、深放电的情况下，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          各个单体电池之间的容量和电压差较明显。</a:t>
            </a:r>
          </a:p>
          <a:p>
            <a:pPr indent="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注重对电池组在充、放电过程中导热管理和电池安全装置的设计。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968295" y="767522"/>
            <a:ext cx="592982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三、镍氢电池的结构、工作原理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448364" y="1703128"/>
            <a:ext cx="7979749" cy="38942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镍氢电池正极是活性物质氢氧化镍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负极是储氢合金，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用氢氧化钾作为电解质，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在正负极之间有隔膜，共同组成镍氢单体电池。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在金属铂的催化作用下，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完成充电和放电的可逆反应。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C559FA9-2EE2-48DC-9311-5A9194443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97" y="1910730"/>
            <a:ext cx="4237149" cy="30365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AC70EC9-86A3-454D-832A-E74EE60E3C2C}"/>
              </a:ext>
            </a:extLst>
          </p:cNvPr>
          <p:cNvSpPr txBox="1"/>
          <p:nvPr/>
        </p:nvSpPr>
        <p:spPr>
          <a:xfrm>
            <a:off x="1133342" y="896255"/>
            <a:ext cx="10097036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电池充电过程中，水在电解质溶液中分解为氢离子和氢氧离子，氢离子被负极吸收，负极从金属转化为金属氢化物。在放电过程中，氢离子离开了负极，氢氧离子离开了正极，氢离子和氢氧离子在电解质氢氧化钾中结合成水并释放电能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54C8D63-8349-473E-9461-2640CDD2E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70" y="3429000"/>
            <a:ext cx="7461678" cy="297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83B30F-FFBA-4F58-94AD-2D7C12F3BA6B}"/>
              </a:ext>
            </a:extLst>
          </p:cNvPr>
          <p:cNvSpPr txBox="1"/>
          <p:nvPr/>
        </p:nvSpPr>
        <p:spPr>
          <a:xfrm>
            <a:off x="1426215" y="1506001"/>
            <a:ext cx="10525378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放电特性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镍氢电池（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个单体电池组件）放电时，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2C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的功率输出时的质量比功率可达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600W/kg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以上，</a:t>
            </a:r>
            <a:endParaRPr lang="en-US" altLang="zh-CN" sz="2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3C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的功率输出时的质量比功率可达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500W/kg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以上，</a:t>
            </a:r>
            <a:endParaRPr lang="en-US" altLang="zh-CN" sz="2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深度范围内质量比功率的变化比较平稳，</a:t>
            </a:r>
            <a:endParaRPr lang="en-US" altLang="zh-CN" sz="2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对混合动力汽车的动力性能的控制十分有利，电池的寿命可以达到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万千米以上。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4ACF7439-8FBB-43FB-BC08-CA42E66A7B48}"/>
              </a:ext>
            </a:extLst>
          </p:cNvPr>
          <p:cNvSpPr txBox="1"/>
          <p:nvPr/>
        </p:nvSpPr>
        <p:spPr>
          <a:xfrm>
            <a:off x="530413" y="677369"/>
            <a:ext cx="38779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三、镍氢电池的特性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0DA504-DB64-4FDC-924C-6AD9D5981BD4}"/>
              </a:ext>
            </a:extLst>
          </p:cNvPr>
          <p:cNvSpPr txBox="1"/>
          <p:nvPr/>
        </p:nvSpPr>
        <p:spPr>
          <a:xfrm>
            <a:off x="1464852" y="887814"/>
            <a:ext cx="9559463" cy="3242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8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充电特性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镍氢电池的充电接受性很好，充电效率几乎达到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100%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能够有效的接受混合动力汽车在制动时反馈的电能。</a:t>
            </a:r>
            <a:endParaRPr lang="en-US" altLang="zh-CN" sz="2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由于能量损耗较小，镍氢电池的发热量被抑制在最小的极</a:t>
            </a:r>
            <a:endParaRPr lang="en-US" altLang="zh-CN" sz="28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限范围内，可以有效的控制剩余电量。</a:t>
            </a:r>
            <a:endParaRPr lang="zh-CN" altLang="zh-CN" sz="2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9E5B8A6-DF53-439B-AE27-0BEB2ABA6EB5}"/>
              </a:ext>
            </a:extLst>
          </p:cNvPr>
          <p:cNvSpPr txBox="1"/>
          <p:nvPr/>
        </p:nvSpPr>
        <p:spPr>
          <a:xfrm>
            <a:off x="479738" y="757606"/>
            <a:ext cx="719285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7970" algn="just"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+mn-ea"/>
                <a:cs typeface="+mn-ea"/>
              </a:rPr>
              <a:t>拓展知识：镍镉电池认知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66FC42-1E71-4FFF-9550-2217E3B8431D}"/>
              </a:ext>
            </a:extLst>
          </p:cNvPr>
          <p:cNvSpPr txBox="1"/>
          <p:nvPr/>
        </p:nvSpPr>
        <p:spPr>
          <a:xfrm>
            <a:off x="618186" y="2142750"/>
            <a:ext cx="10882647" cy="2238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镍镉电池是采用金属镉作为负极活性物质，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氢氧化镍作为正极物质的碱性电池。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是混合动力汽车应用电池之一。</a:t>
            </a:r>
            <a:endParaRPr lang="en-US" altLang="zh-CN" sz="2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镍镉电池的比能量可达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55Wh/kg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，比功率可超过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225W/kg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385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EC85FA-3914-41F3-8F3C-BE801659F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1663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zh-CN" altLang="zh-CN" sz="2800" b="1" kern="1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镍镉电池的优点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极板强度高，工作电压平稳，可以快速放电。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镍镉电池过充电和过放电性能好，有高倍率的放电特性，瞬时脉冲放电率很大，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3.   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深度放电性能好。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4.   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循环使用寿命长，可达到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2000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次或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年以上，是铅酸蓄电池的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倍。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buAutoNum type="arabicPeriod" startAt="5"/>
            </a:pP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采用全封闭外壳，可以在真空环境中正常工作。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buAutoNum type="arabicPeriod" startAt="5"/>
            </a:pPr>
            <a:r>
              <a:rPr lang="zh-CN" altLang="zh-CN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低温性能较好，能够长时间存放。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1730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221CDE0-AE19-4186-ABE7-9F4F6C2092A5}"/>
              </a:ext>
            </a:extLst>
          </p:cNvPr>
          <p:cNvSpPr txBox="1"/>
          <p:nvPr/>
        </p:nvSpPr>
        <p:spPr>
          <a:xfrm>
            <a:off x="725510" y="1376330"/>
            <a:ext cx="10740980" cy="4143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1000"/>
              </a:spcBef>
            </a:pPr>
            <a:r>
              <a:rPr lang="en-US" altLang="zh-CN" sz="26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镍镉电池的缺点</a:t>
            </a:r>
          </a:p>
          <a:p>
            <a:pPr indent="133350" algn="just"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）镍镉电池有“记忆效应”。</a:t>
            </a:r>
            <a:endParaRPr lang="en-US" altLang="zh-CN" sz="22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33350" algn="just"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镍镉电池在使用过程中，若放电不完全就充电，再放电时，</a:t>
            </a:r>
            <a:endParaRPr lang="en-US" altLang="zh-CN" sz="22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33350" algn="just"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就不能放出全部电量。几次完整的充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放电循环能使镍镉电池恢复正常工作。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）镍镉电池中采用的镉（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）是一种有害金属，在电池报废后必修进行有效回收。</a:t>
            </a:r>
          </a:p>
          <a:p>
            <a:pPr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）镍镉电池的成本约为铅酸电池的</a:t>
            </a: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4~5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倍，初始购置费较高，但其比能量和循环</a:t>
            </a:r>
            <a:endParaRPr lang="en-US" altLang="zh-CN" sz="22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使用寿命都大大地高于铅酸电池，因此，在电动汽车实际使用时，总的费用不</a:t>
            </a:r>
            <a:endParaRPr lang="en-US" altLang="zh-CN" sz="22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zh-CN" sz="22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会超过铅酸电池的费用。 </a:t>
            </a:r>
            <a:endParaRPr lang="zh-CN" altLang="en-US" sz="22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62879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026ED39-38BA-433D-A562-8A4DF5B79661}"/>
              </a:ext>
            </a:extLst>
          </p:cNvPr>
          <p:cNvCxnSpPr/>
          <p:nvPr/>
        </p:nvCxnSpPr>
        <p:spPr>
          <a:xfrm flipV="1">
            <a:off x="2143125" y="2901950"/>
            <a:ext cx="4940935" cy="209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DE13DEA-69B8-4D85-89F9-F5309097A7E9}"/>
              </a:ext>
            </a:extLst>
          </p:cNvPr>
          <p:cNvCxnSpPr/>
          <p:nvPr/>
        </p:nvCxnSpPr>
        <p:spPr>
          <a:xfrm>
            <a:off x="2131060" y="3697605"/>
            <a:ext cx="5010150" cy="1587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88">
            <a:extLst>
              <a:ext uri="{FF2B5EF4-FFF2-40B4-BE49-F238E27FC236}">
                <a16:creationId xmlns:a16="http://schemas.microsoft.com/office/drawing/2014/main" id="{56EC110B-0E98-4057-A2B0-69A33777537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8912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" name="Freeform 88">
            <a:extLst>
              <a:ext uri="{FF2B5EF4-FFF2-40B4-BE49-F238E27FC236}">
                <a16:creationId xmlns:a16="http://schemas.microsoft.com/office/drawing/2014/main" id="{62407F8D-BABA-4D2D-8614-BE53C78B8EC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8753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C7D269-40D5-4AB7-AC8B-FBB0244DCF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3155" y="2966345"/>
            <a:ext cx="499491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镍氢电池的特点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29CE74C-614D-46B0-9FB8-3C1385D67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2833" y="2346643"/>
            <a:ext cx="3528223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镍氢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电池的应用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EC3109-8EE0-4202-849E-1EDB91BCFDB4}"/>
              </a:ext>
            </a:extLst>
          </p:cNvPr>
          <p:cNvSpPr txBox="1"/>
          <p:nvPr/>
        </p:nvSpPr>
        <p:spPr>
          <a:xfrm>
            <a:off x="1734820" y="1122045"/>
            <a:ext cx="2359660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 结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3DDF279-3B79-49FF-84F3-DA6F9885658B}"/>
              </a:ext>
            </a:extLst>
          </p:cNvPr>
          <p:cNvCxnSpPr/>
          <p:nvPr/>
        </p:nvCxnSpPr>
        <p:spPr>
          <a:xfrm flipV="1">
            <a:off x="2158365" y="4523740"/>
            <a:ext cx="4940935" cy="209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88">
            <a:extLst>
              <a:ext uri="{FF2B5EF4-FFF2-40B4-BE49-F238E27FC236}">
                <a16:creationId xmlns:a16="http://schemas.microsoft.com/office/drawing/2014/main" id="{62E18E5A-EB36-4E43-8239-53EA1057CCFC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04365" y="412115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013576E-71A4-46AA-B12B-8D1ACB854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8073" y="3968433"/>
            <a:ext cx="5580067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镍氢电池的结构、工作原理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841F969-28B2-4393-BE28-FD9C3EC0B026}"/>
              </a:ext>
            </a:extLst>
          </p:cNvPr>
          <p:cNvCxnSpPr/>
          <p:nvPr/>
        </p:nvCxnSpPr>
        <p:spPr>
          <a:xfrm>
            <a:off x="2090420" y="5431155"/>
            <a:ext cx="5010150" cy="1587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88">
            <a:extLst>
              <a:ext uri="{FF2B5EF4-FFF2-40B4-BE49-F238E27FC236}">
                <a16:creationId xmlns:a16="http://schemas.microsoft.com/office/drawing/2014/main" id="{2A489457-C7FA-40C7-80DF-A00A34FDFA6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46898" y="511238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AF53D37-4F8A-4EF8-84B7-45F6CC8EEE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2515" y="4635500"/>
            <a:ext cx="499491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拓展：镍镉电池</a:t>
            </a:r>
          </a:p>
        </p:txBody>
      </p:sp>
    </p:spTree>
    <p:extLst>
      <p:ext uri="{BB962C8B-B14F-4D97-AF65-F5344CB8AC3E}">
        <p14:creationId xmlns:p14="http://schemas.microsoft.com/office/powerpoint/2010/main" val="172715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032125" y="1921583"/>
            <a:ext cx="9225751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3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SimHei" panose="02010609060101010101" pitchFamily="49" charset="-122"/>
                <a:cs typeface="+mj-cs"/>
                <a:sym typeface="Arial" panose="020B0604020202020204" pitchFamily="34" charset="0"/>
              </a:rPr>
              <a:t>电池结构原理及性能要求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3085465" y="2811780"/>
            <a:ext cx="9845040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3.4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镍氢电池认知与检测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641DB525-FF7E-495F-9864-BF18FD4BA793}"/>
              </a:ext>
            </a:extLst>
          </p:cNvPr>
          <p:cNvSpPr txBox="1"/>
          <p:nvPr/>
        </p:nvSpPr>
        <p:spPr>
          <a:xfrm>
            <a:off x="3229719" y="2734506"/>
            <a:ext cx="6640612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164" y="3686534"/>
            <a:ext cx="10515600" cy="2284814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en-US" altLang="zh-CN" sz="32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王先生想买一辆本田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Insight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混合动力汽车，他说混合动力汽车的电池非常重要，想了解一下该车的电池，以及其充放电相关事宜。请你为王先生做出最好的解答。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2DE41B4-065F-4FA6-A68F-1D168675247E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B5F4C3B-AB13-46CF-98AF-7CB9D1CB8C7D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C6C8D76E-4AC5-416F-90EC-223416B6FB0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C959A72-1CD6-4DF2-92BC-D568DFE71ACF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DC0B90BC-22B9-4DF9-8381-DD51BDBB8FDE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2D35C702-B927-4766-BFF8-E9D268EE0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7230" y="591602"/>
            <a:ext cx="3922264" cy="2284814"/>
          </a:xfrm>
          <a:prstGeom prst="round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0F6BF54-7D09-47AB-98BC-884592631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007" y="591602"/>
            <a:ext cx="3722433" cy="244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3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921420"/>
            <a:ext cx="6444615" cy="1162051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07179" y="1436609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能介绍镍氢电池的应用及特点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60445" y="963965"/>
            <a:ext cx="626745" cy="4290616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38274" y="2529701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50029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792967" y="2695799"/>
              <a:ext cx="2884725" cy="40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能介绍镍氢电池的结构及工作原理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38275" y="4133813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33447" y="1260998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3450" y="3963324"/>
              <a:ext cx="2880000" cy="41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能介绍镍氢电池的充放电特性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2755" y="2304419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1170939" y="602936"/>
            <a:ext cx="3529850" cy="4883464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692521" cy="260153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能够树立正确的价值观、人生观，树立积极向上、努力进取的思想。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834F7D-8807-4FA3-B55D-4AB4EC4E0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629" y="833838"/>
            <a:ext cx="4652562" cy="465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968295" y="767522"/>
            <a:ext cx="3840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一、镍氢电池的应用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15097" y="1351087"/>
            <a:ext cx="9361805" cy="51868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dirty="0"/>
              <a:t>镍氢电池一般应用于</a:t>
            </a:r>
            <a:r>
              <a:rPr lang="zh-CN" altLang="en-US" sz="2800" b="1" dirty="0">
                <a:solidFill>
                  <a:srgbClr val="C00000"/>
                </a:solidFill>
              </a:rPr>
              <a:t>混合动力汽车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本田Insight采用镍氢电池组，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电池组置于行李舱底板， 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由120颗松下1.2V镍氢电池组成，</a:t>
            </a:r>
            <a:endParaRPr lang="en-US" altLang="zh-CN" sz="2800" b="1" dirty="0">
              <a:latin typeface="+mn-ea"/>
              <a:cs typeface="+mn-ea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串联合计电压为144V，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支持电流充电50A，放电100A。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为延长电池寿命，每个电池单元放电量为4</a:t>
            </a:r>
            <a:r>
              <a:rPr lang="en-US" altLang="zh-CN" sz="2800" b="1" dirty="0" err="1">
                <a:latin typeface="+mn-ea"/>
                <a:cs typeface="+mn-ea"/>
              </a:rPr>
              <a:t>A·h</a:t>
            </a:r>
            <a:r>
              <a:rPr lang="zh-CN" altLang="en-US" sz="2800" b="1" dirty="0">
                <a:latin typeface="+mn-ea"/>
                <a:cs typeface="+mn-ea"/>
              </a:rPr>
              <a:t>时，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电池组共可放电144*4=0.576kWh能量。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5037" y="803656"/>
            <a:ext cx="10087610" cy="26015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2003年后第二代普锐斯电池组，电池组重53.5千克，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由28组松下镍氢电池模块组成，每个模块分别有6个1.2V电池，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总计168个电池，串联标称电压合计201.6V，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比上一代的38组228个电池有所减少。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93CECC7-C7CF-4556-BE02-F92317723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5352" y="2890047"/>
            <a:ext cx="4316614" cy="33583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2195" y="696408"/>
            <a:ext cx="10087610" cy="19552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2009年第三代丰田普锐斯在国外为插电混合动力（PHEV），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电池装在较多，而在国内第三代丰田普锐斯因无插电功能，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电池数量和第二代完全相同，也标称201.6伏。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9F98BBB-36C7-42A4-B56C-017E9AC9A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724" y="2867600"/>
            <a:ext cx="5163355" cy="3435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490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83665" y="1281430"/>
            <a:ext cx="997458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（1）充电18min可恢复40%~80%的容量，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过充电和过放电性能好。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（2）应急补充充电性能好，1h内可以完全充满，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 应急补充充电的时间短。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（3）在80%的放电深度下，循环寿命可达到1000次以上，  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        是铅酸蓄电池的3倍。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（4）一次充电行驶里程长，而且起动加速性能较好。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</a:rPr>
              <a:t>（5）可以在环境温度-28~80℃条件下正常工作。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968295" y="767522"/>
            <a:ext cx="3840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二、镍氢电池的特点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1261</Words>
  <Application>Microsoft Office PowerPoint</Application>
  <PresentationFormat>宽屏</PresentationFormat>
  <Paragraphs>102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KaiTi</vt:lpstr>
      <vt:lpstr>SimHei</vt:lpstr>
      <vt:lpstr>SimHei</vt:lpstr>
      <vt:lpstr>华文楷体</vt:lpstr>
      <vt:lpstr>楷体</vt:lpstr>
      <vt:lpstr>微软雅黑</vt:lpstr>
      <vt:lpstr>微软雅黑</vt:lpstr>
      <vt:lpstr>Arial</vt:lpstr>
      <vt:lpstr>Calibri</vt:lpstr>
      <vt:lpstr>Times New Roman</vt:lpstr>
      <vt:lpstr>Wingdings</vt:lpstr>
      <vt:lpstr>Office 主题</vt:lpstr>
      <vt:lpstr>1_Office 主题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45</cp:revision>
  <dcterms:created xsi:type="dcterms:W3CDTF">2018-03-01T02:03:00Z</dcterms:created>
  <dcterms:modified xsi:type="dcterms:W3CDTF">2021-04-16T08:04:25Z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