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tags/tag8.xml" ContentType="application/vnd.openxmlformats-officedocument.presentationml.tags+xml"/>
  <Override PartName="/ppt/slideLayouts/slideLayout57.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docProps/custom.xml" ContentType="application/vnd.openxmlformats-officedocument.custom-properties+xml"/>
  <Override PartName="/ppt/tags/tag12.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Default Extension="gif" ContentType="image/gif"/>
  <Override PartName="/ppt/tags/tag13.xml" ContentType="application/vnd.openxmlformats-officedocument.presentationml.tags+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ppt/slideLayouts/slideLayout59.xml" ContentType="application/vnd.openxmlformats-officedocument.presentationml.slideLayout+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ags/tag7.xml" ContentType="application/vnd.openxmlformats-officedocument.presentationml.tags+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tags/tag3.xml" ContentType="application/vnd.openxmlformats-officedocument.presentationml.tags+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2"/>
    <p:sldMasterId id="2147483676" r:id="rId3"/>
    <p:sldMasterId id="2147483690" r:id="rId4"/>
    <p:sldMasterId id="2147483704" r:id="rId5"/>
  </p:sldMasterIdLst>
  <p:notesMasterIdLst>
    <p:notesMasterId r:id="rId57"/>
  </p:notesMasterIdLst>
  <p:sldIdLst>
    <p:sldId id="463" r:id="rId6"/>
    <p:sldId id="464" r:id="rId7"/>
    <p:sldId id="481" r:id="rId8"/>
    <p:sldId id="482" r:id="rId9"/>
    <p:sldId id="704" r:id="rId10"/>
    <p:sldId id="483" r:id="rId11"/>
    <p:sldId id="554" r:id="rId12"/>
    <p:sldId id="555" r:id="rId13"/>
    <p:sldId id="557" r:id="rId14"/>
    <p:sldId id="556" r:id="rId15"/>
    <p:sldId id="523" r:id="rId16"/>
    <p:sldId id="558" r:id="rId17"/>
    <p:sldId id="524" r:id="rId18"/>
    <p:sldId id="559" r:id="rId19"/>
    <p:sldId id="525" r:id="rId20"/>
    <p:sldId id="564" r:id="rId21"/>
    <p:sldId id="526" r:id="rId22"/>
    <p:sldId id="560" r:id="rId23"/>
    <p:sldId id="527" r:id="rId24"/>
    <p:sldId id="528" r:id="rId25"/>
    <p:sldId id="561" r:id="rId26"/>
    <p:sldId id="562" r:id="rId27"/>
    <p:sldId id="563" r:id="rId28"/>
    <p:sldId id="532" r:id="rId29"/>
    <p:sldId id="533" r:id="rId30"/>
    <p:sldId id="534" r:id="rId31"/>
    <p:sldId id="535" r:id="rId32"/>
    <p:sldId id="536" r:id="rId33"/>
    <p:sldId id="538" r:id="rId34"/>
    <p:sldId id="537" r:id="rId35"/>
    <p:sldId id="539" r:id="rId36"/>
    <p:sldId id="540" r:id="rId37"/>
    <p:sldId id="565" r:id="rId38"/>
    <p:sldId id="541" r:id="rId39"/>
    <p:sldId id="566" r:id="rId40"/>
    <p:sldId id="542" r:id="rId41"/>
    <p:sldId id="544" r:id="rId42"/>
    <p:sldId id="543" r:id="rId43"/>
    <p:sldId id="545" r:id="rId44"/>
    <p:sldId id="546" r:id="rId45"/>
    <p:sldId id="547" r:id="rId46"/>
    <p:sldId id="567" r:id="rId47"/>
    <p:sldId id="548" r:id="rId48"/>
    <p:sldId id="568" r:id="rId49"/>
    <p:sldId id="549" r:id="rId50"/>
    <p:sldId id="703" r:id="rId51"/>
    <p:sldId id="551" r:id="rId52"/>
    <p:sldId id="552" r:id="rId53"/>
    <p:sldId id="553" r:id="rId54"/>
    <p:sldId id="522" r:id="rId55"/>
    <p:sldId id="518"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作者" initials="A" lastIdx="2" clrIdx="7"/>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89" d="100"/>
          <a:sy n="89" d="100"/>
        </p:scale>
        <p:origin x="-76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2021/4/25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24765" y="6657340"/>
            <a:ext cx="10336530" cy="63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117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动力电池的功能</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13951" y="6677204"/>
            <a:ext cx="8962625" cy="516"/>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8976576" y="6493054"/>
            <a:ext cx="3201474" cy="369332"/>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新能源汽车其他辅助电源认知</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1270" y="6657340"/>
            <a:ext cx="9893935" cy="127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8926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动力电池的性能要求</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7620" y="6657340"/>
            <a:ext cx="10370185" cy="1460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625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动力电池的分类</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31115" y="6657340"/>
            <a:ext cx="10102850" cy="1460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1339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蓄电池的性能指标</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r>
              <a:rPr lang="zh-CN" altLang="en-US" b="1" dirty="0">
                <a:solidFill>
                  <a:srgbClr val="C00000"/>
                </a:solidFill>
                <a:latin typeface="Arial" panose="020B0604020202020204" pitchFamily="34" charset="0"/>
                <a:ea typeface="SimHei" panose="02010609060101010101" pitchFamily="49" charset="-122"/>
              </a:rPr>
              <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pPr lvl="0" eaLnBrk="1" fontAlgn="base" hangingPunct="1">
                <a:buChar char="•"/>
              </a:pPr>
              <a:t>‹#›</a:t>
            </a:fld>
            <a:endParaRPr lang="zh-CN" altLang="en-US" strike="noStrike" noProof="1">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2021/4/25</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2021/4/25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2021/4/25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ags" Target="../tags/tag6.xml"/><Relationship Id="rId2" Type="http://schemas.openxmlformats.org/officeDocument/2006/relationships/slideLayout" Target="../slideLayouts/slideLayout15.xml"/><Relationship Id="rId16" Type="http://schemas.openxmlformats.org/officeDocument/2006/relationships/tags" Target="../tags/tag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4.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ags" Target="../tags/tag9.xml"/><Relationship Id="rId2" Type="http://schemas.openxmlformats.org/officeDocument/2006/relationships/slideLayout" Target="../slideLayouts/slideLayout28.xml"/><Relationship Id="rId16" Type="http://schemas.openxmlformats.org/officeDocument/2006/relationships/tags" Target="../tags/tag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ags" Target="../tags/tag7.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tags" Target="../tags/tag12.xml"/><Relationship Id="rId2" Type="http://schemas.openxmlformats.org/officeDocument/2006/relationships/slideLayout" Target="../slideLayouts/slideLayout41.xml"/><Relationship Id="rId16" Type="http://schemas.openxmlformats.org/officeDocument/2006/relationships/tags" Target="../tags/tag1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ags" Target="../tags/tag10.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tags" Target="../tags/tag15.xml"/><Relationship Id="rId2" Type="http://schemas.openxmlformats.org/officeDocument/2006/relationships/slideLayout" Target="../slideLayouts/slideLayout54.xml"/><Relationship Id="rId16" Type="http://schemas.openxmlformats.org/officeDocument/2006/relationships/tags" Target="../tags/tag1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tags" Target="../tags/tag13.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pPr/>
              <a:t>2021/4/25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gif"/><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cxnSpLocks noChangeAspect="1"/>
          </p:cNvCxnSpPr>
          <p:nvPr/>
        </p:nvCxnSpPr>
        <p:spPr>
          <a:xfrm rot="10800000" flipH="1">
            <a:off x="-2095051" y="2378132"/>
            <a:ext cx="2987511" cy="3222448"/>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noChangeAspect="1"/>
          </p:cNvCxnSpPr>
          <p:nvPr/>
        </p:nvCxnSpPr>
        <p:spPr>
          <a:xfrm rot="5400000">
            <a:off x="-1883924" y="2840070"/>
            <a:ext cx="3174826" cy="3035133"/>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sp>
        <p:nvSpPr>
          <p:cNvPr id="49" name="AutoShape 30"/>
          <p:cNvSpPr>
            <a:spLocks noChangeArrowheads="1"/>
          </p:cNvSpPr>
          <p:nvPr/>
        </p:nvSpPr>
        <p:spPr bwMode="auto">
          <a:xfrm>
            <a:off x="6200769" y="5251350"/>
            <a:ext cx="552420" cy="550832"/>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0" name="AutoShape 31"/>
          <p:cNvSpPr>
            <a:spLocks noChangeArrowheads="1"/>
          </p:cNvSpPr>
          <p:nvPr/>
        </p:nvSpPr>
        <p:spPr bwMode="auto">
          <a:xfrm>
            <a:off x="6081714" y="5144994"/>
            <a:ext cx="792120" cy="763547"/>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1" name="AutoShape 32"/>
          <p:cNvSpPr>
            <a:spLocks noChangeArrowheads="1"/>
          </p:cNvSpPr>
          <p:nvPr/>
        </p:nvSpPr>
        <p:spPr bwMode="auto">
          <a:xfrm rot="-2690537">
            <a:off x="5986469" y="5071973"/>
            <a:ext cx="981021" cy="944511"/>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a:xfrm>
            <a:off x="3386139" y="1672563"/>
            <a:ext cx="8041640" cy="768350"/>
          </a:xfrm>
          <a:prstGeom prst="rect">
            <a:avLst/>
          </a:prstGeom>
          <a:noFill/>
          <a:effectLst>
            <a:glow rad="63500">
              <a:schemeClr val="accent2">
                <a:satMod val="175000"/>
                <a:alpha val="40000"/>
              </a:schemeClr>
            </a:glow>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a:solidFill>
                  <a:schemeClr val="accent1">
                    <a:lumMod val="75000"/>
                  </a:schemeClr>
                </a:solidFill>
                <a:effectLst>
                  <a:outerShdw blurRad="38100" dist="25400" dir="5400000" algn="ctr" rotWithShape="0">
                    <a:srgbClr val="6E747A">
                      <a:alpha val="43000"/>
                    </a:srgbClr>
                  </a:outerShdw>
                </a:effectLst>
                <a:uLnTx/>
                <a:uFillTx/>
                <a:latin typeface="黑体" panose="02010609060101010101" pitchFamily="49" charset="-122"/>
                <a:ea typeface="黑体" panose="02010609060101010101" pitchFamily="49" charset="-122"/>
                <a:cs typeface="+mn-cs"/>
              </a:rPr>
              <a:t>新能源汽车电池及管理系统检修</a:t>
            </a:r>
          </a:p>
        </p:txBody>
      </p:sp>
      <p:sp>
        <p:nvSpPr>
          <p:cNvPr id="13" name="矩形 12"/>
          <p:cNvSpPr/>
          <p:nvPr/>
        </p:nvSpPr>
        <p:spPr>
          <a:xfrm>
            <a:off x="3606418" y="2532035"/>
            <a:ext cx="3669641" cy="2715354"/>
          </a:xfrm>
          <a:prstGeom prst="rect">
            <a:avLst/>
          </a:prstGeom>
          <a:blipFill dpi="0" rotWithShape="1">
            <a:blip r:embed="rId2" cstate="print">
              <a:extLst>
                <a:ext uri="{28A0092B-C50C-407E-A947-70E740481C1C}">
                  <a14:useLocalDpi xmlns:a14="http://schemas.microsoft.com/office/drawing/2010/main" xmlns=""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7645954" y="2563617"/>
            <a:ext cx="4092297" cy="2700302"/>
          </a:xfrm>
          <a:prstGeom prst="rect">
            <a:avLst/>
          </a:prstGeom>
          <a:blipFill dpi="0" rotWithShape="1">
            <a:blip r:embed="rId3" cstate="print">
              <a:extLst>
                <a:ext uri="{28A0092B-C50C-407E-A947-70E740481C1C}">
                  <a14:useLocalDpi xmlns:a14="http://schemas.microsoft.com/office/drawing/2010/main" xmlns=""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Calibri" panose="020F0502020204030204"/>
              <a:ea typeface="宋体" panose="02010600030101010101" pitchFamily="2" charset="-122"/>
              <a:cs typeface="+mn-cs"/>
            </a:endParaRPr>
          </a:p>
        </p:txBody>
      </p:sp>
      <p:sp>
        <p:nvSpPr>
          <p:cNvPr id="2" name="Rectangle 8"/>
          <p:cNvSpPr/>
          <p:nvPr/>
        </p:nvSpPr>
        <p:spPr>
          <a:xfrm>
            <a:off x="4445" y="-1400"/>
            <a:ext cx="12187555" cy="105122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509" y="257349"/>
            <a:ext cx="3811696" cy="793706"/>
          </a:xfrm>
          <a:prstGeom prst="rect">
            <a:avLst/>
          </a:prstGeom>
          <a:ln>
            <a:noFill/>
          </a:ln>
          <a:effectLst>
            <a:softEdge rad="112500"/>
          </a:effectLst>
        </p:spPr>
      </p:pic>
      <p:grpSp>
        <p:nvGrpSpPr>
          <p:cNvPr id="16" name="组合 1"/>
          <p:cNvGrpSpPr/>
          <p:nvPr/>
        </p:nvGrpSpPr>
        <p:grpSpPr bwMode="auto">
          <a:xfrm rot="10800000">
            <a:off x="154041" y="1049825"/>
            <a:ext cx="5543760" cy="5413806"/>
            <a:chOff x="3018972" y="1"/>
            <a:chExt cx="9204298" cy="6858000"/>
          </a:xfrm>
        </p:grpSpPr>
        <p:sp>
          <p:nvSpPr>
            <p:cNvPr id="17"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8"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9"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0"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1"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2"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ppt_w</p:attrName>
                                        </p:attrNameLst>
                                      </p:cBhvr>
                                      <p:tavLst>
                                        <p:tav tm="0">
                                          <p:val>
                                            <p:fltVal val="0"/>
                                          </p:val>
                                        </p:tav>
                                        <p:tav tm="100000">
                                          <p:val>
                                            <p:strVal val="#ppt_w"/>
                                          </p:val>
                                        </p:tav>
                                      </p:tavLst>
                                    </p:anim>
                                    <p:anim calcmode="lin" valueType="num">
                                      <p:cBhvr>
                                        <p:cTn id="14" dur="1000" fill="hold"/>
                                        <p:tgtEl>
                                          <p:spTgt spid="49"/>
                                        </p:tgtEl>
                                        <p:attrNameLst>
                                          <p:attrName>ppt_h</p:attrName>
                                        </p:attrNameLst>
                                      </p:cBhvr>
                                      <p:tavLst>
                                        <p:tav tm="0">
                                          <p:val>
                                            <p:fltVal val="0"/>
                                          </p:val>
                                        </p:tav>
                                        <p:tav tm="100000">
                                          <p:val>
                                            <p:strVal val="#ppt_h"/>
                                          </p:val>
                                        </p:tav>
                                      </p:tavLst>
                                    </p:anim>
                                    <p:animEffect transition="in" filter="fade">
                                      <p:cBhvr>
                                        <p:cTn id="15" dur="1000"/>
                                        <p:tgtEl>
                                          <p:spTgt spid="4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1000" fill="hold"/>
                                        <p:tgtEl>
                                          <p:spTgt spid="50"/>
                                        </p:tgtEl>
                                        <p:attrNameLst>
                                          <p:attrName>ppt_w</p:attrName>
                                        </p:attrNameLst>
                                      </p:cBhvr>
                                      <p:tavLst>
                                        <p:tav tm="0">
                                          <p:val>
                                            <p:fltVal val="0"/>
                                          </p:val>
                                        </p:tav>
                                        <p:tav tm="100000">
                                          <p:val>
                                            <p:strVal val="#ppt_w"/>
                                          </p:val>
                                        </p:tav>
                                      </p:tavLst>
                                    </p:anim>
                                    <p:anim calcmode="lin" valueType="num">
                                      <p:cBhvr>
                                        <p:cTn id="19" dur="1000" fill="hold"/>
                                        <p:tgtEl>
                                          <p:spTgt spid="50"/>
                                        </p:tgtEl>
                                        <p:attrNameLst>
                                          <p:attrName>ppt_h</p:attrName>
                                        </p:attrNameLst>
                                      </p:cBhvr>
                                      <p:tavLst>
                                        <p:tav tm="0">
                                          <p:val>
                                            <p:fltVal val="0"/>
                                          </p:val>
                                        </p:tav>
                                        <p:tav tm="100000">
                                          <p:val>
                                            <p:strVal val="#ppt_h"/>
                                          </p:val>
                                        </p:tav>
                                      </p:tavLst>
                                    </p:anim>
                                    <p:animEffect transition="in" filter="fade">
                                      <p:cBhvr>
                                        <p:cTn id="20" dur="1000"/>
                                        <p:tgtEl>
                                          <p:spTgt spid="5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1000" fill="hold"/>
                                        <p:tgtEl>
                                          <p:spTgt spid="51"/>
                                        </p:tgtEl>
                                        <p:attrNameLst>
                                          <p:attrName>ppt_w</p:attrName>
                                        </p:attrNameLst>
                                      </p:cBhvr>
                                      <p:tavLst>
                                        <p:tav tm="0">
                                          <p:val>
                                            <p:fltVal val="0"/>
                                          </p:val>
                                        </p:tav>
                                        <p:tav tm="100000">
                                          <p:val>
                                            <p:strVal val="#ppt_w"/>
                                          </p:val>
                                        </p:tav>
                                      </p:tavLst>
                                    </p:anim>
                                    <p:anim calcmode="lin" valueType="num">
                                      <p:cBhvr>
                                        <p:cTn id="24" dur="1000" fill="hold"/>
                                        <p:tgtEl>
                                          <p:spTgt spid="51"/>
                                        </p:tgtEl>
                                        <p:attrNameLst>
                                          <p:attrName>ppt_h</p:attrName>
                                        </p:attrNameLst>
                                      </p:cBhvr>
                                      <p:tavLst>
                                        <p:tav tm="0">
                                          <p:val>
                                            <p:fltVal val="0"/>
                                          </p:val>
                                        </p:tav>
                                        <p:tav tm="100000">
                                          <p:val>
                                            <p:strVal val="#ppt_h"/>
                                          </p:val>
                                        </p:tav>
                                      </p:tavLst>
                                    </p:anim>
                                    <p:animEffect transition="in" filter="fade">
                                      <p:cBhvr>
                                        <p:cTn id="25" dur="1000"/>
                                        <p:tgtEl>
                                          <p:spTgt spid="51"/>
                                        </p:tgtEl>
                                      </p:cBhvr>
                                    </p:animEffect>
                                  </p:childTnLst>
                                </p:cTn>
                              </p:par>
                              <p:par>
                                <p:cTn id="26" presetID="0" presetClass="path" presetSubtype="0" accel="50000" decel="50000" fill="hold" grpId="1" nodeType="withEffect">
                                  <p:stCondLst>
                                    <p:cond delay="300"/>
                                  </p:stCondLst>
                                  <p:childTnLst>
                                    <p:animMotion origin="layout" path="M 0 2.96296E-6 L 0.38815 -0.00139 " pathEditMode="relative" rAng="0" ptsTypes="AA">
                                      <p:cBhvr>
                                        <p:cTn id="27" dur="2500" fill="hold"/>
                                        <p:tgtEl>
                                          <p:spTgt spid="49"/>
                                        </p:tgtEl>
                                        <p:attrNameLst>
                                          <p:attrName>ppt_x</p:attrName>
                                          <p:attrName>ppt_y</p:attrName>
                                        </p:attrNameLst>
                                      </p:cBhvr>
                                      <p:rCtr x="19400" y="-100"/>
                                    </p:animMotion>
                                  </p:childTnLst>
                                </p:cTn>
                              </p:par>
                              <p:par>
                                <p:cTn id="28" presetID="0" presetClass="path" presetSubtype="0" accel="50000" decel="50000" fill="hold" grpId="1" nodeType="withEffect">
                                  <p:stCondLst>
                                    <p:cond delay="300"/>
                                  </p:stCondLst>
                                  <p:childTnLst>
                                    <p:animMotion origin="layout" path="M 0 2.96296E-6 L 0.38815 -0.00139 " pathEditMode="relative" rAng="0" ptsTypes="AA">
                                      <p:cBhvr>
                                        <p:cTn id="29" dur="2500" fill="hold"/>
                                        <p:tgtEl>
                                          <p:spTgt spid="50"/>
                                        </p:tgtEl>
                                        <p:attrNameLst>
                                          <p:attrName>ppt_x</p:attrName>
                                          <p:attrName>ppt_y</p:attrName>
                                        </p:attrNameLst>
                                      </p:cBhvr>
                                      <p:rCtr x="19400" y="-100"/>
                                    </p:animMotion>
                                  </p:childTnLst>
                                </p:cTn>
                              </p:par>
                              <p:par>
                                <p:cTn id="30" presetID="0" presetClass="path" presetSubtype="0" accel="50000" decel="50000" fill="hold" grpId="1" nodeType="withEffect">
                                  <p:stCondLst>
                                    <p:cond delay="300"/>
                                  </p:stCondLst>
                                  <p:childTnLst>
                                    <p:animMotion origin="layout" path="M 0 -3.33333E-6 L 0.38815 -0.00393 " pathEditMode="relative" rAng="0" ptsTypes="AA">
                                      <p:cBhvr>
                                        <p:cTn id="31" dur="2500" fill="hold"/>
                                        <p:tgtEl>
                                          <p:spTgt spid="51"/>
                                        </p:tgtEl>
                                        <p:attrNameLst>
                                          <p:attrName>ppt_x</p:attrName>
                                          <p:attrName>ppt_y</p:attrName>
                                        </p:attrNameLst>
                                      </p:cBhvr>
                                      <p:rCtr x="19400" y="-200"/>
                                    </p:animMotion>
                                  </p:childTnLst>
                                </p:cTn>
                              </p:par>
                              <p:par>
                                <p:cTn id="32" presetID="8" presetClass="emph" presetSubtype="0" accel="50000" decel="50000" fill="hold" grpId="2" nodeType="withEffect">
                                  <p:stCondLst>
                                    <p:cond delay="500"/>
                                  </p:stCondLst>
                                  <p:childTnLst>
                                    <p:animRot by="-21600000">
                                      <p:cBhvr>
                                        <p:cTn id="33" dur="3500" fill="hold"/>
                                        <p:tgtEl>
                                          <p:spTgt spid="49"/>
                                        </p:tgtEl>
                                        <p:attrNameLst>
                                          <p:attrName>r</p:attrName>
                                        </p:attrNameLst>
                                      </p:cBhvr>
                                    </p:animRot>
                                  </p:childTnLst>
                                </p:cTn>
                              </p:par>
                              <p:par>
                                <p:cTn id="34" presetID="8" presetClass="emph" presetSubtype="0" accel="50000" decel="50000" fill="hold" grpId="2" nodeType="withEffect">
                                  <p:stCondLst>
                                    <p:cond delay="500"/>
                                  </p:stCondLst>
                                  <p:childTnLst>
                                    <p:animRot by="21600000">
                                      <p:cBhvr>
                                        <p:cTn id="35" dur="3500" fill="hold"/>
                                        <p:tgtEl>
                                          <p:spTgt spid="50"/>
                                        </p:tgtEl>
                                        <p:attrNameLst>
                                          <p:attrName>r</p:attrName>
                                        </p:attrNameLst>
                                      </p:cBhvr>
                                    </p:animRot>
                                  </p:childTnLst>
                                </p:cTn>
                              </p:par>
                              <p:par>
                                <p:cTn id="36" presetID="8" presetClass="emph" presetSubtype="0" accel="50000" decel="50000" fill="hold" grpId="2" nodeType="withEffect">
                                  <p:stCondLst>
                                    <p:cond delay="2000"/>
                                  </p:stCondLst>
                                  <p:childTnLst>
                                    <p:animRot by="-21600000">
                                      <p:cBhvr>
                                        <p:cTn id="37" dur="2000" fill="hold"/>
                                        <p:tgtEl>
                                          <p:spTgt spid="51"/>
                                        </p:tgtEl>
                                        <p:attrNameLst>
                                          <p:attrName>r</p:attrName>
                                        </p:attrNameLst>
                                      </p:cBhvr>
                                    </p:animRot>
                                  </p:childTnLst>
                                </p:cTn>
                              </p:par>
                              <p:par>
                                <p:cTn id="38" presetID="53" presetClass="exit" presetSubtype="16" fill="hold" grpId="3" nodeType="withEffect">
                                  <p:stCondLst>
                                    <p:cond delay="2000"/>
                                  </p:stCondLst>
                                  <p:childTnLst>
                                    <p:anim calcmode="lin" valueType="num">
                                      <p:cBhvr>
                                        <p:cTn id="39" dur="2000"/>
                                        <p:tgtEl>
                                          <p:spTgt spid="49"/>
                                        </p:tgtEl>
                                        <p:attrNameLst>
                                          <p:attrName>ppt_w</p:attrName>
                                        </p:attrNameLst>
                                      </p:cBhvr>
                                      <p:tavLst>
                                        <p:tav tm="0">
                                          <p:val>
                                            <p:strVal val="ppt_w"/>
                                          </p:val>
                                        </p:tav>
                                        <p:tav tm="100000">
                                          <p:val>
                                            <p:fltVal val="0"/>
                                          </p:val>
                                        </p:tav>
                                      </p:tavLst>
                                    </p:anim>
                                    <p:anim calcmode="lin" valueType="num">
                                      <p:cBhvr>
                                        <p:cTn id="40" dur="2000"/>
                                        <p:tgtEl>
                                          <p:spTgt spid="49"/>
                                        </p:tgtEl>
                                        <p:attrNameLst>
                                          <p:attrName>ppt_h</p:attrName>
                                        </p:attrNameLst>
                                      </p:cBhvr>
                                      <p:tavLst>
                                        <p:tav tm="0">
                                          <p:val>
                                            <p:strVal val="ppt_h"/>
                                          </p:val>
                                        </p:tav>
                                        <p:tav tm="100000">
                                          <p:val>
                                            <p:fltVal val="0"/>
                                          </p:val>
                                        </p:tav>
                                      </p:tavLst>
                                    </p:anim>
                                    <p:animEffect transition="out" filter="fade">
                                      <p:cBhvr>
                                        <p:cTn id="41" dur="2000"/>
                                        <p:tgtEl>
                                          <p:spTgt spid="49"/>
                                        </p:tgtEl>
                                      </p:cBhvr>
                                    </p:animEffect>
                                    <p:set>
                                      <p:cBhvr>
                                        <p:cTn id="42" dur="1" fill="hold">
                                          <p:stCondLst>
                                            <p:cond delay="1999"/>
                                          </p:stCondLst>
                                        </p:cTn>
                                        <p:tgtEl>
                                          <p:spTgt spid="49"/>
                                        </p:tgtEl>
                                        <p:attrNameLst>
                                          <p:attrName>style.visibility</p:attrName>
                                        </p:attrNameLst>
                                      </p:cBhvr>
                                      <p:to>
                                        <p:strVal val="hidden"/>
                                      </p:to>
                                    </p:set>
                                  </p:childTnLst>
                                </p:cTn>
                              </p:par>
                              <p:par>
                                <p:cTn id="43" presetID="53" presetClass="exit" presetSubtype="16" fill="hold" grpId="3" nodeType="withEffect">
                                  <p:stCondLst>
                                    <p:cond delay="2000"/>
                                  </p:stCondLst>
                                  <p:childTnLst>
                                    <p:anim calcmode="lin" valueType="num">
                                      <p:cBhvr>
                                        <p:cTn id="44" dur="2000"/>
                                        <p:tgtEl>
                                          <p:spTgt spid="50"/>
                                        </p:tgtEl>
                                        <p:attrNameLst>
                                          <p:attrName>ppt_w</p:attrName>
                                        </p:attrNameLst>
                                      </p:cBhvr>
                                      <p:tavLst>
                                        <p:tav tm="0">
                                          <p:val>
                                            <p:strVal val="ppt_w"/>
                                          </p:val>
                                        </p:tav>
                                        <p:tav tm="100000">
                                          <p:val>
                                            <p:fltVal val="0"/>
                                          </p:val>
                                        </p:tav>
                                      </p:tavLst>
                                    </p:anim>
                                    <p:anim calcmode="lin" valueType="num">
                                      <p:cBhvr>
                                        <p:cTn id="45" dur="2000"/>
                                        <p:tgtEl>
                                          <p:spTgt spid="50"/>
                                        </p:tgtEl>
                                        <p:attrNameLst>
                                          <p:attrName>ppt_h</p:attrName>
                                        </p:attrNameLst>
                                      </p:cBhvr>
                                      <p:tavLst>
                                        <p:tav tm="0">
                                          <p:val>
                                            <p:strVal val="ppt_h"/>
                                          </p:val>
                                        </p:tav>
                                        <p:tav tm="100000">
                                          <p:val>
                                            <p:fltVal val="0"/>
                                          </p:val>
                                        </p:tav>
                                      </p:tavLst>
                                    </p:anim>
                                    <p:animEffect transition="out" filter="fade">
                                      <p:cBhvr>
                                        <p:cTn id="46" dur="2000"/>
                                        <p:tgtEl>
                                          <p:spTgt spid="50"/>
                                        </p:tgtEl>
                                      </p:cBhvr>
                                    </p:animEffect>
                                    <p:set>
                                      <p:cBhvr>
                                        <p:cTn id="47" dur="1" fill="hold">
                                          <p:stCondLst>
                                            <p:cond delay="1999"/>
                                          </p:stCondLst>
                                        </p:cTn>
                                        <p:tgtEl>
                                          <p:spTgt spid="50"/>
                                        </p:tgtEl>
                                        <p:attrNameLst>
                                          <p:attrName>style.visibility</p:attrName>
                                        </p:attrNameLst>
                                      </p:cBhvr>
                                      <p:to>
                                        <p:strVal val="hidden"/>
                                      </p:to>
                                    </p:set>
                                  </p:childTnLst>
                                </p:cTn>
                              </p:par>
                              <p:par>
                                <p:cTn id="48" presetID="53" presetClass="exit" presetSubtype="16" fill="hold" grpId="3" nodeType="withEffect">
                                  <p:stCondLst>
                                    <p:cond delay="2000"/>
                                  </p:stCondLst>
                                  <p:childTnLst>
                                    <p:anim calcmode="lin" valueType="num">
                                      <p:cBhvr>
                                        <p:cTn id="49" dur="2000"/>
                                        <p:tgtEl>
                                          <p:spTgt spid="51"/>
                                        </p:tgtEl>
                                        <p:attrNameLst>
                                          <p:attrName>ppt_w</p:attrName>
                                        </p:attrNameLst>
                                      </p:cBhvr>
                                      <p:tavLst>
                                        <p:tav tm="0">
                                          <p:val>
                                            <p:strVal val="ppt_w"/>
                                          </p:val>
                                        </p:tav>
                                        <p:tav tm="100000">
                                          <p:val>
                                            <p:fltVal val="0"/>
                                          </p:val>
                                        </p:tav>
                                      </p:tavLst>
                                    </p:anim>
                                    <p:anim calcmode="lin" valueType="num">
                                      <p:cBhvr>
                                        <p:cTn id="50" dur="2000"/>
                                        <p:tgtEl>
                                          <p:spTgt spid="51"/>
                                        </p:tgtEl>
                                        <p:attrNameLst>
                                          <p:attrName>ppt_h</p:attrName>
                                        </p:attrNameLst>
                                      </p:cBhvr>
                                      <p:tavLst>
                                        <p:tav tm="0">
                                          <p:val>
                                            <p:strVal val="ppt_h"/>
                                          </p:val>
                                        </p:tav>
                                        <p:tav tm="100000">
                                          <p:val>
                                            <p:fltVal val="0"/>
                                          </p:val>
                                        </p:tav>
                                      </p:tavLst>
                                    </p:anim>
                                    <p:animEffect transition="out" filter="fade">
                                      <p:cBhvr>
                                        <p:cTn id="51" dur="2000"/>
                                        <p:tgtEl>
                                          <p:spTgt spid="51"/>
                                        </p:tgtEl>
                                      </p:cBhvr>
                                    </p:animEffect>
                                    <p:set>
                                      <p:cBhvr>
                                        <p:cTn id="52" dur="1" fill="hold">
                                          <p:stCondLst>
                                            <p:cond delay="1999"/>
                                          </p:stCondLst>
                                        </p:cTn>
                                        <p:tgtEl>
                                          <p:spTgt spid="51"/>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childTnLst>
                                </p:cTn>
                              </p:par>
                              <p:par>
                                <p:cTn id="56" presetID="37" presetClass="path" presetSubtype="0" accel="50000" decel="50000" fill="hold" nodeType="withEffect">
                                  <p:stCondLst>
                                    <p:cond delay="0"/>
                                  </p:stCondLst>
                                  <p:childTnLst>
                                    <p:animMotion origin="layout" path="M 0.42201 0.36181 C 0.33685 0.4169 0.31368 -0.01713 -3.95833E-6 3.7037E-7 " pathEditMode="relative" rAng="0" ptsTypes="AA">
                                      <p:cBhvr>
                                        <p:cTn id="57" dur="1250" fill="hold"/>
                                        <p:tgtEl>
                                          <p:spTgt spid="13"/>
                                        </p:tgtEl>
                                        <p:attrNameLst>
                                          <p:attrName>ppt_x</p:attrName>
                                          <p:attrName>ppt_y</p:attrName>
                                        </p:attrNameLst>
                                      </p:cBhvr>
                                      <p:rCtr x="-21107" y="-17894"/>
                                    </p:animMotion>
                                  </p:childTnLst>
                                </p:cTn>
                              </p:par>
                              <p:par>
                                <p:cTn id="58" presetID="8" presetClass="emph" presetSubtype="0" fill="hold" nodeType="withEffect">
                                  <p:stCondLst>
                                    <p:cond delay="0"/>
                                  </p:stCondLst>
                                  <p:childTnLst>
                                    <p:animRot by="21600000">
                                      <p:cBhvr>
                                        <p:cTn id="59" dur="1250" fill="hold"/>
                                        <p:tgtEl>
                                          <p:spTgt spid="13"/>
                                        </p:tgtEl>
                                        <p:attrNameLst>
                                          <p:attrName>r</p:attrName>
                                        </p:attrNameLst>
                                      </p:cBhvr>
                                    </p:animRot>
                                  </p:childTnLst>
                                </p:cTn>
                              </p:par>
                              <p:par>
                                <p:cTn id="60" presetID="10"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250"/>
                                        <p:tgtEl>
                                          <p:spTgt spid="14"/>
                                        </p:tgtEl>
                                      </p:cBhvr>
                                    </p:animEffect>
                                  </p:childTnLst>
                                </p:cTn>
                              </p:par>
                              <p:par>
                                <p:cTn id="63" presetID="37" presetClass="path" presetSubtype="0" accel="50000" decel="50000" fill="hold" nodeType="withEffect">
                                  <p:stCondLst>
                                    <p:cond delay="0"/>
                                  </p:stCondLst>
                                  <p:childTnLst>
                                    <p:animMotion origin="layout" path="M 0.42201 0.36181 C 0.33685 0.4169 0.31367 -0.01713 -1.875E-6 -1.85185E-6 " pathEditMode="relative" rAng="0" ptsTypes="AA">
                                      <p:cBhvr>
                                        <p:cTn id="64" dur="1250" fill="hold"/>
                                        <p:tgtEl>
                                          <p:spTgt spid="14"/>
                                        </p:tgtEl>
                                        <p:attrNameLst>
                                          <p:attrName>ppt_x</p:attrName>
                                          <p:attrName>ppt_y</p:attrName>
                                        </p:attrNameLst>
                                      </p:cBhvr>
                                      <p:rCtr x="-21107" y="-17894"/>
                                    </p:animMotion>
                                  </p:childTnLst>
                                </p:cTn>
                              </p:par>
                              <p:par>
                                <p:cTn id="65" presetID="8" presetClass="emph" presetSubtype="0" fill="hold" nodeType="withEffect">
                                  <p:stCondLst>
                                    <p:cond delay="0"/>
                                  </p:stCondLst>
                                  <p:childTnLst>
                                    <p:animRot by="21600000">
                                      <p:cBhvr>
                                        <p:cTn id="66" dur="1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bldLvl="0" animBg="1"/>
      <p:bldP spid="49" grpId="2" bldLvl="0" animBg="1"/>
      <p:bldP spid="49" grpId="3" bldLvl="0" animBg="1"/>
      <p:bldP spid="50" grpId="0" bldLvl="0" animBg="1"/>
      <p:bldP spid="50" grpId="1" bldLvl="0" animBg="1"/>
      <p:bldP spid="50" grpId="2" bldLvl="0" animBg="1"/>
      <p:bldP spid="50" grpId="3" bldLvl="0" animBg="1"/>
      <p:bldP spid="51" grpId="0" bldLvl="0" animBg="1"/>
      <p:bldP spid="51" grpId="1" bldLvl="0" animBg="1"/>
      <p:bldP spid="51" grpId="2" bldLvl="0" animBg="1"/>
      <p:bldP spid="51" grpId="3"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2973098E-F418-48EC-80DE-A224E012759D}"/>
              </a:ext>
            </a:extLst>
          </p:cNvPr>
          <p:cNvSpPr txBox="1"/>
          <p:nvPr/>
        </p:nvSpPr>
        <p:spPr>
          <a:xfrm>
            <a:off x="321882" y="1328479"/>
            <a:ext cx="7173622" cy="5194242"/>
          </a:xfrm>
          <a:prstGeom prst="rect">
            <a:avLst/>
          </a:prstGeom>
          <a:noFill/>
        </p:spPr>
        <p:txBody>
          <a:bodyPr wrap="square">
            <a:spAutoFit/>
          </a:bodyPr>
          <a:lstStyle/>
          <a:p>
            <a:pPr marL="266700" algn="just">
              <a:lnSpc>
                <a:spcPct val="150000"/>
              </a:lnSpc>
            </a:pPr>
            <a:r>
              <a:rPr lang="zh-CN" altLang="en-US" sz="2800" b="1" kern="100" dirty="0">
                <a:ea typeface="等线" panose="02010600030101010101" pitchFamily="2" charset="-122"/>
                <a:cs typeface="Times New Roman" panose="02020603050405020304" pitchFamily="18" charset="0"/>
              </a:rPr>
              <a:t>在电路中，自由电子的定向移动形成电流，</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en-US" sz="2800" b="1" kern="100" dirty="0">
                <a:ea typeface="等线" panose="02010600030101010101" pitchFamily="2" charset="-122"/>
                <a:cs typeface="Times New Roman" panose="02020603050405020304" pitchFamily="18" charset="0"/>
              </a:rPr>
              <a:t>由于同性电荷的排斥作用，使得刚开始充电时，电流最大，之后逐渐减小；</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en-US" sz="2800" b="1" kern="100" dirty="0">
                <a:ea typeface="等线" panose="02010600030101010101" pitchFamily="2" charset="-122"/>
                <a:cs typeface="Times New Roman" panose="02020603050405020304" pitchFamily="18" charset="0"/>
              </a:rPr>
              <a:t>而电容器带电量在刚开始充电时最小，</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en-US" sz="2800" b="1" kern="100" dirty="0">
                <a:ea typeface="等线" panose="02010600030101010101" pitchFamily="2" charset="-122"/>
                <a:cs typeface="Times New Roman" panose="02020603050405020304" pitchFamily="18" charset="0"/>
              </a:rPr>
              <a:t>在负电荷移动过程中，带电量逐渐增加，</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en-US" sz="2800" b="1" kern="100" dirty="0">
                <a:ea typeface="等线" panose="02010600030101010101" pitchFamily="2" charset="-122"/>
                <a:cs typeface="Times New Roman" panose="02020603050405020304" pitchFamily="18" charset="0"/>
              </a:rPr>
              <a:t>两金属极板间电压逐渐增大，当其增大至与电源电压相等时，充电完毕，电流减小为零。</a:t>
            </a:r>
          </a:p>
        </p:txBody>
      </p:sp>
      <p:pic>
        <p:nvPicPr>
          <p:cNvPr id="4" name="图片 497">
            <a:extLst>
              <a:ext uri="{FF2B5EF4-FFF2-40B4-BE49-F238E27FC236}">
                <a16:creationId xmlns:a16="http://schemas.microsoft.com/office/drawing/2014/main" xmlns="" id="{90FEF4DD-2597-462E-A5D2-679100B70039}"/>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40991" t="27377" r="35800" b="30879"/>
          <a:stretch>
            <a:fillRect/>
          </a:stretch>
        </p:blipFill>
        <p:spPr bwMode="auto">
          <a:xfrm>
            <a:off x="7617764" y="1328479"/>
            <a:ext cx="3747051" cy="37858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5" name="文本框 4">
            <a:extLst>
              <a:ext uri="{FF2B5EF4-FFF2-40B4-BE49-F238E27FC236}">
                <a16:creationId xmlns:a16="http://schemas.microsoft.com/office/drawing/2014/main" xmlns="" id="{CECE2FB5-3E51-4FF0-9C15-424F6E7016AE}"/>
              </a:ext>
            </a:extLst>
          </p:cNvPr>
          <p:cNvSpPr txBox="1"/>
          <p:nvPr/>
        </p:nvSpPr>
        <p:spPr>
          <a:xfrm>
            <a:off x="8770513" y="5221623"/>
            <a:ext cx="2704563" cy="369332"/>
          </a:xfrm>
          <a:prstGeom prst="rect">
            <a:avLst/>
          </a:prstGeom>
          <a:noFill/>
        </p:spPr>
        <p:txBody>
          <a:bodyPr wrap="square">
            <a:spAutoFit/>
          </a:bodyPr>
          <a:lstStyle/>
          <a:p>
            <a:r>
              <a:rPr lang="zh-CN" altLang="zh-CN"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电容充电过程</a:t>
            </a:r>
            <a:endParaRPr lang="zh-CN" altLang="en-US"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3849872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498">
            <a:extLst>
              <a:ext uri="{FF2B5EF4-FFF2-40B4-BE49-F238E27FC236}">
                <a16:creationId xmlns:a16="http://schemas.microsoft.com/office/drawing/2014/main" xmlns="" id="{F922B86A-041D-49AB-AFBA-32D57C1809F1}"/>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41527" t="39473" r="35263" b="17508"/>
          <a:stretch>
            <a:fillRect/>
          </a:stretch>
        </p:blipFill>
        <p:spPr bwMode="auto">
          <a:xfrm>
            <a:off x="7997276" y="1382803"/>
            <a:ext cx="4070732" cy="423238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6" name="文本框 5">
            <a:extLst>
              <a:ext uri="{FF2B5EF4-FFF2-40B4-BE49-F238E27FC236}">
                <a16:creationId xmlns:a16="http://schemas.microsoft.com/office/drawing/2014/main" xmlns="" id="{2973098E-F418-48EC-80DE-A224E012759D}"/>
              </a:ext>
            </a:extLst>
          </p:cNvPr>
          <p:cNvSpPr txBox="1"/>
          <p:nvPr/>
        </p:nvSpPr>
        <p:spPr>
          <a:xfrm>
            <a:off x="197337" y="877194"/>
            <a:ext cx="7624382" cy="3970318"/>
          </a:xfrm>
          <a:prstGeom prst="rect">
            <a:avLst/>
          </a:prstGeom>
          <a:noFill/>
        </p:spPr>
        <p:txBody>
          <a:bodyPr wrap="square">
            <a:spAutoFit/>
          </a:bodyPr>
          <a:lstStyle/>
          <a:p>
            <a:pPr marL="266700" algn="just">
              <a:lnSpc>
                <a:spcPct val="150000"/>
              </a:lnSpc>
            </a:pPr>
            <a:r>
              <a:rPr lang="en-US" altLang="zh-CN" sz="2800" b="1" kern="100" dirty="0">
                <a:solidFill>
                  <a:srgbClr val="C00000"/>
                </a:solidFill>
                <a:ea typeface="等线" panose="02010600030101010101" pitchFamily="2" charset="-122"/>
                <a:cs typeface="Times New Roman" panose="02020603050405020304" pitchFamily="18" charset="0"/>
              </a:rPr>
              <a:t>2. </a:t>
            </a:r>
            <a:r>
              <a:rPr lang="zh-CN" altLang="zh-CN" sz="2800" b="1" kern="100" dirty="0">
                <a:solidFill>
                  <a:srgbClr val="C00000"/>
                </a:solidFill>
                <a:ea typeface="等线" panose="02010600030101010101" pitchFamily="2" charset="-122"/>
                <a:cs typeface="Times New Roman" panose="02020603050405020304" pitchFamily="18" charset="0"/>
              </a:rPr>
              <a:t>放电过程</a:t>
            </a:r>
          </a:p>
          <a:p>
            <a:pPr marL="266700" algn="just">
              <a:lnSpc>
                <a:spcPct val="150000"/>
              </a:lnSpc>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电容器释放存储电荷的过程，</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当充电完毕的电容器位于一个无电源的</a:t>
            </a:r>
            <a:r>
              <a:rPr lang="zh-CN" altLang="zh-CN" sz="2800" b="1" kern="100" dirty="0" smtClean="0">
                <a:ea typeface="等线" panose="02010600030101010101" pitchFamily="2" charset="-122"/>
                <a:cs typeface="Times New Roman" panose="02020603050405020304" pitchFamily="18" charset="0"/>
              </a:rPr>
              <a:t>闭合通路</a:t>
            </a:r>
            <a:r>
              <a:rPr lang="zh-CN" altLang="zh-CN" sz="2800" b="1" kern="100" dirty="0">
                <a:ea typeface="等线" panose="02010600030101010101" pitchFamily="2" charset="-122"/>
                <a:cs typeface="Times New Roman" panose="02020603050405020304" pitchFamily="18" charset="0"/>
              </a:rPr>
              <a:t>中时</a:t>
            </a:r>
            <a:r>
              <a:rPr lang="zh-CN" altLang="zh-CN" sz="2800" b="1" kern="100" dirty="0" smtClean="0">
                <a:ea typeface="等线" panose="02010600030101010101" pitchFamily="2" charset="-122"/>
                <a:cs typeface="Times New Roman" panose="02020603050405020304" pitchFamily="18" charset="0"/>
              </a:rPr>
              <a:t>，带</a:t>
            </a:r>
            <a:r>
              <a:rPr lang="zh-CN" altLang="zh-CN" sz="2800" b="1" kern="100" dirty="0">
                <a:ea typeface="等线" panose="02010600030101010101" pitchFamily="2" charset="-122"/>
                <a:cs typeface="Times New Roman" panose="02020603050405020304" pitchFamily="18" charset="0"/>
              </a:rPr>
              <a:t>负电的金属极板上的电荷便会</a:t>
            </a:r>
            <a:r>
              <a:rPr lang="zh-CN" altLang="en-US" sz="2800" b="1" kern="100" dirty="0">
                <a:ea typeface="等线" panose="02010600030101010101" pitchFamily="2" charset="-122"/>
                <a:cs typeface="Times New Roman" panose="02020603050405020304" pitchFamily="18" charset="0"/>
              </a:rPr>
              <a:t>在</a:t>
            </a:r>
            <a:r>
              <a:rPr lang="zh-CN" altLang="zh-CN" sz="2800" b="1" kern="100" dirty="0">
                <a:ea typeface="等线" panose="02010600030101010101" pitchFamily="2" charset="-122"/>
                <a:cs typeface="Times New Roman" panose="02020603050405020304" pitchFamily="18" charset="0"/>
              </a:rPr>
              <a:t>电场力</a:t>
            </a:r>
            <a:r>
              <a:rPr lang="zh-CN" altLang="zh-CN" sz="2800" b="1" kern="100" dirty="0" smtClean="0">
                <a:ea typeface="等线" panose="02010600030101010101" pitchFamily="2" charset="-122"/>
                <a:cs typeface="Times New Roman" panose="02020603050405020304" pitchFamily="18" charset="0"/>
              </a:rPr>
              <a:t>的作用</a:t>
            </a:r>
            <a:r>
              <a:rPr lang="zh-CN" altLang="zh-CN" sz="2800" b="1" kern="100" dirty="0">
                <a:ea typeface="等线" panose="02010600030101010101" pitchFamily="2" charset="-122"/>
                <a:cs typeface="Times New Roman" panose="02020603050405020304" pitchFamily="18" charset="0"/>
              </a:rPr>
              <a:t>下，向带正电的金属极板上跑去</a:t>
            </a:r>
            <a:r>
              <a:rPr lang="zh-CN" altLang="zh-CN" sz="2800" b="1" kern="100" dirty="0" smtClean="0">
                <a:ea typeface="等线" panose="02010600030101010101" pitchFamily="2" charset="-122"/>
                <a:cs typeface="Times New Roman" panose="02020603050405020304" pitchFamily="18" charset="0"/>
              </a:rPr>
              <a:t>，使得</a:t>
            </a:r>
            <a:r>
              <a:rPr lang="zh-CN" altLang="zh-CN" sz="2800" b="1" kern="100" dirty="0">
                <a:ea typeface="等线" panose="02010600030101010101" pitchFamily="2" charset="-122"/>
                <a:cs typeface="Times New Roman" panose="02020603050405020304" pitchFamily="18" charset="0"/>
              </a:rPr>
              <a:t>正负电荷中和掉，电容器开始放电。</a:t>
            </a:r>
          </a:p>
        </p:txBody>
      </p:sp>
      <p:sp>
        <p:nvSpPr>
          <p:cNvPr id="5" name="文本框 4">
            <a:extLst>
              <a:ext uri="{FF2B5EF4-FFF2-40B4-BE49-F238E27FC236}">
                <a16:creationId xmlns:a16="http://schemas.microsoft.com/office/drawing/2014/main" xmlns="" id="{F28E25E9-A643-4AB7-B597-C556D5386036}"/>
              </a:ext>
            </a:extLst>
          </p:cNvPr>
          <p:cNvSpPr txBox="1"/>
          <p:nvPr/>
        </p:nvSpPr>
        <p:spPr>
          <a:xfrm>
            <a:off x="9002333" y="5769735"/>
            <a:ext cx="2060619" cy="369332"/>
          </a:xfrm>
          <a:prstGeom prst="rect">
            <a:avLst/>
          </a:prstGeom>
          <a:noFill/>
        </p:spPr>
        <p:txBody>
          <a:bodyPr wrap="square">
            <a:spAutoFit/>
          </a:bodyPr>
          <a:lstStyle/>
          <a:p>
            <a:r>
              <a:rPr lang="zh-CN" altLang="en-US" sz="1800" b="1" kern="10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图：</a:t>
            </a:r>
            <a:r>
              <a:rPr lang="zh-CN" altLang="zh-CN" sz="1800" b="1" kern="10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电容放电过程</a:t>
            </a:r>
            <a:endParaRPr lang="zh-CN" altLang="en-US" b="1" dirty="0">
              <a:solidFill>
                <a:srgbClr val="C00000"/>
              </a:solidFill>
            </a:endParaRPr>
          </a:p>
        </p:txBody>
      </p:sp>
    </p:spTree>
    <p:extLst>
      <p:ext uri="{BB962C8B-B14F-4D97-AF65-F5344CB8AC3E}">
        <p14:creationId xmlns:p14="http://schemas.microsoft.com/office/powerpoint/2010/main" xmlns="" val="2150741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498">
            <a:extLst>
              <a:ext uri="{FF2B5EF4-FFF2-40B4-BE49-F238E27FC236}">
                <a16:creationId xmlns:a16="http://schemas.microsoft.com/office/drawing/2014/main" xmlns="" id="{F922B86A-041D-49AB-AFBA-32D57C1809F1}"/>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41527" t="39473" r="35263" b="17508"/>
          <a:stretch>
            <a:fillRect/>
          </a:stretch>
        </p:blipFill>
        <p:spPr bwMode="auto">
          <a:xfrm>
            <a:off x="7566249" y="1382803"/>
            <a:ext cx="4070732" cy="423238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6" name="文本框 5">
            <a:extLst>
              <a:ext uri="{FF2B5EF4-FFF2-40B4-BE49-F238E27FC236}">
                <a16:creationId xmlns:a16="http://schemas.microsoft.com/office/drawing/2014/main" xmlns="" id="{2973098E-F418-48EC-80DE-A224E012759D}"/>
              </a:ext>
            </a:extLst>
          </p:cNvPr>
          <p:cNvSpPr txBox="1"/>
          <p:nvPr/>
        </p:nvSpPr>
        <p:spPr>
          <a:xfrm>
            <a:off x="555019" y="1382803"/>
            <a:ext cx="7192850" cy="4547912"/>
          </a:xfrm>
          <a:prstGeom prst="rect">
            <a:avLst/>
          </a:prstGeom>
          <a:noFill/>
        </p:spPr>
        <p:txBody>
          <a:bodyPr wrap="square">
            <a:spAutoFit/>
          </a:bodyPr>
          <a:lstStyle/>
          <a:p>
            <a:pPr marL="266700" algn="just">
              <a:lnSpc>
                <a:spcPct val="150000"/>
              </a:lnSpc>
            </a:pPr>
            <a:r>
              <a:rPr lang="zh-CN" altLang="zh-CN" sz="2800" b="1" kern="100" dirty="0">
                <a:ea typeface="等线" panose="02010600030101010101" pitchFamily="2" charset="-122"/>
                <a:cs typeface="Times New Roman" panose="02020603050405020304" pitchFamily="18" charset="0"/>
              </a:rPr>
              <a:t>在电路中，电荷的移动形成电流，</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zh-CN" sz="2800" b="1" kern="100" dirty="0">
                <a:ea typeface="等线" panose="02010600030101010101" pitchFamily="2" charset="-122"/>
                <a:cs typeface="Times New Roman" panose="02020603050405020304" pitchFamily="18" charset="0"/>
              </a:rPr>
              <a:t>由于异性电荷的吸引作用，</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zh-CN" sz="2800" b="1" kern="100" dirty="0">
                <a:ea typeface="等线" panose="02010600030101010101" pitchFamily="2" charset="-122"/>
                <a:cs typeface="Times New Roman" panose="02020603050405020304" pitchFamily="18" charset="0"/>
              </a:rPr>
              <a:t>使得在放电过程刚开始时，</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en-US" sz="2800" b="1" kern="100" dirty="0">
                <a:ea typeface="等线" panose="02010600030101010101" pitchFamily="2" charset="-122"/>
                <a:cs typeface="Times New Roman" panose="02020603050405020304" pitchFamily="18" charset="0"/>
              </a:rPr>
              <a:t>电</a:t>
            </a:r>
            <a:r>
              <a:rPr lang="zh-CN" altLang="zh-CN" sz="2800" b="1" kern="100" dirty="0">
                <a:ea typeface="等线" panose="02010600030101010101" pitchFamily="2" charset="-122"/>
                <a:cs typeface="Times New Roman" panose="02020603050405020304" pitchFamily="18" charset="0"/>
              </a:rPr>
              <a:t>流最大，之后逐渐减小；</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zh-CN" sz="2800" b="1" kern="100" dirty="0">
                <a:ea typeface="等线" panose="02010600030101010101" pitchFamily="2" charset="-122"/>
                <a:cs typeface="Times New Roman" panose="02020603050405020304" pitchFamily="18" charset="0"/>
              </a:rPr>
              <a:t>电容器带电量在放电过程开始时最大，</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zh-CN" sz="2800" b="1" kern="100" dirty="0">
                <a:ea typeface="等线" panose="02010600030101010101" pitchFamily="2" charset="-122"/>
                <a:cs typeface="Times New Roman" panose="02020603050405020304" pitchFamily="18" charset="0"/>
              </a:rPr>
              <a:t>之后也逐渐减少，当带电量减小为零时，放电完毕，电流减小为零。</a:t>
            </a:r>
            <a:endParaRPr lang="zh-CN" altLang="en-US" sz="2800" b="1" kern="100" dirty="0">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xmlns="" id="{F28E25E9-A643-4AB7-B597-C556D5386036}"/>
              </a:ext>
            </a:extLst>
          </p:cNvPr>
          <p:cNvSpPr txBox="1"/>
          <p:nvPr/>
        </p:nvSpPr>
        <p:spPr>
          <a:xfrm>
            <a:off x="9002333" y="5769735"/>
            <a:ext cx="2060619" cy="369332"/>
          </a:xfrm>
          <a:prstGeom prst="rect">
            <a:avLst/>
          </a:prstGeom>
          <a:noFill/>
        </p:spPr>
        <p:txBody>
          <a:bodyPr wrap="square">
            <a:spAutoFit/>
          </a:bodyPr>
          <a:lstStyle/>
          <a:p>
            <a:r>
              <a:rPr lang="zh-CN" altLang="en-US" sz="1800" b="1" kern="10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图：</a:t>
            </a:r>
            <a:r>
              <a:rPr lang="zh-CN" altLang="zh-CN" sz="1800" b="1" kern="100" dirty="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电容放电过程</a:t>
            </a:r>
            <a:endParaRPr lang="zh-CN" altLang="en-US" b="1" dirty="0">
              <a:solidFill>
                <a:srgbClr val="C00000"/>
              </a:solidFill>
            </a:endParaRPr>
          </a:p>
        </p:txBody>
      </p:sp>
    </p:spTree>
    <p:extLst>
      <p:ext uri="{BB962C8B-B14F-4D97-AF65-F5344CB8AC3E}">
        <p14:creationId xmlns:p14="http://schemas.microsoft.com/office/powerpoint/2010/main" xmlns="" val="733323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378">
            <a:extLst>
              <a:ext uri="{FF2B5EF4-FFF2-40B4-BE49-F238E27FC236}">
                <a16:creationId xmlns:a16="http://schemas.microsoft.com/office/drawing/2014/main" xmlns="" id="{C2D41833-4674-4D57-895F-0A72A4707917}"/>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39639" y="1716395"/>
            <a:ext cx="3421804" cy="1983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文本框 5">
            <a:extLst>
              <a:ext uri="{FF2B5EF4-FFF2-40B4-BE49-F238E27FC236}">
                <a16:creationId xmlns:a16="http://schemas.microsoft.com/office/drawing/2014/main" xmlns="" id="{362CCC69-0114-4D09-8D43-D2553973D229}"/>
              </a:ext>
            </a:extLst>
          </p:cNvPr>
          <p:cNvSpPr txBox="1"/>
          <p:nvPr/>
        </p:nvSpPr>
        <p:spPr>
          <a:xfrm>
            <a:off x="1400382" y="1313661"/>
            <a:ext cx="6893611" cy="5194242"/>
          </a:xfrm>
          <a:prstGeom prst="rect">
            <a:avLst/>
          </a:prstGeom>
          <a:noFill/>
        </p:spPr>
        <p:txBody>
          <a:bodyPr wrap="square">
            <a:spAutoFit/>
          </a:bodyPr>
          <a:lstStyle/>
          <a:p>
            <a:pPr marL="457200" indent="-457200" algn="just">
              <a:lnSpc>
                <a:spcPct val="150000"/>
              </a:lnSpc>
              <a:buAutoNum type="arabicPeriod"/>
            </a:pPr>
            <a:r>
              <a:rPr lang="zh-CN" altLang="en-US" sz="2800" b="1" kern="100" dirty="0">
                <a:solidFill>
                  <a:srgbClr val="C00000"/>
                </a:solidFill>
                <a:ea typeface="等线" panose="02010600030101010101" pitchFamily="2" charset="-122"/>
                <a:cs typeface="Times New Roman" panose="02020603050405020304" pitchFamily="18" charset="0"/>
              </a:rPr>
              <a:t>超级电容器定义</a:t>
            </a:r>
            <a:endParaRPr lang="en-US" altLang="zh-CN" sz="2800" b="1" kern="100" dirty="0">
              <a:solidFill>
                <a:srgbClr val="C00000"/>
              </a:solidFill>
              <a:ea typeface="等线" panose="02010600030101010101" pitchFamily="2" charset="-122"/>
              <a:cs typeface="Times New Roman" panose="02020603050405020304" pitchFamily="18" charset="0"/>
            </a:endParaRPr>
          </a:p>
          <a:p>
            <a:pPr algn="just">
              <a:lnSpc>
                <a:spcPct val="150000"/>
              </a:lnSpc>
            </a:pPr>
            <a:r>
              <a:rPr lang="en-US" altLang="zh-CN" sz="2400" kern="100" dirty="0">
                <a:solidFill>
                  <a:srgbClr val="000000"/>
                </a:solidFill>
                <a:latin typeface="Times New Roman" panose="02020603050405020304" pitchFamily="18" charset="0"/>
                <a:ea typeface="宋体" panose="02010600030101010101" pitchFamily="2" charset="-122"/>
              </a:rPr>
              <a:t>      </a:t>
            </a:r>
            <a:r>
              <a:rPr lang="zh-CN" altLang="zh-CN" sz="2800" b="1" kern="100" dirty="0">
                <a:ea typeface="等线" panose="02010600030101010101" pitchFamily="2" charset="-122"/>
                <a:cs typeface="Times New Roman" panose="02020603050405020304" pitchFamily="18" charset="0"/>
              </a:rPr>
              <a:t>超级电容</a:t>
            </a:r>
            <a:r>
              <a:rPr lang="zh-CN" altLang="en-US" sz="2800" b="1" kern="100" dirty="0">
                <a:ea typeface="等线" panose="02010600030101010101" pitchFamily="2" charset="-122"/>
                <a:cs typeface="Times New Roman" panose="02020603050405020304" pitchFamily="18" charset="0"/>
              </a:rPr>
              <a:t>（</a:t>
            </a:r>
            <a:r>
              <a:rPr lang="zh-CN" altLang="zh-CN" sz="2800" b="1" kern="100" dirty="0">
                <a:ea typeface="等线" panose="02010600030101010101" pitchFamily="2" charset="-122"/>
                <a:cs typeface="Times New Roman" panose="02020603050405020304" pitchFamily="18" charset="0"/>
              </a:rPr>
              <a:t>电化学电容器</a:t>
            </a:r>
            <a:r>
              <a:rPr lang="zh-CN" altLang="en-US" sz="2800" b="1" kern="100" dirty="0">
                <a:ea typeface="等线" panose="02010600030101010101" pitchFamily="2" charset="-122"/>
                <a:cs typeface="Times New Roman" panose="02020603050405020304" pitchFamily="18" charset="0"/>
              </a:rPr>
              <a:t>）</a:t>
            </a:r>
            <a:r>
              <a:rPr lang="zh-CN" altLang="zh-CN" sz="2800" b="1" kern="100" dirty="0">
                <a:ea typeface="等线" panose="02010600030101010101" pitchFamily="2" charset="-122"/>
                <a:cs typeface="Times New Roman" panose="02020603050405020304" pitchFamily="18" charset="0"/>
              </a:rPr>
              <a:t>是介于普通</a:t>
            </a:r>
            <a:r>
              <a:rPr lang="en-US" altLang="zh-CN" sz="2800" b="1" kern="100" dirty="0">
                <a:ea typeface="等线" panose="02010600030101010101" pitchFamily="2" charset="-122"/>
                <a:cs typeface="Times New Roman" panose="02020603050405020304" pitchFamily="18" charset="0"/>
              </a:rPr>
              <a:t> </a:t>
            </a:r>
          </a:p>
          <a:p>
            <a:pPr algn="just">
              <a:lnSpc>
                <a:spcPct val="150000"/>
              </a:lnSpc>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电容器与化学电池之间的储能装置，</a:t>
            </a:r>
            <a:endParaRPr lang="en-US" altLang="zh-CN" sz="2800" b="1" kern="100" dirty="0">
              <a:ea typeface="等线" panose="02010600030101010101" pitchFamily="2" charset="-122"/>
              <a:cs typeface="Times New Roman" panose="02020603050405020304" pitchFamily="18" charset="0"/>
            </a:endParaRPr>
          </a:p>
          <a:p>
            <a:pPr algn="just">
              <a:lnSpc>
                <a:spcPct val="150000"/>
              </a:lnSpc>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通常用作辅助储能装置。</a:t>
            </a:r>
            <a:endParaRPr lang="en-US" altLang="zh-CN" sz="2800" b="1" kern="100" dirty="0">
              <a:ea typeface="等线" panose="02010600030101010101" pitchFamily="2" charset="-122"/>
              <a:cs typeface="Times New Roman" panose="02020603050405020304" pitchFamily="18" charset="0"/>
            </a:endParaRPr>
          </a:p>
          <a:p>
            <a:pPr algn="just">
              <a:lnSpc>
                <a:spcPct val="150000"/>
              </a:lnSpc>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因为相对于其他种类的电容来说，</a:t>
            </a:r>
            <a:endParaRPr lang="en-US" altLang="zh-CN" sz="2800" b="1" kern="100" dirty="0">
              <a:ea typeface="等线" panose="02010600030101010101" pitchFamily="2" charset="-122"/>
              <a:cs typeface="Times New Roman" panose="02020603050405020304" pitchFamily="18" charset="0"/>
            </a:endParaRPr>
          </a:p>
          <a:p>
            <a:pPr algn="just">
              <a:lnSpc>
                <a:spcPct val="150000"/>
              </a:lnSpc>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其容量远远大于别的电容，达到法拉级，</a:t>
            </a:r>
            <a:r>
              <a:rPr lang="en-US" altLang="zh-CN" sz="2800" b="1" kern="100" dirty="0">
                <a:ea typeface="等线" panose="02010600030101010101" pitchFamily="2" charset="-122"/>
                <a:cs typeface="Times New Roman" panose="02020603050405020304" pitchFamily="18" charset="0"/>
              </a:rPr>
              <a:t>   </a:t>
            </a:r>
          </a:p>
          <a:p>
            <a:pPr algn="just">
              <a:lnSpc>
                <a:spcPct val="150000"/>
              </a:lnSpc>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又可称为</a:t>
            </a:r>
            <a:r>
              <a:rPr lang="zh-CN" altLang="zh-CN" sz="2800" b="1" kern="100" dirty="0">
                <a:solidFill>
                  <a:srgbClr val="C00000"/>
                </a:solidFill>
                <a:ea typeface="等线" panose="02010600030101010101" pitchFamily="2" charset="-122"/>
                <a:cs typeface="Times New Roman" panose="02020603050405020304" pitchFamily="18" charset="0"/>
              </a:rPr>
              <a:t>法拉电容</a:t>
            </a:r>
            <a:r>
              <a:rPr lang="zh-CN" altLang="zh-CN" sz="2800" b="1" kern="100" dirty="0">
                <a:ea typeface="等线" panose="02010600030101010101" pitchFamily="2" charset="-122"/>
                <a:cs typeface="Times New Roman" panose="02020603050405020304" pitchFamily="18" charset="0"/>
              </a:rPr>
              <a:t>；</a:t>
            </a:r>
            <a:r>
              <a:rPr lang="zh-CN" altLang="zh-CN" sz="2800" b="1" kern="100" dirty="0">
                <a:solidFill>
                  <a:srgbClr val="C00000"/>
                </a:solidFill>
                <a:ea typeface="等线" panose="02010600030101010101" pitchFamily="2" charset="-122"/>
                <a:cs typeface="Times New Roman" panose="02020603050405020304" pitchFamily="18" charset="0"/>
              </a:rPr>
              <a:t>双电层电容；</a:t>
            </a:r>
            <a:endParaRPr lang="en-US" altLang="zh-CN" sz="2800" b="1" kern="100" dirty="0">
              <a:solidFill>
                <a:srgbClr val="C00000"/>
              </a:solidFill>
              <a:ea typeface="等线" panose="02010600030101010101" pitchFamily="2" charset="-122"/>
              <a:cs typeface="Times New Roman" panose="02020603050405020304" pitchFamily="18" charset="0"/>
            </a:endParaRPr>
          </a:p>
          <a:p>
            <a:pPr algn="just">
              <a:lnSpc>
                <a:spcPct val="150000"/>
              </a:lnSpc>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还因电容市面价格贵，又称为</a:t>
            </a:r>
            <a:r>
              <a:rPr lang="zh-CN" altLang="zh-CN" sz="2800" b="1" kern="100" dirty="0">
                <a:solidFill>
                  <a:srgbClr val="C00000"/>
                </a:solidFill>
                <a:ea typeface="等线" panose="02010600030101010101" pitchFamily="2" charset="-122"/>
                <a:cs typeface="Times New Roman" panose="02020603050405020304" pitchFamily="18" charset="0"/>
              </a:rPr>
              <a:t>黄金电容</a:t>
            </a:r>
            <a:r>
              <a:rPr lang="zh-CN" altLang="zh-CN" sz="2800" b="1" kern="100" dirty="0">
                <a:ea typeface="等线" panose="02010600030101010101" pitchFamily="2" charset="-122"/>
                <a:cs typeface="Times New Roman" panose="02020603050405020304" pitchFamily="18" charset="0"/>
              </a:rPr>
              <a:t>。</a:t>
            </a:r>
          </a:p>
        </p:txBody>
      </p:sp>
      <p:sp>
        <p:nvSpPr>
          <p:cNvPr id="8" name="文本框 7">
            <a:extLst>
              <a:ext uri="{FF2B5EF4-FFF2-40B4-BE49-F238E27FC236}">
                <a16:creationId xmlns:a16="http://schemas.microsoft.com/office/drawing/2014/main" xmlns="" id="{5C4DEB6E-A8D4-4B11-839E-681C6F99144E}"/>
              </a:ext>
            </a:extLst>
          </p:cNvPr>
          <p:cNvSpPr txBox="1"/>
          <p:nvPr/>
        </p:nvSpPr>
        <p:spPr>
          <a:xfrm>
            <a:off x="8583896" y="4029410"/>
            <a:ext cx="3277547" cy="870751"/>
          </a:xfrm>
          <a:prstGeom prst="rect">
            <a:avLst/>
          </a:prstGeom>
          <a:noFill/>
        </p:spPr>
        <p:txBody>
          <a:bodyPr wrap="square">
            <a:spAutoFit/>
          </a:bodyPr>
          <a:lstStyle/>
          <a:p>
            <a:pPr indent="266700" algn="just">
              <a:lnSpc>
                <a:spcPct val="150000"/>
              </a:lnSpc>
            </a:pPr>
            <a:r>
              <a:rPr lang="zh-CN" altLang="zh-CN" sz="1800" kern="100" dirty="0">
                <a:solidFill>
                  <a:srgbClr val="000000"/>
                </a:solidFill>
                <a:effectLst/>
                <a:latin typeface="Times New Roman" panose="02020603050405020304" pitchFamily="18" charset="0"/>
                <a:ea typeface="宋体" panose="02010600030101010101" pitchFamily="2" charset="-122"/>
              </a:rPr>
              <a:t>直径</a:t>
            </a:r>
            <a:r>
              <a:rPr lang="en-US" altLang="zh-CN" sz="1800" kern="100" dirty="0">
                <a:solidFill>
                  <a:srgbClr val="000000"/>
                </a:solidFill>
                <a:effectLst/>
                <a:latin typeface="Times New Roman" panose="02020603050405020304" pitchFamily="18" charset="0"/>
                <a:ea typeface="宋体" panose="02010600030101010101" pitchFamily="2" charset="-122"/>
              </a:rPr>
              <a:t>60mm</a:t>
            </a:r>
            <a:r>
              <a:rPr lang="zh-CN" altLang="zh-CN" sz="1800" kern="100" dirty="0">
                <a:solidFill>
                  <a:srgbClr val="000000"/>
                </a:solidFill>
                <a:effectLst/>
                <a:latin typeface="Times New Roman" panose="02020603050405020304" pitchFamily="18" charset="0"/>
                <a:ea typeface="宋体" panose="02010600030101010101" pitchFamily="2" charset="-122"/>
              </a:rPr>
              <a:t>，电容量</a:t>
            </a:r>
            <a:r>
              <a:rPr lang="en-US" altLang="zh-CN" sz="1800" kern="100" dirty="0">
                <a:solidFill>
                  <a:srgbClr val="000000"/>
                </a:solidFill>
                <a:effectLst/>
                <a:latin typeface="Times New Roman" panose="02020603050405020304" pitchFamily="18" charset="0"/>
                <a:ea typeface="宋体" panose="02010600030101010101" pitchFamily="2" charset="-122"/>
              </a:rPr>
              <a:t>1200F</a:t>
            </a:r>
            <a:r>
              <a:rPr lang="zh-CN" altLang="zh-CN" sz="1800" kern="100" dirty="0">
                <a:solidFill>
                  <a:srgbClr val="000000"/>
                </a:solidFill>
                <a:effectLst/>
                <a:latin typeface="Times New Roman" panose="02020603050405020304" pitchFamily="18" charset="0"/>
                <a:ea typeface="宋体" panose="02010600030101010101" pitchFamily="2" charset="-122"/>
              </a:rPr>
              <a:t>，电压</a:t>
            </a:r>
            <a:r>
              <a:rPr lang="en-US" altLang="zh-CN" sz="1800" kern="100" dirty="0">
                <a:solidFill>
                  <a:srgbClr val="000000"/>
                </a:solidFill>
                <a:effectLst/>
                <a:latin typeface="Times New Roman" panose="02020603050405020304" pitchFamily="18" charset="0"/>
                <a:ea typeface="宋体" panose="02010600030101010101" pitchFamily="2" charset="-122"/>
              </a:rPr>
              <a:t>2.7V</a:t>
            </a:r>
            <a:r>
              <a:rPr lang="zh-CN" altLang="zh-CN" sz="1800" kern="100" dirty="0">
                <a:solidFill>
                  <a:srgbClr val="000000"/>
                </a:solidFill>
                <a:effectLst/>
                <a:latin typeface="Times New Roman" panose="02020603050405020304" pitchFamily="18" charset="0"/>
                <a:ea typeface="宋体" panose="02010600030101010101" pitchFamily="2" charset="-122"/>
              </a:rPr>
              <a:t>，能量</a:t>
            </a:r>
            <a:r>
              <a:rPr lang="en-US" altLang="zh-CN" sz="1800" kern="100" dirty="0">
                <a:solidFill>
                  <a:srgbClr val="000000"/>
                </a:solidFill>
                <a:effectLst/>
                <a:latin typeface="Times New Roman" panose="02020603050405020304" pitchFamily="18" charset="0"/>
                <a:ea typeface="宋体" panose="02010600030101010101" pitchFamily="2" charset="-122"/>
              </a:rPr>
              <a:t>1.22Wh</a:t>
            </a:r>
            <a:r>
              <a:rPr lang="zh-CN" altLang="zh-CN" sz="1800" kern="10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
        <p:nvSpPr>
          <p:cNvPr id="9" name="Text Box 4">
            <a:extLst>
              <a:ext uri="{FF2B5EF4-FFF2-40B4-BE49-F238E27FC236}">
                <a16:creationId xmlns:a16="http://schemas.microsoft.com/office/drawing/2014/main" xmlns="" id="{EFEB8BB5-9596-4B1F-AF12-6088DDC74AA5}"/>
              </a:ext>
            </a:extLst>
          </p:cNvPr>
          <p:cNvSpPr txBox="1"/>
          <p:nvPr/>
        </p:nvSpPr>
        <p:spPr>
          <a:xfrm>
            <a:off x="504655" y="728886"/>
            <a:ext cx="3057247" cy="584775"/>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二、超级电容器</a:t>
            </a:r>
          </a:p>
        </p:txBody>
      </p:sp>
    </p:spTree>
    <p:extLst>
      <p:ext uri="{BB962C8B-B14F-4D97-AF65-F5344CB8AC3E}">
        <p14:creationId xmlns:p14="http://schemas.microsoft.com/office/powerpoint/2010/main" xmlns="" val="3037238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13D8E60-7D32-4BC3-929A-F262BDC735A8}"/>
              </a:ext>
            </a:extLst>
          </p:cNvPr>
          <p:cNvSpPr>
            <a:spLocks noGrp="1"/>
          </p:cNvSpPr>
          <p:nvPr>
            <p:ph idx="1"/>
          </p:nvPr>
        </p:nvSpPr>
        <p:spPr>
          <a:xfrm>
            <a:off x="645016" y="718042"/>
            <a:ext cx="11152031" cy="4351338"/>
          </a:xfrm>
        </p:spPr>
        <p:txBody>
          <a:bodyPr>
            <a:normAutofit lnSpcReduction="10000"/>
          </a:bodyPr>
          <a:lstStyle/>
          <a:p>
            <a:pPr marL="0" indent="0" algn="just">
              <a:lnSpc>
                <a:spcPct val="150000"/>
              </a:lnSpc>
              <a:buNone/>
            </a:pPr>
            <a:r>
              <a:rPr lang="zh-CN" altLang="en-US" sz="2800" b="1" kern="100" dirty="0">
                <a:ea typeface="等线" panose="02010600030101010101" pitchFamily="2" charset="-122"/>
                <a:cs typeface="Times New Roman" panose="02020603050405020304" pitchFamily="18" charset="0"/>
              </a:rPr>
              <a:t> 超级电容公交车</a:t>
            </a:r>
            <a:endParaRPr lang="en-US" altLang="zh-CN" sz="2800" b="1" kern="100" dirty="0">
              <a:ea typeface="等线" panose="02010600030101010101" pitchFamily="2" charset="-122"/>
              <a:cs typeface="Times New Roman" panose="02020603050405020304" pitchFamily="18" charset="0"/>
            </a:endParaRPr>
          </a:p>
          <a:p>
            <a:pPr marL="0" algn="just">
              <a:lnSpc>
                <a:spcPct val="150000"/>
              </a:lnSpc>
            </a:pPr>
            <a:r>
              <a:rPr lang="zh-CN" altLang="en-US" sz="2800" b="1" kern="100" dirty="0">
                <a:ea typeface="等线" panose="02010600030101010101" pitchFamily="2" charset="-122"/>
                <a:cs typeface="Times New Roman" panose="02020603050405020304" pitchFamily="18" charset="0"/>
              </a:rPr>
              <a:t>车起步动作迅速有力，运行时清洁、经济、方便</a:t>
            </a:r>
            <a:endParaRPr lang="en-US" altLang="zh-CN" sz="2800" b="1" kern="100" dirty="0">
              <a:ea typeface="等线" panose="02010600030101010101" pitchFamily="2" charset="-122"/>
              <a:cs typeface="Times New Roman" panose="02020603050405020304" pitchFamily="18" charset="0"/>
            </a:endParaRPr>
          </a:p>
          <a:p>
            <a:pPr marL="0" algn="just">
              <a:lnSpc>
                <a:spcPct val="150000"/>
              </a:lnSpc>
            </a:pPr>
            <a:r>
              <a:rPr lang="zh-CN" altLang="en-US" sz="2800" b="1" kern="100" dirty="0">
                <a:ea typeface="等线" panose="02010600030101010101" pitchFamily="2" charset="-122"/>
                <a:cs typeface="Times New Roman" panose="02020603050405020304" pitchFamily="18" charset="0"/>
              </a:rPr>
              <a:t>在车顶上的可伸缩受电弓可快速升降，</a:t>
            </a:r>
            <a:endParaRPr lang="en-US" altLang="zh-CN" sz="2800" b="1" kern="100" dirty="0">
              <a:ea typeface="等线" panose="02010600030101010101" pitchFamily="2" charset="-122"/>
              <a:cs typeface="Times New Roman" panose="02020603050405020304" pitchFamily="18" charset="0"/>
            </a:endParaRPr>
          </a:p>
          <a:p>
            <a:pPr marL="0" algn="just">
              <a:lnSpc>
                <a:spcPct val="150000"/>
              </a:lnSpc>
            </a:pPr>
            <a:r>
              <a:rPr lang="zh-CN" altLang="en-US" sz="2800" b="1" kern="100" dirty="0">
                <a:ea typeface="等线" panose="02010600030101010101" pitchFamily="2" charset="-122"/>
                <a:cs typeface="Times New Roman" panose="02020603050405020304" pitchFamily="18" charset="0"/>
              </a:rPr>
              <a:t>与公交车上方的高压馈线触碰就可充电，</a:t>
            </a:r>
            <a:endParaRPr lang="en-US" altLang="zh-CN" sz="2800" b="1" kern="100" dirty="0">
              <a:ea typeface="等线" panose="02010600030101010101" pitchFamily="2" charset="-122"/>
              <a:cs typeface="Times New Roman" panose="02020603050405020304" pitchFamily="18" charset="0"/>
            </a:endParaRPr>
          </a:p>
          <a:p>
            <a:pPr marL="0" algn="just">
              <a:lnSpc>
                <a:spcPct val="150000"/>
              </a:lnSpc>
            </a:pPr>
            <a:r>
              <a:rPr lang="zh-CN" altLang="en-US" sz="2800" b="1" kern="100" dirty="0">
                <a:ea typeface="等线" panose="02010600030101010101" pitchFamily="2" charset="-122"/>
                <a:cs typeface="Times New Roman" panose="02020603050405020304" pitchFamily="18" charset="0"/>
              </a:rPr>
              <a:t>中途充电</a:t>
            </a:r>
            <a:r>
              <a:rPr lang="en-US" altLang="zh-CN" sz="2800" b="1" kern="100" dirty="0">
                <a:ea typeface="等线" panose="02010600030101010101" pitchFamily="2" charset="-122"/>
                <a:cs typeface="Times New Roman" panose="02020603050405020304" pitchFamily="18" charset="0"/>
              </a:rPr>
              <a:t>30s</a:t>
            </a:r>
            <a:r>
              <a:rPr lang="zh-CN" altLang="en-US" sz="2800" b="1" kern="100" dirty="0">
                <a:ea typeface="等线" panose="02010600030101010101" pitchFamily="2" charset="-122"/>
                <a:cs typeface="Times New Roman" panose="02020603050405020304" pitchFamily="18" charset="0"/>
              </a:rPr>
              <a:t>即可，</a:t>
            </a:r>
            <a:endParaRPr lang="en-US" altLang="zh-CN" sz="2800" b="1" kern="100" dirty="0">
              <a:ea typeface="等线" panose="02010600030101010101" pitchFamily="2" charset="-122"/>
              <a:cs typeface="Times New Roman" panose="02020603050405020304" pitchFamily="18" charset="0"/>
            </a:endParaRPr>
          </a:p>
          <a:p>
            <a:pPr marL="0" indent="0" algn="just">
              <a:lnSpc>
                <a:spcPct val="150000"/>
              </a:lnSpc>
              <a:buNone/>
            </a:pPr>
            <a:r>
              <a:rPr lang="en-US" altLang="zh-CN" sz="2800" b="1" kern="100" dirty="0">
                <a:ea typeface="等线" panose="02010600030101010101" pitchFamily="2" charset="-122"/>
                <a:cs typeface="Times New Roman" panose="02020603050405020304" pitchFamily="18" charset="0"/>
              </a:rPr>
              <a:t>   </a:t>
            </a:r>
            <a:r>
              <a:rPr lang="zh-CN" altLang="en-US" sz="2800" b="1" kern="100" dirty="0">
                <a:ea typeface="等线" panose="02010600030101010101" pitchFamily="2" charset="-122"/>
                <a:cs typeface="Times New Roman" panose="02020603050405020304" pitchFamily="18" charset="0"/>
              </a:rPr>
              <a:t>充电一次跑</a:t>
            </a:r>
            <a:r>
              <a:rPr lang="en-US" altLang="zh-CN" sz="2800" b="1" kern="100" dirty="0">
                <a:ea typeface="等线" panose="02010600030101010101" pitchFamily="2" charset="-122"/>
                <a:cs typeface="Times New Roman" panose="02020603050405020304" pitchFamily="18" charset="0"/>
              </a:rPr>
              <a:t>3</a:t>
            </a:r>
            <a:r>
              <a:rPr lang="zh-CN" altLang="en-US" sz="2800" b="1" kern="100" dirty="0">
                <a:ea typeface="等线" panose="02010600030101010101" pitchFamily="2" charset="-122"/>
                <a:cs typeface="Times New Roman" panose="02020603050405020304" pitchFamily="18" charset="0"/>
              </a:rPr>
              <a:t>～</a:t>
            </a:r>
            <a:r>
              <a:rPr lang="en-US" altLang="zh-CN" sz="2800" b="1" kern="100" dirty="0">
                <a:ea typeface="等线" panose="02010600030101010101" pitchFamily="2" charset="-122"/>
                <a:cs typeface="Times New Roman" panose="02020603050405020304" pitchFamily="18" charset="0"/>
              </a:rPr>
              <a:t>5</a:t>
            </a:r>
            <a:r>
              <a:rPr lang="zh-CN" altLang="en-US" sz="2800" b="1" kern="100" dirty="0">
                <a:ea typeface="等线" panose="02010600030101010101" pitchFamily="2" charset="-122"/>
                <a:cs typeface="Times New Roman" panose="02020603050405020304" pitchFamily="18" charset="0"/>
              </a:rPr>
              <a:t>站地也没问题。</a:t>
            </a:r>
          </a:p>
        </p:txBody>
      </p:sp>
      <p:pic>
        <p:nvPicPr>
          <p:cNvPr id="4098" name="Picture 2">
            <a:extLst>
              <a:ext uri="{FF2B5EF4-FFF2-40B4-BE49-F238E27FC236}">
                <a16:creationId xmlns:a16="http://schemas.microsoft.com/office/drawing/2014/main" xmlns="" id="{A2697D76-AEB9-4456-A181-E4C919AE839A}"/>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99290" y="3259228"/>
            <a:ext cx="4795234" cy="322648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02288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499">
            <a:extLst>
              <a:ext uri="{FF2B5EF4-FFF2-40B4-BE49-F238E27FC236}">
                <a16:creationId xmlns:a16="http://schemas.microsoft.com/office/drawing/2014/main" xmlns="" id="{9552562B-CACF-417A-9703-A8B619617A9C}"/>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23985" t="39473" r="18794" b="20055"/>
          <a:stretch>
            <a:fillRect/>
          </a:stretch>
        </p:blipFill>
        <p:spPr bwMode="auto">
          <a:xfrm>
            <a:off x="5522484" y="4082603"/>
            <a:ext cx="5847091" cy="232785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6" name="文本框 5">
            <a:extLst>
              <a:ext uri="{FF2B5EF4-FFF2-40B4-BE49-F238E27FC236}">
                <a16:creationId xmlns:a16="http://schemas.microsoft.com/office/drawing/2014/main" xmlns="" id="{14729C53-9DC1-4B1A-AA36-254E82620E67}"/>
              </a:ext>
            </a:extLst>
          </p:cNvPr>
          <p:cNvSpPr txBox="1"/>
          <p:nvPr/>
        </p:nvSpPr>
        <p:spPr>
          <a:xfrm>
            <a:off x="659527" y="856645"/>
            <a:ext cx="10944337" cy="3768211"/>
          </a:xfrm>
          <a:prstGeom prst="rect">
            <a:avLst/>
          </a:prstGeom>
          <a:noFill/>
        </p:spPr>
        <p:txBody>
          <a:bodyPr wrap="square">
            <a:spAutoFit/>
          </a:bodyPr>
          <a:lstStyle/>
          <a:p>
            <a:pPr algn="just">
              <a:lnSpc>
                <a:spcPct val="150000"/>
              </a:lnSpc>
              <a:spcBef>
                <a:spcPts val="1000"/>
              </a:spcBef>
            </a:pPr>
            <a:r>
              <a:rPr lang="en-US" altLang="zh-CN" sz="2800" b="1" kern="100" dirty="0">
                <a:solidFill>
                  <a:srgbClr val="C00000"/>
                </a:solidFill>
                <a:ea typeface="等线" panose="02010600030101010101" pitchFamily="2" charset="-122"/>
                <a:cs typeface="Times New Roman" panose="02020603050405020304" pitchFamily="18" charset="0"/>
              </a:rPr>
              <a:t>2. </a:t>
            </a:r>
            <a:r>
              <a:rPr lang="zh-CN" altLang="en-US" sz="2800" b="1" kern="100" dirty="0">
                <a:solidFill>
                  <a:srgbClr val="C00000"/>
                </a:solidFill>
                <a:ea typeface="等线" panose="02010600030101010101" pitchFamily="2" charset="-122"/>
                <a:cs typeface="Times New Roman" panose="02020603050405020304" pitchFamily="18" charset="0"/>
              </a:rPr>
              <a:t>超级电容器工作原理</a:t>
            </a:r>
            <a:endParaRPr lang="en-US" altLang="zh-CN" sz="2800" b="1" kern="100" dirty="0">
              <a:solidFill>
                <a:srgbClr val="C00000"/>
              </a:solidFill>
              <a:ea typeface="等线" panose="02010600030101010101" pitchFamily="2" charset="-122"/>
              <a:cs typeface="Times New Roman" panose="02020603050405020304" pitchFamily="18" charset="0"/>
            </a:endParaRPr>
          </a:p>
          <a:p>
            <a:pPr algn="just">
              <a:lnSpc>
                <a:spcPct val="150000"/>
              </a:lnSpc>
              <a:spcBef>
                <a:spcPts val="1000"/>
              </a:spcBef>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是在电极</a:t>
            </a:r>
            <a:r>
              <a:rPr lang="en-US" altLang="zh-CN" sz="2800" b="1" kern="100" dirty="0">
                <a:ea typeface="等线" panose="02010600030101010101" pitchFamily="2" charset="-122"/>
                <a:cs typeface="Times New Roman" panose="02020603050405020304" pitchFamily="18" charset="0"/>
              </a:rPr>
              <a:t>/</a:t>
            </a:r>
            <a:r>
              <a:rPr lang="zh-CN" altLang="zh-CN" sz="2800" b="1" kern="100" dirty="0">
                <a:ea typeface="等线" panose="02010600030101010101" pitchFamily="2" charset="-122"/>
                <a:cs typeface="Times New Roman" panose="02020603050405020304" pitchFamily="18" charset="0"/>
              </a:rPr>
              <a:t>溶液界面通过电子或离子的定向排列造成电荷的对峙而</a:t>
            </a:r>
            <a:endParaRPr lang="en-US" altLang="zh-CN" sz="2800" b="1" kern="100" dirty="0">
              <a:ea typeface="等线" panose="02010600030101010101" pitchFamily="2" charset="-122"/>
              <a:cs typeface="Times New Roman" panose="02020603050405020304" pitchFamily="18" charset="0"/>
            </a:endParaRPr>
          </a:p>
          <a:p>
            <a:pPr algn="just">
              <a:lnSpc>
                <a:spcPct val="150000"/>
              </a:lnSpc>
              <a:spcBef>
                <a:spcPts val="1000"/>
              </a:spcBef>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产生的。</a:t>
            </a:r>
            <a:endParaRPr lang="en-US" altLang="zh-CN" sz="2800" b="1" kern="100" dirty="0">
              <a:ea typeface="等线" panose="02010600030101010101" pitchFamily="2" charset="-122"/>
              <a:cs typeface="Times New Roman" panose="02020603050405020304" pitchFamily="18" charset="0"/>
            </a:endParaRPr>
          </a:p>
          <a:p>
            <a:pPr indent="-228600" algn="just">
              <a:lnSpc>
                <a:spcPct val="150000"/>
              </a:lnSpc>
              <a:spcBef>
                <a:spcPts val="1000"/>
              </a:spcBef>
              <a:buFont typeface="Arial" panose="020B0604020202020204" pitchFamily="34" charset="0"/>
              <a:buChar char="•"/>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对一个电极</a:t>
            </a:r>
            <a:r>
              <a:rPr lang="en-US" altLang="zh-CN" sz="2800" b="1" kern="100" dirty="0">
                <a:ea typeface="等线" panose="02010600030101010101" pitchFamily="2" charset="-122"/>
                <a:cs typeface="Times New Roman" panose="02020603050405020304" pitchFamily="18" charset="0"/>
              </a:rPr>
              <a:t>/</a:t>
            </a:r>
            <a:r>
              <a:rPr lang="zh-CN" altLang="zh-CN" sz="2800" b="1" kern="100" dirty="0">
                <a:ea typeface="等线" panose="02010600030101010101" pitchFamily="2" charset="-122"/>
                <a:cs typeface="Times New Roman" panose="02020603050405020304" pitchFamily="18" charset="0"/>
              </a:rPr>
              <a:t>溶液体系，会在电子导电的电极和离子导电的电解质</a:t>
            </a:r>
            <a:r>
              <a:rPr lang="en-US" altLang="zh-CN" sz="2800" b="1" kern="100" dirty="0">
                <a:ea typeface="等线" panose="02010600030101010101" pitchFamily="2" charset="-122"/>
                <a:cs typeface="Times New Roman" panose="02020603050405020304" pitchFamily="18" charset="0"/>
              </a:rPr>
              <a:t>   </a:t>
            </a:r>
          </a:p>
          <a:p>
            <a:pPr algn="just">
              <a:lnSpc>
                <a:spcPct val="150000"/>
              </a:lnSpc>
              <a:spcBef>
                <a:spcPts val="1000"/>
              </a:spcBef>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溶液界面上形成双电层。</a:t>
            </a:r>
          </a:p>
        </p:txBody>
      </p:sp>
    </p:spTree>
    <p:extLst>
      <p:ext uri="{BB962C8B-B14F-4D97-AF65-F5344CB8AC3E}">
        <p14:creationId xmlns:p14="http://schemas.microsoft.com/office/powerpoint/2010/main" xmlns="" val="2405075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14729C53-9DC1-4B1A-AA36-254E82620E67}"/>
              </a:ext>
            </a:extLst>
          </p:cNvPr>
          <p:cNvSpPr txBox="1"/>
          <p:nvPr/>
        </p:nvSpPr>
        <p:spPr>
          <a:xfrm>
            <a:off x="778378" y="890283"/>
            <a:ext cx="9885329" cy="5363071"/>
          </a:xfrm>
          <a:prstGeom prst="rect">
            <a:avLst/>
          </a:prstGeom>
          <a:noFill/>
        </p:spPr>
        <p:txBody>
          <a:bodyPr wrap="square">
            <a:spAutoFit/>
          </a:bodyPr>
          <a:lstStyle/>
          <a:p>
            <a:pPr indent="-228600" algn="just">
              <a:lnSpc>
                <a:spcPct val="150000"/>
              </a:lnSpc>
              <a:spcBef>
                <a:spcPts val="1000"/>
              </a:spcBef>
              <a:buFont typeface="Arial" panose="020B0604020202020204" pitchFamily="34" charset="0"/>
              <a:buChar char="•"/>
            </a:pPr>
            <a:r>
              <a:rPr lang="zh-CN" altLang="zh-CN" sz="2400" b="1" kern="100" dirty="0">
                <a:ea typeface="等线" panose="02010600030101010101" pitchFamily="2" charset="-122"/>
                <a:cs typeface="Times New Roman" panose="02020603050405020304" pitchFamily="18" charset="0"/>
              </a:rPr>
              <a:t>当在两个电极上施加电场后，溶液中的阴、阳离子分别向正、负电极</a:t>
            </a:r>
            <a:r>
              <a:rPr lang="en-US" altLang="zh-CN" sz="2400" b="1" kern="100" dirty="0">
                <a:ea typeface="等线" panose="02010600030101010101" pitchFamily="2" charset="-122"/>
                <a:cs typeface="Times New Roman" panose="02020603050405020304" pitchFamily="18" charset="0"/>
              </a:rPr>
              <a:t> </a:t>
            </a:r>
          </a:p>
          <a:p>
            <a:pPr algn="just">
              <a:lnSpc>
                <a:spcPct val="150000"/>
              </a:lnSpc>
              <a:spcBef>
                <a:spcPts val="1000"/>
              </a:spcBef>
            </a:pPr>
            <a:r>
              <a:rPr lang="en-US" altLang="zh-CN" sz="2400" b="1" kern="100" dirty="0">
                <a:ea typeface="等线" panose="02010600030101010101" pitchFamily="2" charset="-122"/>
                <a:cs typeface="Times New Roman" panose="02020603050405020304" pitchFamily="18" charset="0"/>
              </a:rPr>
              <a:t>   </a:t>
            </a:r>
            <a:r>
              <a:rPr lang="zh-CN" altLang="zh-CN" sz="2400" b="1" kern="100" dirty="0">
                <a:ea typeface="等线" panose="02010600030101010101" pitchFamily="2" charset="-122"/>
                <a:cs typeface="Times New Roman" panose="02020603050405020304" pitchFamily="18" charset="0"/>
              </a:rPr>
              <a:t>迁移，在电极表面形成双电层；</a:t>
            </a:r>
            <a:endParaRPr lang="en-US" altLang="zh-CN" sz="2400" b="1" kern="100" dirty="0">
              <a:ea typeface="等线" panose="02010600030101010101" pitchFamily="2" charset="-122"/>
              <a:cs typeface="Times New Roman" panose="02020603050405020304" pitchFamily="18" charset="0"/>
            </a:endParaRPr>
          </a:p>
          <a:p>
            <a:pPr indent="-228600" algn="just">
              <a:lnSpc>
                <a:spcPct val="150000"/>
              </a:lnSpc>
              <a:spcBef>
                <a:spcPts val="1000"/>
              </a:spcBef>
              <a:buFont typeface="Arial" panose="020B0604020202020204" pitchFamily="34" charset="0"/>
              <a:buChar char="•"/>
            </a:pPr>
            <a:r>
              <a:rPr lang="zh-CN" altLang="zh-CN" sz="2400" b="1" kern="100" dirty="0">
                <a:ea typeface="等线" panose="02010600030101010101" pitchFamily="2" charset="-122"/>
                <a:cs typeface="Times New Roman" panose="02020603050405020304" pitchFamily="18" charset="0"/>
              </a:rPr>
              <a:t>撤消电场后，电极上的正负电荷与溶液中的相反电荷离子相吸引而使</a:t>
            </a:r>
            <a:r>
              <a:rPr lang="en-US" altLang="zh-CN" sz="2400" b="1" kern="100" dirty="0">
                <a:ea typeface="等线" panose="02010600030101010101" pitchFamily="2" charset="-122"/>
                <a:cs typeface="Times New Roman" panose="02020603050405020304" pitchFamily="18" charset="0"/>
              </a:rPr>
              <a:t> </a:t>
            </a:r>
          </a:p>
          <a:p>
            <a:pPr algn="just">
              <a:lnSpc>
                <a:spcPct val="150000"/>
              </a:lnSpc>
              <a:spcBef>
                <a:spcPts val="1000"/>
              </a:spcBef>
            </a:pPr>
            <a:r>
              <a:rPr lang="en-US" altLang="zh-CN" sz="2400" b="1" kern="100" dirty="0">
                <a:ea typeface="等线" panose="02010600030101010101" pitchFamily="2" charset="-122"/>
                <a:cs typeface="Times New Roman" panose="02020603050405020304" pitchFamily="18" charset="0"/>
              </a:rPr>
              <a:t>   </a:t>
            </a:r>
            <a:r>
              <a:rPr lang="zh-CN" altLang="zh-CN" sz="2400" b="1" kern="100" dirty="0">
                <a:ea typeface="等线" panose="02010600030101010101" pitchFamily="2" charset="-122"/>
                <a:cs typeface="Times New Roman" panose="02020603050405020304" pitchFamily="18" charset="0"/>
              </a:rPr>
              <a:t>双电层稳定，在正负极间产生相对稳定的电位差。</a:t>
            </a:r>
          </a:p>
          <a:p>
            <a:pPr indent="-228600" algn="just">
              <a:lnSpc>
                <a:spcPct val="150000"/>
              </a:lnSpc>
              <a:spcBef>
                <a:spcPts val="1000"/>
              </a:spcBef>
              <a:buFont typeface="Arial" panose="020B0604020202020204" pitchFamily="34" charset="0"/>
              <a:buChar char="•"/>
            </a:pPr>
            <a:r>
              <a:rPr lang="zh-CN" altLang="zh-CN" sz="2400" b="1" kern="100" dirty="0">
                <a:ea typeface="等线" panose="02010600030101010101" pitchFamily="2" charset="-122"/>
                <a:cs typeface="Times New Roman" panose="02020603050405020304" pitchFamily="18" charset="0"/>
              </a:rPr>
              <a:t>这时对某一电极而言，会在一定距离内（分散层）产生与电极上的电</a:t>
            </a:r>
            <a:endParaRPr lang="en-US" altLang="zh-CN" sz="2400" b="1" kern="100" dirty="0">
              <a:ea typeface="等线" panose="02010600030101010101" pitchFamily="2" charset="-122"/>
              <a:cs typeface="Times New Roman" panose="02020603050405020304" pitchFamily="18" charset="0"/>
            </a:endParaRPr>
          </a:p>
          <a:p>
            <a:pPr algn="just">
              <a:lnSpc>
                <a:spcPct val="150000"/>
              </a:lnSpc>
              <a:spcBef>
                <a:spcPts val="1000"/>
              </a:spcBef>
            </a:pPr>
            <a:r>
              <a:rPr lang="en-US" altLang="zh-CN" sz="2400" b="1" kern="100" dirty="0">
                <a:ea typeface="等线" panose="02010600030101010101" pitchFamily="2" charset="-122"/>
                <a:cs typeface="Times New Roman" panose="02020603050405020304" pitchFamily="18" charset="0"/>
              </a:rPr>
              <a:t>   </a:t>
            </a:r>
            <a:r>
              <a:rPr lang="zh-CN" altLang="zh-CN" sz="2400" b="1" kern="100" dirty="0">
                <a:ea typeface="等线" panose="02010600030101010101" pitchFamily="2" charset="-122"/>
                <a:cs typeface="Times New Roman" panose="02020603050405020304" pitchFamily="18" charset="0"/>
              </a:rPr>
              <a:t>荷等量的异性离子电荷，使其保持电中性；当将两极与外电路连通时，</a:t>
            </a:r>
            <a:r>
              <a:rPr lang="en-US" altLang="zh-CN" sz="2400" b="1" kern="100" dirty="0">
                <a:ea typeface="等线" panose="02010600030101010101" pitchFamily="2" charset="-122"/>
                <a:cs typeface="Times New Roman" panose="02020603050405020304" pitchFamily="18" charset="0"/>
              </a:rPr>
              <a:t> </a:t>
            </a:r>
          </a:p>
          <a:p>
            <a:pPr algn="just">
              <a:lnSpc>
                <a:spcPct val="150000"/>
              </a:lnSpc>
              <a:spcBef>
                <a:spcPts val="1000"/>
              </a:spcBef>
            </a:pPr>
            <a:r>
              <a:rPr lang="en-US" altLang="zh-CN" sz="2400" b="1" kern="100" dirty="0">
                <a:ea typeface="等线" panose="02010600030101010101" pitchFamily="2" charset="-122"/>
                <a:cs typeface="Times New Roman" panose="02020603050405020304" pitchFamily="18" charset="0"/>
              </a:rPr>
              <a:t>   </a:t>
            </a:r>
            <a:r>
              <a:rPr lang="zh-CN" altLang="zh-CN" sz="2400" b="1" kern="100" dirty="0">
                <a:ea typeface="等线" panose="02010600030101010101" pitchFamily="2" charset="-122"/>
                <a:cs typeface="Times New Roman" panose="02020603050405020304" pitchFamily="18" charset="0"/>
              </a:rPr>
              <a:t>电极上的电荷迁移而在外电路中产生电流，溶液中的离子迁移到溶液中</a:t>
            </a:r>
            <a:endParaRPr lang="en-US" altLang="zh-CN" sz="2400" b="1" kern="100" dirty="0">
              <a:ea typeface="等线" panose="02010600030101010101" pitchFamily="2" charset="-122"/>
              <a:cs typeface="Times New Roman" panose="02020603050405020304" pitchFamily="18" charset="0"/>
            </a:endParaRPr>
          </a:p>
          <a:p>
            <a:pPr algn="just">
              <a:lnSpc>
                <a:spcPct val="150000"/>
              </a:lnSpc>
              <a:spcBef>
                <a:spcPts val="1000"/>
              </a:spcBef>
            </a:pPr>
            <a:r>
              <a:rPr lang="en-US" altLang="zh-CN" sz="2400" b="1" kern="100" dirty="0">
                <a:ea typeface="等线" panose="02010600030101010101" pitchFamily="2" charset="-122"/>
                <a:cs typeface="Times New Roman" panose="02020603050405020304" pitchFamily="18" charset="0"/>
              </a:rPr>
              <a:t>   </a:t>
            </a:r>
            <a:r>
              <a:rPr lang="zh-CN" altLang="zh-CN" sz="2400" b="1" kern="100" dirty="0">
                <a:ea typeface="等线" panose="02010600030101010101" pitchFamily="2" charset="-122"/>
                <a:cs typeface="Times New Roman" panose="02020603050405020304" pitchFamily="18" charset="0"/>
              </a:rPr>
              <a:t>呈电中性，这便是双电层电容的充放电原理。</a:t>
            </a:r>
          </a:p>
        </p:txBody>
      </p:sp>
    </p:spTree>
    <p:extLst>
      <p:ext uri="{BB962C8B-B14F-4D97-AF65-F5344CB8AC3E}">
        <p14:creationId xmlns:p14="http://schemas.microsoft.com/office/powerpoint/2010/main" xmlns="" val="1991260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70233627-0889-40DD-8F1E-3B6B21EDC33F}"/>
              </a:ext>
            </a:extLst>
          </p:cNvPr>
          <p:cNvSpPr>
            <a:spLocks noGrp="1"/>
          </p:cNvSpPr>
          <p:nvPr>
            <p:ph idx="1"/>
          </p:nvPr>
        </p:nvSpPr>
        <p:spPr>
          <a:xfrm>
            <a:off x="419100" y="582202"/>
            <a:ext cx="11353800" cy="6185646"/>
          </a:xfrm>
        </p:spPr>
        <p:txBody>
          <a:bodyPr>
            <a:normAutofit fontScale="85000" lnSpcReduction="20000"/>
          </a:bodyPr>
          <a:lstStyle/>
          <a:p>
            <a:pPr marL="0" lvl="0" indent="0" algn="just">
              <a:lnSpc>
                <a:spcPct val="150000"/>
              </a:lnSpc>
              <a:buNone/>
            </a:pPr>
            <a:r>
              <a:rPr lang="en-US" altLang="zh-CN" sz="3600" b="1" kern="100" dirty="0">
                <a:solidFill>
                  <a:srgbClr val="C00000"/>
                </a:solidFill>
                <a:ea typeface="等线" panose="02010600030101010101" pitchFamily="2" charset="-122"/>
                <a:cs typeface="Times New Roman" panose="02020603050405020304" pitchFamily="18" charset="0"/>
              </a:rPr>
              <a:t>3. </a:t>
            </a:r>
            <a:r>
              <a:rPr lang="zh-CN" altLang="zh-CN" sz="3600" b="1" kern="100" dirty="0">
                <a:solidFill>
                  <a:srgbClr val="C00000"/>
                </a:solidFill>
                <a:ea typeface="等线" panose="02010600030101010101" pitchFamily="2" charset="-122"/>
                <a:cs typeface="Times New Roman" panose="02020603050405020304" pitchFamily="18" charset="0"/>
              </a:rPr>
              <a:t>超级电容器特点</a:t>
            </a:r>
            <a:r>
              <a:rPr lang="en-US" altLang="zh-CN" sz="3600" b="1" kern="100" dirty="0">
                <a:solidFill>
                  <a:srgbClr val="C00000"/>
                </a:solidFill>
                <a:ea typeface="等线" panose="02010600030101010101" pitchFamily="2" charset="-122"/>
                <a:cs typeface="Times New Roman" panose="02020603050405020304" pitchFamily="18" charset="0"/>
              </a:rPr>
              <a:t>—</a:t>
            </a:r>
            <a:r>
              <a:rPr lang="zh-CN" altLang="en-US" sz="3600" b="1" kern="100" dirty="0">
                <a:solidFill>
                  <a:srgbClr val="C00000"/>
                </a:solidFill>
                <a:ea typeface="等线" panose="02010600030101010101" pitchFamily="2" charset="-122"/>
                <a:cs typeface="Times New Roman" panose="02020603050405020304" pitchFamily="18" charset="0"/>
              </a:rPr>
              <a:t>优点</a:t>
            </a:r>
            <a:endParaRPr lang="zh-CN" altLang="zh-CN" sz="3600" b="1" kern="100" dirty="0">
              <a:solidFill>
                <a:srgbClr val="C00000"/>
              </a:solidFill>
              <a:ea typeface="等线" panose="02010600030101010101" pitchFamily="2" charset="-122"/>
              <a:cs typeface="Times New Roman" panose="02020603050405020304" pitchFamily="18" charset="0"/>
            </a:endParaRPr>
          </a:p>
          <a:p>
            <a:pPr marL="0" lvl="0" indent="0" algn="just">
              <a:lnSpc>
                <a:spcPct val="150000"/>
              </a:lnSpc>
              <a:buNone/>
            </a:pPr>
            <a:r>
              <a:rPr lang="zh-CN" altLang="en-US" sz="3100" b="1" kern="100" dirty="0">
                <a:ea typeface="等线" panose="02010600030101010101" pitchFamily="2" charset="-122"/>
                <a:cs typeface="Times New Roman" panose="02020603050405020304" pitchFamily="18" charset="0"/>
              </a:rPr>
              <a:t>（</a:t>
            </a:r>
            <a:r>
              <a:rPr lang="en-US" altLang="zh-CN" sz="3100" b="1" kern="100" dirty="0">
                <a:ea typeface="等线" panose="02010600030101010101" pitchFamily="2" charset="-122"/>
                <a:cs typeface="Times New Roman" panose="02020603050405020304" pitchFamily="18" charset="0"/>
              </a:rPr>
              <a:t>1</a:t>
            </a:r>
            <a:r>
              <a:rPr lang="zh-CN" altLang="en-US" sz="3100" b="1" kern="100" dirty="0">
                <a:ea typeface="等线" panose="02010600030101010101" pitchFamily="2" charset="-122"/>
                <a:cs typeface="Times New Roman" panose="02020603050405020304" pitchFamily="18" charset="0"/>
              </a:rPr>
              <a:t>）</a:t>
            </a:r>
            <a:r>
              <a:rPr lang="zh-CN" altLang="zh-CN" sz="3100" b="1" kern="100" dirty="0">
                <a:ea typeface="等线" panose="02010600030101010101" pitchFamily="2" charset="-122"/>
                <a:cs typeface="Times New Roman" panose="02020603050405020304" pitchFamily="18" charset="0"/>
              </a:rPr>
              <a:t>超高电容量，可达</a:t>
            </a:r>
            <a:r>
              <a:rPr lang="en-US" altLang="zh-CN" sz="3100" b="1" kern="100" dirty="0">
                <a:ea typeface="等线" panose="02010600030101010101" pitchFamily="2" charset="-122"/>
                <a:cs typeface="Times New Roman" panose="02020603050405020304" pitchFamily="18" charset="0"/>
              </a:rPr>
              <a:t>6000F</a:t>
            </a:r>
            <a:r>
              <a:rPr lang="zh-CN" altLang="zh-CN" sz="3100" b="1" kern="100" dirty="0">
                <a:ea typeface="等线" panose="02010600030101010101" pitchFamily="2" charset="-122"/>
                <a:cs typeface="Times New Roman" panose="02020603050405020304" pitchFamily="18" charset="0"/>
              </a:rPr>
              <a:t>，比同体积的电解电容大</a:t>
            </a:r>
            <a:r>
              <a:rPr lang="en-US" altLang="zh-CN" sz="3100" b="1" kern="100" dirty="0">
                <a:ea typeface="等线" panose="02010600030101010101" pitchFamily="2" charset="-122"/>
                <a:cs typeface="Times New Roman" panose="02020603050405020304" pitchFamily="18" charset="0"/>
              </a:rPr>
              <a:t>2000~6000</a:t>
            </a:r>
            <a:r>
              <a:rPr lang="zh-CN" altLang="zh-CN" sz="3100" b="1" kern="100" dirty="0">
                <a:ea typeface="等线" panose="02010600030101010101" pitchFamily="2" charset="-122"/>
                <a:cs typeface="Times New Roman" panose="02020603050405020304" pitchFamily="18" charset="0"/>
              </a:rPr>
              <a:t>倍；</a:t>
            </a:r>
          </a:p>
          <a:p>
            <a:pPr marL="0" lvl="0" indent="0" algn="just">
              <a:lnSpc>
                <a:spcPct val="150000"/>
              </a:lnSpc>
              <a:buNone/>
            </a:pPr>
            <a:r>
              <a:rPr lang="zh-CN" altLang="en-US" sz="3100" b="1" kern="100" dirty="0">
                <a:ea typeface="等线" panose="02010600030101010101" pitchFamily="2" charset="-122"/>
                <a:cs typeface="Times New Roman" panose="02020603050405020304" pitchFamily="18" charset="0"/>
              </a:rPr>
              <a:t>（</a:t>
            </a:r>
            <a:r>
              <a:rPr lang="en-US" altLang="zh-CN" sz="3100" b="1" kern="100" dirty="0">
                <a:ea typeface="等线" panose="02010600030101010101" pitchFamily="2" charset="-122"/>
                <a:cs typeface="Times New Roman" panose="02020603050405020304" pitchFamily="18" charset="0"/>
              </a:rPr>
              <a:t>2</a:t>
            </a:r>
            <a:r>
              <a:rPr lang="zh-CN" altLang="en-US" sz="3100" b="1" kern="100" dirty="0">
                <a:ea typeface="等线" panose="02010600030101010101" pitchFamily="2" charset="-122"/>
                <a:cs typeface="Times New Roman" panose="02020603050405020304" pitchFamily="18" charset="0"/>
              </a:rPr>
              <a:t>）</a:t>
            </a:r>
            <a:r>
              <a:rPr lang="zh-CN" altLang="zh-CN" sz="3100" b="1" kern="100" dirty="0">
                <a:ea typeface="等线" panose="02010600030101010101" pitchFamily="2" charset="-122"/>
                <a:cs typeface="Times New Roman" panose="02020603050405020304" pitchFamily="18" charset="0"/>
              </a:rPr>
              <a:t>功率密度高，达</a:t>
            </a:r>
            <a:r>
              <a:rPr lang="en-US" altLang="zh-CN" sz="3100" b="1" kern="100" dirty="0">
                <a:ea typeface="等线" panose="02010600030101010101" pitchFamily="2" charset="-122"/>
                <a:cs typeface="Times New Roman" panose="02020603050405020304" pitchFamily="18" charset="0"/>
              </a:rPr>
              <a:t>300W/kg</a:t>
            </a:r>
            <a:r>
              <a:rPr lang="zh-CN" altLang="zh-CN" sz="3100" b="1" kern="100" dirty="0">
                <a:ea typeface="等线" panose="02010600030101010101" pitchFamily="2" charset="-122"/>
                <a:cs typeface="Times New Roman" panose="02020603050405020304" pitchFamily="18" charset="0"/>
              </a:rPr>
              <a:t>～</a:t>
            </a:r>
            <a:r>
              <a:rPr lang="en-US" altLang="zh-CN" sz="3100" b="1" kern="100" dirty="0">
                <a:ea typeface="等线" panose="02010600030101010101" pitchFamily="2" charset="-122"/>
                <a:cs typeface="Times New Roman" panose="02020603050405020304" pitchFamily="18" charset="0"/>
              </a:rPr>
              <a:t>5000W/kg</a:t>
            </a:r>
            <a:r>
              <a:rPr lang="zh-CN" altLang="zh-CN" sz="3100" b="1" kern="100" dirty="0">
                <a:ea typeface="等线" panose="02010600030101010101" pitchFamily="2" charset="-122"/>
                <a:cs typeface="Times New Roman" panose="02020603050405020304" pitchFamily="18" charset="0"/>
              </a:rPr>
              <a:t>，相当于普通电池的数十倍；</a:t>
            </a:r>
            <a:endParaRPr lang="en-US" altLang="zh-CN" sz="31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3100" b="1" kern="100" dirty="0">
                <a:ea typeface="等线" panose="02010600030101010101" pitchFamily="2" charset="-122"/>
                <a:cs typeface="Times New Roman" panose="02020603050405020304" pitchFamily="18" charset="0"/>
              </a:rPr>
              <a:t>          </a:t>
            </a:r>
            <a:r>
              <a:rPr lang="zh-CN" altLang="zh-CN" sz="3100" b="1" kern="100" dirty="0">
                <a:ea typeface="等线" panose="02010600030101010101" pitchFamily="2" charset="-122"/>
                <a:cs typeface="Times New Roman" panose="02020603050405020304" pitchFamily="18" charset="0"/>
              </a:rPr>
              <a:t>铅酸电池一般只能达到</a:t>
            </a:r>
            <a:r>
              <a:rPr lang="en-US" altLang="zh-CN" sz="3100" b="1" kern="100" dirty="0">
                <a:ea typeface="等线" panose="02010600030101010101" pitchFamily="2" charset="-122"/>
                <a:cs typeface="Times New Roman" panose="02020603050405020304" pitchFamily="18" charset="0"/>
              </a:rPr>
              <a:t>200W/kg</a:t>
            </a:r>
            <a:r>
              <a:rPr lang="zh-CN" altLang="zh-CN" sz="3100" b="1" kern="100" dirty="0">
                <a:ea typeface="等线" panose="02010600030101010101" pitchFamily="2" charset="-122"/>
                <a:cs typeface="Times New Roman" panose="02020603050405020304" pitchFamily="18" charset="0"/>
              </a:rPr>
              <a:t>，</a:t>
            </a:r>
            <a:endParaRPr lang="en-US" altLang="zh-CN" sz="31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3100" b="1" kern="100" dirty="0">
                <a:ea typeface="等线" panose="02010600030101010101" pitchFamily="2" charset="-122"/>
                <a:cs typeface="Times New Roman" panose="02020603050405020304" pitchFamily="18" charset="0"/>
              </a:rPr>
              <a:t>          </a:t>
            </a:r>
            <a:r>
              <a:rPr lang="zh-CN" altLang="zh-CN" sz="3100" b="1" kern="100" dirty="0">
                <a:ea typeface="等线" panose="02010600030101010101" pitchFamily="2" charset="-122"/>
                <a:cs typeface="Times New Roman" panose="02020603050405020304" pitchFamily="18" charset="0"/>
              </a:rPr>
              <a:t>而超级电容的研发已可达</a:t>
            </a:r>
            <a:r>
              <a:rPr lang="en-US" altLang="zh-CN" sz="3100" b="1" kern="100" dirty="0">
                <a:ea typeface="等线" panose="02010600030101010101" pitchFamily="2" charset="-122"/>
                <a:cs typeface="Times New Roman" panose="02020603050405020304" pitchFamily="18" charset="0"/>
              </a:rPr>
              <a:t>10KW/kg</a:t>
            </a:r>
            <a:r>
              <a:rPr lang="zh-CN" altLang="zh-CN" sz="3100" b="1" kern="100" dirty="0">
                <a:ea typeface="等线" panose="02010600030101010101" pitchFamily="2" charset="-122"/>
                <a:cs typeface="Times New Roman" panose="02020603050405020304" pitchFamily="18" charset="0"/>
              </a:rPr>
              <a:t>。比能量也大大提高。</a:t>
            </a:r>
            <a:endParaRPr lang="en-US" altLang="zh-CN" sz="3100" b="1" kern="100" dirty="0">
              <a:ea typeface="等线" panose="02010600030101010101" pitchFamily="2" charset="-122"/>
              <a:cs typeface="Times New Roman" panose="02020603050405020304" pitchFamily="18" charset="0"/>
            </a:endParaRPr>
          </a:p>
          <a:p>
            <a:pPr marL="0" lvl="0" indent="0" algn="just">
              <a:lnSpc>
                <a:spcPct val="150000"/>
              </a:lnSpc>
              <a:buNone/>
            </a:pPr>
            <a:r>
              <a:rPr lang="zh-CN" altLang="en-US" sz="3100" b="1" kern="100" dirty="0">
                <a:ea typeface="等线" panose="02010600030101010101" pitchFamily="2" charset="-122"/>
                <a:cs typeface="Times New Roman" panose="02020603050405020304" pitchFamily="18" charset="0"/>
              </a:rPr>
              <a:t>（</a:t>
            </a:r>
            <a:r>
              <a:rPr lang="en-US" altLang="zh-CN" sz="3100" b="1" kern="100" dirty="0">
                <a:ea typeface="等线" panose="02010600030101010101" pitchFamily="2" charset="-122"/>
                <a:cs typeface="Times New Roman" panose="02020603050405020304" pitchFamily="18" charset="0"/>
              </a:rPr>
              <a:t>3</a:t>
            </a:r>
            <a:r>
              <a:rPr lang="zh-CN" altLang="en-US" sz="3100" b="1" kern="100" dirty="0">
                <a:ea typeface="等线" panose="02010600030101010101" pitchFamily="2" charset="-122"/>
                <a:cs typeface="Times New Roman" panose="02020603050405020304" pitchFamily="18" charset="0"/>
              </a:rPr>
              <a:t>）</a:t>
            </a:r>
            <a:r>
              <a:rPr lang="zh-CN" altLang="zh-CN" sz="3100" b="1" kern="100" dirty="0">
                <a:ea typeface="等线" panose="02010600030101010101" pitchFamily="2" charset="-122"/>
                <a:cs typeface="Times New Roman" panose="02020603050405020304" pitchFamily="18" charset="0"/>
              </a:rPr>
              <a:t>充电速度快。</a:t>
            </a:r>
            <a:endParaRPr lang="en-US" altLang="zh-CN" sz="31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3100" b="1" kern="100" dirty="0">
                <a:ea typeface="等线" panose="02010600030101010101" pitchFamily="2" charset="-122"/>
                <a:cs typeface="Times New Roman" panose="02020603050405020304" pitchFamily="18" charset="0"/>
              </a:rPr>
              <a:t>         </a:t>
            </a:r>
            <a:r>
              <a:rPr lang="zh-CN" altLang="zh-CN" sz="3100" b="1" kern="100" dirty="0">
                <a:ea typeface="等线" panose="02010600030101010101" pitchFamily="2" charset="-122"/>
                <a:cs typeface="Times New Roman" panose="02020603050405020304" pitchFamily="18" charset="0"/>
              </a:rPr>
              <a:t>可在</a:t>
            </a:r>
            <a:r>
              <a:rPr lang="en-US" altLang="zh-CN" sz="3100" b="1" kern="100" dirty="0">
                <a:ea typeface="等线" panose="02010600030101010101" pitchFamily="2" charset="-122"/>
                <a:cs typeface="Times New Roman" panose="02020603050405020304" pitchFamily="18" charset="0"/>
              </a:rPr>
              <a:t>0.3~30</a:t>
            </a:r>
            <a:r>
              <a:rPr lang="zh-CN" altLang="zh-CN" sz="3100" b="1" kern="100" dirty="0">
                <a:ea typeface="等线" panose="02010600030101010101" pitchFamily="2" charset="-122"/>
                <a:cs typeface="Times New Roman" panose="02020603050405020304" pitchFamily="18" charset="0"/>
              </a:rPr>
              <a:t>秒内快速大电流充放电、提供很大的瞬时充放电功率，</a:t>
            </a:r>
            <a:endParaRPr lang="en-US" altLang="zh-CN" sz="31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3100" b="1" kern="100" dirty="0">
                <a:ea typeface="等线" panose="02010600030101010101" pitchFamily="2" charset="-122"/>
                <a:cs typeface="Times New Roman" panose="02020603050405020304" pitchFamily="18" charset="0"/>
              </a:rPr>
              <a:t>         </a:t>
            </a:r>
            <a:r>
              <a:rPr lang="zh-CN" altLang="zh-CN" sz="3100" b="1" kern="100" dirty="0">
                <a:ea typeface="等线" panose="02010600030101010101" pitchFamily="2" charset="-122"/>
                <a:cs typeface="Times New Roman" panose="02020603050405020304" pitchFamily="18" charset="0"/>
              </a:rPr>
              <a:t>可以频繁的释放能量脉冲而不会产生有害的后果。</a:t>
            </a:r>
            <a:endParaRPr lang="en-US" altLang="zh-CN" sz="31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3100" b="1" kern="100" dirty="0">
                <a:ea typeface="等线" panose="02010600030101010101" pitchFamily="2" charset="-122"/>
                <a:cs typeface="Times New Roman" panose="02020603050405020304" pitchFamily="18" charset="0"/>
              </a:rPr>
              <a:t>         </a:t>
            </a:r>
            <a:r>
              <a:rPr lang="zh-CN" altLang="zh-CN" sz="3100" b="1" kern="100" dirty="0">
                <a:ea typeface="等线" panose="02010600030101010101" pitchFamily="2" charset="-122"/>
                <a:cs typeface="Times New Roman" panose="02020603050405020304" pitchFamily="18" charset="0"/>
              </a:rPr>
              <a:t>而蓄电池在如此短的时间内充满电将是极危险的或是几乎不可能。</a:t>
            </a:r>
            <a:endParaRPr lang="en-US" altLang="zh-CN" sz="3100" b="1" kern="100" dirty="0">
              <a:ea typeface="等线"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xmlns="" val="1853377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70233627-0889-40DD-8F1E-3B6B21EDC33F}"/>
              </a:ext>
            </a:extLst>
          </p:cNvPr>
          <p:cNvSpPr>
            <a:spLocks noGrp="1"/>
          </p:cNvSpPr>
          <p:nvPr>
            <p:ph idx="1"/>
          </p:nvPr>
        </p:nvSpPr>
        <p:spPr>
          <a:xfrm>
            <a:off x="838200" y="672354"/>
            <a:ext cx="11353800" cy="5496626"/>
          </a:xfrm>
        </p:spPr>
        <p:txBody>
          <a:bodyPr>
            <a:normAutofit/>
          </a:bodyPr>
          <a:lstStyle/>
          <a:p>
            <a:pPr marL="0" lvl="0" indent="0" algn="just">
              <a:lnSpc>
                <a:spcPct val="150000"/>
              </a:lnSpc>
              <a:buNone/>
            </a:pP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4</a:t>
            </a:r>
            <a:r>
              <a:rPr lang="zh-CN" altLang="zh-CN" b="1" kern="100" dirty="0">
                <a:ea typeface="等线" panose="02010600030101010101" pitchFamily="2" charset="-122"/>
                <a:cs typeface="Times New Roman" panose="02020603050405020304" pitchFamily="18" charset="0"/>
              </a:rPr>
              <a:t>）使用寿命长。</a:t>
            </a:r>
            <a:endParaRPr lang="en-US" altLang="zh-CN"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深度充放电循环使用次数可达</a:t>
            </a:r>
            <a:r>
              <a:rPr lang="en-US" altLang="zh-CN" b="1" kern="100" dirty="0">
                <a:ea typeface="等线" panose="02010600030101010101" pitchFamily="2" charset="-122"/>
                <a:cs typeface="Times New Roman" panose="02020603050405020304" pitchFamily="18" charset="0"/>
              </a:rPr>
              <a:t>50</a:t>
            </a:r>
            <a:r>
              <a:rPr lang="zh-CN" altLang="zh-CN" b="1" kern="100" dirty="0">
                <a:ea typeface="等线" panose="02010600030101010101" pitchFamily="2" charset="-122"/>
                <a:cs typeface="Times New Roman" panose="02020603050405020304" pitchFamily="18" charset="0"/>
              </a:rPr>
              <a:t>万次，</a:t>
            </a:r>
            <a:endParaRPr lang="en-US" altLang="zh-CN"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如果对超级电容每天充放电</a:t>
            </a:r>
            <a:r>
              <a:rPr lang="en-US" altLang="zh-CN" b="1" kern="100" dirty="0">
                <a:ea typeface="等线" panose="02010600030101010101" pitchFamily="2" charset="-122"/>
                <a:cs typeface="Times New Roman" panose="02020603050405020304" pitchFamily="18" charset="0"/>
              </a:rPr>
              <a:t>20</a:t>
            </a:r>
            <a:r>
              <a:rPr lang="zh-CN" altLang="zh-CN" b="1" kern="100" dirty="0">
                <a:ea typeface="等线" panose="02010600030101010101" pitchFamily="2" charset="-122"/>
                <a:cs typeface="Times New Roman" panose="02020603050405020304" pitchFamily="18" charset="0"/>
              </a:rPr>
              <a:t>次，连续使用可达</a:t>
            </a:r>
            <a:r>
              <a:rPr lang="en-US" altLang="zh-CN" b="1" kern="100" dirty="0">
                <a:ea typeface="等线" panose="02010600030101010101" pitchFamily="2" charset="-122"/>
                <a:cs typeface="Times New Roman" panose="02020603050405020304" pitchFamily="18" charset="0"/>
              </a:rPr>
              <a:t>68</a:t>
            </a:r>
            <a:r>
              <a:rPr lang="zh-CN" altLang="zh-CN" b="1" kern="100" dirty="0">
                <a:ea typeface="等线" panose="02010600030101010101" pitchFamily="2" charset="-122"/>
                <a:cs typeface="Times New Roman" panose="02020603050405020304" pitchFamily="18" charset="0"/>
              </a:rPr>
              <a:t>年。</a:t>
            </a:r>
            <a:endParaRPr lang="en-US" altLang="zh-CN"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且没有“记忆效应”，也不存在过度放电的问题，</a:t>
            </a:r>
            <a:endParaRPr lang="en-US" altLang="zh-CN"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而动力电池只有几百次或几千次的循环寿命。</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5</a:t>
            </a:r>
            <a:r>
              <a:rPr lang="zh-CN" altLang="zh-CN" b="1" kern="100" dirty="0">
                <a:ea typeface="等线" panose="02010600030101010101" pitchFamily="2" charset="-122"/>
                <a:cs typeface="Times New Roman" panose="02020603050405020304" pitchFamily="18" charset="0"/>
              </a:rPr>
              <a:t>）超低温特性好，</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可以在很宽的温度范围内正常工作（</a:t>
            </a:r>
            <a:r>
              <a:rPr lang="en-US" altLang="zh-CN" b="1" kern="100" dirty="0">
                <a:ea typeface="等线" panose="02010600030101010101" pitchFamily="2" charset="-122"/>
                <a:cs typeface="Times New Roman" panose="02020603050405020304" pitchFamily="18" charset="0"/>
              </a:rPr>
              <a:t>-40</a:t>
            </a: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~+70</a:t>
            </a:r>
            <a:r>
              <a:rPr lang="zh-CN" altLang="zh-CN" b="1" kern="100" dirty="0">
                <a:ea typeface="等线" panose="02010600030101010101" pitchFamily="2" charset="-122"/>
                <a:cs typeface="Times New Roman" panose="02020603050405020304" pitchFamily="18" charset="0"/>
              </a:rPr>
              <a:t>℃），</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而蓄电池很难在高温特别是低温环境下工作</a:t>
            </a:r>
            <a:r>
              <a:rPr lang="zh-CN" altLang="en-US" b="1" kern="100" dirty="0">
                <a:ea typeface="等线" panose="02010600030101010101" pitchFamily="2" charset="-122"/>
                <a:cs typeface="Times New Roman" panose="02020603050405020304" pitchFamily="18" charset="0"/>
              </a:rPr>
              <a:t>。</a:t>
            </a:r>
            <a:endParaRPr lang="zh-CN" altLang="zh-CN" b="1" kern="100" dirty="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36506149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FF4E2A33-A7E1-41DC-8133-7722F0EF0E76}"/>
              </a:ext>
            </a:extLst>
          </p:cNvPr>
          <p:cNvSpPr>
            <a:spLocks noGrp="1"/>
          </p:cNvSpPr>
          <p:nvPr>
            <p:ph idx="1"/>
          </p:nvPr>
        </p:nvSpPr>
        <p:spPr>
          <a:xfrm>
            <a:off x="605307" y="1091528"/>
            <a:ext cx="10748493" cy="5515333"/>
          </a:xfrm>
        </p:spPr>
        <p:txBody>
          <a:bodyPr>
            <a:normAutofit/>
          </a:bodyPr>
          <a:lstStyle/>
          <a:p>
            <a:pPr indent="0" algn="just">
              <a:lnSpc>
                <a:spcPct val="150000"/>
              </a:lnSpc>
              <a:buNone/>
            </a:pP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6</a:t>
            </a:r>
            <a:r>
              <a:rPr lang="zh-CN" altLang="zh-CN" b="1" kern="100" dirty="0">
                <a:ea typeface="等线" panose="02010600030101010101" pitchFamily="2" charset="-122"/>
                <a:cs typeface="Times New Roman" panose="02020603050405020304" pitchFamily="18" charset="0"/>
              </a:rPr>
              <a:t>）大电流放电能力超强，能量转换效率高</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过程损失小，大电流能量循环效率≥</a:t>
            </a:r>
            <a:r>
              <a:rPr lang="en-US" altLang="zh-CN" b="1" kern="100" dirty="0">
                <a:ea typeface="等线" panose="02010600030101010101" pitchFamily="2" charset="-122"/>
                <a:cs typeface="Times New Roman" panose="02020603050405020304" pitchFamily="18" charset="0"/>
              </a:rPr>
              <a:t>90%</a:t>
            </a:r>
            <a:r>
              <a:rPr lang="zh-CN" altLang="zh-CN" b="1" kern="100" dirty="0">
                <a:ea typeface="等线" panose="02010600030101010101" pitchFamily="2" charset="-122"/>
                <a:cs typeface="Times New Roman" panose="02020603050405020304" pitchFamily="18" charset="0"/>
              </a:rPr>
              <a:t>。</a:t>
            </a:r>
          </a:p>
          <a:p>
            <a:pPr indent="0" algn="just">
              <a:lnSpc>
                <a:spcPct val="150000"/>
              </a:lnSpc>
              <a:buNone/>
            </a:pP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7</a:t>
            </a:r>
            <a:r>
              <a:rPr lang="zh-CN" altLang="zh-CN" b="1" kern="100" dirty="0">
                <a:ea typeface="等线" panose="02010600030101010101" pitchFamily="2" charset="-122"/>
                <a:cs typeface="Times New Roman" panose="02020603050405020304" pitchFamily="18" charset="0"/>
              </a:rPr>
              <a:t>）产品原材料构成、生产、使用、储存以及拆解过程均没有污染，</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是理想的绿色环保电源。</a:t>
            </a:r>
          </a:p>
          <a:p>
            <a:pPr indent="0" algn="just">
              <a:lnSpc>
                <a:spcPct val="150000"/>
              </a:lnSpc>
              <a:buNone/>
            </a:pP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8</a:t>
            </a:r>
            <a:r>
              <a:rPr lang="zh-CN" altLang="zh-CN" b="1" kern="100" dirty="0">
                <a:ea typeface="等线" panose="02010600030101010101" pitchFamily="2" charset="-122"/>
                <a:cs typeface="Times New Roman" panose="02020603050405020304" pitchFamily="18" charset="0"/>
              </a:rPr>
              <a:t>） 充放电线路简单，安全系数高，长期使用免维护。</a:t>
            </a:r>
          </a:p>
          <a:p>
            <a:pPr indent="0" algn="just">
              <a:lnSpc>
                <a:spcPct val="150000"/>
              </a:lnSpc>
              <a:buNone/>
            </a:pP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9</a:t>
            </a: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检测方便，剩余电量可直接读出。</a:t>
            </a:r>
          </a:p>
          <a:p>
            <a:endParaRPr lang="zh-CN" altLang="en-US" dirty="0"/>
          </a:p>
        </p:txBody>
      </p:sp>
    </p:spTree>
    <p:extLst>
      <p:ext uri="{BB962C8B-B14F-4D97-AF65-F5344CB8AC3E}">
        <p14:creationId xmlns:p14="http://schemas.microsoft.com/office/powerpoint/2010/main" xmlns="" val="1381423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custDataLst>
              <p:tags r:id="rId2"/>
            </p:custDataLst>
          </p:nvPr>
        </p:nvCxnSpPr>
        <p:spPr>
          <a:xfrm>
            <a:off x="0" y="434645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8"/>
          <p:cNvSpPr/>
          <p:nvPr/>
        </p:nvSpPr>
        <p:spPr>
          <a:xfrm>
            <a:off x="4215" y="-2220"/>
            <a:ext cx="12187183" cy="59183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85494" tIns="44553" rIns="85494" bIns="44553" anchor="ctr"/>
          <a:lstStyle/>
          <a:p>
            <a:pPr algn="ctr" eaLnBrk="0" hangingPunct="0"/>
            <a:endParaRPr lang="zh-CN" altLang="zh-CN" sz="1705" dirty="0">
              <a:solidFill>
                <a:srgbClr val="FFFFFF"/>
              </a:solidFill>
              <a:latin typeface="Arial" panose="020B0604020202020204" pitchFamily="34" charset="0"/>
              <a:ea typeface="宋体" panose="02010600030101010101" pitchFamily="2" charset="-122"/>
            </a:endParaRPr>
          </a:p>
        </p:txBody>
      </p:sp>
      <p:sp>
        <p:nvSpPr>
          <p:cNvPr id="3" name="文本框 2"/>
          <p:cNvSpPr txBox="1"/>
          <p:nvPr/>
        </p:nvSpPr>
        <p:spPr>
          <a:xfrm>
            <a:off x="8115300" y="13398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grpSp>
        <p:nvGrpSpPr>
          <p:cNvPr id="10" name="组合 1"/>
          <p:cNvGrpSpPr/>
          <p:nvPr/>
        </p:nvGrpSpPr>
        <p:grpSpPr bwMode="auto">
          <a:xfrm rot="10800000">
            <a:off x="131763" y="115888"/>
            <a:ext cx="6611937" cy="5976937"/>
            <a:chOff x="3018972" y="1"/>
            <a:chExt cx="9204298" cy="6858000"/>
          </a:xfrm>
        </p:grpSpPr>
        <p:sp>
          <p:nvSpPr>
            <p:cNvPr id="11"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2"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3"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4"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5"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6"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pic>
        <p:nvPicPr>
          <p:cNvPr id="6" name="图片 5"/>
          <p:cNvPicPr>
            <a:picLocks noChangeAspect="1"/>
          </p:cNvPicPr>
          <p:nvPr/>
        </p:nvPicPr>
        <p:blipFill>
          <a:blip r:embed="rId7" cstate="print"/>
          <a:srcRect l="73135" t="62724" r="17008" b="20659"/>
          <a:stretch>
            <a:fillRect/>
          </a:stretch>
        </p:blipFill>
        <p:spPr>
          <a:xfrm>
            <a:off x="9173845" y="4438015"/>
            <a:ext cx="2449830" cy="2322195"/>
          </a:xfrm>
          <a:prstGeom prst="rect">
            <a:avLst/>
          </a:prstGeom>
        </p:spPr>
      </p:pic>
      <p:sp>
        <p:nvSpPr>
          <p:cNvPr id="4" name="MH_Entry_1"/>
          <p:cNvSpPr/>
          <p:nvPr>
            <p:custDataLst>
              <p:tags r:id="rId3"/>
            </p:custDataLst>
          </p:nvPr>
        </p:nvSpPr>
        <p:spPr>
          <a:xfrm>
            <a:off x="3032125" y="1921583"/>
            <a:ext cx="9225751" cy="61555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学习情境</a:t>
            </a:r>
            <a:r>
              <a:rPr lang="en-US" altLang="zh-CN"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3</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 新能源汽车电池认知与检测</a:t>
            </a:r>
          </a:p>
        </p:txBody>
      </p:sp>
      <p:sp>
        <p:nvSpPr>
          <p:cNvPr id="8" name="副标题 4"/>
          <p:cNvSpPr txBox="1"/>
          <p:nvPr>
            <p:custDataLst>
              <p:tags r:id="rId4"/>
            </p:custDataLst>
          </p:nvPr>
        </p:nvSpPr>
        <p:spPr>
          <a:xfrm>
            <a:off x="3085465" y="2811781"/>
            <a:ext cx="8271510" cy="884456"/>
          </a:xfrm>
          <a:prstGeom prst="rect">
            <a:avLst/>
          </a:prstGeom>
        </p:spPr>
        <p:txBody>
          <a:bodyPr>
            <a:normAutofit/>
          </a:bodyPr>
          <a:lstStyle>
            <a:lvl1pPr marL="401955" indent="-401955" algn="l" rtl="0" eaLnBrk="1" latinLnBrk="0" hangingPunct="1">
              <a:spcBef>
                <a:spcPts val="880"/>
              </a:spcBef>
              <a:buClr>
                <a:schemeClr val="accent2"/>
              </a:buClr>
              <a:buSzPct val="60000"/>
              <a:buFont typeface="Wingdings" panose="05000000000000000000"/>
              <a:buChar char=""/>
              <a:defRPr kumimoji="0" sz="3600" kern="1200">
                <a:solidFill>
                  <a:schemeClr val="tx1"/>
                </a:solidFill>
                <a:latin typeface="+mn-lt"/>
                <a:ea typeface="+mn-ea"/>
                <a:cs typeface="+mn-cs"/>
              </a:defRPr>
            </a:lvl1pPr>
            <a:lvl2pPr marL="803910" indent="-344170" algn="l" rtl="0" eaLnBrk="1" latinLnBrk="0" hangingPunct="1">
              <a:spcBef>
                <a:spcPts val="690"/>
              </a:spcBef>
              <a:buClr>
                <a:schemeClr val="accent1"/>
              </a:buClr>
              <a:buSzPct val="70000"/>
              <a:buFont typeface="Wingdings 2" panose="05020102010507070707"/>
              <a:buChar char=""/>
              <a:defRPr kumimoji="0" sz="3300" kern="1200">
                <a:solidFill>
                  <a:schemeClr val="tx1"/>
                </a:solidFill>
                <a:latin typeface="+mn-lt"/>
                <a:ea typeface="+mn-ea"/>
                <a:cs typeface="+mn-cs"/>
              </a:defRPr>
            </a:lvl2pPr>
            <a:lvl3pPr marL="1148080" indent="-287020" algn="l" rtl="0" eaLnBrk="1" latinLnBrk="0" hangingPunct="1">
              <a:spcBef>
                <a:spcPts val="630"/>
              </a:spcBef>
              <a:buClr>
                <a:schemeClr val="accent2"/>
              </a:buClr>
              <a:buSzPct val="75000"/>
              <a:buFont typeface="Wingdings" panose="05000000000000000000"/>
              <a:buChar char=""/>
              <a:defRPr kumimoji="0" sz="2900" kern="1200">
                <a:solidFill>
                  <a:schemeClr val="tx1"/>
                </a:solidFill>
                <a:latin typeface="+mn-lt"/>
                <a:ea typeface="+mn-ea"/>
                <a:cs typeface="+mn-cs"/>
              </a:defRPr>
            </a:lvl3pPr>
            <a:lvl4pPr marL="1722120" indent="-287020" algn="l" rtl="0" eaLnBrk="1" latinLnBrk="0" hangingPunct="1">
              <a:spcBef>
                <a:spcPts val="500"/>
              </a:spcBef>
              <a:buClr>
                <a:schemeClr val="accent3"/>
              </a:buClr>
              <a:buSzPct val="75000"/>
              <a:buFont typeface="Wingdings" panose="05000000000000000000"/>
              <a:buChar char=""/>
              <a:defRPr kumimoji="0" sz="2500" kern="1200">
                <a:solidFill>
                  <a:schemeClr val="tx1"/>
                </a:solidFill>
                <a:latin typeface="+mn-lt"/>
                <a:ea typeface="+mn-ea"/>
                <a:cs typeface="+mn-cs"/>
              </a:defRPr>
            </a:lvl4pPr>
            <a:lvl5pPr marL="2296160" indent="-287020" algn="l" rtl="0" eaLnBrk="1" latinLnBrk="0" hangingPunct="1">
              <a:spcBef>
                <a:spcPts val="500"/>
              </a:spcBef>
              <a:buClr>
                <a:schemeClr val="accent4"/>
              </a:buClr>
              <a:buSzPct val="65000"/>
              <a:buFont typeface="Wingdings" panose="05000000000000000000"/>
              <a:buChar char=""/>
              <a:defRPr kumimoji="0" sz="2500" kern="1200">
                <a:solidFill>
                  <a:schemeClr val="tx1"/>
                </a:solidFill>
                <a:latin typeface="+mn-lt"/>
                <a:ea typeface="+mn-ea"/>
                <a:cs typeface="+mn-cs"/>
              </a:defRPr>
            </a:lvl5pPr>
            <a:lvl6pPr marL="2640330" indent="-287020" algn="l" rtl="0" eaLnBrk="1" latinLnBrk="0" hangingPunct="1">
              <a:spcBef>
                <a:spcPct val="20000"/>
              </a:spcBef>
              <a:buClr>
                <a:schemeClr val="accent1"/>
              </a:buClr>
              <a:buFont typeface="Wingdings" panose="05000000000000000000"/>
              <a:buChar char="§"/>
              <a:defRPr kumimoji="0" sz="2300" kern="1200" baseline="0">
                <a:solidFill>
                  <a:schemeClr val="tx1"/>
                </a:solidFill>
                <a:latin typeface="+mn-lt"/>
                <a:ea typeface="+mn-ea"/>
                <a:cs typeface="+mn-cs"/>
              </a:defRPr>
            </a:lvl6pPr>
            <a:lvl7pPr marL="2985135" indent="-287020" algn="l" rtl="0" eaLnBrk="1" latinLnBrk="0" hangingPunct="1">
              <a:spcBef>
                <a:spcPct val="20000"/>
              </a:spcBef>
              <a:buClr>
                <a:schemeClr val="accent2"/>
              </a:buClr>
              <a:buFont typeface="Wingdings" panose="05000000000000000000"/>
              <a:buChar char="§"/>
              <a:defRPr kumimoji="0" sz="2300" kern="1200" baseline="0">
                <a:solidFill>
                  <a:schemeClr val="tx1"/>
                </a:solidFill>
                <a:latin typeface="+mn-lt"/>
                <a:ea typeface="+mn-ea"/>
                <a:cs typeface="+mn-cs"/>
              </a:defRPr>
            </a:lvl7pPr>
            <a:lvl8pPr marL="3329305" indent="-287020" algn="l" rtl="0" eaLnBrk="1" latinLnBrk="0" hangingPunct="1">
              <a:spcBef>
                <a:spcPct val="20000"/>
              </a:spcBef>
              <a:buClr>
                <a:schemeClr val="accent3"/>
              </a:buClr>
              <a:buFont typeface="Wingdings" panose="05000000000000000000"/>
              <a:buChar char="§"/>
              <a:defRPr kumimoji="0" sz="2300" kern="1200" baseline="0">
                <a:solidFill>
                  <a:schemeClr val="tx1"/>
                </a:solidFill>
                <a:latin typeface="+mn-lt"/>
                <a:ea typeface="+mn-ea"/>
                <a:cs typeface="+mn-cs"/>
              </a:defRPr>
            </a:lvl8pPr>
            <a:lvl9pPr marL="3673475" indent="-287020" algn="l" rtl="0" eaLnBrk="1" latinLnBrk="0" hangingPunct="1">
              <a:spcBef>
                <a:spcPct val="20000"/>
              </a:spcBef>
              <a:buClr>
                <a:schemeClr val="accent4"/>
              </a:buClr>
              <a:buFont typeface="Wingdings" panose="05000000000000000000"/>
              <a:buChar char="§"/>
              <a:defRPr kumimoji="0" sz="2300" kern="1200" baseline="0">
                <a:solidFill>
                  <a:schemeClr val="tx1"/>
                </a:solidFill>
                <a:latin typeface="+mn-lt"/>
                <a:ea typeface="+mn-ea"/>
                <a:cs typeface="+mn-cs"/>
              </a:defRPr>
            </a:lvl9pPr>
          </a:lstStyle>
          <a:p>
            <a:pPr marL="0" indent="0" fontAlgn="auto">
              <a:lnSpc>
                <a:spcPct val="150000"/>
              </a:lnSpc>
              <a:spcAft>
                <a:spcPts val="0"/>
              </a:spcAft>
              <a:buNone/>
            </a:pPr>
            <a:r>
              <a:rPr lang="en-US" altLang="zh-CN" sz="2800" b="1" dirty="0">
                <a:latin typeface="Arial" panose="020B0604020202020204" pitchFamily="34" charset="0"/>
                <a:ea typeface="宋体" panose="02010600030101010101" pitchFamily="2" charset="-122"/>
                <a:sym typeface="+mn-ea"/>
              </a:rPr>
              <a:t>           </a:t>
            </a:r>
            <a:r>
              <a:rPr lang="zh-CN" altLang="en-US" sz="3200" b="1" dirty="0">
                <a:solidFill>
                  <a:srgbClr val="C00000"/>
                </a:solidFill>
                <a:latin typeface="Arial" panose="020B0604020202020204" pitchFamily="34" charset="0"/>
                <a:ea typeface="SimHei" panose="02010609060101010101" pitchFamily="49" charset="-122"/>
                <a:sym typeface="+mn-ea"/>
              </a:rPr>
              <a:t>任务</a:t>
            </a:r>
            <a:r>
              <a:rPr lang="en-US" altLang="zh-CN" sz="3200" b="1" dirty="0">
                <a:solidFill>
                  <a:srgbClr val="C00000"/>
                </a:solidFill>
                <a:latin typeface="Arial" panose="020B0604020202020204" pitchFamily="34" charset="0"/>
                <a:ea typeface="SimHei" panose="02010609060101010101" pitchFamily="49" charset="-122"/>
                <a:sym typeface="+mn-ea"/>
              </a:rPr>
              <a:t>3.6  </a:t>
            </a:r>
            <a:r>
              <a:rPr lang="zh-CN" altLang="en-US" sz="3200" b="1" dirty="0">
                <a:solidFill>
                  <a:srgbClr val="C00000"/>
                </a:solidFill>
                <a:latin typeface="Arial" panose="020B0604020202020204" pitchFamily="34" charset="0"/>
                <a:ea typeface="SimHei" panose="02010609060101010101" pitchFamily="49" charset="-122"/>
                <a:sym typeface="+mn-ea"/>
              </a:rPr>
              <a:t>新能源汽车其他辅助电源认知</a:t>
            </a:r>
            <a:endParaRPr lang="en-US" altLang="zh-CN" dirty="0"/>
          </a:p>
        </p:txBody>
      </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E706C0EA-1075-4D31-B783-3EF80BE15062}"/>
              </a:ext>
            </a:extLst>
          </p:cNvPr>
          <p:cNvSpPr>
            <a:spLocks noGrp="1"/>
          </p:cNvSpPr>
          <p:nvPr>
            <p:ph idx="1"/>
          </p:nvPr>
        </p:nvSpPr>
        <p:spPr>
          <a:xfrm>
            <a:off x="1430628" y="1902898"/>
            <a:ext cx="10515600" cy="4351338"/>
          </a:xfrm>
        </p:spPr>
        <p:txBody>
          <a:bodyPr/>
          <a:lstStyle/>
          <a:p>
            <a:pPr marL="0" lvl="0" indent="0" algn="just">
              <a:lnSpc>
                <a:spcPct val="150000"/>
              </a:lnSpc>
              <a:buNone/>
            </a:pPr>
            <a:r>
              <a:rPr lang="zh-CN" altLang="en-US"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1</a:t>
            </a:r>
            <a:r>
              <a:rPr lang="zh-CN" altLang="en-US" b="1" kern="100" dirty="0">
                <a:ea typeface="等线" panose="02010600030101010101" pitchFamily="2" charset="-122"/>
                <a:cs typeface="Times New Roman" panose="02020603050405020304" pitchFamily="18" charset="0"/>
              </a:rPr>
              <a:t>）</a:t>
            </a:r>
            <a:r>
              <a:rPr lang="zh-CN" altLang="zh-CN" b="1" kern="100" dirty="0">
                <a:ea typeface="等线" panose="02010600030101010101" pitchFamily="2" charset="-122"/>
                <a:cs typeface="Times New Roman" panose="02020603050405020304" pitchFamily="18" charset="0"/>
              </a:rPr>
              <a:t>耐压偏低，只有几伏到十几伏特</a:t>
            </a:r>
            <a:r>
              <a:rPr lang="en-US" altLang="zh-CN" b="1" kern="100" dirty="0">
                <a:ea typeface="等线" panose="02010600030101010101" pitchFamily="2" charset="-122"/>
                <a:cs typeface="Times New Roman" panose="02020603050405020304" pitchFamily="18" charset="0"/>
              </a:rPr>
              <a:t>.</a:t>
            </a:r>
            <a:endParaRPr lang="zh-CN" altLang="zh-CN" b="1" kern="100" dirty="0">
              <a:ea typeface="等线" panose="02010600030101010101" pitchFamily="2" charset="-122"/>
              <a:cs typeface="Times New Roman" panose="02020603050405020304" pitchFamily="18" charset="0"/>
            </a:endParaRPr>
          </a:p>
          <a:p>
            <a:pPr marL="0" lvl="0" indent="0" algn="just">
              <a:lnSpc>
                <a:spcPct val="150000"/>
              </a:lnSpc>
              <a:buNone/>
            </a:pPr>
            <a:r>
              <a:rPr lang="zh-CN" altLang="en-US"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2</a:t>
            </a:r>
            <a:r>
              <a:rPr lang="zh-CN" altLang="en-US" b="1" kern="100" dirty="0">
                <a:ea typeface="等线" panose="02010600030101010101" pitchFamily="2" charset="-122"/>
                <a:cs typeface="Times New Roman" panose="02020603050405020304" pitchFamily="18" charset="0"/>
              </a:rPr>
              <a:t>）</a:t>
            </a:r>
            <a:r>
              <a:rPr lang="zh-CN" altLang="zh-CN" b="1" kern="100" dirty="0">
                <a:ea typeface="等线" panose="02010600030101010101" pitchFamily="2" charset="-122"/>
                <a:cs typeface="Times New Roman" panose="02020603050405020304" pitchFamily="18" charset="0"/>
              </a:rPr>
              <a:t>目前超级电容在价格方面还没有优势可言，</a:t>
            </a:r>
            <a:endParaRPr lang="en-US" altLang="zh-CN"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需要进一步提高性能和降低成本。</a:t>
            </a:r>
          </a:p>
          <a:p>
            <a:pPr marL="0" indent="0">
              <a:buNone/>
            </a:pPr>
            <a:endParaRPr lang="zh-CN" altLang="en-US" dirty="0"/>
          </a:p>
        </p:txBody>
      </p:sp>
      <p:sp>
        <p:nvSpPr>
          <p:cNvPr id="7" name="文本框 6">
            <a:extLst>
              <a:ext uri="{FF2B5EF4-FFF2-40B4-BE49-F238E27FC236}">
                <a16:creationId xmlns:a16="http://schemas.microsoft.com/office/drawing/2014/main" xmlns="" id="{9C3E0052-95D8-4239-8B30-DB6CF85ADA16}"/>
              </a:ext>
            </a:extLst>
          </p:cNvPr>
          <p:cNvSpPr txBox="1"/>
          <p:nvPr/>
        </p:nvSpPr>
        <p:spPr>
          <a:xfrm>
            <a:off x="1017431" y="964978"/>
            <a:ext cx="6130342" cy="628698"/>
          </a:xfrm>
          <a:prstGeom prst="rect">
            <a:avLst/>
          </a:prstGeom>
          <a:noFill/>
        </p:spPr>
        <p:txBody>
          <a:bodyPr wrap="square">
            <a:spAutoFit/>
          </a:bodyPr>
          <a:lstStyle/>
          <a:p>
            <a:pPr marL="0" lvl="0" indent="0" algn="just">
              <a:lnSpc>
                <a:spcPct val="150000"/>
              </a:lnSpc>
              <a:buNone/>
            </a:pPr>
            <a:r>
              <a:rPr lang="en-US" altLang="zh-CN" sz="2600" b="1" kern="100" dirty="0">
                <a:solidFill>
                  <a:srgbClr val="C00000"/>
                </a:solidFill>
                <a:ea typeface="等线" panose="02010600030101010101" pitchFamily="2" charset="-122"/>
                <a:cs typeface="Times New Roman" panose="02020603050405020304" pitchFamily="18" charset="0"/>
              </a:rPr>
              <a:t>3. </a:t>
            </a:r>
            <a:r>
              <a:rPr lang="zh-CN" altLang="zh-CN" sz="2600" b="1" kern="100" dirty="0">
                <a:solidFill>
                  <a:srgbClr val="C00000"/>
                </a:solidFill>
                <a:ea typeface="等线" panose="02010600030101010101" pitchFamily="2" charset="-122"/>
                <a:cs typeface="Times New Roman" panose="02020603050405020304" pitchFamily="18" charset="0"/>
              </a:rPr>
              <a:t>超级电容器特点</a:t>
            </a:r>
            <a:r>
              <a:rPr lang="en-US" altLang="zh-CN" sz="2600" b="1" kern="100" dirty="0">
                <a:solidFill>
                  <a:srgbClr val="C00000"/>
                </a:solidFill>
                <a:ea typeface="等线" panose="02010600030101010101" pitchFamily="2" charset="-122"/>
                <a:cs typeface="Times New Roman" panose="02020603050405020304" pitchFamily="18" charset="0"/>
              </a:rPr>
              <a:t>—</a:t>
            </a:r>
            <a:r>
              <a:rPr lang="zh-CN" altLang="en-US" sz="2600" b="1" kern="100" dirty="0">
                <a:solidFill>
                  <a:srgbClr val="C00000"/>
                </a:solidFill>
                <a:ea typeface="等线" panose="02010600030101010101" pitchFamily="2" charset="-122"/>
                <a:cs typeface="Times New Roman" panose="02020603050405020304" pitchFamily="18" charset="0"/>
              </a:rPr>
              <a:t>缺点</a:t>
            </a:r>
            <a:endParaRPr lang="zh-CN" altLang="zh-CN" sz="2600" b="1" kern="100" dirty="0">
              <a:solidFill>
                <a:srgbClr val="C00000"/>
              </a:solidFill>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1148855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xmlns="" id="{DA73AEA7-C9BF-4D09-ACC9-96AF356D53B5}"/>
              </a:ext>
            </a:extLst>
          </p:cNvPr>
          <p:cNvSpPr txBox="1"/>
          <p:nvPr/>
        </p:nvSpPr>
        <p:spPr>
          <a:xfrm>
            <a:off x="2460304" y="1946880"/>
            <a:ext cx="8692800" cy="269920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6000" kern="0" dirty="0">
                <a:solidFill>
                  <a:srgbClr val="FFFFFF"/>
                </a:solidFill>
                <a:latin typeface="微软雅黑" panose="020B0503020204020204" pitchFamily="34" charset="-122"/>
                <a:ea typeface="微软雅黑" panose="020B0503020204020204" pitchFamily="34" charset="-122"/>
              </a:rPr>
              <a:t>PART 2</a:t>
            </a:r>
          </a:p>
          <a:p>
            <a:pPr lvl="0">
              <a:lnSpc>
                <a:spcPct val="150000"/>
              </a:lnSpc>
              <a:defRPr/>
            </a:pPr>
            <a:r>
              <a:rPr lang="zh-CN" altLang="en-US" sz="6000" kern="0" dirty="0">
                <a:solidFill>
                  <a:srgbClr val="FFFFFF"/>
                </a:solidFill>
                <a:latin typeface="微软雅黑" panose="020B0503020204020204" pitchFamily="34" charset="-122"/>
                <a:ea typeface="微软雅黑" panose="020B0503020204020204" pitchFamily="34" charset="-122"/>
              </a:rPr>
              <a:t>飞轮电池认知与应用</a:t>
            </a:r>
            <a:endParaRPr lang="en-US" altLang="zh-CN" sz="60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87476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B9349F4F-8C41-4DDB-B54C-4E6B808ADE8E}"/>
              </a:ext>
            </a:extLst>
          </p:cNvPr>
          <p:cNvSpPr txBox="1"/>
          <p:nvPr/>
        </p:nvSpPr>
        <p:spPr>
          <a:xfrm>
            <a:off x="695459" y="871402"/>
            <a:ext cx="6130342" cy="584775"/>
          </a:xfrm>
          <a:prstGeom prst="rect">
            <a:avLst/>
          </a:prstGeom>
          <a:noFill/>
        </p:spPr>
        <p:txBody>
          <a:bodyPr wrap="square">
            <a:spAutoFit/>
          </a:bodyPr>
          <a:lstStyle/>
          <a:p>
            <a:r>
              <a:rPr lang="zh-CN" altLang="en-US" sz="3200" b="1" dirty="0">
                <a:solidFill>
                  <a:srgbClr val="C00000"/>
                </a:solidFill>
                <a:latin typeface="+mn-ea"/>
                <a:cs typeface="+mn-ea"/>
              </a:rPr>
              <a:t>一、飞轮电池的工作原理</a:t>
            </a:r>
          </a:p>
        </p:txBody>
      </p:sp>
      <p:pic>
        <p:nvPicPr>
          <p:cNvPr id="6146" name="图片 487">
            <a:extLst>
              <a:ext uri="{FF2B5EF4-FFF2-40B4-BE49-F238E27FC236}">
                <a16:creationId xmlns:a16="http://schemas.microsoft.com/office/drawing/2014/main" xmlns="" id="{7AB571BE-358C-40F7-8388-8EC2285D5D74}"/>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1431" t="60165" r="4475" b="16235"/>
          <a:stretch>
            <a:fillRect/>
          </a:stretch>
        </p:blipFill>
        <p:spPr bwMode="auto">
          <a:xfrm>
            <a:off x="1300766" y="3429000"/>
            <a:ext cx="10485572" cy="14763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文本框 7">
            <a:extLst>
              <a:ext uri="{FF2B5EF4-FFF2-40B4-BE49-F238E27FC236}">
                <a16:creationId xmlns:a16="http://schemas.microsoft.com/office/drawing/2014/main" xmlns="" id="{85E5F47E-7982-413B-B20E-2EF631355679}"/>
              </a:ext>
            </a:extLst>
          </p:cNvPr>
          <p:cNvSpPr txBox="1"/>
          <p:nvPr/>
        </p:nvSpPr>
        <p:spPr>
          <a:xfrm>
            <a:off x="4444296" y="4983529"/>
            <a:ext cx="2279560" cy="455253"/>
          </a:xfrm>
          <a:prstGeom prst="rect">
            <a:avLst/>
          </a:prstGeom>
          <a:noFill/>
        </p:spPr>
        <p:txBody>
          <a:bodyPr wrap="square">
            <a:spAutoFit/>
          </a:bodyPr>
          <a:lstStyle/>
          <a:p>
            <a:pPr algn="just">
              <a:lnSpc>
                <a:spcPct val="150000"/>
              </a:lnSpc>
            </a:pPr>
            <a:r>
              <a:rPr lang="zh-CN" altLang="zh-CN" sz="1800" kern="100" dirty="0">
                <a:effectLst/>
                <a:latin typeface="Times New Roman" panose="02020603050405020304" pitchFamily="18" charset="0"/>
                <a:ea typeface="宋体" panose="02010600030101010101" pitchFamily="2" charset="-122"/>
              </a:rPr>
              <a:t> 图</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飞轮电池示意图</a:t>
            </a:r>
            <a:endParaRPr lang="zh-CN" altLang="zh-CN" sz="2400" kern="100" dirty="0">
              <a:effectLst/>
              <a:latin typeface="Times New Roman" panose="02020603050405020304" pitchFamily="18" charset="0"/>
              <a:ea typeface="宋体" panose="02010600030101010101" pitchFamily="2" charset="-122"/>
            </a:endParaRPr>
          </a:p>
        </p:txBody>
      </p:sp>
      <p:sp>
        <p:nvSpPr>
          <p:cNvPr id="10" name="文本框 9">
            <a:extLst>
              <a:ext uri="{FF2B5EF4-FFF2-40B4-BE49-F238E27FC236}">
                <a16:creationId xmlns:a16="http://schemas.microsoft.com/office/drawing/2014/main" xmlns="" id="{30ABD714-3286-4110-82D9-B5281BD51099}"/>
              </a:ext>
            </a:extLst>
          </p:cNvPr>
          <p:cNvSpPr txBox="1"/>
          <p:nvPr/>
        </p:nvSpPr>
        <p:spPr>
          <a:xfrm>
            <a:off x="1622737" y="1955256"/>
            <a:ext cx="8946526" cy="492443"/>
          </a:xfrm>
          <a:prstGeom prst="rect">
            <a:avLst/>
          </a:prstGeom>
          <a:noFill/>
        </p:spPr>
        <p:txBody>
          <a:bodyPr wrap="square">
            <a:spAutoFit/>
          </a:bodyPr>
          <a:lstStyle/>
          <a:p>
            <a:r>
              <a:rPr lang="zh-CN" altLang="en-US" sz="2600" b="1" kern="100" dirty="0">
                <a:ea typeface="等线" panose="02010600030101010101" pitchFamily="2" charset="-122"/>
                <a:cs typeface="Times New Roman" panose="02020603050405020304" pitchFamily="18" charset="0"/>
              </a:rPr>
              <a:t>飞轮储能是一种利用高速旋转的飞轮存储能量的技术。</a:t>
            </a:r>
          </a:p>
        </p:txBody>
      </p:sp>
      <p:sp>
        <p:nvSpPr>
          <p:cNvPr id="12" name="文本框 11">
            <a:extLst>
              <a:ext uri="{FF2B5EF4-FFF2-40B4-BE49-F238E27FC236}">
                <a16:creationId xmlns:a16="http://schemas.microsoft.com/office/drawing/2014/main" xmlns="" id="{D1D999BF-986C-482C-B495-F3D3C48D39D1}"/>
              </a:ext>
            </a:extLst>
          </p:cNvPr>
          <p:cNvSpPr txBox="1"/>
          <p:nvPr/>
        </p:nvSpPr>
        <p:spPr>
          <a:xfrm>
            <a:off x="1622737" y="2495142"/>
            <a:ext cx="8590210" cy="492443"/>
          </a:xfrm>
          <a:prstGeom prst="rect">
            <a:avLst/>
          </a:prstGeom>
          <a:noFill/>
        </p:spPr>
        <p:txBody>
          <a:bodyPr wrap="square">
            <a:spAutoFit/>
          </a:bodyPr>
          <a:lstStyle/>
          <a:p>
            <a:r>
              <a:rPr lang="zh-CN" altLang="en-US" sz="2600" b="1" kern="100" dirty="0">
                <a:ea typeface="等线" panose="02010600030101010101" pitchFamily="2" charset="-122"/>
                <a:cs typeface="Times New Roman" panose="02020603050405020304" pitchFamily="18" charset="0"/>
              </a:rPr>
              <a:t>三个核心部分：</a:t>
            </a:r>
            <a:r>
              <a:rPr lang="zh-CN" altLang="en-US" sz="2600" b="1" kern="100" dirty="0">
                <a:solidFill>
                  <a:srgbClr val="C00000"/>
                </a:solidFill>
                <a:ea typeface="等线" panose="02010600030101010101" pitchFamily="2" charset="-122"/>
                <a:cs typeface="Times New Roman" panose="02020603050405020304" pitchFamily="18" charset="0"/>
              </a:rPr>
              <a:t>飞轮，电动机</a:t>
            </a:r>
            <a:r>
              <a:rPr lang="en-US" altLang="zh-CN" sz="2600" b="1" kern="100" dirty="0">
                <a:solidFill>
                  <a:srgbClr val="C00000"/>
                </a:solidFill>
                <a:ea typeface="等线" panose="02010600030101010101" pitchFamily="2" charset="-122"/>
                <a:cs typeface="Times New Roman" panose="02020603050405020304" pitchFamily="18" charset="0"/>
              </a:rPr>
              <a:t>/</a:t>
            </a:r>
            <a:r>
              <a:rPr lang="zh-CN" altLang="en-US" sz="2600" b="1" kern="100" dirty="0">
                <a:solidFill>
                  <a:srgbClr val="C00000"/>
                </a:solidFill>
                <a:ea typeface="等线" panose="02010600030101010101" pitchFamily="2" charset="-122"/>
                <a:cs typeface="Times New Roman" panose="02020603050405020304" pitchFamily="18" charset="0"/>
              </a:rPr>
              <a:t>发电机和电力电子变换装置。</a:t>
            </a:r>
          </a:p>
        </p:txBody>
      </p:sp>
    </p:spTree>
    <p:extLst>
      <p:ext uri="{BB962C8B-B14F-4D97-AF65-F5344CB8AC3E}">
        <p14:creationId xmlns:p14="http://schemas.microsoft.com/office/powerpoint/2010/main" xmlns="" val="40659841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CEF1CFD5-99EC-4051-AF10-1B12A30023A9}"/>
              </a:ext>
            </a:extLst>
          </p:cNvPr>
          <p:cNvSpPr txBox="1"/>
          <p:nvPr/>
        </p:nvSpPr>
        <p:spPr>
          <a:xfrm>
            <a:off x="850006" y="1019406"/>
            <a:ext cx="10625070" cy="3911392"/>
          </a:xfrm>
          <a:prstGeom prst="rect">
            <a:avLst/>
          </a:prstGeom>
          <a:noFill/>
        </p:spPr>
        <p:txBody>
          <a:bodyPr wrap="square">
            <a:spAutoFit/>
          </a:bodyPr>
          <a:lstStyle/>
          <a:p>
            <a:pPr>
              <a:lnSpc>
                <a:spcPct val="150000"/>
              </a:lnSpc>
            </a:pPr>
            <a:r>
              <a:rPr lang="zh-CN" altLang="en-US" sz="2400" b="1" kern="100" dirty="0">
                <a:ea typeface="等线" panose="02010600030101010101" pitchFamily="2" charset="-122"/>
                <a:cs typeface="Times New Roman" panose="02020603050405020304" pitchFamily="18" charset="0"/>
              </a:rPr>
              <a:t>电力电子变换装置从外部输入电能驱动电动机旋转，电动机带动飞轮旋转，</a:t>
            </a:r>
            <a:endParaRPr lang="en-US" altLang="zh-CN" sz="2400" b="1" kern="100" dirty="0">
              <a:ea typeface="等线" panose="02010600030101010101" pitchFamily="2" charset="-122"/>
              <a:cs typeface="Times New Roman" panose="02020603050405020304" pitchFamily="18" charset="0"/>
            </a:endParaRPr>
          </a:p>
          <a:p>
            <a:pPr>
              <a:lnSpc>
                <a:spcPct val="150000"/>
              </a:lnSpc>
            </a:pPr>
            <a:r>
              <a:rPr lang="zh-CN" altLang="en-US" sz="2400" b="1" kern="100" dirty="0">
                <a:ea typeface="等线" panose="02010600030101010101" pitchFamily="2" charset="-122"/>
                <a:cs typeface="Times New Roman" panose="02020603050405020304" pitchFamily="18" charset="0"/>
              </a:rPr>
              <a:t>飞轮储存动能（机械能）；</a:t>
            </a:r>
            <a:endParaRPr lang="en-US" altLang="zh-CN" sz="2400" b="1" kern="100" dirty="0">
              <a:ea typeface="等线" panose="02010600030101010101" pitchFamily="2" charset="-122"/>
              <a:cs typeface="Times New Roman" panose="02020603050405020304" pitchFamily="18" charset="0"/>
            </a:endParaRPr>
          </a:p>
          <a:p>
            <a:pPr>
              <a:lnSpc>
                <a:spcPct val="150000"/>
              </a:lnSpc>
            </a:pPr>
            <a:r>
              <a:rPr lang="zh-CN" altLang="en-US" sz="2400" b="1" kern="100" dirty="0">
                <a:ea typeface="等线" panose="02010600030101010101" pitchFamily="2" charset="-122"/>
                <a:cs typeface="Times New Roman" panose="02020603050405020304" pitchFamily="18" charset="0"/>
              </a:rPr>
              <a:t>当外部负载需要能量时，用飞轮带动发电机旋转，将动能转化为电能，</a:t>
            </a:r>
            <a:endParaRPr lang="en-US" altLang="zh-CN" sz="2400" b="1" kern="100" dirty="0">
              <a:ea typeface="等线" panose="02010600030101010101" pitchFamily="2" charset="-122"/>
              <a:cs typeface="Times New Roman" panose="02020603050405020304" pitchFamily="18" charset="0"/>
            </a:endParaRPr>
          </a:p>
          <a:p>
            <a:pPr>
              <a:lnSpc>
                <a:spcPct val="150000"/>
              </a:lnSpc>
            </a:pPr>
            <a:r>
              <a:rPr lang="zh-CN" altLang="en-US" sz="2400" b="1" kern="100" dirty="0">
                <a:ea typeface="等线" panose="02010600030101010101" pitchFamily="2" charset="-122"/>
                <a:cs typeface="Times New Roman" panose="02020603050405020304" pitchFamily="18" charset="0"/>
              </a:rPr>
              <a:t>再通过电力电子变换装置变成负载所需要的各种频率、电压等级的电能，</a:t>
            </a:r>
            <a:endParaRPr lang="en-US" altLang="zh-CN" sz="2400" b="1" kern="100" dirty="0">
              <a:ea typeface="等线" panose="02010600030101010101" pitchFamily="2" charset="-122"/>
              <a:cs typeface="Times New Roman" panose="02020603050405020304" pitchFamily="18" charset="0"/>
            </a:endParaRPr>
          </a:p>
          <a:p>
            <a:pPr>
              <a:lnSpc>
                <a:spcPct val="150000"/>
              </a:lnSpc>
            </a:pPr>
            <a:r>
              <a:rPr lang="zh-CN" altLang="en-US" sz="2400" b="1" kern="100" dirty="0">
                <a:ea typeface="等线" panose="02010600030101010101" pitchFamily="2" charset="-122"/>
                <a:cs typeface="Times New Roman" panose="02020603050405020304" pitchFamily="18" charset="0"/>
              </a:rPr>
              <a:t>以满足不同的需求。</a:t>
            </a:r>
            <a:endParaRPr lang="en-US" altLang="zh-CN" sz="2400" b="1" kern="100" dirty="0">
              <a:ea typeface="等线" panose="02010600030101010101" pitchFamily="2" charset="-122"/>
              <a:cs typeface="Times New Roman" panose="02020603050405020304" pitchFamily="18" charset="0"/>
            </a:endParaRPr>
          </a:p>
          <a:p>
            <a:pPr>
              <a:lnSpc>
                <a:spcPct val="150000"/>
              </a:lnSpc>
            </a:pPr>
            <a:r>
              <a:rPr lang="zh-CN" altLang="en-US" sz="2400" b="1" kern="100" dirty="0">
                <a:ea typeface="等线" panose="02010600030101010101" pitchFamily="2" charset="-122"/>
                <a:cs typeface="Times New Roman" panose="02020603050405020304" pitchFamily="18" charset="0"/>
              </a:rPr>
              <a:t>由于输入、输出是彼此独立的，设计时常将电动机和发电机用一台电机来实现，输入输出变换器也合并成一个，这样就可以大大减少系统的大小和重量。</a:t>
            </a:r>
          </a:p>
        </p:txBody>
      </p:sp>
    </p:spTree>
    <p:extLst>
      <p:ext uri="{BB962C8B-B14F-4D97-AF65-F5344CB8AC3E}">
        <p14:creationId xmlns:p14="http://schemas.microsoft.com/office/powerpoint/2010/main" xmlns="" val="356089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FE416B70-2F91-4E4D-83C7-D6B3E5DBF46F}"/>
              </a:ext>
            </a:extLst>
          </p:cNvPr>
          <p:cNvSpPr>
            <a:spLocks noGrp="1"/>
          </p:cNvSpPr>
          <p:nvPr>
            <p:ph idx="1"/>
          </p:nvPr>
        </p:nvSpPr>
        <p:spPr>
          <a:xfrm>
            <a:off x="838200" y="962740"/>
            <a:ext cx="11353800" cy="4351338"/>
          </a:xfrm>
        </p:spPr>
        <p:txBody>
          <a:bodyPr/>
          <a:lstStyle/>
          <a:p>
            <a:pPr indent="0" algn="just">
              <a:lnSpc>
                <a:spcPct val="150000"/>
              </a:lnSpc>
              <a:buNone/>
            </a:pPr>
            <a:r>
              <a:rPr lang="en-US" altLang="zh-CN" sz="2600" b="1" kern="100" dirty="0">
                <a:solidFill>
                  <a:srgbClr val="C00000"/>
                </a:solidFill>
                <a:ea typeface="等线" panose="02010600030101010101" pitchFamily="2" charset="-122"/>
                <a:cs typeface="Times New Roman" panose="02020603050405020304" pitchFamily="18" charset="0"/>
              </a:rPr>
              <a:t>1. </a:t>
            </a:r>
            <a:r>
              <a:rPr lang="zh-CN" altLang="zh-CN" sz="2600" b="1" kern="100" dirty="0">
                <a:solidFill>
                  <a:srgbClr val="C00000"/>
                </a:solidFill>
                <a:ea typeface="等线" panose="02010600030101010101" pitchFamily="2" charset="-122"/>
                <a:cs typeface="Times New Roman" panose="02020603050405020304" pitchFamily="18" charset="0"/>
              </a:rPr>
              <a:t>“充电”模式</a:t>
            </a:r>
          </a:p>
          <a:p>
            <a:pPr indent="0" algn="just">
              <a:lnSpc>
                <a:spcPct val="150000"/>
              </a:lnSpc>
              <a:buNone/>
            </a:pPr>
            <a:r>
              <a:rPr lang="en-US" altLang="zh-CN" sz="2800" kern="100" dirty="0">
                <a:effectLst/>
                <a:latin typeface="Times New Roman" panose="02020603050405020304" pitchFamily="18" charset="0"/>
                <a:ea typeface="宋体" panose="02010600030101010101" pitchFamily="2" charset="-122"/>
              </a:rPr>
              <a:t>     </a:t>
            </a:r>
            <a:r>
              <a:rPr lang="zh-CN" altLang="zh-CN" sz="2600" b="1" kern="100" dirty="0">
                <a:ea typeface="等线" panose="02010600030101010101" pitchFamily="2" charset="-122"/>
                <a:cs typeface="Times New Roman" panose="02020603050405020304" pitchFamily="18" charset="0"/>
              </a:rPr>
              <a:t>当飞轮储能装置充电器插头插入外部电源插座时，</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打开启动开关，电动机开始运转，吸收电能，使飞轮转子速度提升，</a:t>
            </a:r>
            <a:r>
              <a:rPr lang="en-US" altLang="zh-CN" sz="2600" b="1" kern="100" dirty="0">
                <a:ea typeface="等线" panose="02010600030101010101" pitchFamily="2" charset="-122"/>
                <a:cs typeface="Times New Roman" panose="02020603050405020304" pitchFamily="18" charset="0"/>
              </a:rPr>
              <a:t>   </a:t>
            </a: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达到额定转速时，由电机控制器切断与外界电源的连接。</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在整个充电过程中，电机作电动机用。</a:t>
            </a:r>
          </a:p>
          <a:p>
            <a:endParaRPr lang="zh-CN" altLang="en-US" dirty="0"/>
          </a:p>
        </p:txBody>
      </p:sp>
    </p:spTree>
    <p:extLst>
      <p:ext uri="{BB962C8B-B14F-4D97-AF65-F5344CB8AC3E}">
        <p14:creationId xmlns:p14="http://schemas.microsoft.com/office/powerpoint/2010/main" xmlns="" val="22995558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C121533B-2DB1-4C81-A2AC-109CA4AE0A28}"/>
              </a:ext>
            </a:extLst>
          </p:cNvPr>
          <p:cNvSpPr>
            <a:spLocks noGrp="1"/>
          </p:cNvSpPr>
          <p:nvPr>
            <p:ph idx="1"/>
          </p:nvPr>
        </p:nvSpPr>
        <p:spPr>
          <a:xfrm>
            <a:off x="838200" y="1253331"/>
            <a:ext cx="10515600" cy="4351338"/>
          </a:xfrm>
        </p:spPr>
        <p:txBody>
          <a:bodyPr>
            <a:normAutofit/>
          </a:bodyPr>
          <a:lstStyle/>
          <a:p>
            <a:pPr marL="0" indent="0" algn="just">
              <a:lnSpc>
                <a:spcPct val="150000"/>
              </a:lnSpc>
              <a:buNone/>
            </a:pPr>
            <a:r>
              <a:rPr lang="en-US" altLang="zh-CN" sz="2800" b="1" kern="100" dirty="0">
                <a:solidFill>
                  <a:srgbClr val="C00000"/>
                </a:solidFill>
                <a:effectLst/>
                <a:latin typeface="Times New Roman" panose="02020603050405020304" pitchFamily="18" charset="0"/>
                <a:ea typeface="宋体" panose="02010600030101010101" pitchFamily="2" charset="-122"/>
              </a:rPr>
              <a:t>  </a:t>
            </a:r>
            <a:r>
              <a:rPr lang="en-US" altLang="zh-CN" sz="2600" b="1" kern="100" dirty="0">
                <a:solidFill>
                  <a:srgbClr val="C00000"/>
                </a:solidFill>
                <a:effectLst/>
                <a:latin typeface="Times New Roman" panose="02020603050405020304" pitchFamily="18" charset="0"/>
                <a:ea typeface="等线" panose="02010600030101010101" pitchFamily="2" charset="-122"/>
                <a:cs typeface="Times New Roman" panose="02020603050405020304" pitchFamily="18" charset="0"/>
              </a:rPr>
              <a:t>2.</a:t>
            </a:r>
            <a:r>
              <a:rPr lang="en-US" altLang="zh-CN" sz="2600" b="1" kern="100" dirty="0">
                <a:solidFill>
                  <a:srgbClr val="C00000"/>
                </a:solidFill>
                <a:ea typeface="等线" panose="02010600030101010101" pitchFamily="2" charset="-122"/>
                <a:cs typeface="Times New Roman" panose="02020603050405020304" pitchFamily="18" charset="0"/>
              </a:rPr>
              <a:t> </a:t>
            </a:r>
            <a:r>
              <a:rPr lang="zh-CN" altLang="zh-CN" sz="2600" b="1" kern="100" dirty="0">
                <a:solidFill>
                  <a:srgbClr val="C00000"/>
                </a:solidFill>
                <a:ea typeface="等线" panose="02010600030101010101" pitchFamily="2" charset="-122"/>
                <a:cs typeface="Times New Roman" panose="02020603050405020304" pitchFamily="18" charset="0"/>
              </a:rPr>
              <a:t>“放电”模式</a:t>
            </a: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当飞轮电池外接负载设备时，发电机开始工作，向外供电，</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飞轮转速下降，直至下降到最低转速时，</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由电机控制器停止放电。</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在放电过程中，电机作发电机用。</a:t>
            </a:r>
          </a:p>
          <a:p>
            <a:pPr indent="266700" algn="just">
              <a:lnSpc>
                <a:spcPct val="150000"/>
              </a:lnSpc>
            </a:pPr>
            <a:r>
              <a:rPr lang="zh-CN" altLang="zh-CN" sz="2600" b="1" kern="100" dirty="0">
                <a:ea typeface="等线" panose="02010600030101010101" pitchFamily="2" charset="-122"/>
                <a:cs typeface="Times New Roman" panose="02020603050405020304" pitchFamily="18" charset="0"/>
              </a:rPr>
              <a:t>这两种工作模式全部由电机控制器负责完成。</a:t>
            </a:r>
            <a:endParaRPr lang="zh-CN" altLang="en-US" sz="2600" b="1" kern="100" dirty="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42621753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EEC4848-2DA5-43A5-A2E5-CB2EBEB98837}"/>
              </a:ext>
            </a:extLst>
          </p:cNvPr>
          <p:cNvSpPr>
            <a:spLocks noGrp="1"/>
          </p:cNvSpPr>
          <p:nvPr>
            <p:ph idx="1"/>
          </p:nvPr>
        </p:nvSpPr>
        <p:spPr>
          <a:xfrm>
            <a:off x="1495023" y="1739140"/>
            <a:ext cx="10515600" cy="4351338"/>
          </a:xfrm>
        </p:spPr>
        <p:txBody>
          <a:bodyPr>
            <a:normAutofit/>
          </a:bodyPr>
          <a:lstStyle/>
          <a:p>
            <a:pPr>
              <a:lnSpc>
                <a:spcPct val="150000"/>
              </a:lnSpc>
            </a:pPr>
            <a:r>
              <a:rPr lang="zh-CN" altLang="en-US" sz="2600" b="1" kern="100" dirty="0">
                <a:ea typeface="等线" panose="02010600030101010101" pitchFamily="2" charset="-122"/>
                <a:cs typeface="Times New Roman" panose="02020603050405020304" pitchFamily="18" charset="0"/>
              </a:rPr>
              <a:t>物理储能技术，</a:t>
            </a:r>
            <a:endParaRPr lang="en-US" altLang="zh-CN" sz="2600" b="1" kern="100" dirty="0">
              <a:ea typeface="等线" panose="02010600030101010101" pitchFamily="2" charset="-122"/>
              <a:cs typeface="Times New Roman" panose="02020603050405020304" pitchFamily="18" charset="0"/>
            </a:endParaRPr>
          </a:p>
          <a:p>
            <a:pPr>
              <a:lnSpc>
                <a:spcPct val="150000"/>
              </a:lnSpc>
            </a:pPr>
            <a:r>
              <a:rPr lang="zh-CN" altLang="en-US" sz="2600" b="1" kern="100" dirty="0">
                <a:ea typeface="等线" panose="02010600030101010101" pitchFamily="2" charset="-122"/>
                <a:cs typeface="Times New Roman" panose="02020603050405020304" pitchFamily="18" charset="0"/>
              </a:rPr>
              <a:t>克服了化学电池储能技术存在着诸如充放电次数的限制、对环境的污染严重以及对工作温度要求高等问题。</a:t>
            </a:r>
            <a:endParaRPr lang="en-US" altLang="zh-CN" sz="2600" b="1" kern="100" dirty="0">
              <a:ea typeface="等线" panose="02010600030101010101" pitchFamily="2" charset="-122"/>
              <a:cs typeface="Times New Roman" panose="02020603050405020304" pitchFamily="18" charset="0"/>
            </a:endParaRPr>
          </a:p>
          <a:p>
            <a:pPr>
              <a:lnSpc>
                <a:spcPct val="150000"/>
              </a:lnSpc>
            </a:pPr>
            <a:r>
              <a:rPr lang="zh-CN" altLang="en-US" sz="2600" b="1" kern="100" dirty="0">
                <a:ea typeface="等线" panose="02010600030101010101" pitchFamily="2" charset="-122"/>
                <a:cs typeface="Times New Roman" panose="02020603050405020304" pitchFamily="18" charset="0"/>
              </a:rPr>
              <a:t>它与超导储能技术、燃料电池技术等一样，</a:t>
            </a:r>
            <a:endParaRPr lang="en-US" altLang="zh-CN" sz="2600" b="1" kern="100" dirty="0">
              <a:ea typeface="等线" panose="02010600030101010101" pitchFamily="2" charset="-122"/>
              <a:cs typeface="Times New Roman" panose="02020603050405020304" pitchFamily="18" charset="0"/>
            </a:endParaRPr>
          </a:p>
          <a:p>
            <a:pPr marL="0" indent="0">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en-US" sz="2600" b="1" kern="100" dirty="0">
                <a:ea typeface="等线" panose="02010600030101010101" pitchFamily="2" charset="-122"/>
                <a:cs typeface="Times New Roman" panose="02020603050405020304" pitchFamily="18" charset="0"/>
              </a:rPr>
              <a:t>都是近年来有很大发展前景的储能技术。</a:t>
            </a:r>
            <a:endParaRPr lang="en-US" altLang="zh-CN" sz="2600" b="1" kern="100" dirty="0">
              <a:ea typeface="等线" panose="02010600030101010101" pitchFamily="2" charset="-122"/>
              <a:cs typeface="Times New Roman" panose="02020603050405020304" pitchFamily="18" charset="0"/>
            </a:endParaRPr>
          </a:p>
          <a:p>
            <a:pPr marL="0" indent="0">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en-US" sz="2600" b="1" kern="100" dirty="0">
                <a:ea typeface="等线" panose="02010600030101010101" pitchFamily="2" charset="-122"/>
                <a:cs typeface="Times New Roman" panose="02020603050405020304" pitchFamily="18" charset="0"/>
              </a:rPr>
              <a:t>成为许多科研工作者的研究重点。</a:t>
            </a:r>
            <a:endParaRPr lang="en-US" altLang="zh-CN" sz="2600" b="1" kern="100" dirty="0">
              <a:ea typeface="等线" panose="02010600030101010101" pitchFamily="2" charset="-122"/>
              <a:cs typeface="Times New Roman" panose="02020603050405020304" pitchFamily="18" charset="0"/>
            </a:endParaRPr>
          </a:p>
        </p:txBody>
      </p:sp>
      <p:sp>
        <p:nvSpPr>
          <p:cNvPr id="4" name="Text Box 4">
            <a:extLst>
              <a:ext uri="{FF2B5EF4-FFF2-40B4-BE49-F238E27FC236}">
                <a16:creationId xmlns:a16="http://schemas.microsoft.com/office/drawing/2014/main" xmlns="" id="{7A69EEB9-217E-4B26-B3E2-60C77B806D4F}"/>
              </a:ext>
            </a:extLst>
          </p:cNvPr>
          <p:cNvSpPr txBox="1"/>
          <p:nvPr/>
        </p:nvSpPr>
        <p:spPr>
          <a:xfrm>
            <a:off x="968295" y="767522"/>
            <a:ext cx="3467616" cy="584775"/>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二、飞轮电池应用</a:t>
            </a:r>
          </a:p>
        </p:txBody>
      </p:sp>
    </p:spTree>
    <p:extLst>
      <p:ext uri="{BB962C8B-B14F-4D97-AF65-F5344CB8AC3E}">
        <p14:creationId xmlns:p14="http://schemas.microsoft.com/office/powerpoint/2010/main" xmlns="" val="1137281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482">
            <a:extLst>
              <a:ext uri="{FF2B5EF4-FFF2-40B4-BE49-F238E27FC236}">
                <a16:creationId xmlns:a16="http://schemas.microsoft.com/office/drawing/2014/main" xmlns="" id="{C5970BD6-6595-451C-A406-C35500006DC9}"/>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3758" t="16553" r="18257" b="14325"/>
          <a:stretch>
            <a:fillRect/>
          </a:stretch>
        </p:blipFill>
        <p:spPr bwMode="auto">
          <a:xfrm>
            <a:off x="1070534" y="675207"/>
            <a:ext cx="5489105" cy="272937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6" name="文本框 5">
            <a:extLst>
              <a:ext uri="{FF2B5EF4-FFF2-40B4-BE49-F238E27FC236}">
                <a16:creationId xmlns:a16="http://schemas.microsoft.com/office/drawing/2014/main" xmlns="" id="{639B3591-E77B-4329-AA86-2AAD43B9091A}"/>
              </a:ext>
            </a:extLst>
          </p:cNvPr>
          <p:cNvSpPr txBox="1"/>
          <p:nvPr/>
        </p:nvSpPr>
        <p:spPr>
          <a:xfrm>
            <a:off x="6709893" y="871835"/>
            <a:ext cx="4759302" cy="2532745"/>
          </a:xfrm>
          <a:prstGeom prst="rect">
            <a:avLst/>
          </a:prstGeom>
          <a:noFill/>
        </p:spPr>
        <p:txBody>
          <a:bodyPr wrap="square">
            <a:spAutoFit/>
          </a:bodyPr>
          <a:lstStyle/>
          <a:p>
            <a:pPr marL="342900" indent="-342900" algn="just">
              <a:lnSpc>
                <a:spcPct val="150000"/>
              </a:lnSpc>
              <a:buAutoNum type="arabicPeriod"/>
            </a:pPr>
            <a:r>
              <a:rPr lang="en-US" altLang="zh-CN" sz="1800" kern="100" dirty="0">
                <a:effectLst/>
                <a:latin typeface="Times New Roman" panose="02020603050405020304" pitchFamily="18" charset="0"/>
                <a:ea typeface="宋体" panose="02010600030101010101" pitchFamily="2" charset="-122"/>
              </a:rPr>
              <a:t>Power electronics</a:t>
            </a:r>
            <a:r>
              <a:rPr lang="zh-CN" altLang="en-US" kern="100" dirty="0">
                <a:latin typeface="Times New Roman" panose="02020603050405020304" pitchFamily="18" charset="0"/>
                <a:ea typeface="宋体" panose="02010600030101010101" pitchFamily="2" charset="-122"/>
              </a:rPr>
              <a:t>电池控制器　　</a:t>
            </a:r>
            <a:endParaRPr lang="en-US" altLang="zh-CN" sz="1800" kern="100" dirty="0">
              <a:effectLst/>
              <a:latin typeface="Times New Roman" panose="02020603050405020304" pitchFamily="18" charset="0"/>
              <a:ea typeface="宋体" panose="02010600030101010101" pitchFamily="2" charset="-122"/>
            </a:endParaRPr>
          </a:p>
          <a:p>
            <a:pPr marL="342900" indent="-342900" algn="just">
              <a:lnSpc>
                <a:spcPct val="150000"/>
              </a:lnSpc>
              <a:buAutoNum type="arabicPeriod"/>
            </a:pPr>
            <a:r>
              <a:rPr lang="en-US" altLang="zh-CN" sz="1800" kern="100" dirty="0">
                <a:effectLst/>
                <a:latin typeface="Times New Roman" panose="02020603050405020304" pitchFamily="18" charset="0"/>
                <a:ea typeface="宋体" panose="02010600030101010101" pitchFamily="2" charset="-122"/>
              </a:rPr>
              <a:t>Portal shaft with two electric motors</a:t>
            </a:r>
          </a:p>
          <a:p>
            <a:pPr algn="just">
              <a:lnSpc>
                <a:spcPct val="150000"/>
              </a:lnSpc>
            </a:pPr>
            <a:r>
              <a:rPr lang="en-US" altLang="zh-CN" kern="100" dirty="0">
                <a:latin typeface="Times New Roman" panose="02020603050405020304" pitchFamily="18" charset="0"/>
                <a:ea typeface="宋体" panose="02010600030101010101" pitchFamily="2" charset="-122"/>
              </a:rPr>
              <a:t>      </a:t>
            </a:r>
            <a:r>
              <a:rPr lang="zh-CN" altLang="en-US" kern="100" dirty="0">
                <a:latin typeface="Times New Roman" panose="02020603050405020304" pitchFamily="18" charset="0"/>
                <a:ea typeface="宋体" panose="02010600030101010101" pitchFamily="2" charset="-122"/>
              </a:rPr>
              <a:t>前轴两个电动机　</a:t>
            </a:r>
            <a:endParaRPr lang="en-US" altLang="zh-CN" sz="1800" kern="100" dirty="0">
              <a:effectLst/>
              <a:latin typeface="Times New Roman" panose="02020603050405020304" pitchFamily="18" charset="0"/>
              <a:ea typeface="宋体" panose="02010600030101010101" pitchFamily="2" charset="-122"/>
            </a:endParaRPr>
          </a:p>
          <a:p>
            <a:pPr marL="342900" indent="-342900" algn="just">
              <a:lnSpc>
                <a:spcPct val="150000"/>
              </a:lnSpc>
              <a:buAutoNum type="arabicPeriod" startAt="3"/>
            </a:pPr>
            <a:r>
              <a:rPr lang="en-US" altLang="zh-CN" sz="1800" kern="100" dirty="0">
                <a:effectLst/>
                <a:latin typeface="Times New Roman" panose="02020603050405020304" pitchFamily="18" charset="0"/>
                <a:ea typeface="宋体" panose="02010600030101010101" pitchFamily="2" charset="-122"/>
              </a:rPr>
              <a:t>High-voltage cable</a:t>
            </a:r>
            <a:r>
              <a:rPr lang="zh-CN" altLang="en-US" kern="100" dirty="0">
                <a:latin typeface="Times New Roman" panose="02020603050405020304" pitchFamily="18" charset="0"/>
                <a:ea typeface="宋体" panose="02010600030101010101" pitchFamily="2" charset="-122"/>
              </a:rPr>
              <a:t>高压电线　　</a:t>
            </a:r>
            <a:endParaRPr lang="en-US" altLang="zh-CN" sz="2400" kern="100" dirty="0">
              <a:latin typeface="Times New Roman" panose="02020603050405020304" pitchFamily="18" charset="0"/>
              <a:ea typeface="宋体" panose="02010600030101010101" pitchFamily="2" charset="-122"/>
            </a:endParaRPr>
          </a:p>
          <a:p>
            <a:pPr marL="342900" indent="-342900" algn="just">
              <a:lnSpc>
                <a:spcPct val="150000"/>
              </a:lnSpc>
              <a:buAutoNum type="arabicPeriod" startAt="3"/>
            </a:pPr>
            <a:r>
              <a:rPr lang="en-US" altLang="zh-CN" sz="1800" kern="100" dirty="0" err="1">
                <a:effectLst/>
                <a:latin typeface="Times New Roman" panose="02020603050405020304" pitchFamily="18" charset="0"/>
                <a:ea typeface="宋体" panose="02010600030101010101" pitchFamily="2" charset="-122"/>
              </a:rPr>
              <a:t>Elecctrical</a:t>
            </a:r>
            <a:r>
              <a:rPr lang="en-US" altLang="zh-CN" sz="1800" kern="100" dirty="0">
                <a:effectLst/>
                <a:latin typeface="Times New Roman" panose="02020603050405020304" pitchFamily="18" charset="0"/>
                <a:ea typeface="宋体" panose="02010600030101010101" pitchFamily="2" charset="-122"/>
              </a:rPr>
              <a:t> flywheel battery</a:t>
            </a:r>
            <a:r>
              <a:rPr lang="zh-CN" altLang="en-US" kern="100" dirty="0">
                <a:latin typeface="Times New Roman" panose="02020603050405020304" pitchFamily="18" charset="0"/>
                <a:ea typeface="宋体" panose="02010600030101010101" pitchFamily="2" charset="-122"/>
              </a:rPr>
              <a:t>电控飞轮电池　　</a:t>
            </a:r>
            <a:endParaRPr lang="en-US" altLang="zh-CN" sz="1800" kern="100" dirty="0">
              <a:effectLst/>
              <a:latin typeface="Times New Roman" panose="02020603050405020304" pitchFamily="18" charset="0"/>
              <a:ea typeface="宋体" panose="02010600030101010101" pitchFamily="2" charset="-122"/>
            </a:endParaRPr>
          </a:p>
          <a:p>
            <a:pPr algn="just">
              <a:lnSpc>
                <a:spcPct val="150000"/>
              </a:lnSpc>
            </a:pPr>
            <a:r>
              <a:rPr lang="en-US" altLang="zh-CN" sz="1800" kern="100" dirty="0">
                <a:effectLst/>
                <a:latin typeface="Times New Roman" panose="02020603050405020304" pitchFamily="18" charset="0"/>
                <a:ea typeface="宋体" panose="02010600030101010101" pitchFamily="2" charset="-122"/>
              </a:rPr>
              <a:t>5. Power electronics</a:t>
            </a:r>
            <a:r>
              <a:rPr lang="zh-CN" altLang="en-US" kern="100" dirty="0">
                <a:latin typeface="Times New Roman" panose="02020603050405020304" pitchFamily="18" charset="0"/>
                <a:ea typeface="宋体" panose="02010600030101010101" pitchFamily="2" charset="-122"/>
              </a:rPr>
              <a:t>电能控制器</a:t>
            </a:r>
            <a:endParaRPr lang="en-US" altLang="zh-CN" sz="1800" kern="100" dirty="0">
              <a:effectLst/>
              <a:latin typeface="Times New Roman" panose="02020603050405020304" pitchFamily="18" charset="0"/>
              <a:ea typeface="宋体" panose="02010600030101010101" pitchFamily="2" charset="-122"/>
            </a:endParaRPr>
          </a:p>
        </p:txBody>
      </p:sp>
      <p:sp>
        <p:nvSpPr>
          <p:cNvPr id="10" name="文本框 9">
            <a:extLst>
              <a:ext uri="{FF2B5EF4-FFF2-40B4-BE49-F238E27FC236}">
                <a16:creationId xmlns:a16="http://schemas.microsoft.com/office/drawing/2014/main" xmlns="" id="{EFA067AA-6999-44A7-98C0-97BA8A8B9D3A}"/>
              </a:ext>
            </a:extLst>
          </p:cNvPr>
          <p:cNvSpPr txBox="1"/>
          <p:nvPr/>
        </p:nvSpPr>
        <p:spPr>
          <a:xfrm>
            <a:off x="877351" y="3554827"/>
            <a:ext cx="10853671" cy="2803396"/>
          </a:xfrm>
          <a:prstGeom prst="rect">
            <a:avLst/>
          </a:prstGeom>
          <a:noFill/>
        </p:spPr>
        <p:txBody>
          <a:bodyPr wrap="square">
            <a:spAutoFit/>
          </a:bodyPr>
          <a:lstStyle/>
          <a:p>
            <a:pPr>
              <a:lnSpc>
                <a:spcPct val="150000"/>
              </a:lnSpc>
            </a:pPr>
            <a:r>
              <a:rPr lang="zh-CN" altLang="en-US" sz="2400" b="1" kern="100" dirty="0">
                <a:ea typeface="等线" panose="02010600030101010101" pitchFamily="2" charset="-122"/>
                <a:cs typeface="Times New Roman" panose="02020603050405020304" pitchFamily="18" charset="0"/>
              </a:rPr>
              <a:t>美国飞轮系统公司（</a:t>
            </a:r>
            <a:r>
              <a:rPr lang="en-US" altLang="zh-CN" sz="2400" b="1" kern="100" dirty="0">
                <a:ea typeface="等线" panose="02010600030101010101" pitchFamily="2" charset="-122"/>
                <a:cs typeface="Times New Roman" panose="02020603050405020304" pitchFamily="18" charset="0"/>
              </a:rPr>
              <a:t>AFS</a:t>
            </a:r>
            <a:r>
              <a:rPr lang="zh-CN" altLang="en-US" sz="2400" b="1" kern="100" dirty="0">
                <a:ea typeface="等线" panose="02010600030101010101" pitchFamily="2" charset="-122"/>
                <a:cs typeface="Times New Roman" panose="02020603050405020304" pitchFamily="18" charset="0"/>
              </a:rPr>
              <a:t>）已经生产出了以克莱斯勒</a:t>
            </a:r>
            <a:r>
              <a:rPr lang="en-US" altLang="zh-CN" sz="2400" b="1" kern="100" dirty="0">
                <a:ea typeface="等线" panose="02010600030101010101" pitchFamily="2" charset="-122"/>
                <a:cs typeface="Times New Roman" panose="02020603050405020304" pitchFamily="18" charset="0"/>
              </a:rPr>
              <a:t>LHS</a:t>
            </a:r>
            <a:r>
              <a:rPr lang="zh-CN" altLang="en-US" sz="2400" b="1" kern="100" dirty="0">
                <a:ea typeface="等线" panose="02010600030101010101" pitchFamily="2" charset="-122"/>
                <a:cs typeface="Times New Roman" panose="02020603050405020304" pitchFamily="18" charset="0"/>
              </a:rPr>
              <a:t>轿车为基础的飞轮电池轿车</a:t>
            </a:r>
            <a:r>
              <a:rPr lang="en-US" altLang="zh-CN" sz="2400" b="1" kern="100" dirty="0">
                <a:ea typeface="等线" panose="02010600030101010101" pitchFamily="2" charset="-122"/>
                <a:cs typeface="Times New Roman" panose="02020603050405020304" pitchFamily="18" charset="0"/>
              </a:rPr>
              <a:t>AFS20</a:t>
            </a:r>
            <a:r>
              <a:rPr lang="zh-CN" altLang="en-US" sz="2400" b="1" kern="100" dirty="0">
                <a:ea typeface="等线" panose="02010600030101010101" pitchFamily="2" charset="-122"/>
                <a:cs typeface="Times New Roman" panose="02020603050405020304" pitchFamily="18" charset="0"/>
              </a:rPr>
              <a:t>，这是种完全由飞轮电池供电的电动汽车。</a:t>
            </a:r>
            <a:endParaRPr lang="en-US" altLang="zh-CN" sz="2400" b="1" kern="100" dirty="0">
              <a:ea typeface="等线" panose="02010600030101010101" pitchFamily="2" charset="-122"/>
              <a:cs typeface="Times New Roman" panose="02020603050405020304" pitchFamily="18" charset="0"/>
            </a:endParaRPr>
          </a:p>
          <a:p>
            <a:pPr>
              <a:lnSpc>
                <a:spcPct val="150000"/>
              </a:lnSpc>
            </a:pPr>
            <a:r>
              <a:rPr lang="zh-CN" altLang="en-US" sz="2400" b="1" kern="100" dirty="0">
                <a:ea typeface="等线" panose="02010600030101010101" pitchFamily="2" charset="-122"/>
                <a:cs typeface="Times New Roman" panose="02020603050405020304" pitchFamily="18" charset="0"/>
              </a:rPr>
              <a:t>它由</a:t>
            </a:r>
            <a:r>
              <a:rPr lang="en-US" altLang="zh-CN" sz="2400" b="1" kern="100" dirty="0">
                <a:ea typeface="等线" panose="02010600030101010101" pitchFamily="2" charset="-122"/>
                <a:cs typeface="Times New Roman" panose="02020603050405020304" pitchFamily="18" charset="0"/>
              </a:rPr>
              <a:t>20</a:t>
            </a:r>
            <a:r>
              <a:rPr lang="zh-CN" altLang="en-US" sz="2400" b="1" kern="100" dirty="0">
                <a:ea typeface="等线" panose="02010600030101010101" pitchFamily="2" charset="-122"/>
                <a:cs typeface="Times New Roman" panose="02020603050405020304" pitchFamily="18" charset="0"/>
              </a:rPr>
              <a:t>节飞轮电池驱动，每节电池直径</a:t>
            </a:r>
            <a:r>
              <a:rPr lang="en-US" altLang="zh-CN" sz="2400" b="1" kern="100" dirty="0">
                <a:ea typeface="等线" panose="02010600030101010101" pitchFamily="2" charset="-122"/>
                <a:cs typeface="Times New Roman" panose="02020603050405020304" pitchFamily="18" charset="0"/>
              </a:rPr>
              <a:t>230mm</a:t>
            </a:r>
            <a:r>
              <a:rPr lang="zh-CN" altLang="en-US" sz="2400" b="1" kern="100" dirty="0">
                <a:ea typeface="等线" panose="02010600030101010101" pitchFamily="2" charset="-122"/>
                <a:cs typeface="Times New Roman" panose="02020603050405020304" pitchFamily="18" charset="0"/>
              </a:rPr>
              <a:t>，质量为</a:t>
            </a:r>
            <a:r>
              <a:rPr lang="en-US" altLang="zh-CN" sz="2400" b="1" kern="100" dirty="0">
                <a:ea typeface="等线" panose="02010600030101010101" pitchFamily="2" charset="-122"/>
                <a:cs typeface="Times New Roman" panose="02020603050405020304" pitchFamily="18" charset="0"/>
              </a:rPr>
              <a:t>13.64kg</a:t>
            </a:r>
            <a:r>
              <a:rPr lang="zh-CN" altLang="en-US" sz="2400" b="1" kern="100" dirty="0">
                <a:ea typeface="等线" panose="02010600030101010101" pitchFamily="2" charset="-122"/>
                <a:cs typeface="Times New Roman" panose="02020603050405020304" pitchFamily="18" charset="0"/>
              </a:rPr>
              <a:t>，</a:t>
            </a:r>
            <a:endParaRPr lang="en-US" altLang="zh-CN" sz="2400" b="1" kern="100" dirty="0">
              <a:ea typeface="等线" panose="02010600030101010101" pitchFamily="2" charset="-122"/>
              <a:cs typeface="Times New Roman" panose="02020603050405020304" pitchFamily="18" charset="0"/>
            </a:endParaRPr>
          </a:p>
          <a:p>
            <a:pPr>
              <a:lnSpc>
                <a:spcPct val="150000"/>
              </a:lnSpc>
            </a:pPr>
            <a:r>
              <a:rPr lang="zh-CN" altLang="en-US" sz="2400" b="1" kern="100" dirty="0">
                <a:ea typeface="等线" panose="02010600030101010101" pitchFamily="2" charset="-122"/>
                <a:cs typeface="Times New Roman" panose="02020603050405020304" pitchFamily="18" charset="0"/>
              </a:rPr>
              <a:t>电池用市电充电需要</a:t>
            </a:r>
            <a:r>
              <a:rPr lang="en-US" altLang="zh-CN" sz="2400" b="1" kern="100" dirty="0">
                <a:ea typeface="等线" panose="02010600030101010101" pitchFamily="2" charset="-122"/>
                <a:cs typeface="Times New Roman" panose="02020603050405020304" pitchFamily="18" charset="0"/>
              </a:rPr>
              <a:t>6</a:t>
            </a:r>
            <a:r>
              <a:rPr lang="zh-CN" altLang="en-US" sz="2400" b="1" kern="100" dirty="0">
                <a:ea typeface="等线" panose="02010600030101010101" pitchFamily="2" charset="-122"/>
                <a:cs typeface="Times New Roman" panose="02020603050405020304" pitchFamily="18" charset="0"/>
              </a:rPr>
              <a:t>小时，而快速充电只需要</a:t>
            </a:r>
            <a:r>
              <a:rPr lang="en-US" altLang="zh-CN" sz="2400" b="1" kern="100" dirty="0">
                <a:ea typeface="等线" panose="02010600030101010101" pitchFamily="2" charset="-122"/>
                <a:cs typeface="Times New Roman" panose="02020603050405020304" pitchFamily="18" charset="0"/>
              </a:rPr>
              <a:t>15min</a:t>
            </a:r>
            <a:r>
              <a:rPr lang="zh-CN" altLang="en-US" sz="2400" b="1" kern="100" dirty="0">
                <a:ea typeface="等线" panose="02010600030101010101" pitchFamily="2" charset="-122"/>
                <a:cs typeface="Times New Roman" panose="02020603050405020304" pitchFamily="18" charset="0"/>
              </a:rPr>
              <a:t>，一次充电行驶路程可达</a:t>
            </a:r>
            <a:r>
              <a:rPr lang="en-US" altLang="zh-CN" sz="2400" b="1" kern="100" dirty="0">
                <a:ea typeface="等线" panose="02010600030101010101" pitchFamily="2" charset="-122"/>
                <a:cs typeface="Times New Roman" panose="02020603050405020304" pitchFamily="18" charset="0"/>
              </a:rPr>
              <a:t>560</a:t>
            </a:r>
            <a:r>
              <a:rPr lang="zh-CN" altLang="en-US" sz="2400" b="1" kern="100" dirty="0">
                <a:ea typeface="等线" panose="02010600030101010101" pitchFamily="2" charset="-122"/>
                <a:cs typeface="Times New Roman" panose="02020603050405020304" pitchFamily="18" charset="0"/>
              </a:rPr>
              <a:t>千米。从</a:t>
            </a:r>
            <a:r>
              <a:rPr lang="en-US" altLang="zh-CN" sz="2400" b="1" kern="100" dirty="0">
                <a:ea typeface="等线" panose="02010600030101010101" pitchFamily="2" charset="-122"/>
                <a:cs typeface="Times New Roman" panose="02020603050405020304" pitchFamily="18" charset="0"/>
              </a:rPr>
              <a:t>0</a:t>
            </a:r>
            <a:r>
              <a:rPr lang="zh-CN" altLang="en-US" sz="2400" b="1" kern="100" dirty="0">
                <a:ea typeface="等线" panose="02010600030101010101" pitchFamily="2" charset="-122"/>
                <a:cs typeface="Times New Roman" panose="02020603050405020304" pitchFamily="18" charset="0"/>
              </a:rPr>
              <a:t>加速到</a:t>
            </a:r>
            <a:r>
              <a:rPr lang="en-US" altLang="zh-CN" sz="2400" b="1" kern="100" dirty="0">
                <a:ea typeface="等线" panose="02010600030101010101" pitchFamily="2" charset="-122"/>
                <a:cs typeface="Times New Roman" panose="02020603050405020304" pitchFamily="18" charset="0"/>
              </a:rPr>
              <a:t>96km/h</a:t>
            </a:r>
            <a:r>
              <a:rPr lang="zh-CN" altLang="en-US" sz="2400" b="1" kern="100" dirty="0">
                <a:ea typeface="等线" panose="02010600030101010101" pitchFamily="2" charset="-122"/>
                <a:cs typeface="Times New Roman" panose="02020603050405020304" pitchFamily="18" charset="0"/>
              </a:rPr>
              <a:t>，只需要</a:t>
            </a:r>
            <a:r>
              <a:rPr lang="en-US" altLang="zh-CN" sz="2400" b="1" kern="100" dirty="0">
                <a:ea typeface="等线" panose="02010600030101010101" pitchFamily="2" charset="-122"/>
                <a:cs typeface="Times New Roman" panose="02020603050405020304" pitchFamily="18" charset="0"/>
              </a:rPr>
              <a:t>6.5s</a:t>
            </a:r>
            <a:r>
              <a:rPr lang="zh-CN" altLang="en-US" sz="2400" b="1" kern="100" dirty="0">
                <a:ea typeface="等线" panose="02010600030101010101" pitchFamily="2" charset="-122"/>
                <a:cs typeface="Times New Roman" panose="02020603050405020304" pitchFamily="18" charset="0"/>
              </a:rPr>
              <a:t>，其寿命超过</a:t>
            </a:r>
            <a:r>
              <a:rPr lang="en-US" altLang="zh-CN" sz="2400" b="1" kern="100" dirty="0">
                <a:ea typeface="等线" panose="02010600030101010101" pitchFamily="2" charset="-122"/>
                <a:cs typeface="Times New Roman" panose="02020603050405020304" pitchFamily="18" charset="0"/>
              </a:rPr>
              <a:t>321</a:t>
            </a:r>
            <a:r>
              <a:rPr lang="zh-CN" altLang="en-US" sz="2400" b="1" kern="100" dirty="0">
                <a:ea typeface="等线" panose="02010600030101010101" pitchFamily="2" charset="-122"/>
                <a:cs typeface="Times New Roman" panose="02020603050405020304" pitchFamily="18" charset="0"/>
              </a:rPr>
              <a:t>万千米。</a:t>
            </a:r>
          </a:p>
        </p:txBody>
      </p:sp>
    </p:spTree>
    <p:extLst>
      <p:ext uri="{BB962C8B-B14F-4D97-AF65-F5344CB8AC3E}">
        <p14:creationId xmlns:p14="http://schemas.microsoft.com/office/powerpoint/2010/main" xmlns="" val="2246400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CCFFD698-D0A3-4BF8-B649-9FCB731B0535}"/>
              </a:ext>
            </a:extLst>
          </p:cNvPr>
          <p:cNvSpPr>
            <a:spLocks noGrp="1"/>
          </p:cNvSpPr>
          <p:nvPr>
            <p:ph idx="1"/>
          </p:nvPr>
        </p:nvSpPr>
        <p:spPr>
          <a:xfrm>
            <a:off x="2448059" y="4987613"/>
            <a:ext cx="6670183" cy="672876"/>
          </a:xfrm>
        </p:spPr>
        <p:txBody>
          <a:bodyPr/>
          <a:lstStyle/>
          <a:p>
            <a:r>
              <a:rPr lang="zh-CN" altLang="zh-CN" sz="1800" kern="100" dirty="0">
                <a:effectLst/>
                <a:latin typeface="Times New Roman" panose="02020603050405020304" pitchFamily="18" charset="0"/>
                <a:ea typeface="宋体" panose="02010600030101010101" pitchFamily="2" charset="-122"/>
              </a:rPr>
              <a:t> 图</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保时捷</a:t>
            </a:r>
            <a:r>
              <a:rPr lang="en-US" altLang="zh-CN" sz="1800" kern="100" dirty="0">
                <a:effectLst/>
                <a:latin typeface="Times New Roman" panose="02020603050405020304" pitchFamily="18" charset="0"/>
                <a:ea typeface="宋体" panose="02010600030101010101" pitchFamily="2" charset="-122"/>
              </a:rPr>
              <a:t>911GT3 R Hybrid </a:t>
            </a:r>
            <a:r>
              <a:rPr lang="zh-CN" altLang="zh-CN" sz="1800" kern="100" dirty="0">
                <a:effectLst/>
                <a:latin typeface="Times New Roman" panose="02020603050405020304" pitchFamily="18" charset="0"/>
                <a:ea typeface="宋体" panose="02010600030101010101" pitchFamily="2" charset="-122"/>
              </a:rPr>
              <a:t>赛车剖视图飞轮电池 </a:t>
            </a:r>
          </a:p>
          <a:p>
            <a:endParaRPr lang="zh-CN" altLang="en-US" dirty="0"/>
          </a:p>
        </p:txBody>
      </p:sp>
      <p:pic>
        <p:nvPicPr>
          <p:cNvPr id="8194" name="图片 485">
            <a:extLst>
              <a:ext uri="{FF2B5EF4-FFF2-40B4-BE49-F238E27FC236}">
                <a16:creationId xmlns:a16="http://schemas.microsoft.com/office/drawing/2014/main" xmlns="" id="{79A38919-C6FB-4680-BD72-AC5CE9FB9C36}"/>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35442" t="20692" r="24165" b="30241"/>
          <a:stretch>
            <a:fillRect/>
          </a:stretch>
        </p:blipFill>
        <p:spPr bwMode="auto">
          <a:xfrm>
            <a:off x="3272821" y="1413501"/>
            <a:ext cx="4673443" cy="31986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1719053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D39946F-2D9D-426A-8CC6-035EC7AAA534}"/>
              </a:ext>
            </a:extLst>
          </p:cNvPr>
          <p:cNvSpPr>
            <a:spLocks noChangeArrowheads="1"/>
          </p:cNvSpPr>
          <p:nvPr/>
        </p:nvSpPr>
        <p:spPr bwMode="auto">
          <a:xfrm>
            <a:off x="442996" y="536157"/>
            <a:ext cx="11135111" cy="60939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0" algn="l" defTabSz="914400" rtl="0" eaLnBrk="0" fontAlgn="base" latinLnBrk="0" hangingPunct="0">
              <a:lnSpc>
                <a:spcPct val="150000"/>
              </a:lnSpc>
              <a:spcBef>
                <a:spcPct val="0"/>
              </a:spcBef>
              <a:spcAft>
                <a:spcPct val="0"/>
              </a:spcAft>
              <a:buClrTx/>
              <a:buSzTx/>
              <a:tabLst/>
            </a:pPr>
            <a:r>
              <a:rPr lang="zh-CN" altLang="en-US" sz="3200" b="1" dirty="0">
                <a:solidFill>
                  <a:srgbClr val="C00000"/>
                </a:solidFill>
                <a:latin typeface="+mn-ea"/>
                <a:cs typeface="+mn-ea"/>
              </a:rPr>
              <a:t>  三、飞轮电池的结构</a:t>
            </a:r>
            <a:endParaRPr lang="zh-CN" altLang="zh-CN" sz="3200" b="1" dirty="0">
              <a:solidFill>
                <a:srgbClr val="C00000"/>
              </a:solidFill>
              <a:latin typeface="+mn-ea"/>
              <a:cs typeface="+mn-ea"/>
            </a:endParaRPr>
          </a:p>
          <a:p>
            <a:pPr marL="0" marR="0" lvl="0" indent="266700" algn="l" defTabSz="914400" rtl="0" eaLnBrk="0" fontAlgn="base" latinLnBrk="0" hangingPunct="0">
              <a:lnSpc>
                <a:spcPct val="150000"/>
              </a:lnSpc>
              <a:spcBef>
                <a:spcPct val="0"/>
              </a:spcBef>
              <a:spcAft>
                <a:spcPct val="0"/>
              </a:spcAft>
              <a:buClrTx/>
              <a:buSzTx/>
              <a:buFontTx/>
              <a:buNone/>
              <a:tabLst/>
            </a:pPr>
            <a:r>
              <a:rPr lang="zh-CN" altLang="zh-CN" sz="2400" b="1" kern="100" dirty="0">
                <a:latin typeface="+mn-lt"/>
                <a:ea typeface="等线" panose="02010600030101010101" pitchFamily="2" charset="-122"/>
                <a:cs typeface="Times New Roman" panose="02020603050405020304" pitchFamily="18" charset="0"/>
              </a:rPr>
              <a:t>典型的飞轮储能装置一般由三大主体及一些辅件组成。</a:t>
            </a:r>
            <a:endParaRPr lang="en-US" altLang="zh-CN" sz="2400" b="1" kern="100" dirty="0">
              <a:latin typeface="+mn-lt"/>
              <a:ea typeface="等线"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lang="zh-CN" altLang="zh-CN" sz="2400" b="1" kern="100" dirty="0">
                <a:latin typeface="+mn-lt"/>
                <a:ea typeface="等线" panose="02010600030101010101" pitchFamily="2" charset="-122"/>
                <a:cs typeface="Times New Roman" panose="02020603050405020304" pitchFamily="18" charset="0"/>
              </a:rPr>
              <a:t>三大主体主要是指</a:t>
            </a:r>
            <a:r>
              <a:rPr lang="zh-CN" altLang="zh-CN" sz="2400" b="1" kern="100" dirty="0">
                <a:solidFill>
                  <a:srgbClr val="C00000"/>
                </a:solidFill>
                <a:latin typeface="+mn-lt"/>
                <a:ea typeface="等线" panose="02010600030101010101" pitchFamily="2" charset="-122"/>
                <a:cs typeface="Times New Roman" panose="02020603050405020304" pitchFamily="18" charset="0"/>
              </a:rPr>
              <a:t>飞轮本体、电机、电力电子装置</a:t>
            </a:r>
            <a:r>
              <a:rPr lang="zh-CN" altLang="zh-CN" sz="2400" b="1" kern="100" dirty="0">
                <a:latin typeface="+mn-lt"/>
                <a:ea typeface="等线" panose="02010600030101010101" pitchFamily="2" charset="-122"/>
                <a:cs typeface="Times New Roman" panose="02020603050405020304" pitchFamily="18" charset="0"/>
              </a:rPr>
              <a:t>。</a:t>
            </a:r>
            <a:endParaRPr lang="en-US" altLang="zh-CN" sz="2400" b="1" kern="100" dirty="0">
              <a:latin typeface="+mn-lt"/>
              <a:ea typeface="等线"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lang="zh-CN" altLang="zh-CN" sz="2400" b="1" kern="100" dirty="0">
                <a:latin typeface="+mn-lt"/>
                <a:ea typeface="等线" panose="02010600030101010101" pitchFamily="2" charset="-122"/>
                <a:cs typeface="Times New Roman" panose="02020603050405020304" pitchFamily="18" charset="0"/>
              </a:rPr>
              <a:t>辅件主要有轴承，冷却系统，显示仪表，真空设备和安全容器等。</a:t>
            </a:r>
            <a:endParaRPr lang="en-US" altLang="zh-CN" sz="2400" b="1" kern="100" dirty="0">
              <a:latin typeface="+mn-lt"/>
              <a:ea typeface="等线"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lang="zh-CN" altLang="zh-CN" sz="2400" b="1" kern="100" dirty="0">
                <a:latin typeface="+mn-lt"/>
                <a:ea typeface="等线" panose="02010600030101010101" pitchFamily="2" charset="-122"/>
                <a:cs typeface="Times New Roman" panose="02020603050405020304" pitchFamily="18" charset="0"/>
              </a:rPr>
              <a:t>在实际应用中，飞轮储能系统的结构有很多种。</a:t>
            </a:r>
            <a:endParaRPr lang="en-US" altLang="zh-CN" sz="2400" b="1" kern="100" dirty="0">
              <a:latin typeface="+mn-lt"/>
              <a:ea typeface="等线"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lang="zh-CN" altLang="en-US" sz="2400" b="1" kern="100" dirty="0">
                <a:latin typeface="+mn-lt"/>
                <a:ea typeface="等线" panose="02010600030101010101" pitchFamily="2" charset="-122"/>
                <a:cs typeface="Times New Roman" panose="02020603050405020304" pitchFamily="18" charset="0"/>
              </a:rPr>
              <a:t>在整个飞轮储能装置中，飞轮无疑是其中的核心部件，</a:t>
            </a:r>
            <a:endParaRPr lang="en-US" altLang="zh-CN" sz="2400" b="1" kern="100" dirty="0">
              <a:latin typeface="+mn-lt"/>
              <a:ea typeface="等线"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lang="zh-CN" altLang="en-US" sz="2400" b="1" kern="100" dirty="0">
                <a:latin typeface="+mn-lt"/>
                <a:ea typeface="等线" panose="02010600030101010101" pitchFamily="2" charset="-122"/>
                <a:cs typeface="Times New Roman" panose="02020603050405020304" pitchFamily="18" charset="0"/>
              </a:rPr>
              <a:t>它直接决定了整个装置的储能多少。</a:t>
            </a:r>
            <a:endParaRPr lang="en-US" altLang="zh-CN" sz="2400" b="1" kern="100" dirty="0">
              <a:latin typeface="+mn-lt"/>
              <a:ea typeface="等线"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lang="zh-CN" altLang="en-US" sz="2400" b="1" kern="100" dirty="0">
                <a:latin typeface="+mn-lt"/>
                <a:ea typeface="等线" panose="02010600030101010101" pitchFamily="2" charset="-122"/>
                <a:cs typeface="Times New Roman" panose="02020603050405020304" pitchFamily="18" charset="0"/>
              </a:rPr>
              <a:t>飞轮储能装置储存的能量多少就由飞轮的形状、重量及其转速决定，</a:t>
            </a:r>
            <a:endParaRPr lang="en-US" altLang="zh-CN" sz="2400" b="1" kern="100" dirty="0">
              <a:latin typeface="+mn-lt"/>
              <a:ea typeface="等线"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lang="zh-CN" altLang="en-US" sz="2400" b="1" kern="100" dirty="0">
                <a:latin typeface="+mn-lt"/>
                <a:ea typeface="等线" panose="02010600030101010101" pitchFamily="2" charset="-122"/>
                <a:cs typeface="Times New Roman" panose="02020603050405020304" pitchFamily="18" charset="0"/>
              </a:rPr>
              <a:t>电力电子装置通常是由</a:t>
            </a:r>
            <a:r>
              <a:rPr lang="en-US" altLang="zh-CN" sz="2400" b="1" kern="100" dirty="0">
                <a:latin typeface="+mn-lt"/>
                <a:ea typeface="等线" panose="02010600030101010101" pitchFamily="2" charset="-122"/>
                <a:cs typeface="Times New Roman" panose="02020603050405020304" pitchFamily="18" charset="0"/>
              </a:rPr>
              <a:t>FET</a:t>
            </a:r>
            <a:r>
              <a:rPr lang="zh-CN" altLang="en-US" sz="2400" b="1" kern="100" dirty="0">
                <a:latin typeface="+mn-lt"/>
                <a:ea typeface="等线" panose="02010600030101010101" pitchFamily="2" charset="-122"/>
                <a:cs typeface="Times New Roman" panose="02020603050405020304" pitchFamily="18" charset="0"/>
              </a:rPr>
              <a:t>或</a:t>
            </a:r>
            <a:r>
              <a:rPr lang="en-US" altLang="zh-CN" sz="2400" b="1" kern="100" dirty="0">
                <a:latin typeface="+mn-lt"/>
                <a:ea typeface="等线" panose="02010600030101010101" pitchFamily="2" charset="-122"/>
                <a:cs typeface="Times New Roman" panose="02020603050405020304" pitchFamily="18" charset="0"/>
              </a:rPr>
              <a:t>IGBT</a:t>
            </a:r>
            <a:r>
              <a:rPr lang="zh-CN" altLang="en-US" sz="2400" b="1" kern="100" dirty="0">
                <a:latin typeface="+mn-lt"/>
                <a:ea typeface="等线" panose="02010600030101010101" pitchFamily="2" charset="-122"/>
                <a:cs typeface="Times New Roman" panose="02020603050405020304" pitchFamily="18" charset="0"/>
              </a:rPr>
              <a:t>组成的双相逆变器和控制电路，</a:t>
            </a:r>
            <a:endParaRPr lang="en-US" altLang="zh-CN" sz="2400" b="1" kern="100" dirty="0">
              <a:latin typeface="+mn-lt"/>
              <a:ea typeface="等线"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lang="zh-CN" altLang="en-US" sz="2400" b="1" kern="100" dirty="0">
                <a:latin typeface="+mn-lt"/>
                <a:ea typeface="等线" panose="02010600030101010101" pitchFamily="2" charset="-122"/>
                <a:cs typeface="Times New Roman" panose="02020603050405020304" pitchFamily="18" charset="0"/>
              </a:rPr>
              <a:t>他们决定了飞轮储能装置能量输入输出量的大小。</a:t>
            </a: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4">
            <a:extLst>
              <a:ext uri="{FF2B5EF4-FFF2-40B4-BE49-F238E27FC236}">
                <a16:creationId xmlns:a16="http://schemas.microsoft.com/office/drawing/2014/main" xmlns="" id="{DB666BD3-B0B5-4C08-AD5D-F885E37E114D}"/>
              </a:ext>
            </a:extLst>
          </p:cNvPr>
          <p:cNvSpPr>
            <a:spLocks noChangeArrowheads="1"/>
          </p:cNvSpPr>
          <p:nvPr/>
        </p:nvSpPr>
        <p:spPr bwMode="auto">
          <a:xfrm>
            <a:off x="0" y="1857375"/>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3690923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3841DCB-72F8-4271-8267-1614FEE463B0}"/>
              </a:ext>
            </a:extLst>
          </p:cNvPr>
          <p:cNvSpPr>
            <a:spLocks noGrp="1"/>
          </p:cNvSpPr>
          <p:nvPr>
            <p:ph idx="1"/>
          </p:nvPr>
        </p:nvSpPr>
        <p:spPr>
          <a:xfrm>
            <a:off x="838200" y="3177907"/>
            <a:ext cx="10515600" cy="2411524"/>
          </a:xfrm>
        </p:spPr>
        <p:txBody>
          <a:bodyPr>
            <a:normAutofit/>
          </a:bodyPr>
          <a:lstStyle/>
          <a:p>
            <a:pPr indent="0" algn="just">
              <a:lnSpc>
                <a:spcPct val="150000"/>
              </a:lnSpc>
              <a:buNone/>
            </a:pPr>
            <a:r>
              <a:rPr lang="zh-CN" altLang="en-US" sz="2800" kern="100" dirty="0">
                <a:solidFill>
                  <a:srgbClr val="000000"/>
                </a:solidFill>
                <a:latin typeface="楷体" panose="02010609060101010101" pitchFamily="49" charset="-122"/>
                <a:ea typeface="楷体" panose="02010609060101010101" pitchFamily="49" charset="-122"/>
              </a:rPr>
              <a:t>    王先生想买一辆太阳能电池汽车，想透彻了解一下这种高科技产品，请你为他介绍一下太阳能汽车的相关内容，并介绍新能源汽车的其他辅助电源。</a:t>
            </a:r>
            <a:endParaRPr lang="zh-CN" altLang="zh-CN" sz="2800" kern="100" dirty="0">
              <a:solidFill>
                <a:srgbClr val="000000"/>
              </a:solidFill>
              <a:latin typeface="楷体" panose="02010609060101010101" pitchFamily="49" charset="-122"/>
              <a:ea typeface="楷体" panose="02010609060101010101" pitchFamily="49" charset="-122"/>
            </a:endParaRPr>
          </a:p>
        </p:txBody>
      </p:sp>
      <p:grpSp>
        <p:nvGrpSpPr>
          <p:cNvPr id="4" name="组合 3">
            <a:extLst>
              <a:ext uri="{FF2B5EF4-FFF2-40B4-BE49-F238E27FC236}">
                <a16:creationId xmlns:a16="http://schemas.microsoft.com/office/drawing/2014/main" xmlns="" id="{DBB4B399-D453-4F3C-8A26-56854BB213BD}"/>
              </a:ext>
            </a:extLst>
          </p:cNvPr>
          <p:cNvGrpSpPr/>
          <p:nvPr/>
        </p:nvGrpSpPr>
        <p:grpSpPr>
          <a:xfrm>
            <a:off x="1633474" y="859883"/>
            <a:ext cx="2101402" cy="1226494"/>
            <a:chOff x="1278794" y="3334906"/>
            <a:chExt cx="914014" cy="914014"/>
          </a:xfrm>
        </p:grpSpPr>
        <p:grpSp>
          <p:nvGrpSpPr>
            <p:cNvPr id="5" name="组合 4">
              <a:extLst>
                <a:ext uri="{FF2B5EF4-FFF2-40B4-BE49-F238E27FC236}">
                  <a16:creationId xmlns:a16="http://schemas.microsoft.com/office/drawing/2014/main" xmlns="" id="{920B1FE5-9717-4B2C-88C5-6EB26991D696}"/>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 name="同心圆 4">
                <a:extLst>
                  <a:ext uri="{FF2B5EF4-FFF2-40B4-BE49-F238E27FC236}">
                    <a16:creationId xmlns:a16="http://schemas.microsoft.com/office/drawing/2014/main" xmlns="" id="{BF51B7B0-D0E9-47B2-83F6-F81EDBA08940}"/>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 name="椭圆 7">
                <a:extLst>
                  <a:ext uri="{FF2B5EF4-FFF2-40B4-BE49-F238E27FC236}">
                    <a16:creationId xmlns:a16="http://schemas.microsoft.com/office/drawing/2014/main" xmlns="" id="{2BF97191-D121-4215-8947-F5913A71C52D}"/>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 name="TextBox 3">
              <a:extLst>
                <a:ext uri="{FF2B5EF4-FFF2-40B4-BE49-F238E27FC236}">
                  <a16:creationId xmlns:a16="http://schemas.microsoft.com/office/drawing/2014/main" xmlns="" id="{51652C6F-1B6F-40DE-B934-D91E30279DB6}"/>
                </a:ext>
              </a:extLst>
            </p:cNvPr>
            <p:cNvSpPr txBox="1"/>
            <p:nvPr/>
          </p:nvSpPr>
          <p:spPr>
            <a:xfrm>
              <a:off x="1307421" y="3585991"/>
              <a:ext cx="856758" cy="492906"/>
            </a:xfrm>
            <a:prstGeom prst="rect">
              <a:avLst/>
            </a:prstGeom>
            <a:noFill/>
          </p:spPr>
          <p:txBody>
            <a:bodyPr wrap="none" rtlCol="0">
              <a:spAutoFit/>
            </a:bodyPr>
            <a:lstStyle/>
            <a:p>
              <a:pPr algn="ctr"/>
              <a:r>
                <a:rPr lang="zh-CN" altLang="en-US" sz="2800" b="1" dirty="0">
                  <a:solidFill>
                    <a:srgbClr val="C00000"/>
                  </a:solidFill>
                  <a:latin typeface="微软雅黑" pitchFamily="34" charset="-122"/>
                  <a:ea typeface="微软雅黑" pitchFamily="34" charset="-122"/>
                </a:rPr>
                <a:t>任务描述</a:t>
              </a:r>
            </a:p>
          </p:txBody>
        </p:sp>
      </p:grpSp>
      <p:pic>
        <p:nvPicPr>
          <p:cNvPr id="2" name="图片 1">
            <a:extLst>
              <a:ext uri="{FF2B5EF4-FFF2-40B4-BE49-F238E27FC236}">
                <a16:creationId xmlns:a16="http://schemas.microsoft.com/office/drawing/2014/main" xmlns="" id="{0E83485E-9B23-4499-9229-7E65F8F95BF3}"/>
              </a:ext>
            </a:extLst>
          </p:cNvPr>
          <p:cNvPicPr>
            <a:picLocks noChangeAspect="1"/>
          </p:cNvPicPr>
          <p:nvPr/>
        </p:nvPicPr>
        <p:blipFill>
          <a:blip r:embed="rId2" cstate="print"/>
          <a:stretch>
            <a:fillRect/>
          </a:stretch>
        </p:blipFill>
        <p:spPr>
          <a:xfrm>
            <a:off x="6941713" y="886652"/>
            <a:ext cx="3814304" cy="2127004"/>
          </a:xfrm>
          <a:prstGeom prst="snip2DiagRect">
            <a:avLst/>
          </a:prstGeom>
          <a:ln w="19050">
            <a:solidFill>
              <a:schemeClr val="accent1"/>
            </a:solidFill>
          </a:ln>
        </p:spPr>
      </p:pic>
    </p:spTree>
    <p:extLst>
      <p:ext uri="{BB962C8B-B14F-4D97-AF65-F5344CB8AC3E}">
        <p14:creationId xmlns:p14="http://schemas.microsoft.com/office/powerpoint/2010/main" xmlns="" val="149937348"/>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490">
            <a:extLst>
              <a:ext uri="{FF2B5EF4-FFF2-40B4-BE49-F238E27FC236}">
                <a16:creationId xmlns:a16="http://schemas.microsoft.com/office/drawing/2014/main" xmlns="" id="{F1D1F0F3-966B-48D6-9980-B1CF6C132438}"/>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35979" t="53799" r="37053" b="9868"/>
          <a:stretch>
            <a:fillRect/>
          </a:stretch>
        </p:blipFill>
        <p:spPr bwMode="auto">
          <a:xfrm>
            <a:off x="600452" y="1898137"/>
            <a:ext cx="4919565" cy="3257550"/>
          </a:xfrm>
          <a:prstGeom prst="rect">
            <a:avLst/>
          </a:prstGeom>
          <a:noFill/>
          <a:extLst>
            <a:ext uri="{909E8E84-426E-40DD-AFC4-6F175D3DCCD1}">
              <a14:hiddenFill xmlns:a14="http://schemas.microsoft.com/office/drawing/2010/main" xmlns="">
                <a:solidFill>
                  <a:srgbClr val="FFFFFF"/>
                </a:solidFill>
              </a14:hiddenFill>
            </a:ext>
          </a:extLst>
        </p:spPr>
      </p:pic>
      <p:pic>
        <p:nvPicPr>
          <p:cNvPr id="9217" name="图片 491">
            <a:extLst>
              <a:ext uri="{FF2B5EF4-FFF2-40B4-BE49-F238E27FC236}">
                <a16:creationId xmlns:a16="http://schemas.microsoft.com/office/drawing/2014/main" xmlns="" id="{A20CB52D-573C-4443-8EF2-72CC40D3AB36}"/>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l="30609" t="31516" r="50478" b="43930"/>
          <a:stretch>
            <a:fillRect/>
          </a:stretch>
        </p:blipFill>
        <p:spPr bwMode="auto">
          <a:xfrm>
            <a:off x="6596252" y="2343892"/>
            <a:ext cx="3562530" cy="259555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a:extLst>
              <a:ext uri="{FF2B5EF4-FFF2-40B4-BE49-F238E27FC236}">
                <a16:creationId xmlns:a16="http://schemas.microsoft.com/office/drawing/2014/main" xmlns="" id="{DB666BD3-B0B5-4C08-AD5D-F885E37E114D}"/>
              </a:ext>
            </a:extLst>
          </p:cNvPr>
          <p:cNvSpPr>
            <a:spLocks noChangeArrowheads="1"/>
          </p:cNvSpPr>
          <p:nvPr/>
        </p:nvSpPr>
        <p:spPr bwMode="auto">
          <a:xfrm>
            <a:off x="0" y="1857375"/>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6" name="Rectangle 5">
            <a:extLst>
              <a:ext uri="{FF2B5EF4-FFF2-40B4-BE49-F238E27FC236}">
                <a16:creationId xmlns:a16="http://schemas.microsoft.com/office/drawing/2014/main" xmlns="" id="{74E553D5-2E59-4705-B5F0-1B9956B004CF}"/>
              </a:ext>
            </a:extLst>
          </p:cNvPr>
          <p:cNvSpPr>
            <a:spLocks noChangeArrowheads="1"/>
          </p:cNvSpPr>
          <p:nvPr/>
        </p:nvSpPr>
        <p:spPr bwMode="auto">
          <a:xfrm>
            <a:off x="2855701" y="5487521"/>
            <a:ext cx="5714999"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28600" algn="ctr"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图</a:t>
            </a:r>
            <a:r>
              <a:rPr kumimoji="0" lang="en-US" altLang="zh-CN"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20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飞轮储能装置结构及实物</a:t>
            </a:r>
            <a:endParaRPr kumimoji="0" lang="zh-CN" altLang="en-US" sz="2000" b="1"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4232865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9E144994-5A23-42E1-ABF4-75ABC06C9210}"/>
              </a:ext>
            </a:extLst>
          </p:cNvPr>
          <p:cNvSpPr>
            <a:spLocks noGrp="1"/>
          </p:cNvSpPr>
          <p:nvPr>
            <p:ph idx="1"/>
          </p:nvPr>
        </p:nvSpPr>
        <p:spPr/>
        <p:txBody>
          <a:bodyPr>
            <a:normAutofit fontScale="92500" lnSpcReduction="20000"/>
          </a:bodyPr>
          <a:lstStyle/>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飞轮电池充电快，放电完全，</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非常适合应用于混合能量驱动的车辆中。</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车辆在正常行驶和刹车制动时给飞轮电池充电。</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飞轮电池则在加速或爬坡时，给车辆提供动力，</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保证车辆运行在一种平稳、最优状态下的转速，</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可减少燃料消耗、空气和噪声污染。</a:t>
            </a:r>
            <a:endParaRPr lang="en-US" altLang="zh-CN" sz="26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同时飞轮电池还具有以下优点：</a:t>
            </a:r>
          </a:p>
          <a:p>
            <a:endParaRPr lang="zh-CN" altLang="en-US" dirty="0"/>
          </a:p>
        </p:txBody>
      </p:sp>
      <p:sp>
        <p:nvSpPr>
          <p:cNvPr id="4" name="Text Box 4">
            <a:extLst>
              <a:ext uri="{FF2B5EF4-FFF2-40B4-BE49-F238E27FC236}">
                <a16:creationId xmlns:a16="http://schemas.microsoft.com/office/drawing/2014/main" xmlns="" id="{314CA53C-72BF-423A-A2BD-871AE880C331}"/>
              </a:ext>
            </a:extLst>
          </p:cNvPr>
          <p:cNvSpPr txBox="1">
            <a:spLocks noGrp="1"/>
          </p:cNvSpPr>
          <p:nvPr>
            <p:ph type="title"/>
          </p:nvPr>
        </p:nvSpPr>
        <p:spPr>
          <a:xfrm>
            <a:off x="838200" y="790128"/>
            <a:ext cx="3877985" cy="535531"/>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四、飞轮电池的特点</a:t>
            </a:r>
          </a:p>
        </p:txBody>
      </p:sp>
    </p:spTree>
    <p:extLst>
      <p:ext uri="{BB962C8B-B14F-4D97-AF65-F5344CB8AC3E}">
        <p14:creationId xmlns:p14="http://schemas.microsoft.com/office/powerpoint/2010/main" xmlns="" val="20434661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6183527-3172-4E65-8349-852E4ECB7BA3}"/>
              </a:ext>
            </a:extLst>
          </p:cNvPr>
          <p:cNvSpPr>
            <a:spLocks noGrp="1"/>
          </p:cNvSpPr>
          <p:nvPr>
            <p:ph idx="1"/>
          </p:nvPr>
        </p:nvSpPr>
        <p:spPr>
          <a:xfrm>
            <a:off x="838200" y="785610"/>
            <a:ext cx="10515600" cy="5885645"/>
          </a:xfrm>
        </p:spPr>
        <p:txBody>
          <a:bodyPr>
            <a:normAutofit/>
          </a:bodyPr>
          <a:lstStyle/>
          <a:p>
            <a:pPr indent="0" algn="just">
              <a:lnSpc>
                <a:spcPct val="150000"/>
              </a:lnSpc>
              <a:buNone/>
            </a:pPr>
            <a:r>
              <a:rPr lang="zh-CN" altLang="zh-CN" b="1" kern="100" dirty="0">
                <a:solidFill>
                  <a:srgbClr val="C00000"/>
                </a:solidFill>
                <a:ea typeface="等线" panose="02010600030101010101" pitchFamily="2" charset="-122"/>
                <a:cs typeface="Times New Roman" panose="02020603050405020304" pitchFamily="18" charset="0"/>
              </a:rPr>
              <a:t>（</a:t>
            </a:r>
            <a:r>
              <a:rPr lang="en-US" altLang="zh-CN" b="1" kern="100" dirty="0">
                <a:solidFill>
                  <a:srgbClr val="C00000"/>
                </a:solidFill>
                <a:ea typeface="等线" panose="02010600030101010101" pitchFamily="2" charset="-122"/>
                <a:cs typeface="Times New Roman" panose="02020603050405020304" pitchFamily="18" charset="0"/>
              </a:rPr>
              <a:t>1</a:t>
            </a:r>
            <a:r>
              <a:rPr lang="zh-CN" altLang="zh-CN" b="1" kern="100" dirty="0">
                <a:solidFill>
                  <a:srgbClr val="C00000"/>
                </a:solidFill>
                <a:ea typeface="等线" panose="02010600030101010101" pitchFamily="2" charset="-122"/>
                <a:cs typeface="Times New Roman" panose="02020603050405020304" pitchFamily="18" charset="0"/>
              </a:rPr>
              <a:t>）能量密度高：</a:t>
            </a:r>
            <a:r>
              <a:rPr lang="zh-CN" altLang="zh-CN" b="1" kern="100" dirty="0">
                <a:ea typeface="等线" panose="02010600030101010101" pitchFamily="2" charset="-122"/>
                <a:cs typeface="Times New Roman" panose="02020603050405020304" pitchFamily="18" charset="0"/>
              </a:rPr>
              <a:t>储能密度可达</a:t>
            </a:r>
            <a:r>
              <a:rPr lang="en-US" altLang="zh-CN" b="1" kern="100" dirty="0">
                <a:ea typeface="等线" panose="02010600030101010101" pitchFamily="2" charset="-122"/>
                <a:cs typeface="Times New Roman" panose="02020603050405020304" pitchFamily="18" charset="0"/>
              </a:rPr>
              <a:t>100</a:t>
            </a: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200wh/kg</a:t>
            </a:r>
            <a:r>
              <a:rPr lang="zh-CN" altLang="zh-CN" b="1" kern="100" dirty="0">
                <a:ea typeface="等线" panose="02010600030101010101" pitchFamily="2" charset="-122"/>
                <a:cs typeface="Times New Roman" panose="02020603050405020304" pitchFamily="18" charset="0"/>
              </a:rPr>
              <a:t>，</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飞轮电池比功率高于一般化学蓄电池和内燃机，</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功率密度可达</a:t>
            </a:r>
            <a:r>
              <a:rPr lang="en-US" altLang="zh-CN" b="1" kern="100" dirty="0">
                <a:ea typeface="等线" panose="02010600030101010101" pitchFamily="2" charset="-122"/>
                <a:cs typeface="Times New Roman" panose="02020603050405020304" pitchFamily="18" charset="0"/>
              </a:rPr>
              <a:t>5000</a:t>
            </a: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10000w/kg</a:t>
            </a:r>
            <a:r>
              <a:rPr lang="zh-CN" altLang="zh-CN" b="1" kern="100" dirty="0">
                <a:ea typeface="等线" panose="02010600030101010101" pitchFamily="2" charset="-122"/>
                <a:cs typeface="Times New Roman" panose="02020603050405020304" pitchFamily="18" charset="0"/>
              </a:rPr>
              <a:t>。</a:t>
            </a:r>
          </a:p>
          <a:p>
            <a:pPr indent="0" algn="just">
              <a:lnSpc>
                <a:spcPct val="150000"/>
              </a:lnSpc>
              <a:buNone/>
            </a:pPr>
            <a:r>
              <a:rPr lang="zh-CN" altLang="zh-CN" b="1" kern="100" dirty="0">
                <a:solidFill>
                  <a:srgbClr val="C00000"/>
                </a:solidFill>
                <a:ea typeface="等线" panose="02010600030101010101" pitchFamily="2" charset="-122"/>
                <a:cs typeface="Times New Roman" panose="02020603050405020304" pitchFamily="18" charset="0"/>
              </a:rPr>
              <a:t>（</a:t>
            </a:r>
            <a:r>
              <a:rPr lang="en-US" altLang="zh-CN" b="1" kern="100" dirty="0">
                <a:solidFill>
                  <a:srgbClr val="C00000"/>
                </a:solidFill>
                <a:ea typeface="等线" panose="02010600030101010101" pitchFamily="2" charset="-122"/>
                <a:cs typeface="Times New Roman" panose="02020603050405020304" pitchFamily="18" charset="0"/>
              </a:rPr>
              <a:t>2</a:t>
            </a:r>
            <a:r>
              <a:rPr lang="zh-CN" altLang="zh-CN" b="1" kern="100" dirty="0">
                <a:solidFill>
                  <a:srgbClr val="C00000"/>
                </a:solidFill>
                <a:ea typeface="等线" panose="02010600030101010101" pitchFamily="2" charset="-122"/>
                <a:cs typeface="Times New Roman" panose="02020603050405020304" pitchFamily="18" charset="0"/>
              </a:rPr>
              <a:t>）能量转换效率高：</a:t>
            </a:r>
            <a:r>
              <a:rPr lang="zh-CN" altLang="zh-CN" b="1" kern="100" dirty="0">
                <a:ea typeface="等线" panose="02010600030101010101" pitchFamily="2" charset="-122"/>
                <a:cs typeface="Times New Roman" panose="02020603050405020304" pitchFamily="18" charset="0"/>
              </a:rPr>
              <a:t>工作效率高达</a:t>
            </a:r>
            <a:r>
              <a:rPr lang="en-US" altLang="zh-CN" b="1" kern="100" dirty="0">
                <a:ea typeface="等线" panose="02010600030101010101" pitchFamily="2" charset="-122"/>
                <a:cs typeface="Times New Roman" panose="02020603050405020304" pitchFamily="18" charset="0"/>
              </a:rPr>
              <a:t>90%</a:t>
            </a:r>
            <a:r>
              <a:rPr lang="zh-CN" altLang="zh-CN" b="1" kern="100" dirty="0">
                <a:ea typeface="等线" panose="02010600030101010101" pitchFamily="2" charset="-122"/>
                <a:cs typeface="Times New Roman" panose="02020603050405020304" pitchFamily="18" charset="0"/>
              </a:rPr>
              <a:t>。</a:t>
            </a:r>
          </a:p>
          <a:p>
            <a:pPr indent="0" algn="just">
              <a:lnSpc>
                <a:spcPct val="150000"/>
              </a:lnSpc>
              <a:buNone/>
            </a:pPr>
            <a:r>
              <a:rPr lang="zh-CN" altLang="zh-CN" b="1" kern="100" dirty="0">
                <a:solidFill>
                  <a:srgbClr val="C00000"/>
                </a:solidFill>
                <a:ea typeface="等线" panose="02010600030101010101" pitchFamily="2" charset="-122"/>
                <a:cs typeface="Times New Roman" panose="02020603050405020304" pitchFamily="18" charset="0"/>
              </a:rPr>
              <a:t>（</a:t>
            </a:r>
            <a:r>
              <a:rPr lang="en-US" altLang="zh-CN" b="1" kern="100" dirty="0">
                <a:solidFill>
                  <a:srgbClr val="C00000"/>
                </a:solidFill>
                <a:ea typeface="等线" panose="02010600030101010101" pitchFamily="2" charset="-122"/>
                <a:cs typeface="Times New Roman" panose="02020603050405020304" pitchFamily="18" charset="0"/>
              </a:rPr>
              <a:t>3</a:t>
            </a:r>
            <a:r>
              <a:rPr lang="zh-CN" altLang="zh-CN" b="1" kern="100" dirty="0">
                <a:solidFill>
                  <a:srgbClr val="C00000"/>
                </a:solidFill>
                <a:ea typeface="等线" panose="02010600030101010101" pitchFamily="2" charset="-122"/>
                <a:cs typeface="Times New Roman" panose="02020603050405020304" pitchFamily="18" charset="0"/>
              </a:rPr>
              <a:t>）体积小、重量轻：</a:t>
            </a:r>
            <a:r>
              <a:rPr lang="zh-CN" altLang="zh-CN" b="1" kern="100" dirty="0">
                <a:ea typeface="等线" panose="02010600030101010101" pitchFamily="2" charset="-122"/>
                <a:cs typeface="Times New Roman" panose="02020603050405020304" pitchFamily="18" charset="0"/>
              </a:rPr>
              <a:t>飞轮直径约二十多厘米，总重在十几千克左右。</a:t>
            </a:r>
          </a:p>
          <a:p>
            <a:pPr indent="0" algn="just">
              <a:lnSpc>
                <a:spcPct val="150000"/>
              </a:lnSpc>
              <a:buNone/>
            </a:pPr>
            <a:r>
              <a:rPr lang="zh-CN" altLang="zh-CN" b="1" kern="100" dirty="0">
                <a:solidFill>
                  <a:srgbClr val="C00000"/>
                </a:solidFill>
                <a:ea typeface="等线" panose="02010600030101010101" pitchFamily="2" charset="-122"/>
                <a:cs typeface="Times New Roman" panose="02020603050405020304" pitchFamily="18" charset="0"/>
              </a:rPr>
              <a:t>（</a:t>
            </a:r>
            <a:r>
              <a:rPr lang="en-US" altLang="zh-CN" b="1" kern="100" dirty="0">
                <a:solidFill>
                  <a:srgbClr val="C00000"/>
                </a:solidFill>
                <a:ea typeface="等线" panose="02010600030101010101" pitchFamily="2" charset="-122"/>
                <a:cs typeface="Times New Roman" panose="02020603050405020304" pitchFamily="18" charset="0"/>
              </a:rPr>
              <a:t>4</a:t>
            </a:r>
            <a:r>
              <a:rPr lang="zh-CN" altLang="zh-CN" b="1" kern="100" dirty="0">
                <a:solidFill>
                  <a:srgbClr val="C00000"/>
                </a:solidFill>
                <a:ea typeface="等线" panose="02010600030101010101" pitchFamily="2" charset="-122"/>
                <a:cs typeface="Times New Roman" panose="02020603050405020304" pitchFamily="18" charset="0"/>
              </a:rPr>
              <a:t>）工作温度范围宽：</a:t>
            </a:r>
            <a:r>
              <a:rPr lang="zh-CN" altLang="zh-CN" b="1" kern="100" dirty="0">
                <a:ea typeface="等线" panose="02010600030101010101" pitchFamily="2" charset="-122"/>
                <a:cs typeface="Times New Roman" panose="02020603050405020304" pitchFamily="18" charset="0"/>
              </a:rPr>
              <a:t>对环境温度没有严格要求。</a:t>
            </a:r>
          </a:p>
          <a:p>
            <a:endParaRPr lang="zh-CN" altLang="en-US" dirty="0"/>
          </a:p>
        </p:txBody>
      </p:sp>
    </p:spTree>
    <p:extLst>
      <p:ext uri="{BB962C8B-B14F-4D97-AF65-F5344CB8AC3E}">
        <p14:creationId xmlns:p14="http://schemas.microsoft.com/office/powerpoint/2010/main" xmlns="" val="36752544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6183527-3172-4E65-8349-852E4ECB7BA3}"/>
              </a:ext>
            </a:extLst>
          </p:cNvPr>
          <p:cNvSpPr>
            <a:spLocks noGrp="1"/>
          </p:cNvSpPr>
          <p:nvPr>
            <p:ph idx="1"/>
          </p:nvPr>
        </p:nvSpPr>
        <p:spPr>
          <a:xfrm>
            <a:off x="838200" y="605308"/>
            <a:ext cx="10515600" cy="6065948"/>
          </a:xfrm>
        </p:spPr>
        <p:txBody>
          <a:bodyPr>
            <a:normAutofit fontScale="85000" lnSpcReduction="20000"/>
          </a:bodyPr>
          <a:lstStyle/>
          <a:p>
            <a:pPr indent="0" algn="just">
              <a:lnSpc>
                <a:spcPct val="150000"/>
              </a:lnSpc>
              <a:buNone/>
            </a:pPr>
            <a:r>
              <a:rPr lang="zh-CN" altLang="zh-CN" sz="2800" b="1" kern="100" dirty="0">
                <a:solidFill>
                  <a:srgbClr val="C00000"/>
                </a:solidFill>
                <a:ea typeface="等线" panose="02010600030101010101" pitchFamily="2" charset="-122"/>
                <a:cs typeface="Times New Roman" panose="02020603050405020304" pitchFamily="18" charset="0"/>
              </a:rPr>
              <a:t>（</a:t>
            </a:r>
            <a:r>
              <a:rPr lang="en-US" altLang="zh-CN" sz="2800" b="1" kern="100" dirty="0">
                <a:solidFill>
                  <a:srgbClr val="C00000"/>
                </a:solidFill>
                <a:ea typeface="等线" panose="02010600030101010101" pitchFamily="2" charset="-122"/>
                <a:cs typeface="Times New Roman" panose="02020603050405020304" pitchFamily="18" charset="0"/>
              </a:rPr>
              <a:t>5</a:t>
            </a:r>
            <a:r>
              <a:rPr lang="zh-CN" altLang="zh-CN" sz="2800" b="1" kern="100" dirty="0">
                <a:solidFill>
                  <a:srgbClr val="C00000"/>
                </a:solidFill>
                <a:ea typeface="等线" panose="02010600030101010101" pitchFamily="2" charset="-122"/>
                <a:cs typeface="Times New Roman" panose="02020603050405020304" pitchFamily="18" charset="0"/>
              </a:rPr>
              <a:t>）使用寿命长：</a:t>
            </a:r>
            <a:r>
              <a:rPr lang="zh-CN" altLang="zh-CN" sz="2800" b="1" kern="100" dirty="0">
                <a:ea typeface="等线" panose="02010600030101010101" pitchFamily="2" charset="-122"/>
                <a:cs typeface="Times New Roman" panose="02020603050405020304" pitchFamily="18" charset="0"/>
              </a:rPr>
              <a:t>整个电池的使用寿命远远长于各种化学蓄电池。</a:t>
            </a:r>
            <a:endParaRPr lang="en-US" altLang="zh-CN" sz="28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不受重复深度放电影响，能够循环几百万次运行，</a:t>
            </a:r>
            <a:endParaRPr lang="en-US" altLang="zh-CN" sz="28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预期寿命</a:t>
            </a:r>
            <a:r>
              <a:rPr lang="en-US" altLang="zh-CN" sz="2800" b="1" kern="100" dirty="0">
                <a:ea typeface="等线" panose="02010600030101010101" pitchFamily="2" charset="-122"/>
                <a:cs typeface="Times New Roman" panose="02020603050405020304" pitchFamily="18" charset="0"/>
              </a:rPr>
              <a:t>20</a:t>
            </a:r>
            <a:r>
              <a:rPr lang="zh-CN" altLang="zh-CN" sz="2800" b="1" kern="100" dirty="0">
                <a:ea typeface="等线" panose="02010600030101010101" pitchFamily="2" charset="-122"/>
                <a:cs typeface="Times New Roman" panose="02020603050405020304" pitchFamily="18" charset="0"/>
              </a:rPr>
              <a:t>年以上。</a:t>
            </a:r>
          </a:p>
          <a:p>
            <a:pPr indent="0" algn="just">
              <a:lnSpc>
                <a:spcPct val="150000"/>
              </a:lnSpc>
              <a:buNone/>
            </a:pPr>
            <a:r>
              <a:rPr lang="zh-CN" altLang="zh-CN" sz="2800" b="1" kern="100" dirty="0">
                <a:solidFill>
                  <a:srgbClr val="C00000"/>
                </a:solidFill>
                <a:ea typeface="等线" panose="02010600030101010101" pitchFamily="2" charset="-122"/>
                <a:cs typeface="Times New Roman" panose="02020603050405020304" pitchFamily="18" charset="0"/>
              </a:rPr>
              <a:t>（</a:t>
            </a:r>
            <a:r>
              <a:rPr lang="en-US" altLang="zh-CN" sz="2800" b="1" kern="100" dirty="0">
                <a:solidFill>
                  <a:srgbClr val="C00000"/>
                </a:solidFill>
                <a:ea typeface="等线" panose="02010600030101010101" pitchFamily="2" charset="-122"/>
                <a:cs typeface="Times New Roman" panose="02020603050405020304" pitchFamily="18" charset="0"/>
              </a:rPr>
              <a:t>6</a:t>
            </a:r>
            <a:r>
              <a:rPr lang="zh-CN" altLang="zh-CN" sz="2800" b="1" kern="100" dirty="0">
                <a:solidFill>
                  <a:srgbClr val="C00000"/>
                </a:solidFill>
                <a:ea typeface="等线" panose="02010600030101010101" pitchFamily="2" charset="-122"/>
                <a:cs typeface="Times New Roman" panose="02020603050405020304" pitchFamily="18" charset="0"/>
              </a:rPr>
              <a:t>）充电速度快：</a:t>
            </a:r>
            <a:r>
              <a:rPr lang="zh-CN" altLang="zh-CN" sz="2800" b="1" kern="100" dirty="0">
                <a:ea typeface="等线" panose="02010600030101010101" pitchFamily="2" charset="-122"/>
                <a:cs typeface="Times New Roman" panose="02020603050405020304" pitchFamily="18" charset="0"/>
              </a:rPr>
              <a:t>其快速充电可在</a:t>
            </a:r>
            <a:r>
              <a:rPr lang="en-US" altLang="zh-CN" sz="2800" b="1" kern="100" dirty="0">
                <a:ea typeface="等线" panose="02010600030101010101" pitchFamily="2" charset="-122"/>
                <a:cs typeface="Times New Roman" panose="02020603050405020304" pitchFamily="18" charset="0"/>
              </a:rPr>
              <a:t>18</a:t>
            </a:r>
            <a:r>
              <a:rPr lang="zh-CN" altLang="zh-CN" sz="2800" b="1" kern="100" dirty="0">
                <a:ea typeface="等线" panose="02010600030101010101" pitchFamily="2" charset="-122"/>
                <a:cs typeface="Times New Roman" panose="02020603050405020304" pitchFamily="18" charset="0"/>
              </a:rPr>
              <a:t>分钟内完成且能量储存时间长。</a:t>
            </a:r>
            <a:endParaRPr lang="en-US" altLang="zh-CN" sz="28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另外，飞轮电池能进行超快速充电，</a:t>
            </a:r>
          </a:p>
          <a:p>
            <a:pPr indent="0" algn="just">
              <a:lnSpc>
                <a:spcPct val="150000"/>
              </a:lnSpc>
              <a:buNone/>
            </a:pPr>
            <a:r>
              <a:rPr lang="zh-CN" altLang="zh-CN" sz="2800" b="1" kern="100" dirty="0">
                <a:solidFill>
                  <a:srgbClr val="C00000"/>
                </a:solidFill>
                <a:ea typeface="等线" panose="02010600030101010101" pitchFamily="2" charset="-122"/>
                <a:cs typeface="Times New Roman" panose="02020603050405020304" pitchFamily="18" charset="0"/>
              </a:rPr>
              <a:t>（</a:t>
            </a:r>
            <a:r>
              <a:rPr lang="en-US" altLang="zh-CN" sz="2800" b="1" kern="100" dirty="0">
                <a:solidFill>
                  <a:srgbClr val="C00000"/>
                </a:solidFill>
                <a:ea typeface="等线" panose="02010600030101010101" pitchFamily="2" charset="-122"/>
                <a:cs typeface="Times New Roman" panose="02020603050405020304" pitchFamily="18" charset="0"/>
              </a:rPr>
              <a:t>7</a:t>
            </a:r>
            <a:r>
              <a:rPr lang="zh-CN" altLang="zh-CN" sz="2800" b="1" kern="100" dirty="0">
                <a:solidFill>
                  <a:srgbClr val="C00000"/>
                </a:solidFill>
                <a:ea typeface="等线" panose="02010600030101010101" pitchFamily="2" charset="-122"/>
                <a:cs typeface="Times New Roman" panose="02020603050405020304" pitchFamily="18" charset="0"/>
              </a:rPr>
              <a:t>）低损耗、低维护：</a:t>
            </a:r>
            <a:r>
              <a:rPr lang="zh-CN" altLang="zh-CN" sz="2800" b="1" kern="100" dirty="0">
                <a:ea typeface="等线" panose="02010600030101010101" pitchFamily="2" charset="-122"/>
                <a:cs typeface="Times New Roman" panose="02020603050405020304" pitchFamily="18" charset="0"/>
              </a:rPr>
              <a:t>磁悬浮轴承和真空环境使机械损耗可以被忽略，</a:t>
            </a:r>
            <a:endParaRPr lang="en-US" altLang="zh-CN" sz="28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系统维护周期长。</a:t>
            </a:r>
          </a:p>
          <a:p>
            <a:pPr indent="0" algn="just">
              <a:lnSpc>
                <a:spcPct val="150000"/>
              </a:lnSpc>
              <a:buNone/>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飞轮为纯机械结构，不会像内燃机产生排气污染，</a:t>
            </a:r>
            <a:endParaRPr lang="en-US" altLang="zh-CN" sz="28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同时也没有化学蓄电池的化学反应过程，</a:t>
            </a:r>
            <a:endParaRPr lang="en-US" altLang="zh-CN" sz="2800"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sz="2800" b="1" kern="100" dirty="0">
                <a:ea typeface="等线" panose="02010600030101010101" pitchFamily="2" charset="-122"/>
                <a:cs typeface="Times New Roman" panose="02020603050405020304" pitchFamily="18" charset="0"/>
              </a:rPr>
              <a:t>                                      </a:t>
            </a:r>
            <a:r>
              <a:rPr lang="zh-CN" altLang="zh-CN" sz="2800" b="1" kern="100" dirty="0">
                <a:ea typeface="等线" panose="02010600030101010101" pitchFamily="2" charset="-122"/>
                <a:cs typeface="Times New Roman" panose="02020603050405020304" pitchFamily="18" charset="0"/>
              </a:rPr>
              <a:t>不会引起腐蚀，也无废料的处理回收问题。</a:t>
            </a:r>
          </a:p>
          <a:p>
            <a:endParaRPr lang="zh-CN" altLang="en-US" dirty="0"/>
          </a:p>
        </p:txBody>
      </p:sp>
    </p:spTree>
    <p:extLst>
      <p:ext uri="{BB962C8B-B14F-4D97-AF65-F5344CB8AC3E}">
        <p14:creationId xmlns:p14="http://schemas.microsoft.com/office/powerpoint/2010/main" xmlns="" val="42940794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77308D9-55A8-4C79-96CF-A78509DB11F5}"/>
              </a:ext>
            </a:extLst>
          </p:cNvPr>
          <p:cNvSpPr>
            <a:spLocks noGrp="1"/>
          </p:cNvSpPr>
          <p:nvPr>
            <p:ph idx="1"/>
          </p:nvPr>
        </p:nvSpPr>
        <p:spPr>
          <a:xfrm>
            <a:off x="838200" y="1040013"/>
            <a:ext cx="10515600" cy="5528211"/>
          </a:xfrm>
        </p:spPr>
        <p:txBody>
          <a:bodyPr>
            <a:normAutofit/>
          </a:bodyPr>
          <a:lstStyle/>
          <a:p>
            <a:pPr indent="0" algn="just">
              <a:lnSpc>
                <a:spcPct val="150000"/>
              </a:lnSpc>
              <a:buNone/>
            </a:pPr>
            <a:r>
              <a:rPr lang="zh-CN" altLang="zh-CN" b="1" kern="100" dirty="0">
                <a:ea typeface="等线" panose="02010600030101010101" pitchFamily="2" charset="-122"/>
                <a:cs typeface="Times New Roman" panose="02020603050405020304" pitchFamily="18" charset="0"/>
              </a:rPr>
              <a:t>而飞轮电池的缺点主要有以下几个方面：</a:t>
            </a:r>
          </a:p>
          <a:p>
            <a:pPr indent="0" algn="just">
              <a:lnSpc>
                <a:spcPct val="150000"/>
              </a:lnSpc>
              <a:buNone/>
            </a:pPr>
            <a:r>
              <a:rPr lang="zh-CN" altLang="zh-CN" b="1" kern="100" dirty="0">
                <a:ea typeface="等线" panose="02010600030101010101" pitchFamily="2" charset="-122"/>
                <a:cs typeface="Times New Roman" panose="02020603050405020304" pitchFamily="18" charset="0"/>
              </a:rPr>
              <a:t>由于在实际工作中，飞轮的转速可达</a:t>
            </a:r>
            <a:r>
              <a:rPr lang="en-US" altLang="zh-CN" b="1" kern="100" dirty="0">
                <a:ea typeface="等线" panose="02010600030101010101" pitchFamily="2" charset="-122"/>
                <a:cs typeface="Times New Roman" panose="02020603050405020304" pitchFamily="18" charset="0"/>
              </a:rPr>
              <a:t>40000</a:t>
            </a:r>
            <a:r>
              <a:rPr lang="zh-CN" altLang="zh-CN" b="1" kern="100" dirty="0">
                <a:ea typeface="等线" panose="02010600030101010101" pitchFamily="2" charset="-122"/>
                <a:cs typeface="Times New Roman" panose="02020603050405020304" pitchFamily="18" charset="0"/>
              </a:rPr>
              <a:t>～</a:t>
            </a:r>
            <a:r>
              <a:rPr lang="en-US" altLang="zh-CN" b="1" kern="100" dirty="0">
                <a:ea typeface="等线" panose="02010600030101010101" pitchFamily="2" charset="-122"/>
                <a:cs typeface="Times New Roman" panose="02020603050405020304" pitchFamily="18" charset="0"/>
              </a:rPr>
              <a:t>50000r/min</a:t>
            </a:r>
            <a:r>
              <a:rPr lang="zh-CN" altLang="zh-CN" b="1" kern="100" dirty="0">
                <a:ea typeface="等线" panose="02010600030101010101" pitchFamily="2" charset="-122"/>
                <a:cs typeface="Times New Roman" panose="02020603050405020304" pitchFamily="18" charset="0"/>
              </a:rPr>
              <a:t>，</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一般金属制成的飞轮无法承受这样高的转速，容易解体，</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所以飞轮一般都采用碳纤维制成，</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制造飞船的碳纤维材料目前还很贵，所以</a:t>
            </a:r>
            <a:r>
              <a:rPr lang="zh-CN" altLang="zh-CN" b="1" kern="100" dirty="0">
                <a:solidFill>
                  <a:srgbClr val="C00000"/>
                </a:solidFill>
                <a:ea typeface="等线" panose="02010600030101010101" pitchFamily="2" charset="-122"/>
                <a:cs typeface="Times New Roman" panose="02020603050405020304" pitchFamily="18" charset="0"/>
              </a:rPr>
              <a:t>成本比较高</a:t>
            </a:r>
            <a:r>
              <a:rPr lang="zh-CN" altLang="zh-CN" b="1" kern="100" dirty="0">
                <a:ea typeface="等线" panose="02010600030101010101" pitchFamily="2" charset="-122"/>
                <a:cs typeface="Times New Roman" panose="02020603050405020304" pitchFamily="18" charset="0"/>
              </a:rPr>
              <a:t>。</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endParaRPr lang="zh-CN" altLang="zh-CN" sz="1800" kern="100" dirty="0">
              <a:effectLst/>
              <a:latin typeface="Times New Roman" panose="02020603050405020304" pitchFamily="18" charset="0"/>
              <a:ea typeface="宋体" panose="02010600030101010101" pitchFamily="2" charset="-122"/>
            </a:endParaRPr>
          </a:p>
          <a:p>
            <a:endParaRPr lang="zh-CN" altLang="en-US" dirty="0"/>
          </a:p>
        </p:txBody>
      </p:sp>
    </p:spTree>
    <p:extLst>
      <p:ext uri="{BB962C8B-B14F-4D97-AF65-F5344CB8AC3E}">
        <p14:creationId xmlns:p14="http://schemas.microsoft.com/office/powerpoint/2010/main" xmlns="" val="33344421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677308D9-55A8-4C79-96CF-A78509DB11F5}"/>
              </a:ext>
            </a:extLst>
          </p:cNvPr>
          <p:cNvSpPr>
            <a:spLocks noGrp="1"/>
          </p:cNvSpPr>
          <p:nvPr>
            <p:ph idx="1"/>
          </p:nvPr>
        </p:nvSpPr>
        <p:spPr>
          <a:xfrm>
            <a:off x="838200" y="721217"/>
            <a:ext cx="10515600" cy="5898523"/>
          </a:xfrm>
        </p:spPr>
        <p:txBody>
          <a:bodyPr>
            <a:normAutofit/>
          </a:bodyPr>
          <a:lstStyle/>
          <a:p>
            <a:pPr indent="0" algn="just">
              <a:lnSpc>
                <a:spcPct val="150000"/>
              </a:lnSpc>
              <a:buNone/>
            </a:pPr>
            <a:r>
              <a:rPr lang="zh-CN" altLang="zh-CN" b="1" kern="100" dirty="0">
                <a:ea typeface="等线" panose="02010600030101010101" pitchFamily="2" charset="-122"/>
                <a:cs typeface="Times New Roman" panose="02020603050405020304" pitchFamily="18" charset="0"/>
              </a:rPr>
              <a:t>飞轮一旦充电，就会不停转动下去，当不用电时，</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飞轮还在那里转动，浪费了能量</a:t>
            </a:r>
            <a:r>
              <a:rPr lang="zh-CN" altLang="en-US" b="1" kern="100" dirty="0">
                <a:ea typeface="等线" panose="02010600030101010101" pitchFamily="2" charset="-122"/>
                <a:cs typeface="Times New Roman" panose="02020603050405020304" pitchFamily="18" charset="0"/>
              </a:rPr>
              <a:t>。</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例如</a:t>
            </a:r>
            <a:r>
              <a:rPr lang="zh-CN" altLang="en-US" b="1" kern="100" dirty="0">
                <a:ea typeface="等线" panose="02010600030101010101" pitchFamily="2" charset="-122"/>
                <a:cs typeface="Times New Roman" panose="02020603050405020304" pitchFamily="18" charset="0"/>
              </a:rPr>
              <a:t>：</a:t>
            </a:r>
            <a:r>
              <a:rPr lang="zh-CN" altLang="zh-CN" b="1" kern="100" dirty="0">
                <a:ea typeface="等线" panose="02010600030101010101" pitchFamily="2" charset="-122"/>
                <a:cs typeface="Times New Roman" panose="02020603050405020304" pitchFamily="18" charset="0"/>
              </a:rPr>
              <a:t>给一辆飞轮电池汽车充电后，该汽车可以行驶三个小时，汽车走了两个小时后，车主休息半个小时，那么这半小时飞轮就在那里白白转动，不过飞轮空转时，由于没有负载能量，损失不会太大，比目前存放一段时间不用的蓄电池损失的能量还要小，如果静止不动几乎没有能量损失。</a:t>
            </a:r>
          </a:p>
          <a:p>
            <a:pPr indent="266700" algn="just">
              <a:lnSpc>
                <a:spcPct val="150000"/>
              </a:lnSpc>
            </a:pPr>
            <a:r>
              <a:rPr lang="zh-CN" altLang="zh-CN" b="1" kern="100" dirty="0">
                <a:solidFill>
                  <a:srgbClr val="C00000"/>
                </a:solidFill>
                <a:ea typeface="等线" panose="02010600030101010101" pitchFamily="2" charset="-122"/>
                <a:cs typeface="Times New Roman" panose="02020603050405020304" pitchFamily="18" charset="0"/>
              </a:rPr>
              <a:t>解决的办法：</a:t>
            </a:r>
            <a:r>
              <a:rPr lang="zh-CN" altLang="zh-CN" b="1" kern="100" dirty="0">
                <a:ea typeface="等线" panose="02010600030101010101" pitchFamily="2" charset="-122"/>
                <a:cs typeface="Times New Roman" panose="02020603050405020304" pitchFamily="18" charset="0"/>
              </a:rPr>
              <a:t>给飞轮电池配备化学充电电池，当不需要用电时，</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可把飞轮转动的电能充进化学电池中，但是给飞轮电池配</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备化学电池带来的问题是增加了汽车的重量。</a:t>
            </a:r>
          </a:p>
          <a:p>
            <a:pPr indent="266700" algn="just">
              <a:lnSpc>
                <a:spcPct val="150000"/>
              </a:lnSpc>
            </a:pPr>
            <a:endParaRPr lang="zh-CN" altLang="zh-CN" sz="1800" kern="100" dirty="0">
              <a:effectLst/>
              <a:latin typeface="Times New Roman" panose="02020603050405020304" pitchFamily="18" charset="0"/>
              <a:ea typeface="宋体" panose="02010600030101010101" pitchFamily="2" charset="-122"/>
            </a:endParaRPr>
          </a:p>
          <a:p>
            <a:endParaRPr lang="zh-CN" altLang="en-US" dirty="0"/>
          </a:p>
        </p:txBody>
      </p:sp>
    </p:spTree>
    <p:extLst>
      <p:ext uri="{BB962C8B-B14F-4D97-AF65-F5344CB8AC3E}">
        <p14:creationId xmlns:p14="http://schemas.microsoft.com/office/powerpoint/2010/main" xmlns="" val="31203845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ABBF5ABA-E397-4F68-B533-D62B2C4CC645}"/>
              </a:ext>
            </a:extLst>
          </p:cNvPr>
          <p:cNvSpPr>
            <a:spLocks noGrp="1"/>
          </p:cNvSpPr>
          <p:nvPr>
            <p:ph idx="1"/>
          </p:nvPr>
        </p:nvSpPr>
        <p:spPr>
          <a:xfrm>
            <a:off x="838200" y="1253331"/>
            <a:ext cx="10515600" cy="4351338"/>
          </a:xfrm>
        </p:spPr>
        <p:txBody>
          <a:bodyPr>
            <a:normAutofit/>
          </a:bodyPr>
          <a:lstStyle/>
          <a:p>
            <a:pPr indent="0" algn="just">
              <a:lnSpc>
                <a:spcPct val="150000"/>
              </a:lnSpc>
              <a:buNone/>
            </a:pPr>
            <a:r>
              <a:rPr lang="zh-CN" altLang="zh-CN" b="1" kern="100" dirty="0">
                <a:ea typeface="等线" panose="02010600030101010101" pitchFamily="2" charset="-122"/>
                <a:cs typeface="Times New Roman" panose="02020603050405020304" pitchFamily="18" charset="0"/>
              </a:rPr>
              <a:t>飞轮储能方法一直未能得到广泛的应用主要由于以下原因。</a:t>
            </a:r>
          </a:p>
          <a:p>
            <a:pPr marL="342900" lvl="0" indent="-342900" algn="just">
              <a:lnSpc>
                <a:spcPct val="150000"/>
              </a:lnSpc>
              <a:buFont typeface="+mj-lt"/>
              <a:buAutoNum type="arabicPeriod"/>
            </a:pPr>
            <a:r>
              <a:rPr lang="zh-CN" altLang="zh-CN" b="1" kern="100" dirty="0">
                <a:ea typeface="等线" panose="02010600030101010101" pitchFamily="2" charset="-122"/>
                <a:cs typeface="Times New Roman" panose="02020603050405020304" pitchFamily="18" charset="0"/>
              </a:rPr>
              <a:t>飞轮本身的能耗主要来自轴承摩擦和空气阻力。</a:t>
            </a:r>
          </a:p>
          <a:p>
            <a:pPr marL="342900" lvl="0" indent="-342900" algn="just">
              <a:lnSpc>
                <a:spcPct val="150000"/>
              </a:lnSpc>
              <a:buFont typeface="+mj-lt"/>
              <a:buAutoNum type="arabicPeriod"/>
            </a:pPr>
            <a:r>
              <a:rPr lang="zh-CN" altLang="zh-CN" b="1" kern="100" dirty="0">
                <a:ea typeface="等线" panose="02010600030101010101" pitchFamily="2" charset="-122"/>
                <a:cs typeface="Times New Roman" panose="02020603050405020304" pitchFamily="18" charset="0"/>
              </a:rPr>
              <a:t>常规的飞轮是由钢（或铸铁）制成的，储能有限。</a:t>
            </a:r>
          </a:p>
          <a:p>
            <a:pPr marL="342900" lvl="0" indent="-342900" algn="just">
              <a:lnSpc>
                <a:spcPct val="150000"/>
              </a:lnSpc>
              <a:buFont typeface="+mj-lt"/>
              <a:buAutoNum type="arabicPeriod"/>
            </a:pPr>
            <a:r>
              <a:rPr lang="zh-CN" altLang="zh-CN" b="1" kern="100" dirty="0">
                <a:ea typeface="等线" panose="02010600030101010101" pitchFamily="2" charset="-122"/>
                <a:cs typeface="Times New Roman" panose="02020603050405020304" pitchFamily="18" charset="0"/>
              </a:rPr>
              <a:t>要完成电能机械能的转换，还需要一套复杂的电力电子装置。</a:t>
            </a:r>
          </a:p>
          <a:p>
            <a:pPr>
              <a:lnSpc>
                <a:spcPct val="150000"/>
              </a:lnSpc>
            </a:pPr>
            <a:r>
              <a:rPr lang="zh-CN" altLang="zh-CN" b="1" kern="100" dirty="0">
                <a:ea typeface="等线" panose="02010600030101010101" pitchFamily="2" charset="-122"/>
                <a:cs typeface="Times New Roman" panose="02020603050405020304" pitchFamily="18" charset="0"/>
              </a:rPr>
              <a:t>目前，飞轮储能技术取得突破性进展是基于高能永磁及高温超导技术的出现、高强纤维复合材料的问世及电力电子技术的飞速发展。</a:t>
            </a:r>
            <a:r>
              <a:rPr lang="en-US" altLang="zh-CN" b="1" kern="100" dirty="0">
                <a:ea typeface="等线" panose="02010600030101010101" pitchFamily="2" charset="-122"/>
                <a:cs typeface="Times New Roman" panose="02020603050405020304" pitchFamily="18" charset="0"/>
              </a:rPr>
              <a:t> </a:t>
            </a:r>
            <a:endParaRPr lang="zh-CN" altLang="en-US" b="1" kern="100" dirty="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11833752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xmlns="" id="{DA73AEA7-C9BF-4D09-ACC9-96AF356D53B5}"/>
              </a:ext>
            </a:extLst>
          </p:cNvPr>
          <p:cNvSpPr txBox="1"/>
          <p:nvPr/>
        </p:nvSpPr>
        <p:spPr>
          <a:xfrm>
            <a:off x="1705183" y="1946880"/>
            <a:ext cx="9666862" cy="269920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6000" kern="0" dirty="0">
                <a:solidFill>
                  <a:srgbClr val="FFFFFF"/>
                </a:solidFill>
                <a:latin typeface="微软雅黑" panose="020B0503020204020204" pitchFamily="34" charset="-122"/>
                <a:ea typeface="微软雅黑" panose="020B0503020204020204" pitchFamily="34" charset="-122"/>
              </a:rPr>
              <a:t>PART 3</a:t>
            </a:r>
          </a:p>
          <a:p>
            <a:pPr lvl="0">
              <a:lnSpc>
                <a:spcPct val="150000"/>
              </a:lnSpc>
              <a:defRPr/>
            </a:pPr>
            <a:r>
              <a:rPr lang="zh-CN" altLang="en-US" sz="6000" kern="0" dirty="0">
                <a:solidFill>
                  <a:srgbClr val="FFFFFF"/>
                </a:solidFill>
                <a:latin typeface="微软雅黑" panose="020B0503020204020204" pitchFamily="34" charset="-122"/>
                <a:ea typeface="微软雅黑" panose="020B0503020204020204" pitchFamily="34" charset="-122"/>
              </a:rPr>
              <a:t>太阳能电池认知与应用</a:t>
            </a:r>
            <a:endParaRPr lang="en-US" altLang="zh-CN" sz="60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39520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EA96DA2E-FC0D-4309-9948-E7F4D181DF89}"/>
              </a:ext>
            </a:extLst>
          </p:cNvPr>
          <p:cNvSpPr>
            <a:spLocks noGrp="1"/>
          </p:cNvSpPr>
          <p:nvPr>
            <p:ph idx="1"/>
          </p:nvPr>
        </p:nvSpPr>
        <p:spPr>
          <a:xfrm>
            <a:off x="1211687" y="1516532"/>
            <a:ext cx="10515600" cy="4351338"/>
          </a:xfrm>
        </p:spPr>
        <p:txBody>
          <a:bodyPr/>
          <a:lstStyle/>
          <a:p>
            <a:pPr indent="0" algn="just">
              <a:lnSpc>
                <a:spcPct val="150000"/>
              </a:lnSpc>
              <a:buNone/>
            </a:pPr>
            <a:r>
              <a:rPr lang="zh-CN" altLang="zh-CN" b="1" kern="100" dirty="0">
                <a:ea typeface="等线" panose="02010600030101010101" pitchFamily="2" charset="-122"/>
                <a:cs typeface="Times New Roman" panose="02020603050405020304" pitchFamily="18" charset="0"/>
              </a:rPr>
              <a:t>太阳能电池又称为“太阳能芯片”或“光电池”，</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是一种利用太阳光直接发电的光电半导体薄片。</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只要被满足一定照度条件的光照到，瞬间就可输出电压及在有回路的情况下产生电流。</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在物理学上称为太阳能光伏，简称光伏。</a:t>
            </a:r>
          </a:p>
          <a:p>
            <a:endParaRPr lang="zh-CN" altLang="en-US" dirty="0"/>
          </a:p>
        </p:txBody>
      </p:sp>
      <p:sp>
        <p:nvSpPr>
          <p:cNvPr id="4" name="Text Box 4">
            <a:extLst>
              <a:ext uri="{FF2B5EF4-FFF2-40B4-BE49-F238E27FC236}">
                <a16:creationId xmlns:a16="http://schemas.microsoft.com/office/drawing/2014/main" xmlns="" id="{A9FE34FA-D7A6-466D-9958-EBB090AF40B9}"/>
              </a:ext>
            </a:extLst>
          </p:cNvPr>
          <p:cNvSpPr txBox="1">
            <a:spLocks noGrp="1"/>
          </p:cNvSpPr>
          <p:nvPr>
            <p:ph type="title"/>
          </p:nvPr>
        </p:nvSpPr>
        <p:spPr>
          <a:xfrm>
            <a:off x="838200" y="815886"/>
            <a:ext cx="5109091" cy="535531"/>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一、太阳能电池的工作原理</a:t>
            </a:r>
          </a:p>
        </p:txBody>
      </p:sp>
      <p:pic>
        <p:nvPicPr>
          <p:cNvPr id="12290" name="图片 501">
            <a:extLst>
              <a:ext uri="{FF2B5EF4-FFF2-40B4-BE49-F238E27FC236}">
                <a16:creationId xmlns:a16="http://schemas.microsoft.com/office/drawing/2014/main" xmlns="" id="{8E91450F-8A87-40E2-B40B-6B91BD7E64E5}"/>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28102" t="32788" r="23270" b="29286"/>
          <a:stretch>
            <a:fillRect/>
          </a:stretch>
        </p:blipFill>
        <p:spPr bwMode="auto">
          <a:xfrm>
            <a:off x="6941713" y="4211185"/>
            <a:ext cx="5182674" cy="219738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3631883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B1D1D3B-F6BC-484E-9601-62321FA0C4C7}"/>
              </a:ext>
            </a:extLst>
          </p:cNvPr>
          <p:cNvSpPr>
            <a:spLocks noGrp="1"/>
          </p:cNvSpPr>
          <p:nvPr>
            <p:ph idx="1"/>
          </p:nvPr>
        </p:nvSpPr>
        <p:spPr>
          <a:xfrm>
            <a:off x="670776" y="944238"/>
            <a:ext cx="10515600" cy="4773982"/>
          </a:xfrm>
        </p:spPr>
        <p:txBody>
          <a:bodyPr>
            <a:normAutofit/>
          </a:bodyPr>
          <a:lstStyle/>
          <a:p>
            <a:pPr indent="266700" algn="just">
              <a:lnSpc>
                <a:spcPct val="150000"/>
              </a:lnSpc>
            </a:pPr>
            <a:r>
              <a:rPr lang="zh-CN" altLang="zh-CN" b="1" kern="100" dirty="0">
                <a:ea typeface="等线" panose="02010600030101010101" pitchFamily="2" charset="-122"/>
                <a:cs typeface="Times New Roman" panose="02020603050405020304" pitchFamily="18" charset="0"/>
              </a:rPr>
              <a:t>太阳能电池是通过光电效应或者光化学效应直接把</a:t>
            </a:r>
            <a:r>
              <a:rPr lang="zh-CN" altLang="zh-CN" b="1" kern="100" dirty="0">
                <a:solidFill>
                  <a:srgbClr val="C00000"/>
                </a:solidFill>
                <a:ea typeface="等线" panose="02010600030101010101" pitchFamily="2" charset="-122"/>
                <a:cs typeface="Times New Roman" panose="02020603050405020304" pitchFamily="18" charset="0"/>
              </a:rPr>
              <a:t>光能转化成电能</a:t>
            </a:r>
            <a:r>
              <a:rPr lang="zh-CN" altLang="zh-CN" b="1" kern="100" dirty="0">
                <a:ea typeface="等线" panose="02010600030101010101" pitchFamily="2" charset="-122"/>
                <a:cs typeface="Times New Roman" panose="02020603050405020304" pitchFamily="18" charset="0"/>
              </a:rPr>
              <a:t>的装置，</a:t>
            </a:r>
            <a:r>
              <a:rPr lang="en-US" altLang="zh-CN" b="1" kern="100" dirty="0">
                <a:ea typeface="等线" panose="02010600030101010101" pitchFamily="2" charset="-122"/>
                <a:cs typeface="Times New Roman" panose="02020603050405020304" pitchFamily="18" charset="0"/>
              </a:rPr>
              <a:t> </a:t>
            </a: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以光电效应工作的晶硅太阳能电池为主流，</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而以光化学效应工作的薄膜电池实施太阳能电池则还处于萌芽阶段。</a:t>
            </a:r>
          </a:p>
          <a:p>
            <a:pPr indent="266700" algn="just">
              <a:lnSpc>
                <a:spcPct val="150000"/>
              </a:lnSpc>
            </a:pPr>
            <a:r>
              <a:rPr lang="zh-CN" altLang="zh-CN" b="1" kern="100" dirty="0">
                <a:ea typeface="等线" panose="02010600030101010101" pitchFamily="2" charset="-122"/>
                <a:cs typeface="Times New Roman" panose="02020603050405020304" pitchFamily="18" charset="0"/>
              </a:rPr>
              <a:t>太阳能电池具有节能、安全、环保的特点。</a:t>
            </a:r>
            <a:endParaRPr lang="en-US" altLang="zh-CN" b="1" kern="100" dirty="0">
              <a:ea typeface="等线" panose="02010600030101010101" pitchFamily="2" charset="-122"/>
              <a:cs typeface="Times New Roman" panose="02020603050405020304" pitchFamily="18" charset="0"/>
            </a:endParaRPr>
          </a:p>
          <a:p>
            <a:pPr indent="266700" algn="just">
              <a:lnSpc>
                <a:spcPct val="150000"/>
              </a:lnSpc>
            </a:pPr>
            <a:r>
              <a:rPr lang="zh-CN" altLang="zh-CN" b="1" kern="100" dirty="0">
                <a:ea typeface="等线" panose="02010600030101010101" pitchFamily="2" charset="-122"/>
                <a:cs typeface="Times New Roman" panose="02020603050405020304" pitchFamily="18" charset="0"/>
              </a:rPr>
              <a:t>由于太阳电池的光电转换效率、电池系统的配置复杂性、</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价格及车辆的特殊使用环境等因素，</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太阳电池在电动汽车上只能作为一种补充电源。</a:t>
            </a:r>
          </a:p>
          <a:p>
            <a:endParaRPr lang="zh-CN" altLang="en-US" dirty="0"/>
          </a:p>
        </p:txBody>
      </p:sp>
    </p:spTree>
    <p:extLst>
      <p:ext uri="{BB962C8B-B14F-4D97-AF65-F5344CB8AC3E}">
        <p14:creationId xmlns:p14="http://schemas.microsoft.com/office/powerpoint/2010/main" xmlns="" val="673880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038275" y="921420"/>
            <a:ext cx="6444615" cy="1162051"/>
            <a:chOff x="3237789" y="1193772"/>
            <a:chExt cx="3636000" cy="967932"/>
          </a:xfrm>
        </p:grpSpPr>
        <p:grpSp>
          <p:nvGrpSpPr>
            <p:cNvPr id="5" name="组合 4"/>
            <p:cNvGrpSpPr/>
            <p:nvPr/>
          </p:nvGrpSpPr>
          <p:grpSpPr>
            <a:xfrm>
              <a:off x="3237789" y="1193772"/>
              <a:ext cx="3636000" cy="967932"/>
              <a:chOff x="4139952" y="1170041"/>
              <a:chExt cx="3559469" cy="536519"/>
            </a:xfrm>
          </p:grpSpPr>
          <p:sp>
            <p:nvSpPr>
              <p:cNvPr id="7" name="圆角矩形 6"/>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8" name="圆角矩形 113"/>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9" name="TextBox 8"/>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rPr>
                  <a:t>01</a:t>
                </a:r>
                <a:endParaRPr lang="zh-CN" altLang="en-US"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6" name="TextBox 5"/>
            <p:cNvSpPr txBox="1"/>
            <p:nvPr/>
          </p:nvSpPr>
          <p:spPr>
            <a:xfrm>
              <a:off x="3807179" y="1436609"/>
              <a:ext cx="2929429" cy="414240"/>
            </a:xfrm>
            <a:prstGeom prst="rect">
              <a:avLst/>
            </a:prstGeom>
            <a:noFill/>
          </p:spPr>
          <p:txBody>
            <a:bodyPr wrap="square" rtlCol="0">
              <a:spAutoFit/>
            </a:bodyPr>
            <a:lstStyle/>
            <a:p>
              <a:pPr>
                <a:lnSpc>
                  <a:spcPct val="120000"/>
                </a:lnSpc>
              </a:pPr>
              <a:r>
                <a:rPr lang="zh-CN" altLang="en-US" sz="2400" dirty="0"/>
                <a:t> 能介绍太阳能汽车的组成</a:t>
              </a:r>
            </a:p>
          </p:txBody>
        </p:sp>
      </p:grpSp>
      <p:sp>
        <p:nvSpPr>
          <p:cNvPr id="32" name="Freeform 5"/>
          <p:cNvSpPr/>
          <p:nvPr/>
        </p:nvSpPr>
        <p:spPr bwMode="auto">
          <a:xfrm>
            <a:off x="3560445" y="963964"/>
            <a:ext cx="626745" cy="4896485"/>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53" name="组合 52"/>
          <p:cNvGrpSpPr/>
          <p:nvPr/>
        </p:nvGrpSpPr>
        <p:grpSpPr>
          <a:xfrm>
            <a:off x="4038274" y="2375153"/>
            <a:ext cx="6588349" cy="1182370"/>
            <a:chOff x="3237789" y="2461817"/>
            <a:chExt cx="3636000" cy="967932"/>
          </a:xfrm>
        </p:grpSpPr>
        <p:grpSp>
          <p:nvGrpSpPr>
            <p:cNvPr id="23" name="组合 22"/>
            <p:cNvGrpSpPr/>
            <p:nvPr/>
          </p:nvGrpSpPr>
          <p:grpSpPr>
            <a:xfrm>
              <a:off x="3237789" y="2461817"/>
              <a:ext cx="3636000" cy="967932"/>
              <a:chOff x="4139952" y="1170041"/>
              <a:chExt cx="3559469" cy="536519"/>
            </a:xfrm>
          </p:grpSpPr>
          <p:sp>
            <p:nvSpPr>
              <p:cNvPr id="25" name="圆角矩形 24"/>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26" name="圆角矩形 113"/>
              <p:cNvSpPr/>
              <p:nvPr/>
            </p:nvSpPr>
            <p:spPr>
              <a:xfrm>
                <a:off x="4716016" y="1250029"/>
                <a:ext cx="2819382"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6"/>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27" name="TextBox 26"/>
              <p:cNvSpPr txBox="1"/>
              <p:nvPr/>
            </p:nvSpPr>
            <p:spPr>
              <a:xfrm>
                <a:off x="4237519" y="1333759"/>
                <a:ext cx="486118" cy="180953"/>
              </a:xfrm>
              <a:prstGeom prst="rect">
                <a:avLst/>
              </a:prstGeom>
              <a:noFill/>
            </p:spPr>
            <p:txBody>
              <a:bodyPr wrap="square" rtlCol="0">
                <a:spAutoFit/>
              </a:bodyPr>
              <a:lstStyle/>
              <a:p>
                <a:pPr algn="ctr"/>
                <a:r>
                  <a:rPr lang="en-US" altLang="zh-CN"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rPr>
                  <a:t>02</a:t>
                </a:r>
                <a:endParaRPr lang="zh-CN" altLang="en-US"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6" name="TextBox 35"/>
            <p:cNvSpPr txBox="1"/>
            <p:nvPr/>
          </p:nvSpPr>
          <p:spPr>
            <a:xfrm>
              <a:off x="3792967" y="2695799"/>
              <a:ext cx="2884725" cy="407121"/>
            </a:xfrm>
            <a:prstGeom prst="rect">
              <a:avLst/>
            </a:prstGeom>
            <a:noFill/>
          </p:spPr>
          <p:txBody>
            <a:bodyPr wrap="square" rtlCol="0">
              <a:spAutoFit/>
            </a:bodyPr>
            <a:lstStyle/>
            <a:p>
              <a:pPr algn="l">
                <a:lnSpc>
                  <a:spcPct val="120000"/>
                </a:lnSpc>
                <a:spcBef>
                  <a:spcPts val="0"/>
                </a:spcBef>
                <a:spcAft>
                  <a:spcPts val="0"/>
                </a:spcAft>
              </a:pPr>
              <a:r>
                <a:rPr lang="zh-CN" altLang="en-US" sz="2400" dirty="0"/>
                <a:t>能介绍太阳能电池的特点</a:t>
              </a:r>
            </a:p>
          </p:txBody>
        </p:sp>
      </p:grpSp>
      <p:grpSp>
        <p:nvGrpSpPr>
          <p:cNvPr id="54" name="组合 53"/>
          <p:cNvGrpSpPr/>
          <p:nvPr/>
        </p:nvGrpSpPr>
        <p:grpSpPr>
          <a:xfrm>
            <a:off x="4038275" y="3773201"/>
            <a:ext cx="6534785" cy="1167765"/>
            <a:chOff x="3249768" y="3729867"/>
            <a:chExt cx="3636000" cy="967932"/>
          </a:xfrm>
        </p:grpSpPr>
        <p:grpSp>
          <p:nvGrpSpPr>
            <p:cNvPr id="11" name="组合 10"/>
            <p:cNvGrpSpPr/>
            <p:nvPr/>
          </p:nvGrpSpPr>
          <p:grpSpPr>
            <a:xfrm>
              <a:off x="3249768" y="3729867"/>
              <a:ext cx="3636000" cy="967932"/>
              <a:chOff x="4139952" y="1170041"/>
              <a:chExt cx="3559469" cy="536519"/>
            </a:xfrm>
          </p:grpSpPr>
          <p:sp>
            <p:nvSpPr>
              <p:cNvPr id="13" name="圆角矩形 12"/>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4" name="圆角矩形 113"/>
              <p:cNvSpPr/>
              <p:nvPr/>
            </p:nvSpPr>
            <p:spPr>
              <a:xfrm>
                <a:off x="4733447" y="1260998"/>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5" name="TextBox 14"/>
              <p:cNvSpPr txBox="1"/>
              <p:nvPr/>
            </p:nvSpPr>
            <p:spPr>
              <a:xfrm>
                <a:off x="4203132" y="1364010"/>
                <a:ext cx="486118" cy="183216"/>
              </a:xfrm>
              <a:prstGeom prst="rect">
                <a:avLst/>
              </a:prstGeom>
              <a:noFill/>
            </p:spPr>
            <p:txBody>
              <a:bodyPr wrap="square" rtlCol="0">
                <a:spAutoFit/>
              </a:bodyPr>
              <a:lstStyle/>
              <a:p>
                <a:pPr algn="ctr"/>
                <a:r>
                  <a:rPr lang="en-US" altLang="zh-CN"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rPr>
                  <a:t>03</a:t>
                </a:r>
                <a:endParaRPr lang="zh-CN" altLang="en-US"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7" name="TextBox 36"/>
            <p:cNvSpPr txBox="1"/>
            <p:nvPr/>
          </p:nvSpPr>
          <p:spPr>
            <a:xfrm>
              <a:off x="3833450" y="3963324"/>
              <a:ext cx="2880000" cy="412213"/>
            </a:xfrm>
            <a:prstGeom prst="rect">
              <a:avLst/>
            </a:prstGeom>
            <a:noFill/>
          </p:spPr>
          <p:txBody>
            <a:bodyPr wrap="square" rtlCol="0">
              <a:spAutoFit/>
            </a:bodyPr>
            <a:lstStyle/>
            <a:p>
              <a:pPr algn="l">
                <a:lnSpc>
                  <a:spcPct val="120000"/>
                </a:lnSpc>
                <a:spcBef>
                  <a:spcPts val="0"/>
                </a:spcBef>
                <a:spcAft>
                  <a:spcPts val="0"/>
                </a:spcAft>
              </a:pPr>
              <a:r>
                <a:rPr lang="zh-CN" altLang="en-US" sz="2400" dirty="0">
                  <a:sym typeface="+mn-ea"/>
                </a:rPr>
                <a:t> 能介绍超级电容的特点</a:t>
              </a:r>
            </a:p>
          </p:txBody>
        </p:sp>
      </p:grpSp>
      <p:sp>
        <p:nvSpPr>
          <p:cNvPr id="107" name="椭圆 106"/>
          <p:cNvSpPr/>
          <p:nvPr/>
        </p:nvSpPr>
        <p:spPr>
          <a:xfrm>
            <a:off x="4406706" y="5676719"/>
            <a:ext cx="183161" cy="183185"/>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17" name="组合 116"/>
          <p:cNvGrpSpPr/>
          <p:nvPr/>
        </p:nvGrpSpPr>
        <p:grpSpPr>
          <a:xfrm>
            <a:off x="8225636" y="5576113"/>
            <a:ext cx="383842" cy="383892"/>
            <a:chOff x="304800" y="673100"/>
            <a:chExt cx="4000500" cy="4000500"/>
          </a:xfrm>
          <a:effectLst>
            <a:outerShdw blurRad="381000" dist="152400" dir="8100000" algn="tr" rotWithShape="0">
              <a:prstClr val="black">
                <a:alpha val="7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椭圆 1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796498" y="2695823"/>
            <a:ext cx="1645963" cy="1645963"/>
            <a:chOff x="391147" y="2871710"/>
            <a:chExt cx="1645963" cy="1645963"/>
          </a:xfrm>
        </p:grpSpPr>
        <p:grpSp>
          <p:nvGrpSpPr>
            <p:cNvPr id="28" name="组合 27"/>
            <p:cNvGrpSpPr/>
            <p:nvPr/>
          </p:nvGrpSpPr>
          <p:grpSpPr>
            <a:xfrm>
              <a:off x="391147" y="2871710"/>
              <a:ext cx="1645963" cy="164596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480998" y="3253364"/>
              <a:ext cx="1438320" cy="984885"/>
            </a:xfrm>
            <a:prstGeom prst="rect">
              <a:avLst/>
            </a:prstGeom>
            <a:noFill/>
          </p:spPr>
          <p:txBody>
            <a:bodyPr wrap="square" lIns="0" tIns="0" rIns="0" bIns="0" rtlCol="0">
              <a:spAutoFit/>
            </a:bodyPr>
            <a:lstStyle/>
            <a:p>
              <a:pPr algn="ctr"/>
              <a:r>
                <a:rPr lang="zh-CN" altLang="en-US" sz="3200" b="1" dirty="0">
                  <a:solidFill>
                    <a:schemeClr val="accent1"/>
                  </a:solidFill>
                  <a:latin typeface="Microsoft YaHei" panose="020B0503020204020204" charset="-122"/>
                  <a:ea typeface="Microsoft YaHei" panose="020B0503020204020204" charset="-122"/>
                </a:rPr>
                <a:t>学习</a:t>
              </a:r>
            </a:p>
            <a:p>
              <a:pPr algn="ctr"/>
              <a:r>
                <a:rPr lang="zh-CN" altLang="en-US" sz="3200" b="1" dirty="0">
                  <a:solidFill>
                    <a:schemeClr val="accent1"/>
                  </a:solidFill>
                  <a:latin typeface="Microsoft YaHei" panose="020B0503020204020204" charset="-122"/>
                  <a:ea typeface="Microsoft YaHei" panose="020B0503020204020204" charset="-122"/>
                </a:rPr>
                <a:t>目标</a:t>
              </a:r>
            </a:p>
          </p:txBody>
        </p:sp>
      </p:grpSp>
      <p:grpSp>
        <p:nvGrpSpPr>
          <p:cNvPr id="39" name="组合 38">
            <a:extLst>
              <a:ext uri="{FF2B5EF4-FFF2-40B4-BE49-F238E27FC236}">
                <a16:creationId xmlns:a16="http://schemas.microsoft.com/office/drawing/2014/main" xmlns="" id="{3C026A63-FC6F-4F7B-9B1B-D7AAF32E32EF}"/>
              </a:ext>
            </a:extLst>
          </p:cNvPr>
          <p:cNvGrpSpPr/>
          <p:nvPr/>
        </p:nvGrpSpPr>
        <p:grpSpPr>
          <a:xfrm>
            <a:off x="4038274" y="5134858"/>
            <a:ext cx="6444615" cy="1162050"/>
            <a:chOff x="3237789" y="1193772"/>
            <a:chExt cx="3636000" cy="967932"/>
          </a:xfrm>
        </p:grpSpPr>
        <p:grpSp>
          <p:nvGrpSpPr>
            <p:cNvPr id="40" name="组合 39">
              <a:extLst>
                <a:ext uri="{FF2B5EF4-FFF2-40B4-BE49-F238E27FC236}">
                  <a16:creationId xmlns:a16="http://schemas.microsoft.com/office/drawing/2014/main" xmlns="" id="{1C7DBC2D-E8AE-4D6F-AEF3-D87A4C995915}"/>
                </a:ext>
              </a:extLst>
            </p:cNvPr>
            <p:cNvGrpSpPr/>
            <p:nvPr/>
          </p:nvGrpSpPr>
          <p:grpSpPr>
            <a:xfrm>
              <a:off x="3237789" y="1193772"/>
              <a:ext cx="3636000" cy="967932"/>
              <a:chOff x="4139952" y="1170041"/>
              <a:chExt cx="3559469" cy="536519"/>
            </a:xfrm>
          </p:grpSpPr>
          <p:sp>
            <p:nvSpPr>
              <p:cNvPr id="42" name="圆角矩形 6">
                <a:extLst>
                  <a:ext uri="{FF2B5EF4-FFF2-40B4-BE49-F238E27FC236}">
                    <a16:creationId xmlns:a16="http://schemas.microsoft.com/office/drawing/2014/main" xmlns="" id="{01B9D01B-E224-40AC-A375-AFC0A79A373A}"/>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43" name="圆角矩形 113">
                <a:extLst>
                  <a:ext uri="{FF2B5EF4-FFF2-40B4-BE49-F238E27FC236}">
                    <a16:creationId xmlns:a16="http://schemas.microsoft.com/office/drawing/2014/main" xmlns="" id="{0D0EC91B-3602-4715-83C2-2F1186A9DBC0}"/>
                  </a:ext>
                </a:extLst>
              </p:cNvPr>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FFC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44" name="TextBox 8">
                <a:extLst>
                  <a:ext uri="{FF2B5EF4-FFF2-40B4-BE49-F238E27FC236}">
                    <a16:creationId xmlns:a16="http://schemas.microsoft.com/office/drawing/2014/main" xmlns="" id="{6E1BE997-CEA0-496A-968A-0D562F0202B6}"/>
                  </a:ext>
                </a:extLst>
              </p:cNvPr>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rPr>
                  <a:t>04</a:t>
                </a:r>
                <a:endParaRPr lang="zh-CN" altLang="en-US"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41" name="TextBox 5">
              <a:extLst>
                <a:ext uri="{FF2B5EF4-FFF2-40B4-BE49-F238E27FC236}">
                  <a16:creationId xmlns:a16="http://schemas.microsoft.com/office/drawing/2014/main" xmlns="" id="{C7E78D68-1296-41A7-A747-8B2851D035A6}"/>
                </a:ext>
              </a:extLst>
            </p:cNvPr>
            <p:cNvSpPr txBox="1"/>
            <p:nvPr/>
          </p:nvSpPr>
          <p:spPr>
            <a:xfrm>
              <a:off x="3792647" y="1468792"/>
              <a:ext cx="2929429" cy="414240"/>
            </a:xfrm>
            <a:prstGeom prst="rect">
              <a:avLst/>
            </a:prstGeom>
            <a:noFill/>
          </p:spPr>
          <p:txBody>
            <a:bodyPr wrap="square" rtlCol="0">
              <a:spAutoFit/>
            </a:bodyPr>
            <a:lstStyle/>
            <a:p>
              <a:pPr algn="l">
                <a:lnSpc>
                  <a:spcPct val="120000"/>
                </a:lnSpc>
                <a:spcBef>
                  <a:spcPts val="0"/>
                </a:spcBef>
                <a:spcAft>
                  <a:spcPts val="0"/>
                </a:spcAft>
              </a:pPr>
              <a:r>
                <a:rPr lang="zh-CN" altLang="en-US" sz="2400" dirty="0"/>
                <a:t> 能介绍飞轮电池的特点</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Horizontal)">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750"/>
                                        <p:tgtEl>
                                          <p:spTgt spid="52"/>
                                        </p:tgtEl>
                                      </p:cBhvr>
                                    </p:animEffect>
                                  </p:childTnLst>
                                </p:cTn>
                              </p:par>
                              <p:par>
                                <p:cTn id="12" presetID="22" presetClass="entr" presetSubtype="8" fill="hold"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750"/>
                                        <p:tgtEl>
                                          <p:spTgt spid="53"/>
                                        </p:tgtEl>
                                      </p:cBhvr>
                                    </p:animEffect>
                                  </p:childTnLst>
                                </p:cTn>
                              </p:par>
                              <p:par>
                                <p:cTn id="15" presetID="22" presetClass="entr" presetSubtype="8"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750"/>
                                        <p:tgtEl>
                                          <p:spTgt spid="54"/>
                                        </p:tgtEl>
                                      </p:cBhvr>
                                    </p:animEffect>
                                  </p:childTnLst>
                                </p:cTn>
                              </p:par>
                              <p:par>
                                <p:cTn id="18" presetID="1" presetClass="entr" presetSubtype="0" fill="hold" grpId="0" nodeType="withEffect">
                                  <p:stCondLst>
                                    <p:cond delay="600"/>
                                  </p:stCondLst>
                                  <p:childTnLst>
                                    <p:set>
                                      <p:cBhvr>
                                        <p:cTn id="19" dur="1" fill="hold">
                                          <p:stCondLst>
                                            <p:cond delay="0"/>
                                          </p:stCondLst>
                                        </p:cTn>
                                        <p:tgtEl>
                                          <p:spTgt spid="107"/>
                                        </p:tgtEl>
                                        <p:attrNameLst>
                                          <p:attrName>style.visibility</p:attrName>
                                        </p:attrNameLst>
                                      </p:cBhvr>
                                      <p:to>
                                        <p:strVal val="visible"/>
                                      </p:to>
                                    </p:set>
                                  </p:childTnLst>
                                </p:cTn>
                              </p:par>
                              <p:par>
                                <p:cTn id="20" presetID="53" presetClass="entr" presetSubtype="16" fill="hold" grpId="1" nodeType="withEffect">
                                  <p:stCondLst>
                                    <p:cond delay="600"/>
                                  </p:stCondLst>
                                  <p:childTnLst>
                                    <p:set>
                                      <p:cBhvr>
                                        <p:cTn id="21" dur="1" fill="hold">
                                          <p:stCondLst>
                                            <p:cond delay="0"/>
                                          </p:stCondLst>
                                        </p:cTn>
                                        <p:tgtEl>
                                          <p:spTgt spid="107"/>
                                        </p:tgtEl>
                                        <p:attrNameLst>
                                          <p:attrName>style.visibility</p:attrName>
                                        </p:attrNameLst>
                                      </p:cBhvr>
                                      <p:to>
                                        <p:strVal val="visible"/>
                                      </p:to>
                                    </p:set>
                                    <p:anim calcmode="lin" valueType="num">
                                      <p:cBhvr>
                                        <p:cTn id="22" dur="500" fill="hold"/>
                                        <p:tgtEl>
                                          <p:spTgt spid="107"/>
                                        </p:tgtEl>
                                        <p:attrNameLst>
                                          <p:attrName>ppt_w</p:attrName>
                                        </p:attrNameLst>
                                      </p:cBhvr>
                                      <p:tavLst>
                                        <p:tav tm="0">
                                          <p:val>
                                            <p:fltVal val="0"/>
                                          </p:val>
                                        </p:tav>
                                        <p:tav tm="100000">
                                          <p:val>
                                            <p:strVal val="#ppt_w"/>
                                          </p:val>
                                        </p:tav>
                                      </p:tavLst>
                                    </p:anim>
                                    <p:anim calcmode="lin" valueType="num">
                                      <p:cBhvr>
                                        <p:cTn id="23" dur="500" fill="hold"/>
                                        <p:tgtEl>
                                          <p:spTgt spid="107"/>
                                        </p:tgtEl>
                                        <p:attrNameLst>
                                          <p:attrName>ppt_h</p:attrName>
                                        </p:attrNameLst>
                                      </p:cBhvr>
                                      <p:tavLst>
                                        <p:tav tm="0">
                                          <p:val>
                                            <p:fltVal val="0"/>
                                          </p:val>
                                        </p:tav>
                                        <p:tav tm="100000">
                                          <p:val>
                                            <p:strVal val="#ppt_h"/>
                                          </p:val>
                                        </p:tav>
                                      </p:tavLst>
                                    </p:anim>
                                    <p:animEffect transition="in" filter="fade">
                                      <p:cBhvr>
                                        <p:cTn id="24" dur="500"/>
                                        <p:tgtEl>
                                          <p:spTgt spid="107"/>
                                        </p:tgtEl>
                                      </p:cBhvr>
                                    </p:animEffect>
                                  </p:childTnLst>
                                </p:cTn>
                              </p:par>
                              <p:par>
                                <p:cTn id="25" presetID="64" presetClass="path" presetSubtype="0" fill="hold" grpId="2" nodeType="withEffect">
                                  <p:stCondLst>
                                    <p:cond delay="600"/>
                                  </p:stCondLst>
                                  <p:childTnLst>
                                    <p:animMotion origin="layout" path="M -4.44444E-6 -3.45679E-6 L -0.10381 -0.2787 " pathEditMode="relative" rAng="0" ptsTypes="AA">
                                      <p:cBhvr>
                                        <p:cTn id="26" dur="500" spd="-100000" fill="hold"/>
                                        <p:tgtEl>
                                          <p:spTgt spid="107"/>
                                        </p:tgtEl>
                                        <p:attrNameLst>
                                          <p:attrName>ppt_x</p:attrName>
                                          <p:attrName>ppt_y</p:attrName>
                                        </p:attrNameLst>
                                      </p:cBhvr>
                                      <p:rCtr x="-5191" y="-13951"/>
                                    </p:animMotion>
                                  </p:childTnLst>
                                </p:cTn>
                              </p:par>
                              <p:par>
                                <p:cTn id="27" presetID="1" presetClass="entr" presetSubtype="0" fill="hold" nodeType="withEffect">
                                  <p:stCondLst>
                                    <p:cond delay="600"/>
                                  </p:stCondLst>
                                  <p:childTnLst>
                                    <p:set>
                                      <p:cBhvr>
                                        <p:cTn id="28" dur="1" fill="hold">
                                          <p:stCondLst>
                                            <p:cond delay="0"/>
                                          </p:stCondLst>
                                        </p:cTn>
                                        <p:tgtEl>
                                          <p:spTgt spid="117"/>
                                        </p:tgtEl>
                                        <p:attrNameLst>
                                          <p:attrName>style.visibility</p:attrName>
                                        </p:attrNameLst>
                                      </p:cBhvr>
                                      <p:to>
                                        <p:strVal val="visible"/>
                                      </p:to>
                                    </p:set>
                                  </p:childTnLst>
                                </p:cTn>
                              </p:par>
                              <p:par>
                                <p:cTn id="29" presetID="53" presetClass="entr" presetSubtype="16" fill="hold" nodeType="withEffect">
                                  <p:stCondLst>
                                    <p:cond delay="600"/>
                                  </p:stCondLst>
                                  <p:childTnLst>
                                    <p:set>
                                      <p:cBhvr>
                                        <p:cTn id="30" dur="1" fill="hold">
                                          <p:stCondLst>
                                            <p:cond delay="0"/>
                                          </p:stCondLst>
                                        </p:cTn>
                                        <p:tgtEl>
                                          <p:spTgt spid="117"/>
                                        </p:tgtEl>
                                        <p:attrNameLst>
                                          <p:attrName>style.visibility</p:attrName>
                                        </p:attrNameLst>
                                      </p:cBhvr>
                                      <p:to>
                                        <p:strVal val="visible"/>
                                      </p:to>
                                    </p:set>
                                    <p:anim calcmode="lin" valueType="num">
                                      <p:cBhvr>
                                        <p:cTn id="31" dur="500" fill="hold"/>
                                        <p:tgtEl>
                                          <p:spTgt spid="117"/>
                                        </p:tgtEl>
                                        <p:attrNameLst>
                                          <p:attrName>ppt_w</p:attrName>
                                        </p:attrNameLst>
                                      </p:cBhvr>
                                      <p:tavLst>
                                        <p:tav tm="0">
                                          <p:val>
                                            <p:fltVal val="0"/>
                                          </p:val>
                                        </p:tav>
                                        <p:tav tm="100000">
                                          <p:val>
                                            <p:strVal val="#ppt_w"/>
                                          </p:val>
                                        </p:tav>
                                      </p:tavLst>
                                    </p:anim>
                                    <p:anim calcmode="lin" valueType="num">
                                      <p:cBhvr>
                                        <p:cTn id="32" dur="500" fill="hold"/>
                                        <p:tgtEl>
                                          <p:spTgt spid="117"/>
                                        </p:tgtEl>
                                        <p:attrNameLst>
                                          <p:attrName>ppt_h</p:attrName>
                                        </p:attrNameLst>
                                      </p:cBhvr>
                                      <p:tavLst>
                                        <p:tav tm="0">
                                          <p:val>
                                            <p:fltVal val="0"/>
                                          </p:val>
                                        </p:tav>
                                        <p:tav tm="100000">
                                          <p:val>
                                            <p:strVal val="#ppt_h"/>
                                          </p:val>
                                        </p:tav>
                                      </p:tavLst>
                                    </p:anim>
                                    <p:animEffect transition="in" filter="fade">
                                      <p:cBhvr>
                                        <p:cTn id="33" dur="500"/>
                                        <p:tgtEl>
                                          <p:spTgt spid="117"/>
                                        </p:tgtEl>
                                      </p:cBhvr>
                                    </p:animEffect>
                                  </p:childTnLst>
                                </p:cTn>
                              </p:par>
                              <p:par>
                                <p:cTn id="34" presetID="42" presetClass="path" presetSubtype="0" fill="hold" nodeType="withEffect">
                                  <p:stCondLst>
                                    <p:cond delay="600"/>
                                  </p:stCondLst>
                                  <p:childTnLst>
                                    <p:animMotion origin="layout" path="M 3.88889E-6 -4.81481E-6 L 0.13507 0.28334 " pathEditMode="relative" rAng="0" ptsTypes="AA">
                                      <p:cBhvr>
                                        <p:cTn id="35" dur="500" spd="-100000" fill="hold"/>
                                        <p:tgtEl>
                                          <p:spTgt spid="117"/>
                                        </p:tgtEl>
                                        <p:attrNameLst>
                                          <p:attrName>ppt_x</p:attrName>
                                          <p:attrName>ppt_y</p:attrName>
                                        </p:attrNameLst>
                                      </p:cBhvr>
                                      <p:rCtr x="6753" y="14167"/>
                                    </p:animMotion>
                                  </p:childTnLst>
                                </p:cTn>
                              </p:par>
                              <p:par>
                                <p:cTn id="36" presetID="53" presetClass="entr" presetSubtype="16" fill="hold"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500" fill="hold"/>
                                        <p:tgtEl>
                                          <p:spTgt spid="51"/>
                                        </p:tgtEl>
                                        <p:attrNameLst>
                                          <p:attrName>ppt_w</p:attrName>
                                        </p:attrNameLst>
                                      </p:cBhvr>
                                      <p:tavLst>
                                        <p:tav tm="0">
                                          <p:val>
                                            <p:fltVal val="0"/>
                                          </p:val>
                                        </p:tav>
                                        <p:tav tm="100000">
                                          <p:val>
                                            <p:strVal val="#ppt_w"/>
                                          </p:val>
                                        </p:tav>
                                      </p:tavLst>
                                    </p:anim>
                                    <p:anim calcmode="lin" valueType="num">
                                      <p:cBhvr>
                                        <p:cTn id="39" dur="500" fill="hold"/>
                                        <p:tgtEl>
                                          <p:spTgt spid="51"/>
                                        </p:tgtEl>
                                        <p:attrNameLst>
                                          <p:attrName>ppt_h</p:attrName>
                                        </p:attrNameLst>
                                      </p:cBhvr>
                                      <p:tavLst>
                                        <p:tav tm="0">
                                          <p:val>
                                            <p:fltVal val="0"/>
                                          </p:val>
                                        </p:tav>
                                        <p:tav tm="100000">
                                          <p:val>
                                            <p:strVal val="#ppt_h"/>
                                          </p:val>
                                        </p:tav>
                                      </p:tavLst>
                                    </p:anim>
                                    <p:animEffect transition="in" filter="fade">
                                      <p:cBhvr>
                                        <p:cTn id="40" dur="500"/>
                                        <p:tgtEl>
                                          <p:spTgt spid="51"/>
                                        </p:tgtEl>
                                      </p:cBhvr>
                                    </p:animEffect>
                                  </p:childTnLst>
                                </p:cTn>
                              </p:par>
                            </p:childTnLst>
                          </p:cTn>
                        </p:par>
                        <p:par>
                          <p:cTn id="41" fill="hold">
                            <p:stCondLst>
                              <p:cond delay="1600"/>
                            </p:stCondLst>
                            <p:childTnLst>
                              <p:par>
                                <p:cTn id="42" presetID="22" presetClass="entr" presetSubtype="8"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107" grpId="0" bldLvl="0" animBg="1"/>
      <p:bldP spid="107" grpId="1" bldLvl="0" animBg="1"/>
      <p:bldP spid="107" grpId="2"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2323E3D-07AC-4630-A5F9-57188DF6579E}"/>
              </a:ext>
            </a:extLst>
          </p:cNvPr>
          <p:cNvSpPr>
            <a:spLocks noGrp="1"/>
          </p:cNvSpPr>
          <p:nvPr>
            <p:ph idx="1"/>
          </p:nvPr>
        </p:nvSpPr>
        <p:spPr>
          <a:xfrm>
            <a:off x="1676400" y="1838504"/>
            <a:ext cx="9927465" cy="4351338"/>
          </a:xfrm>
        </p:spPr>
        <p:txBody>
          <a:bodyPr>
            <a:normAutofit fontScale="92500" lnSpcReduction="20000"/>
          </a:bodyPr>
          <a:lstStyle/>
          <a:p>
            <a:pPr marL="342900" lvl="0" indent="-342900" algn="just">
              <a:lnSpc>
                <a:spcPct val="150000"/>
              </a:lnSpc>
              <a:buFont typeface="+mj-lt"/>
              <a:buAutoNum type="arabicPeriod"/>
            </a:pPr>
            <a:r>
              <a:rPr lang="zh-CN" altLang="zh-CN" sz="2600" b="1" kern="100" dirty="0">
                <a:solidFill>
                  <a:srgbClr val="C00000"/>
                </a:solidFill>
                <a:ea typeface="等线" panose="02010600030101010101" pitchFamily="2" charset="-122"/>
                <a:cs typeface="Times New Roman" panose="02020603050405020304" pitchFamily="18" charset="0"/>
              </a:rPr>
              <a:t>能量来自于太阳，物美价廉</a:t>
            </a:r>
            <a:r>
              <a:rPr lang="zh-CN" altLang="zh-CN" sz="2600" b="1" kern="100" dirty="0">
                <a:ea typeface="等线" panose="02010600030101010101" pitchFamily="2" charset="-122"/>
                <a:cs typeface="Times New Roman" panose="02020603050405020304" pitchFamily="18" charset="0"/>
              </a:rPr>
              <a:t>，太阳表面温度为</a:t>
            </a:r>
            <a:r>
              <a:rPr lang="en-US" altLang="zh-CN" sz="2600" b="1" kern="100" dirty="0">
                <a:ea typeface="等线" panose="02010600030101010101" pitchFamily="2" charset="-122"/>
                <a:cs typeface="Times New Roman" panose="02020603050405020304" pitchFamily="18" charset="0"/>
              </a:rPr>
              <a:t>6000K</a:t>
            </a:r>
            <a:r>
              <a:rPr lang="zh-CN" altLang="zh-CN" sz="2600" b="1" kern="100" dirty="0">
                <a:ea typeface="等线" panose="02010600030101010101" pitchFamily="2" charset="-122"/>
                <a:cs typeface="Times New Roman" panose="02020603050405020304" pitchFamily="18" charset="0"/>
              </a:rPr>
              <a:t>左右，</a:t>
            </a:r>
            <a:endParaRPr lang="en-US" altLang="zh-CN" sz="26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是取之不尽、用之不竭的能源聚宝盆。</a:t>
            </a:r>
            <a:endParaRPr lang="en-US" altLang="zh-CN" sz="26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2600" b="1" kern="100" dirty="0">
                <a:ea typeface="等线" panose="02010600030101010101" pitchFamily="2" charset="-122"/>
                <a:cs typeface="Times New Roman" panose="02020603050405020304" pitchFamily="18" charset="0"/>
              </a:rPr>
              <a:t>2. </a:t>
            </a:r>
            <a:r>
              <a:rPr lang="zh-CN" altLang="zh-CN" sz="2600" b="1" kern="100" dirty="0">
                <a:ea typeface="等线" panose="02010600030101010101" pitchFamily="2" charset="-122"/>
                <a:cs typeface="Times New Roman" panose="02020603050405020304" pitchFamily="18" charset="0"/>
              </a:rPr>
              <a:t>太阳能电池汽车</a:t>
            </a:r>
            <a:r>
              <a:rPr lang="zh-CN" altLang="zh-CN" sz="2600" b="1" kern="100" dirty="0">
                <a:solidFill>
                  <a:srgbClr val="C00000"/>
                </a:solidFill>
                <a:ea typeface="等线" panose="02010600030101010101" pitchFamily="2" charset="-122"/>
                <a:cs typeface="Times New Roman" panose="02020603050405020304" pitchFamily="18" charset="0"/>
              </a:rPr>
              <a:t>没有任何排放、零污染</a:t>
            </a:r>
            <a:r>
              <a:rPr lang="zh-CN" altLang="zh-CN" sz="2600" b="1" kern="100" dirty="0">
                <a:ea typeface="等线" panose="02010600030101010101" pitchFamily="2" charset="-122"/>
                <a:cs typeface="Times New Roman" panose="02020603050405020304" pitchFamily="18" charset="0"/>
              </a:rPr>
              <a:t>。</a:t>
            </a:r>
          </a:p>
          <a:p>
            <a:pPr marL="0" lvl="0" indent="0" algn="just">
              <a:lnSpc>
                <a:spcPct val="150000"/>
              </a:lnSpc>
              <a:buNone/>
            </a:pPr>
            <a:r>
              <a:rPr lang="en-US" altLang="zh-CN" sz="2600" b="1" kern="100" dirty="0">
                <a:ea typeface="等线" panose="02010600030101010101" pitchFamily="2" charset="-122"/>
                <a:cs typeface="Times New Roman" panose="02020603050405020304" pitchFamily="18" charset="0"/>
              </a:rPr>
              <a:t>3. </a:t>
            </a:r>
            <a:r>
              <a:rPr lang="zh-CN" altLang="zh-CN" sz="2600" b="1" kern="100" dirty="0">
                <a:solidFill>
                  <a:srgbClr val="C00000"/>
                </a:solidFill>
                <a:ea typeface="等线" panose="02010600030101010101" pitchFamily="2" charset="-122"/>
                <a:cs typeface="Times New Roman" panose="02020603050405020304" pitchFamily="18" charset="0"/>
              </a:rPr>
              <a:t>太阳能电池汽车结构简单</a:t>
            </a:r>
            <a:r>
              <a:rPr lang="zh-CN" altLang="zh-CN" sz="2600" b="1" kern="100" dirty="0">
                <a:ea typeface="等线" panose="02010600030101010101" pitchFamily="2" charset="-122"/>
                <a:cs typeface="Times New Roman" panose="02020603050405020304" pitchFamily="18" charset="0"/>
              </a:rPr>
              <a:t>，</a:t>
            </a:r>
            <a:endParaRPr lang="en-US" altLang="zh-CN" sz="26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没有复杂的内燃机、离合器、排气管等零部件，</a:t>
            </a:r>
            <a:endParaRPr lang="en-US" altLang="zh-CN" sz="26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2600" b="1" kern="100" dirty="0">
                <a:ea typeface="等线" panose="02010600030101010101" pitchFamily="2" charset="-122"/>
                <a:cs typeface="Times New Roman" panose="02020603050405020304" pitchFamily="18" charset="0"/>
              </a:rPr>
              <a:t>    </a:t>
            </a:r>
            <a:r>
              <a:rPr lang="zh-CN" altLang="zh-CN" sz="2600" b="1" kern="100" dirty="0">
                <a:ea typeface="等线" panose="02010600030101010101" pitchFamily="2" charset="-122"/>
                <a:cs typeface="Times New Roman" panose="02020603050405020304" pitchFamily="18" charset="0"/>
              </a:rPr>
              <a:t>而是由电池板、储电器和电极组成。</a:t>
            </a:r>
            <a:endParaRPr lang="en-US" altLang="zh-CN" sz="2600" b="1" kern="100" dirty="0">
              <a:ea typeface="等线" panose="02010600030101010101" pitchFamily="2" charset="-122"/>
              <a:cs typeface="Times New Roman" panose="02020603050405020304" pitchFamily="18" charset="0"/>
            </a:endParaRPr>
          </a:p>
          <a:p>
            <a:pPr marL="0" lvl="0" indent="0" algn="just">
              <a:lnSpc>
                <a:spcPct val="150000"/>
              </a:lnSpc>
              <a:buNone/>
            </a:pPr>
            <a:r>
              <a:rPr lang="en-US" altLang="zh-CN" sz="2600" b="1" kern="100" dirty="0">
                <a:ea typeface="等线" panose="02010600030101010101" pitchFamily="2" charset="-122"/>
                <a:cs typeface="Times New Roman" panose="02020603050405020304" pitchFamily="18" charset="0"/>
              </a:rPr>
              <a:t>4. </a:t>
            </a:r>
            <a:r>
              <a:rPr lang="zh-CN" altLang="zh-CN" sz="2600" b="1" kern="100" dirty="0">
                <a:ea typeface="等线" panose="02010600030101010101" pitchFamily="2" charset="-122"/>
                <a:cs typeface="Times New Roman" panose="02020603050405020304" pitchFamily="18" charset="0"/>
              </a:rPr>
              <a:t>缺点是</a:t>
            </a:r>
            <a:r>
              <a:rPr lang="zh-CN" altLang="zh-CN" sz="2600" b="1" kern="100" dirty="0">
                <a:solidFill>
                  <a:schemeClr val="tx2"/>
                </a:solidFill>
                <a:ea typeface="等线" panose="02010600030101010101" pitchFamily="2" charset="-122"/>
                <a:cs typeface="Times New Roman" panose="02020603050405020304" pitchFamily="18" charset="0"/>
              </a:rPr>
              <a:t>依赖太阳，续驶里程较短</a:t>
            </a:r>
            <a:r>
              <a:rPr lang="zh-CN" altLang="zh-CN" sz="2600" b="1" kern="100" dirty="0">
                <a:ea typeface="等线" panose="02010600030101010101" pitchFamily="2" charset="-122"/>
                <a:cs typeface="Times New Roman" panose="02020603050405020304" pitchFamily="18" charset="0"/>
              </a:rPr>
              <a:t>。</a:t>
            </a:r>
          </a:p>
          <a:p>
            <a:endParaRPr lang="zh-CN" altLang="en-US" dirty="0"/>
          </a:p>
        </p:txBody>
      </p:sp>
      <p:sp>
        <p:nvSpPr>
          <p:cNvPr id="4" name="Text Box 4">
            <a:extLst>
              <a:ext uri="{FF2B5EF4-FFF2-40B4-BE49-F238E27FC236}">
                <a16:creationId xmlns:a16="http://schemas.microsoft.com/office/drawing/2014/main" xmlns="" id="{5C1D4607-29BB-4EDA-8280-1A6A2B847BB5}"/>
              </a:ext>
            </a:extLst>
          </p:cNvPr>
          <p:cNvSpPr txBox="1">
            <a:spLocks noGrp="1"/>
          </p:cNvSpPr>
          <p:nvPr>
            <p:ph type="title"/>
          </p:nvPr>
        </p:nvSpPr>
        <p:spPr>
          <a:xfrm>
            <a:off x="838200" y="854522"/>
            <a:ext cx="4288353" cy="535531"/>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二、太阳能电池的特点</a:t>
            </a:r>
          </a:p>
        </p:txBody>
      </p:sp>
    </p:spTree>
    <p:extLst>
      <p:ext uri="{BB962C8B-B14F-4D97-AF65-F5344CB8AC3E}">
        <p14:creationId xmlns:p14="http://schemas.microsoft.com/office/powerpoint/2010/main" xmlns="" val="1130558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a16="http://schemas.microsoft.com/office/drawing/2014/main" xmlns="" id="{E449C3DF-78D4-4255-987D-1B83ADE6C005}"/>
              </a:ext>
            </a:extLst>
          </p:cNvPr>
          <p:cNvSpPr txBox="1">
            <a:spLocks noGrp="1"/>
          </p:cNvSpPr>
          <p:nvPr>
            <p:ph type="title"/>
          </p:nvPr>
        </p:nvSpPr>
        <p:spPr>
          <a:xfrm>
            <a:off x="838200" y="815886"/>
            <a:ext cx="3877985" cy="535531"/>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三、太阳能电池汽车</a:t>
            </a:r>
          </a:p>
        </p:txBody>
      </p:sp>
      <p:pic>
        <p:nvPicPr>
          <p:cNvPr id="13314" name="图片 456">
            <a:extLst>
              <a:ext uri="{FF2B5EF4-FFF2-40B4-BE49-F238E27FC236}">
                <a16:creationId xmlns:a16="http://schemas.microsoft.com/office/drawing/2014/main" xmlns="" id="{C91CFB0C-D757-482B-941E-38DDA1699008}"/>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43138" t="22144" r="4475" b="39209"/>
          <a:stretch>
            <a:fillRect/>
          </a:stretch>
        </p:blipFill>
        <p:spPr bwMode="auto">
          <a:xfrm>
            <a:off x="5196536" y="2238038"/>
            <a:ext cx="6125088" cy="254366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5" name="圆角矩形 76">
            <a:extLst>
              <a:ext uri="{FF2B5EF4-FFF2-40B4-BE49-F238E27FC236}">
                <a16:creationId xmlns:a16="http://schemas.microsoft.com/office/drawing/2014/main" xmlns="" id="{EAB211C7-F4F3-425B-AE7A-9F38FE3DC9AC}"/>
              </a:ext>
            </a:extLst>
          </p:cNvPr>
          <p:cNvSpPr/>
          <p:nvPr/>
        </p:nvSpPr>
        <p:spPr>
          <a:xfrm>
            <a:off x="1762430" y="1925301"/>
            <a:ext cx="3144421"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太阳能电池组 </a:t>
            </a:r>
          </a:p>
        </p:txBody>
      </p:sp>
      <p:sp>
        <p:nvSpPr>
          <p:cNvPr id="6" name="圆角矩形 76">
            <a:extLst>
              <a:ext uri="{FF2B5EF4-FFF2-40B4-BE49-F238E27FC236}">
                <a16:creationId xmlns:a16="http://schemas.microsoft.com/office/drawing/2014/main" xmlns="" id="{E9FDD977-4BFA-44BB-AE49-CDDD9985A543}"/>
              </a:ext>
            </a:extLst>
          </p:cNvPr>
          <p:cNvSpPr/>
          <p:nvPr/>
        </p:nvSpPr>
        <p:spPr>
          <a:xfrm>
            <a:off x="1762430" y="2740933"/>
            <a:ext cx="3144421"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自动阳光跟踪系统</a:t>
            </a:r>
          </a:p>
        </p:txBody>
      </p:sp>
      <p:sp>
        <p:nvSpPr>
          <p:cNvPr id="7" name="圆角矩形 76">
            <a:extLst>
              <a:ext uri="{FF2B5EF4-FFF2-40B4-BE49-F238E27FC236}">
                <a16:creationId xmlns:a16="http://schemas.microsoft.com/office/drawing/2014/main" xmlns="" id="{8D964203-3122-42AE-97B6-BF2645486B9E}"/>
              </a:ext>
            </a:extLst>
          </p:cNvPr>
          <p:cNvSpPr/>
          <p:nvPr/>
        </p:nvSpPr>
        <p:spPr>
          <a:xfrm>
            <a:off x="1762429" y="3531001"/>
            <a:ext cx="3144421"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驱动系统</a:t>
            </a:r>
          </a:p>
        </p:txBody>
      </p:sp>
      <p:sp>
        <p:nvSpPr>
          <p:cNvPr id="8" name="圆角矩形 76">
            <a:extLst>
              <a:ext uri="{FF2B5EF4-FFF2-40B4-BE49-F238E27FC236}">
                <a16:creationId xmlns:a16="http://schemas.microsoft.com/office/drawing/2014/main" xmlns="" id="{E43CE065-9607-4B3C-B5CB-3C3D7405AA0A}"/>
              </a:ext>
            </a:extLst>
          </p:cNvPr>
          <p:cNvSpPr/>
          <p:nvPr/>
        </p:nvSpPr>
        <p:spPr>
          <a:xfrm>
            <a:off x="1739082" y="4361598"/>
            <a:ext cx="3144421"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控制器</a:t>
            </a:r>
          </a:p>
        </p:txBody>
      </p:sp>
    </p:spTree>
    <p:extLst>
      <p:ext uri="{BB962C8B-B14F-4D97-AF65-F5344CB8AC3E}">
        <p14:creationId xmlns:p14="http://schemas.microsoft.com/office/powerpoint/2010/main" xmlns="" val="2910445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750" fill="hold"/>
                                        <p:tgtEl>
                                          <p:spTgt spid="6"/>
                                        </p:tgtEl>
                                        <p:attrNameLst>
                                          <p:attrName>ppt_x</p:attrName>
                                        </p:attrNameLst>
                                      </p:cBhvr>
                                      <p:tavLst>
                                        <p:tav tm="0">
                                          <p:val>
                                            <p:strVal val="1+#ppt_w/2"/>
                                          </p:val>
                                        </p:tav>
                                        <p:tav tm="100000">
                                          <p:val>
                                            <p:strVal val="#ppt_x"/>
                                          </p:val>
                                        </p:tav>
                                      </p:tavLst>
                                    </p:anim>
                                    <p:anim calcmode="lin" valueType="num">
                                      <p:cBhvr additive="base">
                                        <p:cTn id="13" dur="75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1+#ppt_w/2"/>
                                          </p:val>
                                        </p:tav>
                                        <p:tav tm="100000">
                                          <p:val>
                                            <p:strVal val="#ppt_x"/>
                                          </p:val>
                                        </p:tav>
                                      </p:tavLst>
                                    </p:anim>
                                    <p:anim calcmode="lin" valueType="num">
                                      <p:cBhvr additive="base">
                                        <p:cTn id="18" dur="7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2" decel="10000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fill="hold"/>
                                        <p:tgtEl>
                                          <p:spTgt spid="8"/>
                                        </p:tgtEl>
                                        <p:attrNameLst>
                                          <p:attrName>ppt_x</p:attrName>
                                        </p:attrNameLst>
                                      </p:cBhvr>
                                      <p:tavLst>
                                        <p:tav tm="0">
                                          <p:val>
                                            <p:strVal val="1+#ppt_w/2"/>
                                          </p:val>
                                        </p:tav>
                                        <p:tav tm="100000">
                                          <p:val>
                                            <p:strVal val="#ppt_x"/>
                                          </p:val>
                                        </p:tav>
                                      </p:tavLst>
                                    </p:anim>
                                    <p:anim calcmode="lin" valueType="num">
                                      <p:cBhvr additive="base">
                                        <p:cTn id="23"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2CFEB8F4-3429-40FC-A4E6-AE0EAF6F137D}"/>
              </a:ext>
            </a:extLst>
          </p:cNvPr>
          <p:cNvSpPr>
            <a:spLocks noGrp="1"/>
          </p:cNvSpPr>
          <p:nvPr>
            <p:ph idx="1"/>
          </p:nvPr>
        </p:nvSpPr>
        <p:spPr>
          <a:xfrm>
            <a:off x="735169" y="699538"/>
            <a:ext cx="10515600" cy="5971717"/>
          </a:xfrm>
        </p:spPr>
        <p:txBody>
          <a:bodyPr>
            <a:normAutofit/>
          </a:bodyPr>
          <a:lstStyle/>
          <a:p>
            <a:pPr marL="342900" lvl="0" indent="-342900" algn="just">
              <a:lnSpc>
                <a:spcPct val="150000"/>
              </a:lnSpc>
              <a:buFont typeface="+mj-lt"/>
              <a:buAutoNum type="arabicPeriod"/>
            </a:pPr>
            <a:r>
              <a:rPr lang="zh-CN" altLang="zh-CN" b="1" kern="100" dirty="0">
                <a:solidFill>
                  <a:srgbClr val="C00000"/>
                </a:solidFill>
                <a:ea typeface="等线" panose="02010600030101010101" pitchFamily="2" charset="-122"/>
                <a:cs typeface="Times New Roman" panose="02020603050405020304" pitchFamily="18" charset="0"/>
              </a:rPr>
              <a:t>太阳能电池组</a:t>
            </a: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太阳能电池组是太阳能汽车的核心。</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由一定数量的单体电池串联或并联成电池方阵。</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太阳能单体电池由半导体材料制成，</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当太阳光照射在该半导体材料时，</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半导体的电子</a:t>
            </a:r>
            <a:r>
              <a:rPr lang="en-US" altLang="zh-CN" b="1" kern="100" dirty="0">
                <a:ea typeface="等线" panose="02010600030101010101" pitchFamily="2" charset="-122"/>
                <a:cs typeface="Times New Roman" panose="02020603050405020304" pitchFamily="18" charset="0"/>
              </a:rPr>
              <a:t>-</a:t>
            </a:r>
            <a:r>
              <a:rPr lang="zh-CN" altLang="zh-CN" b="1" kern="100" dirty="0">
                <a:ea typeface="等线" panose="02010600030101010101" pitchFamily="2" charset="-122"/>
                <a:cs typeface="Times New Roman" panose="02020603050405020304" pitchFamily="18" charset="0"/>
              </a:rPr>
              <a:t>空穴对被激发，形成“势垒”，也就是</a:t>
            </a:r>
            <a:r>
              <a:rPr lang="en-US" altLang="zh-CN" b="1" kern="100" dirty="0">
                <a:ea typeface="等线" panose="02010600030101010101" pitchFamily="2" charset="-122"/>
                <a:cs typeface="Times New Roman" panose="02020603050405020304" pitchFamily="18" charset="0"/>
              </a:rPr>
              <a:t>p-n</a:t>
            </a:r>
            <a:r>
              <a:rPr lang="zh-CN" altLang="zh-CN" b="1" kern="100" dirty="0">
                <a:ea typeface="等线" panose="02010600030101010101" pitchFamily="2" charset="-122"/>
                <a:cs typeface="Times New Roman" panose="02020603050405020304" pitchFamily="18" charset="0"/>
              </a:rPr>
              <a:t>结。</a:t>
            </a:r>
          </a:p>
          <a:p>
            <a:endParaRPr lang="zh-CN" altLang="en-US" dirty="0"/>
          </a:p>
        </p:txBody>
      </p:sp>
      <p:pic>
        <p:nvPicPr>
          <p:cNvPr id="7170" name="Picture 2">
            <a:extLst>
              <a:ext uri="{FF2B5EF4-FFF2-40B4-BE49-F238E27FC236}">
                <a16:creationId xmlns:a16="http://schemas.microsoft.com/office/drawing/2014/main" xmlns="" id="{B2CB27B3-F940-4A91-BAF0-B511309F09BF}"/>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92255" y="699538"/>
            <a:ext cx="3824488" cy="34292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57294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2CFEB8F4-3429-40FC-A4E6-AE0EAF6F137D}"/>
              </a:ext>
            </a:extLst>
          </p:cNvPr>
          <p:cNvSpPr>
            <a:spLocks noGrp="1"/>
          </p:cNvSpPr>
          <p:nvPr>
            <p:ph idx="1"/>
          </p:nvPr>
        </p:nvSpPr>
        <p:spPr>
          <a:xfrm>
            <a:off x="735169" y="699538"/>
            <a:ext cx="10515600" cy="5971717"/>
          </a:xfrm>
        </p:spPr>
        <p:txBody>
          <a:bodyPr>
            <a:normAutofit/>
          </a:bodyPr>
          <a:lstStyle/>
          <a:p>
            <a:pPr indent="0" algn="just">
              <a:lnSpc>
                <a:spcPct val="150000"/>
              </a:lnSpc>
              <a:buNone/>
            </a:pPr>
            <a:r>
              <a:rPr lang="zh-CN" altLang="zh-CN" b="1" kern="100" dirty="0">
                <a:ea typeface="等线" panose="02010600030101010101" pitchFamily="2" charset="-122"/>
                <a:cs typeface="Times New Roman" panose="02020603050405020304" pitchFamily="18" charset="0"/>
              </a:rPr>
              <a:t>由于势垒的存在，</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在</a:t>
            </a:r>
            <a:r>
              <a:rPr lang="en-US" altLang="zh-CN" b="1" kern="100" dirty="0">
                <a:ea typeface="等线" panose="02010600030101010101" pitchFamily="2" charset="-122"/>
                <a:cs typeface="Times New Roman" panose="02020603050405020304" pitchFamily="18" charset="0"/>
              </a:rPr>
              <a:t>p</a:t>
            </a:r>
            <a:r>
              <a:rPr lang="zh-CN" altLang="zh-CN" b="1" kern="100" dirty="0">
                <a:ea typeface="等线" panose="02010600030101010101" pitchFamily="2" charset="-122"/>
                <a:cs typeface="Times New Roman" panose="02020603050405020304" pitchFamily="18" charset="0"/>
              </a:rPr>
              <a:t>型层产生的电子向</a:t>
            </a:r>
            <a:r>
              <a:rPr lang="en-US" altLang="zh-CN" b="1" kern="100" dirty="0">
                <a:ea typeface="等线" panose="02010600030101010101" pitchFamily="2" charset="-122"/>
                <a:cs typeface="Times New Roman" panose="02020603050405020304" pitchFamily="18" charset="0"/>
              </a:rPr>
              <a:t>n</a:t>
            </a:r>
            <a:r>
              <a:rPr lang="zh-CN" altLang="zh-CN" b="1" kern="100" dirty="0">
                <a:ea typeface="等线" panose="02010600030101010101" pitchFamily="2" charset="-122"/>
                <a:cs typeface="Times New Roman" panose="02020603050405020304" pitchFamily="18" charset="0"/>
              </a:rPr>
              <a:t>型层移动而带正电，</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而在</a:t>
            </a:r>
            <a:r>
              <a:rPr lang="en-US" altLang="zh-CN" b="1" kern="100" dirty="0">
                <a:ea typeface="等线" panose="02010600030101010101" pitchFamily="2" charset="-122"/>
                <a:cs typeface="Times New Roman" panose="02020603050405020304" pitchFamily="18" charset="0"/>
              </a:rPr>
              <a:t>n</a:t>
            </a:r>
            <a:r>
              <a:rPr lang="zh-CN" altLang="zh-CN" b="1" kern="100" dirty="0">
                <a:ea typeface="等线" panose="02010600030101010101" pitchFamily="2" charset="-122"/>
                <a:cs typeface="Times New Roman" panose="02020603050405020304" pitchFamily="18" charset="0"/>
              </a:rPr>
              <a:t>型层产生的空穴向</a:t>
            </a:r>
            <a:r>
              <a:rPr lang="en-US" altLang="zh-CN" b="1" kern="100" dirty="0">
                <a:ea typeface="等线" panose="02010600030101010101" pitchFamily="2" charset="-122"/>
                <a:cs typeface="Times New Roman" panose="02020603050405020304" pitchFamily="18" charset="0"/>
              </a:rPr>
              <a:t>p</a:t>
            </a:r>
            <a:r>
              <a:rPr lang="zh-CN" altLang="zh-CN" b="1" kern="100" dirty="0">
                <a:ea typeface="等线" panose="02010600030101010101" pitchFamily="2" charset="-122"/>
                <a:cs typeface="Times New Roman" panose="02020603050405020304" pitchFamily="18" charset="0"/>
              </a:rPr>
              <a:t>型层移动而带负电，</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于是在半导体元件的两端产生</a:t>
            </a:r>
            <a:r>
              <a:rPr lang="en-US" altLang="zh-CN" b="1" kern="100" dirty="0">
                <a:ea typeface="等线" panose="02010600030101010101" pitchFamily="2" charset="-122"/>
                <a:cs typeface="Times New Roman" panose="02020603050405020304" pitchFamily="18" charset="0"/>
              </a:rPr>
              <a:t>p</a:t>
            </a:r>
            <a:r>
              <a:rPr lang="zh-CN" altLang="zh-CN" b="1" kern="100" dirty="0">
                <a:ea typeface="等线" panose="02010600030101010101" pitchFamily="2" charset="-122"/>
                <a:cs typeface="Times New Roman" panose="02020603050405020304" pitchFamily="18" charset="0"/>
              </a:rPr>
              <a:t>型层为正的电压，</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zh-CN" altLang="zh-CN" b="1" kern="100" dirty="0">
                <a:ea typeface="等线" panose="02010600030101010101" pitchFamily="2" charset="-122"/>
                <a:cs typeface="Times New Roman" panose="02020603050405020304" pitchFamily="18" charset="0"/>
              </a:rPr>
              <a:t>即形成了太阳能电池。</a:t>
            </a:r>
          </a:p>
          <a:p>
            <a:pPr marL="0" indent="0">
              <a:buNone/>
            </a:pPr>
            <a:endParaRPr lang="zh-CN" altLang="en-US" dirty="0"/>
          </a:p>
        </p:txBody>
      </p:sp>
      <p:pic>
        <p:nvPicPr>
          <p:cNvPr id="2" name="图片 1">
            <a:extLst>
              <a:ext uri="{FF2B5EF4-FFF2-40B4-BE49-F238E27FC236}">
                <a16:creationId xmlns:a16="http://schemas.microsoft.com/office/drawing/2014/main" xmlns="" id="{71D53712-2304-4C4D-A6CC-0373B7BC3604}"/>
              </a:ext>
            </a:extLst>
          </p:cNvPr>
          <p:cNvPicPr>
            <a:picLocks noChangeAspect="1"/>
          </p:cNvPicPr>
          <p:nvPr/>
        </p:nvPicPr>
        <p:blipFill rotWithShape="1">
          <a:blip r:embed="rId2" cstate="print"/>
          <a:srcRect l="23999" r="20810"/>
          <a:stretch/>
        </p:blipFill>
        <p:spPr>
          <a:xfrm>
            <a:off x="7675807" y="1506262"/>
            <a:ext cx="3940935" cy="4652200"/>
          </a:xfrm>
          <a:prstGeom prst="rect">
            <a:avLst/>
          </a:prstGeom>
        </p:spPr>
      </p:pic>
    </p:spTree>
    <p:extLst>
      <p:ext uri="{BB962C8B-B14F-4D97-AF65-F5344CB8AC3E}">
        <p14:creationId xmlns:p14="http://schemas.microsoft.com/office/powerpoint/2010/main" xmlns="" val="24245327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2CFEB8F4-3429-40FC-A4E6-AE0EAF6F137D}"/>
              </a:ext>
            </a:extLst>
          </p:cNvPr>
          <p:cNvSpPr>
            <a:spLocks noGrp="1"/>
          </p:cNvSpPr>
          <p:nvPr>
            <p:ph idx="1"/>
          </p:nvPr>
        </p:nvSpPr>
        <p:spPr>
          <a:xfrm>
            <a:off x="735169" y="699538"/>
            <a:ext cx="10515600" cy="5971717"/>
          </a:xfrm>
        </p:spPr>
        <p:txBody>
          <a:bodyPr>
            <a:normAutofit/>
          </a:bodyPr>
          <a:lstStyle/>
          <a:p>
            <a:pPr indent="0" algn="just">
              <a:lnSpc>
                <a:spcPct val="150000"/>
              </a:lnSpc>
              <a:buNone/>
            </a:pPr>
            <a:r>
              <a:rPr lang="zh-CN" altLang="zh-CN" b="1" kern="100" dirty="0">
                <a:ea typeface="等线" panose="02010600030101010101" pitchFamily="2" charset="-122"/>
                <a:cs typeface="Times New Roman" panose="02020603050405020304" pitchFamily="18" charset="0"/>
              </a:rPr>
              <a:t>太阳能电池的电流大小与太阳光照射强度的大小和太阳能电池面积的大小成正比。车用太阳能电池将很多太阳能电池排列组合成太阳能电池板，以产生所需要的大电流和高电压。</a:t>
            </a:r>
          </a:p>
          <a:p>
            <a:endParaRPr lang="zh-CN" altLang="en-US" dirty="0"/>
          </a:p>
        </p:txBody>
      </p:sp>
    </p:spTree>
    <p:extLst>
      <p:ext uri="{BB962C8B-B14F-4D97-AF65-F5344CB8AC3E}">
        <p14:creationId xmlns:p14="http://schemas.microsoft.com/office/powerpoint/2010/main" xmlns="" val="33684581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17DA67EA-1578-4B52-B24C-8E5BC350BA90}"/>
              </a:ext>
            </a:extLst>
          </p:cNvPr>
          <p:cNvSpPr>
            <a:spLocks noGrp="1"/>
          </p:cNvSpPr>
          <p:nvPr>
            <p:ph idx="1"/>
          </p:nvPr>
        </p:nvSpPr>
        <p:spPr>
          <a:xfrm>
            <a:off x="838200" y="1052892"/>
            <a:ext cx="10515600" cy="4351338"/>
          </a:xfrm>
        </p:spPr>
        <p:txBody>
          <a:bodyPr/>
          <a:lstStyle/>
          <a:p>
            <a:pPr marL="0" lvl="0" indent="0" algn="just">
              <a:lnSpc>
                <a:spcPct val="150000"/>
              </a:lnSpc>
              <a:buNone/>
            </a:pPr>
            <a:r>
              <a:rPr lang="en-US" altLang="zh-CN" b="1" kern="100" dirty="0">
                <a:solidFill>
                  <a:srgbClr val="C00000"/>
                </a:solidFill>
                <a:ea typeface="等线" panose="02010600030101010101" pitchFamily="2" charset="-122"/>
                <a:cs typeface="Times New Roman" panose="02020603050405020304" pitchFamily="18" charset="0"/>
              </a:rPr>
              <a:t>2. </a:t>
            </a:r>
            <a:r>
              <a:rPr lang="zh-CN" altLang="zh-CN" b="1" kern="100" dirty="0">
                <a:solidFill>
                  <a:srgbClr val="C00000"/>
                </a:solidFill>
                <a:ea typeface="等线" panose="02010600030101010101" pitchFamily="2" charset="-122"/>
                <a:cs typeface="Times New Roman" panose="02020603050405020304" pitchFamily="18" charset="0"/>
              </a:rPr>
              <a:t>向日自动跟踪器</a:t>
            </a: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太阳能电池能量的多少取决于太阳能电池板接受太阳辐射能量的数量，</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由于相对位置的不断变化</a:t>
            </a:r>
            <a:r>
              <a:rPr lang="zh-CN" altLang="en-US" b="1" kern="100" dirty="0">
                <a:ea typeface="等线" panose="02010600030101010101" pitchFamily="2" charset="-122"/>
                <a:cs typeface="Times New Roman" panose="02020603050405020304" pitchFamily="18" charset="0"/>
              </a:rPr>
              <a:t>，</a:t>
            </a:r>
            <a:r>
              <a:rPr lang="zh-CN" altLang="zh-CN" b="1" kern="100" dirty="0">
                <a:ea typeface="等线" panose="02010600030101010101" pitchFamily="2" charset="-122"/>
                <a:cs typeface="Times New Roman" panose="02020603050405020304" pitchFamily="18" charset="0"/>
              </a:rPr>
              <a:t>太阳电池板接受太阳辐射能量也在不断变化。</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向日跟踪器的作用就是保持太阳能电池板正对着太阳，</a:t>
            </a:r>
            <a:endParaRPr lang="en-US" altLang="zh-CN" b="1" kern="100" dirty="0">
              <a:ea typeface="等线" panose="02010600030101010101" pitchFamily="2" charset="-122"/>
              <a:cs typeface="Times New Roman" panose="02020603050405020304" pitchFamily="18" charset="0"/>
            </a:endParaRPr>
          </a:p>
          <a:p>
            <a:pPr indent="0" algn="just">
              <a:lnSpc>
                <a:spcPct val="150000"/>
              </a:lnSpc>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最大限度提高太阳能电池板接受太阳辐射的能力。</a:t>
            </a:r>
          </a:p>
          <a:p>
            <a:endParaRPr lang="zh-CN" altLang="en-US" dirty="0"/>
          </a:p>
        </p:txBody>
      </p:sp>
    </p:spTree>
    <p:extLst>
      <p:ext uri="{BB962C8B-B14F-4D97-AF65-F5344CB8AC3E}">
        <p14:creationId xmlns:p14="http://schemas.microsoft.com/office/powerpoint/2010/main" xmlns="" val="14546668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5B2150E6-66BD-48F0-AB06-EA7914950AC6}"/>
              </a:ext>
            </a:extLst>
          </p:cNvPr>
          <p:cNvSpPr txBox="1"/>
          <p:nvPr/>
        </p:nvSpPr>
        <p:spPr>
          <a:xfrm>
            <a:off x="5308825" y="5163474"/>
            <a:ext cx="1922321" cy="523220"/>
          </a:xfrm>
          <a:prstGeom prst="rect">
            <a:avLst/>
          </a:prstGeom>
          <a:noFill/>
        </p:spPr>
        <p:txBody>
          <a:bodyPr wrap="none" rtlCol="0">
            <a:spAutoFit/>
          </a:bodyPr>
          <a:lstStyle/>
          <a:p>
            <a:pPr algn="l"/>
            <a:r>
              <a:rPr lang="zh-CN" altLang="en-US" sz="2400" b="1" dirty="0">
                <a:solidFill>
                  <a:schemeClr val="tx1"/>
                </a:solidFill>
              </a:rPr>
              <a:t>直流电动机</a:t>
            </a:r>
            <a:r>
              <a:rPr lang="zh-CN" altLang="en-US" sz="2800" b="1" dirty="0">
                <a:solidFill>
                  <a:schemeClr val="tx1"/>
                </a:solidFill>
              </a:rPr>
              <a:t>  </a:t>
            </a:r>
            <a:endParaRPr lang="en-US" altLang="zh-CN" sz="2800" b="1" dirty="0">
              <a:solidFill>
                <a:schemeClr val="tx1"/>
              </a:solidFill>
            </a:endParaRPr>
          </a:p>
        </p:txBody>
      </p:sp>
      <p:sp>
        <p:nvSpPr>
          <p:cNvPr id="8" name="文本框 7">
            <a:extLst>
              <a:ext uri="{FF2B5EF4-FFF2-40B4-BE49-F238E27FC236}">
                <a16:creationId xmlns:a16="http://schemas.microsoft.com/office/drawing/2014/main" xmlns="" id="{A1240131-DCC1-43DD-9470-4701B2E7C6AB}"/>
              </a:ext>
            </a:extLst>
          </p:cNvPr>
          <p:cNvSpPr txBox="1"/>
          <p:nvPr/>
        </p:nvSpPr>
        <p:spPr>
          <a:xfrm>
            <a:off x="9273566" y="5163474"/>
            <a:ext cx="1723549" cy="461665"/>
          </a:xfrm>
          <a:prstGeom prst="rect">
            <a:avLst/>
          </a:prstGeom>
          <a:noFill/>
        </p:spPr>
        <p:txBody>
          <a:bodyPr wrap="none" rtlCol="0">
            <a:spAutoFit/>
          </a:bodyPr>
          <a:lstStyle/>
          <a:p>
            <a:r>
              <a:rPr lang="zh-CN" altLang="en-US" sz="2400" b="1" dirty="0"/>
              <a:t>交流电动机</a:t>
            </a:r>
            <a:endParaRPr lang="en-US" altLang="zh-CN" sz="2400" b="1" dirty="0"/>
          </a:p>
        </p:txBody>
      </p:sp>
      <p:cxnSp>
        <p:nvCxnSpPr>
          <p:cNvPr id="12" name="直接连接符 11">
            <a:extLst>
              <a:ext uri="{FF2B5EF4-FFF2-40B4-BE49-F238E27FC236}">
                <a16:creationId xmlns:a16="http://schemas.microsoft.com/office/drawing/2014/main" xmlns="" id="{8057F73A-C316-4AC6-9458-61167655646E}"/>
              </a:ext>
            </a:extLst>
          </p:cNvPr>
          <p:cNvCxnSpPr>
            <a:cxnSpLocks/>
          </p:cNvCxnSpPr>
          <p:nvPr/>
        </p:nvCxnSpPr>
        <p:spPr>
          <a:xfrm>
            <a:off x="711406" y="4973968"/>
            <a:ext cx="11576573" cy="0"/>
          </a:xfrm>
          <a:prstGeom prst="line">
            <a:avLst/>
          </a:prstGeom>
          <a:ln cmpd="tri">
            <a:prstDash val="dashDot"/>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4CC0D54D-D65F-43D4-9821-FBBF1D813CC8}"/>
              </a:ext>
            </a:extLst>
          </p:cNvPr>
          <p:cNvSpPr txBox="1"/>
          <p:nvPr/>
        </p:nvSpPr>
        <p:spPr>
          <a:xfrm>
            <a:off x="1287540" y="5132701"/>
            <a:ext cx="1723549" cy="461665"/>
          </a:xfrm>
          <a:prstGeom prst="rect">
            <a:avLst/>
          </a:prstGeom>
          <a:noFill/>
        </p:spPr>
        <p:txBody>
          <a:bodyPr wrap="none" rtlCol="0">
            <a:spAutoFit/>
          </a:bodyPr>
          <a:lstStyle/>
          <a:p>
            <a:pPr algn="l"/>
            <a:r>
              <a:rPr lang="zh-CN" altLang="en-US" sz="2400" b="1" dirty="0">
                <a:solidFill>
                  <a:schemeClr val="tx1"/>
                </a:solidFill>
              </a:rPr>
              <a:t>永磁电动机</a:t>
            </a:r>
            <a:endParaRPr lang="en-US" altLang="zh-CN" sz="2400" b="1" dirty="0">
              <a:solidFill>
                <a:schemeClr val="tx1"/>
              </a:solidFill>
            </a:endParaRPr>
          </a:p>
        </p:txBody>
      </p:sp>
      <p:cxnSp>
        <p:nvCxnSpPr>
          <p:cNvPr id="20" name="直接连接符 19">
            <a:extLst>
              <a:ext uri="{FF2B5EF4-FFF2-40B4-BE49-F238E27FC236}">
                <a16:creationId xmlns:a16="http://schemas.microsoft.com/office/drawing/2014/main" xmlns="" id="{CB68AC2E-79CC-4AAF-9157-A95174BE3B58}"/>
              </a:ext>
            </a:extLst>
          </p:cNvPr>
          <p:cNvCxnSpPr>
            <a:cxnSpLocks/>
          </p:cNvCxnSpPr>
          <p:nvPr/>
        </p:nvCxnSpPr>
        <p:spPr>
          <a:xfrm>
            <a:off x="8330217" y="2949262"/>
            <a:ext cx="0" cy="202470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xmlns="" id="{50ECBCE4-11B4-40E0-8924-568A7846DF22}"/>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834831" y="3115329"/>
            <a:ext cx="2833434" cy="1699907"/>
          </a:xfrm>
          <a:prstGeom prst="rect">
            <a:avLst/>
          </a:prstGeom>
          <a:ln>
            <a:solidFill>
              <a:schemeClr val="accent1"/>
            </a:solidFill>
          </a:ln>
        </p:spPr>
      </p:pic>
      <p:pic>
        <p:nvPicPr>
          <p:cNvPr id="23" name="图片 22">
            <a:extLst>
              <a:ext uri="{FF2B5EF4-FFF2-40B4-BE49-F238E27FC236}">
                <a16:creationId xmlns:a16="http://schemas.microsoft.com/office/drawing/2014/main" xmlns="" id="{E751A0B7-52A1-44DF-81E9-BDF04E592459}"/>
              </a:ext>
            </a:extLst>
          </p:cNvPr>
          <p:cNvPicPr>
            <a:picLocks noChangeAspect="1"/>
          </p:cNvPicPr>
          <p:nvPr/>
        </p:nvPicPr>
        <p:blipFill rotWithShape="1">
          <a:blip r:embed="rId3" cstate="print"/>
          <a:srcRect b="13694"/>
          <a:stretch/>
        </p:blipFill>
        <p:spPr>
          <a:xfrm>
            <a:off x="4675050" y="3160866"/>
            <a:ext cx="3240294" cy="1689929"/>
          </a:xfrm>
          <a:prstGeom prst="rect">
            <a:avLst/>
          </a:prstGeom>
          <a:ln>
            <a:solidFill>
              <a:schemeClr val="accent1"/>
            </a:solidFill>
          </a:ln>
        </p:spPr>
      </p:pic>
      <p:pic>
        <p:nvPicPr>
          <p:cNvPr id="24" name="内容占位符 3">
            <a:extLst>
              <a:ext uri="{FF2B5EF4-FFF2-40B4-BE49-F238E27FC236}">
                <a16:creationId xmlns:a16="http://schemas.microsoft.com/office/drawing/2014/main" xmlns="" id="{ADC09384-3165-4916-863E-0D2F8F1E8009}"/>
              </a:ext>
            </a:extLst>
          </p:cNvPr>
          <p:cNvPicPr>
            <a:picLocks noGrp="1" noChangeAspect="1"/>
          </p:cNvPicPr>
          <p:nvPr>
            <p:ph idx="1"/>
          </p:nvPr>
        </p:nvPicPr>
        <p:blipFill>
          <a:blip r:embed="rId4" cstate="print"/>
          <a:stretch>
            <a:fillRect/>
          </a:stretch>
        </p:blipFill>
        <p:spPr>
          <a:xfrm>
            <a:off x="711406" y="3227196"/>
            <a:ext cx="3132298" cy="1557267"/>
          </a:xfrm>
          <a:prstGeom prst="rect">
            <a:avLst/>
          </a:prstGeom>
          <a:ln>
            <a:solidFill>
              <a:schemeClr val="accent1"/>
            </a:solidFill>
          </a:ln>
        </p:spPr>
      </p:pic>
      <p:cxnSp>
        <p:nvCxnSpPr>
          <p:cNvPr id="14" name="直接连接符 13">
            <a:extLst>
              <a:ext uri="{FF2B5EF4-FFF2-40B4-BE49-F238E27FC236}">
                <a16:creationId xmlns:a16="http://schemas.microsoft.com/office/drawing/2014/main" xmlns="" id="{42B2B812-C50E-41F3-A2B8-BFAB64E428FD}"/>
              </a:ext>
            </a:extLst>
          </p:cNvPr>
          <p:cNvCxnSpPr>
            <a:cxnSpLocks/>
          </p:cNvCxnSpPr>
          <p:nvPr/>
        </p:nvCxnSpPr>
        <p:spPr>
          <a:xfrm>
            <a:off x="4206831" y="2949262"/>
            <a:ext cx="0" cy="202470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内容占位符 2">
            <a:extLst>
              <a:ext uri="{FF2B5EF4-FFF2-40B4-BE49-F238E27FC236}">
                <a16:creationId xmlns:a16="http://schemas.microsoft.com/office/drawing/2014/main" xmlns="" id="{C05C8725-5BE2-48C2-AB66-427FB71CC7A6}"/>
              </a:ext>
            </a:extLst>
          </p:cNvPr>
          <p:cNvSpPr txBox="1">
            <a:spLocks/>
          </p:cNvSpPr>
          <p:nvPr/>
        </p:nvSpPr>
        <p:spPr>
          <a:xfrm>
            <a:off x="737995" y="727349"/>
            <a:ext cx="10515600" cy="20637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Font typeface="Arial" panose="020B0604020202020204" pitchFamily="34" charset="0"/>
              <a:buNone/>
            </a:pPr>
            <a:r>
              <a:rPr lang="en-US" altLang="zh-CN" b="1" kern="100" dirty="0">
                <a:solidFill>
                  <a:srgbClr val="C00000"/>
                </a:solidFill>
                <a:ea typeface="等线" panose="02010600030101010101" pitchFamily="2" charset="-122"/>
                <a:cs typeface="Times New Roman" panose="02020603050405020304" pitchFamily="18" charset="0"/>
              </a:rPr>
              <a:t>3. </a:t>
            </a:r>
            <a:r>
              <a:rPr lang="zh-CN" altLang="zh-CN" b="1" kern="100" dirty="0">
                <a:solidFill>
                  <a:srgbClr val="C00000"/>
                </a:solidFill>
                <a:ea typeface="等线" panose="02010600030101010101" pitchFamily="2" charset="-122"/>
                <a:cs typeface="Times New Roman" panose="02020603050405020304" pitchFamily="18" charset="0"/>
              </a:rPr>
              <a:t>驱动系统</a:t>
            </a:r>
          </a:p>
          <a:p>
            <a:pPr marL="0" indent="0" algn="just">
              <a:lnSpc>
                <a:spcPct val="150000"/>
              </a:lnSpc>
              <a:buFont typeface="Arial" panose="020B0604020202020204" pitchFamily="34" charset="0"/>
              <a:buNone/>
            </a:pPr>
            <a:r>
              <a:rPr lang="en-US" altLang="zh-CN" kern="100" dirty="0">
                <a:latin typeface="Times New Roman" panose="02020603050405020304" pitchFamily="18" charset="0"/>
                <a:ea typeface="宋体" panose="02010600030101010101" pitchFamily="2" charset="-122"/>
              </a:rPr>
              <a:t>   </a:t>
            </a:r>
            <a:r>
              <a:rPr lang="zh-CN" altLang="zh-CN" b="1" kern="100" dirty="0">
                <a:ea typeface="等线" panose="02010600030101010101" pitchFamily="2" charset="-122"/>
                <a:cs typeface="Times New Roman" panose="02020603050405020304" pitchFamily="18" charset="0"/>
              </a:rPr>
              <a:t>太阳能汽车采用的驱动电机主要有</a:t>
            </a:r>
            <a:endParaRPr lang="en-US" altLang="zh-CN" b="1" kern="100" dirty="0">
              <a:ea typeface="等线" panose="02010600030101010101" pitchFamily="2" charset="-122"/>
              <a:cs typeface="Times New Roman" panose="02020603050405020304" pitchFamily="18" charset="0"/>
            </a:endParaRPr>
          </a:p>
          <a:p>
            <a:pPr marL="0" indent="0" algn="just">
              <a:lnSpc>
                <a:spcPct val="150000"/>
              </a:lnSpc>
              <a:buFont typeface="Arial" panose="020B0604020202020204" pitchFamily="34" charset="0"/>
              <a:buNone/>
            </a:pPr>
            <a:r>
              <a:rPr lang="en-US" altLang="zh-CN" b="1" kern="100" dirty="0">
                <a:ea typeface="等线" panose="02010600030101010101" pitchFamily="2" charset="-122"/>
                <a:cs typeface="Times New Roman" panose="02020603050405020304" pitchFamily="18" charset="0"/>
              </a:rPr>
              <a:t>   </a:t>
            </a:r>
            <a:r>
              <a:rPr lang="zh-CN" altLang="zh-CN" b="1" kern="100" dirty="0">
                <a:ea typeface="等线" panose="02010600030101010101" pitchFamily="2" charset="-122"/>
                <a:cs typeface="Times New Roman" panose="02020603050405020304" pitchFamily="18" charset="0"/>
              </a:rPr>
              <a:t>交流异步电机、永磁电机、直流电机</a:t>
            </a:r>
            <a:r>
              <a:rPr lang="zh-CN" altLang="en-US" b="1" kern="100" dirty="0">
                <a:ea typeface="等线" panose="02010600030101010101" pitchFamily="2" charset="-122"/>
                <a:cs typeface="Times New Roman" panose="02020603050405020304" pitchFamily="18" charset="0"/>
              </a:rPr>
              <a:t>等，</a:t>
            </a:r>
            <a:r>
              <a:rPr lang="zh-CN" altLang="zh-CN" b="1" kern="100" dirty="0">
                <a:ea typeface="等线" panose="02010600030101010101" pitchFamily="2" charset="-122"/>
                <a:cs typeface="Times New Roman" panose="02020603050405020304" pitchFamily="18" charset="0"/>
              </a:rPr>
              <a:t>其驱动系统与</a:t>
            </a:r>
            <a:r>
              <a:rPr lang="en-US" altLang="zh-CN" b="1" kern="100" dirty="0">
                <a:ea typeface="等线" panose="02010600030101010101" pitchFamily="2" charset="-122"/>
                <a:cs typeface="Times New Roman" panose="02020603050405020304" pitchFamily="18" charset="0"/>
              </a:rPr>
              <a:t>EV</a:t>
            </a:r>
            <a:r>
              <a:rPr lang="zh-CN" altLang="zh-CN" b="1" kern="100" dirty="0">
                <a:ea typeface="等线" panose="02010600030101010101" pitchFamily="2" charset="-122"/>
                <a:cs typeface="Times New Roman" panose="02020603050405020304" pitchFamily="18" charset="0"/>
              </a:rPr>
              <a:t>基本相同。</a:t>
            </a:r>
          </a:p>
          <a:p>
            <a:endParaRPr lang="zh-CN" altLang="en-US" dirty="0"/>
          </a:p>
        </p:txBody>
      </p:sp>
    </p:spTree>
    <p:extLst>
      <p:ext uri="{BB962C8B-B14F-4D97-AF65-F5344CB8AC3E}">
        <p14:creationId xmlns:p14="http://schemas.microsoft.com/office/powerpoint/2010/main" xmlns="" val="22811445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3A6DF278-236F-4C2C-9464-78E913F35F8B}"/>
              </a:ext>
            </a:extLst>
          </p:cNvPr>
          <p:cNvSpPr>
            <a:spLocks noGrp="1"/>
          </p:cNvSpPr>
          <p:nvPr>
            <p:ph idx="1"/>
          </p:nvPr>
        </p:nvSpPr>
        <p:spPr>
          <a:xfrm>
            <a:off x="490470" y="829915"/>
            <a:ext cx="11396729" cy="5686795"/>
          </a:xfrm>
        </p:spPr>
        <p:txBody>
          <a:bodyPr>
            <a:normAutofit fontScale="92500" lnSpcReduction="20000"/>
          </a:bodyPr>
          <a:lstStyle/>
          <a:p>
            <a:pPr marL="0" lvl="0" indent="0" algn="just">
              <a:lnSpc>
                <a:spcPct val="160000"/>
              </a:lnSpc>
              <a:buNone/>
            </a:pPr>
            <a:r>
              <a:rPr lang="en-US" altLang="zh-CN" sz="2600" b="1" kern="100" dirty="0">
                <a:solidFill>
                  <a:srgbClr val="C00000"/>
                </a:solidFill>
                <a:ea typeface="等线" panose="02010600030101010101" pitchFamily="2" charset="-122"/>
                <a:cs typeface="Times New Roman" panose="02020603050405020304" pitchFamily="18" charset="0"/>
              </a:rPr>
              <a:t>4. </a:t>
            </a:r>
            <a:r>
              <a:rPr lang="zh-CN" altLang="zh-CN" sz="2600" b="1" kern="100" dirty="0">
                <a:solidFill>
                  <a:srgbClr val="C00000"/>
                </a:solidFill>
                <a:ea typeface="等线" panose="02010600030101010101" pitchFamily="2" charset="-122"/>
                <a:cs typeface="Times New Roman" panose="02020603050405020304" pitchFamily="18" charset="0"/>
              </a:rPr>
              <a:t>控制器</a:t>
            </a:r>
          </a:p>
          <a:p>
            <a:pPr indent="0" algn="just">
              <a:lnSpc>
                <a:spcPct val="150000"/>
              </a:lnSpc>
              <a:buNone/>
            </a:pPr>
            <a:r>
              <a:rPr lang="zh-CN" altLang="zh-CN" sz="2600" b="1" kern="100" dirty="0">
                <a:ea typeface="等线" panose="02010600030101010101" pitchFamily="2" charset="-122"/>
                <a:cs typeface="Times New Roman" panose="02020603050405020304" pitchFamily="18" charset="0"/>
              </a:rPr>
              <a:t>主要实现对太阳能电池组进行管理和对电机的控制，其作用与</a:t>
            </a:r>
            <a:r>
              <a:rPr lang="en-US" altLang="zh-CN" sz="2600" b="1" kern="100" dirty="0">
                <a:ea typeface="等线" panose="02010600030101010101" pitchFamily="2" charset="-122"/>
                <a:cs typeface="Times New Roman" panose="02020603050405020304" pitchFamily="18" charset="0"/>
              </a:rPr>
              <a:t>EV</a:t>
            </a:r>
            <a:r>
              <a:rPr lang="zh-CN" altLang="zh-CN" sz="2600" b="1" kern="100" dirty="0">
                <a:ea typeface="等线" panose="02010600030101010101" pitchFamily="2" charset="-122"/>
                <a:cs typeface="Times New Roman" panose="02020603050405020304" pitchFamily="18" charset="0"/>
              </a:rPr>
              <a:t>控制系统相同。</a:t>
            </a:r>
          </a:p>
          <a:p>
            <a:pPr marL="266700" algn="just">
              <a:lnSpc>
                <a:spcPct val="150000"/>
              </a:lnSpc>
            </a:pPr>
            <a:r>
              <a:rPr lang="zh-CN" altLang="zh-CN" sz="2600" b="1" kern="100" dirty="0">
                <a:ea typeface="等线" panose="02010600030101010101" pitchFamily="2" charset="-122"/>
                <a:cs typeface="Times New Roman" panose="02020603050405020304" pitchFamily="18" charset="0"/>
              </a:rPr>
              <a:t>由于太阳能电池的能量较小，而且受天气的影响，在阴天、下雨时，太阳能电池的转换效率降低或停止，所以太阳能电池汽车往往与蓄电池组共同组成太阳能混合动力电动汽车。</a:t>
            </a:r>
            <a:endParaRPr lang="en-US" altLang="zh-CN" sz="2600" b="1" kern="100" dirty="0">
              <a:ea typeface="等线" panose="02010600030101010101" pitchFamily="2" charset="-122"/>
              <a:cs typeface="Times New Roman" panose="02020603050405020304" pitchFamily="18" charset="0"/>
            </a:endParaRPr>
          </a:p>
          <a:p>
            <a:pPr marL="266700" algn="just">
              <a:lnSpc>
                <a:spcPct val="150000"/>
              </a:lnSpc>
            </a:pPr>
            <a:r>
              <a:rPr lang="zh-CN" altLang="zh-CN" sz="2600" b="1" kern="100" dirty="0">
                <a:ea typeface="等线" panose="02010600030101010101" pitchFamily="2" charset="-122"/>
                <a:cs typeface="Times New Roman" panose="02020603050405020304" pitchFamily="18" charset="0"/>
              </a:rPr>
              <a:t>当太阳光强烈，转换为电能充足时，由太阳能电池板将太阳能转换为电能后，通过充电器向动力电池组充电，也可以由太阳能电池板直接提供电能，通过电流变换器将电流输送到驱动电机，驱动汽车行驶，其驱动模式相当于串联式混合动力电动汽车。一般采用智能控制系统来控制其运行。</a:t>
            </a:r>
            <a:endParaRPr lang="en-US" altLang="zh-CN" sz="2600" b="1" kern="100" dirty="0">
              <a:ea typeface="等线" panose="02010600030101010101" pitchFamily="2" charset="-122"/>
              <a:cs typeface="Times New Roman" panose="02020603050405020304" pitchFamily="18" charset="0"/>
            </a:endParaRPr>
          </a:p>
          <a:p>
            <a:pPr marL="266700" algn="just">
              <a:lnSpc>
                <a:spcPct val="150000"/>
              </a:lnSpc>
            </a:pPr>
            <a:r>
              <a:rPr lang="zh-CN" altLang="zh-CN" sz="2600" b="1" kern="100" dirty="0">
                <a:ea typeface="等线" panose="02010600030101010101" pitchFamily="2" charset="-122"/>
                <a:cs typeface="Times New Roman" panose="02020603050405020304" pitchFamily="18" charset="0"/>
              </a:rPr>
              <a:t>当太阳较弱或阴天，则靠蓄电池组对外供电。</a:t>
            </a:r>
          </a:p>
          <a:p>
            <a:endParaRPr lang="zh-CN" altLang="en-US" dirty="0"/>
          </a:p>
        </p:txBody>
      </p:sp>
    </p:spTree>
    <p:extLst>
      <p:ext uri="{BB962C8B-B14F-4D97-AF65-F5344CB8AC3E}">
        <p14:creationId xmlns:p14="http://schemas.microsoft.com/office/powerpoint/2010/main" xmlns="" val="1807621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231F032-4F0F-4A7C-BB6B-D44872AC4939}"/>
              </a:ext>
            </a:extLst>
          </p:cNvPr>
          <p:cNvSpPr>
            <a:spLocks noGrp="1"/>
          </p:cNvSpPr>
          <p:nvPr>
            <p:ph type="title"/>
          </p:nvPr>
        </p:nvSpPr>
        <p:spPr/>
        <p:txBody>
          <a:bodyPr/>
          <a:lstStyle/>
          <a:p>
            <a:r>
              <a:rPr lang="zh-CN" altLang="zh-CN" sz="3200" b="1" dirty="0">
                <a:solidFill>
                  <a:srgbClr val="C00000"/>
                </a:solidFill>
                <a:latin typeface="+mn-ea"/>
                <a:cs typeface="+mn-ea"/>
              </a:rPr>
              <a:t>拓展知识</a:t>
            </a:r>
            <a:endParaRPr lang="zh-CN" altLang="en-US" sz="3200" b="1" dirty="0">
              <a:solidFill>
                <a:srgbClr val="C00000"/>
              </a:solidFill>
              <a:latin typeface="+mn-ea"/>
              <a:cs typeface="+mn-ea"/>
            </a:endParaRPr>
          </a:p>
        </p:txBody>
      </p:sp>
      <p:sp>
        <p:nvSpPr>
          <p:cNvPr id="3" name="内容占位符 2">
            <a:extLst>
              <a:ext uri="{FF2B5EF4-FFF2-40B4-BE49-F238E27FC236}">
                <a16:creationId xmlns:a16="http://schemas.microsoft.com/office/drawing/2014/main" xmlns="" id="{E1245846-C57F-45CE-8B38-3DAEC7342B42}"/>
              </a:ext>
            </a:extLst>
          </p:cNvPr>
          <p:cNvSpPr>
            <a:spLocks noGrp="1"/>
          </p:cNvSpPr>
          <p:nvPr>
            <p:ph idx="1"/>
          </p:nvPr>
        </p:nvSpPr>
        <p:spPr>
          <a:xfrm>
            <a:off x="619259" y="1542290"/>
            <a:ext cx="10515600" cy="4351338"/>
          </a:xfrm>
        </p:spPr>
        <p:txBody>
          <a:bodyPr>
            <a:normAutofit lnSpcReduction="10000"/>
          </a:bodyPr>
          <a:lstStyle/>
          <a:p>
            <a:pPr indent="266700" algn="just">
              <a:lnSpc>
                <a:spcPct val="150000"/>
              </a:lnSpc>
            </a:pPr>
            <a:r>
              <a:rPr lang="zh-CN" altLang="zh-CN" b="1" kern="100" dirty="0">
                <a:ea typeface="等线" panose="02010600030101010101" pitchFamily="2" charset="-122"/>
                <a:cs typeface="Times New Roman" panose="02020603050405020304" pitchFamily="18" charset="0"/>
              </a:rPr>
              <a:t>装配光伏电池元件的普锐斯混动车型的电池板和以往的辅助样式的电池板是不同的，全新的电池板能够让汽车在行驶的时候充电，依靠着太阳带来能量，汽车每一天都能够多增加</a:t>
            </a:r>
            <a:r>
              <a:rPr lang="en-US" altLang="zh-CN" b="1" kern="100" dirty="0">
                <a:ea typeface="等线" panose="02010600030101010101" pitchFamily="2" charset="-122"/>
                <a:cs typeface="Times New Roman" panose="02020603050405020304" pitchFamily="18" charset="0"/>
              </a:rPr>
              <a:t>44.5</a:t>
            </a:r>
            <a:r>
              <a:rPr lang="zh-CN" altLang="zh-CN" b="1" kern="100" dirty="0">
                <a:ea typeface="等线" panose="02010600030101010101" pitchFamily="2" charset="-122"/>
                <a:cs typeface="Times New Roman" panose="02020603050405020304" pitchFamily="18" charset="0"/>
              </a:rPr>
              <a:t>公里的续航里程，这个数字可以说是很惊人的，因此汽车的效率提高许多。</a:t>
            </a:r>
          </a:p>
          <a:p>
            <a:pPr indent="266700" algn="just">
              <a:lnSpc>
                <a:spcPct val="150000"/>
              </a:lnSpc>
            </a:pPr>
            <a:r>
              <a:rPr lang="zh-CN" altLang="zh-CN" b="1" kern="100" dirty="0">
                <a:ea typeface="等线" panose="02010600030101010101" pitchFamily="2" charset="-122"/>
                <a:cs typeface="Times New Roman" panose="02020603050405020304" pitchFamily="18" charset="0"/>
              </a:rPr>
              <a:t>这款全新的太阳能电池板是丰田，夏普以及</a:t>
            </a:r>
            <a:r>
              <a:rPr lang="en-US" altLang="zh-CN" b="1" kern="100" dirty="0">
                <a:ea typeface="等线" panose="02010600030101010101" pitchFamily="2" charset="-122"/>
                <a:cs typeface="Times New Roman" panose="02020603050405020304" pitchFamily="18" charset="0"/>
              </a:rPr>
              <a:t>NEDO</a:t>
            </a:r>
            <a:r>
              <a:rPr lang="zh-CN" altLang="zh-CN" b="1" kern="100" dirty="0">
                <a:ea typeface="等线" panose="02010600030101010101" pitchFamily="2" charset="-122"/>
                <a:cs typeface="Times New Roman" panose="02020603050405020304" pitchFamily="18" charset="0"/>
              </a:rPr>
              <a:t>共同开发的，其厚度只有</a:t>
            </a:r>
            <a:r>
              <a:rPr lang="en-US" altLang="zh-CN" b="1" kern="100" dirty="0">
                <a:ea typeface="等线" panose="02010600030101010101" pitchFamily="2" charset="-122"/>
                <a:cs typeface="Times New Roman" panose="02020603050405020304" pitchFamily="18" charset="0"/>
              </a:rPr>
              <a:t>0.03</a:t>
            </a:r>
            <a:r>
              <a:rPr lang="zh-CN" altLang="zh-CN" b="1" kern="100" dirty="0">
                <a:ea typeface="等线" panose="02010600030101010101" pitchFamily="2" charset="-122"/>
                <a:cs typeface="Times New Roman" panose="02020603050405020304" pitchFamily="18" charset="0"/>
              </a:rPr>
              <a:t>毫米，这样的厚度也保证了完全不会给汽车带来负担。同时可以非常完美的适应汽车车身的型面以及曲线，从外观方面来看的话，不会显得突兀，所以这样的电池板是非常便捷的。</a:t>
            </a:r>
          </a:p>
          <a:p>
            <a:endParaRPr lang="zh-CN" altLang="en-US" dirty="0"/>
          </a:p>
        </p:txBody>
      </p:sp>
    </p:spTree>
    <p:extLst>
      <p:ext uri="{BB962C8B-B14F-4D97-AF65-F5344CB8AC3E}">
        <p14:creationId xmlns:p14="http://schemas.microsoft.com/office/powerpoint/2010/main" xmlns="" val="27679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56">
            <a:extLst>
              <a:ext uri="{FF2B5EF4-FFF2-40B4-BE49-F238E27FC236}">
                <a16:creationId xmlns:a16="http://schemas.microsoft.com/office/drawing/2014/main" xmlns="" id="{2F034C88-65E7-403A-B6D4-8AA594A4A1A0}"/>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l="43138" t="22144" r="4475" b="39209"/>
          <a:stretch>
            <a:fillRect/>
          </a:stretch>
        </p:blipFill>
        <p:spPr bwMode="auto">
          <a:xfrm>
            <a:off x="2224710" y="602248"/>
            <a:ext cx="6815299" cy="282675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6" name="文本框 5">
            <a:extLst>
              <a:ext uri="{FF2B5EF4-FFF2-40B4-BE49-F238E27FC236}">
                <a16:creationId xmlns:a16="http://schemas.microsoft.com/office/drawing/2014/main" xmlns="" id="{E08668F4-AF3F-4A29-91DF-41714EA26CDA}"/>
              </a:ext>
            </a:extLst>
          </p:cNvPr>
          <p:cNvSpPr txBox="1"/>
          <p:nvPr/>
        </p:nvSpPr>
        <p:spPr>
          <a:xfrm>
            <a:off x="801710" y="3680313"/>
            <a:ext cx="10995338" cy="2803396"/>
          </a:xfrm>
          <a:prstGeom prst="rect">
            <a:avLst/>
          </a:prstGeom>
          <a:noFill/>
        </p:spPr>
        <p:txBody>
          <a:bodyPr wrap="square">
            <a:spAutoFit/>
          </a:bodyPr>
          <a:lstStyle/>
          <a:p>
            <a:pPr indent="266700" algn="just">
              <a:lnSpc>
                <a:spcPct val="150000"/>
              </a:lnSpc>
            </a:pPr>
            <a:r>
              <a:rPr lang="zh-CN" altLang="zh-CN" sz="2400" b="1" kern="100" dirty="0">
                <a:ea typeface="等线" panose="02010600030101010101" pitchFamily="2" charset="-122"/>
                <a:cs typeface="Times New Roman" panose="02020603050405020304" pitchFamily="18" charset="0"/>
              </a:rPr>
              <a:t>这个全新的技术主要还是在太阳能转换方面有了进步，总的转换效率能够达到</a:t>
            </a:r>
            <a:r>
              <a:rPr lang="en-US" altLang="zh-CN" sz="2400" b="1" kern="100" dirty="0">
                <a:ea typeface="等线" panose="02010600030101010101" pitchFamily="2" charset="-122"/>
                <a:cs typeface="Times New Roman" panose="02020603050405020304" pitchFamily="18" charset="0"/>
              </a:rPr>
              <a:t>34%</a:t>
            </a:r>
            <a:r>
              <a:rPr lang="zh-CN" altLang="zh-CN" sz="2400" b="1" kern="100" dirty="0">
                <a:ea typeface="等线" panose="02010600030101010101" pitchFamily="2" charset="-122"/>
                <a:cs typeface="Times New Roman" panose="02020603050405020304" pitchFamily="18" charset="0"/>
              </a:rPr>
              <a:t>。相比之前有了很大的进步，这一次的电池板算是突破性的，给了汽车更多的可能性。</a:t>
            </a:r>
          </a:p>
          <a:p>
            <a:pPr indent="266700" algn="just">
              <a:lnSpc>
                <a:spcPct val="150000"/>
              </a:lnSpc>
            </a:pPr>
            <a:r>
              <a:rPr lang="zh-CN" altLang="zh-CN" sz="2400" b="1" kern="100" dirty="0">
                <a:ea typeface="等线" panose="02010600030101010101" pitchFamily="2" charset="-122"/>
                <a:cs typeface="Times New Roman" panose="02020603050405020304" pitchFamily="18" charset="0"/>
              </a:rPr>
              <a:t>这款车并不是完全依靠太阳能进行驱动，但是因为有了太阳能的辅助，所以在续驶里程上面会有巨大的突破，这是一款真正意义上的边充电边行驶的汽车。</a:t>
            </a:r>
          </a:p>
        </p:txBody>
      </p:sp>
    </p:spTree>
    <p:extLst>
      <p:ext uri="{BB962C8B-B14F-4D97-AF65-F5344CB8AC3E}">
        <p14:creationId xmlns:p14="http://schemas.microsoft.com/office/powerpoint/2010/main" xmlns="" val="37607696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D3529E00-697F-4179-AE2D-24CB3519C7B9}"/>
              </a:ext>
            </a:extLst>
          </p:cNvPr>
          <p:cNvGrpSpPr/>
          <p:nvPr/>
        </p:nvGrpSpPr>
        <p:grpSpPr>
          <a:xfrm>
            <a:off x="1170939" y="602936"/>
            <a:ext cx="3169065" cy="3698607"/>
            <a:chOff x="1249092" y="1220655"/>
            <a:chExt cx="2827683" cy="3548678"/>
          </a:xfrm>
        </p:grpSpPr>
        <p:sp>
          <p:nvSpPr>
            <p:cNvPr id="9" name="圆角矩形 34">
              <a:extLst>
                <a:ext uri="{FF2B5EF4-FFF2-40B4-BE49-F238E27FC236}">
                  <a16:creationId xmlns:a16="http://schemas.microsoft.com/office/drawing/2014/main" xmlns="" id="{A9D2AA7D-BA32-4771-8A26-09F545D9FD94}"/>
                </a:ext>
              </a:extLst>
            </p:cNvPr>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圆角矩形 35">
              <a:extLst>
                <a:ext uri="{FF2B5EF4-FFF2-40B4-BE49-F238E27FC236}">
                  <a16:creationId xmlns:a16="http://schemas.microsoft.com/office/drawing/2014/main" xmlns="" id="{4BC46228-807B-4B5C-A4AE-725977F69534}"/>
                </a:ext>
              </a:extLst>
            </p:cNvPr>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xmlns="" id="{308CEF1E-0DC9-40EB-9ABC-786A095120EC}"/>
                </a:ext>
              </a:extLst>
            </p:cNvPr>
            <p:cNvGrpSpPr/>
            <p:nvPr/>
          </p:nvGrpSpPr>
          <p:grpSpPr>
            <a:xfrm>
              <a:off x="1474375" y="1466277"/>
              <a:ext cx="2377116" cy="160026"/>
              <a:chOff x="2149634" y="1165384"/>
              <a:chExt cx="3485832" cy="234632"/>
            </a:xfrm>
          </p:grpSpPr>
          <p:grpSp>
            <p:nvGrpSpPr>
              <p:cNvPr id="42" name="组合 41">
                <a:extLst>
                  <a:ext uri="{FF2B5EF4-FFF2-40B4-BE49-F238E27FC236}">
                    <a16:creationId xmlns:a16="http://schemas.microsoft.com/office/drawing/2014/main" xmlns="" id="{2561F612-76F6-43B6-A932-7330BDF0C8FC}"/>
                  </a:ext>
                </a:extLst>
              </p:cNvPr>
              <p:cNvGrpSpPr/>
              <p:nvPr/>
            </p:nvGrpSpPr>
            <p:grpSpPr>
              <a:xfrm>
                <a:off x="2149634" y="1165384"/>
                <a:ext cx="234632" cy="234632"/>
                <a:chOff x="2483009" y="1114425"/>
                <a:chExt cx="209550" cy="209550"/>
              </a:xfrm>
            </p:grpSpPr>
            <p:sp>
              <p:nvSpPr>
                <p:cNvPr id="70" name="椭圆 69">
                  <a:extLst>
                    <a:ext uri="{FF2B5EF4-FFF2-40B4-BE49-F238E27FC236}">
                      <a16:creationId xmlns:a16="http://schemas.microsoft.com/office/drawing/2014/main" xmlns="" id="{D16DC9E7-3249-451E-A51C-0A46331D13F9}"/>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a:extLst>
                    <a:ext uri="{FF2B5EF4-FFF2-40B4-BE49-F238E27FC236}">
                      <a16:creationId xmlns:a16="http://schemas.microsoft.com/office/drawing/2014/main" xmlns="" id="{71F48562-EDF9-41E6-AE2E-524F2FF403A9}"/>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a:extLst>
                  <a:ext uri="{FF2B5EF4-FFF2-40B4-BE49-F238E27FC236}">
                    <a16:creationId xmlns:a16="http://schemas.microsoft.com/office/drawing/2014/main" xmlns="" id="{24AC544D-0505-4450-958E-58E0FF96B2FA}"/>
                  </a:ext>
                </a:extLst>
              </p:cNvPr>
              <p:cNvGrpSpPr/>
              <p:nvPr/>
            </p:nvGrpSpPr>
            <p:grpSpPr>
              <a:xfrm>
                <a:off x="2510879" y="1165384"/>
                <a:ext cx="234632" cy="234632"/>
                <a:chOff x="2483009" y="1114425"/>
                <a:chExt cx="209550" cy="209550"/>
              </a:xfrm>
            </p:grpSpPr>
            <p:sp>
              <p:nvSpPr>
                <p:cNvPr id="68" name="椭圆 67">
                  <a:extLst>
                    <a:ext uri="{FF2B5EF4-FFF2-40B4-BE49-F238E27FC236}">
                      <a16:creationId xmlns:a16="http://schemas.microsoft.com/office/drawing/2014/main" xmlns="" id="{DDE1837B-3CCE-4CF6-A55C-E792470FDB6A}"/>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a:extLst>
                    <a:ext uri="{FF2B5EF4-FFF2-40B4-BE49-F238E27FC236}">
                      <a16:creationId xmlns:a16="http://schemas.microsoft.com/office/drawing/2014/main" xmlns="" id="{5CC4486C-0801-4CE7-8DDC-407E7B466F5B}"/>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a:extLst>
                  <a:ext uri="{FF2B5EF4-FFF2-40B4-BE49-F238E27FC236}">
                    <a16:creationId xmlns:a16="http://schemas.microsoft.com/office/drawing/2014/main" xmlns="" id="{BE2AEC90-FCF4-4A41-960E-C50652171745}"/>
                  </a:ext>
                </a:extLst>
              </p:cNvPr>
              <p:cNvGrpSpPr/>
              <p:nvPr/>
            </p:nvGrpSpPr>
            <p:grpSpPr>
              <a:xfrm>
                <a:off x="2872123" y="1165384"/>
                <a:ext cx="234632" cy="234632"/>
                <a:chOff x="2483009" y="1114425"/>
                <a:chExt cx="209550" cy="209550"/>
              </a:xfrm>
            </p:grpSpPr>
            <p:sp>
              <p:nvSpPr>
                <p:cNvPr id="66" name="椭圆 65">
                  <a:extLst>
                    <a:ext uri="{FF2B5EF4-FFF2-40B4-BE49-F238E27FC236}">
                      <a16:creationId xmlns:a16="http://schemas.microsoft.com/office/drawing/2014/main" xmlns="" id="{F446D710-842E-4077-AD78-ECC3E51E4CA4}"/>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a:extLst>
                    <a:ext uri="{FF2B5EF4-FFF2-40B4-BE49-F238E27FC236}">
                      <a16:creationId xmlns:a16="http://schemas.microsoft.com/office/drawing/2014/main" xmlns="" id="{3011C4F2-CDBE-4A2D-B949-61C0AA17C16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a:extLst>
                  <a:ext uri="{FF2B5EF4-FFF2-40B4-BE49-F238E27FC236}">
                    <a16:creationId xmlns:a16="http://schemas.microsoft.com/office/drawing/2014/main" xmlns="" id="{6F201F76-7AC7-40DE-81DC-FAF61324428A}"/>
                  </a:ext>
                </a:extLst>
              </p:cNvPr>
              <p:cNvGrpSpPr/>
              <p:nvPr/>
            </p:nvGrpSpPr>
            <p:grpSpPr>
              <a:xfrm>
                <a:off x="3233367" y="1165384"/>
                <a:ext cx="234632" cy="234632"/>
                <a:chOff x="2483009" y="1114425"/>
                <a:chExt cx="209550" cy="209550"/>
              </a:xfrm>
            </p:grpSpPr>
            <p:sp>
              <p:nvSpPr>
                <p:cNvPr id="64" name="椭圆 63">
                  <a:extLst>
                    <a:ext uri="{FF2B5EF4-FFF2-40B4-BE49-F238E27FC236}">
                      <a16:creationId xmlns:a16="http://schemas.microsoft.com/office/drawing/2014/main" xmlns="" id="{86D94754-A7CA-450B-965E-F8FA5B184833}"/>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a:extLst>
                    <a:ext uri="{FF2B5EF4-FFF2-40B4-BE49-F238E27FC236}">
                      <a16:creationId xmlns:a16="http://schemas.microsoft.com/office/drawing/2014/main" xmlns="" id="{264A6D19-9006-4C2C-B127-289AC7EEDEC5}"/>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a:extLst>
                  <a:ext uri="{FF2B5EF4-FFF2-40B4-BE49-F238E27FC236}">
                    <a16:creationId xmlns:a16="http://schemas.microsoft.com/office/drawing/2014/main" xmlns="" id="{B4C5606A-72DF-4852-AF62-47D8140DFAB3}"/>
                  </a:ext>
                </a:extLst>
              </p:cNvPr>
              <p:cNvGrpSpPr/>
              <p:nvPr/>
            </p:nvGrpSpPr>
            <p:grpSpPr>
              <a:xfrm>
                <a:off x="3594612" y="1165384"/>
                <a:ext cx="234632" cy="234632"/>
                <a:chOff x="2483009" y="1114425"/>
                <a:chExt cx="209550" cy="209550"/>
              </a:xfrm>
            </p:grpSpPr>
            <p:sp>
              <p:nvSpPr>
                <p:cNvPr id="62" name="椭圆 61">
                  <a:extLst>
                    <a:ext uri="{FF2B5EF4-FFF2-40B4-BE49-F238E27FC236}">
                      <a16:creationId xmlns:a16="http://schemas.microsoft.com/office/drawing/2014/main" xmlns="" id="{AB85B3C6-CE37-4F28-A5A1-058DBEE7DB1B}"/>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a:extLst>
                    <a:ext uri="{FF2B5EF4-FFF2-40B4-BE49-F238E27FC236}">
                      <a16:creationId xmlns:a16="http://schemas.microsoft.com/office/drawing/2014/main" xmlns="" id="{CC685356-E4C0-428D-9941-D953F9867A90}"/>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a:extLst>
                  <a:ext uri="{FF2B5EF4-FFF2-40B4-BE49-F238E27FC236}">
                    <a16:creationId xmlns:a16="http://schemas.microsoft.com/office/drawing/2014/main" xmlns="" id="{043EE9CD-528C-44C1-97F4-26BDF2DE5B03}"/>
                  </a:ext>
                </a:extLst>
              </p:cNvPr>
              <p:cNvGrpSpPr/>
              <p:nvPr/>
            </p:nvGrpSpPr>
            <p:grpSpPr>
              <a:xfrm>
                <a:off x="3955856" y="1165384"/>
                <a:ext cx="234632" cy="234632"/>
                <a:chOff x="2483009" y="1114425"/>
                <a:chExt cx="209550" cy="209550"/>
              </a:xfrm>
            </p:grpSpPr>
            <p:sp>
              <p:nvSpPr>
                <p:cNvPr id="60" name="椭圆 59">
                  <a:extLst>
                    <a:ext uri="{FF2B5EF4-FFF2-40B4-BE49-F238E27FC236}">
                      <a16:creationId xmlns:a16="http://schemas.microsoft.com/office/drawing/2014/main" xmlns="" id="{C4CBD8F1-0CCD-4C7C-912E-B7ADBC47E3BD}"/>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a:extLst>
                    <a:ext uri="{FF2B5EF4-FFF2-40B4-BE49-F238E27FC236}">
                      <a16:creationId xmlns:a16="http://schemas.microsoft.com/office/drawing/2014/main" xmlns="" id="{A193659A-73AA-47FD-A829-C2FA07947712}"/>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a:extLst>
                  <a:ext uri="{FF2B5EF4-FFF2-40B4-BE49-F238E27FC236}">
                    <a16:creationId xmlns:a16="http://schemas.microsoft.com/office/drawing/2014/main" xmlns="" id="{4B091E6B-33E6-42AD-A505-BF3F967635D4}"/>
                  </a:ext>
                </a:extLst>
              </p:cNvPr>
              <p:cNvGrpSpPr/>
              <p:nvPr/>
            </p:nvGrpSpPr>
            <p:grpSpPr>
              <a:xfrm>
                <a:off x="4317101" y="1165384"/>
                <a:ext cx="234632" cy="234632"/>
                <a:chOff x="2483009" y="1114425"/>
                <a:chExt cx="209550" cy="209550"/>
              </a:xfrm>
            </p:grpSpPr>
            <p:sp>
              <p:nvSpPr>
                <p:cNvPr id="58" name="椭圆 57">
                  <a:extLst>
                    <a:ext uri="{FF2B5EF4-FFF2-40B4-BE49-F238E27FC236}">
                      <a16:creationId xmlns:a16="http://schemas.microsoft.com/office/drawing/2014/main" xmlns="" id="{C6F70482-7F99-4F4E-935B-FAD0A4F7E7B7}"/>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a:extLst>
                    <a:ext uri="{FF2B5EF4-FFF2-40B4-BE49-F238E27FC236}">
                      <a16:creationId xmlns:a16="http://schemas.microsoft.com/office/drawing/2014/main" xmlns="" id="{2CF0A91C-0449-4E48-9DE1-4BFF509F520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a:extLst>
                  <a:ext uri="{FF2B5EF4-FFF2-40B4-BE49-F238E27FC236}">
                    <a16:creationId xmlns:a16="http://schemas.microsoft.com/office/drawing/2014/main" xmlns="" id="{D4C30D93-E04A-495E-BBCA-33D3550E08CB}"/>
                  </a:ext>
                </a:extLst>
              </p:cNvPr>
              <p:cNvGrpSpPr/>
              <p:nvPr/>
            </p:nvGrpSpPr>
            <p:grpSpPr>
              <a:xfrm>
                <a:off x="4678345" y="1165384"/>
                <a:ext cx="234632" cy="234632"/>
                <a:chOff x="2483009" y="1114425"/>
                <a:chExt cx="209550" cy="209550"/>
              </a:xfrm>
            </p:grpSpPr>
            <p:sp>
              <p:nvSpPr>
                <p:cNvPr id="56" name="椭圆 55">
                  <a:extLst>
                    <a:ext uri="{FF2B5EF4-FFF2-40B4-BE49-F238E27FC236}">
                      <a16:creationId xmlns:a16="http://schemas.microsoft.com/office/drawing/2014/main" xmlns="" id="{B45B5E64-2B3D-4E0D-84B3-E0CD9DB886F8}"/>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a:extLst>
                    <a:ext uri="{FF2B5EF4-FFF2-40B4-BE49-F238E27FC236}">
                      <a16:creationId xmlns:a16="http://schemas.microsoft.com/office/drawing/2014/main" xmlns="" id="{6AB68B57-FA72-4083-8143-733A1C781881}"/>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a:extLst>
                  <a:ext uri="{FF2B5EF4-FFF2-40B4-BE49-F238E27FC236}">
                    <a16:creationId xmlns:a16="http://schemas.microsoft.com/office/drawing/2014/main" xmlns="" id="{9BFCA40B-C59C-4C9D-B435-4325FEAD696A}"/>
                  </a:ext>
                </a:extLst>
              </p:cNvPr>
              <p:cNvGrpSpPr/>
              <p:nvPr/>
            </p:nvGrpSpPr>
            <p:grpSpPr>
              <a:xfrm>
                <a:off x="5039590" y="1165384"/>
                <a:ext cx="234632" cy="234632"/>
                <a:chOff x="2483009" y="1114425"/>
                <a:chExt cx="209550" cy="209550"/>
              </a:xfrm>
            </p:grpSpPr>
            <p:sp>
              <p:nvSpPr>
                <p:cNvPr id="54" name="椭圆 53">
                  <a:extLst>
                    <a:ext uri="{FF2B5EF4-FFF2-40B4-BE49-F238E27FC236}">
                      <a16:creationId xmlns:a16="http://schemas.microsoft.com/office/drawing/2014/main" xmlns="" id="{C9ECE4D0-486B-451A-8F8B-0A8CB4D6857F}"/>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a:extLst>
                    <a:ext uri="{FF2B5EF4-FFF2-40B4-BE49-F238E27FC236}">
                      <a16:creationId xmlns:a16="http://schemas.microsoft.com/office/drawing/2014/main" xmlns="" id="{259CEFD2-C03F-432E-830D-A35F00A7770D}"/>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a:extLst>
                  <a:ext uri="{FF2B5EF4-FFF2-40B4-BE49-F238E27FC236}">
                    <a16:creationId xmlns:a16="http://schemas.microsoft.com/office/drawing/2014/main" xmlns="" id="{D7630BD0-5E93-4A4A-B167-58B2A1D49E87}"/>
                  </a:ext>
                </a:extLst>
              </p:cNvPr>
              <p:cNvGrpSpPr/>
              <p:nvPr/>
            </p:nvGrpSpPr>
            <p:grpSpPr>
              <a:xfrm>
                <a:off x="5400834" y="1165384"/>
                <a:ext cx="234632" cy="234632"/>
                <a:chOff x="2483009" y="1114425"/>
                <a:chExt cx="209550" cy="209550"/>
              </a:xfrm>
            </p:grpSpPr>
            <p:sp>
              <p:nvSpPr>
                <p:cNvPr id="52" name="椭圆 51">
                  <a:extLst>
                    <a:ext uri="{FF2B5EF4-FFF2-40B4-BE49-F238E27FC236}">
                      <a16:creationId xmlns:a16="http://schemas.microsoft.com/office/drawing/2014/main" xmlns="" id="{8B57EF79-20E5-4B24-BDE0-28F6F8D69630}"/>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a:extLst>
                    <a:ext uri="{FF2B5EF4-FFF2-40B4-BE49-F238E27FC236}">
                      <a16:creationId xmlns:a16="http://schemas.microsoft.com/office/drawing/2014/main" xmlns="" id="{1769A221-8EE7-46D8-962A-4770D0126A88}"/>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a:extLst>
                <a:ext uri="{FF2B5EF4-FFF2-40B4-BE49-F238E27FC236}">
                  <a16:creationId xmlns:a16="http://schemas.microsoft.com/office/drawing/2014/main" xmlns="" id="{7CF1CED1-FEE8-43C0-9CAF-39D1A1A35196}"/>
                </a:ext>
              </a:extLst>
            </p:cNvPr>
            <p:cNvGrpSpPr/>
            <p:nvPr/>
          </p:nvGrpSpPr>
          <p:grpSpPr>
            <a:xfrm>
              <a:off x="1515603" y="1220655"/>
              <a:ext cx="64560" cy="330785"/>
              <a:chOff x="2244442" y="772895"/>
              <a:chExt cx="94671" cy="485002"/>
            </a:xfrm>
          </p:grpSpPr>
          <p:sp>
            <p:nvSpPr>
              <p:cNvPr id="40" name="圆角矩形 65">
                <a:extLst>
                  <a:ext uri="{FF2B5EF4-FFF2-40B4-BE49-F238E27FC236}">
                    <a16:creationId xmlns:a16="http://schemas.microsoft.com/office/drawing/2014/main" xmlns="" id="{4875DF3F-E2BC-4138-82CA-70FB32CBC8D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66">
                <a:extLst>
                  <a:ext uri="{FF2B5EF4-FFF2-40B4-BE49-F238E27FC236}">
                    <a16:creationId xmlns:a16="http://schemas.microsoft.com/office/drawing/2014/main" xmlns="" id="{537919A8-0FB6-48DA-85E0-63F5BF9763D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xmlns="" id="{6B4DF7E8-734D-49A4-8748-781502BDDC0D}"/>
                </a:ext>
              </a:extLst>
            </p:cNvPr>
            <p:cNvGrpSpPr/>
            <p:nvPr/>
          </p:nvGrpSpPr>
          <p:grpSpPr>
            <a:xfrm>
              <a:off x="1762911" y="1220655"/>
              <a:ext cx="64560" cy="330785"/>
              <a:chOff x="2244442" y="772895"/>
              <a:chExt cx="94671" cy="485002"/>
            </a:xfrm>
          </p:grpSpPr>
          <p:sp>
            <p:nvSpPr>
              <p:cNvPr id="38" name="圆角矩形 63">
                <a:extLst>
                  <a:ext uri="{FF2B5EF4-FFF2-40B4-BE49-F238E27FC236}">
                    <a16:creationId xmlns:a16="http://schemas.microsoft.com/office/drawing/2014/main" xmlns="" id="{C6599638-2558-482E-B6E9-EDAFF96057A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64">
                <a:extLst>
                  <a:ext uri="{FF2B5EF4-FFF2-40B4-BE49-F238E27FC236}">
                    <a16:creationId xmlns:a16="http://schemas.microsoft.com/office/drawing/2014/main" xmlns="" id="{EFFFAE39-4A2F-4014-BA74-CFB8B2B5A7F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a:extLst>
                <a:ext uri="{FF2B5EF4-FFF2-40B4-BE49-F238E27FC236}">
                  <a16:creationId xmlns:a16="http://schemas.microsoft.com/office/drawing/2014/main" xmlns="" id="{5B43EA41-EF6D-47ED-94A3-4C0CBA253A75}"/>
                </a:ext>
              </a:extLst>
            </p:cNvPr>
            <p:cNvGrpSpPr/>
            <p:nvPr/>
          </p:nvGrpSpPr>
          <p:grpSpPr>
            <a:xfrm>
              <a:off x="2010219" y="1220655"/>
              <a:ext cx="64560" cy="330785"/>
              <a:chOff x="2244442" y="772895"/>
              <a:chExt cx="94671" cy="485002"/>
            </a:xfrm>
          </p:grpSpPr>
          <p:sp>
            <p:nvSpPr>
              <p:cNvPr id="36" name="圆角矩形 61">
                <a:extLst>
                  <a:ext uri="{FF2B5EF4-FFF2-40B4-BE49-F238E27FC236}">
                    <a16:creationId xmlns:a16="http://schemas.microsoft.com/office/drawing/2014/main" xmlns="" id="{7DB8FE97-41D6-4164-938F-B6943AC984A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62">
                <a:extLst>
                  <a:ext uri="{FF2B5EF4-FFF2-40B4-BE49-F238E27FC236}">
                    <a16:creationId xmlns:a16="http://schemas.microsoft.com/office/drawing/2014/main" xmlns="" id="{3F16972A-269F-4C39-8DD8-ACBA38D4769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xmlns="" id="{0C2D0829-E6DC-41BC-B468-77E30C06AFFD}"/>
                </a:ext>
              </a:extLst>
            </p:cNvPr>
            <p:cNvGrpSpPr/>
            <p:nvPr/>
          </p:nvGrpSpPr>
          <p:grpSpPr>
            <a:xfrm>
              <a:off x="2257526" y="1220655"/>
              <a:ext cx="64560" cy="330785"/>
              <a:chOff x="2244442" y="772895"/>
              <a:chExt cx="94671" cy="485002"/>
            </a:xfrm>
          </p:grpSpPr>
          <p:sp>
            <p:nvSpPr>
              <p:cNvPr id="34" name="圆角矩形 59">
                <a:extLst>
                  <a:ext uri="{FF2B5EF4-FFF2-40B4-BE49-F238E27FC236}">
                    <a16:creationId xmlns:a16="http://schemas.microsoft.com/office/drawing/2014/main" xmlns="" id="{61B21430-211F-4BF8-B3AE-289FB16810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60">
                <a:extLst>
                  <a:ext uri="{FF2B5EF4-FFF2-40B4-BE49-F238E27FC236}">
                    <a16:creationId xmlns:a16="http://schemas.microsoft.com/office/drawing/2014/main" xmlns="" id="{741BF833-F59A-48DB-B007-2D868CBC258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xmlns="" id="{9C922518-4571-47C5-8916-147A2E22B2CC}"/>
                </a:ext>
              </a:extLst>
            </p:cNvPr>
            <p:cNvGrpSpPr/>
            <p:nvPr/>
          </p:nvGrpSpPr>
          <p:grpSpPr>
            <a:xfrm>
              <a:off x="2504835" y="1220655"/>
              <a:ext cx="64560" cy="330785"/>
              <a:chOff x="2244442" y="772895"/>
              <a:chExt cx="94671" cy="485002"/>
            </a:xfrm>
          </p:grpSpPr>
          <p:sp>
            <p:nvSpPr>
              <p:cNvPr id="32" name="圆角矩形 57">
                <a:extLst>
                  <a:ext uri="{FF2B5EF4-FFF2-40B4-BE49-F238E27FC236}">
                    <a16:creationId xmlns:a16="http://schemas.microsoft.com/office/drawing/2014/main" xmlns="" id="{12F075A4-EF94-44DE-823B-9DCC8FB4B20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58">
                <a:extLst>
                  <a:ext uri="{FF2B5EF4-FFF2-40B4-BE49-F238E27FC236}">
                    <a16:creationId xmlns:a16="http://schemas.microsoft.com/office/drawing/2014/main" xmlns="" id="{38F29AEC-628B-4C9C-8A6E-6A40A3EB5893}"/>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xmlns="" id="{2E6B19C5-D965-46CA-B0A3-7614E840EA9C}"/>
                </a:ext>
              </a:extLst>
            </p:cNvPr>
            <p:cNvGrpSpPr/>
            <p:nvPr/>
          </p:nvGrpSpPr>
          <p:grpSpPr>
            <a:xfrm>
              <a:off x="2752143" y="1220655"/>
              <a:ext cx="64560" cy="330785"/>
              <a:chOff x="2244442" y="772895"/>
              <a:chExt cx="94671" cy="485002"/>
            </a:xfrm>
          </p:grpSpPr>
          <p:sp>
            <p:nvSpPr>
              <p:cNvPr id="30" name="圆角矩形 55">
                <a:extLst>
                  <a:ext uri="{FF2B5EF4-FFF2-40B4-BE49-F238E27FC236}">
                    <a16:creationId xmlns:a16="http://schemas.microsoft.com/office/drawing/2014/main" xmlns="" id="{F15351CF-45AA-403D-B79B-77F993C37874}"/>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56">
                <a:extLst>
                  <a:ext uri="{FF2B5EF4-FFF2-40B4-BE49-F238E27FC236}">
                    <a16:creationId xmlns:a16="http://schemas.microsoft.com/office/drawing/2014/main" xmlns="" id="{46605ED5-D686-4C26-BDEB-195E4137B90A}"/>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xmlns="" id="{934FDB53-5AFA-4B73-9308-DE39D60DEFA1}"/>
                </a:ext>
              </a:extLst>
            </p:cNvPr>
            <p:cNvGrpSpPr/>
            <p:nvPr/>
          </p:nvGrpSpPr>
          <p:grpSpPr>
            <a:xfrm>
              <a:off x="2999451" y="1220655"/>
              <a:ext cx="64560" cy="330785"/>
              <a:chOff x="2244442" y="772895"/>
              <a:chExt cx="94671" cy="485002"/>
            </a:xfrm>
          </p:grpSpPr>
          <p:sp>
            <p:nvSpPr>
              <p:cNvPr id="28" name="圆角矩形 53">
                <a:extLst>
                  <a:ext uri="{FF2B5EF4-FFF2-40B4-BE49-F238E27FC236}">
                    <a16:creationId xmlns:a16="http://schemas.microsoft.com/office/drawing/2014/main" xmlns="" id="{4735E2EE-7202-4BE5-BC9C-FAE4AC4586EE}"/>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圆角矩形 54">
                <a:extLst>
                  <a:ext uri="{FF2B5EF4-FFF2-40B4-BE49-F238E27FC236}">
                    <a16:creationId xmlns:a16="http://schemas.microsoft.com/office/drawing/2014/main" xmlns="" id="{A4222F73-D137-4885-AD9B-3486B9207F5F}"/>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a:extLst>
                <a:ext uri="{FF2B5EF4-FFF2-40B4-BE49-F238E27FC236}">
                  <a16:creationId xmlns:a16="http://schemas.microsoft.com/office/drawing/2014/main" xmlns="" id="{D4612C05-7947-49BE-9281-D69D7568FCD1}"/>
                </a:ext>
              </a:extLst>
            </p:cNvPr>
            <p:cNvGrpSpPr/>
            <p:nvPr/>
          </p:nvGrpSpPr>
          <p:grpSpPr>
            <a:xfrm>
              <a:off x="3246759" y="1220655"/>
              <a:ext cx="64560" cy="330785"/>
              <a:chOff x="2244442" y="772895"/>
              <a:chExt cx="94671" cy="485002"/>
            </a:xfrm>
          </p:grpSpPr>
          <p:sp>
            <p:nvSpPr>
              <p:cNvPr id="26" name="圆角矩形 51">
                <a:extLst>
                  <a:ext uri="{FF2B5EF4-FFF2-40B4-BE49-F238E27FC236}">
                    <a16:creationId xmlns:a16="http://schemas.microsoft.com/office/drawing/2014/main" xmlns="" id="{C028F620-F3F9-4DBB-A3E0-46DB77B0B77D}"/>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圆角矩形 52">
                <a:extLst>
                  <a:ext uri="{FF2B5EF4-FFF2-40B4-BE49-F238E27FC236}">
                    <a16:creationId xmlns:a16="http://schemas.microsoft.com/office/drawing/2014/main" xmlns="" id="{3AADCACA-8824-48A3-9188-205340A322FD}"/>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a:extLst>
                <a:ext uri="{FF2B5EF4-FFF2-40B4-BE49-F238E27FC236}">
                  <a16:creationId xmlns:a16="http://schemas.microsoft.com/office/drawing/2014/main" xmlns="" id="{BFD6C455-2B3F-45A5-9649-8857825FE142}"/>
                </a:ext>
              </a:extLst>
            </p:cNvPr>
            <p:cNvGrpSpPr/>
            <p:nvPr/>
          </p:nvGrpSpPr>
          <p:grpSpPr>
            <a:xfrm>
              <a:off x="3494067" y="1220655"/>
              <a:ext cx="64560" cy="330785"/>
              <a:chOff x="2244442" y="772895"/>
              <a:chExt cx="94671" cy="485002"/>
            </a:xfrm>
          </p:grpSpPr>
          <p:sp>
            <p:nvSpPr>
              <p:cNvPr id="24" name="圆角矩形 49">
                <a:extLst>
                  <a:ext uri="{FF2B5EF4-FFF2-40B4-BE49-F238E27FC236}">
                    <a16:creationId xmlns:a16="http://schemas.microsoft.com/office/drawing/2014/main" xmlns="" id="{98586C75-A88D-4979-8746-0D94040352DA}"/>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50">
                <a:extLst>
                  <a:ext uri="{FF2B5EF4-FFF2-40B4-BE49-F238E27FC236}">
                    <a16:creationId xmlns:a16="http://schemas.microsoft.com/office/drawing/2014/main" xmlns="" id="{C8A17F81-392A-4858-9405-2184D1B0FA0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a:extLst>
                <a:ext uri="{FF2B5EF4-FFF2-40B4-BE49-F238E27FC236}">
                  <a16:creationId xmlns:a16="http://schemas.microsoft.com/office/drawing/2014/main" xmlns="" id="{F1BBE17F-1976-4D6A-88E3-1F797D1C57FB}"/>
                </a:ext>
              </a:extLst>
            </p:cNvPr>
            <p:cNvGrpSpPr/>
            <p:nvPr/>
          </p:nvGrpSpPr>
          <p:grpSpPr>
            <a:xfrm>
              <a:off x="3741375" y="1220655"/>
              <a:ext cx="64560" cy="330785"/>
              <a:chOff x="2244442" y="772895"/>
              <a:chExt cx="94671" cy="485002"/>
            </a:xfrm>
          </p:grpSpPr>
          <p:sp>
            <p:nvSpPr>
              <p:cNvPr id="22" name="圆角矩形 47">
                <a:extLst>
                  <a:ext uri="{FF2B5EF4-FFF2-40B4-BE49-F238E27FC236}">
                    <a16:creationId xmlns:a16="http://schemas.microsoft.com/office/drawing/2014/main" xmlns="" id="{03CFF535-0B1E-4F8F-A9D7-3F5D5165F4BC}"/>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48">
                <a:extLst>
                  <a:ext uri="{FF2B5EF4-FFF2-40B4-BE49-F238E27FC236}">
                    <a16:creationId xmlns:a16="http://schemas.microsoft.com/office/drawing/2014/main" xmlns="" id="{BD6D7167-DA98-4095-8F4B-8F4C70355A1B}"/>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文本框 49">
            <a:extLst>
              <a:ext uri="{FF2B5EF4-FFF2-40B4-BE49-F238E27FC236}">
                <a16:creationId xmlns:a16="http://schemas.microsoft.com/office/drawing/2014/main" xmlns="" id="{B6CC266E-CACA-4F30-B2E1-D77C2F504BB2}"/>
              </a:ext>
            </a:extLst>
          </p:cNvPr>
          <p:cNvSpPr txBox="1"/>
          <p:nvPr/>
        </p:nvSpPr>
        <p:spPr>
          <a:xfrm>
            <a:off x="-74557" y="987048"/>
            <a:ext cx="6048672" cy="769441"/>
          </a:xfrm>
          <a:prstGeom prst="rect">
            <a:avLst/>
          </a:prstGeom>
          <a:noFill/>
          <a:effectLst/>
        </p:spPr>
        <p:txBody>
          <a:bodyPr wrap="square" rtlCol="0">
            <a:spAutoFit/>
          </a:bodyPr>
          <a:lstStyle/>
          <a:p>
            <a:pPr algn="ctr"/>
            <a:r>
              <a:rPr lang="zh-CN" altLang="en-US" sz="4400" b="1" dirty="0">
                <a:solidFill>
                  <a:srgbClr val="EA5E66"/>
                </a:solidFill>
                <a:latin typeface="微软雅黑" pitchFamily="34" charset="-122"/>
                <a:ea typeface="微软雅黑" pitchFamily="34" charset="-122"/>
                <a:cs typeface="Arial" panose="020B0604020202020204" pitchFamily="34" charset="0"/>
              </a:rPr>
              <a:t>思</a:t>
            </a:r>
            <a:r>
              <a:rPr lang="zh-CN" altLang="en-US" sz="4400" b="1" dirty="0">
                <a:solidFill>
                  <a:srgbClr val="EA6103"/>
                </a:solidFill>
                <a:latin typeface="微软雅黑" pitchFamily="34" charset="-122"/>
                <a:ea typeface="微软雅黑" pitchFamily="34" charset="-122"/>
                <a:cs typeface="Arial" panose="020B0604020202020204" pitchFamily="34" charset="0"/>
              </a:rPr>
              <a:t>政</a:t>
            </a:r>
            <a:r>
              <a:rPr lang="zh-CN" altLang="en-US" sz="4400" b="1" dirty="0">
                <a:solidFill>
                  <a:srgbClr val="F69F1E"/>
                </a:solidFill>
                <a:latin typeface="微软雅黑" pitchFamily="34" charset="-122"/>
                <a:ea typeface="微软雅黑" pitchFamily="34" charset="-122"/>
                <a:cs typeface="Arial" panose="020B0604020202020204" pitchFamily="34" charset="0"/>
              </a:rPr>
              <a:t>目</a:t>
            </a:r>
            <a:r>
              <a:rPr lang="zh-CN" altLang="en-US" sz="4400" b="1" dirty="0">
                <a:solidFill>
                  <a:srgbClr val="0099A9"/>
                </a:solidFill>
                <a:latin typeface="微软雅黑" pitchFamily="34" charset="-122"/>
                <a:ea typeface="微软雅黑" pitchFamily="34" charset="-122"/>
                <a:cs typeface="Arial" panose="020B0604020202020204" pitchFamily="34" charset="0"/>
              </a:rPr>
              <a:t>标</a:t>
            </a:r>
            <a:r>
              <a:rPr lang="zh-CN" altLang="en-US" sz="4400" b="1" dirty="0">
                <a:solidFill>
                  <a:srgbClr val="0070C0"/>
                </a:solidFill>
                <a:latin typeface="微软雅黑" pitchFamily="34" charset="-122"/>
                <a:ea typeface="微软雅黑" pitchFamily="34" charset="-122"/>
                <a:cs typeface="Arial" panose="020B0604020202020204" pitchFamily="34" charset="0"/>
              </a:rPr>
              <a:t>！</a:t>
            </a:r>
          </a:p>
        </p:txBody>
      </p:sp>
      <p:sp>
        <p:nvSpPr>
          <p:cNvPr id="4" name="矩形 3">
            <a:extLst>
              <a:ext uri="{FF2B5EF4-FFF2-40B4-BE49-F238E27FC236}">
                <a16:creationId xmlns:a16="http://schemas.microsoft.com/office/drawing/2014/main" xmlns="" id="{F5684913-0AE5-4808-BDD8-2716BF539B9D}"/>
              </a:ext>
            </a:extLst>
          </p:cNvPr>
          <p:cNvSpPr/>
          <p:nvPr/>
        </p:nvSpPr>
        <p:spPr>
          <a:xfrm>
            <a:off x="1545464" y="1900783"/>
            <a:ext cx="2438294" cy="1308876"/>
          </a:xfrm>
          <a:prstGeom prst="rect">
            <a:avLst/>
          </a:prstGeom>
        </p:spPr>
        <p:txBody>
          <a:bodyPr wrap="square" lIns="91431" tIns="45716" rIns="91431" bIns="45716">
            <a:spAutoFit/>
          </a:bodyPr>
          <a:lstStyle/>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信息查询能力自我学习能力</a:t>
            </a:r>
            <a:endParaRPr lang="en-US" altLang="zh-CN" sz="2800" b="1"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pic>
        <p:nvPicPr>
          <p:cNvPr id="2" name="图片 1">
            <a:extLst>
              <a:ext uri="{FF2B5EF4-FFF2-40B4-BE49-F238E27FC236}">
                <a16:creationId xmlns:a16="http://schemas.microsoft.com/office/drawing/2014/main" xmlns="" id="{91DB95C8-A2A2-443A-AF39-97886D4C1712}"/>
              </a:ext>
            </a:extLst>
          </p:cNvPr>
          <p:cNvPicPr>
            <a:picLocks noChangeAspect="1"/>
          </p:cNvPicPr>
          <p:nvPr/>
        </p:nvPicPr>
        <p:blipFill rotWithShape="1">
          <a:blip r:embed="rId2" cstate="print"/>
          <a:srcRect t="5635"/>
          <a:stretch/>
        </p:blipFill>
        <p:spPr>
          <a:xfrm>
            <a:off x="5743791" y="775316"/>
            <a:ext cx="3817215" cy="2403278"/>
          </a:xfrm>
          <a:prstGeom prst="rect">
            <a:avLst/>
          </a:prstGeom>
        </p:spPr>
      </p:pic>
      <p:pic>
        <p:nvPicPr>
          <p:cNvPr id="3" name="图片 2">
            <a:extLst>
              <a:ext uri="{FF2B5EF4-FFF2-40B4-BE49-F238E27FC236}">
                <a16:creationId xmlns:a16="http://schemas.microsoft.com/office/drawing/2014/main" xmlns="" id="{6070E3B9-51D1-4785-9659-8F1C129CED96}"/>
              </a:ext>
            </a:extLst>
          </p:cNvPr>
          <p:cNvPicPr>
            <a:picLocks noChangeAspect="1"/>
          </p:cNvPicPr>
          <p:nvPr/>
        </p:nvPicPr>
        <p:blipFill>
          <a:blip r:embed="rId3" cstate="print"/>
          <a:stretch>
            <a:fillRect/>
          </a:stretch>
        </p:blipFill>
        <p:spPr>
          <a:xfrm>
            <a:off x="5743791" y="3340080"/>
            <a:ext cx="3802249" cy="2530872"/>
          </a:xfrm>
          <a:prstGeom prst="rect">
            <a:avLst/>
          </a:prstGeom>
        </p:spPr>
      </p:pic>
    </p:spTree>
    <p:extLst>
      <p:ext uri="{BB962C8B-B14F-4D97-AF65-F5344CB8AC3E}">
        <p14:creationId xmlns:p14="http://schemas.microsoft.com/office/powerpoint/2010/main" xmlns="" val="902675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2"/>
                                        </p:tgtEl>
                                        <p:attrNameLst>
                                          <p:attrName>style.visibility</p:attrName>
                                        </p:attrNameLst>
                                      </p:cBhvr>
                                      <p:to>
                                        <p:strVal val="visible"/>
                                      </p:to>
                                    </p:set>
                                    <p:anim calcmode="lin" valueType="num">
                                      <p:cBhvr>
                                        <p:cTn id="19"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2"/>
                                        </p:tgtEl>
                                        <p:attrNameLst>
                                          <p:attrName>ppt_y</p:attrName>
                                        </p:attrNameLst>
                                      </p:cBhvr>
                                      <p:tavLst>
                                        <p:tav tm="0">
                                          <p:val>
                                            <p:strVal val="#ppt_y"/>
                                          </p:val>
                                        </p:tav>
                                        <p:tav tm="100000">
                                          <p:val>
                                            <p:strVal val="#ppt_y"/>
                                          </p:val>
                                        </p:tav>
                                      </p:tavLst>
                                    </p:anim>
                                    <p:anim calcmode="lin" valueType="num">
                                      <p:cBhvr>
                                        <p:cTn id="21"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xmlns="" id="{B026ED39-38BA-433D-A562-8A4DF5B79661}"/>
              </a:ext>
            </a:extLst>
          </p:cNvPr>
          <p:cNvCxnSpPr/>
          <p:nvPr/>
        </p:nvCxnSpPr>
        <p:spPr>
          <a:xfrm flipV="1">
            <a:off x="2143125" y="2901950"/>
            <a:ext cx="4940935"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6DE13DEA-69B8-4D85-89F9-F5309097A7E9}"/>
              </a:ext>
            </a:extLst>
          </p:cNvPr>
          <p:cNvCxnSpPr/>
          <p:nvPr/>
        </p:nvCxnSpPr>
        <p:spPr>
          <a:xfrm>
            <a:off x="2131060" y="3697605"/>
            <a:ext cx="5010150" cy="1587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Freeform 88">
            <a:extLst>
              <a:ext uri="{FF2B5EF4-FFF2-40B4-BE49-F238E27FC236}">
                <a16:creationId xmlns:a16="http://schemas.microsoft.com/office/drawing/2014/main" xmlns="" id="{56EC110B-0E98-4057-A2B0-69A337775378}"/>
              </a:ext>
            </a:extLst>
          </p:cNvPr>
          <p:cNvSpPr>
            <a:spLocks noEditPoints="1" noChangeArrowheads="1"/>
          </p:cNvSpPr>
          <p:nvPr/>
        </p:nvSpPr>
        <p:spPr bwMode="auto">
          <a:xfrm>
            <a:off x="1889125" y="249936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2800"/>
          </a:p>
        </p:txBody>
      </p:sp>
      <p:sp>
        <p:nvSpPr>
          <p:cNvPr id="7" name="Freeform 88">
            <a:extLst>
              <a:ext uri="{FF2B5EF4-FFF2-40B4-BE49-F238E27FC236}">
                <a16:creationId xmlns:a16="http://schemas.microsoft.com/office/drawing/2014/main" xmlns="" id="{62407F8D-BABA-4D2D-8614-BE53C78B8EC8}"/>
              </a:ext>
            </a:extLst>
          </p:cNvPr>
          <p:cNvSpPr>
            <a:spLocks noEditPoints="1" noChangeArrowheads="1"/>
          </p:cNvSpPr>
          <p:nvPr/>
        </p:nvSpPr>
        <p:spPr bwMode="auto">
          <a:xfrm>
            <a:off x="1887538" y="3378835"/>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2800"/>
          </a:p>
        </p:txBody>
      </p:sp>
      <p:sp>
        <p:nvSpPr>
          <p:cNvPr id="8" name="矩形 7">
            <a:extLst>
              <a:ext uri="{FF2B5EF4-FFF2-40B4-BE49-F238E27FC236}">
                <a16:creationId xmlns:a16="http://schemas.microsoft.com/office/drawing/2014/main" xmlns="" id="{00C7D269-40D5-4AB7-AC8B-FBB0244DCFC3}"/>
              </a:ext>
            </a:extLst>
          </p:cNvPr>
          <p:cNvSpPr>
            <a:spLocks noChangeArrowheads="1"/>
          </p:cNvSpPr>
          <p:nvPr/>
        </p:nvSpPr>
        <p:spPr bwMode="auto">
          <a:xfrm>
            <a:off x="2383155" y="2966345"/>
            <a:ext cx="4994910" cy="7334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 飞轮电池认知与应用</a:t>
            </a:r>
          </a:p>
        </p:txBody>
      </p:sp>
      <p:sp>
        <p:nvSpPr>
          <p:cNvPr id="9" name="矩形 8">
            <a:extLst>
              <a:ext uri="{FF2B5EF4-FFF2-40B4-BE49-F238E27FC236}">
                <a16:creationId xmlns:a16="http://schemas.microsoft.com/office/drawing/2014/main" xmlns="" id="{229CE74C-614D-46B0-9FB8-3C1385D676CE}"/>
              </a:ext>
            </a:extLst>
          </p:cNvPr>
          <p:cNvSpPr>
            <a:spLocks noChangeArrowheads="1"/>
          </p:cNvSpPr>
          <p:nvPr/>
        </p:nvSpPr>
        <p:spPr bwMode="auto">
          <a:xfrm>
            <a:off x="2342833" y="2346643"/>
            <a:ext cx="4348961" cy="10666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0969" tIns="40485" rIns="80969" bIns="40485">
            <a:spAutoFit/>
          </a:bodyPr>
          <a:lstStyle/>
          <a:p>
            <a:r>
              <a:rPr lang="en-US" altLang="zh-CN" sz="3200" b="1" dirty="0">
                <a:solidFill>
                  <a:srgbClr val="000000"/>
                </a:solidFill>
                <a:latin typeface="+mn-ea"/>
                <a:cs typeface="+mn-ea"/>
              </a:rPr>
              <a:t>1. </a:t>
            </a:r>
            <a:r>
              <a:rPr lang="zh-CN" altLang="en-US" sz="3200" b="1" dirty="0">
                <a:solidFill>
                  <a:srgbClr val="000000"/>
                </a:solidFill>
                <a:latin typeface="+mn-ea"/>
                <a:cs typeface="+mn-ea"/>
              </a:rPr>
              <a:t>超级电容认知与应用</a:t>
            </a:r>
          </a:p>
          <a:p>
            <a:pPr algn="l"/>
            <a:endParaRPr lang="zh-CN" altLang="en-US" sz="3200" b="1" dirty="0">
              <a:solidFill>
                <a:schemeClr val="tx1"/>
              </a:solidFill>
              <a:latin typeface="+mn-ea"/>
              <a:cs typeface="+mn-ea"/>
              <a:sym typeface="SimSun" panose="02010600030101010101" pitchFamily="2" charset="-122"/>
            </a:endParaRPr>
          </a:p>
        </p:txBody>
      </p:sp>
      <p:sp>
        <p:nvSpPr>
          <p:cNvPr id="10" name="文本框 9">
            <a:extLst>
              <a:ext uri="{FF2B5EF4-FFF2-40B4-BE49-F238E27FC236}">
                <a16:creationId xmlns:a16="http://schemas.microsoft.com/office/drawing/2014/main" xmlns="" id="{44EC3109-8EE0-4202-849E-1EDB91BCFDB4}"/>
              </a:ext>
            </a:extLst>
          </p:cNvPr>
          <p:cNvSpPr txBox="1"/>
          <p:nvPr/>
        </p:nvSpPr>
        <p:spPr>
          <a:xfrm>
            <a:off x="1734820" y="1122045"/>
            <a:ext cx="2359660" cy="70675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小 结</a:t>
            </a:r>
          </a:p>
        </p:txBody>
      </p:sp>
      <p:cxnSp>
        <p:nvCxnSpPr>
          <p:cNvPr id="11" name="直接连接符 10">
            <a:extLst>
              <a:ext uri="{FF2B5EF4-FFF2-40B4-BE49-F238E27FC236}">
                <a16:creationId xmlns:a16="http://schemas.microsoft.com/office/drawing/2014/main" xmlns="" id="{43DDF279-3B79-49FF-84F3-DA6F9885658B}"/>
              </a:ext>
            </a:extLst>
          </p:cNvPr>
          <p:cNvCxnSpPr/>
          <p:nvPr/>
        </p:nvCxnSpPr>
        <p:spPr>
          <a:xfrm flipV="1">
            <a:off x="2158365" y="4523740"/>
            <a:ext cx="4940935" cy="20955"/>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2" name="Freeform 88">
            <a:extLst>
              <a:ext uri="{FF2B5EF4-FFF2-40B4-BE49-F238E27FC236}">
                <a16:creationId xmlns:a16="http://schemas.microsoft.com/office/drawing/2014/main" xmlns="" id="{62E18E5A-EB36-4E43-8239-53EA1057CCFC}"/>
              </a:ext>
            </a:extLst>
          </p:cNvPr>
          <p:cNvSpPr>
            <a:spLocks noEditPoints="1" noChangeArrowheads="1"/>
          </p:cNvSpPr>
          <p:nvPr/>
        </p:nvSpPr>
        <p:spPr bwMode="auto">
          <a:xfrm>
            <a:off x="1904365" y="412115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sz="2800"/>
          </a:p>
        </p:txBody>
      </p:sp>
      <p:sp>
        <p:nvSpPr>
          <p:cNvPr id="13" name="矩形 12">
            <a:extLst>
              <a:ext uri="{FF2B5EF4-FFF2-40B4-BE49-F238E27FC236}">
                <a16:creationId xmlns:a16="http://schemas.microsoft.com/office/drawing/2014/main" xmlns="" id="{3013576E-71A4-46AA-B12B-8D1ACB854309}"/>
              </a:ext>
            </a:extLst>
          </p:cNvPr>
          <p:cNvSpPr>
            <a:spLocks noChangeArrowheads="1"/>
          </p:cNvSpPr>
          <p:nvPr/>
        </p:nvSpPr>
        <p:spPr bwMode="auto">
          <a:xfrm>
            <a:off x="2358073" y="3968433"/>
            <a:ext cx="4759329" cy="574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0969" tIns="40485" rIns="80969" bIns="40485">
            <a:spAutoFit/>
          </a:bodyPr>
          <a:lstStyle/>
          <a:p>
            <a:pPr algn="l"/>
            <a:r>
              <a:rPr lang="en-US" altLang="zh-CN" sz="3200" b="1" dirty="0">
                <a:solidFill>
                  <a:srgbClr val="000000"/>
                </a:solidFill>
                <a:latin typeface="+mn-ea"/>
                <a:cs typeface="+mn-ea"/>
              </a:rPr>
              <a:t>3. </a:t>
            </a:r>
            <a:r>
              <a:rPr lang="zh-CN" altLang="en-US" sz="3200" b="1" dirty="0">
                <a:solidFill>
                  <a:schemeClr val="tx1"/>
                </a:solidFill>
                <a:latin typeface="+mn-ea"/>
                <a:cs typeface="+mn-ea"/>
                <a:sym typeface="SimSun" panose="02010600030101010101" pitchFamily="2" charset="-122"/>
              </a:rPr>
              <a:t>太阳能电池认知与应用</a:t>
            </a:r>
          </a:p>
        </p:txBody>
      </p:sp>
    </p:spTree>
    <p:extLst>
      <p:ext uri="{BB962C8B-B14F-4D97-AF65-F5344CB8AC3E}">
        <p14:creationId xmlns:p14="http://schemas.microsoft.com/office/powerpoint/2010/main" xmlns="" val="172715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6"/>
                                        </p:tgtEl>
                                      </p:cBhvr>
                                    </p:animEffect>
                                    <p:animScale>
                                      <p:cBhvr>
                                        <p:cTn id="13" dur="250" autoRev="1" fill="hold"/>
                                        <p:tgtEl>
                                          <p:spTgt spid="6"/>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250"/>
                            </p:stCondLst>
                            <p:childTnLst>
                              <p:par>
                                <p:cTn id="19" presetID="42" presetClass="entr" presetSubtype="0" fill="hold" grpId="0" nodeType="afterEffect">
                                  <p:stCondLst>
                                    <p:cond delay="0"/>
                                  </p:stCondLst>
                                  <p:iterate type="wd">
                                    <p:tmAbs val="0"/>
                                  </p:iterate>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8"/>
                                        </p:tgtEl>
                                        <p:attrNameLst>
                                          <p:attrName>style.visibility</p:attrName>
                                        </p:attrNameLst>
                                      </p:cBhvr>
                                      <p:to>
                                        <p:strVal val="visible"/>
                                      </p:to>
                                    </p:set>
                                    <p:animEffect transition="in" filter="fade">
                                      <p:cBhvr>
                                        <p:cTn id="28" dur="750"/>
                                        <p:tgtEl>
                                          <p:spTgt spid="8"/>
                                        </p:tgtEl>
                                      </p:cBhvr>
                                    </p:animEffect>
                                    <p:anim calcmode="lin" valueType="num">
                                      <p:cBhvr>
                                        <p:cTn id="29" dur="750" fill="hold"/>
                                        <p:tgtEl>
                                          <p:spTgt spid="8"/>
                                        </p:tgtEl>
                                        <p:attrNameLst>
                                          <p:attrName>ppt_x</p:attrName>
                                        </p:attrNameLst>
                                      </p:cBhvr>
                                      <p:tavLst>
                                        <p:tav tm="0">
                                          <p:val>
                                            <p:strVal val="#ppt_x"/>
                                          </p:val>
                                        </p:tav>
                                        <p:tav tm="100000">
                                          <p:val>
                                            <p:strVal val="#ppt_x"/>
                                          </p:val>
                                        </p:tav>
                                      </p:tavLst>
                                    </p:anim>
                                    <p:anim calcmode="lin" valueType="num">
                                      <p:cBhvr>
                                        <p:cTn id="30" dur="750" fill="hold"/>
                                        <p:tgtEl>
                                          <p:spTgt spid="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
                                        </p:tgtEl>
                                      </p:cBhvr>
                                    </p:animEffect>
                                    <p:animScale>
                                      <p:cBhvr>
                                        <p:cTn id="38" dur="250" autoRev="1" fill="hold"/>
                                        <p:tgtEl>
                                          <p:spTgt spid="7"/>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750"/>
                            </p:stCondLst>
                            <p:childTnLst>
                              <p:par>
                                <p:cTn id="43" presetID="47" presetClass="entr" presetSubtype="0" fill="hold" nodeType="afterEffect">
                                  <p:stCondLst>
                                    <p:cond delay="0"/>
                                  </p:stCondLst>
                                  <p:iterate type="wd">
                                    <p:tmAbs val="0"/>
                                  </p:iterate>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1250"/>
                            </p:stCondLst>
                            <p:childTnLst>
                              <p:par>
                                <p:cTn id="49" presetID="26" presetClass="emph" presetSubtype="0" fill="hold" nodeType="afterEffect">
                                  <p:stCondLst>
                                    <p:cond delay="0"/>
                                  </p:stCondLst>
                                  <p:iterate type="wd">
                                    <p:tmAbs val="0"/>
                                  </p:iterate>
                                  <p:childTnLst>
                                    <p:animEffect transition="out" filter="fade">
                                      <p:cBhvr>
                                        <p:cTn id="50" dur="500" tmFilter="0, 0; .2, .5; .8, .5; 1, 0"/>
                                        <p:tgtEl>
                                          <p:spTgt spid="12"/>
                                        </p:tgtEl>
                                      </p:cBhvr>
                                    </p:animEffect>
                                    <p:animScale>
                                      <p:cBhvr>
                                        <p:cTn id="51" dur="250" autoRev="1" fill="hold"/>
                                        <p:tgtEl>
                                          <p:spTgt spid="12"/>
                                        </p:tgtEl>
                                      </p:cBhvr>
                                      <p:by x="105000" y="105000"/>
                                    </p:animScale>
                                  </p:childTnLst>
                                </p:cTn>
                              </p:par>
                            </p:childTnLst>
                          </p:cTn>
                        </p:par>
                        <p:par>
                          <p:cTn id="52" fill="hold">
                            <p:stCondLst>
                              <p:cond delay="1750"/>
                            </p:stCondLst>
                            <p:childTnLst>
                              <p:par>
                                <p:cTn id="53" presetID="22" presetClass="entr" presetSubtype="8" fill="hold" nodeType="afterEffect">
                                  <p:stCondLst>
                                    <p:cond delay="0"/>
                                  </p:stCondLst>
                                  <p:iterate type="wd">
                                    <p:tmAbs val="0"/>
                                  </p:iterate>
                                  <p:childTnLst>
                                    <p:set>
                                      <p:cBhvr>
                                        <p:cTn id="54" dur="1" fill="hold">
                                          <p:stCondLst>
                                            <p:cond delay="0"/>
                                          </p:stCondLst>
                                        </p:cTn>
                                        <p:tgtEl>
                                          <p:spTgt spid="11"/>
                                        </p:tgtEl>
                                        <p:attrNameLst>
                                          <p:attrName>style.visibility</p:attrName>
                                        </p:attrNameLst>
                                      </p:cBhvr>
                                      <p:to>
                                        <p:strVal val="visible"/>
                                      </p:to>
                                    </p:set>
                                    <p:animEffect transition="in" filter="wipe(left)">
                                      <p:cBhvr>
                                        <p:cTn id="55" dur="250"/>
                                        <p:tgtEl>
                                          <p:spTgt spid="11"/>
                                        </p:tgtEl>
                                      </p:cBhvr>
                                    </p:animEffect>
                                  </p:childTnLst>
                                </p:cTn>
                              </p:par>
                            </p:childTnLst>
                          </p:cTn>
                        </p:par>
                        <p:par>
                          <p:cTn id="56" fill="hold">
                            <p:stCondLst>
                              <p:cond delay="2000"/>
                            </p:stCondLst>
                            <p:childTnLst>
                              <p:par>
                                <p:cTn id="57" presetID="42" presetClass="entr" presetSubtype="0" fill="hold" grpId="0" nodeType="afterEffect">
                                  <p:stCondLst>
                                    <p:cond delay="0"/>
                                  </p:stCondLst>
                                  <p:iterate type="wd">
                                    <p:tmAbs val="0"/>
                                  </p:iterate>
                                  <p:childTnLst>
                                    <p:set>
                                      <p:cBhvr>
                                        <p:cTn id="58" dur="1" fill="hold">
                                          <p:stCondLst>
                                            <p:cond delay="0"/>
                                          </p:stCondLst>
                                        </p:cTn>
                                        <p:tgtEl>
                                          <p:spTgt spid="13"/>
                                        </p:tgtEl>
                                        <p:attrNameLst>
                                          <p:attrName>style.visibility</p:attrName>
                                        </p:attrNameLst>
                                      </p:cBhvr>
                                      <p:to>
                                        <p:strVal val="visible"/>
                                      </p:to>
                                    </p:set>
                                    <p:animEffect transition="in" filter="fade">
                                      <p:cBhvr>
                                        <p:cTn id="59" dur="750"/>
                                        <p:tgtEl>
                                          <p:spTgt spid="13"/>
                                        </p:tgtEl>
                                      </p:cBhvr>
                                    </p:animEffect>
                                    <p:anim calcmode="lin" valueType="num">
                                      <p:cBhvr>
                                        <p:cTn id="60" dur="750" fill="hold"/>
                                        <p:tgtEl>
                                          <p:spTgt spid="13"/>
                                        </p:tgtEl>
                                        <p:attrNameLst>
                                          <p:attrName>ppt_x</p:attrName>
                                        </p:attrNameLst>
                                      </p:cBhvr>
                                      <p:tavLst>
                                        <p:tav tm="0">
                                          <p:val>
                                            <p:strVal val="#ppt_x"/>
                                          </p:val>
                                        </p:tav>
                                        <p:tav tm="100000">
                                          <p:val>
                                            <p:strVal val="#ppt_x"/>
                                          </p:val>
                                        </p:tav>
                                      </p:tavLst>
                                    </p:anim>
                                    <p:anim calcmode="lin" valueType="num">
                                      <p:cBhvr>
                                        <p:cTn id="61"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rot="1650064">
            <a:off x="9090779" y="897637"/>
            <a:ext cx="445079"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 name="等腰三角形 9"/>
          <p:cNvSpPr/>
          <p:nvPr/>
        </p:nvSpPr>
        <p:spPr>
          <a:xfrm rot="12132218">
            <a:off x="6808861" y="764309"/>
            <a:ext cx="390284" cy="787294"/>
          </a:xfrm>
          <a:prstGeom prst="triangle">
            <a:avLst/>
          </a:prstGeom>
          <a:solidFill>
            <a:srgbClr val="FC6E5B">
              <a:alpha val="31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1" name="任意多边形 80"/>
          <p:cNvSpPr/>
          <p:nvPr/>
        </p:nvSpPr>
        <p:spPr>
          <a:xfrm rot="8289040">
            <a:off x="10104452" y="914982"/>
            <a:ext cx="2481763" cy="195316"/>
          </a:xfrm>
          <a:custGeom>
            <a:avLst/>
            <a:gdLst>
              <a:gd name="connsiteX0" fmla="*/ 0 w 2481081"/>
              <a:gd name="connsiteY0" fmla="*/ 194529 h 194529"/>
              <a:gd name="connsiteX1" fmla="*/ 174230 w 2481081"/>
              <a:gd name="connsiteY1" fmla="*/ 0 h 194529"/>
              <a:gd name="connsiteX2" fmla="*/ 2263889 w 2481081"/>
              <a:gd name="connsiteY2" fmla="*/ 0 h 194529"/>
              <a:gd name="connsiteX3" fmla="*/ 2481081 w 2481081"/>
              <a:gd name="connsiteY3" fmla="*/ 194529 h 194529"/>
            </a:gdLst>
            <a:ahLst/>
            <a:cxnLst>
              <a:cxn ang="0">
                <a:pos x="connsiteX0" y="connsiteY0"/>
              </a:cxn>
              <a:cxn ang="0">
                <a:pos x="connsiteX1" y="connsiteY1"/>
              </a:cxn>
              <a:cxn ang="0">
                <a:pos x="connsiteX2" y="connsiteY2"/>
              </a:cxn>
              <a:cxn ang="0">
                <a:pos x="connsiteX3" y="connsiteY3"/>
              </a:cxn>
            </a:cxnLst>
            <a:rect l="l" t="t" r="r" b="b"/>
            <a:pathLst>
              <a:path w="2481081" h="194529">
                <a:moveTo>
                  <a:pt x="0" y="194529"/>
                </a:moveTo>
                <a:lnTo>
                  <a:pt x="174230" y="0"/>
                </a:lnTo>
                <a:lnTo>
                  <a:pt x="2263889" y="0"/>
                </a:lnTo>
                <a:lnTo>
                  <a:pt x="2481081"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3" name="任意多边形 72"/>
          <p:cNvSpPr/>
          <p:nvPr/>
        </p:nvSpPr>
        <p:spPr>
          <a:xfrm rot="8289040">
            <a:off x="10183295" y="674869"/>
            <a:ext cx="2153848" cy="44798"/>
          </a:xfrm>
          <a:custGeom>
            <a:avLst/>
            <a:gdLst>
              <a:gd name="connsiteX0" fmla="*/ 51045 w 2151533"/>
              <a:gd name="connsiteY0" fmla="*/ 45719 h 45719"/>
              <a:gd name="connsiteX1" fmla="*/ 0 w 2151533"/>
              <a:gd name="connsiteY1" fmla="*/ 0 h 45719"/>
              <a:gd name="connsiteX2" fmla="*/ 2151533 w 2151533"/>
              <a:gd name="connsiteY2" fmla="*/ 0 h 45719"/>
              <a:gd name="connsiteX3" fmla="*/ 2151533 w 21515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151533" h="45719">
                <a:moveTo>
                  <a:pt x="51045" y="45719"/>
                </a:moveTo>
                <a:lnTo>
                  <a:pt x="0" y="0"/>
                </a:lnTo>
                <a:lnTo>
                  <a:pt x="2151533" y="0"/>
                </a:lnTo>
                <a:lnTo>
                  <a:pt x="2151533" y="45719"/>
                </a:lnTo>
                <a:close/>
              </a:path>
            </a:pathLst>
          </a:custGeom>
          <a:solidFill>
            <a:srgbClr val="79C7C5">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7" name="任意多边形 46"/>
          <p:cNvSpPr/>
          <p:nvPr/>
        </p:nvSpPr>
        <p:spPr>
          <a:xfrm rot="8289040">
            <a:off x="10595429" y="1898729"/>
            <a:ext cx="1872521" cy="46589"/>
          </a:xfrm>
          <a:custGeom>
            <a:avLst/>
            <a:gdLst>
              <a:gd name="connsiteX0" fmla="*/ 0 w 1873652"/>
              <a:gd name="connsiteY0" fmla="*/ 45719 h 45719"/>
              <a:gd name="connsiteX1" fmla="*/ 40948 w 1873652"/>
              <a:gd name="connsiteY1" fmla="*/ 0 h 45719"/>
              <a:gd name="connsiteX2" fmla="*/ 1873652 w 1873652"/>
              <a:gd name="connsiteY2" fmla="*/ 0 h 45719"/>
              <a:gd name="connsiteX3" fmla="*/ 1873652 w 187365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73652" h="45719">
                <a:moveTo>
                  <a:pt x="0" y="45719"/>
                </a:moveTo>
                <a:lnTo>
                  <a:pt x="40948" y="0"/>
                </a:lnTo>
                <a:lnTo>
                  <a:pt x="1873652" y="0"/>
                </a:lnTo>
                <a:lnTo>
                  <a:pt x="1873652" y="45719"/>
                </a:lnTo>
                <a:close/>
              </a:path>
            </a:pathLst>
          </a:custGeom>
          <a:solidFill>
            <a:srgbClr val="FC6E5B">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6" name="任意多边形 75"/>
          <p:cNvSpPr/>
          <p:nvPr/>
        </p:nvSpPr>
        <p:spPr>
          <a:xfrm rot="8289040">
            <a:off x="10333814" y="2348492"/>
            <a:ext cx="2189686" cy="152311"/>
          </a:xfrm>
          <a:custGeom>
            <a:avLst/>
            <a:gdLst>
              <a:gd name="connsiteX0" fmla="*/ 0 w 2190050"/>
              <a:gd name="connsiteY0" fmla="*/ 155058 h 155058"/>
              <a:gd name="connsiteX1" fmla="*/ 138878 w 2190050"/>
              <a:gd name="connsiteY1" fmla="*/ 0 h 155058"/>
              <a:gd name="connsiteX2" fmla="*/ 2016928 w 2190050"/>
              <a:gd name="connsiteY2" fmla="*/ 0 h 155058"/>
              <a:gd name="connsiteX3" fmla="*/ 2190050 w 2190050"/>
              <a:gd name="connsiteY3" fmla="*/ 155058 h 155058"/>
            </a:gdLst>
            <a:ahLst/>
            <a:cxnLst>
              <a:cxn ang="0">
                <a:pos x="connsiteX0" y="connsiteY0"/>
              </a:cxn>
              <a:cxn ang="0">
                <a:pos x="connsiteX1" y="connsiteY1"/>
              </a:cxn>
              <a:cxn ang="0">
                <a:pos x="connsiteX2" y="connsiteY2"/>
              </a:cxn>
              <a:cxn ang="0">
                <a:pos x="connsiteX3" y="connsiteY3"/>
              </a:cxn>
            </a:cxnLst>
            <a:rect l="l" t="t" r="r" b="b"/>
            <a:pathLst>
              <a:path w="2190050" h="155058">
                <a:moveTo>
                  <a:pt x="0" y="155058"/>
                </a:moveTo>
                <a:lnTo>
                  <a:pt x="138878" y="0"/>
                </a:lnTo>
                <a:lnTo>
                  <a:pt x="2016928" y="0"/>
                </a:lnTo>
                <a:lnTo>
                  <a:pt x="2190050" y="155058"/>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5" name="任意多边形 44"/>
          <p:cNvSpPr/>
          <p:nvPr/>
        </p:nvSpPr>
        <p:spPr>
          <a:xfrm rot="8289040">
            <a:off x="11362357" y="2468549"/>
            <a:ext cx="990913" cy="46589"/>
          </a:xfrm>
          <a:custGeom>
            <a:avLst/>
            <a:gdLst>
              <a:gd name="connsiteX0" fmla="*/ 0 w 991862"/>
              <a:gd name="connsiteY0" fmla="*/ 45719 h 45719"/>
              <a:gd name="connsiteX1" fmla="*/ 40948 w 991862"/>
              <a:gd name="connsiteY1" fmla="*/ 0 h 45719"/>
              <a:gd name="connsiteX2" fmla="*/ 991862 w 991862"/>
              <a:gd name="connsiteY2" fmla="*/ 0 h 45719"/>
              <a:gd name="connsiteX3" fmla="*/ 991862 w 99186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991862" h="45719">
                <a:moveTo>
                  <a:pt x="0" y="45719"/>
                </a:moveTo>
                <a:lnTo>
                  <a:pt x="40948" y="0"/>
                </a:lnTo>
                <a:lnTo>
                  <a:pt x="991862" y="0"/>
                </a:lnTo>
                <a:lnTo>
                  <a:pt x="99186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2" name="组合 163"/>
          <p:cNvGrpSpPr/>
          <p:nvPr/>
        </p:nvGrpSpPr>
        <p:grpSpPr>
          <a:xfrm>
            <a:off x="10670688" y="3242639"/>
            <a:ext cx="962243" cy="1114559"/>
            <a:chOff x="10670736" y="3241053"/>
            <a:chExt cx="962659" cy="1118718"/>
          </a:xfrm>
        </p:grpSpPr>
        <p:sp>
          <p:nvSpPr>
            <p:cNvPr id="16" name="等腰三角形 1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7" name="等腰三角形 16"/>
            <p:cNvSpPr/>
            <p:nvPr/>
          </p:nvSpPr>
          <p:spPr>
            <a:xfrm rot="20901646">
              <a:off x="10936527" y="3445371"/>
              <a:ext cx="696868"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24" name="等腰三角形 23"/>
          <p:cNvSpPr/>
          <p:nvPr/>
        </p:nvSpPr>
        <p:spPr>
          <a:xfrm rot="14549936" flipH="1">
            <a:off x="6822414" y="4571887"/>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0" name="等腰三角形 29"/>
          <p:cNvSpPr/>
          <p:nvPr/>
        </p:nvSpPr>
        <p:spPr>
          <a:xfrm rot="14549936" flipH="1">
            <a:off x="5530703" y="4748413"/>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1" name="等腰三角形 30"/>
          <p:cNvSpPr/>
          <p:nvPr/>
        </p:nvSpPr>
        <p:spPr>
          <a:xfrm rot="14549936" flipH="1">
            <a:off x="7402623" y="4771981"/>
            <a:ext cx="444468" cy="765543"/>
          </a:xfrm>
          <a:prstGeom prst="triangle">
            <a:avLst/>
          </a:prstGeom>
          <a:solidFill>
            <a:srgbClr val="FC6E5B"/>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3" name="组合 10"/>
          <p:cNvGrpSpPr/>
          <p:nvPr/>
        </p:nvGrpSpPr>
        <p:grpSpPr bwMode="auto">
          <a:xfrm>
            <a:off x="960451" y="2316238"/>
            <a:ext cx="827852" cy="922822"/>
            <a:chOff x="1354861" y="2750116"/>
            <a:chExt cx="828164" cy="924005"/>
          </a:xfrm>
        </p:grpSpPr>
        <p:sp>
          <p:nvSpPr>
            <p:cNvPr id="33" name="直角三角形 32"/>
            <p:cNvSpPr/>
            <p:nvPr/>
          </p:nvSpPr>
          <p:spPr>
            <a:xfrm rot="3161904">
              <a:off x="1666534" y="3157630"/>
              <a:ext cx="516725" cy="516258"/>
            </a:xfrm>
            <a:prstGeom prst="rtTriangle">
              <a:avLst/>
            </a:prstGeom>
            <a:solidFill>
              <a:srgbClr val="66BF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34" name="直角三角形 33"/>
            <p:cNvSpPr/>
            <p:nvPr/>
          </p:nvSpPr>
          <p:spPr>
            <a:xfrm rot="3161904" flipH="1">
              <a:off x="1354628" y="2750349"/>
              <a:ext cx="516725" cy="516258"/>
            </a:xfrm>
            <a:prstGeom prst="r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39" name="直角三角形 38"/>
          <p:cNvSpPr/>
          <p:nvPr/>
        </p:nvSpPr>
        <p:spPr>
          <a:xfrm rot="3176496">
            <a:off x="3555840" y="5261093"/>
            <a:ext cx="306804" cy="307224"/>
          </a:xfrm>
          <a:prstGeom prst="rtTriangle">
            <a:avLst/>
          </a:prstGeom>
          <a:solidFill>
            <a:srgbClr val="66BFBC">
              <a:alpha val="6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0" name="直角三角形 39"/>
          <p:cNvSpPr/>
          <p:nvPr/>
        </p:nvSpPr>
        <p:spPr>
          <a:xfrm rot="3176496" flipH="1">
            <a:off x="3393834" y="5045957"/>
            <a:ext cx="306804" cy="307224"/>
          </a:xfrm>
          <a:prstGeom prst="rtTriangle">
            <a:avLst/>
          </a:prstGeom>
          <a:solidFill>
            <a:srgbClr val="66BFBC">
              <a:alpha val="9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2" name="等腰三角形 81"/>
          <p:cNvSpPr/>
          <p:nvPr/>
        </p:nvSpPr>
        <p:spPr>
          <a:xfrm rot="8943941">
            <a:off x="3278006" y="1287787"/>
            <a:ext cx="861663" cy="1078367"/>
          </a:xfrm>
          <a:prstGeom prst="triangle">
            <a:avLst/>
          </a:prstGeom>
          <a:solidFill>
            <a:srgbClr val="FC6E5B">
              <a:alpha val="62000"/>
            </a:srgb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3" name="椭圆 82"/>
          <p:cNvSpPr/>
          <p:nvPr/>
        </p:nvSpPr>
        <p:spPr>
          <a:xfrm>
            <a:off x="2612913" y="1670390"/>
            <a:ext cx="776939" cy="858338"/>
          </a:xfrm>
          <a:prstGeom prst="ellipse">
            <a:avLst/>
          </a:prstGeom>
          <a:solidFill>
            <a:srgbClr val="FBC75D">
              <a:alpha val="56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8" name="等腰三角形 87"/>
          <p:cNvSpPr/>
          <p:nvPr/>
        </p:nvSpPr>
        <p:spPr>
          <a:xfrm rot="7669978">
            <a:off x="1687382" y="2095562"/>
            <a:ext cx="302829" cy="288288"/>
          </a:xfrm>
          <a:prstGeom prst="triangle">
            <a:avLst/>
          </a:prstGeom>
          <a:solidFill>
            <a:srgbClr val="8CC066">
              <a:alpha val="62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8" name="任意多边形 77"/>
          <p:cNvSpPr/>
          <p:nvPr/>
        </p:nvSpPr>
        <p:spPr>
          <a:xfrm rot="8289040">
            <a:off x="7520551" y="5944810"/>
            <a:ext cx="2687831" cy="193524"/>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6" name="任意多边形 65"/>
          <p:cNvSpPr/>
          <p:nvPr/>
        </p:nvSpPr>
        <p:spPr>
          <a:xfrm rot="8289040">
            <a:off x="8269560" y="6376654"/>
            <a:ext cx="1449636" cy="43005"/>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4" name="任意多边形 63"/>
          <p:cNvSpPr/>
          <p:nvPr/>
        </p:nvSpPr>
        <p:spPr>
          <a:xfrm rot="8289040">
            <a:off x="8715739" y="6265557"/>
            <a:ext cx="1775761" cy="44798"/>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0" name="任意多边形 69"/>
          <p:cNvSpPr/>
          <p:nvPr/>
        </p:nvSpPr>
        <p:spPr>
          <a:xfrm rot="8289040">
            <a:off x="6977608" y="6116831"/>
            <a:ext cx="2230900" cy="44797"/>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2" name="任意多边形 71"/>
          <p:cNvSpPr/>
          <p:nvPr/>
        </p:nvSpPr>
        <p:spPr>
          <a:xfrm rot="8289040">
            <a:off x="6330738" y="6502086"/>
            <a:ext cx="1075132" cy="43005"/>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0" name="任意多边形 79"/>
          <p:cNvSpPr/>
          <p:nvPr/>
        </p:nvSpPr>
        <p:spPr>
          <a:xfrm rot="8289040">
            <a:off x="-541150" y="5462792"/>
            <a:ext cx="3977989" cy="125432"/>
          </a:xfrm>
          <a:custGeom>
            <a:avLst/>
            <a:gdLst>
              <a:gd name="connsiteX0" fmla="*/ 139966 w 3978903"/>
              <a:gd name="connsiteY0" fmla="*/ 125361 h 125361"/>
              <a:gd name="connsiteX1" fmla="*/ 0 w 3978903"/>
              <a:gd name="connsiteY1" fmla="*/ 0 h 125361"/>
              <a:gd name="connsiteX2" fmla="*/ 3939559 w 3978903"/>
              <a:gd name="connsiteY2" fmla="*/ 0 h 125361"/>
              <a:gd name="connsiteX3" fmla="*/ 3978903 w 3978903"/>
              <a:gd name="connsiteY3" fmla="*/ 35238 h 125361"/>
              <a:gd name="connsiteX4" fmla="*/ 3898184 w 3978903"/>
              <a:gd name="connsiteY4" fmla="*/ 125361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903" h="125361">
                <a:moveTo>
                  <a:pt x="139966" y="125361"/>
                </a:moveTo>
                <a:lnTo>
                  <a:pt x="0" y="0"/>
                </a:lnTo>
                <a:lnTo>
                  <a:pt x="3939559" y="0"/>
                </a:lnTo>
                <a:lnTo>
                  <a:pt x="3978903" y="35238"/>
                </a:lnTo>
                <a:lnTo>
                  <a:pt x="3898184" y="125361"/>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6" name="任意多边形 55"/>
          <p:cNvSpPr/>
          <p:nvPr/>
        </p:nvSpPr>
        <p:spPr>
          <a:xfrm rot="8289040">
            <a:off x="-568029" y="4959272"/>
            <a:ext cx="4214520" cy="44797"/>
          </a:xfrm>
          <a:custGeom>
            <a:avLst/>
            <a:gdLst>
              <a:gd name="connsiteX0" fmla="*/ 0 w 4213929"/>
              <a:gd name="connsiteY0" fmla="*/ 45719 h 45719"/>
              <a:gd name="connsiteX1" fmla="*/ 0 w 4213929"/>
              <a:gd name="connsiteY1" fmla="*/ 0 h 45719"/>
              <a:gd name="connsiteX2" fmla="*/ 4213929 w 4213929"/>
              <a:gd name="connsiteY2" fmla="*/ 0 h 45719"/>
              <a:gd name="connsiteX3" fmla="*/ 4172980 w 4213929"/>
              <a:gd name="connsiteY3" fmla="*/ 45719 h 45719"/>
            </a:gdLst>
            <a:ahLst/>
            <a:cxnLst>
              <a:cxn ang="0">
                <a:pos x="connsiteX0" y="connsiteY0"/>
              </a:cxn>
              <a:cxn ang="0">
                <a:pos x="connsiteX1" y="connsiteY1"/>
              </a:cxn>
              <a:cxn ang="0">
                <a:pos x="connsiteX2" y="connsiteY2"/>
              </a:cxn>
              <a:cxn ang="0">
                <a:pos x="connsiteX3" y="connsiteY3"/>
              </a:cxn>
            </a:cxnLst>
            <a:rect l="l" t="t" r="r" b="b"/>
            <a:pathLst>
              <a:path w="4213929" h="45719">
                <a:moveTo>
                  <a:pt x="0" y="45719"/>
                </a:moveTo>
                <a:lnTo>
                  <a:pt x="0" y="0"/>
                </a:lnTo>
                <a:lnTo>
                  <a:pt x="4213929" y="0"/>
                </a:lnTo>
                <a:lnTo>
                  <a:pt x="4172980"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4" name="任意多边形 53"/>
          <p:cNvSpPr/>
          <p:nvPr/>
        </p:nvSpPr>
        <p:spPr>
          <a:xfrm rot="8289040">
            <a:off x="-266992" y="4701240"/>
            <a:ext cx="1847436" cy="46589"/>
          </a:xfrm>
          <a:custGeom>
            <a:avLst/>
            <a:gdLst>
              <a:gd name="connsiteX0" fmla="*/ 0 w 1847733"/>
              <a:gd name="connsiteY0" fmla="*/ 45719 h 45719"/>
              <a:gd name="connsiteX1" fmla="*/ 0 w 1847733"/>
              <a:gd name="connsiteY1" fmla="*/ 0 h 45719"/>
              <a:gd name="connsiteX2" fmla="*/ 1847733 w 1847733"/>
              <a:gd name="connsiteY2" fmla="*/ 0 h 45719"/>
              <a:gd name="connsiteX3" fmla="*/ 1806784 w 18477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47733" h="45719">
                <a:moveTo>
                  <a:pt x="0" y="45719"/>
                </a:moveTo>
                <a:lnTo>
                  <a:pt x="0" y="0"/>
                </a:lnTo>
                <a:lnTo>
                  <a:pt x="1847733" y="0"/>
                </a:lnTo>
                <a:lnTo>
                  <a:pt x="1806784"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2" name="任意多边形 51"/>
          <p:cNvSpPr/>
          <p:nvPr/>
        </p:nvSpPr>
        <p:spPr>
          <a:xfrm rot="8289040">
            <a:off x="-295662" y="4260436"/>
            <a:ext cx="2076798" cy="46589"/>
          </a:xfrm>
          <a:custGeom>
            <a:avLst/>
            <a:gdLst>
              <a:gd name="connsiteX0" fmla="*/ 0 w 2076814"/>
              <a:gd name="connsiteY0" fmla="*/ 45719 h 45719"/>
              <a:gd name="connsiteX1" fmla="*/ 0 w 2076814"/>
              <a:gd name="connsiteY1" fmla="*/ 0 h 45719"/>
              <a:gd name="connsiteX2" fmla="*/ 2076814 w 2076814"/>
              <a:gd name="connsiteY2" fmla="*/ 0 h 45719"/>
              <a:gd name="connsiteX3" fmla="*/ 2035866 w 2076814"/>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076814" h="45719">
                <a:moveTo>
                  <a:pt x="0" y="45719"/>
                </a:moveTo>
                <a:lnTo>
                  <a:pt x="0" y="0"/>
                </a:lnTo>
                <a:lnTo>
                  <a:pt x="2076814" y="0"/>
                </a:lnTo>
                <a:lnTo>
                  <a:pt x="2035866"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0" name="任意多边形 59"/>
          <p:cNvSpPr/>
          <p:nvPr/>
        </p:nvSpPr>
        <p:spPr>
          <a:xfrm rot="8289040">
            <a:off x="283118" y="6036196"/>
            <a:ext cx="2431591" cy="46589"/>
          </a:xfrm>
          <a:custGeom>
            <a:avLst/>
            <a:gdLst>
              <a:gd name="connsiteX0" fmla="*/ 0 w 2432620"/>
              <a:gd name="connsiteY0" fmla="*/ 45719 h 45719"/>
              <a:gd name="connsiteX1" fmla="*/ 0 w 2432620"/>
              <a:gd name="connsiteY1" fmla="*/ 0 h 45719"/>
              <a:gd name="connsiteX2" fmla="*/ 2381575 w 2432620"/>
              <a:gd name="connsiteY2" fmla="*/ 0 h 45719"/>
              <a:gd name="connsiteX3" fmla="*/ 2432620 w 243262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432620" h="45719">
                <a:moveTo>
                  <a:pt x="0" y="45719"/>
                </a:moveTo>
                <a:lnTo>
                  <a:pt x="0" y="0"/>
                </a:lnTo>
                <a:lnTo>
                  <a:pt x="2381575" y="0"/>
                </a:lnTo>
                <a:lnTo>
                  <a:pt x="2432620"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0" name="任意多边形 89"/>
          <p:cNvSpPr/>
          <p:nvPr/>
        </p:nvSpPr>
        <p:spPr>
          <a:xfrm rot="8289040">
            <a:off x="2886731" y="6421452"/>
            <a:ext cx="1318829" cy="94969"/>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1" name="任意多边形 90"/>
          <p:cNvSpPr/>
          <p:nvPr/>
        </p:nvSpPr>
        <p:spPr>
          <a:xfrm rot="8289040">
            <a:off x="3252276" y="6634686"/>
            <a:ext cx="711379" cy="21503"/>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2" name="任意多边形 91"/>
          <p:cNvSpPr/>
          <p:nvPr/>
        </p:nvSpPr>
        <p:spPr>
          <a:xfrm rot="8289040">
            <a:off x="3472677" y="6579138"/>
            <a:ext cx="870857" cy="21503"/>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3" name="任意多边形 92"/>
          <p:cNvSpPr/>
          <p:nvPr/>
        </p:nvSpPr>
        <p:spPr>
          <a:xfrm rot="8289040">
            <a:off x="2619739" y="6505670"/>
            <a:ext cx="1093051" cy="23295"/>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4" name="任意多边形 93"/>
          <p:cNvSpPr/>
          <p:nvPr/>
        </p:nvSpPr>
        <p:spPr>
          <a:xfrm rot="8289040">
            <a:off x="2302576" y="6695610"/>
            <a:ext cx="526815" cy="21503"/>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4" name="等腰三角形 103"/>
          <p:cNvSpPr/>
          <p:nvPr/>
        </p:nvSpPr>
        <p:spPr>
          <a:xfrm rot="8791815">
            <a:off x="4906187" y="947236"/>
            <a:ext cx="275951" cy="130808"/>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5" name="等腰三角形 104"/>
          <p:cNvSpPr/>
          <p:nvPr/>
        </p:nvSpPr>
        <p:spPr>
          <a:xfrm rot="10800000">
            <a:off x="4980602" y="728975"/>
            <a:ext cx="1374250" cy="1380945"/>
          </a:xfrm>
          <a:prstGeom prst="triangle">
            <a:avLst/>
          </a:prstGeom>
          <a:solidFill>
            <a:srgbClr val="66BFBC"/>
          </a:solidFill>
          <a:ln>
            <a:noFill/>
          </a:ln>
          <a:effectLst>
            <a:softEdge rad="3683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6" name="等腰三角形 105"/>
          <p:cNvSpPr/>
          <p:nvPr/>
        </p:nvSpPr>
        <p:spPr>
          <a:xfrm rot="8791815">
            <a:off x="8011528" y="1101339"/>
            <a:ext cx="275951" cy="13439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7" name="等腰三角形 106"/>
          <p:cNvSpPr/>
          <p:nvPr/>
        </p:nvSpPr>
        <p:spPr>
          <a:xfrm rot="8791815">
            <a:off x="8758744" y="4701240"/>
            <a:ext cx="274159" cy="130807"/>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8" name="等腰三角形 107"/>
          <p:cNvSpPr/>
          <p:nvPr/>
        </p:nvSpPr>
        <p:spPr>
          <a:xfrm rot="8791815">
            <a:off x="7586850" y="6039780"/>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9" name="等腰三角形 108"/>
          <p:cNvSpPr/>
          <p:nvPr/>
        </p:nvSpPr>
        <p:spPr>
          <a:xfrm rot="8791815">
            <a:off x="5599648" y="5484295"/>
            <a:ext cx="274158"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0" name="等腰三角形 109"/>
          <p:cNvSpPr/>
          <p:nvPr/>
        </p:nvSpPr>
        <p:spPr>
          <a:xfrm rot="8791815">
            <a:off x="4612317" y="5113374"/>
            <a:ext cx="274159" cy="132600"/>
          </a:xfrm>
          <a:prstGeom prs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1" name="等腰三角形 110"/>
          <p:cNvSpPr/>
          <p:nvPr/>
        </p:nvSpPr>
        <p:spPr>
          <a:xfrm rot="8791815">
            <a:off x="6568704" y="5197293"/>
            <a:ext cx="689880" cy="772281"/>
          </a:xfrm>
          <a:prstGeom prst="triangle">
            <a:avLst/>
          </a:prstGeom>
          <a:solidFill>
            <a:srgbClr val="8CC066"/>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2" name="等腰三角形 111"/>
          <p:cNvSpPr/>
          <p:nvPr/>
        </p:nvSpPr>
        <p:spPr>
          <a:xfrm rot="12808185" flipH="1">
            <a:off x="5859471" y="5964520"/>
            <a:ext cx="274159" cy="130808"/>
          </a:xfrm>
          <a:prstGeom prs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3" name="等腰三角形 112"/>
          <p:cNvSpPr/>
          <p:nvPr/>
        </p:nvSpPr>
        <p:spPr>
          <a:xfrm rot="8791815">
            <a:off x="2447718" y="5760245"/>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5" name="等腰三角形 114"/>
          <p:cNvSpPr/>
          <p:nvPr/>
        </p:nvSpPr>
        <p:spPr>
          <a:xfrm rot="9746558" flipV="1">
            <a:off x="9937849" y="4525392"/>
            <a:ext cx="240071" cy="484718"/>
          </a:xfrm>
          <a:prstGeom prst="triangle">
            <a:avLst>
              <a:gd name="adj" fmla="val 41342"/>
            </a:avLst>
          </a:pr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7" name="直角三角形 116"/>
          <p:cNvSpPr/>
          <p:nvPr/>
        </p:nvSpPr>
        <p:spPr>
          <a:xfrm rot="11669251" flipH="1">
            <a:off x="11279930" y="6272725"/>
            <a:ext cx="215026" cy="215026"/>
          </a:xfrm>
          <a:prstGeom prst="rtTriangle">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1" name="直角三角形 120"/>
          <p:cNvSpPr/>
          <p:nvPr/>
        </p:nvSpPr>
        <p:spPr>
          <a:xfrm rot="8729171" flipH="1">
            <a:off x="4853506" y="5646484"/>
            <a:ext cx="1736647" cy="714633"/>
          </a:xfrm>
          <a:prstGeom prst="rtTriangle">
            <a:avLst/>
          </a:prstGeom>
          <a:solidFill>
            <a:srgbClr val="FBC75D"/>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2" name="直角三角形 121"/>
          <p:cNvSpPr/>
          <p:nvPr/>
        </p:nvSpPr>
        <p:spPr>
          <a:xfrm rot="1054849">
            <a:off x="9946766" y="1830637"/>
            <a:ext cx="157686" cy="193524"/>
          </a:xfrm>
          <a:prstGeom prst="rtTriangl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5" name="直角三角形 124"/>
          <p:cNvSpPr/>
          <p:nvPr/>
        </p:nvSpPr>
        <p:spPr>
          <a:xfrm rot="11669251" flipH="1">
            <a:off x="11620389" y="5663483"/>
            <a:ext cx="215026" cy="211443"/>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6" name="直角三角形 125"/>
          <p:cNvSpPr/>
          <p:nvPr/>
        </p:nvSpPr>
        <p:spPr>
          <a:xfrm rot="9930749">
            <a:off x="10744155" y="5618687"/>
            <a:ext cx="215026" cy="211443"/>
          </a:xfrm>
          <a:prstGeom prst="r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7" name="直角三角形 126"/>
          <p:cNvSpPr/>
          <p:nvPr/>
        </p:nvSpPr>
        <p:spPr>
          <a:xfrm rot="11669251" flipH="1">
            <a:off x="10375026" y="6365903"/>
            <a:ext cx="215026" cy="213235"/>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8" name="直角三角形 127"/>
          <p:cNvSpPr/>
          <p:nvPr/>
        </p:nvSpPr>
        <p:spPr>
          <a:xfrm rot="9930749">
            <a:off x="11713567" y="4595519"/>
            <a:ext cx="215026" cy="215026"/>
          </a:xfrm>
          <a:prstGeom prst="r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9" name="直角三角形 128"/>
          <p:cNvSpPr/>
          <p:nvPr/>
        </p:nvSpPr>
        <p:spPr>
          <a:xfrm rot="11669251" flipH="1">
            <a:off x="11116868" y="4871469"/>
            <a:ext cx="215026" cy="215026"/>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45" name="任意多边形 144"/>
          <p:cNvSpPr/>
          <p:nvPr/>
        </p:nvSpPr>
        <p:spPr>
          <a:xfrm rot="10011152">
            <a:off x="3945735" y="1226771"/>
            <a:ext cx="245489"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3" name="任意多边形 152"/>
          <p:cNvSpPr/>
          <p:nvPr/>
        </p:nvSpPr>
        <p:spPr>
          <a:xfrm rot="17730414">
            <a:off x="7956427" y="883502"/>
            <a:ext cx="1129194" cy="94221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4" name="任意多边形 153"/>
          <p:cNvSpPr/>
          <p:nvPr/>
        </p:nvSpPr>
        <p:spPr>
          <a:xfrm rot="10011152">
            <a:off x="8914639" y="863018"/>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6" name="任意多边形 155"/>
          <p:cNvSpPr/>
          <p:nvPr/>
        </p:nvSpPr>
        <p:spPr>
          <a:xfrm rot="10011152">
            <a:off x="9875091" y="1017120"/>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7" name="任意多边形 156"/>
          <p:cNvSpPr/>
          <p:nvPr/>
        </p:nvSpPr>
        <p:spPr>
          <a:xfrm rot="10011152">
            <a:off x="6183803" y="846891"/>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8" name="任意多边形 157"/>
          <p:cNvSpPr/>
          <p:nvPr/>
        </p:nvSpPr>
        <p:spPr>
          <a:xfrm rot="10011152">
            <a:off x="4048058" y="1103751"/>
            <a:ext cx="943692" cy="126886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FBC75D"/>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1" name="任意多边形 160"/>
          <p:cNvSpPr/>
          <p:nvPr/>
        </p:nvSpPr>
        <p:spPr>
          <a:xfrm rot="17840340">
            <a:off x="3586982" y="4005642"/>
            <a:ext cx="1076868" cy="89855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3" name="任意多边形 162"/>
          <p:cNvSpPr/>
          <p:nvPr/>
        </p:nvSpPr>
        <p:spPr>
          <a:xfrm rot="10011152">
            <a:off x="4429545" y="5860591"/>
            <a:ext cx="243697"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4" name="组合 164"/>
          <p:cNvGrpSpPr/>
          <p:nvPr/>
        </p:nvGrpSpPr>
        <p:grpSpPr>
          <a:xfrm rot="-9642712">
            <a:off x="2121594" y="1567229"/>
            <a:ext cx="575196" cy="664791"/>
            <a:chOff x="10670736" y="3241053"/>
            <a:chExt cx="917923" cy="1060882"/>
          </a:xfrm>
        </p:grpSpPr>
        <p:sp>
          <p:nvSpPr>
            <p:cNvPr id="166" name="等腰三角形 16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67" name="等腰三角形 16"/>
            <p:cNvSpPr/>
            <p:nvPr/>
          </p:nvSpPr>
          <p:spPr>
            <a:xfrm rot="20901646">
              <a:off x="10891792" y="3387535"/>
              <a:ext cx="696867"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162" name="等腰三角形 161"/>
          <p:cNvSpPr/>
          <p:nvPr/>
        </p:nvSpPr>
        <p:spPr>
          <a:xfrm rot="1650064">
            <a:off x="9674216" y="3595394"/>
            <a:ext cx="445075"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1" name="文本框 70">
            <a:extLst>
              <a:ext uri="{FF2B5EF4-FFF2-40B4-BE49-F238E27FC236}">
                <a16:creationId xmlns:a16="http://schemas.microsoft.com/office/drawing/2014/main" xmlns="" id="{641DB525-FF7E-495F-9864-BF18FD4BA793}"/>
              </a:ext>
            </a:extLst>
          </p:cNvPr>
          <p:cNvSpPr txBox="1"/>
          <p:nvPr/>
        </p:nvSpPr>
        <p:spPr>
          <a:xfrm>
            <a:off x="3264851" y="2683954"/>
            <a:ext cx="6590225" cy="1107996"/>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感 谢 您 的 聆 听</a:t>
            </a:r>
            <a:endParaRPr lang="en-US"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xmlns="" id="{DA73AEA7-C9BF-4D09-ACC9-96AF356D53B5}"/>
              </a:ext>
            </a:extLst>
          </p:cNvPr>
          <p:cNvSpPr txBox="1"/>
          <p:nvPr/>
        </p:nvSpPr>
        <p:spPr>
          <a:xfrm>
            <a:off x="2460304" y="1946880"/>
            <a:ext cx="8692800" cy="269920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6000" kern="0" dirty="0">
                <a:solidFill>
                  <a:srgbClr val="FFFFFF"/>
                </a:solidFill>
                <a:latin typeface="微软雅黑" panose="020B0503020204020204" pitchFamily="34" charset="-122"/>
                <a:ea typeface="微软雅黑" panose="020B0503020204020204" pitchFamily="34" charset="-122"/>
              </a:rPr>
              <a:t>PART 1</a:t>
            </a:r>
          </a:p>
          <a:p>
            <a:pPr lvl="0">
              <a:lnSpc>
                <a:spcPct val="150000"/>
              </a:lnSpc>
              <a:defRPr/>
            </a:pPr>
            <a:r>
              <a:rPr lang="zh-CN" altLang="en-US" sz="6000" kern="0" dirty="0">
                <a:solidFill>
                  <a:srgbClr val="FFFFFF"/>
                </a:solidFill>
                <a:latin typeface="微软雅黑" panose="020B0503020204020204" pitchFamily="34" charset="-122"/>
                <a:ea typeface="微软雅黑" panose="020B0503020204020204" pitchFamily="34" charset="-122"/>
              </a:rPr>
              <a:t>超级电容认知与应用</a:t>
            </a:r>
            <a:endParaRPr lang="en-US" altLang="zh-CN" sz="60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4187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0E3AAF8E-62F6-49D2-A539-7A0CD603586C}"/>
              </a:ext>
            </a:extLst>
          </p:cNvPr>
          <p:cNvSpPr>
            <a:spLocks noGrp="1"/>
          </p:cNvSpPr>
          <p:nvPr>
            <p:ph idx="1"/>
          </p:nvPr>
        </p:nvSpPr>
        <p:spPr>
          <a:xfrm>
            <a:off x="838200" y="1588961"/>
            <a:ext cx="10515600" cy="1603375"/>
          </a:xfrm>
        </p:spPr>
        <p:txBody>
          <a:bodyPr/>
          <a:lstStyle/>
          <a:p>
            <a:pPr marL="0" indent="0">
              <a:buNone/>
            </a:pPr>
            <a:r>
              <a:rPr lang="zh-CN" altLang="en-US" sz="2800" b="1" kern="100" dirty="0">
                <a:ea typeface="等线" panose="02010600030101010101" pitchFamily="2" charset="-122"/>
                <a:cs typeface="Times New Roman" panose="02020603050405020304" pitchFamily="18" charset="0"/>
              </a:rPr>
              <a:t>        “装电的容器”，是一种容纳电荷的器件。</a:t>
            </a:r>
            <a:endParaRPr lang="en-US" altLang="zh-CN" sz="2800" b="1" kern="100" dirty="0">
              <a:ea typeface="等线" panose="02010600030101010101" pitchFamily="2" charset="-122"/>
              <a:cs typeface="Times New Roman" panose="02020603050405020304" pitchFamily="18" charset="0"/>
            </a:endParaRPr>
          </a:p>
          <a:p>
            <a:pPr marL="0" indent="0">
              <a:buNone/>
            </a:pPr>
            <a:r>
              <a:rPr lang="en-US" altLang="zh-CN" sz="2800" b="1" kern="100" dirty="0">
                <a:ea typeface="等线" panose="02010600030101010101" pitchFamily="2" charset="-122"/>
                <a:cs typeface="Times New Roman" panose="02020603050405020304" pitchFamily="18" charset="0"/>
              </a:rPr>
              <a:t>         </a:t>
            </a:r>
            <a:r>
              <a:rPr lang="zh-CN" altLang="en-US" sz="2800" b="1" kern="100" dirty="0">
                <a:ea typeface="等线" panose="02010600030101010101" pitchFamily="2" charset="-122"/>
                <a:cs typeface="Times New Roman" panose="02020603050405020304" pitchFamily="18" charset="0"/>
              </a:rPr>
              <a:t>它是由两块金属电极之间夹一层绝缘电介质构成的。</a:t>
            </a:r>
            <a:endParaRPr lang="en-US" altLang="zh-CN" sz="2800" b="1" kern="100" dirty="0">
              <a:ea typeface="等线" panose="02010600030101010101" pitchFamily="2" charset="-122"/>
              <a:cs typeface="Times New Roman" panose="02020603050405020304" pitchFamily="18" charset="0"/>
            </a:endParaRPr>
          </a:p>
          <a:p>
            <a:pPr marL="0" indent="0">
              <a:buNone/>
            </a:pPr>
            <a:r>
              <a:rPr lang="en-US" altLang="zh-CN" sz="2800" b="1" kern="100" dirty="0">
                <a:ea typeface="等线" panose="02010600030101010101" pitchFamily="2" charset="-122"/>
                <a:cs typeface="Times New Roman" panose="02020603050405020304" pitchFamily="18" charset="0"/>
              </a:rPr>
              <a:t>         </a:t>
            </a:r>
            <a:r>
              <a:rPr lang="zh-CN" altLang="en-US" sz="2800" b="1" kern="100" dirty="0">
                <a:ea typeface="等线" panose="02010600030101010101" pitchFamily="2" charset="-122"/>
                <a:cs typeface="Times New Roman" panose="02020603050405020304" pitchFamily="18" charset="0"/>
              </a:rPr>
              <a:t>当在两金属电极间加上电压时，电极上就会存储电荷。</a:t>
            </a:r>
            <a:endParaRPr lang="en-US" altLang="zh-CN" sz="2800" b="1" kern="100" dirty="0">
              <a:ea typeface="等线" panose="02010600030101010101" pitchFamily="2" charset="-122"/>
              <a:cs typeface="Times New Roman" panose="02020603050405020304" pitchFamily="18" charset="0"/>
            </a:endParaRPr>
          </a:p>
        </p:txBody>
      </p:sp>
      <p:sp>
        <p:nvSpPr>
          <p:cNvPr id="4" name="Text Box 4">
            <a:extLst>
              <a:ext uri="{FF2B5EF4-FFF2-40B4-BE49-F238E27FC236}">
                <a16:creationId xmlns:a16="http://schemas.microsoft.com/office/drawing/2014/main" xmlns="" id="{895BB4A6-B62B-4DA7-8C01-65947EFB1455}"/>
              </a:ext>
            </a:extLst>
          </p:cNvPr>
          <p:cNvSpPr txBox="1"/>
          <p:nvPr/>
        </p:nvSpPr>
        <p:spPr>
          <a:xfrm>
            <a:off x="968295" y="767522"/>
            <a:ext cx="2236510" cy="584775"/>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一、电容器</a:t>
            </a:r>
          </a:p>
        </p:txBody>
      </p:sp>
      <p:pic>
        <p:nvPicPr>
          <p:cNvPr id="1026" name="图片 494">
            <a:extLst>
              <a:ext uri="{FF2B5EF4-FFF2-40B4-BE49-F238E27FC236}">
                <a16:creationId xmlns:a16="http://schemas.microsoft.com/office/drawing/2014/main" xmlns="" id="{C1C1C0FE-291D-47EC-90A3-7AAC79617191}"/>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36694" t="52525" r="37231" b="23337"/>
          <a:stretch>
            <a:fillRect/>
          </a:stretch>
        </p:blipFill>
        <p:spPr bwMode="auto">
          <a:xfrm>
            <a:off x="1898730" y="3429000"/>
            <a:ext cx="4197270" cy="240513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856267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495">
            <a:extLst>
              <a:ext uri="{FF2B5EF4-FFF2-40B4-BE49-F238E27FC236}">
                <a16:creationId xmlns:a16="http://schemas.microsoft.com/office/drawing/2014/main" xmlns="" id="{1D60C74C-AAA4-4E0F-B784-8ABBEFCF67C3}"/>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28819" t="52844" r="30966" b="22920"/>
          <a:stretch>
            <a:fillRect/>
          </a:stretch>
        </p:blipFill>
        <p:spPr bwMode="auto">
          <a:xfrm>
            <a:off x="2310081" y="1382803"/>
            <a:ext cx="6408653" cy="222328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1" name="文本框 10">
            <a:extLst>
              <a:ext uri="{FF2B5EF4-FFF2-40B4-BE49-F238E27FC236}">
                <a16:creationId xmlns:a16="http://schemas.microsoft.com/office/drawing/2014/main" xmlns="" id="{51E21B8A-29E5-43AF-8927-5FA340862AA6}"/>
              </a:ext>
            </a:extLst>
          </p:cNvPr>
          <p:cNvSpPr txBox="1"/>
          <p:nvPr/>
        </p:nvSpPr>
        <p:spPr>
          <a:xfrm>
            <a:off x="4471217" y="4773700"/>
            <a:ext cx="2586405" cy="369332"/>
          </a:xfrm>
          <a:prstGeom prst="rect">
            <a:avLst/>
          </a:prstGeom>
          <a:noFill/>
        </p:spPr>
        <p:txBody>
          <a:bodyPr wrap="square">
            <a:spAutoFit/>
          </a:bodyPr>
          <a:lstStyle/>
          <a:p>
            <a:r>
              <a:rPr lang="zh-CN" altLang="en-US" dirty="0"/>
              <a:t>图：电容器结构及符号</a:t>
            </a:r>
          </a:p>
        </p:txBody>
      </p:sp>
    </p:spTree>
    <p:extLst>
      <p:ext uri="{BB962C8B-B14F-4D97-AF65-F5344CB8AC3E}">
        <p14:creationId xmlns:p14="http://schemas.microsoft.com/office/powerpoint/2010/main" xmlns="" val="253517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2973098E-F418-48EC-80DE-A224E012759D}"/>
              </a:ext>
            </a:extLst>
          </p:cNvPr>
          <p:cNvSpPr txBox="1"/>
          <p:nvPr/>
        </p:nvSpPr>
        <p:spPr>
          <a:xfrm>
            <a:off x="193094" y="767390"/>
            <a:ext cx="7675898" cy="5194242"/>
          </a:xfrm>
          <a:prstGeom prst="rect">
            <a:avLst/>
          </a:prstGeom>
          <a:noFill/>
        </p:spPr>
        <p:txBody>
          <a:bodyPr wrap="square">
            <a:spAutoFit/>
          </a:bodyPr>
          <a:lstStyle/>
          <a:p>
            <a:pPr marL="266700" algn="just">
              <a:lnSpc>
                <a:spcPct val="150000"/>
              </a:lnSpc>
            </a:pPr>
            <a:r>
              <a:rPr lang="en-US" altLang="zh-CN" sz="2800" b="1" kern="100" dirty="0">
                <a:solidFill>
                  <a:srgbClr val="C00000"/>
                </a:solidFill>
                <a:ea typeface="等线" panose="02010600030101010101" pitchFamily="2" charset="-122"/>
                <a:cs typeface="Times New Roman" panose="02020603050405020304" pitchFamily="18" charset="0"/>
              </a:rPr>
              <a:t>1. </a:t>
            </a:r>
            <a:r>
              <a:rPr lang="zh-CN" altLang="en-US" sz="2800" b="1" kern="100" dirty="0">
                <a:solidFill>
                  <a:srgbClr val="C00000"/>
                </a:solidFill>
                <a:ea typeface="等线" panose="02010600030101010101" pitchFamily="2" charset="-122"/>
                <a:cs typeface="Times New Roman" panose="02020603050405020304" pitchFamily="18" charset="0"/>
              </a:rPr>
              <a:t>充</a:t>
            </a:r>
            <a:r>
              <a:rPr lang="zh-CN" altLang="zh-CN" sz="2800" b="1" kern="100" dirty="0">
                <a:solidFill>
                  <a:srgbClr val="C00000"/>
                </a:solidFill>
                <a:ea typeface="等线" panose="02010600030101010101" pitchFamily="2" charset="-122"/>
                <a:cs typeface="Times New Roman" panose="02020603050405020304" pitchFamily="18" charset="0"/>
              </a:rPr>
              <a:t>电过程</a:t>
            </a:r>
          </a:p>
          <a:p>
            <a:pPr marL="266700" algn="just">
              <a:lnSpc>
                <a:spcPct val="150000"/>
              </a:lnSpc>
            </a:pPr>
            <a:r>
              <a:rPr lang="zh-CN" altLang="en-US" sz="2800" b="1" kern="100" dirty="0">
                <a:ea typeface="等线" panose="02010600030101010101" pitchFamily="2" charset="-122"/>
                <a:cs typeface="Times New Roman" panose="02020603050405020304" pitchFamily="18" charset="0"/>
              </a:rPr>
              <a:t>电容器存储电荷的过程。</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en-US" sz="2800" b="1" kern="100" dirty="0">
                <a:ea typeface="等线" panose="02010600030101010101" pitchFamily="2" charset="-122"/>
                <a:cs typeface="Times New Roman" panose="02020603050405020304" pitchFamily="18" charset="0"/>
              </a:rPr>
              <a:t>当电容器与直流电源接通后，与电源正极相连的金属极板上的电子便会在电场的作用下，向与电源负极相连的金属极板跑去，使得与电源正极相连的金属极板失去电子而带正电，</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en-US" sz="2800" b="1" kern="100" dirty="0">
                <a:ea typeface="等线" panose="02010600030101010101" pitchFamily="2" charset="-122"/>
                <a:cs typeface="Times New Roman" panose="02020603050405020304" pitchFamily="18" charset="0"/>
              </a:rPr>
              <a:t>与电源负极相连的金属极板得到电子带而负电</a:t>
            </a:r>
            <a:endParaRPr lang="en-US" altLang="zh-CN" sz="2800" b="1" kern="100" dirty="0">
              <a:ea typeface="等线" panose="02010600030101010101" pitchFamily="2" charset="-122"/>
              <a:cs typeface="Times New Roman" panose="02020603050405020304" pitchFamily="18" charset="0"/>
            </a:endParaRPr>
          </a:p>
          <a:p>
            <a:pPr marL="266700" algn="just">
              <a:lnSpc>
                <a:spcPct val="150000"/>
              </a:lnSpc>
            </a:pPr>
            <a:r>
              <a:rPr lang="zh-CN" altLang="en-US" sz="2800" b="1" kern="100" dirty="0">
                <a:ea typeface="等线" panose="02010600030101010101" pitchFamily="2" charset="-122"/>
                <a:cs typeface="Times New Roman" panose="02020603050405020304" pitchFamily="18" charset="0"/>
              </a:rPr>
              <a:t>（两金属极板所带电荷大小相等，符号相反）。</a:t>
            </a:r>
            <a:endParaRPr lang="en-US" altLang="zh-CN" sz="2800" b="1" kern="100" dirty="0">
              <a:ea typeface="等线" panose="02010600030101010101" pitchFamily="2" charset="-122"/>
              <a:cs typeface="Times New Roman" panose="02020603050405020304" pitchFamily="18" charset="0"/>
            </a:endParaRPr>
          </a:p>
        </p:txBody>
      </p:sp>
      <p:pic>
        <p:nvPicPr>
          <p:cNvPr id="2" name="图片 497">
            <a:extLst>
              <a:ext uri="{FF2B5EF4-FFF2-40B4-BE49-F238E27FC236}">
                <a16:creationId xmlns:a16="http://schemas.microsoft.com/office/drawing/2014/main" xmlns="" id="{E3744730-E402-43BE-A3E3-AFF5A9E45B8C}"/>
              </a:ext>
            </a:extLst>
          </p:cNvPr>
          <p:cNvPicPr>
            <a:picLocks noChangeAspect="1" noChangeArrowheads="1"/>
          </p:cNvPicPr>
          <p:nvPr/>
        </p:nvPicPr>
        <p:blipFill>
          <a:blip r:embed="rId2" cstate="print">
            <a:extLst>
              <a:ext uri="{28A0092B-C50C-407E-A947-70E740481C1C}">
                <a14:useLocalDpi xmlns:a14="http://schemas.microsoft.com/office/drawing/2010/main" xmlns="" val="0"/>
              </a:ext>
            </a:extLst>
          </a:blip>
          <a:srcRect l="40991" t="27377" r="35800" b="30879"/>
          <a:stretch>
            <a:fillRect/>
          </a:stretch>
        </p:blipFill>
        <p:spPr bwMode="auto">
          <a:xfrm>
            <a:off x="8017009" y="1267045"/>
            <a:ext cx="3747051" cy="37858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7" name="文本框 6">
            <a:extLst>
              <a:ext uri="{FF2B5EF4-FFF2-40B4-BE49-F238E27FC236}">
                <a16:creationId xmlns:a16="http://schemas.microsoft.com/office/drawing/2014/main" xmlns="" id="{667E6B4D-51EC-48F9-BC41-22421CB88A4F}"/>
              </a:ext>
            </a:extLst>
          </p:cNvPr>
          <p:cNvSpPr txBox="1"/>
          <p:nvPr/>
        </p:nvSpPr>
        <p:spPr>
          <a:xfrm>
            <a:off x="8770513" y="5221623"/>
            <a:ext cx="2704563" cy="369332"/>
          </a:xfrm>
          <a:prstGeom prst="rect">
            <a:avLst/>
          </a:prstGeom>
          <a:noFill/>
        </p:spPr>
        <p:txBody>
          <a:bodyPr wrap="square">
            <a:spAutoFit/>
          </a:bodyPr>
          <a:lstStyle/>
          <a:p>
            <a:r>
              <a:rPr lang="zh-CN" altLang="zh-CN"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rPr>
              <a:t>电容充电过程</a:t>
            </a:r>
            <a:endParaRPr lang="zh-CN" altLang="en-US" b="1"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xmlns="" val="2351275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6.xml><?xml version="1.0" encoding="utf-8"?>
<p:tagLst xmlns:a="http://schemas.openxmlformats.org/drawingml/2006/main" xmlns:r="http://schemas.openxmlformats.org/officeDocument/2006/relationships" xmlns:p="http://schemas.openxmlformats.org/presentationml/2006/main">
  <p:tag name="MH" val="20161022204519"/>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61022204519"/>
  <p:tag name="MH_LIBRARY" val="GRAPHIC"/>
  <p:tag name="MH_ORDER" val="Straight Connector 6"/>
</p:tagLst>
</file>

<file path=ppt/tags/tag1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3285</Words>
  <Application>Microsoft Office PowerPoint</Application>
  <PresentationFormat>自定义</PresentationFormat>
  <Paragraphs>262</Paragraphs>
  <Slides>51</Slides>
  <Notes>1</Notes>
  <HiddenSlides>0</HiddenSlides>
  <MMClips>0</MMClips>
  <ScaleCrop>false</ScaleCrop>
  <HeadingPairs>
    <vt:vector size="4" baseType="variant">
      <vt:variant>
        <vt:lpstr>主题</vt:lpstr>
      </vt:variant>
      <vt:variant>
        <vt:i4>5</vt:i4>
      </vt:variant>
      <vt:variant>
        <vt:lpstr>幻灯片标题</vt:lpstr>
      </vt:variant>
      <vt:variant>
        <vt:i4>51</vt:i4>
      </vt:variant>
    </vt:vector>
  </HeadingPairs>
  <TitlesOfParts>
    <vt:vector size="56" baseType="lpstr">
      <vt:lpstr>Office 主题</vt:lpstr>
      <vt:lpstr>1_Office 主题</vt:lpstr>
      <vt:lpstr>2_Office 主题</vt:lpstr>
      <vt:lpstr>3_Office 主题</vt:lpstr>
      <vt:lpstr>4_Office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四、飞轮电池的特点</vt:lpstr>
      <vt:lpstr>幻灯片 32</vt:lpstr>
      <vt:lpstr>幻灯片 33</vt:lpstr>
      <vt:lpstr>幻灯片 34</vt:lpstr>
      <vt:lpstr>幻灯片 35</vt:lpstr>
      <vt:lpstr>幻灯片 36</vt:lpstr>
      <vt:lpstr>幻灯片 37</vt:lpstr>
      <vt:lpstr>一、太阳能电池的工作原理</vt:lpstr>
      <vt:lpstr>幻灯片 39</vt:lpstr>
      <vt:lpstr>二、太阳能电池的特点</vt:lpstr>
      <vt:lpstr>三、太阳能电池汽车</vt:lpstr>
      <vt:lpstr>幻灯片 42</vt:lpstr>
      <vt:lpstr>幻灯片 43</vt:lpstr>
      <vt:lpstr>幻灯片 44</vt:lpstr>
      <vt:lpstr>幻灯片 45</vt:lpstr>
      <vt:lpstr>幻灯片 46</vt:lpstr>
      <vt:lpstr>幻灯片 47</vt:lpstr>
      <vt:lpstr>拓展知识</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45</cp:revision>
  <dcterms:created xsi:type="dcterms:W3CDTF">2018-03-01T02:03:00Z</dcterms:created>
  <dcterms:modified xsi:type="dcterms:W3CDTF">2021-04-25T03:32:35Z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