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7.xml" ContentType="application/vnd.openxmlformats-officedocument.them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  <p:sldMasterId id="2147483676" r:id="rId3"/>
    <p:sldMasterId id="2147483690" r:id="rId4"/>
    <p:sldMasterId id="2147483704" r:id="rId5"/>
    <p:sldMasterId id="2147483718" r:id="rId6"/>
  </p:sldMasterIdLst>
  <p:notesMasterIdLst>
    <p:notesMasterId r:id="rId53"/>
  </p:notesMasterIdLst>
  <p:sldIdLst>
    <p:sldId id="463" r:id="rId7"/>
    <p:sldId id="464" r:id="rId8"/>
    <p:sldId id="597" r:id="rId9"/>
    <p:sldId id="482" r:id="rId10"/>
    <p:sldId id="572" r:id="rId11"/>
    <p:sldId id="483" r:id="rId12"/>
    <p:sldId id="573" r:id="rId13"/>
    <p:sldId id="574" r:id="rId14"/>
    <p:sldId id="598" r:id="rId15"/>
    <p:sldId id="576" r:id="rId16"/>
    <p:sldId id="533" r:id="rId17"/>
    <p:sldId id="577" r:id="rId18"/>
    <p:sldId id="579" r:id="rId19"/>
    <p:sldId id="599" r:id="rId20"/>
    <p:sldId id="507" r:id="rId21"/>
    <p:sldId id="600" r:id="rId22"/>
    <p:sldId id="508" r:id="rId23"/>
    <p:sldId id="601" r:id="rId24"/>
    <p:sldId id="602" r:id="rId25"/>
    <p:sldId id="506" r:id="rId26"/>
    <p:sldId id="587" r:id="rId27"/>
    <p:sldId id="546" r:id="rId28"/>
    <p:sldId id="580" r:id="rId29"/>
    <p:sldId id="578" r:id="rId30"/>
    <p:sldId id="582" r:id="rId31"/>
    <p:sldId id="583" r:id="rId32"/>
    <p:sldId id="603" r:id="rId33"/>
    <p:sldId id="604" r:id="rId34"/>
    <p:sldId id="605" r:id="rId35"/>
    <p:sldId id="606" r:id="rId36"/>
    <p:sldId id="585" r:id="rId37"/>
    <p:sldId id="586" r:id="rId38"/>
    <p:sldId id="581" r:id="rId39"/>
    <p:sldId id="588" r:id="rId40"/>
    <p:sldId id="543" r:id="rId41"/>
    <p:sldId id="515" r:id="rId42"/>
    <p:sldId id="589" r:id="rId43"/>
    <p:sldId id="590" r:id="rId44"/>
    <p:sldId id="591" r:id="rId45"/>
    <p:sldId id="592" r:id="rId46"/>
    <p:sldId id="593" r:id="rId47"/>
    <p:sldId id="594" r:id="rId48"/>
    <p:sldId id="595" r:id="rId49"/>
    <p:sldId id="596" r:id="rId50"/>
    <p:sldId id="557" r:id="rId51"/>
    <p:sldId id="301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作者" initials="A" lastIdx="2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theme" Target="theme/theme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07353953-2F24-4853-94B6-6188C90BE66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t>46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24765" y="6657340"/>
            <a:ext cx="1033653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117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动力电池的功能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57856"/>
            <a:ext cx="971067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710678" y="6473190"/>
            <a:ext cx="3311749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锂离子电池认知与检测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1270" y="6657340"/>
            <a:ext cx="9893935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8926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动力电池的性能要求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-7620" y="6657340"/>
            <a:ext cx="10370185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3625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动力电池的分类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endCxn id="9" idx="1"/>
          </p:cNvCxnSpPr>
          <p:nvPr userDrawn="1"/>
        </p:nvCxnSpPr>
        <p:spPr>
          <a:xfrm flipV="1">
            <a:off x="31115" y="6657340"/>
            <a:ext cx="10102850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10133965" y="6473190"/>
            <a:ext cx="2508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蓄电池的性能指标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Rectangle 8"/>
          <p:cNvSpPr/>
          <p:nvPr userDrawn="1"/>
        </p:nvSpPr>
        <p:spPr>
          <a:xfrm>
            <a:off x="4445" y="3175"/>
            <a:ext cx="12187555" cy="62420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7945120" y="11620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cxnSp>
        <p:nvCxnSpPr>
          <p:cNvPr id="7" name="直接连接符 6"/>
          <p:cNvCxnSpPr>
            <a:cxnSpLocks/>
            <a:endCxn id="9" idx="1"/>
          </p:cNvCxnSpPr>
          <p:nvPr userDrawn="1"/>
        </p:nvCxnSpPr>
        <p:spPr>
          <a:xfrm>
            <a:off x="0" y="6657856"/>
            <a:ext cx="969778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 userDrawn="1"/>
        </p:nvSpPr>
        <p:spPr>
          <a:xfrm>
            <a:off x="9697787" y="6473190"/>
            <a:ext cx="337614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KaiTi" panose="02010609060101010101" charset="-122"/>
                <a:ea typeface="KaiTi" panose="02010609060101010101" charset="-122"/>
                <a:sym typeface="+mn-ea"/>
              </a:rPr>
              <a:t>锂离子电池认知与检测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1520058"/>
            <a:ext cx="10515600" cy="2483115"/>
          </a:xfrm>
        </p:spPr>
        <p:txBody>
          <a:bodyPr>
            <a:normAutofit/>
          </a:bodyPr>
          <a:lstStyle>
            <a:lvl1pPr algn="ctr">
              <a:defRPr kumimoji="0" lang="zh-CN" altLang="en-US" sz="4800" b="1" i="0" u="none" strike="noStrike" kern="1200" cap="none" spc="0" normalizeH="0" baseline="0" noProof="1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cs typeface="SimHei" panose="02010609060101010101" pitchFamily="49" charset="-122"/>
                <a:sym typeface="+mn-ea"/>
              </a:defRPr>
            </a:lvl1pPr>
          </a:lstStyle>
          <a:p>
            <a:r>
              <a:rPr lang="zh-CN" altLang="en-US" dirty="0"/>
              <a:t>学习情境1 汽车手动空调供暖通风</a:t>
            </a:r>
            <a:br>
              <a:rPr lang="zh-CN" altLang="en-US" dirty="0"/>
            </a:br>
            <a:r>
              <a:rPr lang="zh-CN" altLang="en-US" dirty="0"/>
              <a:t>  系统故障检修</a:t>
            </a:r>
            <a:b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</a:rPr>
            </a:br>
            <a:r>
              <a:rPr lang="zh-CN" altLang="en-US" dirty="0"/>
              <a:t> 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8623300" y="28956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《汽车安全与舒适系统检修》</a:t>
            </a:r>
          </a:p>
        </p:txBody>
      </p:sp>
      <p:sp>
        <p:nvSpPr>
          <p:cNvPr id="7" name="文本框 6"/>
          <p:cNvSpPr txBox="1"/>
          <p:nvPr userDrawn="1"/>
        </p:nvSpPr>
        <p:spPr>
          <a:xfrm>
            <a:off x="2011045" y="4003040"/>
            <a:ext cx="601154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任务</a:t>
            </a:r>
            <a:r>
              <a:rPr lang="en-US" altLang="zh-CN" sz="2800"/>
              <a:t>1. </a:t>
            </a:r>
            <a:r>
              <a:rPr lang="zh-CN" altLang="en-US" sz="2800"/>
              <a:t>汽车手动空调不通风故障检修</a:t>
            </a:r>
            <a:r>
              <a:rPr lang="en-US" altLang="zh-CN" sz="2800"/>
              <a:t> </a:t>
            </a:r>
          </a:p>
          <a:p>
            <a:endParaRPr lang="en-US" altLang="zh-CN" sz="2800"/>
          </a:p>
          <a:p>
            <a:r>
              <a:rPr lang="zh-CN" altLang="en-US" sz="2400"/>
              <a:t>知识点</a:t>
            </a:r>
            <a:r>
              <a:rPr lang="en-US" altLang="zh-CN" sz="2400"/>
              <a:t>1. </a:t>
            </a:r>
            <a:r>
              <a:rPr lang="zh-CN" altLang="en-US" sz="2400"/>
              <a:t>汽车空调认知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86800" y="6356350"/>
            <a:ext cx="3174365" cy="365125"/>
          </a:xfrm>
        </p:spPr>
        <p:txBody>
          <a:bodyPr>
            <a:noAutofit/>
          </a:bodyPr>
          <a:lstStyle>
            <a:lvl1pPr>
              <a:defRPr sz="1800">
                <a:solidFill>
                  <a:srgbClr val="00B0F0"/>
                </a:solidFill>
              </a:defRPr>
            </a:lvl1pPr>
          </a:lstStyle>
          <a:p>
            <a:r>
              <a:rPr lang="zh-CN" altLang="en-US"/>
              <a:t>《汽车安全与舒适系统检修》</a:t>
            </a:r>
          </a:p>
        </p:txBody>
      </p:sp>
      <p:sp>
        <p:nvSpPr>
          <p:cNvPr id="22530" name="Rectangle 8"/>
          <p:cNvSpPr/>
          <p:nvPr userDrawn="1"/>
        </p:nvSpPr>
        <p:spPr>
          <a:xfrm>
            <a:off x="-10160" y="4445"/>
            <a:ext cx="12237720" cy="683895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2225" y="6530340"/>
            <a:ext cx="8670925" cy="26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tags" Target="../tags/tag9.xml"/><Relationship Id="rId2" Type="http://schemas.openxmlformats.org/officeDocument/2006/relationships/slideLayout" Target="../slideLayouts/slideLayout28.xml"/><Relationship Id="rId16" Type="http://schemas.openxmlformats.org/officeDocument/2006/relationships/tags" Target="../tags/tag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ags" Target="../tags/tag7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tags" Target="../tags/tag12.xml"/><Relationship Id="rId2" Type="http://schemas.openxmlformats.org/officeDocument/2006/relationships/slideLayout" Target="../slideLayouts/slideLayout41.xml"/><Relationship Id="rId16" Type="http://schemas.openxmlformats.org/officeDocument/2006/relationships/tags" Target="../tags/tag1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ags" Target="../tags/tag10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tags" Target="../tags/tag15.xml"/><Relationship Id="rId2" Type="http://schemas.openxmlformats.org/officeDocument/2006/relationships/slideLayout" Target="../slideLayouts/slideLayout54.xml"/><Relationship Id="rId16" Type="http://schemas.openxmlformats.org/officeDocument/2006/relationships/tags" Target="../tags/tag1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tags" Target="../tags/tag13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tags" Target="../tags/tag18.xml"/><Relationship Id="rId2" Type="http://schemas.openxmlformats.org/officeDocument/2006/relationships/slideLayout" Target="../slideLayouts/slideLayout67.xml"/><Relationship Id="rId16" Type="http://schemas.openxmlformats.org/officeDocument/2006/relationships/tags" Target="../tags/tag1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2021/4/24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29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7.xml"/><Relationship Id="rId1" Type="http://schemas.openxmlformats.org/officeDocument/2006/relationships/tags" Target="../tags/tag3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cxnSpLocks noChangeAspect="1"/>
          </p:cNvCxnSpPr>
          <p:nvPr/>
        </p:nvCxnSpPr>
        <p:spPr>
          <a:xfrm rot="10800000" flipH="1">
            <a:off x="-2095051" y="2378132"/>
            <a:ext cx="2987511" cy="3222448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cxnSpLocks noChangeAspect="1"/>
          </p:cNvCxnSpPr>
          <p:nvPr/>
        </p:nvCxnSpPr>
        <p:spPr>
          <a:xfrm rot="5400000">
            <a:off x="-1883924" y="2840070"/>
            <a:ext cx="3174826" cy="3035133"/>
          </a:xfrm>
          <a:prstGeom prst="line">
            <a:avLst/>
          </a:prstGeom>
          <a:ln w="6350">
            <a:solidFill>
              <a:schemeClr val="bg1">
                <a:lumMod val="9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utoShape 30"/>
          <p:cNvSpPr>
            <a:spLocks noChangeArrowheads="1"/>
          </p:cNvSpPr>
          <p:nvPr/>
        </p:nvSpPr>
        <p:spPr bwMode="auto">
          <a:xfrm>
            <a:off x="6200769" y="5251350"/>
            <a:ext cx="552420" cy="550832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AutoShape 31"/>
          <p:cNvSpPr>
            <a:spLocks noChangeArrowheads="1"/>
          </p:cNvSpPr>
          <p:nvPr/>
        </p:nvSpPr>
        <p:spPr bwMode="auto">
          <a:xfrm>
            <a:off x="6081714" y="5144994"/>
            <a:ext cx="792120" cy="763547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AutoShape 32"/>
          <p:cNvSpPr>
            <a:spLocks noChangeArrowheads="1"/>
          </p:cNvSpPr>
          <p:nvPr/>
        </p:nvSpPr>
        <p:spPr bwMode="auto">
          <a:xfrm rot="-2690537">
            <a:off x="5986469" y="5071973"/>
            <a:ext cx="981021" cy="944511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86139" y="1672563"/>
            <a:ext cx="8041640" cy="76835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新能源汽车电池及管理系统检修</a:t>
            </a:r>
          </a:p>
        </p:txBody>
      </p:sp>
      <p:sp>
        <p:nvSpPr>
          <p:cNvPr id="13" name="矩形 12"/>
          <p:cNvSpPr/>
          <p:nvPr/>
        </p:nvSpPr>
        <p:spPr>
          <a:xfrm>
            <a:off x="3606418" y="2532035"/>
            <a:ext cx="3669641" cy="2715354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45954" y="2563617"/>
            <a:ext cx="4092297" cy="270030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chemeClr val="bg1"/>
            </a:solidFill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4445" y="-1400"/>
            <a:ext cx="12187555" cy="10512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90170" tIns="46990" rIns="90170" bIns="46990" anchor="ctr"/>
          <a:lstStyle/>
          <a:p>
            <a:pPr algn="ctr" eaLnBrk="0" hangingPunct="0"/>
            <a:endParaRPr lang="zh-CN" altLang="zh-CN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" y="257349"/>
            <a:ext cx="3811696" cy="79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6" name="组合 1"/>
          <p:cNvGrpSpPr/>
          <p:nvPr/>
        </p:nvGrpSpPr>
        <p:grpSpPr bwMode="auto">
          <a:xfrm rot="10800000">
            <a:off x="154041" y="1049825"/>
            <a:ext cx="5543760" cy="5413806"/>
            <a:chOff x="3018972" y="1"/>
            <a:chExt cx="9204298" cy="6858000"/>
          </a:xfrm>
        </p:grpSpPr>
        <p:sp>
          <p:nvSpPr>
            <p:cNvPr id="17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8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9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0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1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22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7" dur="2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2.96296E-6 L 0.38815 -0.00139 " pathEditMode="relative" rAng="0" ptsTypes="AA">
                                      <p:cBhvr>
                                        <p:cTn id="29" dur="2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3.33333E-6 L 0.38815 -0.00393 " pathEditMode="relative" rAng="0" ptsTypes="AA">
                                      <p:cBhvr>
                                        <p:cTn id="31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33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5" dur="3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8 -0.01713 -3.95833E-6 3.7037E-7 " pathEditMode="relative" rAng="0" ptsTypes="AA">
                                      <p:cBhvr>
                                        <p:cTn id="5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01 0.36181 C 0.33685 0.4169 0.31367 -0.01713 -1.875E-6 -1.85185E-6 " pathEditMode="relative" rAng="0" ptsTypes="AA">
                                      <p:cBhvr>
                                        <p:cTn id="6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7" y="-1789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9" grpId="1" bldLvl="0" animBg="1"/>
      <p:bldP spid="49" grpId="2" bldLvl="0" animBg="1"/>
      <p:bldP spid="49" grpId="3" bldLvl="0" animBg="1"/>
      <p:bldP spid="50" grpId="0" bldLvl="0" animBg="1"/>
      <p:bldP spid="50" grpId="1" bldLvl="0" animBg="1"/>
      <p:bldP spid="50" grpId="2" bldLvl="0" animBg="1"/>
      <p:bldP spid="50" grpId="3" bldLvl="0" animBg="1"/>
      <p:bldP spid="51" grpId="0" bldLvl="0" animBg="1"/>
      <p:bldP spid="51" grpId="1" bldLvl="0" animBg="1"/>
      <p:bldP spid="51" grpId="2" bldLvl="0" animBg="1"/>
      <p:bldP spid="51" grpId="3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B530556-A5D0-43F3-8AD4-0D15101DB165}"/>
              </a:ext>
            </a:extLst>
          </p:cNvPr>
          <p:cNvSpPr txBox="1"/>
          <p:nvPr/>
        </p:nvSpPr>
        <p:spPr>
          <a:xfrm>
            <a:off x="667554" y="767958"/>
            <a:ext cx="11425708" cy="5012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聚合物锂离子电池与液态锂离子电池工作原理一样，但在电池结构和电池制造工艺上与液态锂离子电池有着根本的区别。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其一，聚合物锂离子电池的电解质是以</a:t>
            </a:r>
            <a:r>
              <a:rPr lang="zh-CN" altLang="en-US" sz="2400" b="1" dirty="0">
                <a:solidFill>
                  <a:srgbClr val="C00000"/>
                </a:solidFill>
              </a:rPr>
              <a:t>固态或胶体</a:t>
            </a:r>
            <a:r>
              <a:rPr lang="zh-CN" altLang="en-US" sz="2400" dirty="0"/>
              <a:t>的形式存在的，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</a:t>
            </a:r>
            <a:r>
              <a:rPr lang="zh-CN" altLang="en-US" sz="2400" dirty="0"/>
              <a:t>没有自由液体，不会流动，不存在泄漏问题，因而加工性和可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</a:t>
            </a:r>
            <a:r>
              <a:rPr lang="zh-CN" altLang="en-US" sz="2400" dirty="0"/>
              <a:t>靠性大大提高，不需要金属外壳，可以制成全塑包装，减轻重量。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其二，电解质可以同塑料电极叠合，使</a:t>
            </a:r>
            <a:r>
              <a:rPr lang="zh-CN" altLang="en-US" sz="2400" b="1" dirty="0">
                <a:solidFill>
                  <a:srgbClr val="C00000"/>
                </a:solidFill>
              </a:rPr>
              <a:t>高能量与长寿命</a:t>
            </a:r>
            <a:r>
              <a:rPr lang="zh-CN" altLang="en-US" sz="2400" dirty="0"/>
              <a:t>结合起来，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并且形状和大小可调，适用的范围大大增加。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其三，由于电解液被聚合物中的网络所捕捉，均匀地分散在分子结构中，   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       </a:t>
            </a:r>
            <a:r>
              <a:rPr lang="zh-CN" altLang="en-US" sz="2400" dirty="0"/>
              <a:t>因而电池的</a:t>
            </a:r>
            <a:r>
              <a:rPr lang="zh-CN" altLang="en-US" sz="2400" b="1" dirty="0">
                <a:solidFill>
                  <a:srgbClr val="C00000"/>
                </a:solidFill>
              </a:rPr>
              <a:t>安全性</a:t>
            </a:r>
            <a:r>
              <a:rPr lang="zh-CN" altLang="en-US" sz="2400" dirty="0"/>
              <a:t>也大大地提高。</a:t>
            </a:r>
          </a:p>
        </p:txBody>
      </p:sp>
    </p:spTree>
    <p:extLst>
      <p:ext uri="{BB962C8B-B14F-4D97-AF65-F5344CB8AC3E}">
        <p14:creationId xmlns:p14="http://schemas.microsoft.com/office/powerpoint/2010/main" val="261197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224369" y="1315497"/>
            <a:ext cx="7726045" cy="3738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  <a:sym typeface="SimSun" panose="02010600030101010101" pitchFamily="2" charset="-122"/>
              </a:rPr>
              <a:t>锂离子电池根据正极材料不同</a:t>
            </a:r>
            <a:endParaRPr lang="zh-CN" altLang="en-US" sz="2800" b="1" dirty="0"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钴酸锂电池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锰酸锂电池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磷酸铁锂电池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+mn-ea"/>
                <a:cs typeface="+mn-ea"/>
                <a:sym typeface="SimSun" panose="02010600030101010101" pitchFamily="2" charset="-122"/>
              </a:rPr>
              <a:t>    三元锂电池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  <a:sym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  <a:ea typeface="SimSun" panose="02010600030101010101" pitchFamily="2" charset="-122"/>
              </a:rPr>
              <a:t>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12620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F4F33C7-1560-4B42-A3EA-B2B5954750B0}"/>
              </a:ext>
            </a:extLst>
          </p:cNvPr>
          <p:cNvSpPr txBox="1"/>
          <p:nvPr/>
        </p:nvSpPr>
        <p:spPr>
          <a:xfrm>
            <a:off x="1161781" y="711925"/>
            <a:ext cx="9868437" cy="2334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accent1"/>
                </a:solidFill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</a:rPr>
              <a:t>. 以锂电池的外形分类从外形分类，</a:t>
            </a:r>
            <a:endParaRPr lang="en-US" altLang="zh-CN" sz="2800" b="1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    锂电池一般可分为</a:t>
            </a:r>
            <a:r>
              <a:rPr lang="zh-CN" altLang="en-US" sz="2400" b="1" dirty="0">
                <a:solidFill>
                  <a:srgbClr val="C00000"/>
                </a:solidFill>
              </a:rPr>
              <a:t>圆柱形和方形</a:t>
            </a:r>
            <a:r>
              <a:rPr lang="zh-CN" altLang="en-US" sz="2400" dirty="0"/>
              <a:t>两种，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聚合物锂离子电池除制成圆形和方形外，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/>
              <a:t>还可根据需要制成任意形状。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7CA4B9C-4795-4DA6-A3D8-A4F5A69592F9}"/>
              </a:ext>
            </a:extLst>
          </p:cNvPr>
          <p:cNvPicPr/>
          <p:nvPr/>
        </p:nvPicPr>
        <p:blipFill rotWithShape="1">
          <a:blip r:embed="rId2"/>
          <a:srcRect l="14839" t="8387" b="12903"/>
          <a:stretch/>
        </p:blipFill>
        <p:spPr bwMode="auto">
          <a:xfrm>
            <a:off x="1822899" y="3573566"/>
            <a:ext cx="1870846" cy="22965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11C3B0B-4375-4F21-B279-2D9DF6DCCED1}"/>
              </a:ext>
            </a:extLst>
          </p:cNvPr>
          <p:cNvPicPr/>
          <p:nvPr/>
        </p:nvPicPr>
        <p:blipFill rotWithShape="1">
          <a:blip r:embed="rId3"/>
          <a:srcRect l="12501" t="21333" r="9834" b="12167"/>
          <a:stretch/>
        </p:blipFill>
        <p:spPr bwMode="auto">
          <a:xfrm>
            <a:off x="4653912" y="3849536"/>
            <a:ext cx="2302099" cy="21162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D72EF27-431E-44DF-B160-1F0D4182DB1C}"/>
              </a:ext>
            </a:extLst>
          </p:cNvPr>
          <p:cNvPicPr/>
          <p:nvPr/>
        </p:nvPicPr>
        <p:blipFill rotWithShape="1">
          <a:blip r:embed="rId4"/>
          <a:srcRect l="20578" t="12089" r="12396" b="17035"/>
          <a:stretch/>
        </p:blipFill>
        <p:spPr bwMode="auto">
          <a:xfrm>
            <a:off x="8178681" y="3996926"/>
            <a:ext cx="2626693" cy="18731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99CE8F0-32A9-4ED3-83FE-E86FB9FE3E11}"/>
              </a:ext>
            </a:extLst>
          </p:cNvPr>
          <p:cNvSpPr txBox="1"/>
          <p:nvPr/>
        </p:nvSpPr>
        <p:spPr>
          <a:xfrm>
            <a:off x="1913598" y="6099264"/>
            <a:ext cx="13941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圆柱形的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1690B7-4C15-4424-9ECE-790C2BE8B63E}"/>
              </a:ext>
            </a:extLst>
          </p:cNvPr>
          <p:cNvSpPr txBox="1"/>
          <p:nvPr/>
        </p:nvSpPr>
        <p:spPr>
          <a:xfrm>
            <a:off x="5214335" y="6099264"/>
            <a:ext cx="1083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方形的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E307D9-F9D7-439E-905E-BB7F602917C5}"/>
              </a:ext>
            </a:extLst>
          </p:cNvPr>
          <p:cNvSpPr txBox="1"/>
          <p:nvPr/>
        </p:nvSpPr>
        <p:spPr>
          <a:xfrm>
            <a:off x="8716832" y="6112143"/>
            <a:ext cx="16853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软包装聚合物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172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657E31-2ACC-45AB-B612-E0E805D4C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1036"/>
            <a:ext cx="5449453" cy="118051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（二）锂离子电池的优点</a:t>
            </a:r>
            <a:endParaRPr lang="zh-CN" altLang="en-US" sz="3600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BD91F4B-BCB3-44C9-A008-98922A3435A6}"/>
              </a:ext>
            </a:extLst>
          </p:cNvPr>
          <p:cNvGrpSpPr/>
          <p:nvPr/>
        </p:nvGrpSpPr>
        <p:grpSpPr>
          <a:xfrm flipH="1">
            <a:off x="989654" y="3076687"/>
            <a:ext cx="4338475" cy="967058"/>
            <a:chOff x="5879462" y="287200"/>
            <a:chExt cx="3545784" cy="790365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4B326A7D-5505-448C-82EE-7566BA8B8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4786BF7-4B93-44E7-85B3-B63D9FB5DBE0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26" name="Freeform 56">
                <a:extLst>
                  <a:ext uri="{FF2B5EF4-FFF2-40B4-BE49-F238E27FC236}">
                    <a16:creationId xmlns:a16="http://schemas.microsoft.com/office/drawing/2014/main" id="{D03A8315-BC29-4166-AB76-14BE6952A6F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 57">
                <a:extLst>
                  <a:ext uri="{FF2B5EF4-FFF2-40B4-BE49-F238E27FC236}">
                    <a16:creationId xmlns:a16="http://schemas.microsoft.com/office/drawing/2014/main" id="{208A1D31-2760-4E15-A9A3-AC79CFC8FF99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Freeform 58">
                <a:extLst>
                  <a:ext uri="{FF2B5EF4-FFF2-40B4-BE49-F238E27FC236}">
                    <a16:creationId xmlns:a16="http://schemas.microsoft.com/office/drawing/2014/main" id="{71DFC7BD-B2DE-4716-9C09-68AF46535B9C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文本框 50">
            <a:extLst>
              <a:ext uri="{FF2B5EF4-FFF2-40B4-BE49-F238E27FC236}">
                <a16:creationId xmlns:a16="http://schemas.microsoft.com/office/drawing/2014/main" id="{D42509BA-CFFF-4F39-B506-D4B538A7FFE6}"/>
              </a:ext>
            </a:extLst>
          </p:cNvPr>
          <p:cNvSpPr txBox="1"/>
          <p:nvPr/>
        </p:nvSpPr>
        <p:spPr>
          <a:xfrm>
            <a:off x="989767" y="316399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30" name="文本框 53">
            <a:extLst>
              <a:ext uri="{FF2B5EF4-FFF2-40B4-BE49-F238E27FC236}">
                <a16:creationId xmlns:a16="http://schemas.microsoft.com/office/drawing/2014/main" id="{70D45F51-A9D9-4C22-AA4E-509651BD95C1}"/>
              </a:ext>
            </a:extLst>
          </p:cNvPr>
          <p:cNvSpPr txBox="1"/>
          <p:nvPr/>
        </p:nvSpPr>
        <p:spPr>
          <a:xfrm>
            <a:off x="2273271" y="3085895"/>
            <a:ext cx="3157220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比 能 量 大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58F3F74-EF8B-4AC4-89F9-A7FB252A4462}"/>
              </a:ext>
            </a:extLst>
          </p:cNvPr>
          <p:cNvGrpSpPr/>
          <p:nvPr/>
        </p:nvGrpSpPr>
        <p:grpSpPr>
          <a:xfrm flipH="1">
            <a:off x="989654" y="4280255"/>
            <a:ext cx="4338475" cy="967058"/>
            <a:chOff x="5879462" y="287200"/>
            <a:chExt cx="3545784" cy="790365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32BDD7AA-580D-4A8D-AD33-858197AC8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919FBA1-A903-46FD-B9E2-430DC1BFBB96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42" name="Freeform 56">
                <a:extLst>
                  <a:ext uri="{FF2B5EF4-FFF2-40B4-BE49-F238E27FC236}">
                    <a16:creationId xmlns:a16="http://schemas.microsoft.com/office/drawing/2014/main" id="{0B59793F-03B4-42CC-A91F-1C361ECB0DD7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Freeform 57">
                <a:extLst>
                  <a:ext uri="{FF2B5EF4-FFF2-40B4-BE49-F238E27FC236}">
                    <a16:creationId xmlns:a16="http://schemas.microsoft.com/office/drawing/2014/main" id="{ED76F827-F4E7-48FC-A035-AF7F3334C39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Freeform 58">
                <a:extLst>
                  <a:ext uri="{FF2B5EF4-FFF2-40B4-BE49-F238E27FC236}">
                    <a16:creationId xmlns:a16="http://schemas.microsoft.com/office/drawing/2014/main" id="{71F5EEE9-5A87-4B0C-B0D7-F46ED1ED8358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50">
            <a:extLst>
              <a:ext uri="{FF2B5EF4-FFF2-40B4-BE49-F238E27FC236}">
                <a16:creationId xmlns:a16="http://schemas.microsoft.com/office/drawing/2014/main" id="{C700A4AE-F975-4E49-B3E3-19645F2D6780}"/>
              </a:ext>
            </a:extLst>
          </p:cNvPr>
          <p:cNvSpPr txBox="1"/>
          <p:nvPr/>
        </p:nvSpPr>
        <p:spPr>
          <a:xfrm>
            <a:off x="996752" y="4366291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3</a:t>
            </a:r>
          </a:p>
        </p:txBody>
      </p:sp>
      <p:sp>
        <p:nvSpPr>
          <p:cNvPr id="50" name="文本框 53">
            <a:extLst>
              <a:ext uri="{FF2B5EF4-FFF2-40B4-BE49-F238E27FC236}">
                <a16:creationId xmlns:a16="http://schemas.microsoft.com/office/drawing/2014/main" id="{10AF574B-367E-489F-B3C2-CA7529F1534A}"/>
              </a:ext>
            </a:extLst>
          </p:cNvPr>
          <p:cNvSpPr txBox="1"/>
          <p:nvPr/>
        </p:nvSpPr>
        <p:spPr>
          <a:xfrm>
            <a:off x="2269461" y="4291368"/>
            <a:ext cx="3160395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循 环 寿 命 长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2050653-CCBA-4ACE-819D-F757A66E14E2}"/>
              </a:ext>
            </a:extLst>
          </p:cNvPr>
          <p:cNvGrpSpPr/>
          <p:nvPr/>
        </p:nvGrpSpPr>
        <p:grpSpPr>
          <a:xfrm flipH="1">
            <a:off x="961748" y="5347057"/>
            <a:ext cx="4338475" cy="967058"/>
            <a:chOff x="5879462" y="287200"/>
            <a:chExt cx="3545784" cy="790365"/>
          </a:xfrm>
        </p:grpSpPr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22506A65-0310-4A9B-8E37-8CB2B2747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D569510-756B-4292-B5E5-A20BFF3E3A40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54" name="Freeform 56">
                <a:extLst>
                  <a:ext uri="{FF2B5EF4-FFF2-40B4-BE49-F238E27FC236}">
                    <a16:creationId xmlns:a16="http://schemas.microsoft.com/office/drawing/2014/main" id="{4C0E3D92-7698-450D-B67A-B4A5E10535E7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5" name="Freeform 57">
                <a:extLst>
                  <a:ext uri="{FF2B5EF4-FFF2-40B4-BE49-F238E27FC236}">
                    <a16:creationId xmlns:a16="http://schemas.microsoft.com/office/drawing/2014/main" id="{AB28704F-809C-4791-AC15-0675819F5E73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58">
                <a:extLst>
                  <a:ext uri="{FF2B5EF4-FFF2-40B4-BE49-F238E27FC236}">
                    <a16:creationId xmlns:a16="http://schemas.microsoft.com/office/drawing/2014/main" id="{6054D0F6-3967-48B6-9B65-92B842FA6A97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文本框 50">
            <a:extLst>
              <a:ext uri="{FF2B5EF4-FFF2-40B4-BE49-F238E27FC236}">
                <a16:creationId xmlns:a16="http://schemas.microsoft.com/office/drawing/2014/main" id="{6E2E61D5-A662-40FC-AC5C-9CE682974EA1}"/>
              </a:ext>
            </a:extLst>
          </p:cNvPr>
          <p:cNvSpPr txBox="1"/>
          <p:nvPr/>
        </p:nvSpPr>
        <p:spPr>
          <a:xfrm>
            <a:off x="1020362" y="543309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4</a:t>
            </a:r>
          </a:p>
        </p:txBody>
      </p:sp>
      <p:sp>
        <p:nvSpPr>
          <p:cNvPr id="58" name="文本框 53">
            <a:extLst>
              <a:ext uri="{FF2B5EF4-FFF2-40B4-BE49-F238E27FC236}">
                <a16:creationId xmlns:a16="http://schemas.microsoft.com/office/drawing/2014/main" id="{2013016F-3BAF-4B03-8E2C-AA452070D843}"/>
              </a:ext>
            </a:extLst>
          </p:cNvPr>
          <p:cNvSpPr txBox="1"/>
          <p:nvPr/>
        </p:nvSpPr>
        <p:spPr>
          <a:xfrm>
            <a:off x="2241555" y="5358170"/>
            <a:ext cx="3188301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安 全 性 能 好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F65EDF8-077E-47BC-BA74-988ECD94E42D}"/>
              </a:ext>
            </a:extLst>
          </p:cNvPr>
          <p:cNvGrpSpPr/>
          <p:nvPr/>
        </p:nvGrpSpPr>
        <p:grpSpPr>
          <a:xfrm flipH="1">
            <a:off x="957938" y="1898059"/>
            <a:ext cx="4338475" cy="967058"/>
            <a:chOff x="5879462" y="287200"/>
            <a:chExt cx="3545784" cy="790365"/>
          </a:xfrm>
        </p:grpSpPr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2345CEF5-BA6F-494C-A0A0-834807AE2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AA03D9FA-6098-422D-A48A-0F7A38784ECE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67" name="Freeform 56">
                <a:extLst>
                  <a:ext uri="{FF2B5EF4-FFF2-40B4-BE49-F238E27FC236}">
                    <a16:creationId xmlns:a16="http://schemas.microsoft.com/office/drawing/2014/main" id="{8E220029-77B3-431F-9283-F9CBFED98D41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C75A2B57-1033-42AC-A522-5AB2B51551F9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D7A1E237-832F-4F74-AC7F-2B247F2152DD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0" name="文本框 50">
            <a:extLst>
              <a:ext uri="{FF2B5EF4-FFF2-40B4-BE49-F238E27FC236}">
                <a16:creationId xmlns:a16="http://schemas.microsoft.com/office/drawing/2014/main" id="{3BD03821-E2D2-4D37-A24C-5F638C8E018C}"/>
              </a:ext>
            </a:extLst>
          </p:cNvPr>
          <p:cNvSpPr txBox="1"/>
          <p:nvPr/>
        </p:nvSpPr>
        <p:spPr>
          <a:xfrm>
            <a:off x="958051" y="1985365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71" name="文本框 53">
            <a:extLst>
              <a:ext uri="{FF2B5EF4-FFF2-40B4-BE49-F238E27FC236}">
                <a16:creationId xmlns:a16="http://schemas.microsoft.com/office/drawing/2014/main" id="{77D64471-B8B3-4B41-B997-BC252F5FC78C}"/>
              </a:ext>
            </a:extLst>
          </p:cNvPr>
          <p:cNvSpPr txBox="1"/>
          <p:nvPr/>
        </p:nvSpPr>
        <p:spPr>
          <a:xfrm>
            <a:off x="2241555" y="1907267"/>
            <a:ext cx="3157220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电 压 高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C9A4E0-1635-45AB-B0D3-92576CF691ED}"/>
              </a:ext>
            </a:extLst>
          </p:cNvPr>
          <p:cNvGrpSpPr/>
          <p:nvPr/>
        </p:nvGrpSpPr>
        <p:grpSpPr>
          <a:xfrm flipH="1">
            <a:off x="6319369" y="3087418"/>
            <a:ext cx="4338475" cy="967058"/>
            <a:chOff x="5879462" y="287200"/>
            <a:chExt cx="3545784" cy="790365"/>
          </a:xfrm>
        </p:grpSpPr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DA07241E-D3F2-4087-82FA-D064D80AF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F9F7D5BF-B676-4EDE-B64D-6AC1333AAB67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5" name="Freeform 56">
                <a:extLst>
                  <a:ext uri="{FF2B5EF4-FFF2-40B4-BE49-F238E27FC236}">
                    <a16:creationId xmlns:a16="http://schemas.microsoft.com/office/drawing/2014/main" id="{F6C3FC07-B82A-4512-B9FD-28AF2592BE4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Freeform 57">
                <a:extLst>
                  <a:ext uri="{FF2B5EF4-FFF2-40B4-BE49-F238E27FC236}">
                    <a16:creationId xmlns:a16="http://schemas.microsoft.com/office/drawing/2014/main" id="{61396612-068B-4A81-9D12-C375EB50F38F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77" name="Freeform 58">
                <a:extLst>
                  <a:ext uri="{FF2B5EF4-FFF2-40B4-BE49-F238E27FC236}">
                    <a16:creationId xmlns:a16="http://schemas.microsoft.com/office/drawing/2014/main" id="{5A631647-3BCB-4124-B8A2-F861323E39B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文本框 50">
            <a:extLst>
              <a:ext uri="{FF2B5EF4-FFF2-40B4-BE49-F238E27FC236}">
                <a16:creationId xmlns:a16="http://schemas.microsoft.com/office/drawing/2014/main" id="{04F478E8-BA02-4E61-ABA4-DC1BCDED8678}"/>
              </a:ext>
            </a:extLst>
          </p:cNvPr>
          <p:cNvSpPr txBox="1"/>
          <p:nvPr/>
        </p:nvSpPr>
        <p:spPr>
          <a:xfrm>
            <a:off x="6319482" y="3174724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FFFFFF">
                    <a:lumMod val="5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6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lt"/>
            </a:endParaRPr>
          </a:p>
        </p:txBody>
      </p:sp>
      <p:sp>
        <p:nvSpPr>
          <p:cNvPr id="79" name="文本框 53">
            <a:extLst>
              <a:ext uri="{FF2B5EF4-FFF2-40B4-BE49-F238E27FC236}">
                <a16:creationId xmlns:a16="http://schemas.microsoft.com/office/drawing/2014/main" id="{EF2E5963-89A5-4801-AFCA-45188F12E770}"/>
              </a:ext>
            </a:extLst>
          </p:cNvPr>
          <p:cNvSpPr txBox="1"/>
          <p:nvPr/>
        </p:nvSpPr>
        <p:spPr>
          <a:xfrm>
            <a:off x="7602986" y="3096626"/>
            <a:ext cx="3157220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充 电 快 速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7348ABE-8646-46FB-8CFF-81D573CBB4BF}"/>
              </a:ext>
            </a:extLst>
          </p:cNvPr>
          <p:cNvGrpSpPr/>
          <p:nvPr/>
        </p:nvGrpSpPr>
        <p:grpSpPr>
          <a:xfrm flipH="1">
            <a:off x="6319369" y="4290986"/>
            <a:ext cx="4338475" cy="967058"/>
            <a:chOff x="5879462" y="287200"/>
            <a:chExt cx="3545784" cy="790365"/>
          </a:xfrm>
        </p:grpSpPr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id="{48531438-ABD2-4F38-84E0-21600DBFF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9348175C-A57E-41AD-AC7F-998978137F1E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83" name="Freeform 56">
                <a:extLst>
                  <a:ext uri="{FF2B5EF4-FFF2-40B4-BE49-F238E27FC236}">
                    <a16:creationId xmlns:a16="http://schemas.microsoft.com/office/drawing/2014/main" id="{9356E907-E7E4-47BC-8E9F-1EB2446DE4D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Freeform 57">
                <a:extLst>
                  <a:ext uri="{FF2B5EF4-FFF2-40B4-BE49-F238E27FC236}">
                    <a16:creationId xmlns:a16="http://schemas.microsoft.com/office/drawing/2014/main" id="{52413398-9532-4818-96F2-BCE9ADA24720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Freeform 58">
                <a:extLst>
                  <a:ext uri="{FF2B5EF4-FFF2-40B4-BE49-F238E27FC236}">
                    <a16:creationId xmlns:a16="http://schemas.microsoft.com/office/drawing/2014/main" id="{ABF00E67-1231-4D92-AC41-3CD9FF088872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文本框 50">
            <a:extLst>
              <a:ext uri="{FF2B5EF4-FFF2-40B4-BE49-F238E27FC236}">
                <a16:creationId xmlns:a16="http://schemas.microsoft.com/office/drawing/2014/main" id="{058010EB-C74D-4CD0-82D7-3BDACE2A7813}"/>
              </a:ext>
            </a:extLst>
          </p:cNvPr>
          <p:cNvSpPr txBox="1"/>
          <p:nvPr/>
        </p:nvSpPr>
        <p:spPr>
          <a:xfrm>
            <a:off x="6326467" y="4377022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FFFFFF">
                    <a:lumMod val="50000"/>
                  </a:srgbClr>
                </a:solidFill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7</a:t>
            </a:r>
            <a:endParaRPr kumimoji="0" lang="en-US" altLang="zh-CN" sz="1800" b="1" i="0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ea"/>
              <a:sym typeface="+mn-lt"/>
            </a:endParaRPr>
          </a:p>
        </p:txBody>
      </p:sp>
      <p:sp>
        <p:nvSpPr>
          <p:cNvPr id="87" name="文本框 53">
            <a:extLst>
              <a:ext uri="{FF2B5EF4-FFF2-40B4-BE49-F238E27FC236}">
                <a16:creationId xmlns:a16="http://schemas.microsoft.com/office/drawing/2014/main" id="{5725E011-AD97-419F-B880-9A4911249D1E}"/>
              </a:ext>
            </a:extLst>
          </p:cNvPr>
          <p:cNvSpPr txBox="1"/>
          <p:nvPr/>
        </p:nvSpPr>
        <p:spPr>
          <a:xfrm>
            <a:off x="7599176" y="4302099"/>
            <a:ext cx="3160395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工 作 温 度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1675C375-416E-41B3-8969-963F255E78AA}"/>
              </a:ext>
            </a:extLst>
          </p:cNvPr>
          <p:cNvGrpSpPr/>
          <p:nvPr/>
        </p:nvGrpSpPr>
        <p:grpSpPr>
          <a:xfrm flipH="1">
            <a:off x="6287653" y="1908790"/>
            <a:ext cx="4338475" cy="967058"/>
            <a:chOff x="5879462" y="287200"/>
            <a:chExt cx="3545784" cy="790365"/>
          </a:xfrm>
        </p:grpSpPr>
        <p:pic>
          <p:nvPicPr>
            <p:cNvPr id="97" name="图片 96">
              <a:extLst>
                <a:ext uri="{FF2B5EF4-FFF2-40B4-BE49-F238E27FC236}">
                  <a16:creationId xmlns:a16="http://schemas.microsoft.com/office/drawing/2014/main" id="{B162BC60-82F8-47AA-BBE4-1FC47F853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ED8420AE-FD7C-499A-8CE1-73656B2DAEF7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99" name="Freeform 56">
                <a:extLst>
                  <a:ext uri="{FF2B5EF4-FFF2-40B4-BE49-F238E27FC236}">
                    <a16:creationId xmlns:a16="http://schemas.microsoft.com/office/drawing/2014/main" id="{67D0922C-E0B1-4751-8F7A-93B5A3DF5920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00" name="Freeform 57">
                <a:extLst>
                  <a:ext uri="{FF2B5EF4-FFF2-40B4-BE49-F238E27FC236}">
                    <a16:creationId xmlns:a16="http://schemas.microsoft.com/office/drawing/2014/main" id="{DD9C792C-5CE6-4C60-8C8A-098E53FF3AE2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01" name="Freeform 58">
                <a:extLst>
                  <a:ext uri="{FF2B5EF4-FFF2-40B4-BE49-F238E27FC236}">
                    <a16:creationId xmlns:a16="http://schemas.microsoft.com/office/drawing/2014/main" id="{DF9E5B9F-ED1C-4FAF-86CB-537E88B83F81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2" name="文本框 50">
            <a:extLst>
              <a:ext uri="{FF2B5EF4-FFF2-40B4-BE49-F238E27FC236}">
                <a16:creationId xmlns:a16="http://schemas.microsoft.com/office/drawing/2014/main" id="{A17B99B5-6C97-4B28-A09B-2A24E41C74B9}"/>
              </a:ext>
            </a:extLst>
          </p:cNvPr>
          <p:cNvSpPr txBox="1"/>
          <p:nvPr/>
        </p:nvSpPr>
        <p:spPr>
          <a:xfrm>
            <a:off x="6287766" y="1996096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5</a:t>
            </a:r>
          </a:p>
        </p:txBody>
      </p:sp>
      <p:sp>
        <p:nvSpPr>
          <p:cNvPr id="103" name="文本框 53">
            <a:extLst>
              <a:ext uri="{FF2B5EF4-FFF2-40B4-BE49-F238E27FC236}">
                <a16:creationId xmlns:a16="http://schemas.microsoft.com/office/drawing/2014/main" id="{3F7F0BDD-661F-4FC5-8718-CB87C8C6F77B}"/>
              </a:ext>
            </a:extLst>
          </p:cNvPr>
          <p:cNvSpPr txBox="1"/>
          <p:nvPr/>
        </p:nvSpPr>
        <p:spPr>
          <a:xfrm>
            <a:off x="7571270" y="1917998"/>
            <a:ext cx="3157220" cy="52197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自 放 电 小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047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bldLvl="0" animBg="1"/>
      <p:bldP spid="49" grpId="0"/>
      <p:bldP spid="50" grpId="0" bldLvl="0" animBg="1"/>
      <p:bldP spid="57" grpId="0"/>
      <p:bldP spid="58" grpId="0" bldLvl="0" animBg="1"/>
      <p:bldP spid="70" grpId="0"/>
      <p:bldP spid="71" grpId="0" bldLvl="0" animBg="1"/>
      <p:bldP spid="78" grpId="0"/>
      <p:bldP spid="79" grpId="0" bldLvl="0" animBg="1"/>
      <p:bldP spid="86" grpId="0"/>
      <p:bldP spid="87" grpId="0" bldLvl="0" animBg="1"/>
      <p:bldP spid="102" grpId="0"/>
      <p:bldP spid="10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2610" y="887095"/>
            <a:ext cx="9033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   1. </a:t>
            </a:r>
            <a:r>
              <a:rPr lang="zh-CN" altLang="en-US" sz="3200" b="1" dirty="0">
                <a:solidFill>
                  <a:schemeClr val="accent1"/>
                </a:solidFill>
              </a:rPr>
              <a:t>电压高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3121" y="1725295"/>
            <a:ext cx="4393583" cy="2959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/>
              <a:t>铅酸电池：</a:t>
            </a:r>
            <a:r>
              <a:rPr lang="en-US" altLang="zh-CN" sz="3200" b="1" dirty="0"/>
              <a:t>2.1V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镍氢电池：</a:t>
            </a:r>
            <a:r>
              <a:rPr lang="en-US" altLang="zh-CN" sz="3200" b="1" dirty="0"/>
              <a:t>1.2V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</a:rPr>
              <a:t>磷酸铁锂电池：</a:t>
            </a:r>
            <a:r>
              <a:rPr lang="en-US" altLang="zh-CN" sz="3200" b="1" dirty="0">
                <a:solidFill>
                  <a:srgbClr val="C00000"/>
                </a:solidFill>
              </a:rPr>
              <a:t>3.2V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</a:rPr>
              <a:t>三元锂电池：   </a:t>
            </a:r>
            <a:r>
              <a:rPr lang="en-US" altLang="zh-CN" sz="3200" b="1" dirty="0">
                <a:solidFill>
                  <a:srgbClr val="C00000"/>
                </a:solidFill>
              </a:rPr>
              <a:t>3.7V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5017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32729" t="33866" r="30386" b="24809"/>
          <a:stretch>
            <a:fillRect/>
          </a:stretch>
        </p:blipFill>
        <p:spPr>
          <a:xfrm>
            <a:off x="3267470" y="2106385"/>
            <a:ext cx="6872424" cy="432833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8DAD3E-2F3A-4391-80DD-2891F133174C}"/>
              </a:ext>
            </a:extLst>
          </p:cNvPr>
          <p:cNvSpPr txBox="1"/>
          <p:nvPr/>
        </p:nvSpPr>
        <p:spPr>
          <a:xfrm>
            <a:off x="562610" y="887095"/>
            <a:ext cx="2747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2. </a:t>
            </a:r>
            <a:r>
              <a:rPr lang="zh-CN" altLang="en-US" sz="3200" b="1" dirty="0">
                <a:solidFill>
                  <a:schemeClr val="accent1"/>
                </a:solidFill>
              </a:rPr>
              <a:t>比能量大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CC7E53-EC6F-49EE-B94D-C3AB191FECED}"/>
              </a:ext>
            </a:extLst>
          </p:cNvPr>
          <p:cNvSpPr txBox="1"/>
          <p:nvPr/>
        </p:nvSpPr>
        <p:spPr>
          <a:xfrm>
            <a:off x="562610" y="1496740"/>
            <a:ext cx="2747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3. </a:t>
            </a:r>
            <a:r>
              <a:rPr lang="zh-CN" altLang="en-US" sz="3200" b="1" dirty="0">
                <a:solidFill>
                  <a:schemeClr val="accent1"/>
                </a:solidFill>
              </a:rPr>
              <a:t>循环寿命长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89506F1-3873-4DFA-A26E-27B7496F0DB3}"/>
              </a:ext>
            </a:extLst>
          </p:cNvPr>
          <p:cNvSpPr txBox="1"/>
          <p:nvPr/>
        </p:nvSpPr>
        <p:spPr>
          <a:xfrm>
            <a:off x="923218" y="1071737"/>
            <a:ext cx="274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4. </a:t>
            </a:r>
            <a:r>
              <a:rPr lang="zh-CN" altLang="en-US" sz="3200" b="1" dirty="0">
                <a:solidFill>
                  <a:schemeClr val="accent1"/>
                </a:solidFill>
              </a:rPr>
              <a:t>环保安全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00C900-D592-432B-8064-B2FB71BD074E}"/>
              </a:ext>
            </a:extLst>
          </p:cNvPr>
          <p:cNvSpPr txBox="1"/>
          <p:nvPr/>
        </p:nvSpPr>
        <p:spPr>
          <a:xfrm>
            <a:off x="1413455" y="2168793"/>
            <a:ext cx="10254804" cy="1308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锂电池无公害，无记忆效应。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锂电池不含镉、铅、汞等对环境有污染的元素。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26050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427668" y="1725295"/>
            <a:ext cx="90335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/>
              <a:t>锂电池的月放电率为总容量的</a:t>
            </a:r>
            <a:r>
              <a:rPr lang="en-US" altLang="zh-CN" sz="2800" dirty="0"/>
              <a:t>5%~9%</a:t>
            </a:r>
          </a:p>
          <a:p>
            <a:endParaRPr lang="en-US" altLang="zh-CN" sz="2800" dirty="0"/>
          </a:p>
          <a:p>
            <a:r>
              <a:rPr lang="zh-CN" altLang="en-US" sz="2800" dirty="0"/>
              <a:t>镍镉电池</a:t>
            </a:r>
            <a:r>
              <a:rPr lang="en-US" altLang="zh-CN" sz="2800" dirty="0"/>
              <a:t>25%~30%</a:t>
            </a:r>
          </a:p>
          <a:p>
            <a:endParaRPr lang="en-US" altLang="zh-CN" sz="2800" dirty="0"/>
          </a:p>
          <a:p>
            <a:r>
              <a:rPr lang="zh-CN" altLang="en-US" sz="2800" dirty="0"/>
              <a:t>镍氢电池</a:t>
            </a:r>
            <a:r>
              <a:rPr lang="en-US" altLang="zh-CN" sz="2800" dirty="0"/>
              <a:t>15~20%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34047" t="35908" r="33885" b="25843"/>
          <a:stretch>
            <a:fillRect/>
          </a:stretch>
        </p:blipFill>
        <p:spPr>
          <a:xfrm>
            <a:off x="5405111" y="2631440"/>
            <a:ext cx="5672455" cy="38036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AD7CE99-6BD4-4DBF-97DA-6DD8993EC5F9}"/>
              </a:ext>
            </a:extLst>
          </p:cNvPr>
          <p:cNvSpPr txBox="1"/>
          <p:nvPr/>
        </p:nvSpPr>
        <p:spPr>
          <a:xfrm>
            <a:off x="1002665" y="930069"/>
            <a:ext cx="2747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5. </a:t>
            </a:r>
            <a:r>
              <a:rPr lang="zh-CN" altLang="en-US" sz="3200" b="1" dirty="0">
                <a:solidFill>
                  <a:schemeClr val="accent1"/>
                </a:solidFill>
              </a:rPr>
              <a:t>自放电小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89506F1-3873-4DFA-A26E-27B7496F0DB3}"/>
              </a:ext>
            </a:extLst>
          </p:cNvPr>
          <p:cNvSpPr txBox="1"/>
          <p:nvPr/>
        </p:nvSpPr>
        <p:spPr>
          <a:xfrm>
            <a:off x="923218" y="1071737"/>
            <a:ext cx="274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6. </a:t>
            </a:r>
            <a:r>
              <a:rPr lang="zh-CN" altLang="en-US" sz="3200" b="1" dirty="0">
                <a:solidFill>
                  <a:schemeClr val="accent1"/>
                </a:solidFill>
              </a:rPr>
              <a:t>充电快速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00C900-D592-432B-8064-B2FB71BD074E}"/>
              </a:ext>
            </a:extLst>
          </p:cNvPr>
          <p:cNvSpPr txBox="1"/>
          <p:nvPr/>
        </p:nvSpPr>
        <p:spPr>
          <a:xfrm>
            <a:off x="1413454" y="2168793"/>
            <a:ext cx="10654049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以</a:t>
            </a:r>
            <a:r>
              <a:rPr lang="en-US" altLang="zh-CN" sz="2800" dirty="0"/>
              <a:t>1C</a:t>
            </a:r>
            <a:r>
              <a:rPr lang="zh-CN" altLang="en-US" sz="2800" dirty="0"/>
              <a:t>充电</a:t>
            </a:r>
            <a:r>
              <a:rPr lang="en-US" altLang="zh-CN" sz="2800" dirty="0"/>
              <a:t>30</a:t>
            </a:r>
            <a:r>
              <a:rPr lang="zh-CN" altLang="en-US" sz="2800" dirty="0"/>
              <a:t>分钟，锂离子电池容量可以达到标称容量的</a:t>
            </a:r>
            <a:r>
              <a:rPr lang="en-US" altLang="zh-CN" sz="2800" dirty="0"/>
              <a:t>80%</a:t>
            </a:r>
            <a:r>
              <a:rPr lang="zh-CN" altLang="en-US" sz="2800" dirty="0"/>
              <a:t>以上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95130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289506F1-3873-4DFA-A26E-27B7496F0DB3}"/>
              </a:ext>
            </a:extLst>
          </p:cNvPr>
          <p:cNvSpPr txBox="1"/>
          <p:nvPr/>
        </p:nvSpPr>
        <p:spPr>
          <a:xfrm>
            <a:off x="923217" y="1071737"/>
            <a:ext cx="3751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7. </a:t>
            </a:r>
            <a:r>
              <a:rPr lang="zh-CN" altLang="en-US" sz="3200" b="1" dirty="0">
                <a:solidFill>
                  <a:schemeClr val="accent1"/>
                </a:solidFill>
              </a:rPr>
              <a:t>工作温度范围宽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9058B4-62D0-4808-8FB1-12ACE4448575}"/>
              </a:ext>
            </a:extLst>
          </p:cNvPr>
          <p:cNvSpPr txBox="1"/>
          <p:nvPr/>
        </p:nvSpPr>
        <p:spPr>
          <a:xfrm>
            <a:off x="1387698" y="1911217"/>
            <a:ext cx="10409350" cy="3247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锂离子电池工作温度范围宽。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随着电解液和正极的改进，其工作温度期望能扩宽到</a:t>
            </a:r>
            <a:r>
              <a:rPr lang="en-US" altLang="zh-CN" sz="2800" dirty="0"/>
              <a:t>-40℃</a:t>
            </a:r>
            <a:r>
              <a:rPr lang="zh-CN" altLang="en-US" sz="2800" dirty="0"/>
              <a:t>～</a:t>
            </a:r>
            <a:r>
              <a:rPr lang="en-US" altLang="zh-CN" sz="2800" dirty="0"/>
              <a:t>70℃</a:t>
            </a:r>
            <a:r>
              <a:rPr lang="zh-CN" altLang="en-US" sz="2800" dirty="0"/>
              <a:t>。与其他充电电池不同，锂离子电池的容量会缓慢衰退。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这与使用次数有关，也与温度有关。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这种衰退的现象可以用容量减小表示，也可以用内阻升高表示。</a:t>
            </a:r>
          </a:p>
        </p:txBody>
      </p:sp>
    </p:spTree>
    <p:extLst>
      <p:ext uri="{BB962C8B-B14F-4D97-AF65-F5344CB8AC3E}">
        <p14:creationId xmlns:p14="http://schemas.microsoft.com/office/powerpoint/2010/main" val="3513474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0" y="4346458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/>
          <p:nvPr/>
        </p:nvSpPr>
        <p:spPr>
          <a:xfrm>
            <a:off x="4215" y="-2220"/>
            <a:ext cx="12187183" cy="59183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 w="9525">
            <a:noFill/>
          </a:ln>
        </p:spPr>
        <p:txBody>
          <a:bodyPr lIns="85494" tIns="44553" rIns="85494" bIns="44553" anchor="ctr"/>
          <a:lstStyle/>
          <a:p>
            <a:pPr algn="ctr" eaLnBrk="0" hangingPunct="0"/>
            <a:endParaRPr lang="zh-CN" altLang="zh-CN" sz="1705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0" y="133985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</a:rPr>
              <a:t>《新能源汽车电池及管理系统检修》</a:t>
            </a:r>
          </a:p>
        </p:txBody>
      </p:sp>
      <p:grpSp>
        <p:nvGrpSpPr>
          <p:cNvPr id="10" name="组合 1"/>
          <p:cNvGrpSpPr/>
          <p:nvPr/>
        </p:nvGrpSpPr>
        <p:grpSpPr bwMode="auto">
          <a:xfrm rot="10800000">
            <a:off x="131763" y="115888"/>
            <a:ext cx="6611937" cy="5976937"/>
            <a:chOff x="3018972" y="1"/>
            <a:chExt cx="9204298" cy="6858000"/>
          </a:xfrm>
        </p:grpSpPr>
        <p:sp>
          <p:nvSpPr>
            <p:cNvPr id="11" name="任意形状 185"/>
            <p:cNvSpPr/>
            <p:nvPr/>
          </p:nvSpPr>
          <p:spPr>
            <a:xfrm>
              <a:off x="3052120" y="1"/>
              <a:ext cx="9171150" cy="6858000"/>
            </a:xfrm>
            <a:custGeom>
              <a:avLst/>
              <a:gdLst>
                <a:gd name="connsiteX0" fmla="*/ 9139995 w 9172085"/>
                <a:gd name="connsiteY0" fmla="*/ 6547684 h 6858000"/>
                <a:gd name="connsiteX1" fmla="*/ 9139995 w 9172085"/>
                <a:gd name="connsiteY1" fmla="*/ 6559712 h 6858000"/>
                <a:gd name="connsiteX2" fmla="*/ 8697455 w 9172085"/>
                <a:gd name="connsiteY2" fmla="*/ 6858000 h 6858000"/>
                <a:gd name="connsiteX3" fmla="*/ 8678034 w 9172085"/>
                <a:gd name="connsiteY3" fmla="*/ 6858000 h 6858000"/>
                <a:gd name="connsiteX4" fmla="*/ 9137989 w 9172085"/>
                <a:gd name="connsiteY4" fmla="*/ 6547685 h 6858000"/>
                <a:gd name="connsiteX5" fmla="*/ 9137736 w 9172085"/>
                <a:gd name="connsiteY5" fmla="*/ 6549205 h 6858000"/>
                <a:gd name="connsiteX6" fmla="*/ 1337804 w 9172085"/>
                <a:gd name="connsiteY6" fmla="*/ 5996427 h 6858000"/>
                <a:gd name="connsiteX7" fmla="*/ 30086 w 9172085"/>
                <a:gd name="connsiteY7" fmla="*/ 6762170 h 6858000"/>
                <a:gd name="connsiteX8" fmla="*/ 1608574 w 9172085"/>
                <a:gd name="connsiteY8" fmla="*/ 6477522 h 6858000"/>
                <a:gd name="connsiteX9" fmla="*/ 2151705 w 9172085"/>
                <a:gd name="connsiteY9" fmla="*/ 5832136 h 6858000"/>
                <a:gd name="connsiteX10" fmla="*/ 1347834 w 9172085"/>
                <a:gd name="connsiteY10" fmla="*/ 5992417 h 6858000"/>
                <a:gd name="connsiteX11" fmla="*/ 1616599 w 9172085"/>
                <a:gd name="connsiteY11" fmla="*/ 6471510 h 6858000"/>
                <a:gd name="connsiteX12" fmla="*/ 2015509 w 9172085"/>
                <a:gd name="connsiteY12" fmla="*/ 5995180 h 6858000"/>
                <a:gd name="connsiteX13" fmla="*/ 3213357 w 9172085"/>
                <a:gd name="connsiteY13" fmla="*/ 5828061 h 6858000"/>
                <a:gd name="connsiteX14" fmla="*/ 2168166 w 9172085"/>
                <a:gd name="connsiteY14" fmla="*/ 5830046 h 6858000"/>
                <a:gd name="connsiteX15" fmla="*/ 2168166 w 9172085"/>
                <a:gd name="connsiteY15" fmla="*/ 5830047 h 6858000"/>
                <a:gd name="connsiteX16" fmla="*/ 1639832 w 9172085"/>
                <a:gd name="connsiteY16" fmla="*/ 6462531 h 6858000"/>
                <a:gd name="connsiteX17" fmla="*/ 8133127 w 9172085"/>
                <a:gd name="connsiteY17" fmla="*/ 5577474 h 6858000"/>
                <a:gd name="connsiteX18" fmla="*/ 7013483 w 9172085"/>
                <a:gd name="connsiteY18" fmla="*/ 6151993 h 6858000"/>
                <a:gd name="connsiteX19" fmla="*/ 7312714 w 9172085"/>
                <a:gd name="connsiteY19" fmla="*/ 6062721 h 6858000"/>
                <a:gd name="connsiteX20" fmla="*/ 8558336 w 9172085"/>
                <a:gd name="connsiteY20" fmla="*/ 5689731 h 6858000"/>
                <a:gd name="connsiteX21" fmla="*/ 3510766 w 9172085"/>
                <a:gd name="connsiteY21" fmla="*/ 5333222 h 6858000"/>
                <a:gd name="connsiteX22" fmla="*/ 3384969 w 9172085"/>
                <a:gd name="connsiteY22" fmla="*/ 5571028 h 6858000"/>
                <a:gd name="connsiteX23" fmla="*/ 3253401 w 9172085"/>
                <a:gd name="connsiteY23" fmla="*/ 5819963 h 6858000"/>
                <a:gd name="connsiteX24" fmla="*/ 3357856 w 9172085"/>
                <a:gd name="connsiteY24" fmla="*/ 5868689 h 6858000"/>
                <a:gd name="connsiteX25" fmla="*/ 4818668 w 9172085"/>
                <a:gd name="connsiteY25" fmla="*/ 6548274 h 6858000"/>
                <a:gd name="connsiteX26" fmla="*/ 3499955 w 9172085"/>
                <a:gd name="connsiteY26" fmla="*/ 5332916 h 6858000"/>
                <a:gd name="connsiteX27" fmla="*/ 2190493 w 9172085"/>
                <a:gd name="connsiteY27" fmla="*/ 5819931 h 6858000"/>
                <a:gd name="connsiteX28" fmla="*/ 3170063 w 9172085"/>
                <a:gd name="connsiteY28" fmla="*/ 5816304 h 6858000"/>
                <a:gd name="connsiteX29" fmla="*/ 3243204 w 9172085"/>
                <a:gd name="connsiteY29" fmla="*/ 5816026 h 6858000"/>
                <a:gd name="connsiteX30" fmla="*/ 3243223 w 9172085"/>
                <a:gd name="connsiteY30" fmla="*/ 5816018 h 6858000"/>
                <a:gd name="connsiteX31" fmla="*/ 3245232 w 9172085"/>
                <a:gd name="connsiteY31" fmla="*/ 5816018 h 6858000"/>
                <a:gd name="connsiteX32" fmla="*/ 7517379 w 9172085"/>
                <a:gd name="connsiteY32" fmla="*/ 5104397 h 6858000"/>
                <a:gd name="connsiteX33" fmla="*/ 7036234 w 9172085"/>
                <a:gd name="connsiteY33" fmla="*/ 6042983 h 6858000"/>
                <a:gd name="connsiteX34" fmla="*/ 6976018 w 9172085"/>
                <a:gd name="connsiteY34" fmla="*/ 6160711 h 6858000"/>
                <a:gd name="connsiteX35" fmla="*/ 8123101 w 9172085"/>
                <a:gd name="connsiteY35" fmla="*/ 5571461 h 6858000"/>
                <a:gd name="connsiteX36" fmla="*/ 4921905 w 9172085"/>
                <a:gd name="connsiteY36" fmla="*/ 5090073 h 6858000"/>
                <a:gd name="connsiteX37" fmla="*/ 3520292 w 9172085"/>
                <a:gd name="connsiteY37" fmla="*/ 5327165 h 6858000"/>
                <a:gd name="connsiteX38" fmla="*/ 4841771 w 9172085"/>
                <a:gd name="connsiteY38" fmla="*/ 6555704 h 6858000"/>
                <a:gd name="connsiteX39" fmla="*/ 5255470 w 9172085"/>
                <a:gd name="connsiteY39" fmla="*/ 4997900 h 6858000"/>
                <a:gd name="connsiteX40" fmla="*/ 4853957 w 9172085"/>
                <a:gd name="connsiteY40" fmla="*/ 6561314 h 6858000"/>
                <a:gd name="connsiteX41" fmla="*/ 6951769 w 9172085"/>
                <a:gd name="connsiteY41" fmla="*/ 6170827 h 6858000"/>
                <a:gd name="connsiteX42" fmla="*/ 5242686 w 9172085"/>
                <a:gd name="connsiteY42" fmla="*/ 4996809 h 6858000"/>
                <a:gd name="connsiteX43" fmla="*/ 4932030 w 9172085"/>
                <a:gd name="connsiteY43" fmla="*/ 5088360 h 6858000"/>
                <a:gd name="connsiteX44" fmla="*/ 4932029 w 9172085"/>
                <a:gd name="connsiteY44" fmla="*/ 5088361 h 6858000"/>
                <a:gd name="connsiteX45" fmla="*/ 4932022 w 9172085"/>
                <a:gd name="connsiteY45" fmla="*/ 5088362 h 6858000"/>
                <a:gd name="connsiteX46" fmla="*/ 4854393 w 9172085"/>
                <a:gd name="connsiteY46" fmla="*/ 6508761 h 6858000"/>
                <a:gd name="connsiteX47" fmla="*/ 5266977 w 9172085"/>
                <a:gd name="connsiteY47" fmla="*/ 4994146 h 6858000"/>
                <a:gd name="connsiteX48" fmla="*/ 6963804 w 9172085"/>
                <a:gd name="connsiteY48" fmla="*/ 6164812 h 6858000"/>
                <a:gd name="connsiteX49" fmla="*/ 7139543 w 9172085"/>
                <a:gd name="connsiteY49" fmla="*/ 5821312 h 6858000"/>
                <a:gd name="connsiteX50" fmla="*/ 7507260 w 9172085"/>
                <a:gd name="connsiteY50" fmla="*/ 5102389 h 6858000"/>
                <a:gd name="connsiteX51" fmla="*/ 4415457 w 9172085"/>
                <a:gd name="connsiteY51" fmla="*/ 4690685 h 6858000"/>
                <a:gd name="connsiteX52" fmla="*/ 4932313 w 9172085"/>
                <a:gd name="connsiteY52" fmla="*/ 5079049 h 6858000"/>
                <a:gd name="connsiteX53" fmla="*/ 5234887 w 9172085"/>
                <a:gd name="connsiteY53" fmla="*/ 4988132 h 6858000"/>
                <a:gd name="connsiteX54" fmla="*/ 4378453 w 9172085"/>
                <a:gd name="connsiteY54" fmla="*/ 4677424 h 6858000"/>
                <a:gd name="connsiteX55" fmla="*/ 4033657 w 9172085"/>
                <a:gd name="connsiteY55" fmla="*/ 4936076 h 6858000"/>
                <a:gd name="connsiteX56" fmla="*/ 3530923 w 9172085"/>
                <a:gd name="connsiteY56" fmla="*/ 5314652 h 6858000"/>
                <a:gd name="connsiteX57" fmla="*/ 4911483 w 9172085"/>
                <a:gd name="connsiteY57" fmla="*/ 5080461 h 6858000"/>
                <a:gd name="connsiteX58" fmla="*/ 4328311 w 9172085"/>
                <a:gd name="connsiteY58" fmla="*/ 4448904 h 6858000"/>
                <a:gd name="connsiteX59" fmla="*/ 3548232 w 9172085"/>
                <a:gd name="connsiteY59" fmla="*/ 5290671 h 6858000"/>
                <a:gd name="connsiteX60" fmla="*/ 3584161 w 9172085"/>
                <a:gd name="connsiteY60" fmla="*/ 5263698 h 6858000"/>
                <a:gd name="connsiteX61" fmla="*/ 4374079 w 9172085"/>
                <a:gd name="connsiteY61" fmla="*/ 4669679 h 6858000"/>
                <a:gd name="connsiteX62" fmla="*/ 4334688 w 9172085"/>
                <a:gd name="connsiteY62" fmla="*/ 4479388 h 6858000"/>
                <a:gd name="connsiteX63" fmla="*/ 5479583 w 9172085"/>
                <a:gd name="connsiteY63" fmla="*/ 4310588 h 6858000"/>
                <a:gd name="connsiteX64" fmla="*/ 4337549 w 9172085"/>
                <a:gd name="connsiteY64" fmla="*/ 4442748 h 6858000"/>
                <a:gd name="connsiteX65" fmla="*/ 4383566 w 9172085"/>
                <a:gd name="connsiteY65" fmla="*/ 4665040 h 6858000"/>
                <a:gd name="connsiteX66" fmla="*/ 5519413 w 9172085"/>
                <a:gd name="connsiteY66" fmla="*/ 4307255 h 6858000"/>
                <a:gd name="connsiteX67" fmla="*/ 5144704 w 9172085"/>
                <a:gd name="connsiteY67" fmla="*/ 4428166 h 6858000"/>
                <a:gd name="connsiteX68" fmla="*/ 4394497 w 9172085"/>
                <a:gd name="connsiteY68" fmla="*/ 4671410 h 6858000"/>
                <a:gd name="connsiteX69" fmla="*/ 5248580 w 9172085"/>
                <a:gd name="connsiteY69" fmla="*/ 4981993 h 6858000"/>
                <a:gd name="connsiteX70" fmla="*/ 5528068 w 9172085"/>
                <a:gd name="connsiteY70" fmla="*/ 4306717 h 6858000"/>
                <a:gd name="connsiteX71" fmla="*/ 5258013 w 9172085"/>
                <a:gd name="connsiteY71" fmla="*/ 4982463 h 6858000"/>
                <a:gd name="connsiteX72" fmla="*/ 7483414 w 9172085"/>
                <a:gd name="connsiteY72" fmla="*/ 5090813 h 6858000"/>
                <a:gd name="connsiteX73" fmla="*/ 6532041 w 9172085"/>
                <a:gd name="connsiteY73" fmla="*/ 3478438 h 6858000"/>
                <a:gd name="connsiteX74" fmla="*/ 5537906 w 9172085"/>
                <a:gd name="connsiteY74" fmla="*/ 4297830 h 6858000"/>
                <a:gd name="connsiteX75" fmla="*/ 7502411 w 9172085"/>
                <a:gd name="connsiteY75" fmla="*/ 5085564 h 6858000"/>
                <a:gd name="connsiteX76" fmla="*/ 3955693 w 9172085"/>
                <a:gd name="connsiteY76" fmla="*/ 3185482 h 6858000"/>
                <a:gd name="connsiteX77" fmla="*/ 4334192 w 9172085"/>
                <a:gd name="connsiteY77" fmla="*/ 4432417 h 6858000"/>
                <a:gd name="connsiteX78" fmla="*/ 5511906 w 9172085"/>
                <a:gd name="connsiteY78" fmla="*/ 4296148 h 6858000"/>
                <a:gd name="connsiteX79" fmla="*/ 7339300 w 9172085"/>
                <a:gd name="connsiteY79" fmla="*/ 3117432 h 6858000"/>
                <a:gd name="connsiteX80" fmla="*/ 6840315 w 9172085"/>
                <a:gd name="connsiteY80" fmla="*/ 3338407 h 6858000"/>
                <a:gd name="connsiteX81" fmla="*/ 6541881 w 9172085"/>
                <a:gd name="connsiteY81" fmla="*/ 3472111 h 6858000"/>
                <a:gd name="connsiteX82" fmla="*/ 7509004 w 9172085"/>
                <a:gd name="connsiteY82" fmla="*/ 5073853 h 6858000"/>
                <a:gd name="connsiteX83" fmla="*/ 7356409 w 9172085"/>
                <a:gd name="connsiteY83" fmla="*/ 3126890 h 6858000"/>
                <a:gd name="connsiteX84" fmla="*/ 7340488 w 9172085"/>
                <a:gd name="connsiteY84" fmla="*/ 3120299 h 6858000"/>
                <a:gd name="connsiteX85" fmla="*/ 8038852 w 9172085"/>
                <a:gd name="connsiteY85" fmla="*/ 3099888 h 6858000"/>
                <a:gd name="connsiteX86" fmla="*/ 7649153 w 9172085"/>
                <a:gd name="connsiteY86" fmla="*/ 3103305 h 6858000"/>
                <a:gd name="connsiteX87" fmla="*/ 7383429 w 9172085"/>
                <a:gd name="connsiteY87" fmla="*/ 3105669 h 6858000"/>
                <a:gd name="connsiteX88" fmla="*/ 7377365 w 9172085"/>
                <a:gd name="connsiteY88" fmla="*/ 3120299 h 6858000"/>
                <a:gd name="connsiteX89" fmla="*/ 7364493 w 9172085"/>
                <a:gd name="connsiteY89" fmla="*/ 3125628 h 6858000"/>
                <a:gd name="connsiteX90" fmla="*/ 7517379 w 9172085"/>
                <a:gd name="connsiteY90" fmla="*/ 5070319 h 6858000"/>
                <a:gd name="connsiteX91" fmla="*/ 5301335 w 9172085"/>
                <a:gd name="connsiteY91" fmla="*/ 2516506 h 6858000"/>
                <a:gd name="connsiteX92" fmla="*/ 5531662 w 9172085"/>
                <a:gd name="connsiteY92" fmla="*/ 4289999 h 6858000"/>
                <a:gd name="connsiteX93" fmla="*/ 6525573 w 9172085"/>
                <a:gd name="connsiteY93" fmla="*/ 3470791 h 6858000"/>
                <a:gd name="connsiteX94" fmla="*/ 5290014 w 9172085"/>
                <a:gd name="connsiteY94" fmla="*/ 2511993 h 6858000"/>
                <a:gd name="connsiteX95" fmla="*/ 3959511 w 9172085"/>
                <a:gd name="connsiteY95" fmla="*/ 3173891 h 6858000"/>
                <a:gd name="connsiteX96" fmla="*/ 5520028 w 9172085"/>
                <a:gd name="connsiteY96" fmla="*/ 4287627 h 6858000"/>
                <a:gd name="connsiteX97" fmla="*/ 8038865 w 9172085"/>
                <a:gd name="connsiteY97" fmla="*/ 2458374 h 6858000"/>
                <a:gd name="connsiteX98" fmla="*/ 7700793 w 9172085"/>
                <a:gd name="connsiteY98" fmla="*/ 2781034 h 6858000"/>
                <a:gd name="connsiteX99" fmla="*/ 7379329 w 9172085"/>
                <a:gd name="connsiteY99" fmla="*/ 3088184 h 6858000"/>
                <a:gd name="connsiteX100" fmla="*/ 7382419 w 9172085"/>
                <a:gd name="connsiteY100" fmla="*/ 3095639 h 6858000"/>
                <a:gd name="connsiteX101" fmla="*/ 7744055 w 9172085"/>
                <a:gd name="connsiteY101" fmla="*/ 3092478 h 6858000"/>
                <a:gd name="connsiteX102" fmla="*/ 8040846 w 9172085"/>
                <a:gd name="connsiteY102" fmla="*/ 3089813 h 6858000"/>
                <a:gd name="connsiteX103" fmla="*/ 8039921 w 9172085"/>
                <a:gd name="connsiteY103" fmla="*/ 2790962 h 6858000"/>
                <a:gd name="connsiteX104" fmla="*/ 8046907 w 9172085"/>
                <a:gd name="connsiteY104" fmla="*/ 2454823 h 6858000"/>
                <a:gd name="connsiteX105" fmla="*/ 8047859 w 9172085"/>
                <a:gd name="connsiteY105" fmla="*/ 2762309 h 6858000"/>
                <a:gd name="connsiteX106" fmla="*/ 8048887 w 9172085"/>
                <a:gd name="connsiteY106" fmla="*/ 3087810 h 6858000"/>
                <a:gd name="connsiteX107" fmla="*/ 8929133 w 9172085"/>
                <a:gd name="connsiteY107" fmla="*/ 2554750 h 6858000"/>
                <a:gd name="connsiteX108" fmla="*/ 4210580 w 9172085"/>
                <a:gd name="connsiteY108" fmla="*/ 2183123 h 6858000"/>
                <a:gd name="connsiteX109" fmla="*/ 3955935 w 9172085"/>
                <a:gd name="connsiteY109" fmla="*/ 3163634 h 6858000"/>
                <a:gd name="connsiteX110" fmla="*/ 5281022 w 9172085"/>
                <a:gd name="connsiteY110" fmla="*/ 2504474 h 6858000"/>
                <a:gd name="connsiteX111" fmla="*/ 5126156 w 9172085"/>
                <a:gd name="connsiteY111" fmla="*/ 2457809 h 6858000"/>
                <a:gd name="connsiteX112" fmla="*/ 6380143 w 9172085"/>
                <a:gd name="connsiteY112" fmla="*/ 2033404 h 6858000"/>
                <a:gd name="connsiteX113" fmla="*/ 6536587 w 9172085"/>
                <a:gd name="connsiteY113" fmla="*/ 3462660 h 6858000"/>
                <a:gd name="connsiteX114" fmla="*/ 7334645 w 9172085"/>
                <a:gd name="connsiteY114" fmla="*/ 3106200 h 6858000"/>
                <a:gd name="connsiteX115" fmla="*/ 7332851 w 9172085"/>
                <a:gd name="connsiteY115" fmla="*/ 3101873 h 6858000"/>
                <a:gd name="connsiteX116" fmla="*/ 7338458 w 9172085"/>
                <a:gd name="connsiteY116" fmla="*/ 3088343 h 6858000"/>
                <a:gd name="connsiteX117" fmla="*/ 6368373 w 9172085"/>
                <a:gd name="connsiteY117" fmla="*/ 2027753 h 6858000"/>
                <a:gd name="connsiteX118" fmla="*/ 5303418 w 9172085"/>
                <a:gd name="connsiteY118" fmla="*/ 2504739 h 6858000"/>
                <a:gd name="connsiteX119" fmla="*/ 6526562 w 9172085"/>
                <a:gd name="connsiteY119" fmla="*/ 3458651 h 6858000"/>
                <a:gd name="connsiteX120" fmla="*/ 6388299 w 9172085"/>
                <a:gd name="connsiteY120" fmla="*/ 2027536 h 6858000"/>
                <a:gd name="connsiteX121" fmla="*/ 7347020 w 9172085"/>
                <a:gd name="connsiteY121" fmla="*/ 3080742 h 6858000"/>
                <a:gd name="connsiteX122" fmla="*/ 7358926 w 9172085"/>
                <a:gd name="connsiteY122" fmla="*/ 3075813 h 6858000"/>
                <a:gd name="connsiteX123" fmla="*/ 7372053 w 9172085"/>
                <a:gd name="connsiteY123" fmla="*/ 3081247 h 6858000"/>
                <a:gd name="connsiteX124" fmla="*/ 8031658 w 9172085"/>
                <a:gd name="connsiteY124" fmla="*/ 2449482 h 6858000"/>
                <a:gd name="connsiteX125" fmla="*/ 5297069 w 9172085"/>
                <a:gd name="connsiteY125" fmla="*/ 1458094 h 6858000"/>
                <a:gd name="connsiteX126" fmla="*/ 5297069 w 9172085"/>
                <a:gd name="connsiteY126" fmla="*/ 2496455 h 6858000"/>
                <a:gd name="connsiteX127" fmla="*/ 6362096 w 9172085"/>
                <a:gd name="connsiteY127" fmla="*/ 2019370 h 6858000"/>
                <a:gd name="connsiteX128" fmla="*/ 5291049 w 9172085"/>
                <a:gd name="connsiteY128" fmla="*/ 1458091 h 6858000"/>
                <a:gd name="connsiteX129" fmla="*/ 4217998 w 9172085"/>
                <a:gd name="connsiteY129" fmla="*/ 2173720 h 6858000"/>
                <a:gd name="connsiteX130" fmla="*/ 5291049 w 9172085"/>
                <a:gd name="connsiteY130" fmla="*/ 2496455 h 6858000"/>
                <a:gd name="connsiteX131" fmla="*/ 9028972 w 9172085"/>
                <a:gd name="connsiteY131" fmla="*/ 0 h 6858000"/>
                <a:gd name="connsiteX132" fmla="*/ 9047485 w 9172085"/>
                <a:gd name="connsiteY132" fmla="*/ 0 h 6858000"/>
                <a:gd name="connsiteX133" fmla="*/ 9168788 w 9172085"/>
                <a:gd name="connsiteY133" fmla="*/ 67112 h 6858000"/>
                <a:gd name="connsiteX134" fmla="*/ 9172085 w 9172085"/>
                <a:gd name="connsiteY134" fmla="*/ 68933 h 6858000"/>
                <a:gd name="connsiteX135" fmla="*/ 9172085 w 9172085"/>
                <a:gd name="connsiteY135" fmla="*/ 78956 h 6858000"/>
                <a:gd name="connsiteX136" fmla="*/ 9172084 w 9172085"/>
                <a:gd name="connsiteY136" fmla="*/ 78956 h 6858000"/>
                <a:gd name="connsiteX137" fmla="*/ 9172084 w 9172085"/>
                <a:gd name="connsiteY137" fmla="*/ 78957 h 6858000"/>
                <a:gd name="connsiteX138" fmla="*/ 8454152 w 9172085"/>
                <a:gd name="connsiteY138" fmla="*/ 0 h 6858000"/>
                <a:gd name="connsiteX139" fmla="*/ 8467584 w 9172085"/>
                <a:gd name="connsiteY139" fmla="*/ 0 h 6858000"/>
                <a:gd name="connsiteX140" fmla="*/ 9168073 w 9172085"/>
                <a:gd name="connsiteY140" fmla="*/ 918868 h 6858000"/>
                <a:gd name="connsiteX141" fmla="*/ 9168073 w 9172085"/>
                <a:gd name="connsiteY141" fmla="*/ 918869 h 6858000"/>
                <a:gd name="connsiteX142" fmla="*/ 9168073 w 9172085"/>
                <a:gd name="connsiteY142" fmla="*/ 934905 h 6858000"/>
                <a:gd name="connsiteX143" fmla="*/ 9168073 w 9172085"/>
                <a:gd name="connsiteY143" fmla="*/ 934906 h 6858000"/>
                <a:gd name="connsiteX144" fmla="*/ 9165957 w 9172085"/>
                <a:gd name="connsiteY144" fmla="*/ 932134 h 6858000"/>
                <a:gd name="connsiteX145" fmla="*/ 5810866 w 9172085"/>
                <a:gd name="connsiteY145" fmla="*/ 0 h 6858000"/>
                <a:gd name="connsiteX146" fmla="*/ 5819474 w 9172085"/>
                <a:gd name="connsiteY146" fmla="*/ 0 h 6858000"/>
                <a:gd name="connsiteX147" fmla="*/ 5299357 w 9172085"/>
                <a:gd name="connsiteY147" fmla="*/ 1447271 h 6858000"/>
                <a:gd name="connsiteX148" fmla="*/ 6365468 w 9172085"/>
                <a:gd name="connsiteY148" fmla="*/ 2008686 h 6858000"/>
                <a:gd name="connsiteX149" fmla="*/ 5881585 w 9172085"/>
                <a:gd name="connsiteY149" fmla="*/ 0 h 6858000"/>
                <a:gd name="connsiteX150" fmla="*/ 5892502 w 9172085"/>
                <a:gd name="connsiteY150" fmla="*/ 0 h 6858000"/>
                <a:gd name="connsiteX151" fmla="*/ 6375720 w 9172085"/>
                <a:gd name="connsiteY151" fmla="*/ 2005634 h 6858000"/>
                <a:gd name="connsiteX152" fmla="*/ 7676521 w 9172085"/>
                <a:gd name="connsiteY152" fmla="*/ 0 h 6858000"/>
                <a:gd name="connsiteX153" fmla="*/ 7688594 w 9172085"/>
                <a:gd name="connsiteY153" fmla="*/ 0 h 6858000"/>
                <a:gd name="connsiteX154" fmla="*/ 6496195 w 9172085"/>
                <a:gd name="connsiteY154" fmla="*/ 1839274 h 6858000"/>
                <a:gd name="connsiteX155" fmla="*/ 6382405 w 9172085"/>
                <a:gd name="connsiteY155" fmla="*/ 2014969 h 6858000"/>
                <a:gd name="connsiteX156" fmla="*/ 7215701 w 9172085"/>
                <a:gd name="connsiteY156" fmla="*/ 2229182 h 6858000"/>
                <a:gd name="connsiteX157" fmla="*/ 8038851 w 9172085"/>
                <a:gd name="connsiteY157" fmla="*/ 2440331 h 6858000"/>
                <a:gd name="connsiteX158" fmla="*/ 8037422 w 9172085"/>
                <a:gd name="connsiteY158" fmla="*/ 1372124 h 6858000"/>
                <a:gd name="connsiteX159" fmla="*/ 8035573 w 9172085"/>
                <a:gd name="connsiteY159" fmla="*/ 0 h 6858000"/>
                <a:gd name="connsiteX160" fmla="*/ 8045614 w 9172085"/>
                <a:gd name="connsiteY160" fmla="*/ 0 h 6858000"/>
                <a:gd name="connsiteX161" fmla="*/ 8048878 w 9172085"/>
                <a:gd name="connsiteY161" fmla="*/ 2439372 h 6858000"/>
                <a:gd name="connsiteX162" fmla="*/ 9156213 w 9172085"/>
                <a:gd name="connsiteY162" fmla="*/ 1903934 h 6858000"/>
                <a:gd name="connsiteX163" fmla="*/ 9162055 w 9172085"/>
                <a:gd name="connsiteY163" fmla="*/ 1901104 h 6858000"/>
                <a:gd name="connsiteX164" fmla="*/ 9162055 w 9172085"/>
                <a:gd name="connsiteY164" fmla="*/ 1901109 h 6858000"/>
                <a:gd name="connsiteX165" fmla="*/ 9162055 w 9172085"/>
                <a:gd name="connsiteY165" fmla="*/ 1909127 h 6858000"/>
                <a:gd name="connsiteX166" fmla="*/ 9162055 w 9172085"/>
                <a:gd name="connsiteY166" fmla="*/ 1911127 h 6858000"/>
                <a:gd name="connsiteX167" fmla="*/ 8059607 w 9172085"/>
                <a:gd name="connsiteY167" fmla="*/ 2444007 h 6858000"/>
                <a:gd name="connsiteX168" fmla="*/ 8943498 w 9172085"/>
                <a:gd name="connsiteY168" fmla="*/ 2544125 h 6858000"/>
                <a:gd name="connsiteX169" fmla="*/ 9160045 w 9172085"/>
                <a:gd name="connsiteY169" fmla="*/ 2287985 h 6858000"/>
                <a:gd name="connsiteX170" fmla="*/ 9160045 w 9172085"/>
                <a:gd name="connsiteY170" fmla="*/ 2287988 h 6858000"/>
                <a:gd name="connsiteX171" fmla="*/ 9160047 w 9172085"/>
                <a:gd name="connsiteY171" fmla="*/ 2287985 h 6858000"/>
                <a:gd name="connsiteX172" fmla="*/ 9160047 w 9172085"/>
                <a:gd name="connsiteY172" fmla="*/ 2304021 h 6858000"/>
                <a:gd name="connsiteX173" fmla="*/ 8954193 w 9172085"/>
                <a:gd name="connsiteY173" fmla="*/ 2548947 h 6858000"/>
                <a:gd name="connsiteX174" fmla="*/ 9157443 w 9172085"/>
                <a:gd name="connsiteY174" fmla="*/ 2650516 h 6858000"/>
                <a:gd name="connsiteX175" fmla="*/ 9158042 w 9172085"/>
                <a:gd name="connsiteY175" fmla="*/ 2650812 h 6858000"/>
                <a:gd name="connsiteX176" fmla="*/ 9158042 w 9172085"/>
                <a:gd name="connsiteY176" fmla="*/ 2660834 h 6858000"/>
                <a:gd name="connsiteX177" fmla="*/ 9156218 w 9172085"/>
                <a:gd name="connsiteY177" fmla="*/ 2659924 h 6858000"/>
                <a:gd name="connsiteX178" fmla="*/ 9156035 w 9172085"/>
                <a:gd name="connsiteY178" fmla="*/ 2660839 h 6858000"/>
                <a:gd name="connsiteX179" fmla="*/ 8991906 w 9172085"/>
                <a:gd name="connsiteY179" fmla="*/ 2579586 h 6858000"/>
                <a:gd name="connsiteX180" fmla="*/ 9158042 w 9172085"/>
                <a:gd name="connsiteY180" fmla="*/ 2708945 h 6858000"/>
                <a:gd name="connsiteX181" fmla="*/ 9158042 w 9172085"/>
                <a:gd name="connsiteY181" fmla="*/ 2720973 h 6858000"/>
                <a:gd name="connsiteX182" fmla="*/ 8945743 w 9172085"/>
                <a:gd name="connsiteY182" fmla="*/ 2556835 h 6858000"/>
                <a:gd name="connsiteX183" fmla="*/ 8063788 w 9172085"/>
                <a:gd name="connsiteY183" fmla="*/ 3090815 h 6858000"/>
                <a:gd name="connsiteX184" fmla="*/ 9156039 w 9172085"/>
                <a:gd name="connsiteY184" fmla="*/ 3155957 h 6858000"/>
                <a:gd name="connsiteX185" fmla="*/ 9156039 w 9172085"/>
                <a:gd name="connsiteY185" fmla="*/ 3165981 h 6858000"/>
                <a:gd name="connsiteX186" fmla="*/ 9156038 w 9172085"/>
                <a:gd name="connsiteY186" fmla="*/ 3165981 h 6858000"/>
                <a:gd name="connsiteX187" fmla="*/ 9156038 w 9172085"/>
                <a:gd name="connsiteY187" fmla="*/ 3167993 h 6858000"/>
                <a:gd name="connsiteX188" fmla="*/ 8077585 w 9172085"/>
                <a:gd name="connsiteY188" fmla="*/ 3103790 h 6858000"/>
                <a:gd name="connsiteX189" fmla="*/ 9154033 w 9172085"/>
                <a:gd name="connsiteY189" fmla="*/ 3558874 h 6858000"/>
                <a:gd name="connsiteX190" fmla="*/ 9154033 w 9172085"/>
                <a:gd name="connsiteY190" fmla="*/ 3568896 h 6858000"/>
                <a:gd name="connsiteX191" fmla="*/ 9154032 w 9172085"/>
                <a:gd name="connsiteY191" fmla="*/ 3568895 h 6858000"/>
                <a:gd name="connsiteX192" fmla="*/ 9154032 w 9172085"/>
                <a:gd name="connsiteY192" fmla="*/ 3570903 h 6858000"/>
                <a:gd name="connsiteX193" fmla="*/ 8050595 w 9172085"/>
                <a:gd name="connsiteY193" fmla="*/ 3104562 h 6858000"/>
                <a:gd name="connsiteX194" fmla="*/ 7527701 w 9172085"/>
                <a:gd name="connsiteY194" fmla="*/ 5082096 h 6858000"/>
                <a:gd name="connsiteX195" fmla="*/ 9150022 w 9172085"/>
                <a:gd name="connsiteY195" fmla="*/ 4062021 h 6858000"/>
                <a:gd name="connsiteX196" fmla="*/ 9150022 w 9172085"/>
                <a:gd name="connsiteY196" fmla="*/ 4065287 h 6858000"/>
                <a:gd name="connsiteX197" fmla="*/ 9152028 w 9172085"/>
                <a:gd name="connsiteY197" fmla="*/ 4064025 h 6858000"/>
                <a:gd name="connsiteX198" fmla="*/ 9150020 w 9172085"/>
                <a:gd name="connsiteY198" fmla="*/ 4076053 h 6858000"/>
                <a:gd name="connsiteX199" fmla="*/ 7545025 w 9172085"/>
                <a:gd name="connsiteY199" fmla="*/ 5086982 h 6858000"/>
                <a:gd name="connsiteX200" fmla="*/ 9146009 w 9172085"/>
                <a:gd name="connsiteY200" fmla="*/ 4915966 h 6858000"/>
                <a:gd name="connsiteX201" fmla="*/ 9146009 w 9172085"/>
                <a:gd name="connsiteY201" fmla="*/ 4917973 h 6858000"/>
                <a:gd name="connsiteX202" fmla="*/ 9146010 w 9172085"/>
                <a:gd name="connsiteY202" fmla="*/ 4917973 h 6858000"/>
                <a:gd name="connsiteX203" fmla="*/ 9146009 w 9172085"/>
                <a:gd name="connsiteY203" fmla="*/ 4917978 h 6858000"/>
                <a:gd name="connsiteX204" fmla="*/ 9146009 w 9172085"/>
                <a:gd name="connsiteY204" fmla="*/ 4925990 h 6858000"/>
                <a:gd name="connsiteX205" fmla="*/ 9144370 w 9172085"/>
                <a:gd name="connsiteY205" fmla="*/ 4926167 h 6858000"/>
                <a:gd name="connsiteX206" fmla="*/ 9144004 w 9172085"/>
                <a:gd name="connsiteY206" fmla="*/ 4927994 h 6858000"/>
                <a:gd name="connsiteX207" fmla="*/ 7530098 w 9172085"/>
                <a:gd name="connsiteY207" fmla="*/ 5100602 h 6858000"/>
                <a:gd name="connsiteX208" fmla="*/ 8134469 w 9172085"/>
                <a:gd name="connsiteY208" fmla="*/ 5564935 h 6858000"/>
                <a:gd name="connsiteX209" fmla="*/ 9144622 w 9172085"/>
                <a:gd name="connsiteY209" fmla="*/ 5179095 h 6858000"/>
                <a:gd name="connsiteX210" fmla="*/ 9146010 w 9172085"/>
                <a:gd name="connsiteY210" fmla="*/ 5178563 h 6858000"/>
                <a:gd name="connsiteX211" fmla="*/ 9146010 w 9172085"/>
                <a:gd name="connsiteY211" fmla="*/ 5188587 h 6858000"/>
                <a:gd name="connsiteX212" fmla="*/ 8147165 w 9172085"/>
                <a:gd name="connsiteY212" fmla="*/ 5571460 h 6858000"/>
                <a:gd name="connsiteX213" fmla="*/ 8574807 w 9172085"/>
                <a:gd name="connsiteY213" fmla="*/ 5685300 h 6858000"/>
                <a:gd name="connsiteX214" fmla="*/ 8576390 w 9172085"/>
                <a:gd name="connsiteY214" fmla="*/ 5683717 h 6858000"/>
                <a:gd name="connsiteX215" fmla="*/ 8577997 w 9172085"/>
                <a:gd name="connsiteY215" fmla="*/ 5684520 h 6858000"/>
                <a:gd name="connsiteX216" fmla="*/ 8579128 w 9172085"/>
                <a:gd name="connsiteY216" fmla="*/ 5684143 h 6858000"/>
                <a:gd name="connsiteX217" fmla="*/ 9144004 w 9172085"/>
                <a:gd name="connsiteY217" fmla="*/ 5358975 h 6858000"/>
                <a:gd name="connsiteX218" fmla="*/ 9146010 w 9172085"/>
                <a:gd name="connsiteY218" fmla="*/ 5368997 h 6858000"/>
                <a:gd name="connsiteX219" fmla="*/ 9144004 w 9172085"/>
                <a:gd name="connsiteY219" fmla="*/ 5370149 h 6858000"/>
                <a:gd name="connsiteX220" fmla="*/ 9144004 w 9172085"/>
                <a:gd name="connsiteY220" fmla="*/ 5371005 h 6858000"/>
                <a:gd name="connsiteX221" fmla="*/ 8591612 w 9172085"/>
                <a:gd name="connsiteY221" fmla="*/ 5687902 h 6858000"/>
                <a:gd name="connsiteX222" fmla="*/ 9144010 w 9172085"/>
                <a:gd name="connsiteY222" fmla="*/ 5894198 h 6858000"/>
                <a:gd name="connsiteX223" fmla="*/ 9144010 w 9172085"/>
                <a:gd name="connsiteY223" fmla="*/ 5904220 h 6858000"/>
                <a:gd name="connsiteX224" fmla="*/ 9141998 w 9172085"/>
                <a:gd name="connsiteY224" fmla="*/ 5903474 h 6858000"/>
                <a:gd name="connsiteX225" fmla="*/ 9141998 w 9172085"/>
                <a:gd name="connsiteY225" fmla="*/ 5906224 h 6858000"/>
                <a:gd name="connsiteX226" fmla="*/ 8594586 w 9172085"/>
                <a:gd name="connsiteY226" fmla="*/ 5702517 h 6858000"/>
                <a:gd name="connsiteX227" fmla="*/ 9139998 w 9172085"/>
                <a:gd name="connsiteY227" fmla="*/ 6405363 h 6858000"/>
                <a:gd name="connsiteX228" fmla="*/ 9139998 w 9172085"/>
                <a:gd name="connsiteY228" fmla="*/ 6419395 h 6858000"/>
                <a:gd name="connsiteX229" fmla="*/ 9137989 w 9172085"/>
                <a:gd name="connsiteY229" fmla="*/ 6416811 h 6858000"/>
                <a:gd name="connsiteX230" fmla="*/ 9137989 w 9172085"/>
                <a:gd name="connsiteY230" fmla="*/ 6419393 h 6858000"/>
                <a:gd name="connsiteX231" fmla="*/ 8579490 w 9172085"/>
                <a:gd name="connsiteY231" fmla="*/ 5701159 h 6858000"/>
                <a:gd name="connsiteX232" fmla="*/ 8221743 w 9172085"/>
                <a:gd name="connsiteY232" fmla="*/ 6858000 h 6858000"/>
                <a:gd name="connsiteX233" fmla="*/ 8210354 w 9172085"/>
                <a:gd name="connsiteY233" fmla="*/ 6858000 h 6858000"/>
                <a:gd name="connsiteX234" fmla="*/ 8567826 w 9172085"/>
                <a:gd name="connsiteY234" fmla="*/ 5699491 h 6858000"/>
                <a:gd name="connsiteX235" fmla="*/ 7284936 w 9172085"/>
                <a:gd name="connsiteY235" fmla="*/ 6081751 h 6858000"/>
                <a:gd name="connsiteX236" fmla="*/ 6973992 w 9172085"/>
                <a:gd name="connsiteY236" fmla="*/ 6174786 h 6858000"/>
                <a:gd name="connsiteX237" fmla="*/ 7531643 w 9172085"/>
                <a:gd name="connsiteY237" fmla="*/ 6713278 h 6858000"/>
                <a:gd name="connsiteX238" fmla="*/ 7681571 w 9172085"/>
                <a:gd name="connsiteY238" fmla="*/ 6858000 h 6858000"/>
                <a:gd name="connsiteX239" fmla="*/ 7670574 w 9172085"/>
                <a:gd name="connsiteY239" fmla="*/ 6858000 h 6858000"/>
                <a:gd name="connsiteX240" fmla="*/ 7525156 w 9172085"/>
                <a:gd name="connsiteY240" fmla="*/ 6717837 h 6858000"/>
                <a:gd name="connsiteX241" fmla="*/ 6969584 w 9172085"/>
                <a:gd name="connsiteY241" fmla="*/ 6182553 h 6858000"/>
                <a:gd name="connsiteX242" fmla="*/ 6814054 w 9172085"/>
                <a:gd name="connsiteY242" fmla="*/ 6858000 h 6858000"/>
                <a:gd name="connsiteX243" fmla="*/ 6801561 w 9172085"/>
                <a:gd name="connsiteY243" fmla="*/ 6858000 h 6858000"/>
                <a:gd name="connsiteX244" fmla="*/ 6954957 w 9172085"/>
                <a:gd name="connsiteY244" fmla="*/ 6191823 h 6858000"/>
                <a:gd name="connsiteX245" fmla="*/ 6379542 w 9172085"/>
                <a:gd name="connsiteY245" fmla="*/ 6858000 h 6858000"/>
                <a:gd name="connsiteX246" fmla="*/ 6367771 w 9172085"/>
                <a:gd name="connsiteY246" fmla="*/ 6858000 h 6858000"/>
                <a:gd name="connsiteX247" fmla="*/ 6953771 w 9172085"/>
                <a:gd name="connsiteY247" fmla="*/ 6178845 h 6858000"/>
                <a:gd name="connsiteX248" fmla="*/ 4861822 w 9172085"/>
                <a:gd name="connsiteY248" fmla="*/ 6569734 h 6858000"/>
                <a:gd name="connsiteX249" fmla="*/ 5457010 w 9172085"/>
                <a:gd name="connsiteY249" fmla="*/ 6858000 h 6858000"/>
                <a:gd name="connsiteX250" fmla="*/ 5433686 w 9172085"/>
                <a:gd name="connsiteY250" fmla="*/ 6858000 h 6858000"/>
                <a:gd name="connsiteX251" fmla="*/ 4849386 w 9172085"/>
                <a:gd name="connsiteY251" fmla="*/ 6574520 h 6858000"/>
                <a:gd name="connsiteX252" fmla="*/ 4748683 w 9172085"/>
                <a:gd name="connsiteY252" fmla="*/ 6858000 h 6858000"/>
                <a:gd name="connsiteX253" fmla="*/ 4737810 w 9172085"/>
                <a:gd name="connsiteY253" fmla="*/ 6858000 h 6858000"/>
                <a:gd name="connsiteX254" fmla="*/ 4837799 w 9172085"/>
                <a:gd name="connsiteY254" fmla="*/ 6576885 h 6858000"/>
                <a:gd name="connsiteX255" fmla="*/ 4291863 w 9172085"/>
                <a:gd name="connsiteY255" fmla="*/ 6858000 h 6858000"/>
                <a:gd name="connsiteX256" fmla="*/ 4268380 w 9172085"/>
                <a:gd name="connsiteY256" fmla="*/ 6858000 h 6858000"/>
                <a:gd name="connsiteX257" fmla="*/ 4834507 w 9172085"/>
                <a:gd name="connsiteY257" fmla="*/ 6566488 h 6858000"/>
                <a:gd name="connsiteX258" fmla="*/ 3251114 w 9172085"/>
                <a:gd name="connsiteY258" fmla="*/ 5828782 h 6858000"/>
                <a:gd name="connsiteX259" fmla="*/ 3065412 w 9172085"/>
                <a:gd name="connsiteY259" fmla="*/ 6858000 h 6858000"/>
                <a:gd name="connsiteX260" fmla="*/ 3055635 w 9172085"/>
                <a:gd name="connsiteY260" fmla="*/ 6858000 h 6858000"/>
                <a:gd name="connsiteX261" fmla="*/ 3086527 w 9172085"/>
                <a:gd name="connsiteY261" fmla="*/ 6687396 h 6858000"/>
                <a:gd name="connsiteX262" fmla="*/ 3241217 w 9172085"/>
                <a:gd name="connsiteY262" fmla="*/ 5830050 h 6858000"/>
                <a:gd name="connsiteX263" fmla="*/ 2434902 w 9172085"/>
                <a:gd name="connsiteY263" fmla="*/ 6154993 h 6858000"/>
                <a:gd name="connsiteX264" fmla="*/ 1626188 w 9172085"/>
                <a:gd name="connsiteY264" fmla="*/ 6481671 h 6858000"/>
                <a:gd name="connsiteX265" fmla="*/ 2090168 w 9172085"/>
                <a:gd name="connsiteY265" fmla="*/ 6858000 h 6858000"/>
                <a:gd name="connsiteX266" fmla="*/ 2073305 w 9172085"/>
                <a:gd name="connsiteY266" fmla="*/ 6858000 h 6858000"/>
                <a:gd name="connsiteX267" fmla="*/ 1618604 w 9172085"/>
                <a:gd name="connsiteY267" fmla="*/ 6489552 h 6858000"/>
                <a:gd name="connsiteX268" fmla="*/ 1530941 w 9172085"/>
                <a:gd name="connsiteY268" fmla="*/ 6716551 h 6858000"/>
                <a:gd name="connsiteX269" fmla="*/ 1476507 w 9172085"/>
                <a:gd name="connsiteY269" fmla="*/ 6858000 h 6858000"/>
                <a:gd name="connsiteX270" fmla="*/ 1464161 w 9172085"/>
                <a:gd name="connsiteY270" fmla="*/ 6858000 h 6858000"/>
                <a:gd name="connsiteX271" fmla="*/ 1603608 w 9172085"/>
                <a:gd name="connsiteY271" fmla="*/ 6495642 h 6858000"/>
                <a:gd name="connsiteX272" fmla="*/ 1087525 w 9172085"/>
                <a:gd name="connsiteY272" fmla="*/ 6858000 h 6858000"/>
                <a:gd name="connsiteX273" fmla="*/ 1070188 w 9172085"/>
                <a:gd name="connsiteY273" fmla="*/ 6858000 h 6858000"/>
                <a:gd name="connsiteX274" fmla="*/ 1600323 w 9172085"/>
                <a:gd name="connsiteY274" fmla="*/ 6486128 h 6858000"/>
                <a:gd name="connsiteX275" fmla="*/ 4012 w 9172085"/>
                <a:gd name="connsiteY275" fmla="*/ 6776204 h 6858000"/>
                <a:gd name="connsiteX276" fmla="*/ 0 w 9172085"/>
                <a:gd name="connsiteY276" fmla="*/ 6772194 h 6858000"/>
                <a:gd name="connsiteX277" fmla="*/ 2006 w 9172085"/>
                <a:gd name="connsiteY277" fmla="*/ 6766180 h 6858000"/>
                <a:gd name="connsiteX278" fmla="*/ 1335798 w 9172085"/>
                <a:gd name="connsiteY278" fmla="*/ 5984399 h 6858000"/>
                <a:gd name="connsiteX279" fmla="*/ 1339808 w 9172085"/>
                <a:gd name="connsiteY279" fmla="*/ 5984399 h 6858000"/>
                <a:gd name="connsiteX280" fmla="*/ 1341481 w 9172085"/>
                <a:gd name="connsiteY280" fmla="*/ 5986070 h 6858000"/>
                <a:gd name="connsiteX281" fmla="*/ 2159347 w 9172085"/>
                <a:gd name="connsiteY281" fmla="*/ 5822988 h 6858000"/>
                <a:gd name="connsiteX282" fmla="*/ 2160145 w 9172085"/>
                <a:gd name="connsiteY282" fmla="*/ 5822032 h 6858000"/>
                <a:gd name="connsiteX283" fmla="*/ 2161748 w 9172085"/>
                <a:gd name="connsiteY283" fmla="*/ 5821231 h 6858000"/>
                <a:gd name="connsiteX284" fmla="*/ 2162150 w 9172085"/>
                <a:gd name="connsiteY284" fmla="*/ 5820028 h 6858000"/>
                <a:gd name="connsiteX285" fmla="*/ 3504781 w 9172085"/>
                <a:gd name="connsiteY285" fmla="*/ 5320075 h 6858000"/>
                <a:gd name="connsiteX286" fmla="*/ 3505972 w 9172085"/>
                <a:gd name="connsiteY286" fmla="*/ 5318885 h 6858000"/>
                <a:gd name="connsiteX287" fmla="*/ 3508182 w 9172085"/>
                <a:gd name="connsiteY287" fmla="*/ 5318510 h 6858000"/>
                <a:gd name="connsiteX288" fmla="*/ 4325882 w 9172085"/>
                <a:gd name="connsiteY288" fmla="*/ 4437486 h 6858000"/>
                <a:gd name="connsiteX289" fmla="*/ 3943215 w 9172085"/>
                <a:gd name="connsiteY289" fmla="*/ 3173999 h 6858000"/>
                <a:gd name="connsiteX290" fmla="*/ 3943616 w 9172085"/>
                <a:gd name="connsiteY290" fmla="*/ 3172797 h 6858000"/>
                <a:gd name="connsiteX291" fmla="*/ 3943219 w 9172085"/>
                <a:gd name="connsiteY291" fmla="*/ 3172003 h 6858000"/>
                <a:gd name="connsiteX292" fmla="*/ 3943215 w 9172085"/>
                <a:gd name="connsiteY292" fmla="*/ 3171997 h 6858000"/>
                <a:gd name="connsiteX293" fmla="*/ 3943215 w 9172085"/>
                <a:gd name="connsiteY293" fmla="*/ 3171996 h 6858000"/>
                <a:gd name="connsiteX294" fmla="*/ 4201951 w 9172085"/>
                <a:gd name="connsiteY294" fmla="*/ 2175725 h 6858000"/>
                <a:gd name="connsiteX295" fmla="*/ 4202952 w 9172085"/>
                <a:gd name="connsiteY295" fmla="*/ 2174724 h 6858000"/>
                <a:gd name="connsiteX296" fmla="*/ 4203955 w 9172085"/>
                <a:gd name="connsiteY296" fmla="*/ 2171719 h 6858000"/>
                <a:gd name="connsiteX297" fmla="*/ 5289358 w 9172085"/>
                <a:gd name="connsiteY297" fmla="*/ 1447192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</a:cxnLst>
              <a:rect l="l" t="t" r="r" b="b"/>
              <a:pathLst>
                <a:path w="9172085" h="6858000">
                  <a:moveTo>
                    <a:pt x="9139995" y="6547684"/>
                  </a:moveTo>
                  <a:lnTo>
                    <a:pt x="9139995" y="6559712"/>
                  </a:lnTo>
                  <a:lnTo>
                    <a:pt x="8697455" y="6858000"/>
                  </a:lnTo>
                  <a:lnTo>
                    <a:pt x="8678034" y="6858000"/>
                  </a:lnTo>
                  <a:lnTo>
                    <a:pt x="9137989" y="6547685"/>
                  </a:lnTo>
                  <a:lnTo>
                    <a:pt x="9137736" y="6549205"/>
                  </a:lnTo>
                  <a:close/>
                  <a:moveTo>
                    <a:pt x="1337804" y="5996427"/>
                  </a:moveTo>
                  <a:lnTo>
                    <a:pt x="30086" y="6762170"/>
                  </a:lnTo>
                  <a:lnTo>
                    <a:pt x="1608574" y="6477522"/>
                  </a:lnTo>
                  <a:close/>
                  <a:moveTo>
                    <a:pt x="2151705" y="5832136"/>
                  </a:moveTo>
                  <a:lnTo>
                    <a:pt x="1347834" y="5992417"/>
                  </a:lnTo>
                  <a:lnTo>
                    <a:pt x="1616599" y="6471510"/>
                  </a:lnTo>
                  <a:lnTo>
                    <a:pt x="2015509" y="5995180"/>
                  </a:lnTo>
                  <a:close/>
                  <a:moveTo>
                    <a:pt x="3213357" y="5828061"/>
                  </a:moveTo>
                  <a:lnTo>
                    <a:pt x="2168166" y="5830046"/>
                  </a:lnTo>
                  <a:lnTo>
                    <a:pt x="2168166" y="5830047"/>
                  </a:lnTo>
                  <a:lnTo>
                    <a:pt x="1639832" y="6462531"/>
                  </a:lnTo>
                  <a:close/>
                  <a:moveTo>
                    <a:pt x="8133127" y="5577474"/>
                  </a:moveTo>
                  <a:lnTo>
                    <a:pt x="7013483" y="6151993"/>
                  </a:lnTo>
                  <a:lnTo>
                    <a:pt x="7312714" y="6062721"/>
                  </a:lnTo>
                  <a:lnTo>
                    <a:pt x="8558336" y="5689731"/>
                  </a:lnTo>
                  <a:close/>
                  <a:moveTo>
                    <a:pt x="3510766" y="5333222"/>
                  </a:moveTo>
                  <a:lnTo>
                    <a:pt x="3384969" y="5571028"/>
                  </a:lnTo>
                  <a:lnTo>
                    <a:pt x="3253401" y="5819963"/>
                  </a:lnTo>
                  <a:lnTo>
                    <a:pt x="3357856" y="5868689"/>
                  </a:lnTo>
                  <a:lnTo>
                    <a:pt x="4818668" y="6548274"/>
                  </a:lnTo>
                  <a:close/>
                  <a:moveTo>
                    <a:pt x="3499955" y="5332916"/>
                  </a:moveTo>
                  <a:lnTo>
                    <a:pt x="2190493" y="5819931"/>
                  </a:lnTo>
                  <a:lnTo>
                    <a:pt x="3170063" y="5816304"/>
                  </a:lnTo>
                  <a:lnTo>
                    <a:pt x="3243204" y="5816026"/>
                  </a:lnTo>
                  <a:lnTo>
                    <a:pt x="3243223" y="5816018"/>
                  </a:lnTo>
                  <a:lnTo>
                    <a:pt x="3245232" y="5816018"/>
                  </a:lnTo>
                  <a:close/>
                  <a:moveTo>
                    <a:pt x="7517379" y="5104397"/>
                  </a:moveTo>
                  <a:lnTo>
                    <a:pt x="7036234" y="6042983"/>
                  </a:lnTo>
                  <a:lnTo>
                    <a:pt x="6976018" y="6160711"/>
                  </a:lnTo>
                  <a:lnTo>
                    <a:pt x="8123101" y="5571461"/>
                  </a:lnTo>
                  <a:close/>
                  <a:moveTo>
                    <a:pt x="4921905" y="5090073"/>
                  </a:moveTo>
                  <a:lnTo>
                    <a:pt x="3520292" y="5327165"/>
                  </a:lnTo>
                  <a:lnTo>
                    <a:pt x="4841771" y="6555704"/>
                  </a:lnTo>
                  <a:close/>
                  <a:moveTo>
                    <a:pt x="5255470" y="4997900"/>
                  </a:moveTo>
                  <a:lnTo>
                    <a:pt x="4853957" y="6561314"/>
                  </a:lnTo>
                  <a:lnTo>
                    <a:pt x="6951769" y="6170827"/>
                  </a:lnTo>
                  <a:close/>
                  <a:moveTo>
                    <a:pt x="5242686" y="4996809"/>
                  </a:moveTo>
                  <a:lnTo>
                    <a:pt x="4932030" y="5088360"/>
                  </a:lnTo>
                  <a:lnTo>
                    <a:pt x="4932029" y="5088361"/>
                  </a:lnTo>
                  <a:lnTo>
                    <a:pt x="4932022" y="5088362"/>
                  </a:lnTo>
                  <a:lnTo>
                    <a:pt x="4854393" y="6508761"/>
                  </a:lnTo>
                  <a:close/>
                  <a:moveTo>
                    <a:pt x="5266977" y="4994146"/>
                  </a:moveTo>
                  <a:lnTo>
                    <a:pt x="6963804" y="6164812"/>
                  </a:lnTo>
                  <a:lnTo>
                    <a:pt x="7139543" y="5821312"/>
                  </a:lnTo>
                  <a:lnTo>
                    <a:pt x="7507260" y="5102389"/>
                  </a:lnTo>
                  <a:close/>
                  <a:moveTo>
                    <a:pt x="4415457" y="4690685"/>
                  </a:moveTo>
                  <a:lnTo>
                    <a:pt x="4932313" y="5079049"/>
                  </a:lnTo>
                  <a:lnTo>
                    <a:pt x="5234887" y="4988132"/>
                  </a:lnTo>
                  <a:close/>
                  <a:moveTo>
                    <a:pt x="4378453" y="4677424"/>
                  </a:moveTo>
                  <a:lnTo>
                    <a:pt x="4033657" y="4936076"/>
                  </a:lnTo>
                  <a:lnTo>
                    <a:pt x="3530923" y="5314652"/>
                  </a:lnTo>
                  <a:lnTo>
                    <a:pt x="4911483" y="5080461"/>
                  </a:lnTo>
                  <a:close/>
                  <a:moveTo>
                    <a:pt x="4328311" y="4448904"/>
                  </a:moveTo>
                  <a:lnTo>
                    <a:pt x="3548232" y="5290671"/>
                  </a:lnTo>
                  <a:lnTo>
                    <a:pt x="3584161" y="5263698"/>
                  </a:lnTo>
                  <a:lnTo>
                    <a:pt x="4374079" y="4669679"/>
                  </a:lnTo>
                  <a:lnTo>
                    <a:pt x="4334688" y="4479388"/>
                  </a:lnTo>
                  <a:close/>
                  <a:moveTo>
                    <a:pt x="5479583" y="4310588"/>
                  </a:moveTo>
                  <a:lnTo>
                    <a:pt x="4337549" y="4442748"/>
                  </a:lnTo>
                  <a:lnTo>
                    <a:pt x="4383566" y="4665040"/>
                  </a:lnTo>
                  <a:close/>
                  <a:moveTo>
                    <a:pt x="5519413" y="4307255"/>
                  </a:moveTo>
                  <a:lnTo>
                    <a:pt x="5144704" y="4428166"/>
                  </a:lnTo>
                  <a:lnTo>
                    <a:pt x="4394497" y="4671410"/>
                  </a:lnTo>
                  <a:lnTo>
                    <a:pt x="5248580" y="4981993"/>
                  </a:lnTo>
                  <a:close/>
                  <a:moveTo>
                    <a:pt x="5528068" y="4306717"/>
                  </a:moveTo>
                  <a:lnTo>
                    <a:pt x="5258013" y="4982463"/>
                  </a:lnTo>
                  <a:lnTo>
                    <a:pt x="7483414" y="5090813"/>
                  </a:lnTo>
                  <a:close/>
                  <a:moveTo>
                    <a:pt x="6532041" y="3478438"/>
                  </a:moveTo>
                  <a:lnTo>
                    <a:pt x="5537906" y="4297830"/>
                  </a:lnTo>
                  <a:lnTo>
                    <a:pt x="7502411" y="5085564"/>
                  </a:lnTo>
                  <a:close/>
                  <a:moveTo>
                    <a:pt x="3955693" y="3185482"/>
                  </a:moveTo>
                  <a:lnTo>
                    <a:pt x="4334192" y="4432417"/>
                  </a:lnTo>
                  <a:lnTo>
                    <a:pt x="5511906" y="4296148"/>
                  </a:lnTo>
                  <a:close/>
                  <a:moveTo>
                    <a:pt x="7339300" y="3117432"/>
                  </a:moveTo>
                  <a:lnTo>
                    <a:pt x="6840315" y="3338407"/>
                  </a:lnTo>
                  <a:lnTo>
                    <a:pt x="6541881" y="3472111"/>
                  </a:lnTo>
                  <a:lnTo>
                    <a:pt x="7509004" y="5073853"/>
                  </a:lnTo>
                  <a:lnTo>
                    <a:pt x="7356409" y="3126890"/>
                  </a:lnTo>
                  <a:lnTo>
                    <a:pt x="7340488" y="3120299"/>
                  </a:lnTo>
                  <a:close/>
                  <a:moveTo>
                    <a:pt x="8038852" y="3099888"/>
                  </a:moveTo>
                  <a:lnTo>
                    <a:pt x="7649153" y="3103305"/>
                  </a:lnTo>
                  <a:lnTo>
                    <a:pt x="7383429" y="3105669"/>
                  </a:lnTo>
                  <a:lnTo>
                    <a:pt x="7377365" y="3120299"/>
                  </a:lnTo>
                  <a:lnTo>
                    <a:pt x="7364493" y="3125628"/>
                  </a:lnTo>
                  <a:lnTo>
                    <a:pt x="7517379" y="5070319"/>
                  </a:lnTo>
                  <a:close/>
                  <a:moveTo>
                    <a:pt x="5301335" y="2516506"/>
                  </a:moveTo>
                  <a:lnTo>
                    <a:pt x="5531662" y="4289999"/>
                  </a:lnTo>
                  <a:lnTo>
                    <a:pt x="6525573" y="3470791"/>
                  </a:lnTo>
                  <a:close/>
                  <a:moveTo>
                    <a:pt x="5290014" y="2511993"/>
                  </a:moveTo>
                  <a:lnTo>
                    <a:pt x="3959511" y="3173891"/>
                  </a:lnTo>
                  <a:lnTo>
                    <a:pt x="5520028" y="4287627"/>
                  </a:lnTo>
                  <a:close/>
                  <a:moveTo>
                    <a:pt x="8038865" y="2458374"/>
                  </a:moveTo>
                  <a:lnTo>
                    <a:pt x="7700793" y="2781034"/>
                  </a:lnTo>
                  <a:lnTo>
                    <a:pt x="7379329" y="3088184"/>
                  </a:lnTo>
                  <a:lnTo>
                    <a:pt x="7382419" y="3095639"/>
                  </a:lnTo>
                  <a:lnTo>
                    <a:pt x="7744055" y="3092478"/>
                  </a:lnTo>
                  <a:lnTo>
                    <a:pt x="8040846" y="3089813"/>
                  </a:lnTo>
                  <a:lnTo>
                    <a:pt x="8039921" y="2790962"/>
                  </a:lnTo>
                  <a:close/>
                  <a:moveTo>
                    <a:pt x="8046907" y="2454823"/>
                  </a:moveTo>
                  <a:lnTo>
                    <a:pt x="8047859" y="2762309"/>
                  </a:lnTo>
                  <a:lnTo>
                    <a:pt x="8048887" y="3087810"/>
                  </a:lnTo>
                  <a:lnTo>
                    <a:pt x="8929133" y="2554750"/>
                  </a:lnTo>
                  <a:close/>
                  <a:moveTo>
                    <a:pt x="4210580" y="2183123"/>
                  </a:moveTo>
                  <a:lnTo>
                    <a:pt x="3955935" y="3163634"/>
                  </a:lnTo>
                  <a:lnTo>
                    <a:pt x="5281022" y="2504474"/>
                  </a:lnTo>
                  <a:lnTo>
                    <a:pt x="5126156" y="2457809"/>
                  </a:lnTo>
                  <a:close/>
                  <a:moveTo>
                    <a:pt x="6380143" y="2033404"/>
                  </a:moveTo>
                  <a:lnTo>
                    <a:pt x="6536587" y="3462660"/>
                  </a:lnTo>
                  <a:lnTo>
                    <a:pt x="7334645" y="3106200"/>
                  </a:lnTo>
                  <a:lnTo>
                    <a:pt x="7332851" y="3101873"/>
                  </a:lnTo>
                  <a:lnTo>
                    <a:pt x="7338458" y="3088343"/>
                  </a:lnTo>
                  <a:close/>
                  <a:moveTo>
                    <a:pt x="6368373" y="2027753"/>
                  </a:moveTo>
                  <a:lnTo>
                    <a:pt x="5303418" y="2504739"/>
                  </a:lnTo>
                  <a:lnTo>
                    <a:pt x="6526562" y="3458651"/>
                  </a:lnTo>
                  <a:close/>
                  <a:moveTo>
                    <a:pt x="6388299" y="2027536"/>
                  </a:moveTo>
                  <a:lnTo>
                    <a:pt x="7347020" y="3080742"/>
                  </a:lnTo>
                  <a:lnTo>
                    <a:pt x="7358926" y="3075813"/>
                  </a:lnTo>
                  <a:lnTo>
                    <a:pt x="7372053" y="3081247"/>
                  </a:lnTo>
                  <a:lnTo>
                    <a:pt x="8031658" y="2449482"/>
                  </a:lnTo>
                  <a:close/>
                  <a:moveTo>
                    <a:pt x="5297069" y="1458094"/>
                  </a:moveTo>
                  <a:lnTo>
                    <a:pt x="5297069" y="2496455"/>
                  </a:lnTo>
                  <a:lnTo>
                    <a:pt x="6362096" y="2019370"/>
                  </a:lnTo>
                  <a:close/>
                  <a:moveTo>
                    <a:pt x="5291049" y="1458091"/>
                  </a:moveTo>
                  <a:lnTo>
                    <a:pt x="4217998" y="2173720"/>
                  </a:lnTo>
                  <a:lnTo>
                    <a:pt x="5291049" y="2496455"/>
                  </a:lnTo>
                  <a:close/>
                  <a:moveTo>
                    <a:pt x="9028972" y="0"/>
                  </a:moveTo>
                  <a:lnTo>
                    <a:pt x="9047485" y="0"/>
                  </a:lnTo>
                  <a:lnTo>
                    <a:pt x="9168788" y="67112"/>
                  </a:lnTo>
                  <a:lnTo>
                    <a:pt x="9172085" y="68933"/>
                  </a:lnTo>
                  <a:lnTo>
                    <a:pt x="9172085" y="78956"/>
                  </a:lnTo>
                  <a:lnTo>
                    <a:pt x="9172084" y="78956"/>
                  </a:lnTo>
                  <a:lnTo>
                    <a:pt x="9172084" y="78957"/>
                  </a:lnTo>
                  <a:close/>
                  <a:moveTo>
                    <a:pt x="8454152" y="0"/>
                  </a:moveTo>
                  <a:lnTo>
                    <a:pt x="8467584" y="0"/>
                  </a:lnTo>
                  <a:lnTo>
                    <a:pt x="9168073" y="918868"/>
                  </a:lnTo>
                  <a:lnTo>
                    <a:pt x="9168073" y="918869"/>
                  </a:lnTo>
                  <a:lnTo>
                    <a:pt x="9168073" y="934905"/>
                  </a:lnTo>
                  <a:lnTo>
                    <a:pt x="9168073" y="934906"/>
                  </a:lnTo>
                  <a:lnTo>
                    <a:pt x="9165957" y="932134"/>
                  </a:lnTo>
                  <a:close/>
                  <a:moveTo>
                    <a:pt x="5810866" y="0"/>
                  </a:moveTo>
                  <a:lnTo>
                    <a:pt x="5819474" y="0"/>
                  </a:lnTo>
                  <a:lnTo>
                    <a:pt x="5299357" y="1447271"/>
                  </a:lnTo>
                  <a:lnTo>
                    <a:pt x="6365468" y="2008686"/>
                  </a:lnTo>
                  <a:lnTo>
                    <a:pt x="5881585" y="0"/>
                  </a:lnTo>
                  <a:lnTo>
                    <a:pt x="5892502" y="0"/>
                  </a:lnTo>
                  <a:lnTo>
                    <a:pt x="6375720" y="2005634"/>
                  </a:lnTo>
                  <a:lnTo>
                    <a:pt x="7676521" y="0"/>
                  </a:lnTo>
                  <a:lnTo>
                    <a:pt x="7688594" y="0"/>
                  </a:lnTo>
                  <a:lnTo>
                    <a:pt x="6496195" y="1839274"/>
                  </a:lnTo>
                  <a:lnTo>
                    <a:pt x="6382405" y="2014969"/>
                  </a:lnTo>
                  <a:lnTo>
                    <a:pt x="7215701" y="2229182"/>
                  </a:lnTo>
                  <a:lnTo>
                    <a:pt x="8038851" y="2440331"/>
                  </a:lnTo>
                  <a:lnTo>
                    <a:pt x="8037422" y="1372124"/>
                  </a:lnTo>
                  <a:lnTo>
                    <a:pt x="8035573" y="0"/>
                  </a:lnTo>
                  <a:lnTo>
                    <a:pt x="8045614" y="0"/>
                  </a:lnTo>
                  <a:lnTo>
                    <a:pt x="8048878" y="2439372"/>
                  </a:lnTo>
                  <a:lnTo>
                    <a:pt x="9156213" y="1903934"/>
                  </a:lnTo>
                  <a:lnTo>
                    <a:pt x="9162055" y="1901104"/>
                  </a:lnTo>
                  <a:lnTo>
                    <a:pt x="9162055" y="1901109"/>
                  </a:lnTo>
                  <a:lnTo>
                    <a:pt x="9162055" y="1909127"/>
                  </a:lnTo>
                  <a:lnTo>
                    <a:pt x="9162055" y="1911127"/>
                  </a:lnTo>
                  <a:lnTo>
                    <a:pt x="8059607" y="2444007"/>
                  </a:lnTo>
                  <a:lnTo>
                    <a:pt x="8943498" y="2544125"/>
                  </a:lnTo>
                  <a:lnTo>
                    <a:pt x="9160045" y="2287985"/>
                  </a:lnTo>
                  <a:lnTo>
                    <a:pt x="9160045" y="2287988"/>
                  </a:lnTo>
                  <a:lnTo>
                    <a:pt x="9160047" y="2287985"/>
                  </a:lnTo>
                  <a:lnTo>
                    <a:pt x="9160047" y="2304021"/>
                  </a:lnTo>
                  <a:lnTo>
                    <a:pt x="8954193" y="2548947"/>
                  </a:lnTo>
                  <a:lnTo>
                    <a:pt x="9157443" y="2650516"/>
                  </a:lnTo>
                  <a:lnTo>
                    <a:pt x="9158042" y="2650812"/>
                  </a:lnTo>
                  <a:lnTo>
                    <a:pt x="9158042" y="2660834"/>
                  </a:lnTo>
                  <a:lnTo>
                    <a:pt x="9156218" y="2659924"/>
                  </a:lnTo>
                  <a:lnTo>
                    <a:pt x="9156035" y="2660839"/>
                  </a:lnTo>
                  <a:lnTo>
                    <a:pt x="8991906" y="2579586"/>
                  </a:lnTo>
                  <a:lnTo>
                    <a:pt x="9158042" y="2708945"/>
                  </a:lnTo>
                  <a:lnTo>
                    <a:pt x="9158042" y="2720973"/>
                  </a:lnTo>
                  <a:lnTo>
                    <a:pt x="8945743" y="2556835"/>
                  </a:lnTo>
                  <a:lnTo>
                    <a:pt x="8063788" y="3090815"/>
                  </a:lnTo>
                  <a:lnTo>
                    <a:pt x="9156039" y="3155957"/>
                  </a:lnTo>
                  <a:lnTo>
                    <a:pt x="9156039" y="3165981"/>
                  </a:lnTo>
                  <a:lnTo>
                    <a:pt x="9156038" y="3165981"/>
                  </a:lnTo>
                  <a:lnTo>
                    <a:pt x="9156038" y="3167993"/>
                  </a:lnTo>
                  <a:lnTo>
                    <a:pt x="8077585" y="3103790"/>
                  </a:lnTo>
                  <a:lnTo>
                    <a:pt x="9154033" y="3558874"/>
                  </a:lnTo>
                  <a:lnTo>
                    <a:pt x="9154033" y="3568896"/>
                  </a:lnTo>
                  <a:lnTo>
                    <a:pt x="9154032" y="3568895"/>
                  </a:lnTo>
                  <a:lnTo>
                    <a:pt x="9154032" y="3570903"/>
                  </a:lnTo>
                  <a:lnTo>
                    <a:pt x="8050595" y="3104562"/>
                  </a:lnTo>
                  <a:lnTo>
                    <a:pt x="7527701" y="5082096"/>
                  </a:lnTo>
                  <a:lnTo>
                    <a:pt x="9150022" y="4062021"/>
                  </a:lnTo>
                  <a:lnTo>
                    <a:pt x="9150022" y="4065287"/>
                  </a:lnTo>
                  <a:lnTo>
                    <a:pt x="9152028" y="4064025"/>
                  </a:lnTo>
                  <a:lnTo>
                    <a:pt x="9150020" y="4076053"/>
                  </a:lnTo>
                  <a:lnTo>
                    <a:pt x="7545025" y="5086982"/>
                  </a:lnTo>
                  <a:lnTo>
                    <a:pt x="9146009" y="4915966"/>
                  </a:lnTo>
                  <a:lnTo>
                    <a:pt x="9146009" y="4917973"/>
                  </a:lnTo>
                  <a:lnTo>
                    <a:pt x="9146010" y="4917973"/>
                  </a:lnTo>
                  <a:lnTo>
                    <a:pt x="9146009" y="4917978"/>
                  </a:lnTo>
                  <a:lnTo>
                    <a:pt x="9146009" y="4925990"/>
                  </a:lnTo>
                  <a:lnTo>
                    <a:pt x="9144370" y="4926167"/>
                  </a:lnTo>
                  <a:lnTo>
                    <a:pt x="9144004" y="4927994"/>
                  </a:lnTo>
                  <a:lnTo>
                    <a:pt x="7530098" y="5100602"/>
                  </a:lnTo>
                  <a:lnTo>
                    <a:pt x="8134469" y="5564935"/>
                  </a:lnTo>
                  <a:lnTo>
                    <a:pt x="9144622" y="5179095"/>
                  </a:lnTo>
                  <a:lnTo>
                    <a:pt x="9146010" y="5178563"/>
                  </a:lnTo>
                  <a:lnTo>
                    <a:pt x="9146010" y="5188587"/>
                  </a:lnTo>
                  <a:lnTo>
                    <a:pt x="8147165" y="5571460"/>
                  </a:lnTo>
                  <a:lnTo>
                    <a:pt x="8574807" y="5685300"/>
                  </a:lnTo>
                  <a:lnTo>
                    <a:pt x="8576390" y="5683717"/>
                  </a:lnTo>
                  <a:lnTo>
                    <a:pt x="8577997" y="5684520"/>
                  </a:lnTo>
                  <a:lnTo>
                    <a:pt x="8579128" y="5684143"/>
                  </a:lnTo>
                  <a:lnTo>
                    <a:pt x="9144004" y="5358975"/>
                  </a:lnTo>
                  <a:lnTo>
                    <a:pt x="9146010" y="5368997"/>
                  </a:lnTo>
                  <a:lnTo>
                    <a:pt x="9144004" y="5370149"/>
                  </a:lnTo>
                  <a:lnTo>
                    <a:pt x="9144004" y="5371005"/>
                  </a:lnTo>
                  <a:lnTo>
                    <a:pt x="8591612" y="5687902"/>
                  </a:lnTo>
                  <a:lnTo>
                    <a:pt x="9144010" y="5894198"/>
                  </a:lnTo>
                  <a:lnTo>
                    <a:pt x="9144010" y="5904220"/>
                  </a:lnTo>
                  <a:lnTo>
                    <a:pt x="9141998" y="5903474"/>
                  </a:lnTo>
                  <a:lnTo>
                    <a:pt x="9141998" y="5906224"/>
                  </a:lnTo>
                  <a:lnTo>
                    <a:pt x="8594586" y="5702517"/>
                  </a:lnTo>
                  <a:lnTo>
                    <a:pt x="9139998" y="6405363"/>
                  </a:lnTo>
                  <a:lnTo>
                    <a:pt x="9139998" y="6419395"/>
                  </a:lnTo>
                  <a:lnTo>
                    <a:pt x="9137989" y="6416811"/>
                  </a:lnTo>
                  <a:lnTo>
                    <a:pt x="9137989" y="6419393"/>
                  </a:lnTo>
                  <a:lnTo>
                    <a:pt x="8579490" y="5701159"/>
                  </a:lnTo>
                  <a:lnTo>
                    <a:pt x="8221743" y="6858000"/>
                  </a:lnTo>
                  <a:lnTo>
                    <a:pt x="8210354" y="6858000"/>
                  </a:lnTo>
                  <a:lnTo>
                    <a:pt x="8567826" y="5699491"/>
                  </a:lnTo>
                  <a:lnTo>
                    <a:pt x="7284936" y="6081751"/>
                  </a:lnTo>
                  <a:lnTo>
                    <a:pt x="6973992" y="6174786"/>
                  </a:lnTo>
                  <a:lnTo>
                    <a:pt x="7531643" y="6713278"/>
                  </a:lnTo>
                  <a:lnTo>
                    <a:pt x="7681571" y="6858000"/>
                  </a:lnTo>
                  <a:lnTo>
                    <a:pt x="7670574" y="6858000"/>
                  </a:lnTo>
                  <a:lnTo>
                    <a:pt x="7525156" y="6717837"/>
                  </a:lnTo>
                  <a:lnTo>
                    <a:pt x="6969584" y="6182553"/>
                  </a:lnTo>
                  <a:lnTo>
                    <a:pt x="6814054" y="6858000"/>
                  </a:lnTo>
                  <a:lnTo>
                    <a:pt x="6801561" y="6858000"/>
                  </a:lnTo>
                  <a:lnTo>
                    <a:pt x="6954957" y="6191823"/>
                  </a:lnTo>
                  <a:lnTo>
                    <a:pt x="6379542" y="6858000"/>
                  </a:lnTo>
                  <a:lnTo>
                    <a:pt x="6367771" y="6858000"/>
                  </a:lnTo>
                  <a:lnTo>
                    <a:pt x="6953771" y="6178845"/>
                  </a:lnTo>
                  <a:lnTo>
                    <a:pt x="4861822" y="6569734"/>
                  </a:lnTo>
                  <a:lnTo>
                    <a:pt x="5457010" y="6858000"/>
                  </a:lnTo>
                  <a:lnTo>
                    <a:pt x="5433686" y="6858000"/>
                  </a:lnTo>
                  <a:lnTo>
                    <a:pt x="4849386" y="6574520"/>
                  </a:lnTo>
                  <a:lnTo>
                    <a:pt x="4748683" y="6858000"/>
                  </a:lnTo>
                  <a:lnTo>
                    <a:pt x="4737810" y="6858000"/>
                  </a:lnTo>
                  <a:lnTo>
                    <a:pt x="4837799" y="6576885"/>
                  </a:lnTo>
                  <a:lnTo>
                    <a:pt x="4291863" y="6858000"/>
                  </a:lnTo>
                  <a:lnTo>
                    <a:pt x="4268380" y="6858000"/>
                  </a:lnTo>
                  <a:lnTo>
                    <a:pt x="4834507" y="6566488"/>
                  </a:lnTo>
                  <a:lnTo>
                    <a:pt x="3251114" y="5828782"/>
                  </a:lnTo>
                  <a:lnTo>
                    <a:pt x="3065412" y="6858000"/>
                  </a:lnTo>
                  <a:lnTo>
                    <a:pt x="3055635" y="6858000"/>
                  </a:lnTo>
                  <a:lnTo>
                    <a:pt x="3086527" y="6687396"/>
                  </a:lnTo>
                  <a:lnTo>
                    <a:pt x="3241217" y="5830050"/>
                  </a:lnTo>
                  <a:lnTo>
                    <a:pt x="2434902" y="6154993"/>
                  </a:lnTo>
                  <a:lnTo>
                    <a:pt x="1626188" y="6481671"/>
                  </a:lnTo>
                  <a:lnTo>
                    <a:pt x="2090168" y="6858000"/>
                  </a:lnTo>
                  <a:lnTo>
                    <a:pt x="2073305" y="6858000"/>
                  </a:lnTo>
                  <a:lnTo>
                    <a:pt x="1618604" y="6489552"/>
                  </a:lnTo>
                  <a:lnTo>
                    <a:pt x="1530941" y="6716551"/>
                  </a:lnTo>
                  <a:lnTo>
                    <a:pt x="1476507" y="6858000"/>
                  </a:lnTo>
                  <a:lnTo>
                    <a:pt x="1464161" y="6858000"/>
                  </a:lnTo>
                  <a:lnTo>
                    <a:pt x="1603608" y="6495642"/>
                  </a:lnTo>
                  <a:lnTo>
                    <a:pt x="1087525" y="6858000"/>
                  </a:lnTo>
                  <a:lnTo>
                    <a:pt x="1070188" y="6858000"/>
                  </a:lnTo>
                  <a:lnTo>
                    <a:pt x="1600323" y="6486128"/>
                  </a:lnTo>
                  <a:lnTo>
                    <a:pt x="4012" y="6776204"/>
                  </a:lnTo>
                  <a:cubicBezTo>
                    <a:pt x="2006" y="6776204"/>
                    <a:pt x="0" y="6774198"/>
                    <a:pt x="0" y="6772194"/>
                  </a:cubicBezTo>
                  <a:cubicBezTo>
                    <a:pt x="0" y="6770188"/>
                    <a:pt x="0" y="6768184"/>
                    <a:pt x="2006" y="6766180"/>
                  </a:cubicBezTo>
                  <a:lnTo>
                    <a:pt x="1335798" y="5984399"/>
                  </a:lnTo>
                  <a:cubicBezTo>
                    <a:pt x="1337804" y="5984399"/>
                    <a:pt x="1337804" y="5984399"/>
                    <a:pt x="1339808" y="5984399"/>
                  </a:cubicBezTo>
                  <a:lnTo>
                    <a:pt x="1341481" y="5986070"/>
                  </a:lnTo>
                  <a:lnTo>
                    <a:pt x="2159347" y="5822988"/>
                  </a:lnTo>
                  <a:lnTo>
                    <a:pt x="2160145" y="5822032"/>
                  </a:lnTo>
                  <a:lnTo>
                    <a:pt x="2161748" y="5821231"/>
                  </a:lnTo>
                  <a:lnTo>
                    <a:pt x="2162150" y="5820028"/>
                  </a:lnTo>
                  <a:lnTo>
                    <a:pt x="3504781" y="5320075"/>
                  </a:lnTo>
                  <a:lnTo>
                    <a:pt x="3505972" y="5318885"/>
                  </a:lnTo>
                  <a:lnTo>
                    <a:pt x="3508182" y="5318510"/>
                  </a:lnTo>
                  <a:lnTo>
                    <a:pt x="4325882" y="4437486"/>
                  </a:lnTo>
                  <a:lnTo>
                    <a:pt x="3943215" y="3173999"/>
                  </a:lnTo>
                  <a:lnTo>
                    <a:pt x="3943616" y="3172797"/>
                  </a:lnTo>
                  <a:lnTo>
                    <a:pt x="3943219" y="3172003"/>
                  </a:lnTo>
                  <a:lnTo>
                    <a:pt x="3943215" y="3171997"/>
                  </a:lnTo>
                  <a:lnTo>
                    <a:pt x="3943215" y="3171996"/>
                  </a:lnTo>
                  <a:lnTo>
                    <a:pt x="4201951" y="2175725"/>
                  </a:lnTo>
                  <a:lnTo>
                    <a:pt x="4202952" y="2174724"/>
                  </a:lnTo>
                  <a:lnTo>
                    <a:pt x="4203955" y="2171719"/>
                  </a:lnTo>
                  <a:lnTo>
                    <a:pt x="5289358" y="144719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任意形状 189"/>
            <p:cNvSpPr/>
            <p:nvPr/>
          </p:nvSpPr>
          <p:spPr>
            <a:xfrm>
              <a:off x="3025601" y="1364314"/>
              <a:ext cx="9023086" cy="5442684"/>
            </a:xfrm>
            <a:custGeom>
              <a:avLst/>
              <a:gdLst>
                <a:gd name="connsiteX0" fmla="*/ 39488 w 9022184"/>
                <a:gd name="connsiteY0" fmla="*/ 5364099 h 5443025"/>
                <a:gd name="connsiteX1" fmla="*/ 78976 w 9022184"/>
                <a:gd name="connsiteY1" fmla="*/ 5403560 h 5443025"/>
                <a:gd name="connsiteX2" fmla="*/ 39488 w 9022184"/>
                <a:gd name="connsiteY2" fmla="*/ 5443025 h 5443025"/>
                <a:gd name="connsiteX3" fmla="*/ 0 w 9022184"/>
                <a:gd name="connsiteY3" fmla="*/ 5403560 h 5443025"/>
                <a:gd name="connsiteX4" fmla="*/ 39488 w 9022184"/>
                <a:gd name="connsiteY4" fmla="*/ 5364099 h 5443025"/>
                <a:gd name="connsiteX5" fmla="*/ 4879599 w 9022184"/>
                <a:gd name="connsiteY5" fmla="*/ 5141713 h 5443025"/>
                <a:gd name="connsiteX6" fmla="*/ 4937369 w 9022184"/>
                <a:gd name="connsiteY6" fmla="*/ 5199447 h 5443025"/>
                <a:gd name="connsiteX7" fmla="*/ 4879599 w 9022184"/>
                <a:gd name="connsiteY7" fmla="*/ 5257179 h 5443025"/>
                <a:gd name="connsiteX8" fmla="*/ 4821833 w 9022184"/>
                <a:gd name="connsiteY8" fmla="*/ 5199447 h 5443025"/>
                <a:gd name="connsiteX9" fmla="*/ 4879599 w 9022184"/>
                <a:gd name="connsiteY9" fmla="*/ 5141713 h 5443025"/>
                <a:gd name="connsiteX10" fmla="*/ 1650416 w 9022184"/>
                <a:gd name="connsiteY10" fmla="*/ 5041486 h 5443025"/>
                <a:gd name="connsiteX11" fmla="*/ 1720216 w 9022184"/>
                <a:gd name="connsiteY11" fmla="*/ 5111248 h 5443025"/>
                <a:gd name="connsiteX12" fmla="*/ 1650416 w 9022184"/>
                <a:gd name="connsiteY12" fmla="*/ 5181009 h 5443025"/>
                <a:gd name="connsiteX13" fmla="*/ 1580614 w 9022184"/>
                <a:gd name="connsiteY13" fmla="*/ 5111248 h 5443025"/>
                <a:gd name="connsiteX14" fmla="*/ 1650416 w 9022184"/>
                <a:gd name="connsiteY14" fmla="*/ 5041486 h 5443025"/>
                <a:gd name="connsiteX15" fmla="*/ 6998824 w 9022184"/>
                <a:gd name="connsiteY15" fmla="*/ 4762851 h 5443025"/>
                <a:gd name="connsiteX16" fmla="*/ 7039744 w 9022184"/>
                <a:gd name="connsiteY16" fmla="*/ 4803744 h 5443025"/>
                <a:gd name="connsiteX17" fmla="*/ 6998824 w 9022184"/>
                <a:gd name="connsiteY17" fmla="*/ 4844639 h 5443025"/>
                <a:gd name="connsiteX18" fmla="*/ 6957907 w 9022184"/>
                <a:gd name="connsiteY18" fmla="*/ 4803744 h 5443025"/>
                <a:gd name="connsiteX19" fmla="*/ 6998824 w 9022184"/>
                <a:gd name="connsiteY19" fmla="*/ 4762851 h 5443025"/>
                <a:gd name="connsiteX20" fmla="*/ 1372828 w 9022184"/>
                <a:gd name="connsiteY20" fmla="*/ 4568406 h 5443025"/>
                <a:gd name="connsiteX21" fmla="*/ 1425780 w 9022184"/>
                <a:gd name="connsiteY21" fmla="*/ 4621328 h 5443025"/>
                <a:gd name="connsiteX22" fmla="*/ 1372828 w 9022184"/>
                <a:gd name="connsiteY22" fmla="*/ 4674250 h 5443025"/>
                <a:gd name="connsiteX23" fmla="*/ 1319874 w 9022184"/>
                <a:gd name="connsiteY23" fmla="*/ 4621328 h 5443025"/>
                <a:gd name="connsiteX24" fmla="*/ 1372828 w 9022184"/>
                <a:gd name="connsiteY24" fmla="*/ 4568406 h 5443025"/>
                <a:gd name="connsiteX25" fmla="*/ 2197169 w 9022184"/>
                <a:gd name="connsiteY25" fmla="*/ 4416060 h 5443025"/>
                <a:gd name="connsiteX26" fmla="*/ 2238089 w 9022184"/>
                <a:gd name="connsiteY26" fmla="*/ 4456952 h 5443025"/>
                <a:gd name="connsiteX27" fmla="*/ 2197169 w 9022184"/>
                <a:gd name="connsiteY27" fmla="*/ 4497845 h 5443025"/>
                <a:gd name="connsiteX28" fmla="*/ 2156252 w 9022184"/>
                <a:gd name="connsiteY28" fmla="*/ 4456952 h 5443025"/>
                <a:gd name="connsiteX29" fmla="*/ 2197169 w 9022184"/>
                <a:gd name="connsiteY29" fmla="*/ 4416060 h 5443025"/>
                <a:gd name="connsiteX30" fmla="*/ 3280654 w 9022184"/>
                <a:gd name="connsiteY30" fmla="*/ 4385991 h 5443025"/>
                <a:gd name="connsiteX31" fmla="*/ 3348049 w 9022184"/>
                <a:gd name="connsiteY31" fmla="*/ 4453347 h 5443025"/>
                <a:gd name="connsiteX32" fmla="*/ 3280654 w 9022184"/>
                <a:gd name="connsiteY32" fmla="*/ 4520702 h 5443025"/>
                <a:gd name="connsiteX33" fmla="*/ 3213259 w 9022184"/>
                <a:gd name="connsiteY33" fmla="*/ 4453347 h 5443025"/>
                <a:gd name="connsiteX34" fmla="*/ 3280654 w 9022184"/>
                <a:gd name="connsiteY34" fmla="*/ 4385991 h 5443025"/>
                <a:gd name="connsiteX35" fmla="*/ 8609406 w 9022184"/>
                <a:gd name="connsiteY35" fmla="*/ 4267698 h 5443025"/>
                <a:gd name="connsiteX36" fmla="*/ 8662357 w 9022184"/>
                <a:gd name="connsiteY36" fmla="*/ 4320620 h 5443025"/>
                <a:gd name="connsiteX37" fmla="*/ 8609406 w 9022184"/>
                <a:gd name="connsiteY37" fmla="*/ 4373542 h 5443025"/>
                <a:gd name="connsiteX38" fmla="*/ 8556451 w 9022184"/>
                <a:gd name="connsiteY38" fmla="*/ 4320620 h 5443025"/>
                <a:gd name="connsiteX39" fmla="*/ 8609406 w 9022184"/>
                <a:gd name="connsiteY39" fmla="*/ 4267698 h 5443025"/>
                <a:gd name="connsiteX40" fmla="*/ 8164541 w 9022184"/>
                <a:gd name="connsiteY40" fmla="*/ 4123393 h 5443025"/>
                <a:gd name="connsiteX41" fmla="*/ 8243971 w 9022184"/>
                <a:gd name="connsiteY41" fmla="*/ 4202776 h 5443025"/>
                <a:gd name="connsiteX42" fmla="*/ 8164541 w 9022184"/>
                <a:gd name="connsiteY42" fmla="*/ 4282161 h 5443025"/>
                <a:gd name="connsiteX43" fmla="*/ 8085110 w 9022184"/>
                <a:gd name="connsiteY43" fmla="*/ 4202776 h 5443025"/>
                <a:gd name="connsiteX44" fmla="*/ 8164541 w 9022184"/>
                <a:gd name="connsiteY44" fmla="*/ 4123393 h 5443025"/>
                <a:gd name="connsiteX45" fmla="*/ 3543402 w 9022184"/>
                <a:gd name="connsiteY45" fmla="*/ 3912916 h 5443025"/>
                <a:gd name="connsiteX46" fmla="*/ 3586727 w 9022184"/>
                <a:gd name="connsiteY46" fmla="*/ 3956216 h 5443025"/>
                <a:gd name="connsiteX47" fmla="*/ 3543402 w 9022184"/>
                <a:gd name="connsiteY47" fmla="*/ 3999513 h 5443025"/>
                <a:gd name="connsiteX48" fmla="*/ 3500075 w 9022184"/>
                <a:gd name="connsiteY48" fmla="*/ 3956216 h 5443025"/>
                <a:gd name="connsiteX49" fmla="*/ 3543402 w 9022184"/>
                <a:gd name="connsiteY49" fmla="*/ 3912916 h 5443025"/>
                <a:gd name="connsiteX50" fmla="*/ 4962675 w 9022184"/>
                <a:gd name="connsiteY50" fmla="*/ 3680263 h 5443025"/>
                <a:gd name="connsiteX51" fmla="*/ 4999342 w 9022184"/>
                <a:gd name="connsiteY51" fmla="*/ 3716906 h 5443025"/>
                <a:gd name="connsiteX52" fmla="*/ 4962675 w 9022184"/>
                <a:gd name="connsiteY52" fmla="*/ 3753550 h 5443025"/>
                <a:gd name="connsiteX53" fmla="*/ 4926008 w 9022184"/>
                <a:gd name="connsiteY53" fmla="*/ 3716906 h 5443025"/>
                <a:gd name="connsiteX54" fmla="*/ 4962675 w 9022184"/>
                <a:gd name="connsiteY54" fmla="*/ 3680263 h 5443025"/>
                <a:gd name="connsiteX55" fmla="*/ 7548790 w 9022184"/>
                <a:gd name="connsiteY55" fmla="*/ 3674370 h 5443025"/>
                <a:gd name="connsiteX56" fmla="*/ 7604149 w 9022184"/>
                <a:gd name="connsiteY56" fmla="*/ 3729697 h 5443025"/>
                <a:gd name="connsiteX57" fmla="*/ 7548790 w 9022184"/>
                <a:gd name="connsiteY57" fmla="*/ 3785023 h 5443025"/>
                <a:gd name="connsiteX58" fmla="*/ 7493428 w 9022184"/>
                <a:gd name="connsiteY58" fmla="*/ 3729697 h 5443025"/>
                <a:gd name="connsiteX59" fmla="*/ 7548790 w 9022184"/>
                <a:gd name="connsiteY59" fmla="*/ 3674370 h 5443025"/>
                <a:gd name="connsiteX60" fmla="*/ 5284351 w 9022184"/>
                <a:gd name="connsiteY60" fmla="*/ 3552091 h 5443025"/>
                <a:gd name="connsiteX61" fmla="*/ 5351746 w 9022184"/>
                <a:gd name="connsiteY61" fmla="*/ 3619447 h 5443025"/>
                <a:gd name="connsiteX62" fmla="*/ 5284351 w 9022184"/>
                <a:gd name="connsiteY62" fmla="*/ 3686802 h 5443025"/>
                <a:gd name="connsiteX63" fmla="*/ 5216956 w 9022184"/>
                <a:gd name="connsiteY63" fmla="*/ 3619447 h 5443025"/>
                <a:gd name="connsiteX64" fmla="*/ 5284351 w 9022184"/>
                <a:gd name="connsiteY64" fmla="*/ 3552091 h 5443025"/>
                <a:gd name="connsiteX65" fmla="*/ 4411466 w 9022184"/>
                <a:gd name="connsiteY65" fmla="*/ 3261431 h 5443025"/>
                <a:gd name="connsiteX66" fmla="*/ 4452386 w 9022184"/>
                <a:gd name="connsiteY66" fmla="*/ 3302323 h 5443025"/>
                <a:gd name="connsiteX67" fmla="*/ 4411466 w 9022184"/>
                <a:gd name="connsiteY67" fmla="*/ 3343219 h 5443025"/>
                <a:gd name="connsiteX68" fmla="*/ 4370549 w 9022184"/>
                <a:gd name="connsiteY68" fmla="*/ 3302323 h 5443025"/>
                <a:gd name="connsiteX69" fmla="*/ 4411466 w 9022184"/>
                <a:gd name="connsiteY69" fmla="*/ 3261431 h 5443025"/>
                <a:gd name="connsiteX70" fmla="*/ 4362528 w 9022184"/>
                <a:gd name="connsiteY70" fmla="*/ 3032911 h 5443025"/>
                <a:gd name="connsiteX71" fmla="*/ 4398631 w 9022184"/>
                <a:gd name="connsiteY71" fmla="*/ 3068994 h 5443025"/>
                <a:gd name="connsiteX72" fmla="*/ 4362528 w 9022184"/>
                <a:gd name="connsiteY72" fmla="*/ 3105075 h 5443025"/>
                <a:gd name="connsiteX73" fmla="*/ 4326423 w 9022184"/>
                <a:gd name="connsiteY73" fmla="*/ 3068994 h 5443025"/>
                <a:gd name="connsiteX74" fmla="*/ 4362528 w 9022184"/>
                <a:gd name="connsiteY74" fmla="*/ 3032911 h 5443025"/>
                <a:gd name="connsiteX75" fmla="*/ 5558331 w 9022184"/>
                <a:gd name="connsiteY75" fmla="*/ 2856506 h 5443025"/>
                <a:gd name="connsiteX76" fmla="*/ 5632949 w 9022184"/>
                <a:gd name="connsiteY76" fmla="*/ 2931079 h 5443025"/>
                <a:gd name="connsiteX77" fmla="*/ 5558331 w 9022184"/>
                <a:gd name="connsiteY77" fmla="*/ 3005650 h 5443025"/>
                <a:gd name="connsiteX78" fmla="*/ 5483715 w 9022184"/>
                <a:gd name="connsiteY78" fmla="*/ 2931079 h 5443025"/>
                <a:gd name="connsiteX79" fmla="*/ 5558331 w 9022184"/>
                <a:gd name="connsiteY79" fmla="*/ 2856506 h 5443025"/>
                <a:gd name="connsiteX80" fmla="*/ 6565191 w 9022184"/>
                <a:gd name="connsiteY80" fmla="*/ 2026614 h 5443025"/>
                <a:gd name="connsiteX81" fmla="*/ 6639809 w 9022184"/>
                <a:gd name="connsiteY81" fmla="*/ 2101187 h 5443025"/>
                <a:gd name="connsiteX82" fmla="*/ 6565191 w 9022184"/>
                <a:gd name="connsiteY82" fmla="*/ 2175758 h 5443025"/>
                <a:gd name="connsiteX83" fmla="*/ 6490575 w 9022184"/>
                <a:gd name="connsiteY83" fmla="*/ 2101187 h 5443025"/>
                <a:gd name="connsiteX84" fmla="*/ 6565191 w 9022184"/>
                <a:gd name="connsiteY84" fmla="*/ 2026614 h 5443025"/>
                <a:gd name="connsiteX85" fmla="*/ 3981885 w 9022184"/>
                <a:gd name="connsiteY85" fmla="*/ 1767910 h 5443025"/>
                <a:gd name="connsiteX86" fmla="*/ 4018552 w 9022184"/>
                <a:gd name="connsiteY86" fmla="*/ 1804553 h 5443025"/>
                <a:gd name="connsiteX87" fmla="*/ 3981885 w 9022184"/>
                <a:gd name="connsiteY87" fmla="*/ 1841196 h 5443025"/>
                <a:gd name="connsiteX88" fmla="*/ 3945218 w 9022184"/>
                <a:gd name="connsiteY88" fmla="*/ 1804553 h 5443025"/>
                <a:gd name="connsiteX89" fmla="*/ 3981885 w 9022184"/>
                <a:gd name="connsiteY89" fmla="*/ 1767910 h 5443025"/>
                <a:gd name="connsiteX90" fmla="*/ 8077895 w 9022184"/>
                <a:gd name="connsiteY90" fmla="*/ 1661789 h 5443025"/>
                <a:gd name="connsiteX91" fmla="*/ 8142882 w 9022184"/>
                <a:gd name="connsiteY91" fmla="*/ 1726738 h 5443025"/>
                <a:gd name="connsiteX92" fmla="*/ 8077895 w 9022184"/>
                <a:gd name="connsiteY92" fmla="*/ 1791690 h 5443025"/>
                <a:gd name="connsiteX93" fmla="*/ 8012907 w 9022184"/>
                <a:gd name="connsiteY93" fmla="*/ 1726738 h 5443025"/>
                <a:gd name="connsiteX94" fmla="*/ 8077895 w 9022184"/>
                <a:gd name="connsiteY94" fmla="*/ 1661789 h 5443025"/>
                <a:gd name="connsiteX95" fmla="*/ 8978859 w 9022184"/>
                <a:gd name="connsiteY95" fmla="*/ 1138597 h 5443025"/>
                <a:gd name="connsiteX96" fmla="*/ 9022184 w 9022184"/>
                <a:gd name="connsiteY96" fmla="*/ 1181898 h 5443025"/>
                <a:gd name="connsiteX97" fmla="*/ 8978859 w 9022184"/>
                <a:gd name="connsiteY97" fmla="*/ 1225195 h 5443025"/>
                <a:gd name="connsiteX98" fmla="*/ 8935532 w 9022184"/>
                <a:gd name="connsiteY98" fmla="*/ 1181898 h 5443025"/>
                <a:gd name="connsiteX99" fmla="*/ 8978859 w 9022184"/>
                <a:gd name="connsiteY99" fmla="*/ 1138597 h 5443025"/>
                <a:gd name="connsiteX100" fmla="*/ 5327674 w 9022184"/>
                <a:gd name="connsiteY100" fmla="*/ 1094496 h 5443025"/>
                <a:gd name="connsiteX101" fmla="*/ 5366184 w 9022184"/>
                <a:gd name="connsiteY101" fmla="*/ 1132984 h 5443025"/>
                <a:gd name="connsiteX102" fmla="*/ 5327674 w 9022184"/>
                <a:gd name="connsiteY102" fmla="*/ 1171471 h 5443025"/>
                <a:gd name="connsiteX103" fmla="*/ 5289162 w 9022184"/>
                <a:gd name="connsiteY103" fmla="*/ 1132984 h 5443025"/>
                <a:gd name="connsiteX104" fmla="*/ 5327674 w 9022184"/>
                <a:gd name="connsiteY104" fmla="*/ 1094496 h 5443025"/>
                <a:gd name="connsiteX105" fmla="*/ 8075489 w 9022184"/>
                <a:gd name="connsiteY105" fmla="*/ 1002286 h 5443025"/>
                <a:gd name="connsiteX106" fmla="*/ 8150105 w 9022184"/>
                <a:gd name="connsiteY106" fmla="*/ 1076859 h 5443025"/>
                <a:gd name="connsiteX107" fmla="*/ 8075489 w 9022184"/>
                <a:gd name="connsiteY107" fmla="*/ 1151429 h 5443025"/>
                <a:gd name="connsiteX108" fmla="*/ 8000871 w 9022184"/>
                <a:gd name="connsiteY108" fmla="*/ 1076859 h 5443025"/>
                <a:gd name="connsiteX109" fmla="*/ 8075489 w 9022184"/>
                <a:gd name="connsiteY109" fmla="*/ 1002286 h 5443025"/>
                <a:gd name="connsiteX110" fmla="*/ 4238579 w 9022184"/>
                <a:gd name="connsiteY110" fmla="*/ 755722 h 5443025"/>
                <a:gd name="connsiteX111" fmla="*/ 4289126 w 9022184"/>
                <a:gd name="connsiteY111" fmla="*/ 806239 h 5443025"/>
                <a:gd name="connsiteX112" fmla="*/ 4238579 w 9022184"/>
                <a:gd name="connsiteY112" fmla="*/ 856754 h 5443025"/>
                <a:gd name="connsiteX113" fmla="*/ 4188032 w 9022184"/>
                <a:gd name="connsiteY113" fmla="*/ 806239 h 5443025"/>
                <a:gd name="connsiteX114" fmla="*/ 4238579 w 9022184"/>
                <a:gd name="connsiteY114" fmla="*/ 755722 h 5443025"/>
                <a:gd name="connsiteX115" fmla="*/ 6407143 w 9022184"/>
                <a:gd name="connsiteY115" fmla="*/ 609389 h 5443025"/>
                <a:gd name="connsiteX116" fmla="*/ 6448063 w 9022184"/>
                <a:gd name="connsiteY116" fmla="*/ 650282 h 5443025"/>
                <a:gd name="connsiteX117" fmla="*/ 6407143 w 9022184"/>
                <a:gd name="connsiteY117" fmla="*/ 691177 h 5443025"/>
                <a:gd name="connsiteX118" fmla="*/ 6366226 w 9022184"/>
                <a:gd name="connsiteY118" fmla="*/ 650282 h 5443025"/>
                <a:gd name="connsiteX119" fmla="*/ 6407143 w 9022184"/>
                <a:gd name="connsiteY119" fmla="*/ 609389 h 5443025"/>
                <a:gd name="connsiteX120" fmla="*/ 5326876 w 9022184"/>
                <a:gd name="connsiteY120" fmla="*/ 0 h 5443025"/>
                <a:gd name="connsiteX121" fmla="*/ 5408714 w 9022184"/>
                <a:gd name="connsiteY121" fmla="*/ 81790 h 5443025"/>
                <a:gd name="connsiteX122" fmla="*/ 5326876 w 9022184"/>
                <a:gd name="connsiteY122" fmla="*/ 163577 h 5443025"/>
                <a:gd name="connsiteX123" fmla="*/ 5245038 w 9022184"/>
                <a:gd name="connsiteY123" fmla="*/ 81790 h 5443025"/>
                <a:gd name="connsiteX124" fmla="*/ 5326876 w 9022184"/>
                <a:gd name="connsiteY124" fmla="*/ 0 h 54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9022184" h="5443025">
                  <a:moveTo>
                    <a:pt x="39488" y="5364099"/>
                  </a:moveTo>
                  <a:cubicBezTo>
                    <a:pt x="61297" y="5364099"/>
                    <a:pt x="78976" y="5381765"/>
                    <a:pt x="78976" y="5403560"/>
                  </a:cubicBezTo>
                  <a:cubicBezTo>
                    <a:pt x="78976" y="5425355"/>
                    <a:pt x="61297" y="5443025"/>
                    <a:pt x="39488" y="5443025"/>
                  </a:cubicBezTo>
                  <a:cubicBezTo>
                    <a:pt x="17680" y="5443025"/>
                    <a:pt x="0" y="5425355"/>
                    <a:pt x="0" y="5403560"/>
                  </a:cubicBezTo>
                  <a:cubicBezTo>
                    <a:pt x="0" y="5381765"/>
                    <a:pt x="17680" y="5364099"/>
                    <a:pt x="39488" y="5364099"/>
                  </a:cubicBezTo>
                  <a:close/>
                  <a:moveTo>
                    <a:pt x="4879599" y="5141713"/>
                  </a:moveTo>
                  <a:cubicBezTo>
                    <a:pt x="4911505" y="5141713"/>
                    <a:pt x="4937369" y="5167560"/>
                    <a:pt x="4937369" y="5199447"/>
                  </a:cubicBezTo>
                  <a:cubicBezTo>
                    <a:pt x="4937369" y="5231332"/>
                    <a:pt x="4911505" y="5257179"/>
                    <a:pt x="4879599" y="5257179"/>
                  </a:cubicBezTo>
                  <a:cubicBezTo>
                    <a:pt x="4847696" y="5257179"/>
                    <a:pt x="4821833" y="5231332"/>
                    <a:pt x="4821833" y="5199447"/>
                  </a:cubicBezTo>
                  <a:cubicBezTo>
                    <a:pt x="4821833" y="5167560"/>
                    <a:pt x="4847696" y="5141713"/>
                    <a:pt x="4879599" y="5141713"/>
                  </a:cubicBezTo>
                  <a:close/>
                  <a:moveTo>
                    <a:pt x="1650416" y="5041486"/>
                  </a:moveTo>
                  <a:cubicBezTo>
                    <a:pt x="1688966" y="5041486"/>
                    <a:pt x="1720216" y="5072718"/>
                    <a:pt x="1720216" y="5111248"/>
                  </a:cubicBezTo>
                  <a:cubicBezTo>
                    <a:pt x="1720216" y="5149775"/>
                    <a:pt x="1688966" y="5181009"/>
                    <a:pt x="1650416" y="5181009"/>
                  </a:cubicBezTo>
                  <a:cubicBezTo>
                    <a:pt x="1611866" y="5181009"/>
                    <a:pt x="1580614" y="5149775"/>
                    <a:pt x="1580614" y="5111248"/>
                  </a:cubicBezTo>
                  <a:cubicBezTo>
                    <a:pt x="1580614" y="5072718"/>
                    <a:pt x="1611866" y="5041486"/>
                    <a:pt x="1650416" y="5041486"/>
                  </a:cubicBezTo>
                  <a:close/>
                  <a:moveTo>
                    <a:pt x="6998824" y="4762851"/>
                  </a:moveTo>
                  <a:cubicBezTo>
                    <a:pt x="7021425" y="4762851"/>
                    <a:pt x="7039744" y="4781160"/>
                    <a:pt x="7039744" y="4803744"/>
                  </a:cubicBezTo>
                  <a:cubicBezTo>
                    <a:pt x="7039744" y="4826330"/>
                    <a:pt x="7021425" y="4844639"/>
                    <a:pt x="6998824" y="4844639"/>
                  </a:cubicBezTo>
                  <a:cubicBezTo>
                    <a:pt x="6976227" y="4844639"/>
                    <a:pt x="6957907" y="4826330"/>
                    <a:pt x="6957907" y="4803744"/>
                  </a:cubicBezTo>
                  <a:cubicBezTo>
                    <a:pt x="6957907" y="4781160"/>
                    <a:pt x="6976227" y="4762851"/>
                    <a:pt x="6998824" y="4762851"/>
                  </a:cubicBezTo>
                  <a:close/>
                  <a:moveTo>
                    <a:pt x="1372828" y="4568406"/>
                  </a:moveTo>
                  <a:cubicBezTo>
                    <a:pt x="1402074" y="4568406"/>
                    <a:pt x="1425780" y="4592099"/>
                    <a:pt x="1425780" y="4621328"/>
                  </a:cubicBezTo>
                  <a:cubicBezTo>
                    <a:pt x="1425780" y="4650554"/>
                    <a:pt x="1402074" y="4674250"/>
                    <a:pt x="1372828" y="4674250"/>
                  </a:cubicBezTo>
                  <a:cubicBezTo>
                    <a:pt x="1343583" y="4674250"/>
                    <a:pt x="1319874" y="4650554"/>
                    <a:pt x="1319874" y="4621328"/>
                  </a:cubicBezTo>
                  <a:cubicBezTo>
                    <a:pt x="1319874" y="4592099"/>
                    <a:pt x="1343583" y="4568406"/>
                    <a:pt x="1372828" y="4568406"/>
                  </a:cubicBezTo>
                  <a:close/>
                  <a:moveTo>
                    <a:pt x="2197169" y="4416060"/>
                  </a:moveTo>
                  <a:cubicBezTo>
                    <a:pt x="2219769" y="4416060"/>
                    <a:pt x="2238089" y="4434368"/>
                    <a:pt x="2238089" y="4456952"/>
                  </a:cubicBezTo>
                  <a:cubicBezTo>
                    <a:pt x="2238089" y="4479539"/>
                    <a:pt x="2219769" y="4497845"/>
                    <a:pt x="2197169" y="4497845"/>
                  </a:cubicBezTo>
                  <a:cubicBezTo>
                    <a:pt x="2174571" y="4497845"/>
                    <a:pt x="2156252" y="4479539"/>
                    <a:pt x="2156252" y="4456952"/>
                  </a:cubicBezTo>
                  <a:cubicBezTo>
                    <a:pt x="2156252" y="4434368"/>
                    <a:pt x="2174571" y="4416060"/>
                    <a:pt x="2197169" y="4416060"/>
                  </a:cubicBezTo>
                  <a:close/>
                  <a:moveTo>
                    <a:pt x="3280654" y="4385991"/>
                  </a:moveTo>
                  <a:cubicBezTo>
                    <a:pt x="3317875" y="4385991"/>
                    <a:pt x="3348049" y="4416147"/>
                    <a:pt x="3348049" y="4453347"/>
                  </a:cubicBezTo>
                  <a:cubicBezTo>
                    <a:pt x="3348049" y="4490546"/>
                    <a:pt x="3317875" y="4520702"/>
                    <a:pt x="3280654" y="4520702"/>
                  </a:cubicBezTo>
                  <a:cubicBezTo>
                    <a:pt x="3243433" y="4520702"/>
                    <a:pt x="3213259" y="4490546"/>
                    <a:pt x="3213259" y="4453347"/>
                  </a:cubicBezTo>
                  <a:cubicBezTo>
                    <a:pt x="3213259" y="4416147"/>
                    <a:pt x="3243433" y="4385991"/>
                    <a:pt x="3280654" y="4385991"/>
                  </a:cubicBezTo>
                  <a:close/>
                  <a:moveTo>
                    <a:pt x="8609406" y="4267698"/>
                  </a:moveTo>
                  <a:cubicBezTo>
                    <a:pt x="8638651" y="4267698"/>
                    <a:pt x="8662357" y="4291391"/>
                    <a:pt x="8662357" y="4320620"/>
                  </a:cubicBezTo>
                  <a:cubicBezTo>
                    <a:pt x="8662357" y="4349846"/>
                    <a:pt x="8638651" y="4373542"/>
                    <a:pt x="8609406" y="4373542"/>
                  </a:cubicBezTo>
                  <a:cubicBezTo>
                    <a:pt x="8580160" y="4373542"/>
                    <a:pt x="8556451" y="4349846"/>
                    <a:pt x="8556451" y="4320620"/>
                  </a:cubicBezTo>
                  <a:cubicBezTo>
                    <a:pt x="8556451" y="4291391"/>
                    <a:pt x="8580160" y="4267698"/>
                    <a:pt x="8609406" y="4267698"/>
                  </a:cubicBezTo>
                  <a:close/>
                  <a:moveTo>
                    <a:pt x="8164541" y="4123393"/>
                  </a:moveTo>
                  <a:cubicBezTo>
                    <a:pt x="8208407" y="4123393"/>
                    <a:pt x="8243971" y="4158933"/>
                    <a:pt x="8243971" y="4202776"/>
                  </a:cubicBezTo>
                  <a:cubicBezTo>
                    <a:pt x="8243971" y="4246618"/>
                    <a:pt x="8208407" y="4282161"/>
                    <a:pt x="8164541" y="4282161"/>
                  </a:cubicBezTo>
                  <a:cubicBezTo>
                    <a:pt x="8120674" y="4282161"/>
                    <a:pt x="8085110" y="4246618"/>
                    <a:pt x="8085110" y="4202776"/>
                  </a:cubicBezTo>
                  <a:cubicBezTo>
                    <a:pt x="8085110" y="4158933"/>
                    <a:pt x="8120674" y="4123393"/>
                    <a:pt x="8164541" y="4123393"/>
                  </a:cubicBezTo>
                  <a:close/>
                  <a:moveTo>
                    <a:pt x="3543402" y="3912916"/>
                  </a:moveTo>
                  <a:cubicBezTo>
                    <a:pt x="3567329" y="3912916"/>
                    <a:pt x="3586727" y="3932300"/>
                    <a:pt x="3586727" y="3956216"/>
                  </a:cubicBezTo>
                  <a:cubicBezTo>
                    <a:pt x="3586727" y="3980129"/>
                    <a:pt x="3567329" y="3999513"/>
                    <a:pt x="3543402" y="3999513"/>
                  </a:cubicBezTo>
                  <a:cubicBezTo>
                    <a:pt x="3519473" y="3999513"/>
                    <a:pt x="3500075" y="3980129"/>
                    <a:pt x="3500075" y="3956216"/>
                  </a:cubicBezTo>
                  <a:cubicBezTo>
                    <a:pt x="3500075" y="3932300"/>
                    <a:pt x="3519473" y="3912916"/>
                    <a:pt x="3543402" y="3912916"/>
                  </a:cubicBezTo>
                  <a:close/>
                  <a:moveTo>
                    <a:pt x="4962675" y="3680263"/>
                  </a:moveTo>
                  <a:cubicBezTo>
                    <a:pt x="4982926" y="3680263"/>
                    <a:pt x="4999342" y="3696668"/>
                    <a:pt x="4999342" y="3716906"/>
                  </a:cubicBezTo>
                  <a:cubicBezTo>
                    <a:pt x="4999342" y="3737144"/>
                    <a:pt x="4982926" y="3753550"/>
                    <a:pt x="4962675" y="3753550"/>
                  </a:cubicBezTo>
                  <a:cubicBezTo>
                    <a:pt x="4942423" y="3753550"/>
                    <a:pt x="4926008" y="3737144"/>
                    <a:pt x="4926008" y="3716906"/>
                  </a:cubicBezTo>
                  <a:cubicBezTo>
                    <a:pt x="4926008" y="3696668"/>
                    <a:pt x="4942423" y="3680263"/>
                    <a:pt x="4962675" y="3680263"/>
                  </a:cubicBezTo>
                  <a:close/>
                  <a:moveTo>
                    <a:pt x="7548790" y="3674370"/>
                  </a:moveTo>
                  <a:cubicBezTo>
                    <a:pt x="7579364" y="3674370"/>
                    <a:pt x="7604149" y="3699141"/>
                    <a:pt x="7604149" y="3729697"/>
                  </a:cubicBezTo>
                  <a:cubicBezTo>
                    <a:pt x="7604149" y="3760252"/>
                    <a:pt x="7579364" y="3785023"/>
                    <a:pt x="7548790" y="3785023"/>
                  </a:cubicBezTo>
                  <a:cubicBezTo>
                    <a:pt x="7518216" y="3785023"/>
                    <a:pt x="7493428" y="3760254"/>
                    <a:pt x="7493428" y="3729697"/>
                  </a:cubicBezTo>
                  <a:cubicBezTo>
                    <a:pt x="7493428" y="3699141"/>
                    <a:pt x="7518216" y="3674370"/>
                    <a:pt x="7548790" y="3674370"/>
                  </a:cubicBezTo>
                  <a:close/>
                  <a:moveTo>
                    <a:pt x="5284351" y="3552091"/>
                  </a:moveTo>
                  <a:cubicBezTo>
                    <a:pt x="5321572" y="3552091"/>
                    <a:pt x="5351746" y="3582247"/>
                    <a:pt x="5351746" y="3619447"/>
                  </a:cubicBezTo>
                  <a:cubicBezTo>
                    <a:pt x="5351746" y="3656646"/>
                    <a:pt x="5321572" y="3686802"/>
                    <a:pt x="5284351" y="3686802"/>
                  </a:cubicBezTo>
                  <a:cubicBezTo>
                    <a:pt x="5247130" y="3686802"/>
                    <a:pt x="5216956" y="3656646"/>
                    <a:pt x="5216956" y="3619447"/>
                  </a:cubicBezTo>
                  <a:cubicBezTo>
                    <a:pt x="5216956" y="3582247"/>
                    <a:pt x="5247130" y="3552091"/>
                    <a:pt x="5284351" y="3552091"/>
                  </a:cubicBezTo>
                  <a:close/>
                  <a:moveTo>
                    <a:pt x="4411466" y="3261431"/>
                  </a:moveTo>
                  <a:cubicBezTo>
                    <a:pt x="4434066" y="3261431"/>
                    <a:pt x="4452386" y="3279739"/>
                    <a:pt x="4452386" y="3302323"/>
                  </a:cubicBezTo>
                  <a:cubicBezTo>
                    <a:pt x="4452386" y="3324910"/>
                    <a:pt x="4434066" y="3343219"/>
                    <a:pt x="4411466" y="3343219"/>
                  </a:cubicBezTo>
                  <a:cubicBezTo>
                    <a:pt x="4388868" y="3343219"/>
                    <a:pt x="4370549" y="3324910"/>
                    <a:pt x="4370549" y="3302323"/>
                  </a:cubicBezTo>
                  <a:cubicBezTo>
                    <a:pt x="4370549" y="3279739"/>
                    <a:pt x="4388868" y="3261431"/>
                    <a:pt x="4411466" y="3261431"/>
                  </a:cubicBezTo>
                  <a:close/>
                  <a:moveTo>
                    <a:pt x="4362528" y="3032911"/>
                  </a:moveTo>
                  <a:cubicBezTo>
                    <a:pt x="4382468" y="3032911"/>
                    <a:pt x="4398631" y="3049065"/>
                    <a:pt x="4398631" y="3068994"/>
                  </a:cubicBezTo>
                  <a:cubicBezTo>
                    <a:pt x="4398631" y="3088920"/>
                    <a:pt x="4382468" y="3105075"/>
                    <a:pt x="4362528" y="3105075"/>
                  </a:cubicBezTo>
                  <a:cubicBezTo>
                    <a:pt x="4342588" y="3105075"/>
                    <a:pt x="4326423" y="3088920"/>
                    <a:pt x="4326423" y="3068994"/>
                  </a:cubicBezTo>
                  <a:cubicBezTo>
                    <a:pt x="4326423" y="3049065"/>
                    <a:pt x="4342588" y="3032911"/>
                    <a:pt x="4362528" y="3032911"/>
                  </a:cubicBezTo>
                  <a:close/>
                  <a:moveTo>
                    <a:pt x="5558331" y="2856506"/>
                  </a:moveTo>
                  <a:cubicBezTo>
                    <a:pt x="5599542" y="2856506"/>
                    <a:pt x="5632949" y="2889894"/>
                    <a:pt x="5632949" y="2931079"/>
                  </a:cubicBezTo>
                  <a:cubicBezTo>
                    <a:pt x="5632949" y="2972264"/>
                    <a:pt x="5599542" y="3005650"/>
                    <a:pt x="5558331" y="3005650"/>
                  </a:cubicBezTo>
                  <a:cubicBezTo>
                    <a:pt x="5517122" y="3005650"/>
                    <a:pt x="5483715" y="2972264"/>
                    <a:pt x="5483715" y="2931079"/>
                  </a:cubicBezTo>
                  <a:cubicBezTo>
                    <a:pt x="5483715" y="2889894"/>
                    <a:pt x="5517122" y="2856506"/>
                    <a:pt x="5558331" y="2856506"/>
                  </a:cubicBezTo>
                  <a:close/>
                  <a:moveTo>
                    <a:pt x="6565191" y="2026614"/>
                  </a:moveTo>
                  <a:cubicBezTo>
                    <a:pt x="6606402" y="2026614"/>
                    <a:pt x="6639809" y="2060002"/>
                    <a:pt x="6639809" y="2101187"/>
                  </a:cubicBezTo>
                  <a:cubicBezTo>
                    <a:pt x="6639809" y="2142372"/>
                    <a:pt x="6606402" y="2175758"/>
                    <a:pt x="6565191" y="2175758"/>
                  </a:cubicBezTo>
                  <a:cubicBezTo>
                    <a:pt x="6523982" y="2175758"/>
                    <a:pt x="6490575" y="2142372"/>
                    <a:pt x="6490575" y="2101187"/>
                  </a:cubicBezTo>
                  <a:cubicBezTo>
                    <a:pt x="6490575" y="2060002"/>
                    <a:pt x="6523982" y="2026614"/>
                    <a:pt x="6565191" y="2026614"/>
                  </a:cubicBezTo>
                  <a:close/>
                  <a:moveTo>
                    <a:pt x="3981885" y="1767910"/>
                  </a:moveTo>
                  <a:cubicBezTo>
                    <a:pt x="4002136" y="1767910"/>
                    <a:pt x="4018552" y="1784316"/>
                    <a:pt x="4018552" y="1804553"/>
                  </a:cubicBezTo>
                  <a:cubicBezTo>
                    <a:pt x="4018552" y="1824790"/>
                    <a:pt x="4002136" y="1841196"/>
                    <a:pt x="3981885" y="1841196"/>
                  </a:cubicBezTo>
                  <a:cubicBezTo>
                    <a:pt x="3961633" y="1841196"/>
                    <a:pt x="3945218" y="1824790"/>
                    <a:pt x="3945218" y="1804553"/>
                  </a:cubicBezTo>
                  <a:cubicBezTo>
                    <a:pt x="3945218" y="1784316"/>
                    <a:pt x="3961633" y="1767910"/>
                    <a:pt x="3981885" y="1767910"/>
                  </a:cubicBezTo>
                  <a:close/>
                  <a:moveTo>
                    <a:pt x="8077895" y="1661789"/>
                  </a:moveTo>
                  <a:cubicBezTo>
                    <a:pt x="8113787" y="1661789"/>
                    <a:pt x="8142882" y="1690869"/>
                    <a:pt x="8142882" y="1726738"/>
                  </a:cubicBezTo>
                  <a:cubicBezTo>
                    <a:pt x="8142882" y="1762610"/>
                    <a:pt x="8113787" y="1791690"/>
                    <a:pt x="8077895" y="1791690"/>
                  </a:cubicBezTo>
                  <a:cubicBezTo>
                    <a:pt x="8042002" y="1791690"/>
                    <a:pt x="8012907" y="1762610"/>
                    <a:pt x="8012907" y="1726738"/>
                  </a:cubicBezTo>
                  <a:cubicBezTo>
                    <a:pt x="8012907" y="1690869"/>
                    <a:pt x="8042002" y="1661789"/>
                    <a:pt x="8077895" y="1661789"/>
                  </a:cubicBezTo>
                  <a:close/>
                  <a:moveTo>
                    <a:pt x="8978859" y="1138597"/>
                  </a:moveTo>
                  <a:cubicBezTo>
                    <a:pt x="9002786" y="1138597"/>
                    <a:pt x="9022184" y="1157983"/>
                    <a:pt x="9022184" y="1181898"/>
                  </a:cubicBezTo>
                  <a:cubicBezTo>
                    <a:pt x="9022184" y="1205810"/>
                    <a:pt x="9002786" y="1225195"/>
                    <a:pt x="8978859" y="1225195"/>
                  </a:cubicBezTo>
                  <a:cubicBezTo>
                    <a:pt x="8954930" y="1225195"/>
                    <a:pt x="8935532" y="1205810"/>
                    <a:pt x="8935532" y="1181898"/>
                  </a:cubicBezTo>
                  <a:cubicBezTo>
                    <a:pt x="8935532" y="1157983"/>
                    <a:pt x="8954930" y="1138597"/>
                    <a:pt x="8978859" y="1138597"/>
                  </a:cubicBezTo>
                  <a:close/>
                  <a:moveTo>
                    <a:pt x="5327674" y="1094496"/>
                  </a:moveTo>
                  <a:cubicBezTo>
                    <a:pt x="5348943" y="1094496"/>
                    <a:pt x="5366184" y="1111729"/>
                    <a:pt x="5366184" y="1132984"/>
                  </a:cubicBezTo>
                  <a:cubicBezTo>
                    <a:pt x="5366184" y="1154239"/>
                    <a:pt x="5348943" y="1171471"/>
                    <a:pt x="5327674" y="1171471"/>
                  </a:cubicBezTo>
                  <a:cubicBezTo>
                    <a:pt x="5306403" y="1171471"/>
                    <a:pt x="5289162" y="1154239"/>
                    <a:pt x="5289162" y="1132984"/>
                  </a:cubicBezTo>
                  <a:cubicBezTo>
                    <a:pt x="5289162" y="1111726"/>
                    <a:pt x="5306403" y="1094496"/>
                    <a:pt x="5327674" y="1094496"/>
                  </a:cubicBezTo>
                  <a:close/>
                  <a:moveTo>
                    <a:pt x="8075489" y="1002286"/>
                  </a:moveTo>
                  <a:cubicBezTo>
                    <a:pt x="8116698" y="1002286"/>
                    <a:pt x="8150105" y="1035674"/>
                    <a:pt x="8150105" y="1076859"/>
                  </a:cubicBezTo>
                  <a:cubicBezTo>
                    <a:pt x="8150105" y="1118044"/>
                    <a:pt x="8116696" y="1151429"/>
                    <a:pt x="8075489" y="1151429"/>
                  </a:cubicBezTo>
                  <a:cubicBezTo>
                    <a:pt x="8034278" y="1151429"/>
                    <a:pt x="8000871" y="1118044"/>
                    <a:pt x="8000871" y="1076859"/>
                  </a:cubicBezTo>
                  <a:cubicBezTo>
                    <a:pt x="8000871" y="1035674"/>
                    <a:pt x="8034281" y="1002286"/>
                    <a:pt x="8075489" y="1002286"/>
                  </a:cubicBezTo>
                  <a:close/>
                  <a:moveTo>
                    <a:pt x="4238579" y="755722"/>
                  </a:moveTo>
                  <a:cubicBezTo>
                    <a:pt x="4266495" y="755722"/>
                    <a:pt x="4289126" y="778339"/>
                    <a:pt x="4289126" y="806239"/>
                  </a:cubicBezTo>
                  <a:cubicBezTo>
                    <a:pt x="4289126" y="834137"/>
                    <a:pt x="4266495" y="856754"/>
                    <a:pt x="4238579" y="856754"/>
                  </a:cubicBezTo>
                  <a:cubicBezTo>
                    <a:pt x="4210663" y="856754"/>
                    <a:pt x="4188032" y="834137"/>
                    <a:pt x="4188032" y="806239"/>
                  </a:cubicBezTo>
                  <a:cubicBezTo>
                    <a:pt x="4188032" y="778339"/>
                    <a:pt x="4210663" y="755722"/>
                    <a:pt x="4238579" y="755722"/>
                  </a:cubicBezTo>
                  <a:close/>
                  <a:moveTo>
                    <a:pt x="6407143" y="609389"/>
                  </a:moveTo>
                  <a:cubicBezTo>
                    <a:pt x="6429744" y="609389"/>
                    <a:pt x="6448063" y="627698"/>
                    <a:pt x="6448063" y="650282"/>
                  </a:cubicBezTo>
                  <a:cubicBezTo>
                    <a:pt x="6448063" y="672869"/>
                    <a:pt x="6429744" y="691177"/>
                    <a:pt x="6407143" y="691177"/>
                  </a:cubicBezTo>
                  <a:cubicBezTo>
                    <a:pt x="6384546" y="691177"/>
                    <a:pt x="6366226" y="672869"/>
                    <a:pt x="6366226" y="650282"/>
                  </a:cubicBezTo>
                  <a:cubicBezTo>
                    <a:pt x="6366226" y="627698"/>
                    <a:pt x="6384546" y="609389"/>
                    <a:pt x="6407143" y="609389"/>
                  </a:cubicBezTo>
                  <a:close/>
                  <a:moveTo>
                    <a:pt x="5326876" y="0"/>
                  </a:moveTo>
                  <a:cubicBezTo>
                    <a:pt x="5372074" y="0"/>
                    <a:pt x="5408714" y="36618"/>
                    <a:pt x="5408714" y="81790"/>
                  </a:cubicBezTo>
                  <a:cubicBezTo>
                    <a:pt x="5408714" y="126959"/>
                    <a:pt x="5372074" y="163577"/>
                    <a:pt x="5326876" y="163577"/>
                  </a:cubicBezTo>
                  <a:cubicBezTo>
                    <a:pt x="5281677" y="163577"/>
                    <a:pt x="5245038" y="126959"/>
                    <a:pt x="5245038" y="81790"/>
                  </a:cubicBezTo>
                  <a:cubicBezTo>
                    <a:pt x="5245038" y="36618"/>
                    <a:pt x="5281677" y="0"/>
                    <a:pt x="532687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08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3" name="椭圆 162"/>
            <p:cNvSpPr/>
            <p:nvPr/>
          </p:nvSpPr>
          <p:spPr>
            <a:xfrm>
              <a:off x="8185755" y="1295097"/>
              <a:ext cx="309388" cy="30783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4" name="椭圆 163"/>
            <p:cNvSpPr/>
            <p:nvPr/>
          </p:nvSpPr>
          <p:spPr>
            <a:xfrm>
              <a:off x="7301789" y="4353420"/>
              <a:ext cx="159114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5" name="椭圆 164"/>
            <p:cNvSpPr/>
            <p:nvPr/>
          </p:nvSpPr>
          <p:spPr>
            <a:xfrm>
              <a:off x="10954778" y="2947211"/>
              <a:ext cx="289500" cy="29144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  <p:sp>
          <p:nvSpPr>
            <p:cNvPr id="16" name="椭圆 165"/>
            <p:cNvSpPr/>
            <p:nvPr/>
          </p:nvSpPr>
          <p:spPr>
            <a:xfrm>
              <a:off x="5140491" y="5741413"/>
              <a:ext cx="161323" cy="160293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kumimoji="1"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rcRect l="73135" t="62724" r="17008" b="20659"/>
          <a:stretch>
            <a:fillRect/>
          </a:stretch>
        </p:blipFill>
        <p:spPr>
          <a:xfrm>
            <a:off x="9173845" y="4438015"/>
            <a:ext cx="2449830" cy="2322195"/>
          </a:xfrm>
          <a:prstGeom prst="rect">
            <a:avLst/>
          </a:prstGeom>
        </p:spPr>
      </p:pic>
      <p:sp>
        <p:nvSpPr>
          <p:cNvPr id="4" name="MH_Entry_1"/>
          <p:cNvSpPr/>
          <p:nvPr>
            <p:custDataLst>
              <p:tags r:id="rId3"/>
            </p:custDataLst>
          </p:nvPr>
        </p:nvSpPr>
        <p:spPr>
          <a:xfrm>
            <a:off x="3416935" y="1921702"/>
            <a:ext cx="8840941" cy="61531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学习情境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3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新能源汽车电池认知与检测</a:t>
            </a:r>
          </a:p>
        </p:txBody>
      </p:sp>
      <p:sp>
        <p:nvSpPr>
          <p:cNvPr id="8" name="副标题 4"/>
          <p:cNvSpPr txBox="1"/>
          <p:nvPr>
            <p:custDataLst>
              <p:tags r:id="rId4"/>
            </p:custDataLst>
          </p:nvPr>
        </p:nvSpPr>
        <p:spPr>
          <a:xfrm>
            <a:off x="2859109" y="2811780"/>
            <a:ext cx="7637172" cy="1655445"/>
          </a:xfrm>
          <a:prstGeom prst="rect">
            <a:avLst/>
          </a:prstGeom>
        </p:spPr>
        <p:txBody>
          <a:bodyPr>
            <a:normAutofit/>
          </a:bodyPr>
          <a:lstStyle>
            <a:lvl1pPr marL="401955" indent="-401955" algn="l" rtl="0" eaLnBrk="1" latinLnBrk="0" hangingPunct="1">
              <a:spcBef>
                <a:spcPts val="880"/>
              </a:spcBef>
              <a:buClr>
                <a:schemeClr val="accent2"/>
              </a:buClr>
              <a:buSzPct val="60000"/>
              <a:buFont typeface="Wingdings" panose="05000000000000000000"/>
              <a:buChar char=""/>
              <a:defRPr kumimoji="0"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3910" indent="-344170" algn="l" rtl="0" eaLnBrk="1" latinLnBrk="0" hangingPunct="1">
              <a:spcBef>
                <a:spcPts val="690"/>
              </a:spcBef>
              <a:buClr>
                <a:schemeClr val="accent1"/>
              </a:buClr>
              <a:buSzPct val="70000"/>
              <a:buFont typeface="Wingdings 2" panose="05020102010507070707"/>
              <a:buChar char=""/>
              <a:defRPr kumimoji="0"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8080" indent="-287020" algn="l" rtl="0" eaLnBrk="1" latinLnBrk="0" hangingPunct="1">
              <a:spcBef>
                <a:spcPts val="630"/>
              </a:spcBef>
              <a:buClr>
                <a:schemeClr val="accent2"/>
              </a:buClr>
              <a:buSzPct val="75000"/>
              <a:buFont typeface="Wingdings" panose="05000000000000000000"/>
              <a:buChar char="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2120" indent="-287020" algn="l" rtl="0" eaLnBrk="1" latinLnBrk="0" hangingPunct="1">
              <a:spcBef>
                <a:spcPts val="500"/>
              </a:spcBef>
              <a:buClr>
                <a:schemeClr val="accent3"/>
              </a:buClr>
              <a:buSzPct val="7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6160" indent="-287020" algn="l" rtl="0" eaLnBrk="1" latinLnBrk="0" hangingPunct="1">
              <a:spcBef>
                <a:spcPts val="500"/>
              </a:spcBef>
              <a:buClr>
                <a:schemeClr val="accent4"/>
              </a:buClr>
              <a:buSzPct val="65000"/>
              <a:buFont typeface="Wingdings" panose="05000000000000000000"/>
              <a:buChar char=""/>
              <a:defRPr kumimoji="0"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330" indent="-28702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85135" indent="-28702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29305" indent="-28702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73475" indent="-28702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 panose="05000000000000000000"/>
              <a:buChar char="§"/>
              <a:defRPr kumimoji="0" sz="2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任务</a:t>
            </a:r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3.2 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SimHei" panose="02010609060101010101" pitchFamily="49" charset="-122"/>
                <a:sym typeface="+mn-ea"/>
              </a:rPr>
              <a:t>锂离子电池认知与检测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indent="0" fontAlgn="auto">
              <a:spcAft>
                <a:spcPts val="0"/>
              </a:spcAft>
              <a:buNone/>
            </a:pP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>
            <a:off x="2143125" y="2922905"/>
            <a:ext cx="3970655" cy="762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131060" y="3697605"/>
            <a:ext cx="4010660" cy="444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88912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88753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383155" y="2901950"/>
            <a:ext cx="4057015" cy="8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锂离子电池的优点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342833" y="2346643"/>
            <a:ext cx="3117854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锂电池的</a:t>
            </a:r>
            <a:r>
              <a:rPr lang="zh-CN" altLang="en-US" sz="3200" b="1" dirty="0">
                <a:latin typeface="+mn-ea"/>
                <a:cs typeface="+mn-ea"/>
                <a:sym typeface="SimSun" panose="02010600030101010101" pitchFamily="2" charset="-122"/>
              </a:rPr>
              <a:t>分类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34819" y="1122045"/>
            <a:ext cx="604402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锂离子电池认知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615031" y="1946880"/>
            <a:ext cx="9666862" cy="25769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5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锂离子电池的结构与工作原理</a:t>
            </a:r>
            <a:endParaRPr lang="en-US" altLang="zh-CN" sz="5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51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954879" y="1160646"/>
            <a:ext cx="1007554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solidFill>
                  <a:schemeClr val="tx1"/>
                </a:solidFill>
                <a:ea typeface="SimSun" panose="02010600030101010101" pitchFamily="2" charset="-122"/>
              </a:rPr>
              <a:t>     </a:t>
            </a:r>
            <a:r>
              <a:rPr kumimoji="0" lang="zh-CN" sz="2800" b="1" i="0" u="none" strike="noStrike" cap="none" normalizeH="0" baseline="0" dirty="0">
                <a:solidFill>
                  <a:schemeClr val="tx1"/>
                </a:solidFill>
                <a:ea typeface="SimSun" panose="02010600030101010101" pitchFamily="2" charset="-122"/>
              </a:rPr>
              <a:t>锂离子电池常见的结构形式有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i="0" u="none" strike="noStrike" cap="none" normalizeH="0" baseline="0" dirty="0">
                <a:solidFill>
                  <a:schemeClr val="tx1"/>
                </a:solidFill>
                <a:ea typeface="SimSun" panose="02010600030101010101" pitchFamily="2" charset="-122"/>
              </a:rPr>
              <a:t>     </a:t>
            </a:r>
            <a:r>
              <a:rPr kumimoji="0" lang="zh-CN" sz="2800" b="1" i="0" u="none" strike="noStrike" cap="none" normalizeH="0" baseline="0" dirty="0">
                <a:solidFill>
                  <a:srgbClr val="FF0000"/>
                </a:solidFill>
                <a:ea typeface="SimSun" panose="02010600030101010101" pitchFamily="2" charset="-122"/>
              </a:rPr>
              <a:t>圆柱碳包式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solidFill>
                  <a:srgbClr val="FF0000"/>
                </a:solidFill>
                <a:ea typeface="SimSun" panose="02010600030101010101" pitchFamily="2" charset="-122"/>
              </a:rPr>
              <a:t>     方型叠片式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solidFill>
                  <a:srgbClr val="FF0000"/>
                </a:solidFill>
                <a:ea typeface="SimSun" panose="02010600030101010101" pitchFamily="2" charset="-122"/>
              </a:rPr>
              <a:t>     圆柱叠片式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solidFill>
                  <a:srgbClr val="FF0000"/>
                </a:solidFill>
                <a:ea typeface="SimSun" panose="02010600030101010101" pitchFamily="2" charset="-122"/>
              </a:rPr>
              <a:t>     圆柱卷绕式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solidFill>
                  <a:srgbClr val="FF0000"/>
                </a:solidFill>
                <a:ea typeface="SimSun" panose="02010600030101010101" pitchFamily="2" charset="-122"/>
              </a:rPr>
              <a:t>     方型卷绕式</a:t>
            </a:r>
          </a:p>
        </p:txBody>
      </p:sp>
      <p:graphicFrame>
        <p:nvGraphicFramePr>
          <p:cNvPr id="49155" name="对象 1"/>
          <p:cNvGraphicFramePr/>
          <p:nvPr/>
        </p:nvGraphicFramePr>
        <p:xfrm>
          <a:off x="5666105" y="2820670"/>
          <a:ext cx="4078605" cy="300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MP 图像" r:id="rId3" imgW="9629775" imgH="6600825" progId="PBrush">
                  <p:embed/>
                </p:oleObj>
              </mc:Choice>
              <mc:Fallback>
                <p:oleObj name="BMP 图像" r:id="rId3" imgW="9629775" imgH="6600825" progId="PBrush">
                  <p:embed/>
                  <p:pic>
                    <p:nvPicPr>
                      <p:cNvPr id="49155" name="对象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6105" y="2820670"/>
                        <a:ext cx="4078605" cy="3004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  <p:transition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A3CDD95F-D858-4696-83D4-7EFC5DE0A5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403" r="34304"/>
          <a:stretch/>
        </p:blipFill>
        <p:spPr>
          <a:xfrm>
            <a:off x="5975797" y="1873683"/>
            <a:ext cx="3333994" cy="35746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B7ED1D4-46C1-4B1B-A9AB-38CCAA2E15D0}"/>
              </a:ext>
            </a:extLst>
          </p:cNvPr>
          <p:cNvSpPr txBox="1"/>
          <p:nvPr/>
        </p:nvSpPr>
        <p:spPr>
          <a:xfrm>
            <a:off x="4136805" y="25305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外壳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774162D-C768-4D1F-9975-BA13F7FC273F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5039616" y="2792115"/>
            <a:ext cx="1090727" cy="26161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40DF284-0B64-4B33-A2B1-3B20D019382B}"/>
              </a:ext>
            </a:extLst>
          </p:cNvPr>
          <p:cNvSpPr txBox="1"/>
          <p:nvPr/>
        </p:nvSpPr>
        <p:spPr>
          <a:xfrm>
            <a:off x="9761091" y="235462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正极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1D2E14-6E19-45D5-96B8-EE36005FEA7F}"/>
              </a:ext>
            </a:extLst>
          </p:cNvPr>
          <p:cNvSpPr txBox="1"/>
          <p:nvPr/>
        </p:nvSpPr>
        <p:spPr>
          <a:xfrm>
            <a:off x="9761090" y="313776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负极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A2CBDC-2E3E-49CB-9E2C-0BBC706E6855}"/>
              </a:ext>
            </a:extLst>
          </p:cNvPr>
          <p:cNvSpPr txBox="1"/>
          <p:nvPr/>
        </p:nvSpPr>
        <p:spPr>
          <a:xfrm>
            <a:off x="9766266" y="398468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电解液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CD5160-05A4-420A-94B5-10A12F771EB0}"/>
              </a:ext>
            </a:extLst>
          </p:cNvPr>
          <p:cNvSpPr txBox="1"/>
          <p:nvPr/>
        </p:nvSpPr>
        <p:spPr>
          <a:xfrm>
            <a:off x="9721830" y="482161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隔膜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36CFB602-F6A2-4DB3-8E8C-9BFB2FCEC492}"/>
              </a:ext>
            </a:extLst>
          </p:cNvPr>
          <p:cNvCxnSpPr>
            <a:cxnSpLocks/>
          </p:cNvCxnSpPr>
          <p:nvPr/>
        </p:nvCxnSpPr>
        <p:spPr>
          <a:xfrm flipH="1">
            <a:off x="7858362" y="2792115"/>
            <a:ext cx="1902728" cy="13080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CD7C56D1-F54C-4F46-B0EC-F105713E5D9F}"/>
              </a:ext>
            </a:extLst>
          </p:cNvPr>
          <p:cNvCxnSpPr>
            <a:stCxn id="8" idx="1"/>
          </p:cNvCxnSpPr>
          <p:nvPr/>
        </p:nvCxnSpPr>
        <p:spPr>
          <a:xfrm flipH="1" flipV="1">
            <a:off x="8787275" y="3053725"/>
            <a:ext cx="973815" cy="345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62CA1DA6-D8E7-4B6E-BDC7-5057A9EF1DA7}"/>
              </a:ext>
            </a:extLst>
          </p:cNvPr>
          <p:cNvCxnSpPr>
            <a:cxnSpLocks/>
          </p:cNvCxnSpPr>
          <p:nvPr/>
        </p:nvCxnSpPr>
        <p:spPr>
          <a:xfrm flipH="1" flipV="1">
            <a:off x="7642794" y="3759974"/>
            <a:ext cx="2153906" cy="44278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116A2539-4BEB-4B5E-8AF5-72876B84C73E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8417172" y="4860755"/>
            <a:ext cx="1304658" cy="22247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CE3E9B47-21C2-44B3-A7C6-5E5FC927CF30}"/>
              </a:ext>
            </a:extLst>
          </p:cNvPr>
          <p:cNvSpPr/>
          <p:nvPr/>
        </p:nvSpPr>
        <p:spPr>
          <a:xfrm>
            <a:off x="804241" y="848108"/>
            <a:ext cx="103555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>
                <a:ea typeface="SimSun" panose="02010600030101010101" pitchFamily="2" charset="-122"/>
              </a:rPr>
              <a:t>锂离子电池主要由外壳、正极、负极、隔膜和电解液五部分组成。</a:t>
            </a:r>
            <a:endParaRPr lang="zh-CN" altLang="en-US" dirty="0">
              <a:latin typeface="STFangsong" panose="02010600040101010101" pitchFamily="2" charset="-122"/>
              <a:ea typeface="STFangsong" panose="0201060004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30CE411-DFD7-4DB2-82A9-F8E81AD229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97" y="3318333"/>
            <a:ext cx="3932261" cy="308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AA7A9E-6E22-49F6-B298-C7D79A8C469F}"/>
              </a:ext>
            </a:extLst>
          </p:cNvPr>
          <p:cNvSpPr txBox="1"/>
          <p:nvPr/>
        </p:nvSpPr>
        <p:spPr>
          <a:xfrm>
            <a:off x="1060946" y="1262303"/>
            <a:ext cx="7722446" cy="3344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1. </a:t>
            </a:r>
            <a:r>
              <a:rPr lang="zh-CN" altLang="en-US" sz="2400" b="1" dirty="0">
                <a:solidFill>
                  <a:srgbClr val="C00000"/>
                </a:solidFill>
                <a:ea typeface="SimSun" panose="02010600030101010101" pitchFamily="2" charset="-122"/>
              </a:rPr>
              <a:t>正极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b="1" dirty="0">
                <a:ea typeface="SimSun" panose="02010600030101010101" pitchFamily="2" charset="-122"/>
              </a:rPr>
              <a:t>   </a:t>
            </a:r>
            <a:r>
              <a:rPr lang="zh-CN" sz="2400" b="1" dirty="0">
                <a:ea typeface="SimSun" panose="02010600030101010101" pitchFamily="2" charset="-122"/>
              </a:rPr>
              <a:t>正极活性物质在钴酸锂电池中以钴酸锂为主要原料，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在锰酸锂电池中以锰酸锂为主要原料，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在磷酸铁锂电池中以磷酸铁锂为主要原料。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在正极活性物质中加入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导电剂、树脂黏合剂</a:t>
            </a:r>
            <a:r>
              <a:rPr lang="zh-CN" sz="2400" b="1" dirty="0">
                <a:ea typeface="SimSun" panose="02010600030101010101" pitchFamily="2" charset="-122"/>
              </a:rPr>
              <a:t>，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并涂覆在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铝</a:t>
            </a:r>
            <a:r>
              <a:rPr lang="zh-CN" sz="2400" b="1" dirty="0">
                <a:ea typeface="SimSun" panose="02010600030101010101" pitchFamily="2" charset="-122"/>
              </a:rPr>
              <a:t>基体上，呈细薄层分布。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78B3D0-F00D-4AE0-9F5D-E425C732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5504" y="4054701"/>
            <a:ext cx="4360572" cy="2415857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0D56DDAC-4454-41C6-A0A8-965E532B6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24" y="313611"/>
            <a:ext cx="5449453" cy="118051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一、锂离子电池的结构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59779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2365" y="740634"/>
            <a:ext cx="10045700" cy="16825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2. </a:t>
            </a:r>
            <a:r>
              <a:rPr lang="en-US" altLang="zh-CN" sz="2400" b="1" dirty="0" err="1">
                <a:solidFill>
                  <a:srgbClr val="C00000"/>
                </a:solidFill>
                <a:ea typeface="SimSun" panose="02010600030101010101" pitchFamily="2" charset="-122"/>
              </a:rPr>
              <a:t>负极</a:t>
            </a:r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 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   负极活性物质是由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炭材料</a:t>
            </a:r>
            <a:r>
              <a:rPr lang="zh-CN" sz="2400" b="1" dirty="0">
                <a:ea typeface="SimSun" panose="02010600030101010101" pitchFamily="2" charset="-122"/>
              </a:rPr>
              <a:t>与黏合剂的混合物再加上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有机溶剂调和成糊状，并涂覆在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铜</a:t>
            </a:r>
            <a:r>
              <a:rPr lang="zh-CN" sz="2400" b="1" dirty="0">
                <a:ea typeface="SimSun" panose="02010600030101010101" pitchFamily="2" charset="-122"/>
              </a:rPr>
              <a:t>基上，成薄层状分布。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AB07FFC-6D19-49CE-A56C-D304BC83E1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9670" y="2802960"/>
            <a:ext cx="5334462" cy="29263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9629" y="867097"/>
            <a:ext cx="9575800" cy="22365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3. 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隔膜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   一种经特殊成型的高分子薄膜，薄膜有微孔结构，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  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  防止正、负极短路。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 </a:t>
            </a:r>
            <a:r>
              <a:rPr lang="en-US" altLang="zh-CN" sz="2400" b="1" dirty="0">
                <a:ea typeface="SimSun" panose="02010600030101010101" pitchFamily="2" charset="-122"/>
              </a:rPr>
              <a:t>  </a:t>
            </a:r>
            <a:r>
              <a:rPr lang="zh-CN" sz="2400" b="1" dirty="0">
                <a:ea typeface="SimSun" panose="02010600030101010101" pitchFamily="2" charset="-122"/>
              </a:rPr>
              <a:t>可以让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锂离子</a:t>
            </a:r>
            <a:r>
              <a:rPr lang="zh-CN" sz="2400" b="1" dirty="0">
                <a:ea typeface="SimSun" panose="02010600030101010101" pitchFamily="2" charset="-122"/>
              </a:rPr>
              <a:t>自由通过，而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</a:rPr>
              <a:t>电子不能</a:t>
            </a:r>
            <a:r>
              <a:rPr lang="zh-CN" sz="2400" b="1" dirty="0">
                <a:ea typeface="SimSun" panose="02010600030101010101" pitchFamily="2" charset="-122"/>
              </a:rPr>
              <a:t>通过。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0952071-5C70-4329-A5DD-FFDAEBDE7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25" y="3371184"/>
            <a:ext cx="4487045" cy="25849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3E8E51-211F-4DB9-BC24-F45789BB8D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1079" y="1091529"/>
            <a:ext cx="9580808" cy="2553192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隔膜是锂离子电池关键内层组件。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设置隔膜是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防止锂电池热失控</a:t>
            </a:r>
            <a:r>
              <a:rPr lang="zh-CN" altLang="en-US" b="1" dirty="0">
                <a:ea typeface="SimSun" panose="02010600030101010101" pitchFamily="2" charset="-122"/>
              </a:rPr>
              <a:t>的主要措施之一。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隔膜材料本身具有微孔结构，孔径一般在</a:t>
            </a:r>
            <a:r>
              <a:rPr lang="en-US" altLang="zh-CN" b="1" dirty="0">
                <a:ea typeface="SimSun" panose="02010600030101010101" pitchFamily="2" charset="-122"/>
              </a:rPr>
              <a:t>0.03</a:t>
            </a:r>
            <a:r>
              <a:rPr lang="zh-CN" altLang="en-US" b="1" dirty="0">
                <a:ea typeface="SimSun" panose="02010600030101010101" pitchFamily="2" charset="-122"/>
              </a:rPr>
              <a:t>～</a:t>
            </a:r>
            <a:r>
              <a:rPr lang="en-US" altLang="zh-CN" b="1" dirty="0">
                <a:ea typeface="SimSun" panose="02010600030101010101" pitchFamily="2" charset="-122"/>
              </a:rPr>
              <a:t>0.12μm</a:t>
            </a:r>
            <a:r>
              <a:rPr lang="zh-CN" altLang="en-US" b="1" dirty="0">
                <a:ea typeface="SimSun" panose="02010600030101010101" pitchFamily="2" charset="-122"/>
              </a:rPr>
              <a:t>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孔径太小会增加电阻，孔径太大易使正负极接触或被枝晶刺穿短路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E0A001-8ACF-41CC-9025-F18D19191C69}"/>
              </a:ext>
            </a:extLst>
          </p:cNvPr>
          <p:cNvSpPr txBox="1"/>
          <p:nvPr/>
        </p:nvSpPr>
        <p:spPr>
          <a:xfrm>
            <a:off x="1078069" y="3934496"/>
            <a:ext cx="10035862" cy="16825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ea typeface="SimSun" panose="02010600030101010101" pitchFamily="2" charset="-122"/>
              </a:rPr>
              <a:t>目前锂电池用隔膜一般提供一个</a:t>
            </a:r>
            <a:r>
              <a:rPr lang="zh-CN" altLang="en-US" sz="2400" dirty="0">
                <a:solidFill>
                  <a:srgbClr val="C00000"/>
                </a:solidFill>
                <a:ea typeface="SimSun" panose="02010600030101010101" pitchFamily="2" charset="-122"/>
              </a:rPr>
              <a:t>热关闭功能</a:t>
            </a:r>
            <a:r>
              <a:rPr lang="zh-CN" altLang="en-US" sz="2400" b="1" dirty="0">
                <a:ea typeface="SimSun" panose="02010600030101010101" pitchFamily="2" charset="-122"/>
              </a:rPr>
              <a:t>，</a:t>
            </a:r>
            <a:endParaRPr lang="en-US" altLang="zh-CN" sz="24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ea typeface="SimSun" panose="02010600030101010101" pitchFamily="2" charset="-122"/>
              </a:rPr>
              <a:t>由此为锂电池提供了一个额外的热保护。</a:t>
            </a:r>
            <a:endParaRPr lang="en-US" altLang="zh-CN" sz="24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ea typeface="SimSun" panose="02010600030101010101" pitchFamily="2" charset="-122"/>
              </a:rPr>
              <a:t>衡量该功能主要参数为</a:t>
            </a:r>
            <a:r>
              <a:rPr lang="zh-CN" altLang="en-US" sz="2400" b="1" dirty="0">
                <a:solidFill>
                  <a:srgbClr val="C00000"/>
                </a:solidFill>
                <a:ea typeface="SimSun" panose="02010600030101010101" pitchFamily="2" charset="-122"/>
              </a:rPr>
              <a:t>闭孔温度和破膜温度</a:t>
            </a:r>
            <a:r>
              <a:rPr lang="zh-CN" altLang="en-US" sz="2400" b="1" dirty="0">
                <a:ea typeface="SimSun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906047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372794-3A23-4D35-9E57-26D80AC1C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闭孔温度是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微孔闭合时的温度</a:t>
            </a:r>
            <a:r>
              <a:rPr lang="zh-CN" altLang="en-US" b="1" dirty="0">
                <a:ea typeface="SimSun" panose="02010600030101010101" pitchFamily="2" charset="-122"/>
              </a:rPr>
              <a:t>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当锂电池内部发生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放热反应、过充电或者锂电池外部短路</a:t>
            </a:r>
            <a:r>
              <a:rPr lang="zh-CN" altLang="en-US" b="1" dirty="0">
                <a:ea typeface="SimSun" panose="02010600030101010101" pitchFamily="2" charset="-122"/>
              </a:rPr>
              <a:t>时，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ea typeface="SimSun" panose="02010600030101010101" pitchFamily="2" charset="-122"/>
              </a:rPr>
              <a:t>  这些情况都会产生大量的热量。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由于聚烯烃材料的热塑性，当温度接近聚合物熔点时，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ea typeface="SimSun" panose="02010600030101010101" pitchFamily="2" charset="-122"/>
              </a:rPr>
              <a:t>微孔闭合形成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热关闭</a:t>
            </a:r>
            <a:r>
              <a:rPr lang="zh-CN" altLang="en-US" b="1" dirty="0">
                <a:ea typeface="SimSun" panose="02010600030101010101" pitchFamily="2" charset="-122"/>
              </a:rPr>
              <a:t>，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ea typeface="SimSun" panose="02010600030101010101" pitchFamily="2" charset="-122"/>
              </a:rPr>
              <a:t>从而阻断离子的继续传输而形成断路，起到保护锂电池的作用。</a:t>
            </a:r>
          </a:p>
        </p:txBody>
      </p:sp>
    </p:spTree>
    <p:extLst>
      <p:ext uri="{BB962C8B-B14F-4D97-AF65-F5344CB8AC3E}">
        <p14:creationId xmlns:p14="http://schemas.microsoft.com/office/powerpoint/2010/main" val="890267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FDE97E-44A8-4A8E-AEB2-7DC8E9DAD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808" y="1201816"/>
            <a:ext cx="8099738" cy="2430027"/>
          </a:xfrm>
        </p:spPr>
        <p:txBody>
          <a:bodyPr/>
          <a:lstStyle/>
          <a:p>
            <a:r>
              <a:rPr lang="zh-CN" altLang="en-US" b="1" dirty="0">
                <a:ea typeface="SimSun" panose="02010600030101010101" pitchFamily="2" charset="-122"/>
              </a:rPr>
              <a:t>外部短路使锂电池内部温度升高，</a:t>
            </a:r>
            <a:endParaRPr lang="en-US" altLang="zh-CN" b="1" dirty="0">
              <a:ea typeface="SimSun" panose="02010600030101010101" pitchFamily="2" charset="-122"/>
            </a:endParaRPr>
          </a:p>
          <a:p>
            <a:r>
              <a:rPr lang="zh-CN" altLang="en-US" b="1" dirty="0">
                <a:ea typeface="SimSun" panose="02010600030101010101" pitchFamily="2" charset="-122"/>
              </a:rPr>
              <a:t>超过闭合温度后微孔阻塞，阻断电流通过。</a:t>
            </a:r>
            <a:endParaRPr lang="en-US" altLang="zh-CN" b="1" dirty="0">
              <a:ea typeface="SimSun" panose="02010600030101010101" pitchFamily="2" charset="-122"/>
            </a:endParaRPr>
          </a:p>
          <a:p>
            <a:r>
              <a:rPr lang="zh-CN" altLang="en-US" b="1" dirty="0">
                <a:ea typeface="SimSun" panose="02010600030101010101" pitchFamily="2" charset="-122"/>
              </a:rPr>
              <a:t>热熔性能温度进一步上升，造成隔膜破裂、锂电池短路。</a:t>
            </a:r>
            <a:endParaRPr lang="en-US" altLang="zh-CN" b="1" dirty="0">
              <a:ea typeface="SimSun" panose="02010600030101010101" pitchFamily="2" charset="-122"/>
            </a:endParaRPr>
          </a:p>
          <a:p>
            <a:r>
              <a:rPr lang="zh-CN" altLang="en-US" b="1" dirty="0">
                <a:ea typeface="SimSun" panose="02010600030101010101" pitchFamily="2" charset="-122"/>
              </a:rPr>
              <a:t>隔膜破裂时的温度即为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破膜温度</a:t>
            </a:r>
            <a:r>
              <a:rPr lang="zh-CN" altLang="en-US" b="1" dirty="0">
                <a:ea typeface="SimSun" panose="02010600030101010101" pitchFamily="2" charset="-122"/>
              </a:rPr>
              <a:t>。</a:t>
            </a:r>
            <a:endParaRPr lang="en-US" altLang="zh-CN" b="1" dirty="0">
              <a:ea typeface="SimSun" panose="02010600030101010101" pitchFamily="2" charset="-122"/>
            </a:endParaRPr>
          </a:p>
          <a:p>
            <a:r>
              <a:rPr lang="zh-CN" altLang="en-US" b="1" dirty="0">
                <a:ea typeface="SimSun" panose="02010600030101010101" pitchFamily="2" charset="-122"/>
              </a:rPr>
              <a:t>破膜温度高一些较好，目前可以做到</a:t>
            </a:r>
            <a:r>
              <a:rPr lang="en-US" altLang="zh-CN" b="1" dirty="0">
                <a:ea typeface="SimSun" panose="02010600030101010101" pitchFamily="2" charset="-122"/>
              </a:rPr>
              <a:t>200℃</a:t>
            </a:r>
            <a:r>
              <a:rPr lang="zh-CN" altLang="en-US" b="1" dirty="0">
                <a:ea typeface="SimSun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840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841DCB-72F8-4271-8267-1614FEE46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4028" y="3347320"/>
            <a:ext cx="9933418" cy="4351338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en-US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小王和小李在测量锂离子电池端电压时，小王测得的数值是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3.2V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，小李测得的数值是</a:t>
            </a:r>
            <a:r>
              <a:rPr lang="en-US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3.7V</a:t>
            </a:r>
            <a:r>
              <a:rPr lang="zh-CN" altLang="zh-CN" sz="3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，他们都说自己测量的正确，而对方测量错误。请你来为他们求证并向他们做出解释。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4411AF-799C-463E-84E2-FCD91F3D147B}"/>
              </a:ext>
            </a:extLst>
          </p:cNvPr>
          <p:cNvGrpSpPr/>
          <p:nvPr/>
        </p:nvGrpSpPr>
        <p:grpSpPr>
          <a:xfrm>
            <a:off x="1028164" y="859883"/>
            <a:ext cx="2101402" cy="1226494"/>
            <a:chOff x="1278794" y="3334906"/>
            <a:chExt cx="914014" cy="91401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F95A996-E330-4C18-BE8B-819C5B1EBE34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4">
                <a:extLst>
                  <a:ext uri="{FF2B5EF4-FFF2-40B4-BE49-F238E27FC236}">
                    <a16:creationId xmlns:a16="http://schemas.microsoft.com/office/drawing/2014/main" id="{A4C58F54-D7DA-4853-8035-414A2BADC7B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28190C23-890F-490E-8D36-59221C69C8B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6" name="TextBox 3">
              <a:extLst>
                <a:ext uri="{FF2B5EF4-FFF2-40B4-BE49-F238E27FC236}">
                  <a16:creationId xmlns:a16="http://schemas.microsoft.com/office/drawing/2014/main" id="{B23F6C64-D573-4FC9-8758-2607498A0FC5}"/>
                </a:ext>
              </a:extLst>
            </p:cNvPr>
            <p:cNvSpPr txBox="1"/>
            <p:nvPr/>
          </p:nvSpPr>
          <p:spPr>
            <a:xfrm>
              <a:off x="1307421" y="3585991"/>
              <a:ext cx="856758" cy="492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任务描述</a:t>
              </a:r>
            </a:p>
          </p:txBody>
        </p:sp>
      </p:grpSp>
      <p:graphicFrame>
        <p:nvGraphicFramePr>
          <p:cNvPr id="9" name="对象 1">
            <a:extLst>
              <a:ext uri="{FF2B5EF4-FFF2-40B4-BE49-F238E27FC236}">
                <a16:creationId xmlns:a16="http://schemas.microsoft.com/office/drawing/2014/main" id="{4B036A9D-9991-4BF9-A290-02870C2CBE36}"/>
              </a:ext>
            </a:extLst>
          </p:cNvPr>
          <p:cNvGraphicFramePr/>
          <p:nvPr/>
        </p:nvGraphicFramePr>
        <p:xfrm>
          <a:off x="7632582" y="679289"/>
          <a:ext cx="3374864" cy="235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MP 图像" r:id="rId2" imgW="9629775" imgH="6600825" progId="PBrush">
                  <p:embed/>
                </p:oleObj>
              </mc:Choice>
              <mc:Fallback>
                <p:oleObj name="BMP 图像" r:id="rId2" imgW="9629775" imgH="6600825" progId="PBrush">
                  <p:embed/>
                  <p:pic>
                    <p:nvPicPr>
                      <p:cNvPr id="9" name="对象 1">
                        <a:extLst>
                          <a:ext uri="{FF2B5EF4-FFF2-40B4-BE49-F238E27FC236}">
                            <a16:creationId xmlns:a16="http://schemas.microsoft.com/office/drawing/2014/main" id="{4B036A9D-9991-4BF9-A290-02870C2CBE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32582" y="679289"/>
                        <a:ext cx="3374864" cy="235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132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30C55D-6562-4131-81B3-B3A2FBD20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107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锂电池厂家都希望隔膜有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较低的闭孔温度和较高的破膜温度</a:t>
            </a:r>
            <a:r>
              <a:rPr lang="zh-CN" altLang="en-US" b="1" dirty="0">
                <a:ea typeface="SimSun" panose="02010600030101010101" pitchFamily="2" charset="-122"/>
              </a:rPr>
              <a:t>。</a:t>
            </a:r>
            <a:endParaRPr lang="en-US" altLang="zh-CN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ea typeface="SimSun" panose="02010600030101010101" pitchFamily="2" charset="-122"/>
              </a:rPr>
              <a:t>虽然锂电池隔膜有热关闭的辅助作用，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ea typeface="SimSun" panose="02010600030101010101" pitchFamily="2" charset="-122"/>
              </a:rPr>
              <a:t>但绝不能将锂电池的安全性全寄托在这层薄薄的膜上，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ea typeface="SimSun" panose="02010600030101010101" pitchFamily="2" charset="-122"/>
              </a:rPr>
              <a:t>隔膜在碰到穿刺破坏、超高温冲击及电池结构破坏时是起不到保护作用的，  </a:t>
            </a:r>
            <a:endParaRPr lang="en-US" altLang="zh-CN" b="1" dirty="0"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ea typeface="SimSun" panose="02010600030101010101" pitchFamily="2" charset="-122"/>
              </a:rPr>
              <a:t>锂电池的安全性还要靠改善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正负极材料、提高电解质的稳定性、</a:t>
            </a:r>
            <a:endParaRPr lang="en-US" altLang="zh-CN" b="1" dirty="0">
              <a:solidFill>
                <a:srgbClr val="C00000"/>
              </a:solidFill>
              <a:ea typeface="SimSun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C00000"/>
                </a:solidFill>
                <a:ea typeface="SimSun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C00000"/>
                </a:solidFill>
                <a:ea typeface="SimSun" panose="02010600030101010101" pitchFamily="2" charset="-122"/>
              </a:rPr>
              <a:t>控制电池组件</a:t>
            </a:r>
            <a:r>
              <a:rPr lang="zh-CN" altLang="en-US" b="1" dirty="0">
                <a:ea typeface="SimSun" panose="02010600030101010101" pitchFamily="2" charset="-122"/>
              </a:rPr>
              <a:t>来全面提升。</a:t>
            </a:r>
          </a:p>
        </p:txBody>
      </p:sp>
    </p:spTree>
    <p:extLst>
      <p:ext uri="{BB962C8B-B14F-4D97-AF65-F5344CB8AC3E}">
        <p14:creationId xmlns:p14="http://schemas.microsoft.com/office/powerpoint/2010/main" val="3955752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9830" y="867061"/>
            <a:ext cx="145424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  <a:sym typeface="+mn-ea"/>
              </a:rPr>
              <a:t>4. 电解液</a:t>
            </a:r>
            <a:endParaRPr lang="zh-CN" sz="2400" b="1" dirty="0">
              <a:solidFill>
                <a:srgbClr val="C00000"/>
              </a:solidFill>
              <a:ea typeface="SimSun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8368" y="1328726"/>
            <a:ext cx="6280167" cy="16825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b="0" dirty="0">
                <a:solidFill>
                  <a:srgbClr val="000000"/>
                </a:solidFill>
                <a:latin typeface="SimSun" panose="02010600030101010101" pitchFamily="2" charset="-122"/>
              </a:rPr>
              <a:t> </a:t>
            </a:r>
            <a:r>
              <a:rPr lang="zh-CN" sz="2400" b="1" dirty="0">
                <a:solidFill>
                  <a:schemeClr val="tx1"/>
                </a:solidFill>
                <a:ea typeface="SimSun" panose="02010600030101010101" pitchFamily="2" charset="-122"/>
              </a:rPr>
              <a:t>电解质称为锂电池的“血液”</a:t>
            </a:r>
            <a:r>
              <a:rPr lang="zh-CN" sz="2400" b="0" dirty="0">
                <a:solidFill>
                  <a:schemeClr val="tx1"/>
                </a:solidFill>
                <a:ea typeface="SimSun" panose="02010600030101010101" pitchFamily="2" charset="-122"/>
              </a:rPr>
              <a:t>，</a:t>
            </a:r>
            <a:endParaRPr lang="en-US" altLang="zh-CN" sz="2400" b="0" dirty="0">
              <a:solidFill>
                <a:schemeClr val="tx1"/>
              </a:solidFill>
              <a:ea typeface="SimSun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sz="2400" b="1" dirty="0">
                <a:solidFill>
                  <a:schemeClr val="tx1"/>
                </a:solidFill>
                <a:ea typeface="SimSun" panose="02010600030101010101" pitchFamily="2" charset="-122"/>
              </a:rPr>
              <a:t>在锂电池的正负极之间起到传导作用，</a:t>
            </a: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sz="2400" b="1" dirty="0">
                <a:solidFill>
                  <a:schemeClr val="tx1"/>
                </a:solidFill>
                <a:ea typeface="SimSun" panose="02010600030101010101" pitchFamily="2" charset="-122"/>
              </a:rPr>
              <a:t>是锂电池获得高电压、高比能等优点的保证。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80B4FD1-6F3B-409B-822B-AD83B11B6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37" t="16963" r="23842" b="25821"/>
          <a:stretch/>
        </p:blipFill>
        <p:spPr>
          <a:xfrm>
            <a:off x="1616795" y="3172440"/>
            <a:ext cx="5007881" cy="300077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3955" y="1561458"/>
            <a:ext cx="9304655" cy="27905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ea typeface="SimSun" panose="02010600030101010101" pitchFamily="2" charset="-122"/>
              </a:rPr>
              <a:t>  </a:t>
            </a:r>
            <a:r>
              <a:rPr lang="zh-CN" sz="2400" b="1" dirty="0">
                <a:ea typeface="SimSun" panose="02010600030101010101" pitchFamily="2" charset="-122"/>
              </a:rPr>
              <a:t>钢壳（方型很少使用）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铝壳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镀镍铁壳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铝塑膜（软包装）</a:t>
            </a:r>
          </a:p>
          <a:p>
            <a:pPr indent="266700">
              <a:lnSpc>
                <a:spcPct val="150000"/>
              </a:lnSpc>
            </a:pPr>
            <a:r>
              <a:rPr lang="zh-CN" sz="2400" b="1" dirty="0">
                <a:ea typeface="SimSun" panose="02010600030101010101" pitchFamily="2" charset="-122"/>
              </a:rPr>
              <a:t>  还有电池的盖帽，也是电池的正负极引出端。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72592" y="1005205"/>
            <a:ext cx="176362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ea typeface="SimSun" panose="02010600030101010101" pitchFamily="2" charset="-122"/>
                <a:sym typeface="+mn-ea"/>
              </a:rPr>
              <a:t>5</a:t>
            </a:r>
            <a:r>
              <a:rPr lang="zh-CN" sz="2400" b="1" dirty="0">
                <a:solidFill>
                  <a:srgbClr val="C00000"/>
                </a:solidFill>
                <a:ea typeface="SimSun" panose="02010600030101010101" pitchFamily="2" charset="-122"/>
                <a:sym typeface="+mn-ea"/>
              </a:rPr>
              <a:t>. 电池外壳</a:t>
            </a:r>
          </a:p>
        </p:txBody>
      </p:sp>
    </p:spTree>
    <p:custDataLst>
      <p:tags r:id="rId1"/>
    </p:custDataLst>
  </p:cSld>
  <p:clrMapOvr>
    <a:masterClrMapping/>
  </p:clrMapOvr>
  <p:transition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89B038-D9BC-47A8-9B85-ABFEBD201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1" y="1559353"/>
            <a:ext cx="6743700" cy="4486275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B736E02-51D4-437A-9435-B0895ADDF044}"/>
              </a:ext>
            </a:extLst>
          </p:cNvPr>
          <p:cNvSpPr/>
          <p:nvPr/>
        </p:nvSpPr>
        <p:spPr>
          <a:xfrm>
            <a:off x="3528810" y="2767853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69AC0A3-4162-41DB-ACFD-E55EF9CB393F}"/>
              </a:ext>
            </a:extLst>
          </p:cNvPr>
          <p:cNvCxnSpPr/>
          <p:nvPr/>
        </p:nvCxnSpPr>
        <p:spPr>
          <a:xfrm>
            <a:off x="4250027" y="3050133"/>
            <a:ext cx="46364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493AD282-D1DE-49F6-97D2-8BD1B71BEAA6}"/>
              </a:ext>
            </a:extLst>
          </p:cNvPr>
          <p:cNvSpPr/>
          <p:nvPr/>
        </p:nvSpPr>
        <p:spPr>
          <a:xfrm>
            <a:off x="2895602" y="3319499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B413DC42-CE67-4BA1-95BA-3D78F83F9F6C}"/>
              </a:ext>
            </a:extLst>
          </p:cNvPr>
          <p:cNvCxnSpPr/>
          <p:nvPr/>
        </p:nvCxnSpPr>
        <p:spPr>
          <a:xfrm>
            <a:off x="3616819" y="3601779"/>
            <a:ext cx="46364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39AE4FF5-BC4C-4C83-93F6-4136F9896C15}"/>
              </a:ext>
            </a:extLst>
          </p:cNvPr>
          <p:cNvSpPr/>
          <p:nvPr/>
        </p:nvSpPr>
        <p:spPr>
          <a:xfrm>
            <a:off x="3616818" y="3794467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C2257932-748E-4B01-997D-2C660F03D6BD}"/>
              </a:ext>
            </a:extLst>
          </p:cNvPr>
          <p:cNvCxnSpPr/>
          <p:nvPr/>
        </p:nvCxnSpPr>
        <p:spPr>
          <a:xfrm>
            <a:off x="4338035" y="4076747"/>
            <a:ext cx="46364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1AABDE82-5425-4DE4-9520-14407402C5F1}"/>
              </a:ext>
            </a:extLst>
          </p:cNvPr>
          <p:cNvSpPr/>
          <p:nvPr/>
        </p:nvSpPr>
        <p:spPr>
          <a:xfrm>
            <a:off x="3075902" y="4341557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265709B3-7E7B-4760-95B9-2F58455AE300}"/>
              </a:ext>
            </a:extLst>
          </p:cNvPr>
          <p:cNvCxnSpPr/>
          <p:nvPr/>
        </p:nvCxnSpPr>
        <p:spPr>
          <a:xfrm>
            <a:off x="3797119" y="4623837"/>
            <a:ext cx="46364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DDF25C5D-2493-41E4-9BE4-748A9DB974CE}"/>
              </a:ext>
            </a:extLst>
          </p:cNvPr>
          <p:cNvSpPr/>
          <p:nvPr/>
        </p:nvSpPr>
        <p:spPr>
          <a:xfrm>
            <a:off x="3719851" y="4891599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80EE903-DB59-4CE7-BD8B-E9FFB3237BA9}"/>
              </a:ext>
            </a:extLst>
          </p:cNvPr>
          <p:cNvCxnSpPr/>
          <p:nvPr/>
        </p:nvCxnSpPr>
        <p:spPr>
          <a:xfrm>
            <a:off x="4441068" y="5173879"/>
            <a:ext cx="463641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E1878DC0-A9F0-43CA-9FF3-466F52B4C144}"/>
              </a:ext>
            </a:extLst>
          </p:cNvPr>
          <p:cNvSpPr/>
          <p:nvPr/>
        </p:nvSpPr>
        <p:spPr>
          <a:xfrm>
            <a:off x="2120724" y="1698874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BB2D2934-53EB-436F-A62D-383C4E57875F}"/>
              </a:ext>
            </a:extLst>
          </p:cNvPr>
          <p:cNvCxnSpPr>
            <a:cxnSpLocks/>
          </p:cNvCxnSpPr>
          <p:nvPr/>
        </p:nvCxnSpPr>
        <p:spPr>
          <a:xfrm>
            <a:off x="2906329" y="1970336"/>
            <a:ext cx="813522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29320061-EFC0-476B-B4DA-C3B012231801}"/>
              </a:ext>
            </a:extLst>
          </p:cNvPr>
          <p:cNvSpPr/>
          <p:nvPr/>
        </p:nvSpPr>
        <p:spPr>
          <a:xfrm>
            <a:off x="5374783" y="1698874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0657F69-FB0F-481F-80FB-6245B8BF0C41}"/>
              </a:ext>
            </a:extLst>
          </p:cNvPr>
          <p:cNvSpPr/>
          <p:nvPr/>
        </p:nvSpPr>
        <p:spPr>
          <a:xfrm>
            <a:off x="3734872" y="1541626"/>
            <a:ext cx="1365161" cy="551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电源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F614F17-A1FB-49CC-8114-50FE70AD1F83}"/>
              </a:ext>
            </a:extLst>
          </p:cNvPr>
          <p:cNvSpPr/>
          <p:nvPr/>
        </p:nvSpPr>
        <p:spPr>
          <a:xfrm>
            <a:off x="1760115" y="2230545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F504D7B-DF0E-4A4E-B81C-D7D6194BE22E}"/>
              </a:ext>
            </a:extLst>
          </p:cNvPr>
          <p:cNvSpPr/>
          <p:nvPr/>
        </p:nvSpPr>
        <p:spPr>
          <a:xfrm>
            <a:off x="5709630" y="2212335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CE7B95BA-AD3F-4D06-83E6-14F0D57B930F}"/>
              </a:ext>
            </a:extLst>
          </p:cNvPr>
          <p:cNvSpPr txBox="1"/>
          <p:nvPr/>
        </p:nvSpPr>
        <p:spPr>
          <a:xfrm>
            <a:off x="3181532" y="6135434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充电时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F1741E-01D8-4969-9052-512856417A51}"/>
              </a:ext>
            </a:extLst>
          </p:cNvPr>
          <p:cNvSpPr txBox="1"/>
          <p:nvPr/>
        </p:nvSpPr>
        <p:spPr>
          <a:xfrm>
            <a:off x="7246510" y="1778600"/>
            <a:ext cx="5308252" cy="46492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晶体结构正极材料上的锂分成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锂离子和电子，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电子通过外部充电电路跑到负极上，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正锂离子从正极“脱嵌”进入电解质，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穿过“隔膜”上弯弯曲曲的小洞，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“嵌入”到达晶体状结构负极，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与外部跑来的电子结合在一起。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Li+从正极脱嵌，经过电解质插入负极，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负极处于富锂状态。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266700" algn="l">
              <a:lnSpc>
                <a:spcPct val="150000"/>
              </a:lnSpc>
              <a:buClrTx/>
              <a:buSzTx/>
              <a:buFontTx/>
            </a:pPr>
            <a:r>
              <a:rPr lang="zh-CN" sz="2000" b="1" dirty="0">
                <a:ea typeface="SimSun" panose="02010600030101010101" pitchFamily="2" charset="-122"/>
              </a:rPr>
              <a:t>嵌入的锂离子越多，充电容量越高。</a:t>
            </a:r>
          </a:p>
        </p:txBody>
      </p:sp>
      <p:sp>
        <p:nvSpPr>
          <p:cNvPr id="29" name="Text Box 4">
            <a:extLst>
              <a:ext uri="{FF2B5EF4-FFF2-40B4-BE49-F238E27FC236}">
                <a16:creationId xmlns:a16="http://schemas.microsoft.com/office/drawing/2014/main" id="{C01E595E-E26F-4345-85B5-FFEA8E79E3D8}"/>
              </a:ext>
            </a:extLst>
          </p:cNvPr>
          <p:cNvSpPr txBox="1"/>
          <p:nvPr/>
        </p:nvSpPr>
        <p:spPr>
          <a:xfrm>
            <a:off x="470984" y="644296"/>
            <a:ext cx="469872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二、锂离子电池工作原理</a:t>
            </a:r>
          </a:p>
        </p:txBody>
      </p:sp>
    </p:spTree>
    <p:extLst>
      <p:ext uri="{BB962C8B-B14F-4D97-AF65-F5344CB8AC3E}">
        <p14:creationId xmlns:p14="http://schemas.microsoft.com/office/powerpoint/2010/main" val="19515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4" grpId="0" animBg="1"/>
      <p:bldP spid="27" grpId="0" animBg="1"/>
      <p:bldP spid="28" grpId="0" animBg="1"/>
      <p:bldP spid="23" grpId="0"/>
      <p:bldP spid="2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89B038-D9BC-47A8-9B85-ABFEBD201C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1" y="1185862"/>
            <a:ext cx="6743700" cy="4486275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8B736E02-51D4-437A-9435-B0895ADDF044}"/>
              </a:ext>
            </a:extLst>
          </p:cNvPr>
          <p:cNvSpPr/>
          <p:nvPr/>
        </p:nvSpPr>
        <p:spPr>
          <a:xfrm>
            <a:off x="3528810" y="2394362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69AC0A3-4162-41DB-ACFD-E55EF9CB393F}"/>
              </a:ext>
            </a:extLst>
          </p:cNvPr>
          <p:cNvCxnSpPr>
            <a:cxnSpLocks/>
          </p:cNvCxnSpPr>
          <p:nvPr/>
        </p:nvCxnSpPr>
        <p:spPr>
          <a:xfrm flipH="1">
            <a:off x="3009159" y="2676642"/>
            <a:ext cx="515155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493AD282-D1DE-49F6-97D2-8BD1B71BEAA6}"/>
              </a:ext>
            </a:extLst>
          </p:cNvPr>
          <p:cNvSpPr/>
          <p:nvPr/>
        </p:nvSpPr>
        <p:spPr>
          <a:xfrm>
            <a:off x="4121344" y="2949843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B413DC42-CE67-4BA1-95BA-3D78F83F9F6C}"/>
              </a:ext>
            </a:extLst>
          </p:cNvPr>
          <p:cNvCxnSpPr>
            <a:cxnSpLocks/>
          </p:cNvCxnSpPr>
          <p:nvPr/>
        </p:nvCxnSpPr>
        <p:spPr>
          <a:xfrm flipH="1">
            <a:off x="3488022" y="3200981"/>
            <a:ext cx="540917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39AE4FF5-BC4C-4C83-93F6-4136F9896C15}"/>
              </a:ext>
            </a:extLst>
          </p:cNvPr>
          <p:cNvSpPr/>
          <p:nvPr/>
        </p:nvSpPr>
        <p:spPr>
          <a:xfrm>
            <a:off x="4441068" y="3450376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C2257932-748E-4B01-997D-2C660F03D6BD}"/>
              </a:ext>
            </a:extLst>
          </p:cNvPr>
          <p:cNvCxnSpPr>
            <a:cxnSpLocks/>
          </p:cNvCxnSpPr>
          <p:nvPr/>
        </p:nvCxnSpPr>
        <p:spPr>
          <a:xfrm flipH="1" flipV="1">
            <a:off x="3871842" y="3672114"/>
            <a:ext cx="466193" cy="3114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1AABDE82-5425-4DE4-9520-14407402C5F1}"/>
              </a:ext>
            </a:extLst>
          </p:cNvPr>
          <p:cNvSpPr/>
          <p:nvPr/>
        </p:nvSpPr>
        <p:spPr>
          <a:xfrm>
            <a:off x="3572051" y="3952652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265709B3-7E7B-4760-95B9-2F58455AE300}"/>
              </a:ext>
            </a:extLst>
          </p:cNvPr>
          <p:cNvCxnSpPr>
            <a:cxnSpLocks/>
          </p:cNvCxnSpPr>
          <p:nvPr/>
        </p:nvCxnSpPr>
        <p:spPr>
          <a:xfrm flipH="1">
            <a:off x="2902853" y="4257454"/>
            <a:ext cx="55654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DDF25C5D-2493-41E4-9BE4-748A9DB974CE}"/>
              </a:ext>
            </a:extLst>
          </p:cNvPr>
          <p:cNvSpPr/>
          <p:nvPr/>
        </p:nvSpPr>
        <p:spPr>
          <a:xfrm>
            <a:off x="3371507" y="4590678"/>
            <a:ext cx="721217" cy="502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C00000"/>
                </a:solidFill>
              </a:rPr>
              <a:t>Li+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80EE903-DB59-4CE7-BD8B-E9FFB3237BA9}"/>
              </a:ext>
            </a:extLst>
          </p:cNvPr>
          <p:cNvCxnSpPr>
            <a:cxnSpLocks/>
          </p:cNvCxnSpPr>
          <p:nvPr/>
        </p:nvCxnSpPr>
        <p:spPr>
          <a:xfrm flipH="1">
            <a:off x="2841328" y="4800388"/>
            <a:ext cx="569226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E1878DC0-A9F0-43CA-9FF3-466F52B4C144}"/>
              </a:ext>
            </a:extLst>
          </p:cNvPr>
          <p:cNvSpPr/>
          <p:nvPr/>
        </p:nvSpPr>
        <p:spPr>
          <a:xfrm>
            <a:off x="2120724" y="1325383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BB2D2934-53EB-436F-A62D-383C4E57875F}"/>
              </a:ext>
            </a:extLst>
          </p:cNvPr>
          <p:cNvCxnSpPr>
            <a:cxnSpLocks/>
          </p:cNvCxnSpPr>
          <p:nvPr/>
        </p:nvCxnSpPr>
        <p:spPr>
          <a:xfrm flipH="1">
            <a:off x="2878025" y="1596845"/>
            <a:ext cx="993817" cy="1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29320061-EFC0-476B-B4DA-C3B012231801}"/>
              </a:ext>
            </a:extLst>
          </p:cNvPr>
          <p:cNvSpPr/>
          <p:nvPr/>
        </p:nvSpPr>
        <p:spPr>
          <a:xfrm>
            <a:off x="5374783" y="1325383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0657F69-FB0F-481F-80FB-6245B8BF0C41}"/>
              </a:ext>
            </a:extLst>
          </p:cNvPr>
          <p:cNvSpPr/>
          <p:nvPr/>
        </p:nvSpPr>
        <p:spPr>
          <a:xfrm>
            <a:off x="3734872" y="1168135"/>
            <a:ext cx="1365161" cy="5516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负载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F614F17-A1FB-49CC-8114-50FE70AD1F83}"/>
              </a:ext>
            </a:extLst>
          </p:cNvPr>
          <p:cNvSpPr/>
          <p:nvPr/>
        </p:nvSpPr>
        <p:spPr>
          <a:xfrm>
            <a:off x="1760115" y="1857054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F504D7B-DF0E-4A4E-B81C-D7D6194BE22E}"/>
              </a:ext>
            </a:extLst>
          </p:cNvPr>
          <p:cNvSpPr/>
          <p:nvPr/>
        </p:nvSpPr>
        <p:spPr>
          <a:xfrm>
            <a:off x="5709630" y="1838844"/>
            <a:ext cx="721217" cy="5022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</a:rPr>
              <a:t>e-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23" name="Text Box 4">
            <a:extLst>
              <a:ext uri="{FF2B5EF4-FFF2-40B4-BE49-F238E27FC236}">
                <a16:creationId xmlns:a16="http://schemas.microsoft.com/office/drawing/2014/main" id="{9F03A897-7301-4C5A-B3A4-2F71EC70D7DD}"/>
              </a:ext>
            </a:extLst>
          </p:cNvPr>
          <p:cNvSpPr txBox="1"/>
          <p:nvPr/>
        </p:nvSpPr>
        <p:spPr>
          <a:xfrm>
            <a:off x="3026986" y="5906727"/>
            <a:ext cx="14157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C00000"/>
                </a:solidFill>
                <a:latin typeface="+mn-ea"/>
                <a:cs typeface="+mn-ea"/>
              </a:rPr>
              <a:t>放电时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4369580-6259-41EA-B7B2-AD887074C1B6}"/>
              </a:ext>
            </a:extLst>
          </p:cNvPr>
          <p:cNvSpPr txBox="1"/>
          <p:nvPr/>
        </p:nvSpPr>
        <p:spPr>
          <a:xfrm>
            <a:off x="7616565" y="2040000"/>
            <a:ext cx="4341399" cy="32642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000" b="1" dirty="0">
                <a:ea typeface="SimSun" panose="02010600030101010101" pitchFamily="2" charset="-122"/>
              </a:rPr>
              <a:t>电子和</a:t>
            </a:r>
            <a:r>
              <a:rPr lang="zh-CN" altLang="en-US" sz="2000" b="1" dirty="0">
                <a:ea typeface="SimSun" panose="02010600030101010101" pitchFamily="2" charset="-122"/>
              </a:rPr>
              <a:t>锂离子</a:t>
            </a:r>
            <a:r>
              <a:rPr lang="zh-CN" sz="2000" b="1" dirty="0">
                <a:ea typeface="SimSun" panose="02010600030101010101" pitchFamily="2" charset="-122"/>
              </a:rPr>
              <a:t>同时行动，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1" dirty="0">
                <a:ea typeface="SimSun" panose="02010600030101010101" pitchFamily="2" charset="-122"/>
              </a:rPr>
              <a:t>电子从负极经过外电路导体跑到正极，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000" b="1" dirty="0">
                <a:ea typeface="SimSun" panose="02010600030101010101" pitchFamily="2" charset="-122"/>
              </a:rPr>
              <a:t>锂离子</a:t>
            </a:r>
            <a:r>
              <a:rPr lang="zh-CN" sz="2000" b="1" dirty="0">
                <a:ea typeface="SimSun" panose="02010600030101010101" pitchFamily="2" charset="-122"/>
              </a:rPr>
              <a:t>从晶体状结构负极“脱插”进入电解质，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1" dirty="0">
                <a:ea typeface="SimSun" panose="02010600030101010101" pitchFamily="2" charset="-122"/>
              </a:rPr>
              <a:t>“穿过”隔膜上弯弯曲曲的小洞，“游泳”嵌入正极晶体空隙，</a:t>
            </a:r>
            <a:endParaRPr lang="en-US" altLang="zh-CN" sz="2000" b="1" dirty="0">
              <a:ea typeface="SimSun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000" b="1" dirty="0">
                <a:ea typeface="SimSun" panose="02010600030101010101" pitchFamily="2" charset="-122"/>
              </a:rPr>
              <a:t>与外电路过来的电子结合在一起。</a:t>
            </a:r>
          </a:p>
        </p:txBody>
      </p:sp>
    </p:spTree>
    <p:extLst>
      <p:ext uri="{BB962C8B-B14F-4D97-AF65-F5344CB8AC3E}">
        <p14:creationId xmlns:p14="http://schemas.microsoft.com/office/powerpoint/2010/main" val="154207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4" grpId="0" animBg="1"/>
      <p:bldP spid="27" grpId="0" animBg="1"/>
      <p:bldP spid="28" grpId="0" animBg="1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>
            <a:cxnSpLocks/>
          </p:cNvCxnSpPr>
          <p:nvPr/>
        </p:nvCxnSpPr>
        <p:spPr>
          <a:xfrm flipV="1">
            <a:off x="2143125" y="2901950"/>
            <a:ext cx="4868466" cy="20955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</p:cNvCxnSpPr>
          <p:nvPr/>
        </p:nvCxnSpPr>
        <p:spPr>
          <a:xfrm>
            <a:off x="2131060" y="3697605"/>
            <a:ext cx="4880531" cy="762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889125" y="24993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887538" y="33788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383154" y="2979224"/>
            <a:ext cx="4880531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锂离子电池的工作原理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342833" y="2346643"/>
            <a:ext cx="4759329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锂离子电池的结构组成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720215" y="1095296"/>
            <a:ext cx="739584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小结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262569" y="1946880"/>
            <a:ext cx="9666862" cy="245483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4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锂离子</a:t>
            </a:r>
            <a:r>
              <a:rPr lang="zh-CN" altLang="en-US" sz="4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电池的失效机理</a:t>
            </a:r>
            <a:endParaRPr lang="en-US" altLang="zh-CN" sz="48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40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EC7EEE3-A033-4AED-9074-19E3EE0E0676}"/>
              </a:ext>
            </a:extLst>
          </p:cNvPr>
          <p:cNvSpPr txBox="1"/>
          <p:nvPr/>
        </p:nvSpPr>
        <p:spPr>
          <a:xfrm>
            <a:off x="897764" y="881565"/>
            <a:ext cx="10396471" cy="397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一、过充电</a:t>
            </a:r>
            <a:endParaRPr lang="en-US" altLang="zh-CN" sz="3200" b="1" dirty="0">
              <a:solidFill>
                <a:schemeClr val="accent1">
                  <a:lumMod val="75000"/>
                </a:schemeClr>
              </a:solidFill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         过充电情况下，各种类型的锂离子电池都有较大的容量衰减。   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ea typeface="SimSun" panose="02010600030101010101" pitchFamily="2" charset="-122"/>
              </a:rPr>
              <a:t>         </a:t>
            </a:r>
            <a:r>
              <a:rPr lang="zh-CN" altLang="en-US" sz="2800" b="1" dirty="0">
                <a:ea typeface="SimSun" panose="02010600030101010101" pitchFamily="2" charset="-122"/>
              </a:rPr>
              <a:t>过充电引起容量损失的原因：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b="1" dirty="0">
                <a:ea typeface="SimSun" panose="02010600030101010101" pitchFamily="2" charset="-122"/>
              </a:rPr>
              <a:t>         </a:t>
            </a:r>
            <a:r>
              <a:rPr lang="zh-CN" altLang="en-US" sz="2800" b="1" dirty="0">
                <a:ea typeface="SimSun" panose="02010600030101010101" pitchFamily="2" charset="-122"/>
              </a:rPr>
              <a:t>焦炭或石墨负极的过充反应；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b="1" dirty="0">
                <a:ea typeface="SimSun" panose="02010600030101010101" pitchFamily="2" charset="-122"/>
              </a:rPr>
              <a:t>         </a:t>
            </a:r>
            <a:r>
              <a:rPr lang="zh-CN" altLang="en-US" sz="2800" b="1" dirty="0">
                <a:ea typeface="SimSun" panose="02010600030101010101" pitchFamily="2" charset="-122"/>
              </a:rPr>
              <a:t>正极过充反应；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 marL="1371600" lvl="2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b="1" dirty="0">
                <a:ea typeface="SimSun" panose="02010600030101010101" pitchFamily="2" charset="-122"/>
              </a:rPr>
              <a:t>         </a:t>
            </a:r>
            <a:r>
              <a:rPr lang="zh-CN" altLang="en-US" sz="2800" b="1" dirty="0">
                <a:ea typeface="SimSun" panose="02010600030101010101" pitchFamily="2" charset="-122"/>
              </a:rPr>
              <a:t>过充时电解液的氧化反应。</a:t>
            </a:r>
            <a:endParaRPr lang="en-US" altLang="zh-CN" sz="2800" b="1" dirty="0"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52522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ADDE16E-9B25-42BB-9368-888877BA2943}"/>
              </a:ext>
            </a:extLst>
          </p:cNvPr>
          <p:cNvSpPr txBox="1"/>
          <p:nvPr/>
        </p:nvSpPr>
        <p:spPr>
          <a:xfrm>
            <a:off x="949816" y="1231805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二、正极材料的溶解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ea typeface="SimSun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1F4FF5-3A8A-4399-9635-6881BDB6431C}"/>
              </a:ext>
            </a:extLst>
          </p:cNvPr>
          <p:cNvSpPr txBox="1"/>
          <p:nvPr/>
        </p:nvSpPr>
        <p:spPr>
          <a:xfrm>
            <a:off x="1999176" y="2113555"/>
            <a:ext cx="9810751" cy="3240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以尖晶石型                为例，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锰的溶解是引起               可逆容量衰减的主要原因。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锰的溶解沉积造成正极活性物质减少。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溶解的锰离子游离到负极时会造成负极</a:t>
            </a:r>
            <a:r>
              <a:rPr lang="en-US" altLang="zh-CN" sz="2800" b="1" dirty="0">
                <a:ea typeface="SimSun" panose="02010600030101010101" pitchFamily="2" charset="-122"/>
              </a:rPr>
              <a:t>SEI</a:t>
            </a:r>
            <a:r>
              <a:rPr lang="zh-CN" altLang="en-US" sz="2800" b="1" dirty="0">
                <a:ea typeface="SimSun" panose="02010600030101010101" pitchFamily="2" charset="-122"/>
              </a:rPr>
              <a:t>膜的不稳定，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被破坏的</a:t>
            </a:r>
            <a:r>
              <a:rPr lang="en-US" altLang="zh-CN" sz="2800" b="1" dirty="0">
                <a:ea typeface="SimSun" panose="02010600030101010101" pitchFamily="2" charset="-122"/>
              </a:rPr>
              <a:t>SEI</a:t>
            </a:r>
            <a:r>
              <a:rPr lang="zh-CN" altLang="en-US" sz="2800" b="1" dirty="0">
                <a:ea typeface="SimSun" panose="02010600030101010101" pitchFamily="2" charset="-122"/>
              </a:rPr>
              <a:t>膜再形成时会消耗锂离子，造成锂离子的减少。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D185E3C-7B73-409E-9444-BB57BB12BA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262" t="-1" b="54387"/>
          <a:stretch/>
        </p:blipFill>
        <p:spPr>
          <a:xfrm>
            <a:off x="8356643" y="782585"/>
            <a:ext cx="2787406" cy="19565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1215C65-C4FD-4494-B08B-2F0C97AEA1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32" t="44177" r="44256" b="48054"/>
          <a:stretch/>
        </p:blipFill>
        <p:spPr>
          <a:xfrm>
            <a:off x="4069185" y="2206364"/>
            <a:ext cx="1410239" cy="53275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7442F8D-2999-4793-91E7-E3C990AA06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32" t="44177" r="44256" b="48054"/>
          <a:stretch/>
        </p:blipFill>
        <p:spPr>
          <a:xfrm>
            <a:off x="4685761" y="2896241"/>
            <a:ext cx="1410239" cy="53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94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7DF46DE-B0E9-4B3B-BFFE-00E56936CD79}"/>
              </a:ext>
            </a:extLst>
          </p:cNvPr>
          <p:cNvSpPr txBox="1"/>
          <p:nvPr/>
        </p:nvSpPr>
        <p:spPr>
          <a:xfrm>
            <a:off x="1529366" y="1562787"/>
            <a:ext cx="9791163" cy="25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锂离子的正常脱嵌反应总是伴随着宿主结构摩尔体积的变化，引起结构膨胀与收缩，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导致氧八面体偏离球对称性而成为变形的八面体构型。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这种现象叫作Jahn-Teller效应（或J-T扭曲）。</a:t>
            </a:r>
            <a:endParaRPr lang="en-US" altLang="zh-CN" sz="2800" b="1" dirty="0">
              <a:ea typeface="SimSun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728EA4-3FA0-4663-B03C-F660CE4D512E}"/>
              </a:ext>
            </a:extLst>
          </p:cNvPr>
          <p:cNvSpPr txBox="1"/>
          <p:nvPr/>
        </p:nvSpPr>
        <p:spPr>
          <a:xfrm>
            <a:off x="1529366" y="910038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三、正极材料的相变化</a:t>
            </a:r>
          </a:p>
        </p:txBody>
      </p:sp>
    </p:spTree>
    <p:extLst>
      <p:ext uri="{BB962C8B-B14F-4D97-AF65-F5344CB8AC3E}">
        <p14:creationId xmlns:p14="http://schemas.microsoft.com/office/powerpoint/2010/main" val="2909311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038275" y="1513850"/>
            <a:ext cx="6444615" cy="1162051"/>
            <a:chOff x="3237789" y="1193772"/>
            <a:chExt cx="3636000" cy="967932"/>
          </a:xfrm>
        </p:grpSpPr>
        <p:grpSp>
          <p:nvGrpSpPr>
            <p:cNvPr id="5" name="组合 4"/>
            <p:cNvGrpSpPr/>
            <p:nvPr/>
          </p:nvGrpSpPr>
          <p:grpSpPr>
            <a:xfrm>
              <a:off x="3237789" y="1193772"/>
              <a:ext cx="3636000" cy="967932"/>
              <a:chOff x="4139952" y="1170041"/>
              <a:chExt cx="3559469" cy="536519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8" name="圆角矩形 113"/>
              <p:cNvSpPr/>
              <p:nvPr/>
            </p:nvSpPr>
            <p:spPr>
              <a:xfrm>
                <a:off x="4716017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25852" y="1325082"/>
                <a:ext cx="486118" cy="184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2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01</a:t>
                </a:r>
                <a:endParaRPr lang="zh-CN" altLang="en-US" sz="2000" b="1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807179" y="1447336"/>
              <a:ext cx="2929429" cy="414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能介绍锂离子电池的特点</a:t>
              </a:r>
            </a:p>
          </p:txBody>
        </p:sp>
      </p:grpSp>
      <p:sp>
        <p:nvSpPr>
          <p:cNvPr id="32" name="Freeform 5"/>
          <p:cNvSpPr/>
          <p:nvPr/>
        </p:nvSpPr>
        <p:spPr bwMode="auto">
          <a:xfrm>
            <a:off x="3547566" y="1440484"/>
            <a:ext cx="626745" cy="4419405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84711" y="3097844"/>
            <a:ext cx="6588349" cy="1182370"/>
            <a:chOff x="3237789" y="2461817"/>
            <a:chExt cx="3636000" cy="96793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37789" y="2461817"/>
              <a:ext cx="3636000" cy="967932"/>
              <a:chOff x="4139952" y="1170041"/>
              <a:chExt cx="3559469" cy="53651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6" name="圆角矩形 113"/>
              <p:cNvSpPr/>
              <p:nvPr/>
            </p:nvSpPr>
            <p:spPr>
              <a:xfrm>
                <a:off x="4716016" y="1238341"/>
                <a:ext cx="2819382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6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237519" y="1333759"/>
                <a:ext cx="486118" cy="1809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6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02</a:t>
                </a:r>
                <a:endParaRPr lang="zh-CN" altLang="en-US" sz="2000" b="1" dirty="0">
                  <a:solidFill>
                    <a:schemeClr val="accent6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821398" y="2695799"/>
              <a:ext cx="2884725" cy="40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/>
                <a:t>能介绍锂离子电池的结构及工作原理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25396" y="4636090"/>
            <a:ext cx="6534785" cy="1167765"/>
            <a:chOff x="3249768" y="3729867"/>
            <a:chExt cx="3636000" cy="967932"/>
          </a:xfrm>
        </p:grpSpPr>
        <p:grpSp>
          <p:nvGrpSpPr>
            <p:cNvPr id="11" name="组合 10"/>
            <p:cNvGrpSpPr/>
            <p:nvPr/>
          </p:nvGrpSpPr>
          <p:grpSpPr>
            <a:xfrm>
              <a:off x="3249768" y="3729867"/>
              <a:ext cx="3636000" cy="967932"/>
              <a:chOff x="4139952" y="1170041"/>
              <a:chExt cx="3559469" cy="53651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139952" y="1170041"/>
                <a:ext cx="3559469" cy="5365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4" name="圆角矩形 113"/>
              <p:cNvSpPr/>
              <p:nvPr/>
            </p:nvSpPr>
            <p:spPr>
              <a:xfrm>
                <a:off x="4716016" y="1250029"/>
                <a:ext cx="2819381" cy="389240"/>
              </a:xfrm>
              <a:custGeom>
                <a:avLst/>
                <a:gdLst/>
                <a:ahLst/>
                <a:cxnLst/>
                <a:rect l="l" t="t" r="r" b="b"/>
                <a:pathLst>
                  <a:path w="3005287" h="389240">
                    <a:moveTo>
                      <a:pt x="0" y="0"/>
                    </a:moveTo>
                    <a:lnTo>
                      <a:pt x="535610" y="0"/>
                    </a:lnTo>
                    <a:lnTo>
                      <a:pt x="792088" y="0"/>
                    </a:lnTo>
                    <a:lnTo>
                      <a:pt x="2810667" y="0"/>
                    </a:lnTo>
                    <a:cubicBezTo>
                      <a:pt x="2918153" y="0"/>
                      <a:pt x="3005287" y="87134"/>
                      <a:pt x="3005287" y="194620"/>
                    </a:cubicBezTo>
                    <a:lnTo>
                      <a:pt x="3005286" y="194620"/>
                    </a:lnTo>
                    <a:cubicBezTo>
                      <a:pt x="3005286" y="302106"/>
                      <a:pt x="2918152" y="389240"/>
                      <a:pt x="2810666" y="389240"/>
                    </a:cubicBezTo>
                    <a:lnTo>
                      <a:pt x="535610" y="389239"/>
                    </a:lnTo>
                    <a:lnTo>
                      <a:pt x="0" y="389239"/>
                    </a:lnTo>
                    <a:close/>
                  </a:path>
                </a:pathLst>
              </a:custGeom>
              <a:solidFill>
                <a:schemeClr val="accent5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203132" y="1364010"/>
                <a:ext cx="486118" cy="183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accent5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latin typeface="Microsoft YaHei" panose="020B0503020204020204" charset="-122"/>
                    <a:ea typeface="Microsoft YaHei" panose="020B0503020204020204" charset="-122"/>
                  </a:rPr>
                  <a:t>03</a:t>
                </a:r>
                <a:endParaRPr lang="zh-CN" altLang="en-US" sz="2000" b="1" dirty="0">
                  <a:solidFill>
                    <a:schemeClr val="accent5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Microsoft YaHei" panose="020B0503020204020204" charset="-122"/>
                  <a:ea typeface="Microsoft YaHei" panose="020B050302020402020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3830551" y="3995047"/>
              <a:ext cx="2880000" cy="41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dirty="0">
                  <a:sym typeface="+mn-ea"/>
                </a:rPr>
                <a:t>能正确、规范检测锂离子电池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796498" y="2695823"/>
            <a:ext cx="1645963" cy="1645963"/>
            <a:chOff x="391147" y="2871710"/>
            <a:chExt cx="1645963" cy="1645963"/>
          </a:xfrm>
        </p:grpSpPr>
        <p:grpSp>
          <p:nvGrpSpPr>
            <p:cNvPr id="28" name="组合 27"/>
            <p:cNvGrpSpPr/>
            <p:nvPr/>
          </p:nvGrpSpPr>
          <p:grpSpPr>
            <a:xfrm>
              <a:off x="391147" y="2871710"/>
              <a:ext cx="1645963" cy="164596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480998" y="3253364"/>
              <a:ext cx="1438320" cy="9848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学习</a:t>
              </a:r>
            </a:p>
            <a:p>
              <a:pPr algn="ctr"/>
              <a:r>
                <a:rPr lang="zh-CN" altLang="en-US" sz="3200" b="1" dirty="0">
                  <a:solidFill>
                    <a:schemeClr val="accent1"/>
                  </a:solidFill>
                  <a:latin typeface="Microsoft YaHei" panose="020B0503020204020204" charset="-122"/>
                  <a:ea typeface="Microsoft YaHei" panose="020B0503020204020204" charset="-122"/>
                </a:rPr>
                <a:t>目标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7DF46DE-B0E9-4B3B-BFFE-00E56936CD79}"/>
              </a:ext>
            </a:extLst>
          </p:cNvPr>
          <p:cNvSpPr txBox="1"/>
          <p:nvPr/>
        </p:nvSpPr>
        <p:spPr>
          <a:xfrm>
            <a:off x="1593761" y="1665818"/>
            <a:ext cx="9791163" cy="3886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在                电池中，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J-T效应所导致的尖晶石结构改变不可逆转，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这也是电池容量衰减的主要原因之一。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J-T效应多发生在</a:t>
            </a:r>
            <a:r>
              <a:rPr lang="zh-CN" altLang="en-US" sz="2800" b="1" dirty="0">
                <a:solidFill>
                  <a:srgbClr val="C00000"/>
                </a:solidFill>
                <a:ea typeface="SimSun" panose="02010600030101010101" pitchFamily="2" charset="-122"/>
              </a:rPr>
              <a:t>过放电阶段</a:t>
            </a:r>
            <a:r>
              <a:rPr lang="zh-CN" altLang="en-US" sz="2800" b="1" dirty="0">
                <a:ea typeface="SimSun" panose="02010600030101010101" pitchFamily="2" charset="-122"/>
              </a:rPr>
              <a:t>；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在起始材料中加入过量的锂、掺杂镍、钴、铅等阳离子或者硫等阴离子可以有效地抑制J-T效应。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CC6F3F-40EB-4221-B315-FC2F582762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132" t="44177" r="44256" b="48054"/>
          <a:stretch/>
        </p:blipFill>
        <p:spPr>
          <a:xfrm>
            <a:off x="2112133" y="1774555"/>
            <a:ext cx="1410239" cy="53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232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220D0EB-583C-4D8F-8E61-9E90B57D6387}"/>
              </a:ext>
            </a:extLst>
          </p:cNvPr>
          <p:cNvSpPr txBox="1"/>
          <p:nvPr/>
        </p:nvSpPr>
        <p:spPr>
          <a:xfrm>
            <a:off x="1993005" y="1855258"/>
            <a:ext cx="8786611" cy="3886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锂离子电池中常用的电解液主要包括由各种</a:t>
            </a:r>
            <a:r>
              <a:rPr lang="zh-CN" altLang="en-US" sz="2800" b="1" dirty="0">
                <a:solidFill>
                  <a:srgbClr val="C00000"/>
                </a:solidFill>
                <a:ea typeface="SimSun" panose="02010600030101010101" pitchFamily="2" charset="-122"/>
              </a:rPr>
              <a:t>有机碳酸酯</a:t>
            </a:r>
            <a:r>
              <a:rPr lang="zh-CN" altLang="en-US" sz="2800" b="1" dirty="0">
                <a:ea typeface="SimSun" panose="02010600030101010101" pitchFamily="2" charset="-122"/>
              </a:rPr>
              <a:t>的混合组成的溶剂，以及由</a:t>
            </a:r>
            <a:r>
              <a:rPr lang="zh-CN" altLang="en-US" sz="2800" b="1" dirty="0">
                <a:solidFill>
                  <a:srgbClr val="C00000"/>
                </a:solidFill>
                <a:ea typeface="SimSun" panose="02010600030101010101" pitchFamily="2" charset="-122"/>
              </a:rPr>
              <a:t>锂盐</a:t>
            </a:r>
            <a:r>
              <a:rPr lang="zh-CN" altLang="en-US" sz="2800" b="1" dirty="0">
                <a:ea typeface="SimSun" panose="02010600030101010101" pitchFamily="2" charset="-122"/>
              </a:rPr>
              <a:t>组成的电解质。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在充电的条件下，电解液对含碳电极具有不稳定性，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故会发生还原反应，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电解液还原消耗了电解质及其溶剂，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对电池容量及循环寿命产生不良影响。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BB11FD-77FC-48E3-B6DE-5B9B3F0DD1F8}"/>
              </a:ext>
            </a:extLst>
          </p:cNvPr>
          <p:cNvSpPr txBox="1"/>
          <p:nvPr/>
        </p:nvSpPr>
        <p:spPr>
          <a:xfrm>
            <a:off x="1889975" y="1116101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四、电解液的分解</a:t>
            </a:r>
          </a:p>
        </p:txBody>
      </p:sp>
    </p:spTree>
    <p:extLst>
      <p:ext uri="{BB962C8B-B14F-4D97-AF65-F5344CB8AC3E}">
        <p14:creationId xmlns:p14="http://schemas.microsoft.com/office/powerpoint/2010/main" val="2695853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4CE31F84-0595-4562-AFEA-066C9937CA31}"/>
              </a:ext>
            </a:extLst>
          </p:cNvPr>
          <p:cNvSpPr txBox="1"/>
          <p:nvPr/>
        </p:nvSpPr>
        <p:spPr>
          <a:xfrm>
            <a:off x="1877093" y="1898338"/>
            <a:ext cx="9456313" cy="2593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锂离子电池的自放电所导致的容量损失大部分是可逆的。造成不可逆自放电的原因主要有：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锂离子的损失；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电解液氧化产物堵塞电极微孔，造成内阻增大等。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9F2CD9-AB2F-46B3-B5A2-29FC6D1B886A}"/>
              </a:ext>
            </a:extLst>
          </p:cNvPr>
          <p:cNvSpPr txBox="1"/>
          <p:nvPr/>
        </p:nvSpPr>
        <p:spPr>
          <a:xfrm>
            <a:off x="1877093" y="1090342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五、自放电</a:t>
            </a:r>
          </a:p>
        </p:txBody>
      </p:sp>
    </p:spTree>
    <p:extLst>
      <p:ext uri="{BB962C8B-B14F-4D97-AF65-F5344CB8AC3E}">
        <p14:creationId xmlns:p14="http://schemas.microsoft.com/office/powerpoint/2010/main" val="40629474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DB31CFE-E178-4428-9793-EB70FCF3C817}"/>
              </a:ext>
            </a:extLst>
          </p:cNvPr>
          <p:cNvSpPr txBox="1"/>
          <p:nvPr/>
        </p:nvSpPr>
        <p:spPr>
          <a:xfrm>
            <a:off x="1825580" y="1808844"/>
            <a:ext cx="9366160" cy="3240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因界面膜的形成而损失的锂离子将导致两级间容量平衡的改变，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在最初的几次循环中就会使电池的容量下降。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另外，界面膜的形成使得部分石墨粒子和整个电极发生隔离而失去活性，也会造成容量的损失。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29911B-4E0C-4426-8500-090C02A55B94}"/>
              </a:ext>
            </a:extLst>
          </p:cNvPr>
          <p:cNvSpPr txBox="1"/>
          <p:nvPr/>
        </p:nvSpPr>
        <p:spPr>
          <a:xfrm>
            <a:off x="1825580" y="987312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六、界面膜（SEI）的形成</a:t>
            </a:r>
          </a:p>
        </p:txBody>
      </p:sp>
    </p:spTree>
    <p:extLst>
      <p:ext uri="{BB962C8B-B14F-4D97-AF65-F5344CB8AC3E}">
        <p14:creationId xmlns:p14="http://schemas.microsoft.com/office/powerpoint/2010/main" val="10881771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61B646E-5945-41AF-95CD-04BB3B3E08BB}"/>
              </a:ext>
            </a:extLst>
          </p:cNvPr>
          <p:cNvSpPr txBox="1"/>
          <p:nvPr/>
        </p:nvSpPr>
        <p:spPr>
          <a:xfrm>
            <a:off x="2186188" y="2062595"/>
            <a:ext cx="8580549" cy="1947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锂离子电池中的集流体材料常用铜和铝，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两者都容易发生腐蚀，</a:t>
            </a:r>
            <a:endParaRPr lang="en-US" altLang="zh-CN" sz="2800" b="1" dirty="0">
              <a:ea typeface="SimSun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ea typeface="SimSun" panose="02010600030101010101" pitchFamily="2" charset="-122"/>
              </a:rPr>
              <a:t>集流体的腐蚀会导致内阻增加，从而造成容量损失。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35107B-72CA-42CA-940F-9B18D1CFFE25}"/>
              </a:ext>
            </a:extLst>
          </p:cNvPr>
          <p:cNvSpPr txBox="1"/>
          <p:nvPr/>
        </p:nvSpPr>
        <p:spPr>
          <a:xfrm>
            <a:off x="2044521" y="1128980"/>
            <a:ext cx="65360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ea typeface="SimSun" panose="02010600030101010101" pitchFamily="2" charset="-122"/>
              </a:rPr>
              <a:t>七、集流体</a:t>
            </a:r>
          </a:p>
        </p:txBody>
      </p:sp>
    </p:spTree>
    <p:extLst>
      <p:ext uri="{BB962C8B-B14F-4D97-AF65-F5344CB8AC3E}">
        <p14:creationId xmlns:p14="http://schemas.microsoft.com/office/powerpoint/2010/main" val="41984268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>
            <a:cxnSpLocks/>
          </p:cNvCxnSpPr>
          <p:nvPr/>
        </p:nvCxnSpPr>
        <p:spPr>
          <a:xfrm flipV="1">
            <a:off x="2040093" y="2623694"/>
            <a:ext cx="4138300" cy="1587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</p:cNvCxnSpPr>
          <p:nvPr/>
        </p:nvCxnSpPr>
        <p:spPr>
          <a:xfrm flipV="1">
            <a:off x="2028028" y="3409189"/>
            <a:ext cx="4138300" cy="508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88"/>
          <p:cNvSpPr>
            <a:spLocks noEditPoints="1" noChangeArrowheads="1"/>
          </p:cNvSpPr>
          <p:nvPr/>
        </p:nvSpPr>
        <p:spPr bwMode="auto">
          <a:xfrm>
            <a:off x="1786093" y="2216024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74" name="Freeform 88"/>
          <p:cNvSpPr>
            <a:spLocks noEditPoints="1" noChangeArrowheads="1"/>
          </p:cNvSpPr>
          <p:nvPr/>
        </p:nvSpPr>
        <p:spPr bwMode="auto">
          <a:xfrm>
            <a:off x="1784506" y="3095499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280123" y="2695888"/>
            <a:ext cx="389827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2. 正极材料的溶解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239801" y="2063307"/>
            <a:ext cx="1886748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1.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cs typeface="+mn-ea"/>
                <a:sym typeface="SimSun" panose="02010600030101010101" pitchFamily="2" charset="-122"/>
              </a:rPr>
              <a:t>过充电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567394" y="743053"/>
            <a:ext cx="785994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C00000"/>
                </a:solidFill>
                <a:cs typeface="+mn-ea"/>
              </a:rPr>
              <a:t>小结：锂离子电池的失效机理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614DFD0-9B6D-42A9-BDF7-729CA7BD48E2}"/>
              </a:ext>
            </a:extLst>
          </p:cNvPr>
          <p:cNvCxnSpPr>
            <a:cxnSpLocks/>
          </p:cNvCxnSpPr>
          <p:nvPr/>
        </p:nvCxnSpPr>
        <p:spPr>
          <a:xfrm flipV="1">
            <a:off x="2040093" y="4189425"/>
            <a:ext cx="4138300" cy="5081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7C3D1EB-6D2A-4BD3-BCED-660C7AF5A074}"/>
              </a:ext>
            </a:extLst>
          </p:cNvPr>
          <p:cNvCxnSpPr>
            <a:cxnSpLocks/>
          </p:cNvCxnSpPr>
          <p:nvPr/>
        </p:nvCxnSpPr>
        <p:spPr>
          <a:xfrm flipV="1">
            <a:off x="2028028" y="4964125"/>
            <a:ext cx="4150365" cy="508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88">
            <a:extLst>
              <a:ext uri="{FF2B5EF4-FFF2-40B4-BE49-F238E27FC236}">
                <a16:creationId xmlns:a16="http://schemas.microsoft.com/office/drawing/2014/main" id="{FD5EBDE5-FA21-4A8C-9A9B-2C75F667CF6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786093" y="3770960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2" name="Freeform 88">
            <a:extLst>
              <a:ext uri="{FF2B5EF4-FFF2-40B4-BE49-F238E27FC236}">
                <a16:creationId xmlns:a16="http://schemas.microsoft.com/office/drawing/2014/main" id="{256FA5E1-3B86-49F3-BCAA-5AC89391A72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784506" y="4650435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2D89C9B-FF3B-441E-ADAE-5A668CA6A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0123" y="4250824"/>
            <a:ext cx="3476732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电解液的分解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8C34815-6770-4250-A64D-CD85896DD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9801" y="3618243"/>
            <a:ext cx="3938592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3.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正极材料的相变化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3344186-467F-4593-8B46-AF1CD1CCF1BE}"/>
              </a:ext>
            </a:extLst>
          </p:cNvPr>
          <p:cNvCxnSpPr>
            <a:cxnSpLocks/>
          </p:cNvCxnSpPr>
          <p:nvPr/>
        </p:nvCxnSpPr>
        <p:spPr>
          <a:xfrm flipV="1">
            <a:off x="6691194" y="2666536"/>
            <a:ext cx="4150365" cy="1587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C98081C-BA43-46C1-B4FF-F270047A599F}"/>
              </a:ext>
            </a:extLst>
          </p:cNvPr>
          <p:cNvCxnSpPr/>
          <p:nvPr/>
        </p:nvCxnSpPr>
        <p:spPr>
          <a:xfrm>
            <a:off x="6679129" y="3457112"/>
            <a:ext cx="5010150" cy="1587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88">
            <a:extLst>
              <a:ext uri="{FF2B5EF4-FFF2-40B4-BE49-F238E27FC236}">
                <a16:creationId xmlns:a16="http://schemas.microsoft.com/office/drawing/2014/main" id="{4B91995A-6A01-4CCE-9520-FD2AE230C19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437194" y="2258867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9" name="Freeform 88">
            <a:extLst>
              <a:ext uri="{FF2B5EF4-FFF2-40B4-BE49-F238E27FC236}">
                <a16:creationId xmlns:a16="http://schemas.microsoft.com/office/drawing/2014/main" id="{C81048A7-67B7-4991-AEC2-9ABB750A59A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435607" y="3138342"/>
            <a:ext cx="290512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FBC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84EDA90-AD9F-478F-9062-3B374430E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1224" y="2738731"/>
            <a:ext cx="4994910" cy="73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969" tIns="40485" rIns="80969" bIns="40485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. 界面膜（</a:t>
            </a:r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SEI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）的形成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C4AFE02-2A43-4FDB-835D-F85A9F6EA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0902" y="2106150"/>
            <a:ext cx="1886748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5.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自放电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2EAE8383-B921-476D-BD7F-AB518EC74C47}"/>
              </a:ext>
            </a:extLst>
          </p:cNvPr>
          <p:cNvCxnSpPr>
            <a:cxnSpLocks/>
          </p:cNvCxnSpPr>
          <p:nvPr/>
        </p:nvCxnSpPr>
        <p:spPr>
          <a:xfrm flipV="1">
            <a:off x="6701925" y="4171217"/>
            <a:ext cx="4150365" cy="15877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88">
            <a:extLst>
              <a:ext uri="{FF2B5EF4-FFF2-40B4-BE49-F238E27FC236}">
                <a16:creationId xmlns:a16="http://schemas.microsoft.com/office/drawing/2014/main" id="{B4341947-B105-4526-B7AB-91D9C6852A7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447925" y="3763548"/>
            <a:ext cx="288925" cy="330200"/>
          </a:xfrm>
          <a:custGeom>
            <a:avLst/>
            <a:gdLst>
              <a:gd name="T0" fmla="*/ 52 w 124"/>
              <a:gd name="T1" fmla="*/ 62 h 192"/>
              <a:gd name="T2" fmla="*/ 62 w 124"/>
              <a:gd name="T3" fmla="*/ 52 h 192"/>
              <a:gd name="T4" fmla="*/ 72 w 124"/>
              <a:gd name="T5" fmla="*/ 62 h 192"/>
              <a:gd name="T6" fmla="*/ 62 w 124"/>
              <a:gd name="T7" fmla="*/ 72 h 192"/>
              <a:gd name="T8" fmla="*/ 52 w 124"/>
              <a:gd name="T9" fmla="*/ 62 h 192"/>
              <a:gd name="T10" fmla="*/ 62 w 124"/>
              <a:gd name="T11" fmla="*/ 36 h 192"/>
              <a:gd name="T12" fmla="*/ 36 w 124"/>
              <a:gd name="T13" fmla="*/ 62 h 192"/>
              <a:gd name="T14" fmla="*/ 62 w 124"/>
              <a:gd name="T15" fmla="*/ 88 h 192"/>
              <a:gd name="T16" fmla="*/ 88 w 124"/>
              <a:gd name="T17" fmla="*/ 62 h 192"/>
              <a:gd name="T18" fmla="*/ 62 w 124"/>
              <a:gd name="T19" fmla="*/ 36 h 192"/>
              <a:gd name="T20" fmla="*/ 0 w 124"/>
              <a:gd name="T21" fmla="*/ 61 h 192"/>
              <a:gd name="T22" fmla="*/ 52 w 124"/>
              <a:gd name="T23" fmla="*/ 180 h 192"/>
              <a:gd name="T24" fmla="*/ 52 w 124"/>
              <a:gd name="T25" fmla="*/ 182 h 192"/>
              <a:gd name="T26" fmla="*/ 62 w 124"/>
              <a:gd name="T27" fmla="*/ 192 h 192"/>
              <a:gd name="T28" fmla="*/ 72 w 124"/>
              <a:gd name="T29" fmla="*/ 182 h 192"/>
              <a:gd name="T30" fmla="*/ 72 w 124"/>
              <a:gd name="T31" fmla="*/ 180 h 192"/>
              <a:gd name="T32" fmla="*/ 124 w 124"/>
              <a:gd name="T33" fmla="*/ 61 h 192"/>
              <a:gd name="T34" fmla="*/ 62 w 124"/>
              <a:gd name="T35" fmla="*/ 0 h 192"/>
              <a:gd name="T36" fmla="*/ 0 w 124"/>
              <a:gd name="T37" fmla="*/ 61 h 192"/>
              <a:gd name="T38" fmla="*/ 62 w 124"/>
              <a:gd name="T39" fmla="*/ 20 h 192"/>
              <a:gd name="T40" fmla="*/ 104 w 124"/>
              <a:gd name="T41" fmla="*/ 62 h 192"/>
              <a:gd name="T42" fmla="*/ 62 w 124"/>
              <a:gd name="T43" fmla="*/ 104 h 192"/>
              <a:gd name="T44" fmla="*/ 20 w 124"/>
              <a:gd name="T45" fmla="*/ 62 h 192"/>
              <a:gd name="T46" fmla="*/ 62 w 124"/>
              <a:gd name="T47" fmla="*/ 2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4" h="192">
                <a:moveTo>
                  <a:pt x="52" y="62"/>
                </a:moveTo>
                <a:cubicBezTo>
                  <a:pt x="52" y="56"/>
                  <a:pt x="56" y="52"/>
                  <a:pt x="62" y="52"/>
                </a:cubicBezTo>
                <a:cubicBezTo>
                  <a:pt x="68" y="52"/>
                  <a:pt x="72" y="56"/>
                  <a:pt x="72" y="62"/>
                </a:cubicBezTo>
                <a:cubicBezTo>
                  <a:pt x="72" y="68"/>
                  <a:pt x="68" y="72"/>
                  <a:pt x="62" y="72"/>
                </a:cubicBezTo>
                <a:cubicBezTo>
                  <a:pt x="56" y="72"/>
                  <a:pt x="52" y="68"/>
                  <a:pt x="52" y="62"/>
                </a:cubicBezTo>
                <a:close/>
                <a:moveTo>
                  <a:pt x="62" y="36"/>
                </a:moveTo>
                <a:cubicBezTo>
                  <a:pt x="48" y="36"/>
                  <a:pt x="36" y="48"/>
                  <a:pt x="36" y="62"/>
                </a:cubicBezTo>
                <a:cubicBezTo>
                  <a:pt x="36" y="76"/>
                  <a:pt x="48" y="88"/>
                  <a:pt x="62" y="88"/>
                </a:cubicBezTo>
                <a:cubicBezTo>
                  <a:pt x="76" y="88"/>
                  <a:pt x="88" y="76"/>
                  <a:pt x="88" y="62"/>
                </a:cubicBezTo>
                <a:cubicBezTo>
                  <a:pt x="88" y="48"/>
                  <a:pt x="76" y="36"/>
                  <a:pt x="62" y="36"/>
                </a:cubicBezTo>
                <a:close/>
                <a:moveTo>
                  <a:pt x="0" y="61"/>
                </a:moveTo>
                <a:cubicBezTo>
                  <a:pt x="0" y="102"/>
                  <a:pt x="48" y="133"/>
                  <a:pt x="52" y="180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8"/>
                  <a:pt x="56" y="192"/>
                  <a:pt x="62" y="192"/>
                </a:cubicBezTo>
                <a:cubicBezTo>
                  <a:pt x="68" y="192"/>
                  <a:pt x="72" y="188"/>
                  <a:pt x="72" y="182"/>
                </a:cubicBezTo>
                <a:cubicBezTo>
                  <a:pt x="72" y="180"/>
                  <a:pt x="72" y="180"/>
                  <a:pt x="72" y="180"/>
                </a:cubicBezTo>
                <a:cubicBezTo>
                  <a:pt x="76" y="133"/>
                  <a:pt x="124" y="102"/>
                  <a:pt x="124" y="61"/>
                </a:cubicBezTo>
                <a:cubicBezTo>
                  <a:pt x="124" y="27"/>
                  <a:pt x="96" y="0"/>
                  <a:pt x="62" y="0"/>
                </a:cubicBezTo>
                <a:cubicBezTo>
                  <a:pt x="28" y="0"/>
                  <a:pt x="0" y="27"/>
                  <a:pt x="0" y="61"/>
                </a:cubicBezTo>
                <a:close/>
                <a:moveTo>
                  <a:pt x="62" y="20"/>
                </a:moveTo>
                <a:cubicBezTo>
                  <a:pt x="85" y="20"/>
                  <a:pt x="104" y="39"/>
                  <a:pt x="104" y="62"/>
                </a:cubicBezTo>
                <a:cubicBezTo>
                  <a:pt x="104" y="85"/>
                  <a:pt x="85" y="104"/>
                  <a:pt x="62" y="104"/>
                </a:cubicBezTo>
                <a:cubicBezTo>
                  <a:pt x="39" y="104"/>
                  <a:pt x="20" y="85"/>
                  <a:pt x="20" y="62"/>
                </a:cubicBezTo>
                <a:cubicBezTo>
                  <a:pt x="20" y="39"/>
                  <a:pt x="39" y="20"/>
                  <a:pt x="62" y="20"/>
                </a:cubicBezTo>
                <a:close/>
              </a:path>
            </a:pathLst>
          </a:custGeom>
          <a:solidFill>
            <a:srgbClr val="11B5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8CA679E-FC39-4BC6-A013-543C76801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1633" y="3610831"/>
            <a:ext cx="1886748" cy="57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969" tIns="40485" rIns="80969" bIns="40485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+mn-ea"/>
                <a:cs typeface="+mn-ea"/>
              </a:rPr>
              <a:t>7. 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+mn-ea"/>
              </a:rPr>
              <a:t>集流体</a:t>
            </a:r>
            <a:endParaRPr lang="zh-CN" altLang="en-US" sz="3200" b="1" dirty="0">
              <a:solidFill>
                <a:schemeClr val="tx1"/>
              </a:solidFill>
              <a:latin typeface="+mn-ea"/>
              <a:cs typeface="+mn-ea"/>
              <a:sym typeface="SimSun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"/>
                            </p:stCondLst>
                            <p:childTnLst>
                              <p:par>
                                <p:cTn id="8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"/>
                            </p:stCondLst>
                            <p:childTnLst>
                              <p:par>
                                <p:cTn id="1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13" grpId="0"/>
      <p:bldP spid="14" grpId="0"/>
      <p:bldP spid="30" grpId="0"/>
      <p:bldP spid="31" grpId="0"/>
      <p:bldP spid="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8"/>
          <p:cNvSpPr/>
          <p:nvPr/>
        </p:nvSpPr>
        <p:spPr>
          <a:xfrm rot="1650064">
            <a:off x="9090779" y="897637"/>
            <a:ext cx="445079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12132218">
            <a:off x="6808861" y="764309"/>
            <a:ext cx="390284" cy="787294"/>
          </a:xfrm>
          <a:prstGeom prst="triangle">
            <a:avLst/>
          </a:prstGeom>
          <a:solidFill>
            <a:srgbClr val="FC6E5B">
              <a:alpha val="3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8289040">
            <a:off x="10104452" y="914982"/>
            <a:ext cx="2481763" cy="195316"/>
          </a:xfrm>
          <a:custGeom>
            <a:avLst/>
            <a:gdLst>
              <a:gd name="connsiteX0" fmla="*/ 0 w 2481081"/>
              <a:gd name="connsiteY0" fmla="*/ 194529 h 194529"/>
              <a:gd name="connsiteX1" fmla="*/ 174230 w 2481081"/>
              <a:gd name="connsiteY1" fmla="*/ 0 h 194529"/>
              <a:gd name="connsiteX2" fmla="*/ 2263889 w 2481081"/>
              <a:gd name="connsiteY2" fmla="*/ 0 h 194529"/>
              <a:gd name="connsiteX3" fmla="*/ 2481081 w 2481081"/>
              <a:gd name="connsiteY3" fmla="*/ 194529 h 194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081" h="194529">
                <a:moveTo>
                  <a:pt x="0" y="194529"/>
                </a:moveTo>
                <a:lnTo>
                  <a:pt x="174230" y="0"/>
                </a:lnTo>
                <a:lnTo>
                  <a:pt x="2263889" y="0"/>
                </a:lnTo>
                <a:lnTo>
                  <a:pt x="2481081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8289040">
            <a:off x="10183295" y="674869"/>
            <a:ext cx="2153848" cy="44798"/>
          </a:xfrm>
          <a:custGeom>
            <a:avLst/>
            <a:gdLst>
              <a:gd name="connsiteX0" fmla="*/ 51045 w 2151533"/>
              <a:gd name="connsiteY0" fmla="*/ 45719 h 45719"/>
              <a:gd name="connsiteX1" fmla="*/ 0 w 2151533"/>
              <a:gd name="connsiteY1" fmla="*/ 0 h 45719"/>
              <a:gd name="connsiteX2" fmla="*/ 2151533 w 2151533"/>
              <a:gd name="connsiteY2" fmla="*/ 0 h 45719"/>
              <a:gd name="connsiteX3" fmla="*/ 2151533 w 21515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1533" h="45719">
                <a:moveTo>
                  <a:pt x="51045" y="45719"/>
                </a:moveTo>
                <a:lnTo>
                  <a:pt x="0" y="0"/>
                </a:lnTo>
                <a:lnTo>
                  <a:pt x="2151533" y="0"/>
                </a:lnTo>
                <a:lnTo>
                  <a:pt x="2151533" y="45719"/>
                </a:lnTo>
                <a:close/>
              </a:path>
            </a:pathLst>
          </a:custGeom>
          <a:solidFill>
            <a:srgbClr val="79C7C5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rot="8289040">
            <a:off x="10595429" y="1898729"/>
            <a:ext cx="1872521" cy="46589"/>
          </a:xfrm>
          <a:custGeom>
            <a:avLst/>
            <a:gdLst>
              <a:gd name="connsiteX0" fmla="*/ 0 w 1873652"/>
              <a:gd name="connsiteY0" fmla="*/ 45719 h 45719"/>
              <a:gd name="connsiteX1" fmla="*/ 40948 w 1873652"/>
              <a:gd name="connsiteY1" fmla="*/ 0 h 45719"/>
              <a:gd name="connsiteX2" fmla="*/ 1873652 w 1873652"/>
              <a:gd name="connsiteY2" fmla="*/ 0 h 45719"/>
              <a:gd name="connsiteX3" fmla="*/ 1873652 w 187365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3652" h="45719">
                <a:moveTo>
                  <a:pt x="0" y="45719"/>
                </a:moveTo>
                <a:lnTo>
                  <a:pt x="40948" y="0"/>
                </a:lnTo>
                <a:lnTo>
                  <a:pt x="1873652" y="0"/>
                </a:lnTo>
                <a:lnTo>
                  <a:pt x="1873652" y="45719"/>
                </a:lnTo>
                <a:close/>
              </a:path>
            </a:pathLst>
          </a:custGeom>
          <a:solidFill>
            <a:srgbClr val="FC6E5B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8289040">
            <a:off x="10333814" y="2348492"/>
            <a:ext cx="2189686" cy="152311"/>
          </a:xfrm>
          <a:custGeom>
            <a:avLst/>
            <a:gdLst>
              <a:gd name="connsiteX0" fmla="*/ 0 w 2190050"/>
              <a:gd name="connsiteY0" fmla="*/ 155058 h 155058"/>
              <a:gd name="connsiteX1" fmla="*/ 138878 w 2190050"/>
              <a:gd name="connsiteY1" fmla="*/ 0 h 155058"/>
              <a:gd name="connsiteX2" fmla="*/ 2016928 w 2190050"/>
              <a:gd name="connsiteY2" fmla="*/ 0 h 155058"/>
              <a:gd name="connsiteX3" fmla="*/ 2190050 w 2190050"/>
              <a:gd name="connsiteY3" fmla="*/ 155058 h 15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0050" h="155058">
                <a:moveTo>
                  <a:pt x="0" y="155058"/>
                </a:moveTo>
                <a:lnTo>
                  <a:pt x="138878" y="0"/>
                </a:lnTo>
                <a:lnTo>
                  <a:pt x="2016928" y="0"/>
                </a:lnTo>
                <a:lnTo>
                  <a:pt x="2190050" y="155058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 rot="8289040">
            <a:off x="11362357" y="2468549"/>
            <a:ext cx="990913" cy="46589"/>
          </a:xfrm>
          <a:custGeom>
            <a:avLst/>
            <a:gdLst>
              <a:gd name="connsiteX0" fmla="*/ 0 w 991862"/>
              <a:gd name="connsiteY0" fmla="*/ 45719 h 45719"/>
              <a:gd name="connsiteX1" fmla="*/ 40948 w 991862"/>
              <a:gd name="connsiteY1" fmla="*/ 0 h 45719"/>
              <a:gd name="connsiteX2" fmla="*/ 991862 w 991862"/>
              <a:gd name="connsiteY2" fmla="*/ 0 h 45719"/>
              <a:gd name="connsiteX3" fmla="*/ 991862 w 99186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1862" h="45719">
                <a:moveTo>
                  <a:pt x="0" y="45719"/>
                </a:moveTo>
                <a:lnTo>
                  <a:pt x="40948" y="0"/>
                </a:lnTo>
                <a:lnTo>
                  <a:pt x="991862" y="0"/>
                </a:lnTo>
                <a:lnTo>
                  <a:pt x="99186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2" name="组合 163"/>
          <p:cNvGrpSpPr/>
          <p:nvPr/>
        </p:nvGrpSpPr>
        <p:grpSpPr>
          <a:xfrm>
            <a:off x="10670688" y="3242639"/>
            <a:ext cx="962243" cy="1114559"/>
            <a:chOff x="10670736" y="3241053"/>
            <a:chExt cx="962659" cy="1118718"/>
          </a:xfrm>
        </p:grpSpPr>
        <p:sp>
          <p:nvSpPr>
            <p:cNvPr id="16" name="等腰三角形 1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20901646">
              <a:off x="10936527" y="3445371"/>
              <a:ext cx="696868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rot="14549936" flipH="1">
            <a:off x="6822414" y="4571887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4549936" flipH="1">
            <a:off x="5530703" y="4748413"/>
            <a:ext cx="444468" cy="765529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4549936" flipH="1">
            <a:off x="7402623" y="4771981"/>
            <a:ext cx="444468" cy="765543"/>
          </a:xfrm>
          <a:prstGeom prst="triangle">
            <a:avLst/>
          </a:prstGeom>
          <a:solidFill>
            <a:srgbClr val="FC6E5B"/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960451" y="2316238"/>
            <a:ext cx="827852" cy="922822"/>
            <a:chOff x="1354861" y="2750116"/>
            <a:chExt cx="828164" cy="924005"/>
          </a:xfrm>
        </p:grpSpPr>
        <p:sp>
          <p:nvSpPr>
            <p:cNvPr id="33" name="直角三角形 32"/>
            <p:cNvSpPr/>
            <p:nvPr/>
          </p:nvSpPr>
          <p:spPr>
            <a:xfrm rot="3161904">
              <a:off x="1666534" y="3157630"/>
              <a:ext cx="516725" cy="516258"/>
            </a:xfrm>
            <a:prstGeom prst="rtTriangle">
              <a:avLst/>
            </a:prstGeom>
            <a:solidFill>
              <a:srgbClr val="66BFBC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3"/>
            <p:cNvSpPr/>
            <p:nvPr/>
          </p:nvSpPr>
          <p:spPr>
            <a:xfrm rot="3161904" flipH="1">
              <a:off x="1354628" y="2750349"/>
              <a:ext cx="516725" cy="516258"/>
            </a:xfrm>
            <a:prstGeom prst="rtTriangle">
              <a:avLst/>
            </a:prstGeom>
            <a:solidFill>
              <a:srgbClr val="66BFB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39" name="直角三角形 38"/>
          <p:cNvSpPr/>
          <p:nvPr/>
        </p:nvSpPr>
        <p:spPr>
          <a:xfrm rot="3176496">
            <a:off x="3555840" y="5261093"/>
            <a:ext cx="306804" cy="307224"/>
          </a:xfrm>
          <a:prstGeom prst="rtTriangle">
            <a:avLst/>
          </a:prstGeom>
          <a:solidFill>
            <a:srgbClr val="66BFBC">
              <a:alpha val="6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40" name="直角三角形 39"/>
          <p:cNvSpPr/>
          <p:nvPr/>
        </p:nvSpPr>
        <p:spPr>
          <a:xfrm rot="3176496" flipH="1">
            <a:off x="3393834" y="5045957"/>
            <a:ext cx="306804" cy="307224"/>
          </a:xfrm>
          <a:prstGeom prst="rtTriangle">
            <a:avLst/>
          </a:prstGeom>
          <a:solidFill>
            <a:srgbClr val="66BFBC">
              <a:alpha val="90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8943941">
            <a:off x="3278006" y="1287787"/>
            <a:ext cx="861663" cy="1078367"/>
          </a:xfrm>
          <a:prstGeom prst="triangle">
            <a:avLst/>
          </a:prstGeom>
          <a:solidFill>
            <a:srgbClr val="FC6E5B">
              <a:alpha val="62000"/>
            </a:srgb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2612913" y="1670390"/>
            <a:ext cx="776939" cy="858338"/>
          </a:xfrm>
          <a:prstGeom prst="ellipse">
            <a:avLst/>
          </a:prstGeom>
          <a:solidFill>
            <a:srgbClr val="FBC75D">
              <a:alpha val="56000"/>
            </a:srgbClr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7669978">
            <a:off x="1687382" y="2095562"/>
            <a:ext cx="302829" cy="288288"/>
          </a:xfrm>
          <a:prstGeom prst="triangle">
            <a:avLst/>
          </a:prstGeom>
          <a:solidFill>
            <a:srgbClr val="8CC066">
              <a:alpha val="62000"/>
            </a:srgb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 rot="8289040">
            <a:off x="7520551" y="5944810"/>
            <a:ext cx="2687831" cy="193524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8289040">
            <a:off x="8269560" y="6376654"/>
            <a:ext cx="1449636" cy="43005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rot="8289040">
            <a:off x="8715739" y="6265557"/>
            <a:ext cx="1775761" cy="44798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 rot="8289040">
            <a:off x="6977608" y="6116831"/>
            <a:ext cx="2230900" cy="44797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8289040">
            <a:off x="6330738" y="6502086"/>
            <a:ext cx="1075132" cy="43005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 rot="8289040">
            <a:off x="-541150" y="5462792"/>
            <a:ext cx="3977989" cy="125432"/>
          </a:xfrm>
          <a:custGeom>
            <a:avLst/>
            <a:gdLst>
              <a:gd name="connsiteX0" fmla="*/ 139966 w 3978903"/>
              <a:gd name="connsiteY0" fmla="*/ 125361 h 125361"/>
              <a:gd name="connsiteX1" fmla="*/ 0 w 3978903"/>
              <a:gd name="connsiteY1" fmla="*/ 0 h 125361"/>
              <a:gd name="connsiteX2" fmla="*/ 3939559 w 3978903"/>
              <a:gd name="connsiteY2" fmla="*/ 0 h 125361"/>
              <a:gd name="connsiteX3" fmla="*/ 3978903 w 3978903"/>
              <a:gd name="connsiteY3" fmla="*/ 35238 h 125361"/>
              <a:gd name="connsiteX4" fmla="*/ 3898184 w 3978903"/>
              <a:gd name="connsiteY4" fmla="*/ 125361 h 1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78903" h="125361">
                <a:moveTo>
                  <a:pt x="139966" y="125361"/>
                </a:moveTo>
                <a:lnTo>
                  <a:pt x="0" y="0"/>
                </a:lnTo>
                <a:lnTo>
                  <a:pt x="3939559" y="0"/>
                </a:lnTo>
                <a:lnTo>
                  <a:pt x="3978903" y="35238"/>
                </a:lnTo>
                <a:lnTo>
                  <a:pt x="3898184" y="125361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rot="8289040">
            <a:off x="-568029" y="4959272"/>
            <a:ext cx="4214520" cy="44797"/>
          </a:xfrm>
          <a:custGeom>
            <a:avLst/>
            <a:gdLst>
              <a:gd name="connsiteX0" fmla="*/ 0 w 4213929"/>
              <a:gd name="connsiteY0" fmla="*/ 45719 h 45719"/>
              <a:gd name="connsiteX1" fmla="*/ 0 w 4213929"/>
              <a:gd name="connsiteY1" fmla="*/ 0 h 45719"/>
              <a:gd name="connsiteX2" fmla="*/ 4213929 w 4213929"/>
              <a:gd name="connsiteY2" fmla="*/ 0 h 45719"/>
              <a:gd name="connsiteX3" fmla="*/ 4172980 w 4213929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3929" h="45719">
                <a:moveTo>
                  <a:pt x="0" y="45719"/>
                </a:moveTo>
                <a:lnTo>
                  <a:pt x="0" y="0"/>
                </a:lnTo>
                <a:lnTo>
                  <a:pt x="4213929" y="0"/>
                </a:lnTo>
                <a:lnTo>
                  <a:pt x="4172980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 rot="8289040">
            <a:off x="-266992" y="4701240"/>
            <a:ext cx="1847436" cy="46589"/>
          </a:xfrm>
          <a:custGeom>
            <a:avLst/>
            <a:gdLst>
              <a:gd name="connsiteX0" fmla="*/ 0 w 1847733"/>
              <a:gd name="connsiteY0" fmla="*/ 45719 h 45719"/>
              <a:gd name="connsiteX1" fmla="*/ 0 w 1847733"/>
              <a:gd name="connsiteY1" fmla="*/ 0 h 45719"/>
              <a:gd name="connsiteX2" fmla="*/ 1847733 w 1847733"/>
              <a:gd name="connsiteY2" fmla="*/ 0 h 45719"/>
              <a:gd name="connsiteX3" fmla="*/ 1806784 w 1847733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7733" h="45719">
                <a:moveTo>
                  <a:pt x="0" y="45719"/>
                </a:moveTo>
                <a:lnTo>
                  <a:pt x="0" y="0"/>
                </a:lnTo>
                <a:lnTo>
                  <a:pt x="1847733" y="0"/>
                </a:lnTo>
                <a:lnTo>
                  <a:pt x="1806784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 rot="8289040">
            <a:off x="-295662" y="4260436"/>
            <a:ext cx="2076798" cy="46589"/>
          </a:xfrm>
          <a:custGeom>
            <a:avLst/>
            <a:gdLst>
              <a:gd name="connsiteX0" fmla="*/ 0 w 2076814"/>
              <a:gd name="connsiteY0" fmla="*/ 45719 h 45719"/>
              <a:gd name="connsiteX1" fmla="*/ 0 w 2076814"/>
              <a:gd name="connsiteY1" fmla="*/ 0 h 45719"/>
              <a:gd name="connsiteX2" fmla="*/ 2076814 w 2076814"/>
              <a:gd name="connsiteY2" fmla="*/ 0 h 45719"/>
              <a:gd name="connsiteX3" fmla="*/ 2035866 w 2076814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6814" h="45719">
                <a:moveTo>
                  <a:pt x="0" y="45719"/>
                </a:moveTo>
                <a:lnTo>
                  <a:pt x="0" y="0"/>
                </a:lnTo>
                <a:lnTo>
                  <a:pt x="2076814" y="0"/>
                </a:lnTo>
                <a:lnTo>
                  <a:pt x="2035866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 rot="8289040">
            <a:off x="283118" y="6036196"/>
            <a:ext cx="2431591" cy="46589"/>
          </a:xfrm>
          <a:custGeom>
            <a:avLst/>
            <a:gdLst>
              <a:gd name="connsiteX0" fmla="*/ 0 w 2432620"/>
              <a:gd name="connsiteY0" fmla="*/ 45719 h 45719"/>
              <a:gd name="connsiteX1" fmla="*/ 0 w 2432620"/>
              <a:gd name="connsiteY1" fmla="*/ 0 h 45719"/>
              <a:gd name="connsiteX2" fmla="*/ 2381575 w 2432620"/>
              <a:gd name="connsiteY2" fmla="*/ 0 h 45719"/>
              <a:gd name="connsiteX3" fmla="*/ 2432620 w 243262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620" h="45719">
                <a:moveTo>
                  <a:pt x="0" y="45719"/>
                </a:moveTo>
                <a:lnTo>
                  <a:pt x="0" y="0"/>
                </a:lnTo>
                <a:lnTo>
                  <a:pt x="2381575" y="0"/>
                </a:lnTo>
                <a:lnTo>
                  <a:pt x="2432620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0" name="任意多边形 89"/>
          <p:cNvSpPr/>
          <p:nvPr/>
        </p:nvSpPr>
        <p:spPr>
          <a:xfrm rot="8289040">
            <a:off x="2886731" y="6421452"/>
            <a:ext cx="1318829" cy="94969"/>
          </a:xfrm>
          <a:custGeom>
            <a:avLst/>
            <a:gdLst>
              <a:gd name="connsiteX0" fmla="*/ 217193 w 2688632"/>
              <a:gd name="connsiteY0" fmla="*/ 194530 h 194530"/>
              <a:gd name="connsiteX1" fmla="*/ 0 w 2688632"/>
              <a:gd name="connsiteY1" fmla="*/ 0 h 194530"/>
              <a:gd name="connsiteX2" fmla="*/ 2471440 w 2688632"/>
              <a:gd name="connsiteY2" fmla="*/ 0 h 194530"/>
              <a:gd name="connsiteX3" fmla="*/ 2688632 w 2688632"/>
              <a:gd name="connsiteY3" fmla="*/ 194529 h 194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8632" h="194530">
                <a:moveTo>
                  <a:pt x="217193" y="194530"/>
                </a:moveTo>
                <a:lnTo>
                  <a:pt x="0" y="0"/>
                </a:lnTo>
                <a:lnTo>
                  <a:pt x="2471440" y="0"/>
                </a:lnTo>
                <a:lnTo>
                  <a:pt x="2688632" y="194529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1" name="任意多边形 90"/>
          <p:cNvSpPr/>
          <p:nvPr/>
        </p:nvSpPr>
        <p:spPr>
          <a:xfrm rot="8289040">
            <a:off x="3252276" y="6634686"/>
            <a:ext cx="711379" cy="21503"/>
          </a:xfrm>
          <a:custGeom>
            <a:avLst/>
            <a:gdLst>
              <a:gd name="connsiteX0" fmla="*/ 0 w 1448568"/>
              <a:gd name="connsiteY0" fmla="*/ 45719 h 45719"/>
              <a:gd name="connsiteX1" fmla="*/ 0 w 1448568"/>
              <a:gd name="connsiteY1" fmla="*/ 0 h 45719"/>
              <a:gd name="connsiteX2" fmla="*/ 1397523 w 1448568"/>
              <a:gd name="connsiteY2" fmla="*/ 0 h 45719"/>
              <a:gd name="connsiteX3" fmla="*/ 1448568 w 1448568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8568" h="45719">
                <a:moveTo>
                  <a:pt x="0" y="45719"/>
                </a:moveTo>
                <a:lnTo>
                  <a:pt x="0" y="0"/>
                </a:lnTo>
                <a:lnTo>
                  <a:pt x="1397523" y="0"/>
                </a:lnTo>
                <a:lnTo>
                  <a:pt x="1448568" y="45719"/>
                </a:lnTo>
                <a:close/>
              </a:path>
            </a:pathLst>
          </a:custGeom>
          <a:solidFill>
            <a:srgbClr val="FC6E5B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2" name="任意多边形 91"/>
          <p:cNvSpPr/>
          <p:nvPr/>
        </p:nvSpPr>
        <p:spPr>
          <a:xfrm rot="8289040">
            <a:off x="3472677" y="6579138"/>
            <a:ext cx="870857" cy="21503"/>
          </a:xfrm>
          <a:custGeom>
            <a:avLst/>
            <a:gdLst>
              <a:gd name="connsiteX0" fmla="*/ 0 w 1776912"/>
              <a:gd name="connsiteY0" fmla="*/ 45719 h 45719"/>
              <a:gd name="connsiteX1" fmla="*/ 0 w 1776912"/>
              <a:gd name="connsiteY1" fmla="*/ 0 h 45719"/>
              <a:gd name="connsiteX2" fmla="*/ 1725868 w 1776912"/>
              <a:gd name="connsiteY2" fmla="*/ 1 h 45719"/>
              <a:gd name="connsiteX3" fmla="*/ 1776912 w 177691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6912" h="45719">
                <a:moveTo>
                  <a:pt x="0" y="45719"/>
                </a:moveTo>
                <a:lnTo>
                  <a:pt x="0" y="0"/>
                </a:lnTo>
                <a:lnTo>
                  <a:pt x="1725868" y="1"/>
                </a:lnTo>
                <a:lnTo>
                  <a:pt x="1776912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3" name="任意多边形 92"/>
          <p:cNvSpPr/>
          <p:nvPr/>
        </p:nvSpPr>
        <p:spPr>
          <a:xfrm rot="8289040">
            <a:off x="2619739" y="6505670"/>
            <a:ext cx="1093051" cy="23295"/>
          </a:xfrm>
          <a:custGeom>
            <a:avLst/>
            <a:gdLst>
              <a:gd name="connsiteX0" fmla="*/ 0 w 2230870"/>
              <a:gd name="connsiteY0" fmla="*/ 45719 h 45719"/>
              <a:gd name="connsiteX1" fmla="*/ 0 w 2230870"/>
              <a:gd name="connsiteY1" fmla="*/ 0 h 45719"/>
              <a:gd name="connsiteX2" fmla="*/ 2179825 w 2230870"/>
              <a:gd name="connsiteY2" fmla="*/ 0 h 45719"/>
              <a:gd name="connsiteX3" fmla="*/ 2230870 w 2230870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0870" h="45719">
                <a:moveTo>
                  <a:pt x="0" y="45719"/>
                </a:moveTo>
                <a:lnTo>
                  <a:pt x="0" y="0"/>
                </a:lnTo>
                <a:lnTo>
                  <a:pt x="2179825" y="0"/>
                </a:lnTo>
                <a:lnTo>
                  <a:pt x="2230870" y="45719"/>
                </a:lnTo>
                <a:close/>
              </a:path>
            </a:pathLst>
          </a:custGeom>
          <a:solidFill>
            <a:srgbClr val="66BFB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rot="8289040">
            <a:off x="2302576" y="6695610"/>
            <a:ext cx="526815" cy="21503"/>
          </a:xfrm>
          <a:custGeom>
            <a:avLst/>
            <a:gdLst>
              <a:gd name="connsiteX0" fmla="*/ 0 w 1075142"/>
              <a:gd name="connsiteY0" fmla="*/ 45719 h 45719"/>
              <a:gd name="connsiteX1" fmla="*/ 0 w 1075142"/>
              <a:gd name="connsiteY1" fmla="*/ 0 h 45719"/>
              <a:gd name="connsiteX2" fmla="*/ 1024097 w 1075142"/>
              <a:gd name="connsiteY2" fmla="*/ 0 h 45719"/>
              <a:gd name="connsiteX3" fmla="*/ 1075142 w 1075142"/>
              <a:gd name="connsiteY3" fmla="*/ 45719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5142" h="45719">
                <a:moveTo>
                  <a:pt x="0" y="45719"/>
                </a:moveTo>
                <a:lnTo>
                  <a:pt x="0" y="0"/>
                </a:lnTo>
                <a:lnTo>
                  <a:pt x="1024097" y="0"/>
                </a:lnTo>
                <a:lnTo>
                  <a:pt x="1075142" y="45719"/>
                </a:lnTo>
                <a:close/>
              </a:path>
            </a:pathLst>
          </a:custGeom>
          <a:solidFill>
            <a:srgbClr val="8CC066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4" name="等腰三角形 103"/>
          <p:cNvSpPr/>
          <p:nvPr/>
        </p:nvSpPr>
        <p:spPr>
          <a:xfrm rot="8791815">
            <a:off x="4906187" y="947236"/>
            <a:ext cx="275951" cy="130808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5" name="等腰三角形 104"/>
          <p:cNvSpPr/>
          <p:nvPr/>
        </p:nvSpPr>
        <p:spPr>
          <a:xfrm rot="10800000">
            <a:off x="4980602" y="728975"/>
            <a:ext cx="1374250" cy="1380945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6" name="等腰三角形 105"/>
          <p:cNvSpPr/>
          <p:nvPr/>
        </p:nvSpPr>
        <p:spPr>
          <a:xfrm rot="8791815">
            <a:off x="8011528" y="1101339"/>
            <a:ext cx="275951" cy="134392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7" name="等腰三角形 106"/>
          <p:cNvSpPr/>
          <p:nvPr/>
        </p:nvSpPr>
        <p:spPr>
          <a:xfrm rot="8791815">
            <a:off x="8758744" y="4701240"/>
            <a:ext cx="274159" cy="130807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8791815">
            <a:off x="7586850" y="6039780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09" name="等腰三角形 108"/>
          <p:cNvSpPr/>
          <p:nvPr/>
        </p:nvSpPr>
        <p:spPr>
          <a:xfrm rot="8791815">
            <a:off x="5599648" y="5484295"/>
            <a:ext cx="274158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0" name="等腰三角形 109"/>
          <p:cNvSpPr/>
          <p:nvPr/>
        </p:nvSpPr>
        <p:spPr>
          <a:xfrm rot="8791815">
            <a:off x="4612317" y="5113374"/>
            <a:ext cx="274159" cy="132600"/>
          </a:xfrm>
          <a:prstGeom prst="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1" name="等腰三角形 110"/>
          <p:cNvSpPr/>
          <p:nvPr/>
        </p:nvSpPr>
        <p:spPr>
          <a:xfrm rot="8791815">
            <a:off x="6568704" y="5197293"/>
            <a:ext cx="689880" cy="772281"/>
          </a:xfrm>
          <a:prstGeom prst="triangle">
            <a:avLst/>
          </a:prstGeom>
          <a:solidFill>
            <a:srgbClr val="8CC066"/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2" name="等腰三角形 111"/>
          <p:cNvSpPr/>
          <p:nvPr/>
        </p:nvSpPr>
        <p:spPr>
          <a:xfrm rot="12808185" flipH="1">
            <a:off x="5859471" y="5964520"/>
            <a:ext cx="274159" cy="130808"/>
          </a:xfrm>
          <a:prstGeom prst="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3" name="等腰三角形 112"/>
          <p:cNvSpPr/>
          <p:nvPr/>
        </p:nvSpPr>
        <p:spPr>
          <a:xfrm rot="8791815">
            <a:off x="2447718" y="5760245"/>
            <a:ext cx="274159" cy="132600"/>
          </a:xfrm>
          <a:prstGeom prst="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5" name="等腰三角形 114"/>
          <p:cNvSpPr/>
          <p:nvPr/>
        </p:nvSpPr>
        <p:spPr>
          <a:xfrm rot="9746558" flipV="1">
            <a:off x="9937849" y="4525392"/>
            <a:ext cx="240071" cy="484718"/>
          </a:xfrm>
          <a:prstGeom prst="triangle">
            <a:avLst>
              <a:gd name="adj" fmla="val 41342"/>
            </a:avLst>
          </a:prstGeom>
          <a:solidFill>
            <a:srgbClr val="66BFBC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17" name="直角三角形 116"/>
          <p:cNvSpPr/>
          <p:nvPr/>
        </p:nvSpPr>
        <p:spPr>
          <a:xfrm rot="11669251" flipH="1">
            <a:off x="11279930" y="6272725"/>
            <a:ext cx="215026" cy="215026"/>
          </a:xfrm>
          <a:prstGeom prst="rtTriangle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1" name="直角三角形 120"/>
          <p:cNvSpPr/>
          <p:nvPr/>
        </p:nvSpPr>
        <p:spPr>
          <a:xfrm rot="8729171" flipH="1">
            <a:off x="4853506" y="5646484"/>
            <a:ext cx="1736647" cy="714633"/>
          </a:xfrm>
          <a:prstGeom prst="rtTriangle">
            <a:avLst/>
          </a:prstGeom>
          <a:solidFill>
            <a:srgbClr val="FBC75D"/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2" name="直角三角形 121"/>
          <p:cNvSpPr/>
          <p:nvPr/>
        </p:nvSpPr>
        <p:spPr>
          <a:xfrm rot="1054849">
            <a:off x="9946766" y="1830637"/>
            <a:ext cx="157686" cy="193524"/>
          </a:xfrm>
          <a:prstGeom prst="rtTriangle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5" name="直角三角形 124"/>
          <p:cNvSpPr/>
          <p:nvPr/>
        </p:nvSpPr>
        <p:spPr>
          <a:xfrm rot="11669251" flipH="1">
            <a:off x="11620389" y="5663483"/>
            <a:ext cx="215026" cy="211443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6" name="直角三角形 125"/>
          <p:cNvSpPr/>
          <p:nvPr/>
        </p:nvSpPr>
        <p:spPr>
          <a:xfrm rot="9930749">
            <a:off x="10744155" y="5618687"/>
            <a:ext cx="215026" cy="211443"/>
          </a:xfrm>
          <a:prstGeom prst="rtTriangle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7" name="直角三角形 126"/>
          <p:cNvSpPr/>
          <p:nvPr/>
        </p:nvSpPr>
        <p:spPr>
          <a:xfrm rot="11669251" flipH="1">
            <a:off x="10375026" y="6365903"/>
            <a:ext cx="215026" cy="213235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8" name="直角三角形 127"/>
          <p:cNvSpPr/>
          <p:nvPr/>
        </p:nvSpPr>
        <p:spPr>
          <a:xfrm rot="9930749">
            <a:off x="11713567" y="4595519"/>
            <a:ext cx="215026" cy="215026"/>
          </a:xfrm>
          <a:prstGeom prst="rtTriangle">
            <a:avLst/>
          </a:prstGeom>
          <a:solidFill>
            <a:srgbClr val="FC6E5B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29" name="直角三角形 128"/>
          <p:cNvSpPr/>
          <p:nvPr/>
        </p:nvSpPr>
        <p:spPr>
          <a:xfrm rot="11669251" flipH="1">
            <a:off x="11116868" y="4871469"/>
            <a:ext cx="215026" cy="215026"/>
          </a:xfrm>
          <a:prstGeom prst="rtTriangle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45" name="任意多边形 144"/>
          <p:cNvSpPr/>
          <p:nvPr/>
        </p:nvSpPr>
        <p:spPr>
          <a:xfrm rot="10011152">
            <a:off x="3945735" y="1226771"/>
            <a:ext cx="245489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3" name="任意多边形 152"/>
          <p:cNvSpPr/>
          <p:nvPr/>
        </p:nvSpPr>
        <p:spPr>
          <a:xfrm rot="17730414">
            <a:off x="7956427" y="883502"/>
            <a:ext cx="1129194" cy="94221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 rot="10011152">
            <a:off x="8914639" y="863018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 rot="10011152">
            <a:off x="9875091" y="1017120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7" name="任意多边形 156"/>
          <p:cNvSpPr/>
          <p:nvPr/>
        </p:nvSpPr>
        <p:spPr>
          <a:xfrm rot="10011152">
            <a:off x="6183803" y="846891"/>
            <a:ext cx="245488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58" name="任意多边形 157"/>
          <p:cNvSpPr/>
          <p:nvPr/>
        </p:nvSpPr>
        <p:spPr>
          <a:xfrm rot="10011152">
            <a:off x="4048058" y="1103751"/>
            <a:ext cx="943692" cy="126886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FBC75D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rot="17840340">
            <a:off x="3586982" y="4005642"/>
            <a:ext cx="1076868" cy="898553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66BFBC"/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 rot="10011152">
            <a:off x="4429545" y="5860591"/>
            <a:ext cx="243697" cy="204275"/>
          </a:xfrm>
          <a:custGeom>
            <a:avLst/>
            <a:gdLst>
              <a:gd name="connsiteX0" fmla="*/ 0 w 525192"/>
              <a:gd name="connsiteY0" fmla="*/ 0 h 648350"/>
              <a:gd name="connsiteX1" fmla="*/ 525192 w 525192"/>
              <a:gd name="connsiteY1" fmla="*/ 525192 h 648350"/>
              <a:gd name="connsiteX2" fmla="*/ 0 w 525192"/>
              <a:gd name="connsiteY2" fmla="*/ 648350 h 6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192" h="648350">
                <a:moveTo>
                  <a:pt x="0" y="0"/>
                </a:moveTo>
                <a:lnTo>
                  <a:pt x="525192" y="525192"/>
                </a:lnTo>
                <a:lnTo>
                  <a:pt x="0" y="648350"/>
                </a:lnTo>
                <a:close/>
              </a:path>
            </a:pathLst>
          </a:cu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grpSp>
        <p:nvGrpSpPr>
          <p:cNvPr id="4" name="组合 164"/>
          <p:cNvGrpSpPr/>
          <p:nvPr/>
        </p:nvGrpSpPr>
        <p:grpSpPr>
          <a:xfrm rot="-9642712">
            <a:off x="2121594" y="1567229"/>
            <a:ext cx="575196" cy="664791"/>
            <a:chOff x="10670736" y="3241053"/>
            <a:chExt cx="917923" cy="1060882"/>
          </a:xfrm>
        </p:grpSpPr>
        <p:sp>
          <p:nvSpPr>
            <p:cNvPr id="166" name="等腰三角形 165"/>
            <p:cNvSpPr/>
            <p:nvPr/>
          </p:nvSpPr>
          <p:spPr>
            <a:xfrm rot="2928219">
              <a:off x="10597584" y="3314205"/>
              <a:ext cx="1060704" cy="914400"/>
            </a:xfrm>
            <a:prstGeom prst="triangle">
              <a:avLst/>
            </a:prstGeom>
            <a:solidFill>
              <a:srgbClr val="66BFBC">
                <a:alpha val="76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  <p:sp>
          <p:nvSpPr>
            <p:cNvPr id="167" name="等腰三角形 16"/>
            <p:cNvSpPr/>
            <p:nvPr/>
          </p:nvSpPr>
          <p:spPr>
            <a:xfrm rot="20901646">
              <a:off x="10891792" y="3387535"/>
              <a:ext cx="696867" cy="914400"/>
            </a:xfrm>
            <a:custGeom>
              <a:avLst/>
              <a:gdLst>
                <a:gd name="connsiteX0" fmla="*/ 0 w 1060704"/>
                <a:gd name="connsiteY0" fmla="*/ 914400 h 914400"/>
                <a:gd name="connsiteX1" fmla="*/ 530352 w 1060704"/>
                <a:gd name="connsiteY1" fmla="*/ 0 h 914400"/>
                <a:gd name="connsiteX2" fmla="*/ 1060704 w 1060704"/>
                <a:gd name="connsiteY2" fmla="*/ 914400 h 914400"/>
                <a:gd name="connsiteX3" fmla="*/ 0 w 1060704"/>
                <a:gd name="connsiteY3" fmla="*/ 914400 h 914400"/>
                <a:gd name="connsiteX0-1" fmla="*/ 0 w 696868"/>
                <a:gd name="connsiteY0-2" fmla="*/ 914400 h 914400"/>
                <a:gd name="connsiteX1-3" fmla="*/ 530352 w 696868"/>
                <a:gd name="connsiteY1-4" fmla="*/ 0 h 914400"/>
                <a:gd name="connsiteX2-5" fmla="*/ 696868 w 696868"/>
                <a:gd name="connsiteY2-6" fmla="*/ 839454 h 914400"/>
                <a:gd name="connsiteX3-7" fmla="*/ 0 w 696868"/>
                <a:gd name="connsiteY3-8" fmla="*/ 914400 h 914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96868" h="914400">
                  <a:moveTo>
                    <a:pt x="0" y="914400"/>
                  </a:moveTo>
                  <a:lnTo>
                    <a:pt x="530352" y="0"/>
                  </a:lnTo>
                  <a:lnTo>
                    <a:pt x="696868" y="839454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rgbClr val="66BFBC"/>
            </a:soli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30">
                <a:solidFill>
                  <a:prstClr val="white"/>
                </a:solidFill>
              </a:endParaRPr>
            </a:p>
          </p:txBody>
        </p:sp>
      </p:grpSp>
      <p:sp>
        <p:nvSpPr>
          <p:cNvPr id="162" name="等腰三角形 161"/>
          <p:cNvSpPr/>
          <p:nvPr/>
        </p:nvSpPr>
        <p:spPr>
          <a:xfrm rot="1650064">
            <a:off x="9674216" y="3595394"/>
            <a:ext cx="445075" cy="764486"/>
          </a:xfrm>
          <a:prstGeom prst="triangle">
            <a:avLst/>
          </a:prstGeom>
          <a:solidFill>
            <a:srgbClr val="66BFBC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3" tIns="45697" rIns="91393" bIns="4569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30">
              <a:solidFill>
                <a:prstClr val="white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E17AF19-BB20-41F0-BCB7-7CEF0F7D5BCA}"/>
              </a:ext>
            </a:extLst>
          </p:cNvPr>
          <p:cNvSpPr txBox="1"/>
          <p:nvPr/>
        </p:nvSpPr>
        <p:spPr>
          <a:xfrm>
            <a:off x="3202496" y="2737142"/>
            <a:ext cx="6555532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600" b="1" dirty="0">
                <a:solidFill>
                  <a:schemeClr val="tx1">
                    <a:alpha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感 谢 您 的 聆 听</a:t>
            </a:r>
            <a:endParaRPr lang="en-US" altLang="zh-CN" sz="6600" b="1" dirty="0">
              <a:solidFill>
                <a:schemeClr val="tx1">
                  <a:alpha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D3529E00-697F-4179-AE2D-24CB3519C7B9}"/>
              </a:ext>
            </a:extLst>
          </p:cNvPr>
          <p:cNvGrpSpPr/>
          <p:nvPr/>
        </p:nvGrpSpPr>
        <p:grpSpPr>
          <a:xfrm>
            <a:off x="1119600" y="590057"/>
            <a:ext cx="3169065" cy="4355430"/>
            <a:chOff x="1249092" y="1220655"/>
            <a:chExt cx="2827683" cy="3548678"/>
          </a:xfrm>
        </p:grpSpPr>
        <p:sp>
          <p:nvSpPr>
            <p:cNvPr id="9" name="圆角矩形 34">
              <a:extLst>
                <a:ext uri="{FF2B5EF4-FFF2-40B4-BE49-F238E27FC236}">
                  <a16:creationId xmlns:a16="http://schemas.microsoft.com/office/drawing/2014/main" id="{A9D2AA7D-BA32-4771-8A26-09F545D9FD94}"/>
                </a:ext>
              </a:extLst>
            </p:cNvPr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35">
              <a:extLst>
                <a:ext uri="{FF2B5EF4-FFF2-40B4-BE49-F238E27FC236}">
                  <a16:creationId xmlns:a16="http://schemas.microsoft.com/office/drawing/2014/main" id="{4BC46228-807B-4B5C-A4AE-725977F69534}"/>
                </a:ext>
              </a:extLst>
            </p:cNvPr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08CEF1E-0DC9-40EB-9ABC-786A095120EC}"/>
                </a:ext>
              </a:extLst>
            </p:cNvPr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561F612-76F6-43B6-A932-7330BDF0C8FC}"/>
                  </a:ext>
                </a:extLst>
              </p:cNvPr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D16DC9E7-3249-451E-A51C-0A46331D13F9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71F48562-EDF9-41E6-AE2E-524F2FF403A9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4AC544D-0505-4450-958E-58E0FF96B2FA}"/>
                  </a:ext>
                </a:extLst>
              </p:cNvPr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DDE1837B-3CCE-4CF6-A55C-E792470FDB6A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CC4486C-0801-4CE7-8DDC-407E7B466F5B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BE2AEC90-FCF4-4A41-960E-C50652171745}"/>
                  </a:ext>
                </a:extLst>
              </p:cNvPr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F446D710-842E-4077-AD78-ECC3E51E4CA4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3011C4F2-CDBE-4A2D-B949-61C0AA17C16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6F201F76-7AC7-40DE-81DC-FAF61324428A}"/>
                  </a:ext>
                </a:extLst>
              </p:cNvPr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id="{86D94754-A7CA-450B-965E-F8FA5B184833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264A6D19-9006-4C2C-B127-289AC7EEDEC5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B4C5606A-72DF-4852-AF62-47D8140DFAB3}"/>
                  </a:ext>
                </a:extLst>
              </p:cNvPr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AB85B3C6-CE37-4F28-A5A1-058DBEE7DB1B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CC685356-E4C0-428D-9941-D953F9867A90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43EE9CD-528C-44C1-97F4-26BDF2DE5B03}"/>
                  </a:ext>
                </a:extLst>
              </p:cNvPr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C4CBD8F1-0CCD-4C7C-912E-B7ADBC47E3BD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A193659A-73AA-47FD-A829-C2FA07947712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B091E6B-33E6-42AD-A505-BF3F967635D4}"/>
                  </a:ext>
                </a:extLst>
              </p:cNvPr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C6F70482-7F99-4F4E-935B-FAD0A4F7E7B7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>
                  <a:extLst>
                    <a:ext uri="{FF2B5EF4-FFF2-40B4-BE49-F238E27FC236}">
                      <a16:creationId xmlns:a16="http://schemas.microsoft.com/office/drawing/2014/main" id="{2CF0A91C-0449-4E48-9DE1-4BFF509F520C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4C30D93-E04A-495E-BBCA-33D3550E08CB}"/>
                  </a:ext>
                </a:extLst>
              </p:cNvPr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45B5E64-2B3D-4E0D-84B3-E0CD9DB886F8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6AB68B57-FA72-4083-8143-733A1C781881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9BFCA40B-C59C-4C9D-B435-4325FEAD696A}"/>
                  </a:ext>
                </a:extLst>
              </p:cNvPr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C9ECE4D0-486B-451A-8F8B-0A8CB4D6857F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259CEFD2-C03F-432E-830D-A35F00A7770D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7630BD0-5E93-4A4A-B167-58B2A1D49E87}"/>
                  </a:ext>
                </a:extLst>
              </p:cNvPr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8B57EF79-20E5-4B24-BDE0-28F6F8D69630}"/>
                    </a:ext>
                  </a:extLst>
                </p:cNvPr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1769A221-8EE7-46D8-962A-4770D0126A88}"/>
                    </a:ext>
                  </a:extLst>
                </p:cNvPr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CF1CED1-FEE8-43C0-9CAF-39D1A1A35196}"/>
                </a:ext>
              </a:extLst>
            </p:cNvPr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65">
                <a:extLst>
                  <a:ext uri="{FF2B5EF4-FFF2-40B4-BE49-F238E27FC236}">
                    <a16:creationId xmlns:a16="http://schemas.microsoft.com/office/drawing/2014/main" id="{4875DF3F-E2BC-4138-82CA-70FB32CBC8D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66">
                <a:extLst>
                  <a:ext uri="{FF2B5EF4-FFF2-40B4-BE49-F238E27FC236}">
                    <a16:creationId xmlns:a16="http://schemas.microsoft.com/office/drawing/2014/main" id="{537919A8-0FB6-48DA-85E0-63F5BF9763D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B4DF7E8-734D-49A4-8748-781502BDDC0D}"/>
                </a:ext>
              </a:extLst>
            </p:cNvPr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63">
                <a:extLst>
                  <a:ext uri="{FF2B5EF4-FFF2-40B4-BE49-F238E27FC236}">
                    <a16:creationId xmlns:a16="http://schemas.microsoft.com/office/drawing/2014/main" id="{C6599638-2558-482E-B6E9-EDAFF96057A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64">
                <a:extLst>
                  <a:ext uri="{FF2B5EF4-FFF2-40B4-BE49-F238E27FC236}">
                    <a16:creationId xmlns:a16="http://schemas.microsoft.com/office/drawing/2014/main" id="{EFFFAE39-4A2F-4014-BA74-CFB8B2B5A7FE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B43EA41-EF6D-47ED-94A3-4C0CBA253A75}"/>
                </a:ext>
              </a:extLst>
            </p:cNvPr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61">
                <a:extLst>
                  <a:ext uri="{FF2B5EF4-FFF2-40B4-BE49-F238E27FC236}">
                    <a16:creationId xmlns:a16="http://schemas.microsoft.com/office/drawing/2014/main" id="{7DB8FE97-41D6-4164-938F-B6943AC984A5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62">
                <a:extLst>
                  <a:ext uri="{FF2B5EF4-FFF2-40B4-BE49-F238E27FC236}">
                    <a16:creationId xmlns:a16="http://schemas.microsoft.com/office/drawing/2014/main" id="{3F16972A-269F-4C39-8DD8-ACBA38D4769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C2D0829-E6DC-41BC-B468-77E30C06AFFD}"/>
                </a:ext>
              </a:extLst>
            </p:cNvPr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59">
                <a:extLst>
                  <a:ext uri="{FF2B5EF4-FFF2-40B4-BE49-F238E27FC236}">
                    <a16:creationId xmlns:a16="http://schemas.microsoft.com/office/drawing/2014/main" id="{61B21430-211F-4BF8-B3AE-289FB16810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60">
                <a:extLst>
                  <a:ext uri="{FF2B5EF4-FFF2-40B4-BE49-F238E27FC236}">
                    <a16:creationId xmlns:a16="http://schemas.microsoft.com/office/drawing/2014/main" id="{741BF833-F59A-48DB-B007-2D868CBC258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C922518-4571-47C5-8916-147A2E22B2CC}"/>
                </a:ext>
              </a:extLst>
            </p:cNvPr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57">
                <a:extLst>
                  <a:ext uri="{FF2B5EF4-FFF2-40B4-BE49-F238E27FC236}">
                    <a16:creationId xmlns:a16="http://schemas.microsoft.com/office/drawing/2014/main" id="{12F075A4-EF94-44DE-823B-9DCC8FB4B20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58">
                <a:extLst>
                  <a:ext uri="{FF2B5EF4-FFF2-40B4-BE49-F238E27FC236}">
                    <a16:creationId xmlns:a16="http://schemas.microsoft.com/office/drawing/2014/main" id="{38F29AEC-628B-4C9C-8A6E-6A40A3EB5893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6B19C5-D965-46CA-B0A3-7614E840EA9C}"/>
                </a:ext>
              </a:extLst>
            </p:cNvPr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55">
                <a:extLst>
                  <a:ext uri="{FF2B5EF4-FFF2-40B4-BE49-F238E27FC236}">
                    <a16:creationId xmlns:a16="http://schemas.microsoft.com/office/drawing/2014/main" id="{F15351CF-45AA-403D-B79B-77F993C37874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56">
                <a:extLst>
                  <a:ext uri="{FF2B5EF4-FFF2-40B4-BE49-F238E27FC236}">
                    <a16:creationId xmlns:a16="http://schemas.microsoft.com/office/drawing/2014/main" id="{46605ED5-D686-4C26-BDEB-195E4137B90A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34FDB53-5AFA-4B73-9308-DE39D60DEFA1}"/>
                </a:ext>
              </a:extLst>
            </p:cNvPr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53">
                <a:extLst>
                  <a:ext uri="{FF2B5EF4-FFF2-40B4-BE49-F238E27FC236}">
                    <a16:creationId xmlns:a16="http://schemas.microsoft.com/office/drawing/2014/main" id="{4735E2EE-7202-4BE5-BC9C-FAE4AC4586EE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54">
                <a:extLst>
                  <a:ext uri="{FF2B5EF4-FFF2-40B4-BE49-F238E27FC236}">
                    <a16:creationId xmlns:a16="http://schemas.microsoft.com/office/drawing/2014/main" id="{A4222F73-D137-4885-AD9B-3486B9207F5F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4612C05-7947-49BE-9281-D69D7568FCD1}"/>
                </a:ext>
              </a:extLst>
            </p:cNvPr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26" name="圆角矩形 51">
                <a:extLst>
                  <a:ext uri="{FF2B5EF4-FFF2-40B4-BE49-F238E27FC236}">
                    <a16:creationId xmlns:a16="http://schemas.microsoft.com/office/drawing/2014/main" id="{C028F620-F3F9-4DBB-A3E0-46DB77B0B77D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52">
                <a:extLst>
                  <a:ext uri="{FF2B5EF4-FFF2-40B4-BE49-F238E27FC236}">
                    <a16:creationId xmlns:a16="http://schemas.microsoft.com/office/drawing/2014/main" id="{3AADCACA-8824-48A3-9188-205340A322FD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D6C455-2B3F-45A5-9649-8857825FE142}"/>
                </a:ext>
              </a:extLst>
            </p:cNvPr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24" name="圆角矩形 49">
                <a:extLst>
                  <a:ext uri="{FF2B5EF4-FFF2-40B4-BE49-F238E27FC236}">
                    <a16:creationId xmlns:a16="http://schemas.microsoft.com/office/drawing/2014/main" id="{98586C75-A88D-4979-8746-0D94040352DA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50">
                <a:extLst>
                  <a:ext uri="{FF2B5EF4-FFF2-40B4-BE49-F238E27FC236}">
                    <a16:creationId xmlns:a16="http://schemas.microsoft.com/office/drawing/2014/main" id="{C8A17F81-392A-4858-9405-2184D1B0FA09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1BBE17F-1976-4D6A-88E3-1F797D1C57FB}"/>
                </a:ext>
              </a:extLst>
            </p:cNvPr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2" name="圆角矩形 47">
                <a:extLst>
                  <a:ext uri="{FF2B5EF4-FFF2-40B4-BE49-F238E27FC236}">
                    <a16:creationId xmlns:a16="http://schemas.microsoft.com/office/drawing/2014/main" id="{03CFF535-0B1E-4F8F-A9D7-3F5D5165F4BC}"/>
                  </a:ext>
                </a:extLst>
              </p:cNvPr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48">
                <a:extLst>
                  <a:ext uri="{FF2B5EF4-FFF2-40B4-BE49-F238E27FC236}">
                    <a16:creationId xmlns:a16="http://schemas.microsoft.com/office/drawing/2014/main" id="{BD6D7167-DA98-4095-8F4B-8F4C70355A1B}"/>
                  </a:ext>
                </a:extLst>
              </p:cNvPr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" name="文本框 49">
            <a:extLst>
              <a:ext uri="{FF2B5EF4-FFF2-40B4-BE49-F238E27FC236}">
                <a16:creationId xmlns:a16="http://schemas.microsoft.com/office/drawing/2014/main" id="{B6CC266E-CACA-4F30-B2E1-D77C2F504BB2}"/>
              </a:ext>
            </a:extLst>
          </p:cNvPr>
          <p:cNvSpPr txBox="1"/>
          <p:nvPr/>
        </p:nvSpPr>
        <p:spPr>
          <a:xfrm>
            <a:off x="-74557" y="987048"/>
            <a:ext cx="604867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EA5E66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思</a:t>
            </a:r>
            <a:r>
              <a:rPr lang="zh-CN" altLang="en-US" sz="4400" b="1" dirty="0">
                <a:solidFill>
                  <a:srgbClr val="EA6103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政</a:t>
            </a:r>
            <a:r>
              <a:rPr lang="zh-CN" altLang="en-US" sz="4400" b="1" dirty="0">
                <a:solidFill>
                  <a:srgbClr val="F69F1E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目</a:t>
            </a:r>
            <a:r>
              <a:rPr lang="zh-CN" altLang="en-US" sz="4400" b="1" dirty="0">
                <a:solidFill>
                  <a:srgbClr val="0099A9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标</a:t>
            </a:r>
            <a:r>
              <a:rPr lang="zh-CN" altLang="en-US" sz="4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684913-0AE5-4808-BDD8-2716BF539B9D}"/>
              </a:ext>
            </a:extLst>
          </p:cNvPr>
          <p:cNvSpPr/>
          <p:nvPr/>
        </p:nvSpPr>
        <p:spPr>
          <a:xfrm>
            <a:off x="1545464" y="1900783"/>
            <a:ext cx="2420017" cy="260153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能按照标准进行操作，</a:t>
            </a:r>
            <a:endParaRPr lang="en-US" altLang="zh-CN" sz="28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提高规范作业意识。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DB99135-2DCD-4A63-B15E-A8580D37D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590" y="2424367"/>
            <a:ext cx="4395494" cy="247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1E9450A-A664-4A8D-AB9E-58F6633C85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29" t="21801" r="29482" b="56941"/>
          <a:stretch/>
        </p:blipFill>
        <p:spPr>
          <a:xfrm>
            <a:off x="6224272" y="785534"/>
            <a:ext cx="3036337" cy="152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3">
            <a:extLst>
              <a:ext uri="{FF2B5EF4-FFF2-40B4-BE49-F238E27FC236}">
                <a16:creationId xmlns:a16="http://schemas.microsoft.com/office/drawing/2014/main" id="{DA73AEA7-C9BF-4D09-ACC9-96AF356D53B5}"/>
              </a:ext>
            </a:extLst>
          </p:cNvPr>
          <p:cNvSpPr txBox="1"/>
          <p:nvPr/>
        </p:nvSpPr>
        <p:spPr>
          <a:xfrm>
            <a:off x="1705183" y="1946880"/>
            <a:ext cx="9666862" cy="269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>
              <a:lnSpc>
                <a:spcPct val="150000"/>
              </a:lnSpc>
              <a:defRPr/>
            </a:pPr>
            <a:r>
              <a:rPr lang="en-US" altLang="zh-CN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6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锂电池认知</a:t>
            </a:r>
            <a:endParaRPr lang="en-US" altLang="zh-CN" sz="60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87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724F244-B82B-461B-85A1-AFF2414BE50A}"/>
              </a:ext>
            </a:extLst>
          </p:cNvPr>
          <p:cNvSpPr txBox="1"/>
          <p:nvPr/>
        </p:nvSpPr>
        <p:spPr>
          <a:xfrm>
            <a:off x="838200" y="1689107"/>
            <a:ext cx="10422229" cy="3247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锂离子电池是指以</a:t>
            </a:r>
            <a:r>
              <a:rPr lang="zh-CN" altLang="en-US" sz="2800" b="1" dirty="0">
                <a:solidFill>
                  <a:srgbClr val="C00000"/>
                </a:solidFill>
              </a:rPr>
              <a:t>锂离子嵌入化合物</a:t>
            </a:r>
            <a:r>
              <a:rPr lang="zh-CN" altLang="en-US" sz="2800" dirty="0"/>
              <a:t>为正极材料的电池的总称。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它是目前：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新能源汽车电池的主流电池，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可以使用在便携式设备、卫星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储备电源等各种领域。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2759EAC-4A11-4BAA-BE94-2F73A83DC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143" y="2630509"/>
            <a:ext cx="3790785" cy="2947963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id="{9803A9DD-6995-4E05-926C-BC6E335AC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103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一、锂电池认知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0689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657E31-2ACC-45AB-B612-E0E805D4C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1036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（</a:t>
            </a:r>
            <a:r>
              <a:rPr lang="en-US" altLang="zh-CN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C00000"/>
                </a:solidFill>
                <a:latin typeface="+mn-ea"/>
                <a:cs typeface="+mn-ea"/>
                <a:sym typeface="SimSun" panose="02010600030101010101" pitchFamily="2" charset="-122"/>
              </a:rPr>
              <a:t>）锂电池的分类</a:t>
            </a:r>
            <a:endParaRPr lang="zh-CN" altLang="en-US" sz="3600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1EF2205-8853-4660-A07D-7642EE35B1D0}"/>
              </a:ext>
            </a:extLst>
          </p:cNvPr>
          <p:cNvGrpSpPr/>
          <p:nvPr/>
        </p:nvGrpSpPr>
        <p:grpSpPr>
          <a:xfrm flipH="1">
            <a:off x="1942690" y="4723636"/>
            <a:ext cx="4338475" cy="967058"/>
            <a:chOff x="5879462" y="287200"/>
            <a:chExt cx="3545784" cy="790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05995FF-C462-4AA1-A5BA-208CA0F38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B3C358F-9509-492B-8A86-656F874A3D27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>
                <a:extLst>
                  <a:ext uri="{FF2B5EF4-FFF2-40B4-BE49-F238E27FC236}">
                    <a16:creationId xmlns:a16="http://schemas.microsoft.com/office/drawing/2014/main" id="{4CCAA3A9-EF9A-4C1E-AC44-04C9B0056C85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5CC843BA-3DC6-4A9B-9039-04F23CB5C525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:a16="http://schemas.microsoft.com/office/drawing/2014/main" id="{C6141C4E-E6EC-4237-A005-AE9E8B68EB8E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文本框 50">
            <a:extLst>
              <a:ext uri="{FF2B5EF4-FFF2-40B4-BE49-F238E27FC236}">
                <a16:creationId xmlns:a16="http://schemas.microsoft.com/office/drawing/2014/main" id="{C71BB77B-937F-4990-BB6C-DECBD219AED2}"/>
              </a:ext>
            </a:extLst>
          </p:cNvPr>
          <p:cNvSpPr txBox="1"/>
          <p:nvPr/>
        </p:nvSpPr>
        <p:spPr>
          <a:xfrm>
            <a:off x="1942803" y="4810942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1" name="文本框 53">
            <a:extLst>
              <a:ext uri="{FF2B5EF4-FFF2-40B4-BE49-F238E27FC236}">
                <a16:creationId xmlns:a16="http://schemas.microsoft.com/office/drawing/2014/main" id="{8719F0B4-205F-4851-8B9B-EA4BC30D947B}"/>
              </a:ext>
            </a:extLst>
          </p:cNvPr>
          <p:cNvSpPr txBox="1"/>
          <p:nvPr/>
        </p:nvSpPr>
        <p:spPr>
          <a:xfrm>
            <a:off x="3226307" y="4732844"/>
            <a:ext cx="3157220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锂</a:t>
            </a: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离子电池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3BA352-C8C9-4B53-847D-3C00D471ED80}"/>
              </a:ext>
            </a:extLst>
          </p:cNvPr>
          <p:cNvGrpSpPr/>
          <p:nvPr/>
        </p:nvGrpSpPr>
        <p:grpSpPr>
          <a:xfrm flipH="1">
            <a:off x="1948133" y="3013302"/>
            <a:ext cx="4338475" cy="967058"/>
            <a:chOff x="5879462" y="287200"/>
            <a:chExt cx="3545784" cy="790365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3D542AAD-8897-448D-AE7A-5EF216FAD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CBE0BE4-0C93-45B5-B333-2790B0CA31B0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36" name="Freeform 56">
                <a:extLst>
                  <a:ext uri="{FF2B5EF4-FFF2-40B4-BE49-F238E27FC236}">
                    <a16:creationId xmlns:a16="http://schemas.microsoft.com/office/drawing/2014/main" id="{FE324CAA-5DE8-4353-BB5C-11C29CF48305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Freeform 57">
                <a:extLst>
                  <a:ext uri="{FF2B5EF4-FFF2-40B4-BE49-F238E27FC236}">
                    <a16:creationId xmlns:a16="http://schemas.microsoft.com/office/drawing/2014/main" id="{248DA4F0-1FEF-47DD-8225-23D4439BEDAE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Freeform 58">
                <a:extLst>
                  <a:ext uri="{FF2B5EF4-FFF2-40B4-BE49-F238E27FC236}">
                    <a16:creationId xmlns:a16="http://schemas.microsoft.com/office/drawing/2014/main" id="{D2C4C016-4AC2-44D8-827D-F43C03ABAB3B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文本框 50">
            <a:extLst>
              <a:ext uri="{FF2B5EF4-FFF2-40B4-BE49-F238E27FC236}">
                <a16:creationId xmlns:a16="http://schemas.microsoft.com/office/drawing/2014/main" id="{4B0454EA-826F-4E82-A8A6-9C2E04F5FF82}"/>
              </a:ext>
            </a:extLst>
          </p:cNvPr>
          <p:cNvSpPr txBox="1"/>
          <p:nvPr/>
        </p:nvSpPr>
        <p:spPr>
          <a:xfrm>
            <a:off x="1911087" y="3091400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40" name="文本框 53">
            <a:extLst>
              <a:ext uri="{FF2B5EF4-FFF2-40B4-BE49-F238E27FC236}">
                <a16:creationId xmlns:a16="http://schemas.microsoft.com/office/drawing/2014/main" id="{4D3DA985-37D7-4D28-A461-45366BE2D842}"/>
              </a:ext>
            </a:extLst>
          </p:cNvPr>
          <p:cNvSpPr txBox="1"/>
          <p:nvPr/>
        </p:nvSpPr>
        <p:spPr>
          <a:xfrm>
            <a:off x="3194590" y="3013302"/>
            <a:ext cx="3157221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kern="0" dirty="0">
                <a:solidFill>
                  <a:srgbClr val="FFFFFF"/>
                </a:solidFill>
                <a:latin typeface="Microsoft YaHei" panose="020B0503020204020204" charset="-122"/>
                <a:ea typeface="Microsoft YaHei" panose="020B0503020204020204" charset="-122"/>
                <a:sym typeface="+mn-lt"/>
              </a:rPr>
              <a:t>锂电池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1D9A8F0-E3F6-45E3-814A-12FF830BA46E}"/>
              </a:ext>
            </a:extLst>
          </p:cNvPr>
          <p:cNvSpPr txBox="1"/>
          <p:nvPr/>
        </p:nvSpPr>
        <p:spPr>
          <a:xfrm>
            <a:off x="6792759" y="305840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以金属锂为负极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7F8BAC2-95DA-4957-8705-0B669221B3B3}"/>
              </a:ext>
            </a:extLst>
          </p:cNvPr>
          <p:cNvSpPr txBox="1"/>
          <p:nvPr/>
        </p:nvSpPr>
        <p:spPr>
          <a:xfrm>
            <a:off x="6761043" y="4595423"/>
            <a:ext cx="5211683" cy="1308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以炭材料为负极，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以含锂的化合物作正极的锂电池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CFAC072-76CC-46E4-A336-A187181B351E}"/>
              </a:ext>
            </a:extLst>
          </p:cNvPr>
          <p:cNvSpPr txBox="1"/>
          <p:nvPr/>
        </p:nvSpPr>
        <p:spPr>
          <a:xfrm>
            <a:off x="1705251" y="1871567"/>
            <a:ext cx="586752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1.</a:t>
            </a:r>
            <a:r>
              <a:rPr lang="zh-CN" altLang="en-US" sz="2800" b="1" dirty="0">
                <a:solidFill>
                  <a:schemeClr val="accent1"/>
                </a:solidFill>
              </a:rPr>
              <a:t>以锂电池的正负极材料分类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EDE182C-329B-40C5-8953-3295042EEC53}"/>
              </a:ext>
            </a:extLst>
          </p:cNvPr>
          <p:cNvSpPr txBox="1"/>
          <p:nvPr/>
        </p:nvSpPr>
        <p:spPr>
          <a:xfrm>
            <a:off x="5436698" y="913157"/>
            <a:ext cx="65360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锂离子电池优点</a:t>
            </a:r>
          </a:p>
        </p:txBody>
      </p:sp>
    </p:spTree>
    <p:extLst>
      <p:ext uri="{BB962C8B-B14F-4D97-AF65-F5344CB8AC3E}">
        <p14:creationId xmlns:p14="http://schemas.microsoft.com/office/powerpoint/2010/main" val="368694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39" grpId="0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B9ABE4-C019-4139-8A9F-2FC0C6089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670" y="792638"/>
            <a:ext cx="10515600" cy="5440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dirty="0"/>
              <a:t>根据锂离子电池所用电解质材料的不同，</a:t>
            </a:r>
            <a:endParaRPr lang="en-US" altLang="zh-CN" sz="3200" b="1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B2EC956-4E27-4988-B981-CC989880F5CF}"/>
              </a:ext>
            </a:extLst>
          </p:cNvPr>
          <p:cNvGrpSpPr/>
          <p:nvPr/>
        </p:nvGrpSpPr>
        <p:grpSpPr>
          <a:xfrm flipH="1">
            <a:off x="1458598" y="3290487"/>
            <a:ext cx="4338475" cy="967058"/>
            <a:chOff x="5879462" y="287200"/>
            <a:chExt cx="3545784" cy="79036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1FB16CE-9AB3-45E3-BFDC-3B24310C5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F6CDB8B-C754-4E4A-A7EB-44AF9C496976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7" name="Freeform 56">
                <a:extLst>
                  <a:ext uri="{FF2B5EF4-FFF2-40B4-BE49-F238E27FC236}">
                    <a16:creationId xmlns:a16="http://schemas.microsoft.com/office/drawing/2014/main" id="{B2B30EC7-BC59-4A84-BF5F-442B2E27DDEF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Freeform 57">
                <a:extLst>
                  <a:ext uri="{FF2B5EF4-FFF2-40B4-BE49-F238E27FC236}">
                    <a16:creationId xmlns:a16="http://schemas.microsoft.com/office/drawing/2014/main" id="{660AD0B3-BD19-42DC-8AA2-A64C039458EE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Freeform 58">
                <a:extLst>
                  <a:ext uri="{FF2B5EF4-FFF2-40B4-BE49-F238E27FC236}">
                    <a16:creationId xmlns:a16="http://schemas.microsoft.com/office/drawing/2014/main" id="{D65CB58C-C66D-42A1-BE27-C113EE36EF5B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文本框 50">
            <a:extLst>
              <a:ext uri="{FF2B5EF4-FFF2-40B4-BE49-F238E27FC236}">
                <a16:creationId xmlns:a16="http://schemas.microsoft.com/office/drawing/2014/main" id="{769AB58D-C706-408F-BD6D-24D85FAABB65}"/>
              </a:ext>
            </a:extLst>
          </p:cNvPr>
          <p:cNvSpPr txBox="1"/>
          <p:nvPr/>
        </p:nvSpPr>
        <p:spPr>
          <a:xfrm>
            <a:off x="1458711" y="3377793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2</a:t>
            </a:r>
          </a:p>
        </p:txBody>
      </p:sp>
      <p:sp>
        <p:nvSpPr>
          <p:cNvPr id="11" name="文本框 53">
            <a:extLst>
              <a:ext uri="{FF2B5EF4-FFF2-40B4-BE49-F238E27FC236}">
                <a16:creationId xmlns:a16="http://schemas.microsoft.com/office/drawing/2014/main" id="{F713C4FB-C2BE-406A-B373-21CCB019EDB0}"/>
              </a:ext>
            </a:extLst>
          </p:cNvPr>
          <p:cNvSpPr txBox="1"/>
          <p:nvPr/>
        </p:nvSpPr>
        <p:spPr>
          <a:xfrm>
            <a:off x="2742215" y="3299695"/>
            <a:ext cx="3157220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dirty="0"/>
              <a:t>聚合物锂离子电池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E989F0-E0CC-4021-93EA-7FF0663C9A0E}"/>
              </a:ext>
            </a:extLst>
          </p:cNvPr>
          <p:cNvGrpSpPr/>
          <p:nvPr/>
        </p:nvGrpSpPr>
        <p:grpSpPr>
          <a:xfrm flipH="1">
            <a:off x="1426882" y="2001249"/>
            <a:ext cx="4338475" cy="967058"/>
            <a:chOff x="5879462" y="287200"/>
            <a:chExt cx="3545784" cy="790365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7878E11-1287-4ADA-9334-DA93A6EE5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07485" y="296365"/>
              <a:ext cx="2680840" cy="781200"/>
            </a:xfrm>
            <a:prstGeom prst="rect">
              <a:avLst/>
            </a:prstGeom>
          </p:spPr>
        </p:pic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85A46FD-347D-4A45-8E82-17D1415BBD13}"/>
                </a:ext>
              </a:extLst>
            </p:cNvPr>
            <p:cNvGrpSpPr/>
            <p:nvPr/>
          </p:nvGrpSpPr>
          <p:grpSpPr>
            <a:xfrm flipH="1">
              <a:off x="5879462" y="287200"/>
              <a:ext cx="3545784" cy="558112"/>
              <a:chOff x="7995986" y="760883"/>
              <a:chExt cx="3436053" cy="540840"/>
            </a:xfrm>
          </p:grpSpPr>
          <p:sp>
            <p:nvSpPr>
              <p:cNvPr id="15" name="Freeform 56">
                <a:extLst>
                  <a:ext uri="{FF2B5EF4-FFF2-40B4-BE49-F238E27FC236}">
                    <a16:creationId xmlns:a16="http://schemas.microsoft.com/office/drawing/2014/main" id="{49030111-4A25-432C-824C-ADE4498C2093}"/>
                  </a:ext>
                </a:extLst>
              </p:cNvPr>
              <p:cNvSpPr/>
              <p:nvPr/>
            </p:nvSpPr>
            <p:spPr bwMode="auto">
              <a:xfrm>
                <a:off x="9009785" y="760883"/>
                <a:ext cx="2422254" cy="430899"/>
              </a:xfrm>
              <a:custGeom>
                <a:avLst/>
                <a:gdLst>
                  <a:gd name="T0" fmla="*/ 2353 w 2385"/>
                  <a:gd name="T1" fmla="*/ 0 h 425"/>
                  <a:gd name="T2" fmla="*/ 0 w 2385"/>
                  <a:gd name="T3" fmla="*/ 0 h 425"/>
                  <a:gd name="T4" fmla="*/ 0 w 2385"/>
                  <a:gd name="T5" fmla="*/ 425 h 425"/>
                  <a:gd name="T6" fmla="*/ 2353 w 2385"/>
                  <a:gd name="T7" fmla="*/ 425 h 425"/>
                  <a:gd name="T8" fmla="*/ 2385 w 2385"/>
                  <a:gd name="T9" fmla="*/ 393 h 425"/>
                  <a:gd name="T10" fmla="*/ 2385 w 2385"/>
                  <a:gd name="T11" fmla="*/ 32 h 425"/>
                  <a:gd name="T12" fmla="*/ 2353 w 2385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5" h="425">
                    <a:moveTo>
                      <a:pt x="23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5"/>
                      <a:pt x="0" y="425"/>
                      <a:pt x="0" y="425"/>
                    </a:cubicBezTo>
                    <a:cubicBezTo>
                      <a:pt x="2353" y="425"/>
                      <a:pt x="2353" y="425"/>
                      <a:pt x="2353" y="425"/>
                    </a:cubicBezTo>
                    <a:cubicBezTo>
                      <a:pt x="2370" y="425"/>
                      <a:pt x="2385" y="411"/>
                      <a:pt x="2385" y="393"/>
                    </a:cubicBezTo>
                    <a:cubicBezTo>
                      <a:pt x="2385" y="32"/>
                      <a:pt x="2385" y="32"/>
                      <a:pt x="2385" y="32"/>
                    </a:cubicBezTo>
                    <a:cubicBezTo>
                      <a:pt x="2385" y="15"/>
                      <a:pt x="2370" y="0"/>
                      <a:pt x="23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Freeform 57">
                <a:extLst>
                  <a:ext uri="{FF2B5EF4-FFF2-40B4-BE49-F238E27FC236}">
                    <a16:creationId xmlns:a16="http://schemas.microsoft.com/office/drawing/2014/main" id="{66C8D972-920C-4390-B4F8-24C3C584BC56}"/>
                  </a:ext>
                </a:extLst>
              </p:cNvPr>
              <p:cNvSpPr/>
              <p:nvPr/>
            </p:nvSpPr>
            <p:spPr bwMode="auto">
              <a:xfrm>
                <a:off x="7995986" y="760883"/>
                <a:ext cx="1013801" cy="430899"/>
              </a:xfrm>
              <a:custGeom>
                <a:avLst/>
                <a:gdLst>
                  <a:gd name="T0" fmla="*/ 32 w 734"/>
                  <a:gd name="T1" fmla="*/ 0 h 425"/>
                  <a:gd name="T2" fmla="*/ 0 w 734"/>
                  <a:gd name="T3" fmla="*/ 32 h 425"/>
                  <a:gd name="T4" fmla="*/ 0 w 734"/>
                  <a:gd name="T5" fmla="*/ 393 h 425"/>
                  <a:gd name="T6" fmla="*/ 32 w 734"/>
                  <a:gd name="T7" fmla="*/ 425 h 425"/>
                  <a:gd name="T8" fmla="*/ 734 w 734"/>
                  <a:gd name="T9" fmla="*/ 425 h 425"/>
                  <a:gd name="T10" fmla="*/ 734 w 734"/>
                  <a:gd name="T11" fmla="*/ 0 h 425"/>
                  <a:gd name="T12" fmla="*/ 32 w 734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4" h="425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411"/>
                      <a:pt x="14" y="425"/>
                      <a:pt x="32" y="425"/>
                    </a:cubicBezTo>
                    <a:cubicBezTo>
                      <a:pt x="734" y="425"/>
                      <a:pt x="734" y="425"/>
                      <a:pt x="734" y="425"/>
                    </a:cubicBezTo>
                    <a:cubicBezTo>
                      <a:pt x="734" y="0"/>
                      <a:pt x="734" y="0"/>
                      <a:pt x="734" y="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58">
                <a:extLst>
                  <a:ext uri="{FF2B5EF4-FFF2-40B4-BE49-F238E27FC236}">
                    <a16:creationId xmlns:a16="http://schemas.microsoft.com/office/drawing/2014/main" id="{BB49EAF2-7992-4325-90E7-51E39EB7FCD9}"/>
                  </a:ext>
                </a:extLst>
              </p:cNvPr>
              <p:cNvSpPr/>
              <p:nvPr/>
            </p:nvSpPr>
            <p:spPr bwMode="auto">
              <a:xfrm>
                <a:off x="8337616" y="1044602"/>
                <a:ext cx="255347" cy="257121"/>
              </a:xfrm>
              <a:custGeom>
                <a:avLst/>
                <a:gdLst>
                  <a:gd name="T0" fmla="*/ 72 w 144"/>
                  <a:gd name="T1" fmla="*/ 145 h 145"/>
                  <a:gd name="T2" fmla="*/ 0 w 144"/>
                  <a:gd name="T3" fmla="*/ 73 h 145"/>
                  <a:gd name="T4" fmla="*/ 72 w 144"/>
                  <a:gd name="T5" fmla="*/ 0 h 145"/>
                  <a:gd name="T6" fmla="*/ 144 w 144"/>
                  <a:gd name="T7" fmla="*/ 73 h 145"/>
                  <a:gd name="T8" fmla="*/ 72 w 144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5">
                    <a:moveTo>
                      <a:pt x="72" y="145"/>
                    </a:moveTo>
                    <a:lnTo>
                      <a:pt x="0" y="73"/>
                    </a:lnTo>
                    <a:lnTo>
                      <a:pt x="72" y="0"/>
                    </a:lnTo>
                    <a:lnTo>
                      <a:pt x="144" y="73"/>
                    </a:lnTo>
                    <a:lnTo>
                      <a:pt x="72" y="145"/>
                    </a:lnTo>
                    <a:close/>
                  </a:path>
                </a:pathLst>
              </a:custGeom>
              <a:solidFill>
                <a:srgbClr val="FFFFFF">
                  <a:lumMod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文本框 50">
            <a:extLst>
              <a:ext uri="{FF2B5EF4-FFF2-40B4-BE49-F238E27FC236}">
                <a16:creationId xmlns:a16="http://schemas.microsoft.com/office/drawing/2014/main" id="{CBF2EB73-3DB4-4D6B-83D2-25F24A7E4D04}"/>
              </a:ext>
            </a:extLst>
          </p:cNvPr>
          <p:cNvSpPr txBox="1"/>
          <p:nvPr/>
        </p:nvSpPr>
        <p:spPr>
          <a:xfrm>
            <a:off x="1426995" y="2088555"/>
            <a:ext cx="12831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Microsoft YaHei" panose="020B0503020204020204" charset="-122"/>
                <a:ea typeface="Microsoft YaHei" panose="020B0503020204020204" charset="-122"/>
                <a:cs typeface="+mn-ea"/>
                <a:sym typeface="+mn-lt"/>
              </a:rPr>
              <a:t>1</a:t>
            </a:r>
          </a:p>
        </p:txBody>
      </p:sp>
      <p:sp>
        <p:nvSpPr>
          <p:cNvPr id="19" name="文本框 53">
            <a:extLst>
              <a:ext uri="{FF2B5EF4-FFF2-40B4-BE49-F238E27FC236}">
                <a16:creationId xmlns:a16="http://schemas.microsoft.com/office/drawing/2014/main" id="{8B35B3F0-DD9A-4165-9941-4FCF71639475}"/>
              </a:ext>
            </a:extLst>
          </p:cNvPr>
          <p:cNvSpPr txBox="1"/>
          <p:nvPr/>
        </p:nvSpPr>
        <p:spPr>
          <a:xfrm>
            <a:off x="2710498" y="2010457"/>
            <a:ext cx="3157221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bg1"/>
                </a:solidFill>
                <a:latin typeface="+mj-ea"/>
                <a:ea typeface="+mj-ea"/>
                <a:cs typeface="+mn-ea"/>
              </a:defRPr>
            </a:lvl1pPr>
          </a:lstStyle>
          <a:p>
            <a:pPr lvl="0" algn="l">
              <a:defRPr/>
            </a:pPr>
            <a:r>
              <a:rPr lang="zh-CN" altLang="en-US" dirty="0"/>
              <a:t>液态锂离子电池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1253ABC-F636-46F4-A31A-C723831F98C6}"/>
              </a:ext>
            </a:extLst>
          </p:cNvPr>
          <p:cNvSpPr txBox="1"/>
          <p:nvPr/>
        </p:nvSpPr>
        <p:spPr>
          <a:xfrm>
            <a:off x="5987103" y="2016831"/>
            <a:ext cx="65360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（Liquified Lithium-Ion Battery，简称为LIB）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D3F8DB-D94B-42BF-ACCB-7CA9944DC856}"/>
              </a:ext>
            </a:extLst>
          </p:cNvPr>
          <p:cNvSpPr txBox="1"/>
          <p:nvPr/>
        </p:nvSpPr>
        <p:spPr>
          <a:xfrm>
            <a:off x="6018819" y="3351383"/>
            <a:ext cx="65360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（Polymer LithiumIon Battery，简称为PLB）</a:t>
            </a:r>
          </a:p>
        </p:txBody>
      </p:sp>
    </p:spTree>
    <p:extLst>
      <p:ext uri="{BB962C8B-B14F-4D97-AF65-F5344CB8AC3E}">
        <p14:creationId xmlns:p14="http://schemas.microsoft.com/office/powerpoint/2010/main" val="20797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  <p:bldP spid="18" grpId="0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19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Microsoft Office PowerPoint</Application>
  <PresentationFormat>宽屏</PresentationFormat>
  <Paragraphs>259</Paragraphs>
  <Slides>46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6" baseType="lpstr">
      <vt:lpstr>KaiTi</vt:lpstr>
      <vt:lpstr>SimHei</vt:lpstr>
      <vt:lpstr>SimHei</vt:lpstr>
      <vt:lpstr>STFangsong</vt:lpstr>
      <vt:lpstr>华文楷体</vt:lpstr>
      <vt:lpstr>楷体</vt:lpstr>
      <vt:lpstr>SimSun</vt:lpstr>
      <vt:lpstr>微软雅黑</vt:lpstr>
      <vt:lpstr>微软雅黑</vt:lpstr>
      <vt:lpstr>Arial</vt:lpstr>
      <vt:lpstr>Calibri</vt:lpstr>
      <vt:lpstr>Times New Roman</vt:lpstr>
      <vt:lpstr>Wingdings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BMP 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一、锂电池认知</vt:lpstr>
      <vt:lpstr>（1）锂电池的分类</vt:lpstr>
      <vt:lpstr>PowerPoint 演示文稿</vt:lpstr>
      <vt:lpstr>PowerPoint 演示文稿</vt:lpstr>
      <vt:lpstr>PowerPoint 演示文稿</vt:lpstr>
      <vt:lpstr>PowerPoint 演示文稿</vt:lpstr>
      <vt:lpstr>（二）锂离子电池的优点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一、锂离子电池的结构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45</cp:revision>
  <dcterms:created xsi:type="dcterms:W3CDTF">2018-03-01T02:03:00Z</dcterms:created>
  <dcterms:modified xsi:type="dcterms:W3CDTF">2021-04-23T23:58:55Z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