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6"/>
  </p:handoutMasterIdLst>
  <p:sldIdLst>
    <p:sldId id="317" r:id="rId3"/>
    <p:sldId id="264" r:id="rId5"/>
    <p:sldId id="309" r:id="rId6"/>
    <p:sldId id="287" r:id="rId7"/>
    <p:sldId id="299" r:id="rId8"/>
    <p:sldId id="363" r:id="rId9"/>
    <p:sldId id="343" r:id="rId10"/>
    <p:sldId id="364" r:id="rId11"/>
    <p:sldId id="349" r:id="rId12"/>
    <p:sldId id="345" r:id="rId13"/>
    <p:sldId id="365" r:id="rId14"/>
    <p:sldId id="352" r:id="rId15"/>
    <p:sldId id="380" r:id="rId16"/>
    <p:sldId id="381" r:id="rId17"/>
    <p:sldId id="382" r:id="rId18"/>
    <p:sldId id="383" r:id="rId19"/>
    <p:sldId id="387" r:id="rId20"/>
    <p:sldId id="388" r:id="rId21"/>
    <p:sldId id="384" r:id="rId22"/>
    <p:sldId id="385" r:id="rId23"/>
    <p:sldId id="386" r:id="rId24"/>
    <p:sldId id="402" r:id="rId25"/>
    <p:sldId id="403" r:id="rId26"/>
    <p:sldId id="404" r:id="rId27"/>
    <p:sldId id="405" r:id="rId28"/>
    <p:sldId id="406" r:id="rId29"/>
    <p:sldId id="408" r:id="rId30"/>
    <p:sldId id="409" r:id="rId31"/>
    <p:sldId id="410" r:id="rId32"/>
    <p:sldId id="412" r:id="rId33"/>
    <p:sldId id="437" r:id="rId34"/>
    <p:sldId id="414" r:id="rId35"/>
    <p:sldId id="415" r:id="rId36"/>
    <p:sldId id="416" r:id="rId37"/>
    <p:sldId id="438" r:id="rId38"/>
    <p:sldId id="440" r:id="rId39"/>
    <p:sldId id="417" r:id="rId40"/>
    <p:sldId id="418" r:id="rId41"/>
    <p:sldId id="419" r:id="rId42"/>
    <p:sldId id="420" r:id="rId43"/>
    <p:sldId id="421" r:id="rId44"/>
    <p:sldId id="422" r:id="rId45"/>
    <p:sldId id="441" r:id="rId46"/>
    <p:sldId id="442" r:id="rId47"/>
    <p:sldId id="424" r:id="rId48"/>
    <p:sldId id="425" r:id="rId49"/>
    <p:sldId id="350" r:id="rId50"/>
    <p:sldId id="443" r:id="rId51"/>
    <p:sldId id="444" r:id="rId52"/>
    <p:sldId id="446" r:id="rId53"/>
    <p:sldId id="445" r:id="rId54"/>
    <p:sldId id="351" r:id="rId5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00"/>
    <a:srgbClr val="3992DB"/>
    <a:srgbClr val="005DA2"/>
    <a:srgbClr val="0F1836"/>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35" autoAdjust="0"/>
    <p:restoredTop sz="94849" autoAdjust="0"/>
  </p:normalViewPr>
  <p:slideViewPr>
    <p:cSldViewPr>
      <p:cViewPr>
        <p:scale>
          <a:sx n="75" d="100"/>
          <a:sy n="75" d="100"/>
        </p:scale>
        <p:origin x="1286" y="590"/>
      </p:cViewPr>
      <p:guideLst>
        <p:guide orient="horz" pos="1665"/>
        <p:guide pos="292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82"/>
    </p:cViewPr>
  </p:sorterViewPr>
  <p:notesViewPr>
    <p:cSldViewPr>
      <p:cViewPr varScale="1">
        <p:scale>
          <a:sx n="86" d="100"/>
          <a:sy n="86" d="100"/>
        </p:scale>
        <p:origin x="-3810" y="-90"/>
      </p:cViewPr>
      <p:guideLst>
        <p:guide orient="horz" pos="2960"/>
        <p:guide pos="219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handoutMaster" Target="handoutMasters/handoutMaster1.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471"/>
            <a:ext cx="3276600" cy="2312673"/>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089"/>
            <a:ext cx="3383973" cy="323835"/>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2966029" y="3288938"/>
            <a:ext cx="3383973" cy="17133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6" y="3613369"/>
            <a:ext cx="3366029" cy="1152651"/>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323528" y="292895"/>
            <a:ext cx="390372" cy="205979"/>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fld>
            <a:r>
              <a:rPr lang="zh-CN" altLang="en-US" sz="1800" b="0" dirty="0">
                <a:solidFill>
                  <a:schemeClr val="accent1"/>
                </a:solidFill>
                <a:latin typeface="微软雅黑 Light" panose="020B0502040204020203" pitchFamily="34" charset="-122"/>
                <a:ea typeface="微软雅黑 Light" panose="020B0502040204020203" pitchFamily="34" charset="-122"/>
              </a:rPr>
              <a:t> </a:t>
            </a:r>
            <a:endParaRPr lang="zh-CN" altLang="en-US" sz="1800" b="0" dirty="0">
              <a:solidFill>
                <a:schemeClr val="accent1"/>
              </a:solidFill>
              <a:latin typeface="微软雅黑 Light" panose="020B0502040204020203" pitchFamily="34" charset="-122"/>
              <a:ea typeface="微软雅黑 Light" panose="020B0502040204020203"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9.xml"/><Relationship Id="rId4" Type="http://schemas.openxmlformats.org/officeDocument/2006/relationships/image" Target="../media/image3.jpeg"/><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2.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28.wmf"/><Relationship Id="rId1" Type="http://schemas.openxmlformats.org/officeDocument/2006/relationships/oleObject" Target="../embeddings/oleObject1.bin"/></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Time Will Tell.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9234781" y="0"/>
            <a:ext cx="336542" cy="336420"/>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43"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000" b="1" dirty="0">
                <a:solidFill>
                  <a:schemeClr val="accent1"/>
                </a:solidFill>
                <a:latin typeface="微软雅黑" panose="020B0503020204020204" pitchFamily="34" charset="-122"/>
                <a:ea typeface="微软雅黑" panose="020B0503020204020204" pitchFamily="34" charset="-122"/>
              </a:rPr>
              <a:t>基础与实训教程</a:t>
            </a:r>
            <a:endParaRPr lang="zh-CN" altLang="en-US" sz="3000" b="1" dirty="0">
              <a:solidFill>
                <a:schemeClr val="accent1"/>
              </a:solidFill>
              <a:latin typeface="微软雅黑" panose="020B0503020204020204" pitchFamily="34" charset="-122"/>
              <a:ea typeface="微软雅黑" panose="020B0503020204020204" pitchFamily="34" charset="-122"/>
            </a:endParaRPr>
          </a:p>
        </p:txBody>
      </p:sp>
      <p:sp>
        <p:nvSpPr>
          <p:cNvPr id="44" name="Rectangle 4"/>
          <p:cNvSpPr txBox="1">
            <a:spLocks noChangeArrowheads="1"/>
          </p:cNvSpPr>
          <p:nvPr/>
        </p:nvSpPr>
        <p:spPr>
          <a:xfrm>
            <a:off x="3492500" y="2569210"/>
            <a:ext cx="5140960" cy="743585"/>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项目二   </a:t>
            </a:r>
            <a:r>
              <a:rPr sz="1800" b="1" dirty="0">
                <a:solidFill>
                  <a:schemeClr val="tx1">
                    <a:lumMod val="75000"/>
                    <a:lumOff val="25000"/>
                  </a:schemeClr>
                </a:solidFill>
                <a:latin typeface="微软雅黑" panose="020B0503020204020204" pitchFamily="34" charset="-122"/>
                <a:ea typeface="微软雅黑" panose="020B0503020204020204" pitchFamily="34" charset="-122"/>
              </a:rPr>
              <a:t>正确操作 AutoCAD2018基本绘图命令</a:t>
            </a:r>
            <a:endParaRPr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矩形 9"/>
          <p:cNvSpPr>
            <a:spLocks noChangeArrowheads="1"/>
          </p:cNvSpPr>
          <p:nvPr/>
        </p:nvSpPr>
        <p:spPr bwMode="auto">
          <a:xfrm>
            <a:off x="8763956" y="1898129"/>
            <a:ext cx="380044"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8" name="矩形 47"/>
          <p:cNvSpPr/>
          <p:nvPr/>
        </p:nvSpPr>
        <p:spPr>
          <a:xfrm>
            <a:off x="1969079" y="738430"/>
            <a:ext cx="6673850" cy="1174750"/>
          </a:xfrm>
          <a:prstGeom prst="rect">
            <a:avLst/>
          </a:prstGeom>
        </p:spPr>
        <p:txBody>
          <a:bodyPr wrap="none" lIns="68571" tIns="34285" rIns="68571" bIns="34285">
            <a:spAutoFit/>
          </a:bodyPr>
          <a:lstStyle/>
          <a:p>
            <a:pPr algn="r"/>
            <a:r>
              <a:rPr lang="en-US" altLang="zh-CN" sz="7200" b="1" dirty="0">
                <a:solidFill>
                  <a:schemeClr val="accent1"/>
                </a:solidFill>
                <a:latin typeface="微软雅黑" panose="020B0503020204020204" pitchFamily="34" charset="-122"/>
                <a:ea typeface="微软雅黑" panose="020B0503020204020204" pitchFamily="34" charset="-122"/>
              </a:rPr>
              <a:t>AutoCAD2018</a:t>
            </a:r>
            <a:endParaRPr lang="en-US" altLang="zh-CN" sz="72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6"/>
                                        </p:tgtEl>
                                      </p:cBhvr>
                                    </p:cmd>
                                  </p:childTnLst>
                                </p:cTn>
                              </p:par>
                            </p:childTnLst>
                          </p:cTn>
                        </p:par>
                        <p:par>
                          <p:cTn id="7" fill="hold">
                            <p:stCondLst>
                              <p:cond delay="0"/>
                            </p:stCondLst>
                            <p:childTnLst>
                              <p:par>
                                <p:cTn id="8" presetID="22" presetClass="entr" presetSubtype="2" fill="hold" grpId="0" nodeType="after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right)">
                                      <p:cBhvr>
                                        <p:cTn id="10" dur="500"/>
                                        <p:tgtEl>
                                          <p:spTgt spid="4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
                                        </p:tgtEl>
                                        <p:attrNameLst>
                                          <p:attrName>ppt_y</p:attrName>
                                        </p:attrNameLst>
                                      </p:cBhvr>
                                      <p:tavLst>
                                        <p:tav tm="0">
                                          <p:val>
                                            <p:strVal val="#ppt_y"/>
                                          </p:val>
                                        </p:tav>
                                        <p:tav tm="100000">
                                          <p:val>
                                            <p:strVal val="#ppt_y"/>
                                          </p:val>
                                        </p:tav>
                                      </p:tavLst>
                                    </p:anim>
                                    <p:anim calcmode="lin" valueType="num">
                                      <p:cBhvr>
                                        <p:cTn id="2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
                                        </p:tgtEl>
                                      </p:cBhvr>
                                    </p:animEffect>
                                  </p:childTnLst>
                                </p:cTn>
                              </p:par>
                            </p:childTnLst>
                          </p:cTn>
                        </p:par>
                        <p:par>
                          <p:cTn id="25" fill="hold">
                            <p:stCondLst>
                              <p:cond delay="2299"/>
                            </p:stCondLst>
                            <p:childTnLst>
                              <p:par>
                                <p:cTn id="26" presetID="22" presetClass="entr" presetSubtype="2"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right)">
                                      <p:cBhvr>
                                        <p:cTn id="28" dur="1000"/>
                                        <p:tgtEl>
                                          <p:spTgt spid="46"/>
                                        </p:tgtEl>
                                      </p:cBhvr>
                                    </p:animEffect>
                                  </p:childTnLst>
                                </p:cTn>
                              </p:par>
                            </p:childTnLst>
                          </p:cTn>
                        </p:par>
                        <p:par>
                          <p:cTn id="29" fill="hold">
                            <p:stCondLst>
                              <p:cond delay="3299"/>
                            </p:stCondLst>
                            <p:childTnLst>
                              <p:par>
                                <p:cTn id="30" presetID="53" presetClass="entr" presetSubtype="16" fill="hold" grpId="0" nodeType="afterEffect">
                                  <p:stCondLst>
                                    <p:cond delay="0"/>
                                  </p:stCondLst>
                                  <p:iterate type="lt">
                                    <p:tmPct val="7000"/>
                                  </p:iterate>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Effect transition="in" filter="fade">
                                      <p:cBhvr>
                                        <p:cTn id="3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remove" display="0">
                  <p:stCondLst>
                    <p:cond delay="indefinite"/>
                  </p:stCondLst>
                  <p:endCondLst>
                    <p:cond evt="onStopAudio" delay="0">
                      <p:tgtEl>
                        <p:sldTgt/>
                      </p:tgtEl>
                    </p:cond>
                  </p:endCondLst>
                </p:cTn>
                <p:tgtEl>
                  <p:spTgt spid="26"/>
                </p:tgtEl>
              </p:cMediaNode>
            </p:audio>
          </p:childTnLst>
        </p:cTn>
      </p:par>
    </p:tnLst>
    <p:bldLst>
      <p:bldP spid="43" grpId="0" autoUpdateAnimBg="0"/>
      <p:bldP spid="44" grpId="0"/>
      <p:bldP spid="47" grpId="0" animBg="1" autoUpdateAnimBg="0"/>
      <p:bldP spid="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6813003" y="1833506"/>
            <a:ext cx="1943204" cy="1521460"/>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椭圆等分</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分别在长轴长为100mm,短轴长为60mm 的椭圆上绘制8等分点和30mm 定距等分点。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latin typeface="微软雅黑" panose="020B0503020204020204" pitchFamily="34" charset="-122"/>
                <a:ea typeface="微软雅黑" panose="020B0503020204020204" pitchFamily="34" charset="-122"/>
              </a:rPr>
              <a:t>实例训练</a:t>
            </a:r>
            <a:endParaRPr lang="zh-CN" altLang="en-US" dirty="0">
              <a:latin typeface="微软雅黑" panose="020B0503020204020204" pitchFamily="34" charset="-122"/>
              <a:ea typeface="微软雅黑" panose="020B0503020204020204" pitchFamily="34" charset="-122"/>
            </a:endParaRPr>
          </a:p>
        </p:txBody>
      </p:sp>
      <p:pic>
        <p:nvPicPr>
          <p:cNvPr id="8" name="图片 8" descr="2-5_00"/>
          <p:cNvPicPr>
            <a:picLocks noChangeAspect="1"/>
          </p:cNvPicPr>
          <p:nvPr/>
        </p:nvPicPr>
        <p:blipFill>
          <a:blip r:embed="rId1"/>
          <a:srcRect l="9659" t="71965" r="43982" b="4285"/>
          <a:stretch>
            <a:fillRect/>
          </a:stretch>
        </p:blipFill>
        <p:spPr>
          <a:xfrm>
            <a:off x="465455" y="1687195"/>
            <a:ext cx="2893060" cy="2098040"/>
          </a:xfrm>
          <a:prstGeom prst="rect">
            <a:avLst/>
          </a:prstGeom>
          <a:ln w="12700" cmpd="sng">
            <a:solidFill>
              <a:schemeClr val="tx2">
                <a:lumMod val="60000"/>
                <a:lumOff val="40000"/>
              </a:schemeClr>
            </a:solidFill>
            <a:prstDash val="solid"/>
          </a:ln>
          <a:effectLst>
            <a:outerShdw blurRad="63500" sx="102000" sy="102000" algn="ctr" rotWithShape="0">
              <a:prstClr val="black">
                <a:alpha val="40000"/>
              </a:prstClr>
            </a:outerShdw>
          </a:effectLst>
        </p:spPr>
      </p:pic>
      <p:pic>
        <p:nvPicPr>
          <p:cNvPr id="2" name="图片 8" descr="2-5_00"/>
          <p:cNvPicPr>
            <a:picLocks noChangeAspect="1"/>
          </p:cNvPicPr>
          <p:nvPr/>
        </p:nvPicPr>
        <p:blipFill>
          <a:blip r:embed="rId1"/>
          <a:srcRect l="54479" t="73168" b="3577"/>
          <a:stretch>
            <a:fillRect/>
          </a:stretch>
        </p:blipFill>
        <p:spPr>
          <a:xfrm>
            <a:off x="3619500" y="1687195"/>
            <a:ext cx="2933065" cy="2120900"/>
          </a:xfrm>
          <a:prstGeom prst="rect">
            <a:avLst/>
          </a:prstGeom>
          <a:ln w="12700" cmpd="sng">
            <a:solidFill>
              <a:schemeClr val="tx2">
                <a:lumMod val="60000"/>
                <a:lumOff val="40000"/>
              </a:schemeClr>
            </a:solidFill>
            <a:prstDash val="solid"/>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par>
                                <p:cTn id="16" presetID="22" presetClass="entr" presetSubtype="8" fill="hold" grpId="0" nodeType="withEffect">
                                  <p:stCondLst>
                                    <p:cond delay="650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1"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blinds(horizontal)">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linds(horizontal)">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blinds(horizontal)">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6" grpId="0"/>
      <p:bldP spid="41" grpId="0" bldLvl="0" animBg="1"/>
      <p:bldP spid="3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54107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82662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任务小结</a:t>
            </a:r>
            <a:endParaRPr lang="zh-CN" altLang="en-US" sz="2800" b="1" dirty="0"/>
          </a:p>
        </p:txBody>
      </p:sp>
      <p:sp>
        <p:nvSpPr>
          <p:cNvPr id="4" name="圆角矩形 3"/>
          <p:cNvSpPr/>
          <p:nvPr/>
        </p:nvSpPr>
        <p:spPr>
          <a:xfrm>
            <a:off x="2926080" y="1254760"/>
            <a:ext cx="2854325"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22043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2926080" y="2582545"/>
            <a:ext cx="2854325" cy="85534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2926080" y="3977005"/>
            <a:ext cx="2854325" cy="81089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244474" y="1446721"/>
            <a:ext cx="3758504"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设置点的样式及大小</a:t>
            </a:r>
            <a:endParaRPr lang="zh-CN" altLang="en-US" sz="2000" dirty="0">
              <a:solidFill>
                <a:schemeClr val="tx1">
                  <a:lumMod val="75000"/>
                  <a:lumOff val="25000"/>
                </a:schemeClr>
              </a:solidFill>
            </a:endParaRPr>
          </a:p>
        </p:txBody>
      </p:sp>
      <p:sp>
        <p:nvSpPr>
          <p:cNvPr id="10" name="TextBox 9"/>
          <p:cNvSpPr txBox="1"/>
          <p:nvPr/>
        </p:nvSpPr>
        <p:spPr>
          <a:xfrm>
            <a:off x="3244215" y="2625725"/>
            <a:ext cx="409194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绘制点命令</a:t>
            </a:r>
            <a:endParaRPr lang="zh-CN" altLang="en-US" sz="2000" dirty="0">
              <a:solidFill>
                <a:schemeClr val="tx1">
                  <a:lumMod val="75000"/>
                  <a:lumOff val="25000"/>
                </a:schemeClr>
              </a:solidFill>
            </a:endParaRPr>
          </a:p>
        </p:txBody>
      </p:sp>
      <p:sp>
        <p:nvSpPr>
          <p:cNvPr id="11" name="TextBox 10"/>
          <p:cNvSpPr txBox="1"/>
          <p:nvPr/>
        </p:nvSpPr>
        <p:spPr>
          <a:xfrm>
            <a:off x="3244474" y="4048767"/>
            <a:ext cx="3758504"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定数等分、定距等分</a:t>
            </a:r>
            <a:endParaRPr lang="zh-CN" altLang="en-US" sz="20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总结</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3" name="Shape 2016"/>
          <p:cNvSpPr/>
          <p:nvPr/>
        </p:nvSpPr>
        <p:spPr>
          <a:xfrm>
            <a:off x="6546470" y="172738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p>
            <a:pPr lvl="0" algn="ctr"/>
            <a:r>
              <a:rPr lang="zh-CN" altLang="en-US" sz="2000" b="1">
                <a:solidFill>
                  <a:schemeClr val="bg1"/>
                </a:solidFill>
                <a:sym typeface="+mn-ea"/>
              </a:rPr>
              <a:t>小贴士</a:t>
            </a:r>
            <a:endParaRPr lang="zh-CN" altLang="en-US" sz="2000" b="1">
              <a:solidFill>
                <a:schemeClr val="bg1"/>
              </a:solidFill>
              <a:sym typeface="+mn-ea"/>
            </a:endParaRPr>
          </a:p>
          <a:p>
            <a:pPr lvl="0" algn="ctr"/>
            <a:r>
              <a:rPr lang="zh-CN" altLang="en-US" sz="1300">
                <a:solidFill>
                  <a:schemeClr val="bg1"/>
                </a:solidFill>
                <a:sym typeface="+mn-ea"/>
              </a:rPr>
              <a:t>定距等分时，“指定线段长度”表示测量段的长度，例如键入“50”指测量段为50个单位长，绝非50段，这和“定数等分”是不同的。</a:t>
            </a:r>
            <a:endParaRPr lang="zh-CN" altLang="en-US" sz="1300">
              <a:solidFill>
                <a:schemeClr val="bg1"/>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5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5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0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55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05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550"/>
                            </p:stCondLst>
                            <p:childTnLst>
                              <p:par>
                                <p:cTn id="49" presetID="53" presetClass="entr" presetSubtype="16"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9" grpId="0"/>
      <p:bldP spid="10" grpId="0"/>
      <p:bldP spid="11" grpId="0"/>
      <p:bldP spid="16" grpId="0"/>
      <p:bldP spid="1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02</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262035"/>
            <a:ext cx="5050408"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任务二 绘制直线类图形</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610" y="1254760"/>
            <a:ext cx="4479290"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6610" y="2582545"/>
            <a:ext cx="4479290" cy="85534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610" y="3977005"/>
            <a:ext cx="4479290" cy="81089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446721"/>
            <a:ext cx="3758504"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能绘制线段和构造线；</a:t>
            </a:r>
            <a:endParaRPr lang="zh-CN" altLang="en-US" sz="2000" dirty="0">
              <a:solidFill>
                <a:schemeClr val="tx1">
                  <a:lumMod val="75000"/>
                  <a:lumOff val="25000"/>
                </a:schemeClr>
              </a:solidFill>
            </a:endParaRPr>
          </a:p>
        </p:txBody>
      </p:sp>
      <p:sp>
        <p:nvSpPr>
          <p:cNvPr id="10" name="TextBox 9"/>
          <p:cNvSpPr txBox="1"/>
          <p:nvPr/>
        </p:nvSpPr>
        <p:spPr>
          <a:xfrm>
            <a:off x="3674745" y="2840990"/>
            <a:ext cx="409194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会操作简单直线类平面图形；</a:t>
            </a:r>
            <a:endParaRPr lang="zh-CN" altLang="en-US" sz="2000" dirty="0">
              <a:solidFill>
                <a:schemeClr val="tx1">
                  <a:lumMod val="75000"/>
                  <a:lumOff val="25000"/>
                </a:schemeClr>
              </a:solidFill>
            </a:endParaRPr>
          </a:p>
        </p:txBody>
      </p:sp>
      <p:sp>
        <p:nvSpPr>
          <p:cNvPr id="11" name="TextBox 10"/>
          <p:cNvSpPr txBox="1"/>
          <p:nvPr/>
        </p:nvSpPr>
        <p:spPr>
          <a:xfrm>
            <a:off x="3675004" y="4048767"/>
            <a:ext cx="3758504" cy="73850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培养学生具有良好的职业道德与人文素养。</a:t>
            </a:r>
            <a:endParaRPr lang="zh-CN" altLang="en-US" sz="20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9" grpId="0"/>
      <p:bldP spid="10" grpId="0"/>
      <p:bldP spid="11"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899160" y="81763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917590"/>
            <a:ext cx="6750750" cy="1033145"/>
          </a:xfrm>
          <a:prstGeom prst="rect">
            <a:avLst/>
          </a:prstGeom>
          <a:noFill/>
        </p:spPr>
        <p:txBody>
          <a:bodyPr wrap="square" lIns="0" tIns="0" rIns="0" bIns="0" rtlCol="0">
            <a:spAutoFit/>
          </a:bodyPr>
          <a:lstStyle/>
          <a:p>
            <a:pPr algn="just">
              <a:lnSpc>
                <a:spcPct val="120000"/>
              </a:lnSpc>
            </a:pPr>
            <a:r>
              <a:rPr lang="en-US" sz="1400" dirty="0">
                <a:solidFill>
                  <a:schemeClr val="tx1">
                    <a:lumMod val="75000"/>
                    <a:lumOff val="25000"/>
                  </a:schemeClr>
                </a:solidFill>
                <a:latin typeface="微软雅黑" panose="020B0503020204020204" pitchFamily="34" charset="-122"/>
                <a:ea typeface="微软雅黑" panose="020B0503020204020204" pitchFamily="34" charset="-122"/>
              </a:rPr>
              <a:t>      </a:t>
            </a:r>
            <a:r>
              <a:rPr sz="1400" dirty="0">
                <a:solidFill>
                  <a:schemeClr val="tx1">
                    <a:lumMod val="75000"/>
                    <a:lumOff val="25000"/>
                  </a:schemeClr>
                </a:solidFill>
                <a:latin typeface="微软雅黑" panose="020B0503020204020204" pitchFamily="34" charset="-122"/>
                <a:ea typeface="微软雅黑" panose="020B0503020204020204" pitchFamily="34" charset="-122"/>
              </a:rPr>
              <a:t>直线类命令主要包括线段“线段”和“构造线”命令，这两个命令是AutoCAD2018中最简单的绘图命令。直线在机械制图中常用于表达物体棱边或平面的投影，下面主要以平面图为例，请根据AutoCAD2018综合运用直线距离输入法和相对直角坐标输入法绘制如图所示平面图。</a:t>
            </a:r>
            <a:endParaRPr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77306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196957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图2-6 直线平面图形"/>
          <p:cNvPicPr>
            <a:picLocks noChangeAspect="1"/>
          </p:cNvPicPr>
          <p:nvPr>
            <p:custDataLst>
              <p:tags r:id="rId1"/>
            </p:custDataLst>
          </p:nvPr>
        </p:nvPicPr>
        <p:blipFill>
          <a:blip r:embed="rId2"/>
          <a:srcRect l="12780" t="54954" b="5453"/>
          <a:stretch>
            <a:fillRect/>
          </a:stretch>
        </p:blipFill>
        <p:spPr>
          <a:xfrm>
            <a:off x="2313940" y="2314575"/>
            <a:ext cx="4182745" cy="26866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任务分析</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2599055" y="1570990"/>
            <a:ext cx="2009775" cy="709295"/>
          </a:xfrm>
          <a:prstGeom prst="rect">
            <a:avLst/>
          </a:prstGeom>
          <a:noFill/>
        </p:spPr>
        <p:txBody>
          <a:bodyPr wrap="square" lIns="70564" tIns="35282" rIns="70564" bIns="35282"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直接输入法</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坐标输入法</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558023" y="1201697"/>
            <a:ext cx="1918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直线命令的操作</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003300" y="3615055"/>
            <a:ext cx="1428750" cy="1349375"/>
          </a:xfrm>
          <a:prstGeom prst="rect">
            <a:avLst/>
          </a:prstGeom>
          <a:noFill/>
        </p:spPr>
        <p:txBody>
          <a:bodyPr wrap="square" lIns="70564" tIns="35282" rIns="70564" bIns="35282" rtlCol="0">
            <a:spAutoFit/>
          </a:bodyPr>
          <a:lstStyle/>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绘制单一直线</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绘制射线</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绘制构造线</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080575" y="3171465"/>
            <a:ext cx="1156970" cy="377190"/>
          </a:xfrm>
          <a:prstGeom prst="rect">
            <a:avLst/>
          </a:prstGeom>
          <a:noFill/>
        </p:spPr>
        <p:txBody>
          <a:bodyPr wrap="none" lIns="70564" tIns="35282" rIns="70564" bIns="35282" rtlCol="0">
            <a:spAutoFit/>
          </a:bodyPr>
          <a:lstStyle/>
          <a:p>
            <a:pPr algn="l"/>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绘制直线</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567923" y="3602893"/>
            <a:ext cx="2604477" cy="709295"/>
          </a:xfrm>
          <a:prstGeom prst="rect">
            <a:avLst/>
          </a:prstGeom>
          <a:noFill/>
        </p:spPr>
        <p:txBody>
          <a:bodyPr wrap="square" lIns="70564" tIns="35282" rIns="70564" bIns="35282" rtlCol="0">
            <a:spAutoFit/>
          </a:bodyPr>
          <a:lstStyle/>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尺寸分析</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绘图方法</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573686" y="3231282"/>
            <a:ext cx="1410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平面图分析</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149"/>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649"/>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50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400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45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050"/>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5550"/>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60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childTnLst>
                          </p:cTn>
                        </p:par>
                        <p:par>
                          <p:cTn id="65" fill="hold">
                            <p:stCondLst>
                              <p:cond delay="6699"/>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8" grpId="0" bldLvl="0" animBg="1"/>
      <p:bldP spid="12" grpId="0" bldLvl="0" animBg="1"/>
      <p:bldP spid="16" grpId="0"/>
      <p:bldP spid="17" grpId="0"/>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p:nvPr/>
        </p:nvSpPr>
        <p:spPr>
          <a:xfrm>
            <a:off x="344805" y="2951480"/>
            <a:ext cx="1727200" cy="306705"/>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绘制外框</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Text Placeholder 4"/>
          <p:cNvSpPr txBox="1"/>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单击“绘图”工具栏上的“直线”按钮，或单击菜单栏“绘图”→“直线”命令，按命令行提示操作。</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绘制内框</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9" name="Text Placeholder 4"/>
          <p:cNvSpPr txBox="1"/>
          <p:nvPr/>
        </p:nvSpPr>
        <p:spPr>
          <a:xfrm>
            <a:off x="1337990" y="2114409"/>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单击“绘图”工具栏上的“直线”按钮按命令行提示操作。</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Placeholder 3"/>
          <p:cNvSpPr txBox="1"/>
          <p:nvPr/>
        </p:nvSpPr>
        <p:spPr>
          <a:xfrm>
            <a:off x="4660265" y="1196340"/>
            <a:ext cx="1654175" cy="30670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删除多余</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直线</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1" name="Text Placeholder 4"/>
          <p:cNvSpPr txBox="1"/>
          <p:nvPr/>
        </p:nvSpPr>
        <p:spPr>
          <a:xfrm>
            <a:off x="4650358" y="1498061"/>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选取AB线段，删除直线。</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完成绘制</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5" name="Text Placeholder 4"/>
          <p:cNvSpPr txBox="1"/>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7" name="Text Placeholder 4"/>
          <p:cNvSpPr txBox="1"/>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id-ID" sz="1400" b="1" dirty="0">
                <a:solidFill>
                  <a:schemeClr val="bg1"/>
                </a:solidFill>
                <a:latin typeface="微软雅黑" panose="020B0503020204020204" pitchFamily="34" charset="-122"/>
                <a:ea typeface="微软雅黑" panose="020B0503020204020204" pitchFamily="34" charset="-122"/>
              </a:rPr>
              <a:t>结束命令</a:t>
            </a:r>
            <a:endParaRPr lang="zh-CN" alt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3" name="图片 3" descr="图2-8 直线平面图形（二）"/>
          <p:cNvPicPr>
            <a:picLocks noChangeAspect="1"/>
          </p:cNvPicPr>
          <p:nvPr/>
        </p:nvPicPr>
        <p:blipFill>
          <a:blip r:embed="rId1"/>
          <a:srcRect l="10369" t="48564" b="11843"/>
          <a:stretch>
            <a:fillRect/>
          </a:stretch>
        </p:blipFill>
        <p:spPr>
          <a:xfrm>
            <a:off x="6837680" y="3723640"/>
            <a:ext cx="2116455" cy="13227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649"/>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149"/>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649"/>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12" fill="hold" grpId="0" nodeType="clickEffect">
                                  <p:stCondLst>
                                    <p:cond delay="0"/>
                                  </p:stCondLst>
                                  <p:childTnLst>
                                    <p:set>
                                      <p:cBhvr>
                                        <p:cTn id="42" dur="1" fill="hold">
                                          <p:stCondLst>
                                            <p:cond delay="0"/>
                                          </p:stCondLst>
                                        </p:cTn>
                                        <p:tgtEl>
                                          <p:spTgt spid="4">
                                            <p:txEl>
                                              <p:pRg st="0" end="0"/>
                                            </p:txEl>
                                          </p:spTgt>
                                        </p:tgtEl>
                                        <p:attrNameLst>
                                          <p:attrName>style.visibility</p:attrName>
                                        </p:attrNameLst>
                                      </p:cBhvr>
                                      <p:to>
                                        <p:strVal val="visible"/>
                                      </p:to>
                                    </p:set>
                                    <p:animEffect transition="in" filter="strips(downLeft)">
                                      <p:cBhvr>
                                        <p:cTn id="43" dur="500"/>
                                        <p:tgtEl>
                                          <p:spTgt spid="4">
                                            <p:txEl>
                                              <p:pRg st="0" end="0"/>
                                            </p:txEl>
                                          </p:spTgt>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1000"/>
                            </p:stCondLst>
                            <p:childTnLst>
                              <p:par>
                                <p:cTn id="49" presetID="22" presetClass="entr" presetSubtype="4"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down)">
                                      <p:cBhvr>
                                        <p:cTn id="51" dur="500"/>
                                        <p:tgtEl>
                                          <p:spTgt spid="6"/>
                                        </p:tgtEl>
                                      </p:cBhvr>
                                    </p:animEffect>
                                  </p:childTnLst>
                                </p:cTn>
                              </p:par>
                            </p:childTnLst>
                          </p:cTn>
                        </p:par>
                        <p:par>
                          <p:cTn id="52" fill="hold">
                            <p:stCondLst>
                              <p:cond delay="15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ppt_w</p:attrName>
                                        </p:attrNameLst>
                                      </p:cBhvr>
                                      <p:tavLst>
                                        <p:tav tm="0">
                                          <p:val>
                                            <p:fltVal val="0"/>
                                          </p:val>
                                        </p:tav>
                                        <p:tav tm="100000">
                                          <p:val>
                                            <p:strVal val="#ppt_w"/>
                                          </p:val>
                                        </p:tav>
                                      </p:tavLst>
                                    </p:anim>
                                    <p:anim calcmode="lin" valueType="num">
                                      <p:cBhvr>
                                        <p:cTn id="61" dur="500" fill="hold"/>
                                        <p:tgtEl>
                                          <p:spTgt spid="25"/>
                                        </p:tgtEl>
                                        <p:attrNameLst>
                                          <p:attrName>ppt_h</p:attrName>
                                        </p:attrNameLst>
                                      </p:cBhvr>
                                      <p:tavLst>
                                        <p:tav tm="0">
                                          <p:val>
                                            <p:fltVal val="0"/>
                                          </p:val>
                                        </p:tav>
                                        <p:tav tm="100000">
                                          <p:val>
                                            <p:strVal val="#ppt_h"/>
                                          </p:val>
                                        </p:tav>
                                      </p:tavLst>
                                    </p:anim>
                                    <p:animEffect transition="in" filter="fade">
                                      <p:cBhvr>
                                        <p:cTn id="62" dur="500"/>
                                        <p:tgtEl>
                                          <p:spTgt spid="25"/>
                                        </p:tgtEl>
                                      </p:cBhvr>
                                    </p:animEffect>
                                  </p:childTnLst>
                                </p:cTn>
                              </p:par>
                            </p:childTnLst>
                          </p:cTn>
                        </p:par>
                        <p:par>
                          <p:cTn id="63" fill="hold">
                            <p:stCondLst>
                              <p:cond delay="2000"/>
                            </p:stCondLst>
                            <p:childTnLst>
                              <p:par>
                                <p:cTn id="64" presetID="18" presetClass="entr" presetSubtype="12"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strips(downLeft)">
                                      <p:cBhvr>
                                        <p:cTn id="66" dur="500"/>
                                        <p:tgtEl>
                                          <p:spTgt spid="18"/>
                                        </p:tgtEl>
                                      </p:cBhvr>
                                    </p:animEffect>
                                  </p:childTnLst>
                                </p:cTn>
                              </p:par>
                              <p:par>
                                <p:cTn id="67" presetID="18" presetClass="entr" presetSubtype="12"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strips(downLeft)">
                                      <p:cBhvr>
                                        <p:cTn id="69" dur="500"/>
                                        <p:tgtEl>
                                          <p:spTgt spid="19"/>
                                        </p:tgtEl>
                                      </p:cBhvr>
                                    </p:animEffect>
                                  </p:childTnLst>
                                </p:cTn>
                              </p:par>
                            </p:childTnLst>
                          </p:cTn>
                        </p:par>
                        <p:par>
                          <p:cTn id="70" fill="hold">
                            <p:stCondLst>
                              <p:cond delay="2500"/>
                            </p:stCondLst>
                            <p:childTnLst>
                              <p:par>
                                <p:cTn id="71" presetID="10" presetClass="entr" presetSubtype="0"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500"/>
                                        <p:tgtEl>
                                          <p:spTgt spid="15"/>
                                        </p:tgtEl>
                                      </p:cBhvr>
                                    </p:animEffect>
                                  </p:childTnLst>
                                </p:cTn>
                              </p:par>
                            </p:childTnLst>
                          </p:cTn>
                        </p:par>
                        <p:par>
                          <p:cTn id="74" fill="hold">
                            <p:stCondLst>
                              <p:cond delay="3000"/>
                            </p:stCondLst>
                            <p:childTnLst>
                              <p:par>
                                <p:cTn id="75" presetID="22" presetClass="entr" presetSubtype="4" fill="hold" grpId="0" nodeType="after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ipe(down)">
                                      <p:cBhvr>
                                        <p:cTn id="77" dur="500"/>
                                        <p:tgtEl>
                                          <p:spTgt spid="7"/>
                                        </p:tgtEl>
                                      </p:cBhvr>
                                    </p:animEffect>
                                  </p:childTnLst>
                                </p:cTn>
                              </p:par>
                            </p:childTnLst>
                          </p:cTn>
                        </p:par>
                        <p:par>
                          <p:cTn id="78" fill="hold">
                            <p:stCondLst>
                              <p:cond delay="3500"/>
                            </p:stCondLst>
                            <p:childTnLst>
                              <p:par>
                                <p:cTn id="79" presetID="53" presetClass="entr" presetSubtype="16" fill="hold" grpId="0" nodeType="afterEffect">
                                  <p:stCondLst>
                                    <p:cond delay="0"/>
                                  </p:stCondLst>
                                  <p:childTnLst>
                                    <p:set>
                                      <p:cBhvr>
                                        <p:cTn id="80" dur="1" fill="hold">
                                          <p:stCondLst>
                                            <p:cond delay="0"/>
                                          </p:stCondLst>
                                        </p:cTn>
                                        <p:tgtEl>
                                          <p:spTgt spid="11"/>
                                        </p:tgtEl>
                                        <p:attrNameLst>
                                          <p:attrName>style.visibility</p:attrName>
                                        </p:attrNameLst>
                                      </p:cBhvr>
                                      <p:to>
                                        <p:strVal val="visible"/>
                                      </p:to>
                                    </p:set>
                                    <p:anim calcmode="lin" valueType="num">
                                      <p:cBhvr>
                                        <p:cTn id="81" dur="500" fill="hold"/>
                                        <p:tgtEl>
                                          <p:spTgt spid="11"/>
                                        </p:tgtEl>
                                        <p:attrNameLst>
                                          <p:attrName>ppt_w</p:attrName>
                                        </p:attrNameLst>
                                      </p:cBhvr>
                                      <p:tavLst>
                                        <p:tav tm="0">
                                          <p:val>
                                            <p:fltVal val="0"/>
                                          </p:val>
                                        </p:tav>
                                        <p:tav tm="100000">
                                          <p:val>
                                            <p:strVal val="#ppt_w"/>
                                          </p:val>
                                        </p:tav>
                                      </p:tavLst>
                                    </p:anim>
                                    <p:anim calcmode="lin" valueType="num">
                                      <p:cBhvr>
                                        <p:cTn id="82" dur="500" fill="hold"/>
                                        <p:tgtEl>
                                          <p:spTgt spid="11"/>
                                        </p:tgtEl>
                                        <p:attrNameLst>
                                          <p:attrName>ppt_h</p:attrName>
                                        </p:attrNameLst>
                                      </p:cBhvr>
                                      <p:tavLst>
                                        <p:tav tm="0">
                                          <p:val>
                                            <p:fltVal val="0"/>
                                          </p:val>
                                        </p:tav>
                                        <p:tav tm="100000">
                                          <p:val>
                                            <p:strVal val="#ppt_h"/>
                                          </p:val>
                                        </p:tav>
                                      </p:tavLst>
                                    </p:anim>
                                    <p:animEffect transition="in" filter="fade">
                                      <p:cBhvr>
                                        <p:cTn id="83" dur="500"/>
                                        <p:tgtEl>
                                          <p:spTgt spid="11"/>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 calcmode="lin" valueType="num">
                                      <p:cBhvr>
                                        <p:cTn id="86" dur="500" fill="hold"/>
                                        <p:tgtEl>
                                          <p:spTgt spid="26"/>
                                        </p:tgtEl>
                                        <p:attrNameLst>
                                          <p:attrName>ppt_w</p:attrName>
                                        </p:attrNameLst>
                                      </p:cBhvr>
                                      <p:tavLst>
                                        <p:tav tm="0">
                                          <p:val>
                                            <p:fltVal val="0"/>
                                          </p:val>
                                        </p:tav>
                                        <p:tav tm="100000">
                                          <p:val>
                                            <p:strVal val="#ppt_w"/>
                                          </p:val>
                                        </p:tav>
                                      </p:tavLst>
                                    </p:anim>
                                    <p:anim calcmode="lin" valueType="num">
                                      <p:cBhvr>
                                        <p:cTn id="87" dur="500" fill="hold"/>
                                        <p:tgtEl>
                                          <p:spTgt spid="26"/>
                                        </p:tgtEl>
                                        <p:attrNameLst>
                                          <p:attrName>ppt_h</p:attrName>
                                        </p:attrNameLst>
                                      </p:cBhvr>
                                      <p:tavLst>
                                        <p:tav tm="0">
                                          <p:val>
                                            <p:fltVal val="0"/>
                                          </p:val>
                                        </p:tav>
                                        <p:tav tm="100000">
                                          <p:val>
                                            <p:strVal val="#ppt_h"/>
                                          </p:val>
                                        </p:tav>
                                      </p:tavLst>
                                    </p:anim>
                                    <p:animEffect transition="in" filter="fade">
                                      <p:cBhvr>
                                        <p:cTn id="88" dur="500"/>
                                        <p:tgtEl>
                                          <p:spTgt spid="26"/>
                                        </p:tgtEl>
                                      </p:cBhvr>
                                    </p:animEffect>
                                  </p:childTnLst>
                                </p:cTn>
                              </p:par>
                            </p:childTnLst>
                          </p:cTn>
                        </p:par>
                        <p:par>
                          <p:cTn id="89" fill="hold">
                            <p:stCondLst>
                              <p:cond delay="4000"/>
                            </p:stCondLst>
                            <p:childTnLst>
                              <p:par>
                                <p:cTn id="90" presetID="18" presetClass="entr" presetSubtype="6"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strips(downRight)">
                                      <p:cBhvr>
                                        <p:cTn id="92" dur="500"/>
                                        <p:tgtEl>
                                          <p:spTgt spid="20"/>
                                        </p:tgtEl>
                                      </p:cBhvr>
                                    </p:animEffect>
                                  </p:childTnLst>
                                </p:cTn>
                              </p:par>
                              <p:par>
                                <p:cTn id="93" presetID="18" presetClass="entr" presetSubtype="6" fill="hold" grpId="0" nodeType="with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strips(downRight)">
                                      <p:cBhvr>
                                        <p:cTn id="95" dur="500"/>
                                        <p:tgtEl>
                                          <p:spTgt spid="21"/>
                                        </p:tgtEl>
                                      </p:cBhvr>
                                    </p:animEffect>
                                  </p:childTnLst>
                                </p:cTn>
                              </p:par>
                            </p:childTnLst>
                          </p:cTn>
                        </p:par>
                        <p:par>
                          <p:cTn id="96" fill="hold">
                            <p:stCondLst>
                              <p:cond delay="4500"/>
                            </p:stCondLst>
                            <p:childTnLst>
                              <p:par>
                                <p:cTn id="97" presetID="10" presetClass="entr" presetSubtype="0" fill="hold" grpId="0" nodeType="afterEffect">
                                  <p:stCondLst>
                                    <p:cond delay="0"/>
                                  </p:stCondLst>
                                  <p:childTnLst>
                                    <p:set>
                                      <p:cBhvr>
                                        <p:cTn id="98" dur="1" fill="hold">
                                          <p:stCondLst>
                                            <p:cond delay="0"/>
                                          </p:stCondLst>
                                        </p:cTn>
                                        <p:tgtEl>
                                          <p:spTgt spid="16"/>
                                        </p:tgtEl>
                                        <p:attrNameLst>
                                          <p:attrName>style.visibility</p:attrName>
                                        </p:attrNameLst>
                                      </p:cBhvr>
                                      <p:to>
                                        <p:strVal val="visible"/>
                                      </p:to>
                                    </p:set>
                                    <p:animEffect transition="in" filter="fade">
                                      <p:cBhvr>
                                        <p:cTn id="99" dur="500"/>
                                        <p:tgtEl>
                                          <p:spTgt spid="16"/>
                                        </p:tgtEl>
                                      </p:cBhvr>
                                    </p:animEffect>
                                  </p:childTnLst>
                                </p:cTn>
                              </p:par>
                            </p:childTnLst>
                          </p:cTn>
                        </p:par>
                        <p:par>
                          <p:cTn id="100" fill="hold">
                            <p:stCondLst>
                              <p:cond delay="5000"/>
                            </p:stCondLst>
                            <p:childTnLst>
                              <p:par>
                                <p:cTn id="101" presetID="22" presetClass="entr" presetSubtype="1" fill="hold" grpId="0" nodeType="afterEffect">
                                  <p:stCondLst>
                                    <p:cond delay="0"/>
                                  </p:stCondLst>
                                  <p:childTnLst>
                                    <p:set>
                                      <p:cBhvr>
                                        <p:cTn id="102" dur="1" fill="hold">
                                          <p:stCondLst>
                                            <p:cond delay="0"/>
                                          </p:stCondLst>
                                        </p:cTn>
                                        <p:tgtEl>
                                          <p:spTgt spid="8"/>
                                        </p:tgtEl>
                                        <p:attrNameLst>
                                          <p:attrName>style.visibility</p:attrName>
                                        </p:attrNameLst>
                                      </p:cBhvr>
                                      <p:to>
                                        <p:strVal val="visible"/>
                                      </p:to>
                                    </p:set>
                                    <p:animEffect transition="in" filter="wipe(up)">
                                      <p:cBhvr>
                                        <p:cTn id="103" dur="500"/>
                                        <p:tgtEl>
                                          <p:spTgt spid="8"/>
                                        </p:tgtEl>
                                      </p:cBhvr>
                                    </p:animEffect>
                                  </p:childTnLst>
                                </p:cTn>
                              </p:par>
                            </p:childTnLst>
                          </p:cTn>
                        </p:par>
                        <p:par>
                          <p:cTn id="104" fill="hold">
                            <p:stCondLst>
                              <p:cond delay="5500"/>
                            </p:stCondLst>
                            <p:childTnLst>
                              <p:par>
                                <p:cTn id="105" presetID="53" presetClass="entr" presetSubtype="16" fill="hold" grpId="0" nodeType="afterEffect">
                                  <p:stCondLst>
                                    <p:cond delay="0"/>
                                  </p:stCondLst>
                                  <p:childTnLst>
                                    <p:set>
                                      <p:cBhvr>
                                        <p:cTn id="106" dur="1" fill="hold">
                                          <p:stCondLst>
                                            <p:cond delay="0"/>
                                          </p:stCondLst>
                                        </p:cTn>
                                        <p:tgtEl>
                                          <p:spTgt spid="12"/>
                                        </p:tgtEl>
                                        <p:attrNameLst>
                                          <p:attrName>style.visibility</p:attrName>
                                        </p:attrNameLst>
                                      </p:cBhvr>
                                      <p:to>
                                        <p:strVal val="visible"/>
                                      </p:to>
                                    </p:set>
                                    <p:anim calcmode="lin" valueType="num">
                                      <p:cBhvr>
                                        <p:cTn id="107" dur="500" fill="hold"/>
                                        <p:tgtEl>
                                          <p:spTgt spid="12"/>
                                        </p:tgtEl>
                                        <p:attrNameLst>
                                          <p:attrName>ppt_w</p:attrName>
                                        </p:attrNameLst>
                                      </p:cBhvr>
                                      <p:tavLst>
                                        <p:tav tm="0">
                                          <p:val>
                                            <p:fltVal val="0"/>
                                          </p:val>
                                        </p:tav>
                                        <p:tav tm="100000">
                                          <p:val>
                                            <p:strVal val="#ppt_w"/>
                                          </p:val>
                                        </p:tav>
                                      </p:tavLst>
                                    </p:anim>
                                    <p:anim calcmode="lin" valueType="num">
                                      <p:cBhvr>
                                        <p:cTn id="108" dur="500" fill="hold"/>
                                        <p:tgtEl>
                                          <p:spTgt spid="12"/>
                                        </p:tgtEl>
                                        <p:attrNameLst>
                                          <p:attrName>ppt_h</p:attrName>
                                        </p:attrNameLst>
                                      </p:cBhvr>
                                      <p:tavLst>
                                        <p:tav tm="0">
                                          <p:val>
                                            <p:fltVal val="0"/>
                                          </p:val>
                                        </p:tav>
                                        <p:tav tm="100000">
                                          <p:val>
                                            <p:strVal val="#ppt_h"/>
                                          </p:val>
                                        </p:tav>
                                      </p:tavLst>
                                    </p:anim>
                                    <p:animEffect transition="in" filter="fade">
                                      <p:cBhvr>
                                        <p:cTn id="109" dur="500"/>
                                        <p:tgtEl>
                                          <p:spTgt spid="12"/>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7"/>
                                        </p:tgtEl>
                                        <p:attrNameLst>
                                          <p:attrName>style.visibility</p:attrName>
                                        </p:attrNameLst>
                                      </p:cBhvr>
                                      <p:to>
                                        <p:strVal val="visible"/>
                                      </p:to>
                                    </p:set>
                                    <p:anim calcmode="lin" valueType="num">
                                      <p:cBhvr>
                                        <p:cTn id="112" dur="500" fill="hold"/>
                                        <p:tgtEl>
                                          <p:spTgt spid="27"/>
                                        </p:tgtEl>
                                        <p:attrNameLst>
                                          <p:attrName>ppt_w</p:attrName>
                                        </p:attrNameLst>
                                      </p:cBhvr>
                                      <p:tavLst>
                                        <p:tav tm="0">
                                          <p:val>
                                            <p:fltVal val="0"/>
                                          </p:val>
                                        </p:tav>
                                        <p:tav tm="100000">
                                          <p:val>
                                            <p:strVal val="#ppt_w"/>
                                          </p:val>
                                        </p:tav>
                                      </p:tavLst>
                                    </p:anim>
                                    <p:anim calcmode="lin" valueType="num">
                                      <p:cBhvr>
                                        <p:cTn id="113" dur="500" fill="hold"/>
                                        <p:tgtEl>
                                          <p:spTgt spid="27"/>
                                        </p:tgtEl>
                                        <p:attrNameLst>
                                          <p:attrName>ppt_h</p:attrName>
                                        </p:attrNameLst>
                                      </p:cBhvr>
                                      <p:tavLst>
                                        <p:tav tm="0">
                                          <p:val>
                                            <p:fltVal val="0"/>
                                          </p:val>
                                        </p:tav>
                                        <p:tav tm="100000">
                                          <p:val>
                                            <p:strVal val="#ppt_h"/>
                                          </p:val>
                                        </p:tav>
                                      </p:tavLst>
                                    </p:anim>
                                    <p:animEffect transition="in" filter="fade">
                                      <p:cBhvr>
                                        <p:cTn id="114" dur="500"/>
                                        <p:tgtEl>
                                          <p:spTgt spid="27"/>
                                        </p:tgtEl>
                                      </p:cBhvr>
                                    </p:animEffect>
                                  </p:childTnLst>
                                </p:cTn>
                              </p:par>
                            </p:childTnLst>
                          </p:cTn>
                        </p:par>
                        <p:par>
                          <p:cTn id="115" fill="hold">
                            <p:stCondLst>
                              <p:cond delay="6000"/>
                            </p:stCondLst>
                            <p:childTnLst>
                              <p:par>
                                <p:cTn id="116" presetID="18" presetClass="entr" presetSubtype="6"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strips(downRight)">
                                      <p:cBhvr>
                                        <p:cTn id="118" dur="500"/>
                                        <p:tgtEl>
                                          <p:spTgt spid="22"/>
                                        </p:tgtEl>
                                      </p:cBhvr>
                                    </p:animEffect>
                                  </p:childTnLst>
                                </p:cTn>
                              </p:par>
                            </p:childTnLst>
                          </p:cTn>
                        </p:par>
                        <p:par>
                          <p:cTn id="119" fill="hold">
                            <p:stCondLst>
                              <p:cond delay="6500"/>
                            </p:stCondLst>
                            <p:childTnLst>
                              <p:par>
                                <p:cTn id="120" presetID="1" presetClass="entr" presetSubtype="0" fill="hold" grpId="0" nodeType="afterEffect">
                                  <p:stCondLst>
                                    <p:cond delay="0"/>
                                  </p:stCondLst>
                                  <p:childTnLst>
                                    <p:set>
                                      <p:cBhvr>
                                        <p:cTn id="121" dur="1" fill="hold">
                                          <p:stCondLst>
                                            <p:cond delay="0"/>
                                          </p:stCondLst>
                                        </p:cTn>
                                        <p:tgtEl>
                                          <p:spTgt spid="28"/>
                                        </p:tgtEl>
                                        <p:attrNameLst>
                                          <p:attrName>style.visibility</p:attrName>
                                        </p:attrNameLst>
                                      </p:cBhvr>
                                      <p:to>
                                        <p:strVal val="visible"/>
                                      </p:to>
                                    </p:set>
                                  </p:childTnLst>
                                </p:cTn>
                              </p:par>
                              <p:par>
                                <p:cTn id="122" presetID="27" presetClass="emph" presetSubtype="0" fill="remove" grpId="1" nodeType="withEffect">
                                  <p:stCondLst>
                                    <p:cond delay="0"/>
                                  </p:stCondLst>
                                  <p:childTnLst>
                                    <p:animClr clrSpc="rgb" dir="cw">
                                      <p:cBhvr override="childStyle">
                                        <p:cTn id="123" dur="250" autoRev="1" fill="remove"/>
                                        <p:tgtEl>
                                          <p:spTgt spid="28"/>
                                        </p:tgtEl>
                                        <p:attrNameLst>
                                          <p:attrName>style.color</p:attrName>
                                        </p:attrNameLst>
                                      </p:cBhvr>
                                      <p:to>
                                        <a:schemeClr val="bg1"/>
                                      </p:to>
                                    </p:animClr>
                                    <p:animClr clrSpc="rgb" dir="cw">
                                      <p:cBhvr>
                                        <p:cTn id="124" dur="250" autoRev="1" fill="remove"/>
                                        <p:tgtEl>
                                          <p:spTgt spid="28"/>
                                        </p:tgtEl>
                                        <p:attrNameLst>
                                          <p:attrName>fillcolor</p:attrName>
                                        </p:attrNameLst>
                                      </p:cBhvr>
                                      <p:to>
                                        <a:schemeClr val="bg1"/>
                                      </p:to>
                                    </p:animClr>
                                    <p:set>
                                      <p:cBhvr>
                                        <p:cTn id="125" dur="250" autoRev="1" fill="remove"/>
                                        <p:tgtEl>
                                          <p:spTgt spid="28"/>
                                        </p:tgtEl>
                                        <p:attrNameLst>
                                          <p:attrName>fill.type</p:attrName>
                                        </p:attrNameLst>
                                      </p:cBhvr>
                                      <p:to>
                                        <p:strVal val="solid"/>
                                      </p:to>
                                    </p:set>
                                    <p:set>
                                      <p:cBhvr>
                                        <p:cTn id="126" dur="250" autoRev="1" fill="remove"/>
                                        <p:tgtEl>
                                          <p:spTgt spid="28"/>
                                        </p:tgtEl>
                                        <p:attrNameLst>
                                          <p:attrName>fill.on</p:attrName>
                                        </p:attrNameLst>
                                      </p:cBhvr>
                                      <p:to>
                                        <p:strVal val="true"/>
                                      </p:to>
                                    </p:set>
                                  </p:childTnLst>
                                </p:cTn>
                              </p:par>
                            </p:childTnLst>
                          </p:cTn>
                        </p:par>
                        <p:par>
                          <p:cTn id="127" fill="hold">
                            <p:stCondLst>
                              <p:cond delay="6500"/>
                            </p:stCondLst>
                            <p:childTnLst>
                              <p:par>
                                <p:cTn id="128" presetID="10" presetClass="entr" presetSubtype="0" fill="hold" grpId="0" nodeType="afterEffect">
                                  <p:stCondLst>
                                    <p:cond delay="0"/>
                                  </p:stCondLst>
                                  <p:childTnLst>
                                    <p:set>
                                      <p:cBhvr>
                                        <p:cTn id="129" dur="1" fill="hold">
                                          <p:stCondLst>
                                            <p:cond delay="0"/>
                                          </p:stCondLst>
                                        </p:cTn>
                                        <p:tgtEl>
                                          <p:spTgt spid="29"/>
                                        </p:tgtEl>
                                        <p:attrNameLst>
                                          <p:attrName>style.visibility</p:attrName>
                                        </p:attrNameLst>
                                      </p:cBhvr>
                                      <p:to>
                                        <p:strVal val="visible"/>
                                      </p:to>
                                    </p:set>
                                    <p:animEffect transition="in" filter="fade">
                                      <p:cBhvr>
                                        <p:cTn id="130" dur="500"/>
                                        <p:tgtEl>
                                          <p:spTgt spid="29"/>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30"/>
                                        </p:tgtEl>
                                        <p:attrNameLst>
                                          <p:attrName>style.visibility</p:attrName>
                                        </p:attrNameLst>
                                      </p:cBhvr>
                                      <p:to>
                                        <p:strVal val="visible"/>
                                      </p:to>
                                    </p:set>
                                    <p:animEffect transition="in" filter="fade">
                                      <p:cBhvr>
                                        <p:cTn id="133" dur="500"/>
                                        <p:tgtEl>
                                          <p:spTgt spid="30"/>
                                        </p:tgtEl>
                                      </p:cBhvr>
                                    </p:animEffect>
                                  </p:childTnLst>
                                </p:cTn>
                              </p:par>
                            </p:childTnLst>
                          </p:cTn>
                        </p:par>
                      </p:childTnLst>
                    </p:cTn>
                  </p:par>
                  <p:par>
                    <p:cTn id="134" fill="hold">
                      <p:stCondLst>
                        <p:cond delay="indefinite"/>
                      </p:stCondLst>
                      <p:childTnLst>
                        <p:par>
                          <p:cTn id="135" fill="hold">
                            <p:stCondLst>
                              <p:cond delay="0"/>
                            </p:stCondLst>
                            <p:childTnLst>
                              <p:par>
                                <p:cTn id="136" presetID="2" presetClass="entr" presetSubtype="4" fill="hold" nodeType="clickEffect">
                                  <p:stCondLst>
                                    <p:cond delay="0"/>
                                  </p:stCondLst>
                                  <p:childTnLst>
                                    <p:set>
                                      <p:cBhvr>
                                        <p:cTn id="137" dur="1" fill="hold">
                                          <p:stCondLst>
                                            <p:cond delay="0"/>
                                          </p:stCondLst>
                                        </p:cTn>
                                        <p:tgtEl>
                                          <p:spTgt spid="23"/>
                                        </p:tgtEl>
                                        <p:attrNameLst>
                                          <p:attrName>style.visibility</p:attrName>
                                        </p:attrNameLst>
                                      </p:cBhvr>
                                      <p:to>
                                        <p:strVal val="visible"/>
                                      </p:to>
                                    </p:set>
                                    <p:anim calcmode="lin" valueType="num">
                                      <p:cBhvr additive="base">
                                        <p:cTn id="138" dur="500" fill="hold"/>
                                        <p:tgtEl>
                                          <p:spTgt spid="23"/>
                                        </p:tgtEl>
                                        <p:attrNameLst>
                                          <p:attrName>ppt_x</p:attrName>
                                        </p:attrNameLst>
                                      </p:cBhvr>
                                      <p:tavLst>
                                        <p:tav tm="0">
                                          <p:val>
                                            <p:strVal val="#ppt_x"/>
                                          </p:val>
                                        </p:tav>
                                        <p:tav tm="100000">
                                          <p:val>
                                            <p:strVal val="#ppt_x"/>
                                          </p:val>
                                        </p:tav>
                                      </p:tavLst>
                                    </p:anim>
                                    <p:anim calcmode="lin" valueType="num">
                                      <p:cBhvr additive="base">
                                        <p:cTn id="13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uild="p"/>
      <p:bldP spid="4" grpId="0" build="p"/>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8" grpId="0"/>
      <p:bldP spid="19" grpId="0"/>
      <p:bldP spid="20" grpId="0"/>
      <p:bldP spid="21" grpId="0"/>
      <p:bldP spid="22" grpId="0"/>
      <p:bldP spid="24" grpId="0"/>
      <p:bldP spid="25" grpId="0"/>
      <p:bldP spid="26" grpId="0"/>
      <p:bldP spid="27" grpId="0"/>
      <p:bldP spid="28" grpId="0" bldLvl="0" animBg="1"/>
      <p:bldP spid="28" grpId="1" bldLvl="0" animBg="1"/>
      <p:bldP spid="29" grpId="0" bldLvl="0" animBg="1"/>
      <p:bldP spid="30"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2015"/>
          <p:cNvSpPr/>
          <p:nvPr/>
        </p:nvSpPr>
        <p:spPr>
          <a:xfrm>
            <a:off x="2134870" y="949960"/>
            <a:ext cx="5044440" cy="3863975"/>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7" name="Shape 2021"/>
          <p:cNvSpPr/>
          <p:nvPr/>
        </p:nvSpPr>
        <p:spPr>
          <a:xfrm>
            <a:off x="2679700" y="1353820"/>
            <a:ext cx="4398010" cy="3329940"/>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fontAlgn="auto">
              <a:lnSpc>
                <a:spcPts val="1000"/>
              </a:lnSpc>
              <a:spcBef>
                <a:spcPts val="18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指定第一点:（输入起始点）（用鼠标在绘图区任意位置拾取一点A）。</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18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指定下一点或放弃(U)：向上移动光标,输入“44”,按《Enter》键。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18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指定下一点或闭合(C)/放弃(U)：向右移动光标,输人“77”,按《Enter》键。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18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指定下一点或闭合(C)/放弃(U)：向下移动光标,输人“34”,按《Enter)》键。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18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指定下一点或闭合(C)/放弃(U)：向左移动光标,输人“47”,按《Enter)键。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18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指定下一点或闭合(C)/放弃(U)：向下移动光标,输人“10”,按《Enter)键。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18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指定下一点或闭合(C)/放弃(U)：输人“C”,按《Enter》键。如图2-7所示。</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Shape 2022"/>
          <p:cNvSpPr/>
          <p:nvPr/>
        </p:nvSpPr>
        <p:spPr>
          <a:xfrm>
            <a:off x="2753204" y="949850"/>
            <a:ext cx="1401999"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绘制外框</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Group 2031"/>
          <p:cNvGrpSpPr/>
          <p:nvPr/>
        </p:nvGrpSpPr>
        <p:grpSpPr>
          <a:xfrm>
            <a:off x="1763295" y="1705508"/>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GB"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GB"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149"/>
                            </p:stCondLst>
                            <p:childTnLst>
                              <p:par>
                                <p:cTn id="19" presetID="53" presetClass="entr" presetSubtype="16"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par>
                          <p:cTn id="24" fill="hold">
                            <p:stCondLst>
                              <p:cond delay="1649"/>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animBg="1"/>
      <p:bldP spid="8" grpId="0" animBg="1"/>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2015"/>
          <p:cNvSpPr/>
          <p:nvPr/>
        </p:nvSpPr>
        <p:spPr>
          <a:xfrm>
            <a:off x="2134870" y="949960"/>
            <a:ext cx="5044440" cy="3863975"/>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7" name="Shape 2021"/>
          <p:cNvSpPr/>
          <p:nvPr/>
        </p:nvSpPr>
        <p:spPr>
          <a:xfrm>
            <a:off x="2679700" y="1353820"/>
            <a:ext cx="4398010" cy="3329940"/>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fontAlgn="auto">
              <a:lnSpc>
                <a:spcPts val="1000"/>
              </a:lnSpc>
              <a:spcBef>
                <a:spcPts val="6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指定第一点:(拾取A点,绘图中状态栏上的“对象捕捉”须处于打开状态)。</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6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指定下一点或(放弃(U)]:(输人“@10,6”确定B点,按《(Enter》键).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6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指定下一点或(闭合(C)/放弃(U)]:(向上移动光标,输入“34”,按(Enter)键).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6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指定下一点或(闭合(C)/放弃(U)):(向右移动光标,输人“15”,按《Enter》键).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6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指定下一点或[闭合(C)/放弃(U)):(向下移动光标,输人“5”,按《Enter)》键).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6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指定下一点或[闭合(C)/放弃(U)]:(向右移动光标,输人“35”,按(Enter)》键).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6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指定下一点或[闭合(C)/放弃(U)):(向上移动光标,输人“5”,按《Enter)》键).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6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指定下一点或[闭合(C)/放弃(U)):(向右移动光标,输人“12”,按(Enter》键).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6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指定下一点或[闭合(C)/放弃(U)):(向下移动光标,输入“24”,按(Enter》键).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6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指定下一点或(闭合(C)/放弃(U)):(向左移动光标,输人“12”,按(Enter)键).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6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指定下一点或(闭合(C)/放弃(U)):(向上移动光标,输人“5”,按(Enter)键).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6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指定下一点或(团合(C)/放弃(U)):(向左移动光标,输入“35”,按(Enter)键).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6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指定下一点或(闭合(C)/放弃(U)):(向下移动光标,输入“15”,按《Enter)键)o</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6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指定下一点或[闭合(C)/放弃(U)):(向左移动光标,输入“15”,按(Enter)健)o</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fontAlgn="auto">
              <a:lnSpc>
                <a:spcPts val="1000"/>
              </a:lnSpc>
              <a:spcBef>
                <a:spcPts val="600"/>
              </a:spcBef>
            </a:pPr>
            <a:r>
              <a:rPr sz="1000" dirty="0">
                <a:solidFill>
                  <a:schemeClr val="tx1">
                    <a:lumMod val="75000"/>
                    <a:lumOff val="25000"/>
                  </a:schemeClr>
                </a:solidFill>
                <a:latin typeface="微软雅黑" panose="020B0503020204020204" pitchFamily="34" charset="-122"/>
                <a:ea typeface="微软雅黑" panose="020B0503020204020204" pitchFamily="34" charset="-122"/>
              </a:rPr>
              <a:t>指定下一点或(闭合(C)/放弃(U)):(按《Enter》键或《Esc》键)。</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Shape 2022"/>
          <p:cNvSpPr/>
          <p:nvPr/>
        </p:nvSpPr>
        <p:spPr>
          <a:xfrm>
            <a:off x="2753204" y="949850"/>
            <a:ext cx="1401999" cy="301211"/>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绘制内</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框</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Group 2031"/>
          <p:cNvGrpSpPr/>
          <p:nvPr/>
        </p:nvGrpSpPr>
        <p:grpSpPr>
          <a:xfrm>
            <a:off x="1763295" y="1705508"/>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GB"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GB"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149"/>
                            </p:stCondLst>
                            <p:childTnLst>
                              <p:par>
                                <p:cTn id="19" presetID="53" presetClass="entr" presetSubtype="16"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par>
                          <p:cTn id="24" fill="hold">
                            <p:stCondLst>
                              <p:cond delay="1649"/>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animBg="1"/>
      <p:bldP spid="8" grpId="0" animBg="1"/>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576580" y="992505"/>
            <a:ext cx="8061960" cy="465455"/>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lnSpc>
                <a:spcPct val="120000"/>
              </a:lnSpc>
              <a:buNone/>
            </a:pPr>
            <a:r>
              <a:rPr sz="1800" dirty="0">
                <a:solidFill>
                  <a:schemeClr val="tx1">
                    <a:lumMod val="75000"/>
                    <a:lumOff val="25000"/>
                  </a:schemeClr>
                </a:solidFill>
                <a:latin typeface="微软雅黑" panose="020B0503020204020204" pitchFamily="34" charset="-122"/>
                <a:ea typeface="微软雅黑" panose="020B0503020204020204" pitchFamily="34" charset="-122"/>
              </a:rPr>
              <a:t>线上教学平台</a:t>
            </a:r>
            <a:r>
              <a:rPr lang="zh-CN" sz="1800" dirty="0">
                <a:solidFill>
                  <a:schemeClr val="tx1">
                    <a:lumMod val="75000"/>
                    <a:lumOff val="25000"/>
                  </a:schemeClr>
                </a:solidFill>
                <a:latin typeface="微软雅黑" panose="020B0503020204020204" pitchFamily="34" charset="-122"/>
                <a:ea typeface="微软雅黑" panose="020B0503020204020204" pitchFamily="34" charset="-122"/>
              </a:rPr>
              <a:t>评价体系</a:t>
            </a:r>
            <a:endParaRPr 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191867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191867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2055515"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2081551"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cs typeface="Lato Regular"/>
              </a:rPr>
              <a:t>图层调用准确</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8" name="Down Arrow 91"/>
          <p:cNvSpPr/>
          <p:nvPr/>
        </p:nvSpPr>
        <p:spPr>
          <a:xfrm>
            <a:off x="326160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326160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339844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3424482"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cs typeface="Lato Regular"/>
                <a:sym typeface="+mn-ea"/>
              </a:rPr>
              <a:t>尺寸</a:t>
            </a:r>
            <a:r>
              <a:rPr lang="zh-CN" altLang="en-US" sz="1400" b="1" dirty="0">
                <a:solidFill>
                  <a:schemeClr val="bg1"/>
                </a:solidFill>
                <a:latin typeface="微软雅黑" panose="020B0503020204020204" pitchFamily="34" charset="-122"/>
                <a:ea typeface="微软雅黑" panose="020B0503020204020204" pitchFamily="34" charset="-122"/>
                <a:cs typeface="Lato Regular"/>
                <a:sym typeface="+mn-ea"/>
              </a:rPr>
              <a:t>标注规范</a:t>
            </a:r>
            <a:endParaRPr lang="zh-CN" altLang="en-US" sz="1400" b="1" dirty="0">
              <a:solidFill>
                <a:schemeClr val="bg1"/>
              </a:solidFill>
              <a:latin typeface="微软雅黑" panose="020B0503020204020204" pitchFamily="34" charset="-122"/>
              <a:ea typeface="微软雅黑" panose="020B0503020204020204" pitchFamily="34" charset="-122"/>
              <a:cs typeface="Lato Regular"/>
              <a:sym typeface="+mn-ea"/>
            </a:endParaRPr>
          </a:p>
        </p:txBody>
      </p:sp>
      <p:sp>
        <p:nvSpPr>
          <p:cNvPr id="13" name="Down Arrow 96"/>
          <p:cNvSpPr/>
          <p:nvPr/>
        </p:nvSpPr>
        <p:spPr>
          <a:xfrm>
            <a:off x="459810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459810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4734952"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4760988"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cs typeface="Lato Regular"/>
              </a:rPr>
              <a:t>图形分析正确</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8" name="Down Arrow 101"/>
          <p:cNvSpPr/>
          <p:nvPr/>
        </p:nvSpPr>
        <p:spPr>
          <a:xfrm>
            <a:off x="595508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594746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6084309"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6110344"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文件保存符合要求</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1649"/>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2149"/>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Effect transition="in" filter="fade">
                                      <p:cBhvr>
                                        <p:cTn id="73" dur="500"/>
                                        <p:tgtEl>
                                          <p:spTgt spid="1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par>
                          <p:cTn id="79" fill="hold">
                            <p:stCondLst>
                              <p:cond delay="2649"/>
                            </p:stCondLst>
                            <p:childTnLst>
                              <p:par>
                                <p:cTn id="80" presetID="53" presetClass="entr" presetSubtype="16"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animEffect transition="in" filter="fade">
                                      <p:cBhvr>
                                        <p:cTn id="84" dur="500"/>
                                        <p:tgtEl>
                                          <p:spTgt spid="1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ppt_w</p:attrName>
                                        </p:attrNameLst>
                                      </p:cBhvr>
                                      <p:tavLst>
                                        <p:tav tm="0">
                                          <p:val>
                                            <p:fltVal val="0"/>
                                          </p:val>
                                        </p:tav>
                                        <p:tav tm="100000">
                                          <p:val>
                                            <p:strVal val="#ppt_w"/>
                                          </p:val>
                                        </p:tav>
                                      </p:tavLst>
                                    </p:anim>
                                    <p:anim calcmode="lin" valueType="num">
                                      <p:cBhvr>
                                        <p:cTn id="88" dur="500" fill="hold"/>
                                        <p:tgtEl>
                                          <p:spTgt spid="19"/>
                                        </p:tgtEl>
                                        <p:attrNameLst>
                                          <p:attrName>ppt_h</p:attrName>
                                        </p:attrNameLst>
                                      </p:cBhvr>
                                      <p:tavLst>
                                        <p:tav tm="0">
                                          <p:val>
                                            <p:fltVal val="0"/>
                                          </p:val>
                                        </p:tav>
                                        <p:tav tm="100000">
                                          <p:val>
                                            <p:strVal val="#ppt_h"/>
                                          </p:val>
                                        </p:tav>
                                      </p:tavLst>
                                    </p:anim>
                                    <p:animEffect transition="in" filter="fade">
                                      <p:cBhvr>
                                        <p:cTn id="89" dur="500"/>
                                        <p:tgtEl>
                                          <p:spTgt spid="1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cBhvr>
                                        <p:cTn id="92" dur="500" fill="hold"/>
                                        <p:tgtEl>
                                          <p:spTgt spid="20"/>
                                        </p:tgtEl>
                                        <p:attrNameLst>
                                          <p:attrName>ppt_w</p:attrName>
                                        </p:attrNameLst>
                                      </p:cBhvr>
                                      <p:tavLst>
                                        <p:tav tm="0">
                                          <p:val>
                                            <p:fltVal val="0"/>
                                          </p:val>
                                        </p:tav>
                                        <p:tav tm="100000">
                                          <p:val>
                                            <p:strVal val="#ppt_w"/>
                                          </p:val>
                                        </p:tav>
                                      </p:tavLst>
                                    </p:anim>
                                    <p:anim calcmode="lin" valueType="num">
                                      <p:cBhvr>
                                        <p:cTn id="93" dur="500" fill="hold"/>
                                        <p:tgtEl>
                                          <p:spTgt spid="20"/>
                                        </p:tgtEl>
                                        <p:attrNameLst>
                                          <p:attrName>ppt_h</p:attrName>
                                        </p:attrNameLst>
                                      </p:cBhvr>
                                      <p:tavLst>
                                        <p:tav tm="0">
                                          <p:val>
                                            <p:fltVal val="0"/>
                                          </p:val>
                                        </p:tav>
                                        <p:tav tm="100000">
                                          <p:val>
                                            <p:strVal val="#ppt_h"/>
                                          </p:val>
                                        </p:tav>
                                      </p:tavLst>
                                    </p:anim>
                                    <p:animEffect transition="in" filter="fade">
                                      <p:cBhvr>
                                        <p:cTn id="94" dur="500"/>
                                        <p:tgtEl>
                                          <p:spTgt spid="20"/>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500" fill="hold"/>
                                        <p:tgtEl>
                                          <p:spTgt spid="21"/>
                                        </p:tgtEl>
                                        <p:attrNameLst>
                                          <p:attrName>ppt_w</p:attrName>
                                        </p:attrNameLst>
                                      </p:cBhvr>
                                      <p:tavLst>
                                        <p:tav tm="0">
                                          <p:val>
                                            <p:fltVal val="0"/>
                                          </p:val>
                                        </p:tav>
                                        <p:tav tm="100000">
                                          <p:val>
                                            <p:strVal val="#ppt_w"/>
                                          </p:val>
                                        </p:tav>
                                      </p:tavLst>
                                    </p:anim>
                                    <p:anim calcmode="lin" valueType="num">
                                      <p:cBhvr>
                                        <p:cTn id="98" dur="500" fill="hold"/>
                                        <p:tgtEl>
                                          <p:spTgt spid="21"/>
                                        </p:tgtEl>
                                        <p:attrNameLst>
                                          <p:attrName>ppt_h</p:attrName>
                                        </p:attrNameLst>
                                      </p:cBhvr>
                                      <p:tavLst>
                                        <p:tav tm="0">
                                          <p:val>
                                            <p:fltVal val="0"/>
                                          </p:val>
                                        </p:tav>
                                        <p:tav tm="100000">
                                          <p:val>
                                            <p:strVal val="#ppt_h"/>
                                          </p:val>
                                        </p:tav>
                                      </p:tavLst>
                                    </p:anim>
                                    <p:animEffect transition="in" filter="fade">
                                      <p:cBhvr>
                                        <p:cTn id="9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P spid="5" grpId="0"/>
      <p:bldP spid="6" grpId="0"/>
      <p:bldP spid="8" grpId="0" bldLvl="0" animBg="1"/>
      <p:bldP spid="9" grpId="0" bldLvl="0" animBg="1"/>
      <p:bldP spid="10" grpId="0"/>
      <p:bldP spid="11" grpId="0"/>
      <p:bldP spid="13" grpId="0" bldLvl="0" animBg="1"/>
      <p:bldP spid="14" grpId="0" bldLvl="0" animBg="1"/>
      <p:bldP spid="15" grpId="0"/>
      <p:bldP spid="16" grpId="0"/>
      <p:bldP spid="18" grpId="0" bldLvl="0" animBg="1"/>
      <p:bldP spid="19" grpId="0" bldLvl="0" animBg="1"/>
      <p:bldP spid="20" grpId="0"/>
      <p:bldP spid="21"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chemeClr val="accent1"/>
                </a:solidFill>
                <a:latin typeface="微软雅黑" panose="020B0503020204020204" pitchFamily="34" charset="-122"/>
                <a:ea typeface="微软雅黑" panose="020B0503020204020204" pitchFamily="34" charset="-122"/>
              </a:rPr>
              <a:t>目录</a:t>
            </a:r>
            <a:r>
              <a:rPr lang="en-US" altLang="zh-CN" b="1" dirty="0">
                <a:solidFill>
                  <a:schemeClr val="accent1"/>
                </a:solidFill>
                <a:latin typeface="微软雅黑" panose="020B0503020204020204" pitchFamily="34" charset="-122"/>
                <a:ea typeface="微软雅黑" panose="020B0503020204020204" pitchFamily="34" charset="-122"/>
              </a:rPr>
              <a:t>/</a:t>
            </a:r>
            <a:r>
              <a:rPr lang="en-US" altLang="zh-CN" sz="1800" b="1" dirty="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2339753" y="1419622"/>
            <a:ext cx="894259" cy="489631"/>
            <a:chOff x="2215144" y="927951"/>
            <a:chExt cx="1244730" cy="897673"/>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816504"/>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8" name="组合 47"/>
          <p:cNvGrpSpPr/>
          <p:nvPr/>
        </p:nvGrpSpPr>
        <p:grpSpPr>
          <a:xfrm>
            <a:off x="2339753" y="2099236"/>
            <a:ext cx="894259" cy="504163"/>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0" name="文本框 10"/>
            <p:cNvSpPr txBox="1"/>
            <p:nvPr/>
          </p:nvSpPr>
          <p:spPr>
            <a:xfrm>
              <a:off x="2393075" y="1952311"/>
              <a:ext cx="1066799" cy="816508"/>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1" name="组合 50"/>
          <p:cNvGrpSpPr/>
          <p:nvPr/>
        </p:nvGrpSpPr>
        <p:grpSpPr>
          <a:xfrm>
            <a:off x="2339753" y="2801084"/>
            <a:ext cx="894259" cy="496081"/>
            <a:chOff x="2215144" y="3018134"/>
            <a:chExt cx="1244730" cy="909499"/>
          </a:xfrm>
        </p:grpSpPr>
        <p:sp>
          <p:nvSpPr>
            <p:cNvPr id="52" name="平行四边形 51"/>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3" name="文本框 11"/>
            <p:cNvSpPr txBox="1"/>
            <p:nvPr/>
          </p:nvSpPr>
          <p:spPr>
            <a:xfrm>
              <a:off x="2393075" y="3018134"/>
              <a:ext cx="1066799" cy="816505"/>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4" name="组合 53"/>
          <p:cNvGrpSpPr/>
          <p:nvPr/>
        </p:nvGrpSpPr>
        <p:grpSpPr>
          <a:xfrm>
            <a:off x="2339753" y="3483574"/>
            <a:ext cx="894259" cy="508134"/>
            <a:chOff x="2215144" y="4047039"/>
            <a:chExt cx="1244730" cy="931598"/>
          </a:xfrm>
        </p:grpSpPr>
        <p:sp>
          <p:nvSpPr>
            <p:cNvPr id="55" name="平行四边形 54"/>
            <p:cNvSpPr/>
            <p:nvPr/>
          </p:nvSpPr>
          <p:spPr>
            <a:xfrm>
              <a:off x="2215144" y="4135856"/>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6" name="文本框 12"/>
            <p:cNvSpPr txBox="1"/>
            <p:nvPr/>
          </p:nvSpPr>
          <p:spPr>
            <a:xfrm>
              <a:off x="2393075" y="4047039"/>
              <a:ext cx="1066799" cy="816506"/>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grpSp>
        <p:nvGrpSpPr>
          <p:cNvPr id="57" name="组合 56"/>
          <p:cNvGrpSpPr/>
          <p:nvPr/>
        </p:nvGrpSpPr>
        <p:grpSpPr>
          <a:xfrm>
            <a:off x="2339752" y="4183115"/>
            <a:ext cx="884486" cy="502735"/>
            <a:chOff x="2215144" y="5107938"/>
            <a:chExt cx="1231128" cy="921702"/>
          </a:xfrm>
        </p:grpSpPr>
        <p:sp>
          <p:nvSpPr>
            <p:cNvPr id="58" name="平行四边形 57"/>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9" name="文本框 13"/>
            <p:cNvSpPr txBox="1"/>
            <p:nvPr/>
          </p:nvSpPr>
          <p:spPr>
            <a:xfrm>
              <a:off x="2379473" y="5107938"/>
              <a:ext cx="1066799" cy="816510"/>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grpSp>
        <p:nvGrpSpPr>
          <p:cNvPr id="60" name="组合 59"/>
          <p:cNvGrpSpPr/>
          <p:nvPr/>
        </p:nvGrpSpPr>
        <p:grpSpPr>
          <a:xfrm>
            <a:off x="3018790" y="1433195"/>
            <a:ext cx="4541520" cy="459740"/>
            <a:chOff x="4315150" y="953426"/>
            <a:chExt cx="3857250" cy="540057"/>
          </a:xfrm>
        </p:grpSpPr>
        <p:sp>
          <p:nvSpPr>
            <p:cNvPr id="61" name="矩形 60"/>
            <p:cNvSpPr/>
            <p:nvPr/>
          </p:nvSpPr>
          <p:spPr>
            <a:xfrm>
              <a:off x="4841196" y="1036090"/>
              <a:ext cx="2827147" cy="405789"/>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任务一 绘制点</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3" name="组合 62"/>
          <p:cNvGrpSpPr/>
          <p:nvPr/>
        </p:nvGrpSpPr>
        <p:grpSpPr>
          <a:xfrm>
            <a:off x="3018790" y="2127250"/>
            <a:ext cx="4541520" cy="459740"/>
            <a:chOff x="4315150" y="1647579"/>
            <a:chExt cx="3857250" cy="540057"/>
          </a:xfrm>
        </p:grpSpPr>
        <p:sp>
          <p:nvSpPr>
            <p:cNvPr id="64" name="矩形 63"/>
            <p:cNvSpPr/>
            <p:nvPr/>
          </p:nvSpPr>
          <p:spPr>
            <a:xfrm>
              <a:off x="4841196" y="1730243"/>
              <a:ext cx="2827147" cy="405789"/>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任务二 绘制直线类图形</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6" name="组合 65"/>
          <p:cNvGrpSpPr/>
          <p:nvPr/>
        </p:nvGrpSpPr>
        <p:grpSpPr>
          <a:xfrm>
            <a:off x="3018790" y="2821305"/>
            <a:ext cx="4541520" cy="459740"/>
            <a:chOff x="4315150" y="2341731"/>
            <a:chExt cx="3857250" cy="540057"/>
          </a:xfrm>
        </p:grpSpPr>
        <p:sp>
          <p:nvSpPr>
            <p:cNvPr id="67" name="矩形 66"/>
            <p:cNvSpPr/>
            <p:nvPr/>
          </p:nvSpPr>
          <p:spPr>
            <a:xfrm>
              <a:off x="4841197" y="2424395"/>
              <a:ext cx="2827146" cy="405789"/>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任务三 绘制圆类图形</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9" name="组合 68"/>
          <p:cNvGrpSpPr/>
          <p:nvPr/>
        </p:nvGrpSpPr>
        <p:grpSpPr>
          <a:xfrm>
            <a:off x="3018790" y="3515360"/>
            <a:ext cx="4665980" cy="459740"/>
            <a:chOff x="4315150" y="3035884"/>
            <a:chExt cx="3962873" cy="540057"/>
          </a:xfrm>
        </p:grpSpPr>
        <p:sp>
          <p:nvSpPr>
            <p:cNvPr id="70" name="矩形 69"/>
            <p:cNvSpPr/>
            <p:nvPr/>
          </p:nvSpPr>
          <p:spPr>
            <a:xfrm>
              <a:off x="4596622" y="3118692"/>
              <a:ext cx="3681401" cy="405789"/>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任务四 绘制椭圆、正多边形与图案填充</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72" name="组合 71"/>
          <p:cNvGrpSpPr/>
          <p:nvPr/>
        </p:nvGrpSpPr>
        <p:grpSpPr>
          <a:xfrm>
            <a:off x="3018790" y="4209415"/>
            <a:ext cx="4541520" cy="459740"/>
            <a:chOff x="4315150" y="3730038"/>
            <a:chExt cx="3857250" cy="540057"/>
          </a:xfrm>
        </p:grpSpPr>
        <p:sp>
          <p:nvSpPr>
            <p:cNvPr id="73" name="矩形 72"/>
            <p:cNvSpPr/>
            <p:nvPr/>
          </p:nvSpPr>
          <p:spPr>
            <a:xfrm>
              <a:off x="4841197" y="3812702"/>
              <a:ext cx="2827146" cy="405789"/>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任务五 绘制样条曲线、多段线</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34" name="组合 33"/>
          <p:cNvGrpSpPr/>
          <p:nvPr/>
        </p:nvGrpSpPr>
        <p:grpSpPr>
          <a:xfrm>
            <a:off x="7956376" y="490833"/>
            <a:ext cx="432048" cy="432834"/>
            <a:chOff x="6084168" y="1274820"/>
            <a:chExt cx="432048" cy="432834"/>
          </a:xfrm>
        </p:grpSpPr>
        <p:sp>
          <p:nvSpPr>
            <p:cNvPr id="35"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6"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7" name="组合 36"/>
          <p:cNvGrpSpPr/>
          <p:nvPr/>
        </p:nvGrpSpPr>
        <p:grpSpPr>
          <a:xfrm>
            <a:off x="6660232" y="491226"/>
            <a:ext cx="432048" cy="432048"/>
            <a:chOff x="4788024" y="1275213"/>
            <a:chExt cx="432048" cy="432048"/>
          </a:xfrm>
        </p:grpSpPr>
        <p:sp>
          <p:nvSpPr>
            <p:cNvPr id="3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0" name="组合 39"/>
          <p:cNvGrpSpPr/>
          <p:nvPr/>
        </p:nvGrpSpPr>
        <p:grpSpPr>
          <a:xfrm>
            <a:off x="7308304" y="490833"/>
            <a:ext cx="432833" cy="432834"/>
            <a:chOff x="5436096" y="1274820"/>
            <a:chExt cx="432833" cy="432834"/>
          </a:xfrm>
        </p:grpSpPr>
        <p:sp>
          <p:nvSpPr>
            <p:cNvPr id="4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4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4" name="组合 43"/>
          <p:cNvGrpSpPr/>
          <p:nvPr/>
        </p:nvGrpSpPr>
        <p:grpSpPr>
          <a:xfrm>
            <a:off x="5364088" y="490833"/>
            <a:ext cx="432833" cy="432834"/>
            <a:chOff x="3491880" y="1274820"/>
            <a:chExt cx="432833" cy="432834"/>
          </a:xfrm>
        </p:grpSpPr>
        <p:sp>
          <p:nvSpPr>
            <p:cNvPr id="75"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76"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77" name="组合 76"/>
          <p:cNvGrpSpPr/>
          <p:nvPr/>
        </p:nvGrpSpPr>
        <p:grpSpPr>
          <a:xfrm>
            <a:off x="6012160" y="490833"/>
            <a:ext cx="432833" cy="432834"/>
            <a:chOff x="4139952" y="1274820"/>
            <a:chExt cx="432833" cy="432834"/>
          </a:xfrm>
        </p:grpSpPr>
        <p:sp>
          <p:nvSpPr>
            <p:cNvPr id="78"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79"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ppt_w</p:attrName>
                                        </p:attrNameLst>
                                      </p:cBhvr>
                                      <p:tavLst>
                                        <p:tav tm="0">
                                          <p:val>
                                            <p:fltVal val="0"/>
                                          </p:val>
                                        </p:tav>
                                        <p:tav tm="100000">
                                          <p:val>
                                            <p:strVal val="#ppt_w"/>
                                          </p:val>
                                        </p:tav>
                                      </p:tavLst>
                                    </p:anim>
                                    <p:anim calcmode="lin" valueType="num">
                                      <p:cBhvr>
                                        <p:cTn id="16" dur="500" fill="hold"/>
                                        <p:tgtEl>
                                          <p:spTgt spid="44"/>
                                        </p:tgtEl>
                                        <p:attrNameLst>
                                          <p:attrName>ppt_h</p:attrName>
                                        </p:attrNameLst>
                                      </p:cBhvr>
                                      <p:tavLst>
                                        <p:tav tm="0">
                                          <p:val>
                                            <p:fltVal val="0"/>
                                          </p:val>
                                        </p:tav>
                                        <p:tav tm="100000">
                                          <p:val>
                                            <p:strVal val="#ppt_h"/>
                                          </p:val>
                                        </p:tav>
                                      </p:tavLst>
                                    </p:anim>
                                    <p:animEffect transition="in" filter="fade">
                                      <p:cBhvr>
                                        <p:cTn id="17" dur="500"/>
                                        <p:tgtEl>
                                          <p:spTgt spid="44"/>
                                        </p:tgtEl>
                                      </p:cBhvr>
                                    </p:animEffect>
                                  </p:childTnLst>
                                </p:cTn>
                              </p:par>
                              <p:par>
                                <p:cTn id="18" presetID="53" presetClass="entr" presetSubtype="16" fill="hold" nodeType="withEffect">
                                  <p:stCondLst>
                                    <p:cond delay="2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4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nodeType="withEffect">
                                  <p:stCondLst>
                                    <p:cond delay="6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53" presetClass="entr" presetSubtype="16" fill="hold" nodeType="withEffect">
                                  <p:stCondLst>
                                    <p:cond delay="80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1500"/>
                            </p:stCondLst>
                            <p:childTnLst>
                              <p:par>
                                <p:cTn id="39" presetID="2" presetClass="entr" presetSubtype="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0-#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500" fill="hold"/>
                                        <p:tgtEl>
                                          <p:spTgt spid="60"/>
                                        </p:tgtEl>
                                        <p:attrNameLst>
                                          <p:attrName>ppt_x</p:attrName>
                                        </p:attrNameLst>
                                      </p:cBhvr>
                                      <p:tavLst>
                                        <p:tav tm="0">
                                          <p:val>
                                            <p:strVal val="1+#ppt_w/2"/>
                                          </p:val>
                                        </p:tav>
                                        <p:tav tm="100000">
                                          <p:val>
                                            <p:strVal val="#ppt_x"/>
                                          </p:val>
                                        </p:tav>
                                      </p:tavLst>
                                    </p:anim>
                                    <p:anim calcmode="lin" valueType="num">
                                      <p:cBhvr additive="base">
                                        <p:cTn id="46" dur="5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2" presetClass="entr" presetSubtype="8"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0-#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 calcmode="lin" valueType="num">
                                      <p:cBhvr additive="base">
                                        <p:cTn id="54" dur="500" fill="hold"/>
                                        <p:tgtEl>
                                          <p:spTgt spid="63"/>
                                        </p:tgtEl>
                                        <p:attrNameLst>
                                          <p:attrName>ppt_x</p:attrName>
                                        </p:attrNameLst>
                                      </p:cBhvr>
                                      <p:tavLst>
                                        <p:tav tm="0">
                                          <p:val>
                                            <p:strVal val="1+#ppt_w/2"/>
                                          </p:val>
                                        </p:tav>
                                        <p:tav tm="100000">
                                          <p:val>
                                            <p:strVal val="#ppt_x"/>
                                          </p:val>
                                        </p:tav>
                                      </p:tavLst>
                                    </p:anim>
                                    <p:anim calcmode="lin" valueType="num">
                                      <p:cBhvr additive="base">
                                        <p:cTn id="55" dur="500" fill="hold"/>
                                        <p:tgtEl>
                                          <p:spTgt spid="63"/>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2" presetClass="entr" presetSubtype="8"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0-#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500" fill="hold"/>
                                        <p:tgtEl>
                                          <p:spTgt spid="66"/>
                                        </p:tgtEl>
                                        <p:attrNameLst>
                                          <p:attrName>ppt_x</p:attrName>
                                        </p:attrNameLst>
                                      </p:cBhvr>
                                      <p:tavLst>
                                        <p:tav tm="0">
                                          <p:val>
                                            <p:strVal val="1+#ppt_w/2"/>
                                          </p:val>
                                        </p:tav>
                                        <p:tav tm="100000">
                                          <p:val>
                                            <p:strVal val="#ppt_x"/>
                                          </p:val>
                                        </p:tav>
                                      </p:tavLst>
                                    </p:anim>
                                    <p:anim calcmode="lin" valueType="num">
                                      <p:cBhvr additive="base">
                                        <p:cTn id="64" dur="500" fill="hold"/>
                                        <p:tgtEl>
                                          <p:spTgt spid="66"/>
                                        </p:tgtEl>
                                        <p:attrNameLst>
                                          <p:attrName>ppt_y</p:attrName>
                                        </p:attrNameLst>
                                      </p:cBhvr>
                                      <p:tavLst>
                                        <p:tav tm="0">
                                          <p:val>
                                            <p:strVal val="#ppt_y"/>
                                          </p:val>
                                        </p:tav>
                                        <p:tav tm="100000">
                                          <p:val>
                                            <p:strVal val="#ppt_y"/>
                                          </p:val>
                                        </p:tav>
                                      </p:tavLst>
                                    </p:anim>
                                  </p:childTnLst>
                                </p:cTn>
                              </p:par>
                            </p:childTnLst>
                          </p:cTn>
                        </p:par>
                        <p:par>
                          <p:cTn id="65" fill="hold">
                            <p:stCondLst>
                              <p:cond delay="3000"/>
                            </p:stCondLst>
                            <p:childTnLst>
                              <p:par>
                                <p:cTn id="66" presetID="2" presetClass="entr" presetSubtype="8" fill="hold" nodeType="after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additive="base">
                                        <p:cTn id="68" dur="500" fill="hold"/>
                                        <p:tgtEl>
                                          <p:spTgt spid="54"/>
                                        </p:tgtEl>
                                        <p:attrNameLst>
                                          <p:attrName>ppt_x</p:attrName>
                                        </p:attrNameLst>
                                      </p:cBhvr>
                                      <p:tavLst>
                                        <p:tav tm="0">
                                          <p:val>
                                            <p:strVal val="0-#ppt_w/2"/>
                                          </p:val>
                                        </p:tav>
                                        <p:tav tm="100000">
                                          <p:val>
                                            <p:strVal val="#ppt_x"/>
                                          </p:val>
                                        </p:tav>
                                      </p:tavLst>
                                    </p:anim>
                                    <p:anim calcmode="lin" valueType="num">
                                      <p:cBhvr additive="base">
                                        <p:cTn id="69" dur="500" fill="hold"/>
                                        <p:tgtEl>
                                          <p:spTgt spid="54"/>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additive="base">
                                        <p:cTn id="72" dur="500" fill="hold"/>
                                        <p:tgtEl>
                                          <p:spTgt spid="69"/>
                                        </p:tgtEl>
                                        <p:attrNameLst>
                                          <p:attrName>ppt_x</p:attrName>
                                        </p:attrNameLst>
                                      </p:cBhvr>
                                      <p:tavLst>
                                        <p:tav tm="0">
                                          <p:val>
                                            <p:strVal val="1+#ppt_w/2"/>
                                          </p:val>
                                        </p:tav>
                                        <p:tav tm="100000">
                                          <p:val>
                                            <p:strVal val="#ppt_x"/>
                                          </p:val>
                                        </p:tav>
                                      </p:tavLst>
                                    </p:anim>
                                    <p:anim calcmode="lin" valueType="num">
                                      <p:cBhvr additive="base">
                                        <p:cTn id="73" dur="500" fill="hold"/>
                                        <p:tgtEl>
                                          <p:spTgt spid="69"/>
                                        </p:tgtEl>
                                        <p:attrNameLst>
                                          <p:attrName>ppt_y</p:attrName>
                                        </p:attrNameLst>
                                      </p:cBhvr>
                                      <p:tavLst>
                                        <p:tav tm="0">
                                          <p:val>
                                            <p:strVal val="#ppt_y"/>
                                          </p:val>
                                        </p:tav>
                                        <p:tav tm="100000">
                                          <p:val>
                                            <p:strVal val="#ppt_y"/>
                                          </p:val>
                                        </p:tav>
                                      </p:tavLst>
                                    </p:anim>
                                  </p:childTnLst>
                                </p:cTn>
                              </p:par>
                            </p:childTnLst>
                          </p:cTn>
                        </p:par>
                        <p:par>
                          <p:cTn id="74" fill="hold">
                            <p:stCondLst>
                              <p:cond delay="3500"/>
                            </p:stCondLst>
                            <p:childTnLst>
                              <p:par>
                                <p:cTn id="75" presetID="2" presetClass="entr" presetSubtype="8"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500" fill="hold"/>
                                        <p:tgtEl>
                                          <p:spTgt spid="57"/>
                                        </p:tgtEl>
                                        <p:attrNameLst>
                                          <p:attrName>ppt_x</p:attrName>
                                        </p:attrNameLst>
                                      </p:cBhvr>
                                      <p:tavLst>
                                        <p:tav tm="0">
                                          <p:val>
                                            <p:strVal val="0-#ppt_w/2"/>
                                          </p:val>
                                        </p:tav>
                                        <p:tav tm="100000">
                                          <p:val>
                                            <p:strVal val="#ppt_x"/>
                                          </p:val>
                                        </p:tav>
                                      </p:tavLst>
                                    </p:anim>
                                    <p:anim calcmode="lin" valueType="num">
                                      <p:cBhvr additive="base">
                                        <p:cTn id="78" dur="500" fill="hold"/>
                                        <p:tgtEl>
                                          <p:spTgt spid="57"/>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72"/>
                                        </p:tgtEl>
                                        <p:attrNameLst>
                                          <p:attrName>style.visibility</p:attrName>
                                        </p:attrNameLst>
                                      </p:cBhvr>
                                      <p:to>
                                        <p:strVal val="visible"/>
                                      </p:to>
                                    </p:set>
                                    <p:anim calcmode="lin" valueType="num">
                                      <p:cBhvr additive="base">
                                        <p:cTn id="81" dur="500" fill="hold"/>
                                        <p:tgtEl>
                                          <p:spTgt spid="72"/>
                                        </p:tgtEl>
                                        <p:attrNameLst>
                                          <p:attrName>ppt_x</p:attrName>
                                        </p:attrNameLst>
                                      </p:cBhvr>
                                      <p:tavLst>
                                        <p:tav tm="0">
                                          <p:val>
                                            <p:strVal val="1+#ppt_w/2"/>
                                          </p:val>
                                        </p:tav>
                                        <p:tav tm="100000">
                                          <p:val>
                                            <p:strVal val="#ppt_x"/>
                                          </p:val>
                                        </p:tav>
                                      </p:tavLst>
                                    </p:anim>
                                    <p:anim calcmode="lin" valueType="num">
                                      <p:cBhvr additive="base">
                                        <p:cTn id="82"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5736678" y="1833506"/>
            <a:ext cx="1943204" cy="2075180"/>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斜线绘制</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直线类平面图如果遇到倾斜角度的斜线时，可以用相对坐标的方法绘制，下面以左</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图为例，请根据AutoCAD2018直线类命令绘制。</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2038272"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latin typeface="微软雅黑" panose="020B0503020204020204" pitchFamily="34" charset="-122"/>
                <a:ea typeface="微软雅黑" panose="020B0503020204020204" pitchFamily="34" charset="-122"/>
              </a:rPr>
              <a:t>实例训练</a:t>
            </a:r>
            <a:endParaRPr lang="zh-CN" altLang="en-US" dirty="0">
              <a:latin typeface="微软雅黑" panose="020B0503020204020204" pitchFamily="34" charset="-122"/>
              <a:ea typeface="微软雅黑" panose="020B0503020204020204" pitchFamily="34" charset="-122"/>
            </a:endParaRPr>
          </a:p>
        </p:txBody>
      </p:sp>
      <p:pic>
        <p:nvPicPr>
          <p:cNvPr id="12" name="图片 12" descr="图2-9 直线类平面图形（三）"/>
          <p:cNvPicPr>
            <a:picLocks noChangeAspect="1"/>
          </p:cNvPicPr>
          <p:nvPr/>
        </p:nvPicPr>
        <p:blipFill>
          <a:blip r:embed="rId1"/>
          <a:srcRect l="23550" t="37867" r="3609" b="9131"/>
          <a:stretch>
            <a:fillRect/>
          </a:stretch>
        </p:blipFill>
        <p:spPr>
          <a:xfrm>
            <a:off x="1833880" y="1687195"/>
            <a:ext cx="3184525" cy="3280410"/>
          </a:xfrm>
          <a:prstGeom prst="rect">
            <a:avLst/>
          </a:prstGeom>
          <a:ln w="12700" cmpd="sng">
            <a:solidFill>
              <a:schemeClr val="tx2">
                <a:lumMod val="60000"/>
                <a:lumOff val="40000"/>
              </a:schemeClr>
            </a:solidFill>
            <a:prstDash val="solid"/>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par>
                                <p:cTn id="16" presetID="22" presetClass="entr" presetSubtype="8" fill="hold" grpId="0" nodeType="withEffect">
                                  <p:stCondLst>
                                    <p:cond delay="650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1"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blinds(horizontal)">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6" grpId="0"/>
      <p:bldP spid="41" grpId="0" bldLvl="0" animBg="1"/>
      <p:bldP spid="3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612825"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898380"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任务小结</a:t>
            </a:r>
            <a:endParaRPr lang="zh-CN" altLang="en-US" sz="2800" b="1" dirty="0"/>
          </a:p>
        </p:txBody>
      </p:sp>
      <p:sp>
        <p:nvSpPr>
          <p:cNvPr id="4" name="圆角矩形 3"/>
          <p:cNvSpPr/>
          <p:nvPr/>
        </p:nvSpPr>
        <p:spPr>
          <a:xfrm>
            <a:off x="2997835" y="1254760"/>
            <a:ext cx="2049145"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292193"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2997835" y="2582545"/>
            <a:ext cx="2048510" cy="85534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2997835" y="3977005"/>
            <a:ext cx="2049145" cy="81089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244215" y="1446530"/>
            <a:ext cx="227711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单一直线绘制</a:t>
            </a:r>
            <a:endParaRPr lang="zh-CN" altLang="en-US" sz="2000" dirty="0">
              <a:solidFill>
                <a:schemeClr val="tx1">
                  <a:lumMod val="75000"/>
                  <a:lumOff val="25000"/>
                </a:schemeClr>
              </a:solidFill>
            </a:endParaRPr>
          </a:p>
        </p:txBody>
      </p:sp>
      <p:sp>
        <p:nvSpPr>
          <p:cNvPr id="10" name="TextBox 9"/>
          <p:cNvSpPr txBox="1"/>
          <p:nvPr/>
        </p:nvSpPr>
        <p:spPr>
          <a:xfrm>
            <a:off x="3315970" y="2769235"/>
            <a:ext cx="1730375"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射线绘制</a:t>
            </a:r>
            <a:endParaRPr lang="zh-CN" altLang="en-US" sz="2000" dirty="0">
              <a:solidFill>
                <a:schemeClr val="tx1">
                  <a:lumMod val="75000"/>
                  <a:lumOff val="25000"/>
                </a:schemeClr>
              </a:solidFill>
            </a:endParaRPr>
          </a:p>
        </p:txBody>
      </p:sp>
      <p:sp>
        <p:nvSpPr>
          <p:cNvPr id="11" name="TextBox 10"/>
          <p:cNvSpPr txBox="1"/>
          <p:nvPr/>
        </p:nvSpPr>
        <p:spPr>
          <a:xfrm>
            <a:off x="3315970" y="4192270"/>
            <a:ext cx="165862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构造线绘制</a:t>
            </a:r>
            <a:endParaRPr lang="zh-CN" altLang="en-US" sz="20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总结</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3" name="Shape 2016"/>
          <p:cNvSpPr/>
          <p:nvPr/>
        </p:nvSpPr>
        <p:spPr>
          <a:xfrm>
            <a:off x="6013070" y="177437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p>
            <a:pPr lvl="0" algn="ctr"/>
            <a:r>
              <a:rPr lang="zh-CN" altLang="en-US" sz="2000" b="1">
                <a:solidFill>
                  <a:schemeClr val="bg1"/>
                </a:solidFill>
                <a:sym typeface="+mn-ea"/>
              </a:rPr>
              <a:t>小贴士</a:t>
            </a:r>
            <a:endParaRPr lang="zh-CN" altLang="en-US" sz="1300">
              <a:solidFill>
                <a:schemeClr val="bg1"/>
              </a:solidFill>
            </a:endParaRPr>
          </a:p>
          <a:p>
            <a:pPr indent="241935" algn="ctr"/>
            <a:r>
              <a:rPr lang="zh-CN" altLang="en-US" sz="1300">
                <a:solidFill>
                  <a:schemeClr val="bg1"/>
                </a:solidFill>
                <a:sym typeface="+mn-ea"/>
              </a:rPr>
              <a:t>如果在命令行提示“-line指定第一点：”时直接按Enter键，则将从上一条绘制的直线或圆弧继续绘制。</a:t>
            </a:r>
            <a:endParaRPr lang="zh-CN" altLang="en-US" sz="1300">
              <a:solidFill>
                <a:schemeClr val="bg1"/>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5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5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0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55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05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550"/>
                            </p:stCondLst>
                            <p:childTnLst>
                              <p:par>
                                <p:cTn id="49" presetID="53" presetClass="entr" presetSubtype="16"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9" grpId="0"/>
      <p:bldP spid="10" grpId="0"/>
      <p:bldP spid="11" grpId="0"/>
      <p:bldP spid="16" grpId="0"/>
      <p:bldP spid="1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03</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262035"/>
            <a:ext cx="5050408"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任务三 绘制圆</a:t>
            </a: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类图形</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610" y="1254760"/>
            <a:ext cx="4479290"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6610" y="2582545"/>
            <a:ext cx="4479290" cy="85534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610" y="3977005"/>
            <a:ext cx="4479290" cy="81089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446721"/>
            <a:ext cx="3758504"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能正确操作六种圆的绘制方法；</a:t>
            </a:r>
            <a:endParaRPr lang="zh-CN" altLang="en-US" sz="2000" dirty="0">
              <a:solidFill>
                <a:schemeClr val="tx1">
                  <a:lumMod val="75000"/>
                  <a:lumOff val="25000"/>
                </a:schemeClr>
              </a:solidFill>
            </a:endParaRPr>
          </a:p>
        </p:txBody>
      </p:sp>
      <p:sp>
        <p:nvSpPr>
          <p:cNvPr id="10" name="TextBox 9"/>
          <p:cNvSpPr txBox="1"/>
          <p:nvPr/>
        </p:nvSpPr>
        <p:spPr>
          <a:xfrm>
            <a:off x="3674745" y="2840990"/>
            <a:ext cx="409194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能使用圆命令绘制圆类平面图形；</a:t>
            </a:r>
            <a:endParaRPr lang="zh-CN" altLang="en-US" sz="2000" dirty="0">
              <a:solidFill>
                <a:schemeClr val="tx1">
                  <a:lumMod val="75000"/>
                  <a:lumOff val="25000"/>
                </a:schemeClr>
              </a:solidFill>
            </a:endParaRPr>
          </a:p>
        </p:txBody>
      </p:sp>
      <p:sp>
        <p:nvSpPr>
          <p:cNvPr id="11" name="TextBox 10"/>
          <p:cNvSpPr txBox="1"/>
          <p:nvPr/>
        </p:nvSpPr>
        <p:spPr>
          <a:xfrm>
            <a:off x="3675004" y="3977012"/>
            <a:ext cx="3758504" cy="73850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培养学生具有绘图规范意识和严谨细致的学习态度。</a:t>
            </a:r>
            <a:endParaRPr lang="zh-CN" altLang="en-US" sz="20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9" grpId="0"/>
      <p:bldP spid="10" grpId="0"/>
      <p:bldP spid="11"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899160" y="817880"/>
            <a:ext cx="7345680" cy="115189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917590"/>
            <a:ext cx="6750750" cy="884555"/>
          </a:xfrm>
          <a:prstGeom prst="rect">
            <a:avLst/>
          </a:prstGeom>
          <a:noFill/>
        </p:spPr>
        <p:txBody>
          <a:bodyPr wrap="square" lIns="0" tIns="0" rIns="0" bIns="0" rtlCol="0">
            <a:spAutoFit/>
          </a:bodyPr>
          <a:lstStyle/>
          <a:p>
            <a:pPr algn="just">
              <a:lnSpc>
                <a:spcPct val="120000"/>
              </a:lnSpc>
            </a:pPr>
            <a:r>
              <a:rPr lang="en-US" sz="1600" dirty="0">
                <a:solidFill>
                  <a:schemeClr val="tx1">
                    <a:lumMod val="75000"/>
                    <a:lumOff val="25000"/>
                  </a:schemeClr>
                </a:solidFill>
                <a:latin typeface="微软雅黑" panose="020B0503020204020204" pitchFamily="34" charset="-122"/>
                <a:ea typeface="微软雅黑" panose="020B0503020204020204" pitchFamily="34" charset="-122"/>
              </a:rPr>
              <a:t>      </a:t>
            </a:r>
            <a:r>
              <a:rPr sz="1600" dirty="0">
                <a:solidFill>
                  <a:schemeClr val="tx1">
                    <a:lumMod val="75000"/>
                    <a:lumOff val="25000"/>
                  </a:schemeClr>
                </a:solidFill>
                <a:latin typeface="微软雅黑" panose="020B0503020204020204" pitchFamily="34" charset="-122"/>
                <a:ea typeface="微软雅黑" panose="020B0503020204020204" pitchFamily="34" charset="-122"/>
              </a:rPr>
              <a:t>圆类命令主要包括“圆”“圆弧”“椭圆”“椭圆弧”“圆环”等。这几个命令是AutoCAD2018中最简单的圆类命令，下面请根据AutoCAD2018绘制如图所示手柄平面图。</a:t>
            </a:r>
            <a:endParaRPr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77306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168255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3" descr="图2-10 手柄平面图"/>
          <p:cNvPicPr>
            <a:picLocks noChangeAspect="1"/>
          </p:cNvPicPr>
          <p:nvPr/>
        </p:nvPicPr>
        <p:blipFill>
          <a:blip r:embed="rId1"/>
          <a:srcRect l="7596" t="56914" b="7242"/>
          <a:stretch>
            <a:fillRect/>
          </a:stretch>
        </p:blipFill>
        <p:spPr>
          <a:xfrm>
            <a:off x="2131060" y="2141220"/>
            <a:ext cx="4932045" cy="27089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任务分析</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2599055" y="1570990"/>
            <a:ext cx="2009775" cy="709295"/>
          </a:xfrm>
          <a:prstGeom prst="rect">
            <a:avLst/>
          </a:prstGeom>
          <a:noFill/>
        </p:spPr>
        <p:txBody>
          <a:bodyPr wrap="square" lIns="70564" tIns="35282" rIns="70564" bIns="35282" rtlCol="0">
            <a:spAutoFit/>
          </a:bodyPr>
          <a:lstStyle/>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圆的六种绘制方法</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圆弧、圆环、椭圆</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558023" y="1201697"/>
            <a:ext cx="1918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圆类</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命令的操作</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003300" y="3615055"/>
            <a:ext cx="1428750" cy="1029335"/>
          </a:xfrm>
          <a:prstGeom prst="rect">
            <a:avLst/>
          </a:prstGeom>
          <a:noFill/>
        </p:spPr>
        <p:txBody>
          <a:bodyPr wrap="square" lIns="70564" tIns="35282" rIns="70564" bIns="35282" rtlCol="0">
            <a:spAutoFit/>
          </a:bodyPr>
          <a:lstStyle/>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定形</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尺寸</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定位尺寸</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基准线</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721800" y="3171465"/>
            <a:ext cx="1664970" cy="377190"/>
          </a:xfrm>
          <a:prstGeom prst="rect">
            <a:avLst/>
          </a:prstGeom>
          <a:noFill/>
        </p:spPr>
        <p:txBody>
          <a:bodyPr wrap="none" lIns="70564" tIns="35282" rIns="70564" bIns="35282" rtlCol="0">
            <a:spAutoFit/>
          </a:bodyPr>
          <a:lstStyle/>
          <a:p>
            <a:pPr algn="l"/>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图形尺寸分析</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567923" y="3602893"/>
            <a:ext cx="2604477" cy="1029335"/>
          </a:xfrm>
          <a:prstGeom prst="rect">
            <a:avLst/>
          </a:prstGeom>
          <a:noFill/>
        </p:spPr>
        <p:txBody>
          <a:bodyPr wrap="square" lIns="70564" tIns="35282" rIns="70564" bIns="35282" rtlCol="0">
            <a:spAutoFit/>
          </a:bodyPr>
          <a:lstStyle/>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已知弧</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中间弧</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连接弧</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573686" y="3231282"/>
            <a:ext cx="1410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平面图分析</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149"/>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649"/>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50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400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47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250"/>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5750"/>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62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childTnLst>
                          </p:cTn>
                        </p:par>
                        <p:par>
                          <p:cTn id="65" fill="hold">
                            <p:stCondLst>
                              <p:cond delay="69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8" grpId="0" bldLvl="0" animBg="1"/>
      <p:bldP spid="12" grpId="0" bldLvl="0" animBg="1"/>
      <p:bldP spid="16" grpId="0"/>
      <p:bldP spid="17" grpId="0"/>
      <p:bldP spid="18" grpId="0"/>
      <p:bldP spid="19" grpId="0"/>
      <p:bldP spid="20"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p:nvPr/>
        </p:nvSpPr>
        <p:spPr>
          <a:xfrm>
            <a:off x="173990" y="2951480"/>
            <a:ext cx="2054860" cy="306705"/>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绘制中心线和基准线</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绘制已知线段及圆弧</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0" name="Text Placeholder 3"/>
          <p:cNvSpPr txBox="1"/>
          <p:nvPr/>
        </p:nvSpPr>
        <p:spPr>
          <a:xfrm>
            <a:off x="4660265" y="1196340"/>
            <a:ext cx="1654175" cy="30670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绘制手柄中间圆弧</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2" name="Text Placeholder 3"/>
          <p:cNvSpPr txBox="1"/>
          <p:nvPr/>
        </p:nvSpPr>
        <p:spPr>
          <a:xfrm>
            <a:off x="6004560" y="3505835"/>
            <a:ext cx="2243455" cy="30670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绘制连接圆弧，</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完成绘制</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5" name="Text Placeholder 4"/>
          <p:cNvSpPr txBox="1"/>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7" name="Text Placeholder 4"/>
          <p:cNvSpPr txBox="1"/>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id-ID" sz="1400" b="1" dirty="0">
                <a:solidFill>
                  <a:schemeClr val="bg1"/>
                </a:solidFill>
                <a:latin typeface="微软雅黑" panose="020B0503020204020204" pitchFamily="34" charset="-122"/>
                <a:ea typeface="微软雅黑" panose="020B0503020204020204" pitchFamily="34" charset="-122"/>
              </a:rPr>
              <a:t>结束命令</a:t>
            </a:r>
            <a:endParaRPr lang="zh-CN" alt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7" name="图片 14" descr="图2－11 绘制手柄中心线和基准线"/>
          <p:cNvPicPr>
            <a:picLocks noChangeAspect="1"/>
          </p:cNvPicPr>
          <p:nvPr/>
        </p:nvPicPr>
        <p:blipFill>
          <a:blip r:embed="rId1"/>
          <a:srcRect l="11816" t="70631" r="1929" b="8520"/>
          <a:stretch>
            <a:fillRect/>
          </a:stretch>
        </p:blipFill>
        <p:spPr>
          <a:xfrm>
            <a:off x="90170" y="3303270"/>
            <a:ext cx="2080895" cy="712470"/>
          </a:xfrm>
          <a:prstGeom prst="rect">
            <a:avLst/>
          </a:prstGeom>
        </p:spPr>
      </p:pic>
      <p:pic>
        <p:nvPicPr>
          <p:cNvPr id="31" name="图片 15" descr="图2－12 绘制手柄已知线段和圆弧"/>
          <p:cNvPicPr>
            <a:picLocks noChangeAspect="1"/>
          </p:cNvPicPr>
          <p:nvPr/>
        </p:nvPicPr>
        <p:blipFill>
          <a:blip r:embed="rId2"/>
          <a:srcRect l="14207" t="53608" r="2764" b="14319"/>
          <a:stretch>
            <a:fillRect/>
          </a:stretch>
        </p:blipFill>
        <p:spPr>
          <a:xfrm>
            <a:off x="1470660" y="2089785"/>
            <a:ext cx="1530350" cy="836295"/>
          </a:xfrm>
          <a:prstGeom prst="rect">
            <a:avLst/>
          </a:prstGeom>
        </p:spPr>
      </p:pic>
      <p:pic>
        <p:nvPicPr>
          <p:cNvPr id="33" name="图片 16" descr="图2－13 绘制手柄中间圆弧"/>
          <p:cNvPicPr>
            <a:picLocks noChangeAspect="1"/>
          </p:cNvPicPr>
          <p:nvPr/>
        </p:nvPicPr>
        <p:blipFill>
          <a:blip r:embed="rId3"/>
          <a:srcRect l="9163" t="57899" r="2170" b="5708"/>
          <a:stretch>
            <a:fillRect/>
          </a:stretch>
        </p:blipFill>
        <p:spPr>
          <a:xfrm>
            <a:off x="6314440" y="662940"/>
            <a:ext cx="1619250" cy="940435"/>
          </a:xfrm>
          <a:prstGeom prst="rect">
            <a:avLst/>
          </a:prstGeom>
        </p:spPr>
      </p:pic>
      <p:pic>
        <p:nvPicPr>
          <p:cNvPr id="34" name="图片 18" descr="2-14_00"/>
          <p:cNvPicPr>
            <a:picLocks noChangeAspect="1"/>
          </p:cNvPicPr>
          <p:nvPr/>
        </p:nvPicPr>
        <p:blipFill>
          <a:blip r:embed="rId4"/>
          <a:srcRect l="8958" t="47798" b="15230"/>
          <a:stretch>
            <a:fillRect/>
          </a:stretch>
        </p:blipFill>
        <p:spPr>
          <a:xfrm>
            <a:off x="6479540" y="3812540"/>
            <a:ext cx="2136775" cy="12280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649"/>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149"/>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649"/>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1000"/>
                            </p:stCondLst>
                            <p:childTnLst>
                              <p:par>
                                <p:cTn id="50" presetID="22" presetClass="entr" presetSubtype="4"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500"/>
                                        <p:tgtEl>
                                          <p:spTgt spid="6"/>
                                        </p:tgtEl>
                                      </p:cBhvr>
                                    </p:animEffect>
                                  </p:childTnLst>
                                </p:cTn>
                              </p:par>
                            </p:childTnLst>
                          </p:cTn>
                        </p:par>
                        <p:par>
                          <p:cTn id="53" fill="hold">
                            <p:stCondLst>
                              <p:cond delay="1500"/>
                            </p:stCondLst>
                            <p:childTnLst>
                              <p:par>
                                <p:cTn id="54" presetID="53" presetClass="entr" presetSubtype="16"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Effect transition="in" filter="fade">
                                      <p:cBhvr>
                                        <p:cTn id="58" dur="500"/>
                                        <p:tgtEl>
                                          <p:spTgt spid="10"/>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Effect transition="in" filter="fade">
                                      <p:cBhvr>
                                        <p:cTn id="63" dur="500"/>
                                        <p:tgtEl>
                                          <p:spTgt spid="25"/>
                                        </p:tgtEl>
                                      </p:cBhvr>
                                    </p:animEffect>
                                  </p:childTnLst>
                                </p:cTn>
                              </p:par>
                            </p:childTnLst>
                          </p:cTn>
                        </p:par>
                        <p:par>
                          <p:cTn id="64" fill="hold">
                            <p:stCondLst>
                              <p:cond delay="2000"/>
                            </p:stCondLst>
                            <p:childTnLst>
                              <p:par>
                                <p:cTn id="65" presetID="18" presetClass="entr" presetSubtype="12"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strips(downLeft)">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additive="base">
                                        <p:cTn id="72" dur="500" fill="hold"/>
                                        <p:tgtEl>
                                          <p:spTgt spid="31"/>
                                        </p:tgtEl>
                                        <p:attrNameLst>
                                          <p:attrName>ppt_x</p:attrName>
                                        </p:attrNameLst>
                                      </p:cBhvr>
                                      <p:tavLst>
                                        <p:tav tm="0">
                                          <p:val>
                                            <p:strVal val="#ppt_x"/>
                                          </p:val>
                                        </p:tav>
                                        <p:tav tm="100000">
                                          <p:val>
                                            <p:strVal val="#ppt_x"/>
                                          </p:val>
                                        </p:tav>
                                      </p:tavLst>
                                    </p:anim>
                                    <p:anim calcmode="lin" valueType="num">
                                      <p:cBhvr additive="base">
                                        <p:cTn id="73" dur="500" fill="hold"/>
                                        <p:tgtEl>
                                          <p:spTgt spid="31"/>
                                        </p:tgtEl>
                                        <p:attrNameLst>
                                          <p:attrName>ppt_y</p:attrName>
                                        </p:attrNameLst>
                                      </p:cBhvr>
                                      <p:tavLst>
                                        <p:tav tm="0">
                                          <p:val>
                                            <p:strVal val="1+#ppt_h/2"/>
                                          </p:val>
                                        </p:tav>
                                        <p:tav tm="100000">
                                          <p:val>
                                            <p:strVal val="#ppt_y"/>
                                          </p:val>
                                        </p:tav>
                                      </p:tavLst>
                                    </p:anim>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500"/>
                                        <p:tgtEl>
                                          <p:spTgt spid="15"/>
                                        </p:tgtEl>
                                      </p:cBhvr>
                                    </p:animEffect>
                                  </p:childTnLst>
                                </p:cTn>
                              </p:par>
                            </p:childTnLst>
                          </p:cTn>
                        </p:par>
                        <p:par>
                          <p:cTn id="78" fill="hold">
                            <p:stCondLst>
                              <p:cond delay="1000"/>
                            </p:stCondLst>
                            <p:childTnLst>
                              <p:par>
                                <p:cTn id="79" presetID="22" presetClass="entr" presetSubtype="4"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down)">
                                      <p:cBhvr>
                                        <p:cTn id="81" dur="500"/>
                                        <p:tgtEl>
                                          <p:spTgt spid="7"/>
                                        </p:tgtEl>
                                      </p:cBhvr>
                                    </p:animEffect>
                                  </p:childTnLst>
                                </p:cTn>
                              </p:par>
                            </p:childTnLst>
                          </p:cTn>
                        </p:par>
                        <p:par>
                          <p:cTn id="82" fill="hold">
                            <p:stCondLst>
                              <p:cond delay="1500"/>
                            </p:stCondLst>
                            <p:childTnLst>
                              <p:par>
                                <p:cTn id="83" presetID="53" presetClass="entr" presetSubtype="16" fill="hold" grpId="0" nodeType="afterEffect">
                                  <p:stCondLst>
                                    <p:cond delay="0"/>
                                  </p:stCondLst>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ppt_w</p:attrName>
                                        </p:attrNameLst>
                                      </p:cBhvr>
                                      <p:tavLst>
                                        <p:tav tm="0">
                                          <p:val>
                                            <p:fltVal val="0"/>
                                          </p:val>
                                        </p:tav>
                                        <p:tav tm="100000">
                                          <p:val>
                                            <p:strVal val="#ppt_w"/>
                                          </p:val>
                                        </p:tav>
                                      </p:tavLst>
                                    </p:anim>
                                    <p:anim calcmode="lin" valueType="num">
                                      <p:cBhvr>
                                        <p:cTn id="86" dur="500" fill="hold"/>
                                        <p:tgtEl>
                                          <p:spTgt spid="11"/>
                                        </p:tgtEl>
                                        <p:attrNameLst>
                                          <p:attrName>ppt_h</p:attrName>
                                        </p:attrNameLst>
                                      </p:cBhvr>
                                      <p:tavLst>
                                        <p:tav tm="0">
                                          <p:val>
                                            <p:fltVal val="0"/>
                                          </p:val>
                                        </p:tav>
                                        <p:tav tm="100000">
                                          <p:val>
                                            <p:strVal val="#ppt_h"/>
                                          </p:val>
                                        </p:tav>
                                      </p:tavLst>
                                    </p:anim>
                                    <p:animEffect transition="in" filter="fade">
                                      <p:cBhvr>
                                        <p:cTn id="87" dur="500"/>
                                        <p:tgtEl>
                                          <p:spTgt spid="11"/>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p:cTn id="90" dur="500" fill="hold"/>
                                        <p:tgtEl>
                                          <p:spTgt spid="26"/>
                                        </p:tgtEl>
                                        <p:attrNameLst>
                                          <p:attrName>ppt_w</p:attrName>
                                        </p:attrNameLst>
                                      </p:cBhvr>
                                      <p:tavLst>
                                        <p:tav tm="0">
                                          <p:val>
                                            <p:fltVal val="0"/>
                                          </p:val>
                                        </p:tav>
                                        <p:tav tm="100000">
                                          <p:val>
                                            <p:strVal val="#ppt_w"/>
                                          </p:val>
                                        </p:tav>
                                      </p:tavLst>
                                    </p:anim>
                                    <p:anim calcmode="lin" valueType="num">
                                      <p:cBhvr>
                                        <p:cTn id="91" dur="500" fill="hold"/>
                                        <p:tgtEl>
                                          <p:spTgt spid="26"/>
                                        </p:tgtEl>
                                        <p:attrNameLst>
                                          <p:attrName>ppt_h</p:attrName>
                                        </p:attrNameLst>
                                      </p:cBhvr>
                                      <p:tavLst>
                                        <p:tav tm="0">
                                          <p:val>
                                            <p:fltVal val="0"/>
                                          </p:val>
                                        </p:tav>
                                        <p:tav tm="100000">
                                          <p:val>
                                            <p:strVal val="#ppt_h"/>
                                          </p:val>
                                        </p:tav>
                                      </p:tavLst>
                                    </p:anim>
                                    <p:animEffect transition="in" filter="fade">
                                      <p:cBhvr>
                                        <p:cTn id="92" dur="500"/>
                                        <p:tgtEl>
                                          <p:spTgt spid="26"/>
                                        </p:tgtEl>
                                      </p:cBhvr>
                                    </p:animEffect>
                                  </p:childTnLst>
                                </p:cTn>
                              </p:par>
                            </p:childTnLst>
                          </p:cTn>
                        </p:par>
                        <p:par>
                          <p:cTn id="93" fill="hold">
                            <p:stCondLst>
                              <p:cond delay="2000"/>
                            </p:stCondLst>
                            <p:childTnLst>
                              <p:par>
                                <p:cTn id="94" presetID="18" presetClass="entr" presetSubtype="6"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strips(downRight)">
                                      <p:cBhvr>
                                        <p:cTn id="96" dur="500"/>
                                        <p:tgtEl>
                                          <p:spTgt spid="20"/>
                                        </p:tgtEl>
                                      </p:cBhvr>
                                    </p:animEffect>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nodeType="clickEffect">
                                  <p:stCondLst>
                                    <p:cond delay="0"/>
                                  </p:stCondLst>
                                  <p:childTnLst>
                                    <p:set>
                                      <p:cBhvr>
                                        <p:cTn id="100" dur="1" fill="hold">
                                          <p:stCondLst>
                                            <p:cond delay="0"/>
                                          </p:stCondLst>
                                        </p:cTn>
                                        <p:tgtEl>
                                          <p:spTgt spid="33"/>
                                        </p:tgtEl>
                                        <p:attrNameLst>
                                          <p:attrName>style.visibility</p:attrName>
                                        </p:attrNameLst>
                                      </p:cBhvr>
                                      <p:to>
                                        <p:strVal val="visible"/>
                                      </p:to>
                                    </p:set>
                                    <p:anim calcmode="lin" valueType="num">
                                      <p:cBhvr additive="base">
                                        <p:cTn id="101" dur="500" fill="hold"/>
                                        <p:tgtEl>
                                          <p:spTgt spid="33"/>
                                        </p:tgtEl>
                                        <p:attrNameLst>
                                          <p:attrName>ppt_x</p:attrName>
                                        </p:attrNameLst>
                                      </p:cBhvr>
                                      <p:tavLst>
                                        <p:tav tm="0">
                                          <p:val>
                                            <p:strVal val="#ppt_x"/>
                                          </p:val>
                                        </p:tav>
                                        <p:tav tm="100000">
                                          <p:val>
                                            <p:strVal val="#ppt_x"/>
                                          </p:val>
                                        </p:tav>
                                      </p:tavLst>
                                    </p:anim>
                                    <p:anim calcmode="lin" valueType="num">
                                      <p:cBhvr additive="base">
                                        <p:cTn id="102" dur="500" fill="hold"/>
                                        <p:tgtEl>
                                          <p:spTgt spid="33"/>
                                        </p:tgtEl>
                                        <p:attrNameLst>
                                          <p:attrName>ppt_y</p:attrName>
                                        </p:attrNameLst>
                                      </p:cBhvr>
                                      <p:tavLst>
                                        <p:tav tm="0">
                                          <p:val>
                                            <p:strVal val="1+#ppt_h/2"/>
                                          </p:val>
                                        </p:tav>
                                        <p:tav tm="100000">
                                          <p:val>
                                            <p:strVal val="#ppt_y"/>
                                          </p:val>
                                        </p:tav>
                                      </p:tavLst>
                                    </p:anim>
                                  </p:childTnLst>
                                </p:cTn>
                              </p:par>
                            </p:childTnLst>
                          </p:cTn>
                        </p:par>
                        <p:par>
                          <p:cTn id="103" fill="hold">
                            <p:stCondLst>
                              <p:cond delay="500"/>
                            </p:stCondLst>
                            <p:childTnLst>
                              <p:par>
                                <p:cTn id="104" presetID="10" presetClass="entr" presetSubtype="0" fill="hold" grpId="0" nodeType="afterEffect">
                                  <p:stCondLst>
                                    <p:cond delay="0"/>
                                  </p:stCondLst>
                                  <p:childTnLst>
                                    <p:set>
                                      <p:cBhvr>
                                        <p:cTn id="105" dur="1" fill="hold">
                                          <p:stCondLst>
                                            <p:cond delay="0"/>
                                          </p:stCondLst>
                                        </p:cTn>
                                        <p:tgtEl>
                                          <p:spTgt spid="16"/>
                                        </p:tgtEl>
                                        <p:attrNameLst>
                                          <p:attrName>style.visibility</p:attrName>
                                        </p:attrNameLst>
                                      </p:cBhvr>
                                      <p:to>
                                        <p:strVal val="visible"/>
                                      </p:to>
                                    </p:set>
                                    <p:animEffect transition="in" filter="fade">
                                      <p:cBhvr>
                                        <p:cTn id="106" dur="500"/>
                                        <p:tgtEl>
                                          <p:spTgt spid="16"/>
                                        </p:tgtEl>
                                      </p:cBhvr>
                                    </p:animEffect>
                                  </p:childTnLst>
                                </p:cTn>
                              </p:par>
                            </p:childTnLst>
                          </p:cTn>
                        </p:par>
                        <p:par>
                          <p:cTn id="107" fill="hold">
                            <p:stCondLst>
                              <p:cond delay="1000"/>
                            </p:stCondLst>
                            <p:childTnLst>
                              <p:par>
                                <p:cTn id="108" presetID="22" presetClass="entr" presetSubtype="1" fill="hold" grpId="0" nodeType="afterEffect">
                                  <p:stCondLst>
                                    <p:cond delay="0"/>
                                  </p:stCondLst>
                                  <p:childTnLst>
                                    <p:set>
                                      <p:cBhvr>
                                        <p:cTn id="109" dur="1" fill="hold">
                                          <p:stCondLst>
                                            <p:cond delay="0"/>
                                          </p:stCondLst>
                                        </p:cTn>
                                        <p:tgtEl>
                                          <p:spTgt spid="8"/>
                                        </p:tgtEl>
                                        <p:attrNameLst>
                                          <p:attrName>style.visibility</p:attrName>
                                        </p:attrNameLst>
                                      </p:cBhvr>
                                      <p:to>
                                        <p:strVal val="visible"/>
                                      </p:to>
                                    </p:set>
                                    <p:animEffect transition="in" filter="wipe(up)">
                                      <p:cBhvr>
                                        <p:cTn id="110" dur="500"/>
                                        <p:tgtEl>
                                          <p:spTgt spid="8"/>
                                        </p:tgtEl>
                                      </p:cBhvr>
                                    </p:animEffect>
                                  </p:childTnLst>
                                </p:cTn>
                              </p:par>
                            </p:childTnLst>
                          </p:cTn>
                        </p:par>
                        <p:par>
                          <p:cTn id="111" fill="hold">
                            <p:stCondLst>
                              <p:cond delay="1500"/>
                            </p:stCondLst>
                            <p:childTnLst>
                              <p:par>
                                <p:cTn id="112" presetID="53" presetClass="entr" presetSubtype="16" fill="hold" grpId="0" nodeType="afterEffect">
                                  <p:stCondLst>
                                    <p:cond delay="0"/>
                                  </p:stCondLst>
                                  <p:childTnLst>
                                    <p:set>
                                      <p:cBhvr>
                                        <p:cTn id="113" dur="1" fill="hold">
                                          <p:stCondLst>
                                            <p:cond delay="0"/>
                                          </p:stCondLst>
                                        </p:cTn>
                                        <p:tgtEl>
                                          <p:spTgt spid="12"/>
                                        </p:tgtEl>
                                        <p:attrNameLst>
                                          <p:attrName>style.visibility</p:attrName>
                                        </p:attrNameLst>
                                      </p:cBhvr>
                                      <p:to>
                                        <p:strVal val="visible"/>
                                      </p:to>
                                    </p:set>
                                    <p:anim calcmode="lin" valueType="num">
                                      <p:cBhvr>
                                        <p:cTn id="114" dur="500" fill="hold"/>
                                        <p:tgtEl>
                                          <p:spTgt spid="12"/>
                                        </p:tgtEl>
                                        <p:attrNameLst>
                                          <p:attrName>ppt_w</p:attrName>
                                        </p:attrNameLst>
                                      </p:cBhvr>
                                      <p:tavLst>
                                        <p:tav tm="0">
                                          <p:val>
                                            <p:fltVal val="0"/>
                                          </p:val>
                                        </p:tav>
                                        <p:tav tm="100000">
                                          <p:val>
                                            <p:strVal val="#ppt_w"/>
                                          </p:val>
                                        </p:tav>
                                      </p:tavLst>
                                    </p:anim>
                                    <p:anim calcmode="lin" valueType="num">
                                      <p:cBhvr>
                                        <p:cTn id="115" dur="500" fill="hold"/>
                                        <p:tgtEl>
                                          <p:spTgt spid="12"/>
                                        </p:tgtEl>
                                        <p:attrNameLst>
                                          <p:attrName>ppt_h</p:attrName>
                                        </p:attrNameLst>
                                      </p:cBhvr>
                                      <p:tavLst>
                                        <p:tav tm="0">
                                          <p:val>
                                            <p:fltVal val="0"/>
                                          </p:val>
                                        </p:tav>
                                        <p:tav tm="100000">
                                          <p:val>
                                            <p:strVal val="#ppt_h"/>
                                          </p:val>
                                        </p:tav>
                                      </p:tavLst>
                                    </p:anim>
                                    <p:animEffect transition="in" filter="fade">
                                      <p:cBhvr>
                                        <p:cTn id="116" dur="500"/>
                                        <p:tgtEl>
                                          <p:spTgt spid="12"/>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27"/>
                                        </p:tgtEl>
                                        <p:attrNameLst>
                                          <p:attrName>style.visibility</p:attrName>
                                        </p:attrNameLst>
                                      </p:cBhvr>
                                      <p:to>
                                        <p:strVal val="visible"/>
                                      </p:to>
                                    </p:set>
                                    <p:anim calcmode="lin" valueType="num">
                                      <p:cBhvr>
                                        <p:cTn id="119" dur="500" fill="hold"/>
                                        <p:tgtEl>
                                          <p:spTgt spid="27"/>
                                        </p:tgtEl>
                                        <p:attrNameLst>
                                          <p:attrName>ppt_w</p:attrName>
                                        </p:attrNameLst>
                                      </p:cBhvr>
                                      <p:tavLst>
                                        <p:tav tm="0">
                                          <p:val>
                                            <p:fltVal val="0"/>
                                          </p:val>
                                        </p:tav>
                                        <p:tav tm="100000">
                                          <p:val>
                                            <p:strVal val="#ppt_w"/>
                                          </p:val>
                                        </p:tav>
                                      </p:tavLst>
                                    </p:anim>
                                    <p:anim calcmode="lin" valueType="num">
                                      <p:cBhvr>
                                        <p:cTn id="120" dur="500" fill="hold"/>
                                        <p:tgtEl>
                                          <p:spTgt spid="27"/>
                                        </p:tgtEl>
                                        <p:attrNameLst>
                                          <p:attrName>ppt_h</p:attrName>
                                        </p:attrNameLst>
                                      </p:cBhvr>
                                      <p:tavLst>
                                        <p:tav tm="0">
                                          <p:val>
                                            <p:fltVal val="0"/>
                                          </p:val>
                                        </p:tav>
                                        <p:tav tm="100000">
                                          <p:val>
                                            <p:strVal val="#ppt_h"/>
                                          </p:val>
                                        </p:tav>
                                      </p:tavLst>
                                    </p:anim>
                                    <p:animEffect transition="in" filter="fade">
                                      <p:cBhvr>
                                        <p:cTn id="121" dur="500"/>
                                        <p:tgtEl>
                                          <p:spTgt spid="27"/>
                                        </p:tgtEl>
                                      </p:cBhvr>
                                    </p:animEffect>
                                  </p:childTnLst>
                                </p:cTn>
                              </p:par>
                            </p:childTnLst>
                          </p:cTn>
                        </p:par>
                        <p:par>
                          <p:cTn id="122" fill="hold">
                            <p:stCondLst>
                              <p:cond delay="2000"/>
                            </p:stCondLst>
                            <p:childTnLst>
                              <p:par>
                                <p:cTn id="123" presetID="18" presetClass="entr" presetSubtype="6" fill="hold" grpId="0" nodeType="afterEffect">
                                  <p:stCondLst>
                                    <p:cond delay="0"/>
                                  </p:stCondLst>
                                  <p:childTnLst>
                                    <p:set>
                                      <p:cBhvr>
                                        <p:cTn id="124" dur="1" fill="hold">
                                          <p:stCondLst>
                                            <p:cond delay="0"/>
                                          </p:stCondLst>
                                        </p:cTn>
                                        <p:tgtEl>
                                          <p:spTgt spid="22"/>
                                        </p:tgtEl>
                                        <p:attrNameLst>
                                          <p:attrName>style.visibility</p:attrName>
                                        </p:attrNameLst>
                                      </p:cBhvr>
                                      <p:to>
                                        <p:strVal val="visible"/>
                                      </p:to>
                                    </p:set>
                                    <p:animEffect transition="in" filter="strips(downRight)">
                                      <p:cBhvr>
                                        <p:cTn id="125" dur="500"/>
                                        <p:tgtEl>
                                          <p:spTgt spid="22"/>
                                        </p:tgtEl>
                                      </p:cBhvr>
                                    </p:animEffect>
                                  </p:childTnLst>
                                </p:cTn>
                              </p:par>
                            </p:childTnLst>
                          </p:cTn>
                        </p:par>
                      </p:childTnLst>
                    </p:cTn>
                  </p:par>
                  <p:par>
                    <p:cTn id="126" fill="hold">
                      <p:stCondLst>
                        <p:cond delay="indefinite"/>
                      </p:stCondLst>
                      <p:childTnLst>
                        <p:par>
                          <p:cTn id="127" fill="hold">
                            <p:stCondLst>
                              <p:cond delay="0"/>
                            </p:stCondLst>
                            <p:childTnLst>
                              <p:par>
                                <p:cTn id="128" presetID="2" presetClass="entr" presetSubtype="4" fill="hold" nodeType="clickEffect">
                                  <p:stCondLst>
                                    <p:cond delay="0"/>
                                  </p:stCondLst>
                                  <p:childTnLst>
                                    <p:set>
                                      <p:cBhvr>
                                        <p:cTn id="129" dur="1" fill="hold">
                                          <p:stCondLst>
                                            <p:cond delay="0"/>
                                          </p:stCondLst>
                                        </p:cTn>
                                        <p:tgtEl>
                                          <p:spTgt spid="34"/>
                                        </p:tgtEl>
                                        <p:attrNameLst>
                                          <p:attrName>style.visibility</p:attrName>
                                        </p:attrNameLst>
                                      </p:cBhvr>
                                      <p:to>
                                        <p:strVal val="visible"/>
                                      </p:to>
                                    </p:set>
                                    <p:anim calcmode="lin" valueType="num">
                                      <p:cBhvr additive="base">
                                        <p:cTn id="130" dur="500" fill="hold"/>
                                        <p:tgtEl>
                                          <p:spTgt spid="34"/>
                                        </p:tgtEl>
                                        <p:attrNameLst>
                                          <p:attrName>ppt_x</p:attrName>
                                        </p:attrNameLst>
                                      </p:cBhvr>
                                      <p:tavLst>
                                        <p:tav tm="0">
                                          <p:val>
                                            <p:strVal val="#ppt_x"/>
                                          </p:val>
                                        </p:tav>
                                        <p:tav tm="100000">
                                          <p:val>
                                            <p:strVal val="#ppt_x"/>
                                          </p:val>
                                        </p:tav>
                                      </p:tavLst>
                                    </p:anim>
                                    <p:anim calcmode="lin" valueType="num">
                                      <p:cBhvr additive="base">
                                        <p:cTn id="131" dur="500" fill="hold"/>
                                        <p:tgtEl>
                                          <p:spTgt spid="34"/>
                                        </p:tgtEl>
                                        <p:attrNameLst>
                                          <p:attrName>ppt_y</p:attrName>
                                        </p:attrNameLst>
                                      </p:cBhvr>
                                      <p:tavLst>
                                        <p:tav tm="0">
                                          <p:val>
                                            <p:strVal val="1+#ppt_h/2"/>
                                          </p:val>
                                        </p:tav>
                                        <p:tav tm="100000">
                                          <p:val>
                                            <p:strVal val="#ppt_y"/>
                                          </p:val>
                                        </p:tav>
                                      </p:tavLst>
                                    </p:anim>
                                  </p:childTnLst>
                                </p:cTn>
                              </p:par>
                            </p:childTnLst>
                          </p:cTn>
                        </p:par>
                        <p:par>
                          <p:cTn id="132" fill="hold">
                            <p:stCondLst>
                              <p:cond delay="500"/>
                            </p:stCondLst>
                            <p:childTnLst>
                              <p:par>
                                <p:cTn id="133" presetID="1" presetClass="entr" presetSubtype="0" fill="hold" grpId="0" nodeType="afterEffect">
                                  <p:stCondLst>
                                    <p:cond delay="0"/>
                                  </p:stCondLst>
                                  <p:childTnLst>
                                    <p:set>
                                      <p:cBhvr>
                                        <p:cTn id="134" dur="1" fill="hold">
                                          <p:stCondLst>
                                            <p:cond delay="0"/>
                                          </p:stCondLst>
                                        </p:cTn>
                                        <p:tgtEl>
                                          <p:spTgt spid="28"/>
                                        </p:tgtEl>
                                        <p:attrNameLst>
                                          <p:attrName>style.visibility</p:attrName>
                                        </p:attrNameLst>
                                      </p:cBhvr>
                                      <p:to>
                                        <p:strVal val="visible"/>
                                      </p:to>
                                    </p:set>
                                  </p:childTnLst>
                                </p:cTn>
                              </p:par>
                              <p:par>
                                <p:cTn id="135" presetID="27" presetClass="emph" presetSubtype="0" fill="remove" grpId="1" nodeType="withEffect">
                                  <p:stCondLst>
                                    <p:cond delay="0"/>
                                  </p:stCondLst>
                                  <p:childTnLst>
                                    <p:animClr clrSpc="rgb" dir="cw">
                                      <p:cBhvr override="childStyle">
                                        <p:cTn id="136" dur="250" autoRev="1" fill="remove"/>
                                        <p:tgtEl>
                                          <p:spTgt spid="28"/>
                                        </p:tgtEl>
                                        <p:attrNameLst>
                                          <p:attrName>style.color</p:attrName>
                                        </p:attrNameLst>
                                      </p:cBhvr>
                                      <p:to>
                                        <a:schemeClr val="bg1"/>
                                      </p:to>
                                    </p:animClr>
                                    <p:animClr clrSpc="rgb" dir="cw">
                                      <p:cBhvr>
                                        <p:cTn id="137" dur="250" autoRev="1" fill="remove"/>
                                        <p:tgtEl>
                                          <p:spTgt spid="28"/>
                                        </p:tgtEl>
                                        <p:attrNameLst>
                                          <p:attrName>fillcolor</p:attrName>
                                        </p:attrNameLst>
                                      </p:cBhvr>
                                      <p:to>
                                        <a:schemeClr val="bg1"/>
                                      </p:to>
                                    </p:animClr>
                                    <p:set>
                                      <p:cBhvr>
                                        <p:cTn id="138" dur="250" autoRev="1" fill="remove"/>
                                        <p:tgtEl>
                                          <p:spTgt spid="28"/>
                                        </p:tgtEl>
                                        <p:attrNameLst>
                                          <p:attrName>fill.type</p:attrName>
                                        </p:attrNameLst>
                                      </p:cBhvr>
                                      <p:to>
                                        <p:strVal val="solid"/>
                                      </p:to>
                                    </p:set>
                                    <p:set>
                                      <p:cBhvr>
                                        <p:cTn id="139" dur="250" autoRev="1" fill="remove"/>
                                        <p:tgtEl>
                                          <p:spTgt spid="28"/>
                                        </p:tgtEl>
                                        <p:attrNameLst>
                                          <p:attrName>fill.on</p:attrName>
                                        </p:attrNameLst>
                                      </p:cBhvr>
                                      <p:to>
                                        <p:strVal val="true"/>
                                      </p:to>
                                    </p:set>
                                  </p:childTnLst>
                                </p:cTn>
                              </p:par>
                            </p:childTnLst>
                          </p:cTn>
                        </p:par>
                        <p:par>
                          <p:cTn id="140" fill="hold">
                            <p:stCondLst>
                              <p:cond delay="500"/>
                            </p:stCondLst>
                            <p:childTnLst>
                              <p:par>
                                <p:cTn id="141" presetID="10" presetClass="entr" presetSubtype="0" fill="hold" grpId="0" nodeType="afterEffect">
                                  <p:stCondLst>
                                    <p:cond delay="0"/>
                                  </p:stCondLst>
                                  <p:childTnLst>
                                    <p:set>
                                      <p:cBhvr>
                                        <p:cTn id="142" dur="1" fill="hold">
                                          <p:stCondLst>
                                            <p:cond delay="0"/>
                                          </p:stCondLst>
                                        </p:cTn>
                                        <p:tgtEl>
                                          <p:spTgt spid="29"/>
                                        </p:tgtEl>
                                        <p:attrNameLst>
                                          <p:attrName>style.visibility</p:attrName>
                                        </p:attrNameLst>
                                      </p:cBhvr>
                                      <p:to>
                                        <p:strVal val="visible"/>
                                      </p:to>
                                    </p:set>
                                    <p:animEffect transition="in" filter="fade">
                                      <p:cBhvr>
                                        <p:cTn id="143" dur="500"/>
                                        <p:tgtEl>
                                          <p:spTgt spid="29"/>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30"/>
                                        </p:tgtEl>
                                        <p:attrNameLst>
                                          <p:attrName>style.visibility</p:attrName>
                                        </p:attrNameLst>
                                      </p:cBhvr>
                                      <p:to>
                                        <p:strVal val="visible"/>
                                      </p:to>
                                    </p:set>
                                    <p:animEffect transition="in" filter="fade">
                                      <p:cBhvr>
                                        <p:cTn id="14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uild="p"/>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8" grpId="0"/>
      <p:bldP spid="20" grpId="0"/>
      <p:bldP spid="22" grpId="0"/>
      <p:bldP spid="24" grpId="0"/>
      <p:bldP spid="25" grpId="0"/>
      <p:bldP spid="26" grpId="0"/>
      <p:bldP spid="27" grpId="0"/>
      <p:bldP spid="28" grpId="0" bldLvl="0" animBg="1"/>
      <p:bldP spid="28" grpId="1" bldLvl="0" animBg="1"/>
      <p:bldP spid="29" grpId="0" bldLvl="0" animBg="1"/>
      <p:bldP spid="30"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576580" y="992505"/>
            <a:ext cx="8061960" cy="465455"/>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lnSpc>
                <a:spcPct val="120000"/>
              </a:lnSpc>
              <a:buNone/>
            </a:pPr>
            <a:r>
              <a:rPr sz="1800" dirty="0">
                <a:solidFill>
                  <a:schemeClr val="tx1">
                    <a:lumMod val="75000"/>
                    <a:lumOff val="25000"/>
                  </a:schemeClr>
                </a:solidFill>
                <a:latin typeface="微软雅黑" panose="020B0503020204020204" pitchFamily="34" charset="-122"/>
                <a:ea typeface="微软雅黑" panose="020B0503020204020204" pitchFamily="34" charset="-122"/>
              </a:rPr>
              <a:t>线上教学平台</a:t>
            </a:r>
            <a:r>
              <a:rPr lang="zh-CN" sz="1800" dirty="0">
                <a:solidFill>
                  <a:schemeClr val="tx1">
                    <a:lumMod val="75000"/>
                    <a:lumOff val="25000"/>
                  </a:schemeClr>
                </a:solidFill>
                <a:latin typeface="微软雅黑" panose="020B0503020204020204" pitchFamily="34" charset="-122"/>
                <a:ea typeface="微软雅黑" panose="020B0503020204020204" pitchFamily="34" charset="-122"/>
              </a:rPr>
              <a:t>评价体系</a:t>
            </a:r>
            <a:endParaRPr 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191867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191867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2055515"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2081551"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cs typeface="Lato Regular"/>
              </a:rPr>
              <a:t>图层调用准确</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8" name="Down Arrow 91"/>
          <p:cNvSpPr/>
          <p:nvPr/>
        </p:nvSpPr>
        <p:spPr>
          <a:xfrm>
            <a:off x="326160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326160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339844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3424482"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cs typeface="Lato Regular"/>
                <a:sym typeface="+mn-ea"/>
              </a:rPr>
              <a:t>尺寸</a:t>
            </a:r>
            <a:r>
              <a:rPr lang="zh-CN" altLang="en-US" sz="1400" b="1" dirty="0">
                <a:solidFill>
                  <a:schemeClr val="bg1"/>
                </a:solidFill>
                <a:latin typeface="微软雅黑" panose="020B0503020204020204" pitchFamily="34" charset="-122"/>
                <a:ea typeface="微软雅黑" panose="020B0503020204020204" pitchFamily="34" charset="-122"/>
                <a:cs typeface="Lato Regular"/>
                <a:sym typeface="+mn-ea"/>
              </a:rPr>
              <a:t>标注规范</a:t>
            </a:r>
            <a:endParaRPr lang="zh-CN" altLang="en-US" sz="1400" b="1" dirty="0">
              <a:solidFill>
                <a:schemeClr val="bg1"/>
              </a:solidFill>
              <a:latin typeface="微软雅黑" panose="020B0503020204020204" pitchFamily="34" charset="-122"/>
              <a:ea typeface="微软雅黑" panose="020B0503020204020204" pitchFamily="34" charset="-122"/>
              <a:cs typeface="Lato Regular"/>
              <a:sym typeface="+mn-ea"/>
            </a:endParaRPr>
          </a:p>
        </p:txBody>
      </p:sp>
      <p:sp>
        <p:nvSpPr>
          <p:cNvPr id="13" name="Down Arrow 96"/>
          <p:cNvSpPr/>
          <p:nvPr/>
        </p:nvSpPr>
        <p:spPr>
          <a:xfrm>
            <a:off x="459810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459810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4734952"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4760988"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cs typeface="Lato Regular"/>
              </a:rPr>
              <a:t>图形分析正确</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8" name="Down Arrow 101"/>
          <p:cNvSpPr/>
          <p:nvPr/>
        </p:nvSpPr>
        <p:spPr>
          <a:xfrm>
            <a:off x="595508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594746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6084309"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6110344"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文件保存符合要求</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1649"/>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2149"/>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Effect transition="in" filter="fade">
                                      <p:cBhvr>
                                        <p:cTn id="73" dur="500"/>
                                        <p:tgtEl>
                                          <p:spTgt spid="1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par>
                          <p:cTn id="79" fill="hold">
                            <p:stCondLst>
                              <p:cond delay="2649"/>
                            </p:stCondLst>
                            <p:childTnLst>
                              <p:par>
                                <p:cTn id="80" presetID="53" presetClass="entr" presetSubtype="16"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animEffect transition="in" filter="fade">
                                      <p:cBhvr>
                                        <p:cTn id="84" dur="500"/>
                                        <p:tgtEl>
                                          <p:spTgt spid="1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ppt_w</p:attrName>
                                        </p:attrNameLst>
                                      </p:cBhvr>
                                      <p:tavLst>
                                        <p:tav tm="0">
                                          <p:val>
                                            <p:fltVal val="0"/>
                                          </p:val>
                                        </p:tav>
                                        <p:tav tm="100000">
                                          <p:val>
                                            <p:strVal val="#ppt_w"/>
                                          </p:val>
                                        </p:tav>
                                      </p:tavLst>
                                    </p:anim>
                                    <p:anim calcmode="lin" valueType="num">
                                      <p:cBhvr>
                                        <p:cTn id="88" dur="500" fill="hold"/>
                                        <p:tgtEl>
                                          <p:spTgt spid="19"/>
                                        </p:tgtEl>
                                        <p:attrNameLst>
                                          <p:attrName>ppt_h</p:attrName>
                                        </p:attrNameLst>
                                      </p:cBhvr>
                                      <p:tavLst>
                                        <p:tav tm="0">
                                          <p:val>
                                            <p:fltVal val="0"/>
                                          </p:val>
                                        </p:tav>
                                        <p:tav tm="100000">
                                          <p:val>
                                            <p:strVal val="#ppt_h"/>
                                          </p:val>
                                        </p:tav>
                                      </p:tavLst>
                                    </p:anim>
                                    <p:animEffect transition="in" filter="fade">
                                      <p:cBhvr>
                                        <p:cTn id="89" dur="500"/>
                                        <p:tgtEl>
                                          <p:spTgt spid="19"/>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cBhvr>
                                        <p:cTn id="92" dur="500" fill="hold"/>
                                        <p:tgtEl>
                                          <p:spTgt spid="20"/>
                                        </p:tgtEl>
                                        <p:attrNameLst>
                                          <p:attrName>ppt_w</p:attrName>
                                        </p:attrNameLst>
                                      </p:cBhvr>
                                      <p:tavLst>
                                        <p:tav tm="0">
                                          <p:val>
                                            <p:fltVal val="0"/>
                                          </p:val>
                                        </p:tav>
                                        <p:tav tm="100000">
                                          <p:val>
                                            <p:strVal val="#ppt_w"/>
                                          </p:val>
                                        </p:tav>
                                      </p:tavLst>
                                    </p:anim>
                                    <p:anim calcmode="lin" valueType="num">
                                      <p:cBhvr>
                                        <p:cTn id="93" dur="500" fill="hold"/>
                                        <p:tgtEl>
                                          <p:spTgt spid="20"/>
                                        </p:tgtEl>
                                        <p:attrNameLst>
                                          <p:attrName>ppt_h</p:attrName>
                                        </p:attrNameLst>
                                      </p:cBhvr>
                                      <p:tavLst>
                                        <p:tav tm="0">
                                          <p:val>
                                            <p:fltVal val="0"/>
                                          </p:val>
                                        </p:tav>
                                        <p:tav tm="100000">
                                          <p:val>
                                            <p:strVal val="#ppt_h"/>
                                          </p:val>
                                        </p:tav>
                                      </p:tavLst>
                                    </p:anim>
                                    <p:animEffect transition="in" filter="fade">
                                      <p:cBhvr>
                                        <p:cTn id="94" dur="500"/>
                                        <p:tgtEl>
                                          <p:spTgt spid="20"/>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500" fill="hold"/>
                                        <p:tgtEl>
                                          <p:spTgt spid="21"/>
                                        </p:tgtEl>
                                        <p:attrNameLst>
                                          <p:attrName>ppt_w</p:attrName>
                                        </p:attrNameLst>
                                      </p:cBhvr>
                                      <p:tavLst>
                                        <p:tav tm="0">
                                          <p:val>
                                            <p:fltVal val="0"/>
                                          </p:val>
                                        </p:tav>
                                        <p:tav tm="100000">
                                          <p:val>
                                            <p:strVal val="#ppt_w"/>
                                          </p:val>
                                        </p:tav>
                                      </p:tavLst>
                                    </p:anim>
                                    <p:anim calcmode="lin" valueType="num">
                                      <p:cBhvr>
                                        <p:cTn id="98" dur="500" fill="hold"/>
                                        <p:tgtEl>
                                          <p:spTgt spid="21"/>
                                        </p:tgtEl>
                                        <p:attrNameLst>
                                          <p:attrName>ppt_h</p:attrName>
                                        </p:attrNameLst>
                                      </p:cBhvr>
                                      <p:tavLst>
                                        <p:tav tm="0">
                                          <p:val>
                                            <p:fltVal val="0"/>
                                          </p:val>
                                        </p:tav>
                                        <p:tav tm="100000">
                                          <p:val>
                                            <p:strVal val="#ppt_h"/>
                                          </p:val>
                                        </p:tav>
                                      </p:tavLst>
                                    </p:anim>
                                    <p:animEffect transition="in" filter="fade">
                                      <p:cBhvr>
                                        <p:cTn id="99" dur="500"/>
                                        <p:tgtEl>
                                          <p:spTgt spid="21"/>
                                        </p:tgtEl>
                                      </p:cBhvr>
                                    </p:animEffect>
                                  </p:childTnLst>
                                </p:cTn>
                              </p:par>
                            </p:childTnLst>
                          </p:cTn>
                        </p:par>
                      </p:childTnLst>
                    </p:cTn>
                  </p:par>
                  <p:par>
                    <p:cTn id="100" fill="hold">
                      <p:stCondLst>
                        <p:cond delay="indefinite"/>
                      </p:stCondLst>
                      <p:childTnLst>
                        <p:par>
                          <p:cTn id="101" fill="hold">
                            <p:stCondLst>
                              <p:cond delay="0"/>
                            </p:stCondLst>
                            <p:childTnLst>
                              <p:par>
                                <p:cTn id="102" presetID="3" presetClass="entr" presetSubtype="10" fill="hold" grpId="1" nodeType="clickEffect">
                                  <p:stCondLst>
                                    <p:cond delay="0"/>
                                  </p:stCondLst>
                                  <p:childTnLst>
                                    <p:set>
                                      <p:cBhvr>
                                        <p:cTn id="103" dur="1" fill="hold">
                                          <p:stCondLst>
                                            <p:cond delay="0"/>
                                          </p:stCondLst>
                                        </p:cTn>
                                        <p:tgtEl>
                                          <p:spTgt spid="2"/>
                                        </p:tgtEl>
                                        <p:attrNameLst>
                                          <p:attrName>style.visibility</p:attrName>
                                        </p:attrNameLst>
                                      </p:cBhvr>
                                      <p:to>
                                        <p:strVal val="visible"/>
                                      </p:to>
                                    </p:set>
                                    <p:animEffect transition="in" filter="blinds(horizontal)">
                                      <p:cBhvr>
                                        <p:cTn id="10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P spid="5" grpId="0"/>
      <p:bldP spid="6" grpId="0"/>
      <p:bldP spid="8" grpId="0" bldLvl="0" animBg="1"/>
      <p:bldP spid="9" grpId="0" bldLvl="0" animBg="1"/>
      <p:bldP spid="10" grpId="0"/>
      <p:bldP spid="11" grpId="0"/>
      <p:bldP spid="13" grpId="0" bldLvl="0" animBg="1"/>
      <p:bldP spid="14" grpId="0" bldLvl="0" animBg="1"/>
      <p:bldP spid="15" grpId="0"/>
      <p:bldP spid="16" grpId="0"/>
      <p:bldP spid="18" grpId="0" bldLvl="0" animBg="1"/>
      <p:bldP spid="19" grpId="0" bldLvl="0" animBg="1"/>
      <p:bldP spid="20" grpId="0"/>
      <p:bldP spid="21" grpId="0"/>
      <p:bldP spid="33" grpId="0"/>
      <p:bldP spid="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5736678" y="1833506"/>
            <a:ext cx="1943204" cy="2352040"/>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圆形图</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绘制</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圆类命令在绘制机械设计工程实例平面图中应用非常广泛，通常用到“圆”“圆弧”等命令，下面以左</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图为例，请根据AutoCAD2018圆类命令绘制。</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2038272"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latin typeface="微软雅黑" panose="020B0503020204020204" pitchFamily="34" charset="-122"/>
                <a:ea typeface="微软雅黑" panose="020B0503020204020204" pitchFamily="34" charset="-122"/>
              </a:rPr>
              <a:t>实例训练</a:t>
            </a:r>
            <a:endParaRPr lang="zh-CN" altLang="en-US" dirty="0">
              <a:latin typeface="微软雅黑" panose="020B0503020204020204" pitchFamily="34" charset="-122"/>
              <a:ea typeface="微软雅黑" panose="020B0503020204020204" pitchFamily="34" charset="-122"/>
            </a:endParaRPr>
          </a:p>
        </p:txBody>
      </p:sp>
      <p:pic>
        <p:nvPicPr>
          <p:cNvPr id="100" name="图片 99"/>
          <p:cNvPicPr/>
          <p:nvPr/>
        </p:nvPicPr>
        <p:blipFill>
          <a:blip r:embed="rId1"/>
          <a:stretch>
            <a:fillRect/>
          </a:stretch>
        </p:blipFill>
        <p:spPr>
          <a:xfrm>
            <a:off x="2150110" y="1734820"/>
            <a:ext cx="2768600" cy="2686050"/>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par>
                                <p:cTn id="16" presetID="22" presetClass="entr" presetSubtype="8" fill="hold" grpId="0" nodeType="withEffect">
                                  <p:stCondLst>
                                    <p:cond delay="650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1"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blinds(horizontal)">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00"/>
                                        </p:tgtEl>
                                        <p:attrNameLst>
                                          <p:attrName>style.visibility</p:attrName>
                                        </p:attrNameLst>
                                      </p:cBhvr>
                                      <p:to>
                                        <p:strVal val="visible"/>
                                      </p:to>
                                    </p:set>
                                    <p:anim calcmode="lin" valueType="num">
                                      <p:cBhvr additive="base">
                                        <p:cTn id="28" dur="500" fill="hold"/>
                                        <p:tgtEl>
                                          <p:spTgt spid="100"/>
                                        </p:tgtEl>
                                        <p:attrNameLst>
                                          <p:attrName>ppt_x</p:attrName>
                                        </p:attrNameLst>
                                      </p:cBhvr>
                                      <p:tavLst>
                                        <p:tav tm="0">
                                          <p:val>
                                            <p:strVal val="#ppt_x"/>
                                          </p:val>
                                        </p:tav>
                                        <p:tav tm="100000">
                                          <p:val>
                                            <p:strVal val="#ppt_x"/>
                                          </p:val>
                                        </p:tav>
                                      </p:tavLst>
                                    </p:anim>
                                    <p:anim calcmode="lin" valueType="num">
                                      <p:cBhvr additive="base">
                                        <p:cTn id="29"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6" grpId="0"/>
      <p:bldP spid="41" grpId="0" bldLvl="0" animBg="1"/>
      <p:bldP spid="3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任务小结</a:t>
            </a:r>
            <a:endParaRPr lang="zh-CN" altLang="en-US" sz="2800" b="1" dirty="0"/>
          </a:p>
        </p:txBody>
      </p:sp>
      <p:sp>
        <p:nvSpPr>
          <p:cNvPr id="4" name="圆角矩形 3"/>
          <p:cNvSpPr/>
          <p:nvPr/>
        </p:nvSpPr>
        <p:spPr>
          <a:xfrm>
            <a:off x="3356610" y="967740"/>
            <a:ext cx="1916430"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6610" y="2941320"/>
            <a:ext cx="1915160" cy="85534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610" y="3977005"/>
            <a:ext cx="1915795" cy="81089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4745" y="1159510"/>
            <a:ext cx="126111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圆的绘制</a:t>
            </a:r>
            <a:endParaRPr lang="zh-CN" altLang="en-US" sz="2000" dirty="0">
              <a:solidFill>
                <a:schemeClr val="tx1">
                  <a:lumMod val="75000"/>
                  <a:lumOff val="25000"/>
                </a:schemeClr>
              </a:solidFill>
            </a:endParaRPr>
          </a:p>
        </p:txBody>
      </p:sp>
      <p:sp>
        <p:nvSpPr>
          <p:cNvPr id="10" name="TextBox 9"/>
          <p:cNvSpPr txBox="1"/>
          <p:nvPr/>
        </p:nvSpPr>
        <p:spPr>
          <a:xfrm>
            <a:off x="3674745" y="3128010"/>
            <a:ext cx="1670685"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圆环的</a:t>
            </a:r>
            <a:r>
              <a:rPr lang="zh-CN" altLang="en-US" sz="2000" dirty="0">
                <a:solidFill>
                  <a:schemeClr val="tx1">
                    <a:lumMod val="75000"/>
                    <a:lumOff val="25000"/>
                  </a:schemeClr>
                </a:solidFill>
              </a:rPr>
              <a:t>绘制</a:t>
            </a:r>
            <a:endParaRPr lang="zh-CN" altLang="en-US" sz="2000" dirty="0">
              <a:solidFill>
                <a:schemeClr val="tx1">
                  <a:lumMod val="75000"/>
                  <a:lumOff val="25000"/>
                </a:schemeClr>
              </a:solidFill>
            </a:endParaRPr>
          </a:p>
        </p:txBody>
      </p:sp>
      <p:sp>
        <p:nvSpPr>
          <p:cNvPr id="11" name="TextBox 10"/>
          <p:cNvSpPr txBox="1"/>
          <p:nvPr/>
        </p:nvSpPr>
        <p:spPr>
          <a:xfrm>
            <a:off x="3674745" y="4192270"/>
            <a:ext cx="200660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构椭圆的</a:t>
            </a:r>
            <a:r>
              <a:rPr lang="zh-CN" altLang="en-US" sz="2000" dirty="0">
                <a:solidFill>
                  <a:schemeClr val="tx1">
                    <a:lumMod val="75000"/>
                    <a:lumOff val="25000"/>
                  </a:schemeClr>
                </a:solidFill>
              </a:rPr>
              <a:t>绘制</a:t>
            </a:r>
            <a:endParaRPr lang="zh-CN" altLang="en-US" sz="20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总结</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8" name="圆角矩形 7"/>
          <p:cNvSpPr/>
          <p:nvPr/>
        </p:nvSpPr>
        <p:spPr>
          <a:xfrm>
            <a:off x="3356610" y="1972945"/>
            <a:ext cx="1915795"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TextBox 8"/>
          <p:cNvSpPr txBox="1"/>
          <p:nvPr/>
        </p:nvSpPr>
        <p:spPr>
          <a:xfrm>
            <a:off x="3674110" y="2204085"/>
            <a:ext cx="159766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圆弧</a:t>
            </a:r>
            <a:r>
              <a:rPr lang="zh-CN" altLang="en-US" sz="2000" dirty="0">
                <a:solidFill>
                  <a:schemeClr val="tx1">
                    <a:lumMod val="75000"/>
                    <a:lumOff val="25000"/>
                  </a:schemeClr>
                </a:solidFill>
              </a:rPr>
              <a:t>的绘制</a:t>
            </a:r>
            <a:endParaRPr lang="zh-CN" altLang="en-US" sz="2000" dirty="0">
              <a:solidFill>
                <a:schemeClr val="tx1">
                  <a:lumMod val="75000"/>
                  <a:lumOff val="25000"/>
                </a:schemeClr>
              </a:solidFill>
            </a:endParaRPr>
          </a:p>
        </p:txBody>
      </p:sp>
      <p:sp>
        <p:nvSpPr>
          <p:cNvPr id="13" name="Shape 2016"/>
          <p:cNvSpPr/>
          <p:nvPr/>
        </p:nvSpPr>
        <p:spPr>
          <a:xfrm>
            <a:off x="6300090" y="177437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p>
            <a:pPr lvl="0" algn="ctr"/>
            <a:r>
              <a:rPr lang="zh-CN" altLang="en-US" sz="2000" b="1">
                <a:solidFill>
                  <a:schemeClr val="bg1"/>
                </a:solidFill>
                <a:sym typeface="+mn-ea"/>
              </a:rPr>
              <a:t>小贴士</a:t>
            </a:r>
            <a:endParaRPr lang="zh-CN" altLang="en-US" sz="1300">
              <a:solidFill>
                <a:schemeClr val="bg1"/>
              </a:solidFill>
            </a:endParaRPr>
          </a:p>
          <a:p>
            <a:pPr indent="241935" algn="ctr"/>
            <a:r>
              <a:rPr lang="zh-CN" altLang="en-US" sz="1300">
                <a:solidFill>
                  <a:schemeClr val="bg1"/>
                </a:solidFill>
                <a:sym typeface="+mn-ea"/>
              </a:rPr>
              <a:t>通常情况下,如果AutoCAD中用角度来绘制圆孤,正角度表示逆时针绘制园弧,负角度  表示顺时针绘制。</a:t>
            </a:r>
            <a:endParaRPr lang="zh-CN" altLang="en-US" sz="1300">
              <a:solidFill>
                <a:schemeClr val="bg1"/>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5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5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0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550"/>
                            </p:stCondLst>
                            <p:childTnLst>
                              <p:par>
                                <p:cTn id="35" presetID="2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4050"/>
                            </p:stCondLst>
                            <p:childTnLst>
                              <p:par>
                                <p:cTn id="42" presetID="22" presetClass="entr" presetSubtype="8"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4550"/>
                            </p:stCondLst>
                            <p:childTnLst>
                              <p:par>
                                <p:cTn id="49" presetID="22" presetClass="entr" presetSubtype="8"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5050"/>
                            </p:stCondLst>
                            <p:childTnLst>
                              <p:par>
                                <p:cTn id="56" presetID="53" presetClass="entr" presetSubtype="16"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9" grpId="0"/>
      <p:bldP spid="10" grpId="0"/>
      <p:bldP spid="11" grpId="0"/>
      <p:bldP spid="16" grpId="0"/>
      <p:bldP spid="8" grpId="0" bldLvl="0" animBg="1"/>
      <p:bldP spid="12" grpId="0"/>
      <p:bldP spid="1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01</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262035"/>
            <a:ext cx="5050408"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任务一 绘制点</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04</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672080" y="2261870"/>
            <a:ext cx="6471920" cy="437515"/>
          </a:xfrm>
          <a:prstGeom prst="rect">
            <a:avLst/>
          </a:prstGeom>
          <a:noFill/>
        </p:spPr>
        <p:txBody>
          <a:bodyPr wrap="square" lIns="68584" tIns="34291" rIns="68584" bIns="34291" rtlCol="0">
            <a:spAutoFit/>
          </a:bodyPr>
          <a:lstStyle/>
          <a:p>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  </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任务四   绘制矩形、正多边形和图案填充</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6492" y="193684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圆角矩形 6"/>
          <p:cNvSpPr/>
          <p:nvPr/>
        </p:nvSpPr>
        <p:spPr>
          <a:xfrm>
            <a:off x="3356492" y="264261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圆角矩形 7"/>
          <p:cNvSpPr/>
          <p:nvPr/>
        </p:nvSpPr>
        <p:spPr>
          <a:xfrm>
            <a:off x="3356492" y="335571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3675004" y="1374966"/>
            <a:ext cx="3758504" cy="25781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400" b="1" dirty="0">
                <a:solidFill>
                  <a:schemeClr val="tx1">
                    <a:lumMod val="75000"/>
                    <a:lumOff val="25000"/>
                  </a:schemeClr>
                </a:solidFill>
              </a:rPr>
              <a:t>能绘制正多边形；</a:t>
            </a:r>
            <a:endParaRPr lang="zh-CN" altLang="en-US" sz="1400" b="1" dirty="0">
              <a:solidFill>
                <a:schemeClr val="tx1">
                  <a:lumMod val="75000"/>
                  <a:lumOff val="25000"/>
                </a:schemeClr>
              </a:solidFill>
            </a:endParaRPr>
          </a:p>
        </p:txBody>
      </p:sp>
      <p:sp>
        <p:nvSpPr>
          <p:cNvPr id="10" name="TextBox 9"/>
          <p:cNvSpPr txBox="1"/>
          <p:nvPr/>
        </p:nvSpPr>
        <p:spPr>
          <a:xfrm>
            <a:off x="3675004" y="2051411"/>
            <a:ext cx="3758504" cy="25781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400" b="1" dirty="0">
                <a:solidFill>
                  <a:schemeClr val="tx1">
                    <a:lumMod val="75000"/>
                    <a:lumOff val="25000"/>
                  </a:schemeClr>
                </a:solidFill>
              </a:rPr>
              <a:t>会操作矩形命令，完成矩形的绘制；</a:t>
            </a:r>
            <a:endParaRPr lang="zh-CN" altLang="en-US" sz="1400" b="1" dirty="0">
              <a:solidFill>
                <a:schemeClr val="tx1">
                  <a:lumMod val="75000"/>
                  <a:lumOff val="25000"/>
                </a:schemeClr>
              </a:solidFill>
            </a:endParaRPr>
          </a:p>
        </p:txBody>
      </p:sp>
      <p:sp>
        <p:nvSpPr>
          <p:cNvPr id="11" name="TextBox 10"/>
          <p:cNvSpPr txBox="1"/>
          <p:nvPr/>
        </p:nvSpPr>
        <p:spPr>
          <a:xfrm>
            <a:off x="3675004" y="2757177"/>
            <a:ext cx="3758504" cy="25781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400" b="1" dirty="0">
                <a:solidFill>
                  <a:schemeClr val="tx1">
                    <a:lumMod val="75000"/>
                    <a:lumOff val="25000"/>
                  </a:schemeClr>
                </a:solidFill>
              </a:rPr>
              <a:t>会操作图案填充命令，完成图案填充；</a:t>
            </a:r>
            <a:endParaRPr lang="zh-CN" altLang="en-US" sz="1400" b="1" dirty="0">
              <a:solidFill>
                <a:schemeClr val="tx1">
                  <a:lumMod val="75000"/>
                  <a:lumOff val="25000"/>
                </a:schemeClr>
              </a:solidFill>
            </a:endParaRPr>
          </a:p>
        </p:txBody>
      </p:sp>
      <p:sp>
        <p:nvSpPr>
          <p:cNvPr id="12" name="TextBox 11"/>
          <p:cNvSpPr txBox="1"/>
          <p:nvPr/>
        </p:nvSpPr>
        <p:spPr>
          <a:xfrm>
            <a:off x="3465195" y="3470275"/>
            <a:ext cx="4370705" cy="25781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400" b="1" dirty="0">
                <a:solidFill>
                  <a:schemeClr val="tx1">
                    <a:lumMod val="75000"/>
                    <a:lumOff val="25000"/>
                  </a:schemeClr>
                </a:solidFill>
              </a:rPr>
              <a:t>能使用正多边形、矩图案填充等命令，正确绘制平面图；</a:t>
            </a:r>
            <a:endParaRPr lang="zh-CN" altLang="en-US" sz="1400" b="1"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686493" y="4178847"/>
            <a:ext cx="3758504" cy="25781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400" b="1" dirty="0">
                <a:solidFill>
                  <a:schemeClr val="tx1">
                    <a:lumMod val="75000"/>
                    <a:lumOff val="25000"/>
                  </a:schemeClr>
                </a:solidFill>
              </a:rPr>
              <a:t>培养学生具有严谨细致的工作态度和工匠精神。</a:t>
            </a:r>
            <a:endParaRPr lang="zh-CN" altLang="en-US" sz="1400" b="1"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649"/>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149"/>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8" grpId="0" bldLvl="0" animBg="1"/>
      <p:bldP spid="9" grpId="0"/>
      <p:bldP spid="10" grpId="0"/>
      <p:bldP spid="11" grpId="0"/>
      <p:bldP spid="12" grpId="0"/>
      <p:bldP spid="13" grpId="0" bldLvl="0" animBg="1"/>
      <p:bldP spid="14"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899160" y="817880"/>
            <a:ext cx="7345680" cy="246253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917590"/>
            <a:ext cx="6750750" cy="2103755"/>
          </a:xfrm>
          <a:prstGeom prst="rect">
            <a:avLst/>
          </a:prstGeom>
          <a:noFill/>
        </p:spPr>
        <p:txBody>
          <a:bodyPr wrap="square" lIns="0" tIns="0" rIns="0" bIns="0" rtlCol="0">
            <a:spAutoFit/>
          </a:bodyPr>
          <a:lstStyle/>
          <a:p>
            <a:pPr algn="just">
              <a:lnSpc>
                <a:spcPct val="120000"/>
              </a:lnSpc>
            </a:pPr>
            <a:r>
              <a:rPr lang="en-US" sz="1600" dirty="0">
                <a:solidFill>
                  <a:schemeClr val="tx1">
                    <a:lumMod val="75000"/>
                    <a:lumOff val="25000"/>
                  </a:schemeClr>
                </a:solidFill>
                <a:latin typeface="微软雅黑" panose="020B0503020204020204" pitchFamily="34" charset="-122"/>
                <a:ea typeface="微软雅黑" panose="020B0503020204020204" pitchFamily="34" charset="-122"/>
              </a:rPr>
              <a:t>      </a:t>
            </a:r>
            <a:r>
              <a:rPr sz="1400" dirty="0">
                <a:solidFill>
                  <a:schemeClr val="tx1">
                    <a:lumMod val="75000"/>
                    <a:lumOff val="25000"/>
                  </a:schemeClr>
                </a:solidFill>
                <a:latin typeface="微软雅黑" panose="020B0503020204020204" pitchFamily="34" charset="-122"/>
                <a:ea typeface="微软雅黑" panose="020B0503020204020204" pitchFamily="34" charset="-122"/>
              </a:rPr>
              <a:t>矩形是最简单的封闭直线图形，绘制矩形命令是最常用的一个画图命令，在机械制图中常用来表达平行投影面的面。正多边形是相对复杂的一种平面图形，人类曾经为准确找到手工绘制正多边形的方法而长期探索。现在利用AutoCAD可以轻松的绘制出任意边的正多边形，AutoCAD提供的绘制多边形命令可以画出3～1024个边的正多边形。当有些图形，尤其是机械工程图中，会遇到绘制重复的、有规律的图线或填充颜色等问题，例如剖面线或如图所示五角星，这些图线如果用前面讲述的绘图命令绘制，会既烦琐又不准确，为此AutoCAD设置了“图案填充”命令来快速完成这种工作，下面请结合以上绘图命令，根据AutoCAD2018绘制如图所示平面图形。</a:t>
            </a:r>
            <a:endParaRPr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77306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56466" y="306304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3" descr="2-22 1_00"/>
          <p:cNvPicPr>
            <a:picLocks noChangeAspect="1"/>
          </p:cNvPicPr>
          <p:nvPr/>
        </p:nvPicPr>
        <p:blipFill>
          <a:blip r:embed="rId1"/>
          <a:srcRect l="13745" t="52592" b="8435"/>
          <a:stretch>
            <a:fillRect/>
          </a:stretch>
        </p:blipFill>
        <p:spPr>
          <a:xfrm>
            <a:off x="1901825" y="3399155"/>
            <a:ext cx="2618740" cy="1675130"/>
          </a:xfrm>
          <a:prstGeom prst="rect">
            <a:avLst/>
          </a:prstGeom>
        </p:spPr>
      </p:pic>
      <p:pic>
        <p:nvPicPr>
          <p:cNvPr id="32" name="图片 32" descr="2-23_00"/>
          <p:cNvPicPr>
            <a:picLocks noChangeAspect="1"/>
          </p:cNvPicPr>
          <p:nvPr/>
        </p:nvPicPr>
        <p:blipFill>
          <a:blip r:embed="rId2"/>
          <a:srcRect l="13745" t="42600" r="4293" b="8094"/>
          <a:stretch>
            <a:fillRect/>
          </a:stretch>
        </p:blipFill>
        <p:spPr>
          <a:xfrm>
            <a:off x="5047933" y="3351530"/>
            <a:ext cx="2074545" cy="17659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ppt_x"/>
                                          </p:val>
                                        </p:tav>
                                        <p:tav tm="100000">
                                          <p:val>
                                            <p:strVal val="#ppt_x"/>
                                          </p:val>
                                        </p:tav>
                                      </p:tavLst>
                                    </p:anim>
                                    <p:anim calcmode="lin" valueType="num">
                                      <p:cBhvr additive="base">
                                        <p:cTn id="4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任务分析</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2599055" y="1570990"/>
            <a:ext cx="2009775" cy="709295"/>
          </a:xfrm>
          <a:prstGeom prst="rect">
            <a:avLst/>
          </a:prstGeom>
          <a:noFill/>
        </p:spPr>
        <p:txBody>
          <a:bodyPr wrap="square" lIns="70564" tIns="35282" rIns="70564" bIns="35282" rtlCol="0">
            <a:spAutoFit/>
          </a:bodyPr>
          <a:lstStyle/>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启动、操作方法</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选项说明</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988553" y="1201697"/>
            <a:ext cx="1156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矩形</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命令</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003300" y="3615055"/>
            <a:ext cx="1428750" cy="1349375"/>
          </a:xfrm>
          <a:prstGeom prst="rect">
            <a:avLst/>
          </a:prstGeom>
          <a:noFill/>
        </p:spPr>
        <p:txBody>
          <a:bodyPr wrap="square" lIns="70564" tIns="35282" rIns="70564" bIns="35282" rtlCol="0">
            <a:spAutoFit/>
          </a:bodyPr>
          <a:lstStyle/>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绘制内接圆多边形</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绘制外接圆多边形</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793555" y="3171465"/>
            <a:ext cx="1664970" cy="377190"/>
          </a:xfrm>
          <a:prstGeom prst="rect">
            <a:avLst/>
          </a:prstGeom>
          <a:noFill/>
        </p:spPr>
        <p:txBody>
          <a:bodyPr wrap="none" lIns="70564" tIns="35282" rIns="70564" bIns="35282" rtlCol="0">
            <a:spAutoFit/>
          </a:bodyPr>
          <a:lstStyle/>
          <a:p>
            <a:pPr algn="l"/>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正多边形命令</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567923" y="3602893"/>
            <a:ext cx="2604477" cy="709295"/>
          </a:xfrm>
          <a:prstGeom prst="rect">
            <a:avLst/>
          </a:prstGeom>
          <a:noFill/>
        </p:spPr>
        <p:txBody>
          <a:bodyPr wrap="square" lIns="70564" tIns="35282" rIns="70564" bIns="35282" rtlCol="0">
            <a:spAutoFit/>
          </a:bodyPr>
          <a:lstStyle/>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图案填充</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渐变色</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573686" y="3231282"/>
            <a:ext cx="1156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图案填充</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149"/>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649"/>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199"/>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699"/>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199"/>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3699"/>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4449"/>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4949"/>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5449"/>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5949"/>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8" grpId="0" bldLvl="0" animBg="1"/>
      <p:bldP spid="12" grpId="0" bldLvl="0" animBg="1"/>
      <p:bldP spid="16" grpId="0"/>
      <p:bldP spid="17" grpId="0"/>
      <p:bldP spid="18" grpId="0"/>
      <p:bldP spid="19" grpId="0"/>
      <p:bldP spid="20"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p:nvPr/>
        </p:nvSpPr>
        <p:spPr>
          <a:xfrm>
            <a:off x="173990" y="2951480"/>
            <a:ext cx="2054860" cy="306705"/>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绘制第一个矩形</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绘制第二</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个矩形</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0" name="Text Placeholder 3"/>
          <p:cNvSpPr txBox="1"/>
          <p:nvPr/>
        </p:nvSpPr>
        <p:spPr>
          <a:xfrm>
            <a:off x="4660265" y="1196340"/>
            <a:ext cx="1654175" cy="30670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倒角直线连接</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2" name="Text Placeholder 3"/>
          <p:cNvSpPr txBox="1"/>
          <p:nvPr/>
        </p:nvSpPr>
        <p:spPr>
          <a:xfrm>
            <a:off x="6004560" y="3505835"/>
            <a:ext cx="2243455" cy="30670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尺寸标注</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完成绘制</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5" name="Text Placeholder 4"/>
          <p:cNvSpPr txBox="1"/>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7" name="Text Placeholder 4"/>
          <p:cNvSpPr txBox="1"/>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id-ID" sz="1400" b="1" dirty="0">
                <a:solidFill>
                  <a:schemeClr val="bg1"/>
                </a:solidFill>
                <a:latin typeface="微软雅黑" panose="020B0503020204020204" pitchFamily="34" charset="-122"/>
                <a:ea typeface="微软雅黑" panose="020B0503020204020204" pitchFamily="34" charset="-122"/>
              </a:rPr>
              <a:t>结束命令</a:t>
            </a:r>
            <a:endParaRPr lang="zh-CN" alt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 name="图片 33" descr="图2-24 绘制第一个矩形"/>
          <p:cNvPicPr>
            <a:picLocks noChangeAspect="1"/>
          </p:cNvPicPr>
          <p:nvPr/>
        </p:nvPicPr>
        <p:blipFill>
          <a:blip r:embed="rId1"/>
          <a:srcRect l="23065" t="64309" r="8966" b="10479"/>
          <a:stretch>
            <a:fillRect/>
          </a:stretch>
        </p:blipFill>
        <p:spPr>
          <a:xfrm>
            <a:off x="488950" y="3387725"/>
            <a:ext cx="1385570" cy="727710"/>
          </a:xfrm>
          <a:prstGeom prst="rect">
            <a:avLst/>
          </a:prstGeom>
        </p:spPr>
      </p:pic>
      <p:pic>
        <p:nvPicPr>
          <p:cNvPr id="35" name="图片 35" descr="图2-25 绘制第二个矩形"/>
          <p:cNvPicPr>
            <a:picLocks noChangeAspect="1"/>
          </p:cNvPicPr>
          <p:nvPr/>
        </p:nvPicPr>
        <p:blipFill>
          <a:blip r:embed="rId2"/>
          <a:srcRect l="15553" t="58192" b="5027"/>
          <a:stretch>
            <a:fillRect/>
          </a:stretch>
        </p:blipFill>
        <p:spPr>
          <a:xfrm>
            <a:off x="1515110" y="2103755"/>
            <a:ext cx="1311910" cy="808355"/>
          </a:xfrm>
          <a:prstGeom prst="rect">
            <a:avLst/>
          </a:prstGeom>
        </p:spPr>
      </p:pic>
      <p:pic>
        <p:nvPicPr>
          <p:cNvPr id="36" name="图片 36" descr="图2-26 完成效果图"/>
          <p:cNvPicPr>
            <a:picLocks noChangeAspect="1"/>
          </p:cNvPicPr>
          <p:nvPr/>
        </p:nvPicPr>
        <p:blipFill>
          <a:blip r:embed="rId3"/>
          <a:srcRect l="8681" t="52910" b="5027"/>
          <a:stretch>
            <a:fillRect/>
          </a:stretch>
        </p:blipFill>
        <p:spPr>
          <a:xfrm>
            <a:off x="6004560" y="677545"/>
            <a:ext cx="1403350" cy="9150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649"/>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149"/>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649"/>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1000"/>
                            </p:stCondLst>
                            <p:childTnLst>
                              <p:par>
                                <p:cTn id="50" presetID="22" presetClass="entr" presetSubtype="4"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500"/>
                                        <p:tgtEl>
                                          <p:spTgt spid="6"/>
                                        </p:tgtEl>
                                      </p:cBhvr>
                                    </p:animEffect>
                                  </p:childTnLst>
                                </p:cTn>
                              </p:par>
                            </p:childTnLst>
                          </p:cTn>
                        </p:par>
                        <p:par>
                          <p:cTn id="53" fill="hold">
                            <p:stCondLst>
                              <p:cond delay="1500"/>
                            </p:stCondLst>
                            <p:childTnLst>
                              <p:par>
                                <p:cTn id="54" presetID="53" presetClass="entr" presetSubtype="16"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Effect transition="in" filter="fade">
                                      <p:cBhvr>
                                        <p:cTn id="58" dur="500"/>
                                        <p:tgtEl>
                                          <p:spTgt spid="10"/>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Effect transition="in" filter="fade">
                                      <p:cBhvr>
                                        <p:cTn id="63" dur="500"/>
                                        <p:tgtEl>
                                          <p:spTgt spid="25"/>
                                        </p:tgtEl>
                                      </p:cBhvr>
                                    </p:animEffect>
                                  </p:childTnLst>
                                </p:cTn>
                              </p:par>
                            </p:childTnLst>
                          </p:cTn>
                        </p:par>
                        <p:par>
                          <p:cTn id="64" fill="hold">
                            <p:stCondLst>
                              <p:cond delay="2000"/>
                            </p:stCondLst>
                            <p:childTnLst>
                              <p:par>
                                <p:cTn id="65" presetID="18" presetClass="entr" presetSubtype="12"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strips(downLeft)">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35"/>
                                        </p:tgtEl>
                                        <p:attrNameLst>
                                          <p:attrName>style.visibility</p:attrName>
                                        </p:attrNameLst>
                                      </p:cBhvr>
                                      <p:to>
                                        <p:strVal val="visible"/>
                                      </p:to>
                                    </p:set>
                                    <p:anim calcmode="lin" valueType="num">
                                      <p:cBhvr additive="base">
                                        <p:cTn id="72" dur="500" fill="hold"/>
                                        <p:tgtEl>
                                          <p:spTgt spid="35"/>
                                        </p:tgtEl>
                                        <p:attrNameLst>
                                          <p:attrName>ppt_x</p:attrName>
                                        </p:attrNameLst>
                                      </p:cBhvr>
                                      <p:tavLst>
                                        <p:tav tm="0">
                                          <p:val>
                                            <p:strVal val="#ppt_x"/>
                                          </p:val>
                                        </p:tav>
                                        <p:tav tm="100000">
                                          <p:val>
                                            <p:strVal val="#ppt_x"/>
                                          </p:val>
                                        </p:tav>
                                      </p:tavLst>
                                    </p:anim>
                                    <p:anim calcmode="lin" valueType="num">
                                      <p:cBhvr additive="base">
                                        <p:cTn id="73" dur="500" fill="hold"/>
                                        <p:tgtEl>
                                          <p:spTgt spid="35"/>
                                        </p:tgtEl>
                                        <p:attrNameLst>
                                          <p:attrName>ppt_y</p:attrName>
                                        </p:attrNameLst>
                                      </p:cBhvr>
                                      <p:tavLst>
                                        <p:tav tm="0">
                                          <p:val>
                                            <p:strVal val="1+#ppt_h/2"/>
                                          </p:val>
                                        </p:tav>
                                        <p:tav tm="100000">
                                          <p:val>
                                            <p:strVal val="#ppt_y"/>
                                          </p:val>
                                        </p:tav>
                                      </p:tavLst>
                                    </p:anim>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500"/>
                                        <p:tgtEl>
                                          <p:spTgt spid="15"/>
                                        </p:tgtEl>
                                      </p:cBhvr>
                                    </p:animEffect>
                                  </p:childTnLst>
                                </p:cTn>
                              </p:par>
                            </p:childTnLst>
                          </p:cTn>
                        </p:par>
                        <p:par>
                          <p:cTn id="78" fill="hold">
                            <p:stCondLst>
                              <p:cond delay="1000"/>
                            </p:stCondLst>
                            <p:childTnLst>
                              <p:par>
                                <p:cTn id="79" presetID="22" presetClass="entr" presetSubtype="4"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down)">
                                      <p:cBhvr>
                                        <p:cTn id="81" dur="500"/>
                                        <p:tgtEl>
                                          <p:spTgt spid="7"/>
                                        </p:tgtEl>
                                      </p:cBhvr>
                                    </p:animEffect>
                                  </p:childTnLst>
                                </p:cTn>
                              </p:par>
                            </p:childTnLst>
                          </p:cTn>
                        </p:par>
                        <p:par>
                          <p:cTn id="82" fill="hold">
                            <p:stCondLst>
                              <p:cond delay="1500"/>
                            </p:stCondLst>
                            <p:childTnLst>
                              <p:par>
                                <p:cTn id="83" presetID="53" presetClass="entr" presetSubtype="16" fill="hold" grpId="0" nodeType="afterEffect">
                                  <p:stCondLst>
                                    <p:cond delay="0"/>
                                  </p:stCondLst>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ppt_w</p:attrName>
                                        </p:attrNameLst>
                                      </p:cBhvr>
                                      <p:tavLst>
                                        <p:tav tm="0">
                                          <p:val>
                                            <p:fltVal val="0"/>
                                          </p:val>
                                        </p:tav>
                                        <p:tav tm="100000">
                                          <p:val>
                                            <p:strVal val="#ppt_w"/>
                                          </p:val>
                                        </p:tav>
                                      </p:tavLst>
                                    </p:anim>
                                    <p:anim calcmode="lin" valueType="num">
                                      <p:cBhvr>
                                        <p:cTn id="86" dur="500" fill="hold"/>
                                        <p:tgtEl>
                                          <p:spTgt spid="11"/>
                                        </p:tgtEl>
                                        <p:attrNameLst>
                                          <p:attrName>ppt_h</p:attrName>
                                        </p:attrNameLst>
                                      </p:cBhvr>
                                      <p:tavLst>
                                        <p:tav tm="0">
                                          <p:val>
                                            <p:fltVal val="0"/>
                                          </p:val>
                                        </p:tav>
                                        <p:tav tm="100000">
                                          <p:val>
                                            <p:strVal val="#ppt_h"/>
                                          </p:val>
                                        </p:tav>
                                      </p:tavLst>
                                    </p:anim>
                                    <p:animEffect transition="in" filter="fade">
                                      <p:cBhvr>
                                        <p:cTn id="87" dur="500"/>
                                        <p:tgtEl>
                                          <p:spTgt spid="11"/>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p:cTn id="90" dur="500" fill="hold"/>
                                        <p:tgtEl>
                                          <p:spTgt spid="26"/>
                                        </p:tgtEl>
                                        <p:attrNameLst>
                                          <p:attrName>ppt_w</p:attrName>
                                        </p:attrNameLst>
                                      </p:cBhvr>
                                      <p:tavLst>
                                        <p:tav tm="0">
                                          <p:val>
                                            <p:fltVal val="0"/>
                                          </p:val>
                                        </p:tav>
                                        <p:tav tm="100000">
                                          <p:val>
                                            <p:strVal val="#ppt_w"/>
                                          </p:val>
                                        </p:tav>
                                      </p:tavLst>
                                    </p:anim>
                                    <p:anim calcmode="lin" valueType="num">
                                      <p:cBhvr>
                                        <p:cTn id="91" dur="500" fill="hold"/>
                                        <p:tgtEl>
                                          <p:spTgt spid="26"/>
                                        </p:tgtEl>
                                        <p:attrNameLst>
                                          <p:attrName>ppt_h</p:attrName>
                                        </p:attrNameLst>
                                      </p:cBhvr>
                                      <p:tavLst>
                                        <p:tav tm="0">
                                          <p:val>
                                            <p:fltVal val="0"/>
                                          </p:val>
                                        </p:tav>
                                        <p:tav tm="100000">
                                          <p:val>
                                            <p:strVal val="#ppt_h"/>
                                          </p:val>
                                        </p:tav>
                                      </p:tavLst>
                                    </p:anim>
                                    <p:animEffect transition="in" filter="fade">
                                      <p:cBhvr>
                                        <p:cTn id="92" dur="500"/>
                                        <p:tgtEl>
                                          <p:spTgt spid="26"/>
                                        </p:tgtEl>
                                      </p:cBhvr>
                                    </p:animEffect>
                                  </p:childTnLst>
                                </p:cTn>
                              </p:par>
                            </p:childTnLst>
                          </p:cTn>
                        </p:par>
                        <p:par>
                          <p:cTn id="93" fill="hold">
                            <p:stCondLst>
                              <p:cond delay="2000"/>
                            </p:stCondLst>
                            <p:childTnLst>
                              <p:par>
                                <p:cTn id="94" presetID="18" presetClass="entr" presetSubtype="6"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strips(downRight)">
                                      <p:cBhvr>
                                        <p:cTn id="96" dur="500"/>
                                        <p:tgtEl>
                                          <p:spTgt spid="20"/>
                                        </p:tgtEl>
                                      </p:cBhvr>
                                    </p:animEffect>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nodeType="clickEffect">
                                  <p:stCondLst>
                                    <p:cond delay="0"/>
                                  </p:stCondLst>
                                  <p:childTnLst>
                                    <p:set>
                                      <p:cBhvr>
                                        <p:cTn id="100" dur="1" fill="hold">
                                          <p:stCondLst>
                                            <p:cond delay="0"/>
                                          </p:stCondLst>
                                        </p:cTn>
                                        <p:tgtEl>
                                          <p:spTgt spid="36"/>
                                        </p:tgtEl>
                                        <p:attrNameLst>
                                          <p:attrName>style.visibility</p:attrName>
                                        </p:attrNameLst>
                                      </p:cBhvr>
                                      <p:to>
                                        <p:strVal val="visible"/>
                                      </p:to>
                                    </p:set>
                                    <p:anim calcmode="lin" valueType="num">
                                      <p:cBhvr additive="base">
                                        <p:cTn id="101" dur="500" fill="hold"/>
                                        <p:tgtEl>
                                          <p:spTgt spid="36"/>
                                        </p:tgtEl>
                                        <p:attrNameLst>
                                          <p:attrName>ppt_x</p:attrName>
                                        </p:attrNameLst>
                                      </p:cBhvr>
                                      <p:tavLst>
                                        <p:tav tm="0">
                                          <p:val>
                                            <p:strVal val="#ppt_x"/>
                                          </p:val>
                                        </p:tav>
                                        <p:tav tm="100000">
                                          <p:val>
                                            <p:strVal val="#ppt_x"/>
                                          </p:val>
                                        </p:tav>
                                      </p:tavLst>
                                    </p:anim>
                                    <p:anim calcmode="lin" valueType="num">
                                      <p:cBhvr additive="base">
                                        <p:cTn id="102" dur="500" fill="hold"/>
                                        <p:tgtEl>
                                          <p:spTgt spid="36"/>
                                        </p:tgtEl>
                                        <p:attrNameLst>
                                          <p:attrName>ppt_y</p:attrName>
                                        </p:attrNameLst>
                                      </p:cBhvr>
                                      <p:tavLst>
                                        <p:tav tm="0">
                                          <p:val>
                                            <p:strVal val="1+#ppt_h/2"/>
                                          </p:val>
                                        </p:tav>
                                        <p:tav tm="100000">
                                          <p:val>
                                            <p:strVal val="#ppt_y"/>
                                          </p:val>
                                        </p:tav>
                                      </p:tavLst>
                                    </p:anim>
                                  </p:childTnLst>
                                </p:cTn>
                              </p:par>
                            </p:childTnLst>
                          </p:cTn>
                        </p:par>
                        <p:par>
                          <p:cTn id="103" fill="hold">
                            <p:stCondLst>
                              <p:cond delay="500"/>
                            </p:stCondLst>
                            <p:childTnLst>
                              <p:par>
                                <p:cTn id="104" presetID="10" presetClass="entr" presetSubtype="0" fill="hold" grpId="0" nodeType="afterEffect">
                                  <p:stCondLst>
                                    <p:cond delay="0"/>
                                  </p:stCondLst>
                                  <p:childTnLst>
                                    <p:set>
                                      <p:cBhvr>
                                        <p:cTn id="105" dur="1" fill="hold">
                                          <p:stCondLst>
                                            <p:cond delay="0"/>
                                          </p:stCondLst>
                                        </p:cTn>
                                        <p:tgtEl>
                                          <p:spTgt spid="16"/>
                                        </p:tgtEl>
                                        <p:attrNameLst>
                                          <p:attrName>style.visibility</p:attrName>
                                        </p:attrNameLst>
                                      </p:cBhvr>
                                      <p:to>
                                        <p:strVal val="visible"/>
                                      </p:to>
                                    </p:set>
                                    <p:animEffect transition="in" filter="fade">
                                      <p:cBhvr>
                                        <p:cTn id="106" dur="500"/>
                                        <p:tgtEl>
                                          <p:spTgt spid="16"/>
                                        </p:tgtEl>
                                      </p:cBhvr>
                                    </p:animEffect>
                                  </p:childTnLst>
                                </p:cTn>
                              </p:par>
                            </p:childTnLst>
                          </p:cTn>
                        </p:par>
                        <p:par>
                          <p:cTn id="107" fill="hold">
                            <p:stCondLst>
                              <p:cond delay="1000"/>
                            </p:stCondLst>
                            <p:childTnLst>
                              <p:par>
                                <p:cTn id="108" presetID="22" presetClass="entr" presetSubtype="1" fill="hold" grpId="0" nodeType="afterEffect">
                                  <p:stCondLst>
                                    <p:cond delay="0"/>
                                  </p:stCondLst>
                                  <p:childTnLst>
                                    <p:set>
                                      <p:cBhvr>
                                        <p:cTn id="109" dur="1" fill="hold">
                                          <p:stCondLst>
                                            <p:cond delay="0"/>
                                          </p:stCondLst>
                                        </p:cTn>
                                        <p:tgtEl>
                                          <p:spTgt spid="8"/>
                                        </p:tgtEl>
                                        <p:attrNameLst>
                                          <p:attrName>style.visibility</p:attrName>
                                        </p:attrNameLst>
                                      </p:cBhvr>
                                      <p:to>
                                        <p:strVal val="visible"/>
                                      </p:to>
                                    </p:set>
                                    <p:animEffect transition="in" filter="wipe(up)">
                                      <p:cBhvr>
                                        <p:cTn id="110" dur="500"/>
                                        <p:tgtEl>
                                          <p:spTgt spid="8"/>
                                        </p:tgtEl>
                                      </p:cBhvr>
                                    </p:animEffect>
                                  </p:childTnLst>
                                </p:cTn>
                              </p:par>
                            </p:childTnLst>
                          </p:cTn>
                        </p:par>
                        <p:par>
                          <p:cTn id="111" fill="hold">
                            <p:stCondLst>
                              <p:cond delay="1500"/>
                            </p:stCondLst>
                            <p:childTnLst>
                              <p:par>
                                <p:cTn id="112" presetID="53" presetClass="entr" presetSubtype="16" fill="hold" grpId="0" nodeType="afterEffect">
                                  <p:stCondLst>
                                    <p:cond delay="0"/>
                                  </p:stCondLst>
                                  <p:childTnLst>
                                    <p:set>
                                      <p:cBhvr>
                                        <p:cTn id="113" dur="1" fill="hold">
                                          <p:stCondLst>
                                            <p:cond delay="0"/>
                                          </p:stCondLst>
                                        </p:cTn>
                                        <p:tgtEl>
                                          <p:spTgt spid="12"/>
                                        </p:tgtEl>
                                        <p:attrNameLst>
                                          <p:attrName>style.visibility</p:attrName>
                                        </p:attrNameLst>
                                      </p:cBhvr>
                                      <p:to>
                                        <p:strVal val="visible"/>
                                      </p:to>
                                    </p:set>
                                    <p:anim calcmode="lin" valueType="num">
                                      <p:cBhvr>
                                        <p:cTn id="114" dur="500" fill="hold"/>
                                        <p:tgtEl>
                                          <p:spTgt spid="12"/>
                                        </p:tgtEl>
                                        <p:attrNameLst>
                                          <p:attrName>ppt_w</p:attrName>
                                        </p:attrNameLst>
                                      </p:cBhvr>
                                      <p:tavLst>
                                        <p:tav tm="0">
                                          <p:val>
                                            <p:fltVal val="0"/>
                                          </p:val>
                                        </p:tav>
                                        <p:tav tm="100000">
                                          <p:val>
                                            <p:strVal val="#ppt_w"/>
                                          </p:val>
                                        </p:tav>
                                      </p:tavLst>
                                    </p:anim>
                                    <p:anim calcmode="lin" valueType="num">
                                      <p:cBhvr>
                                        <p:cTn id="115" dur="500" fill="hold"/>
                                        <p:tgtEl>
                                          <p:spTgt spid="12"/>
                                        </p:tgtEl>
                                        <p:attrNameLst>
                                          <p:attrName>ppt_h</p:attrName>
                                        </p:attrNameLst>
                                      </p:cBhvr>
                                      <p:tavLst>
                                        <p:tav tm="0">
                                          <p:val>
                                            <p:fltVal val="0"/>
                                          </p:val>
                                        </p:tav>
                                        <p:tav tm="100000">
                                          <p:val>
                                            <p:strVal val="#ppt_h"/>
                                          </p:val>
                                        </p:tav>
                                      </p:tavLst>
                                    </p:anim>
                                    <p:animEffect transition="in" filter="fade">
                                      <p:cBhvr>
                                        <p:cTn id="116" dur="500"/>
                                        <p:tgtEl>
                                          <p:spTgt spid="12"/>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27"/>
                                        </p:tgtEl>
                                        <p:attrNameLst>
                                          <p:attrName>style.visibility</p:attrName>
                                        </p:attrNameLst>
                                      </p:cBhvr>
                                      <p:to>
                                        <p:strVal val="visible"/>
                                      </p:to>
                                    </p:set>
                                    <p:anim calcmode="lin" valueType="num">
                                      <p:cBhvr>
                                        <p:cTn id="119" dur="500" fill="hold"/>
                                        <p:tgtEl>
                                          <p:spTgt spid="27"/>
                                        </p:tgtEl>
                                        <p:attrNameLst>
                                          <p:attrName>ppt_w</p:attrName>
                                        </p:attrNameLst>
                                      </p:cBhvr>
                                      <p:tavLst>
                                        <p:tav tm="0">
                                          <p:val>
                                            <p:fltVal val="0"/>
                                          </p:val>
                                        </p:tav>
                                        <p:tav tm="100000">
                                          <p:val>
                                            <p:strVal val="#ppt_w"/>
                                          </p:val>
                                        </p:tav>
                                      </p:tavLst>
                                    </p:anim>
                                    <p:anim calcmode="lin" valueType="num">
                                      <p:cBhvr>
                                        <p:cTn id="120" dur="500" fill="hold"/>
                                        <p:tgtEl>
                                          <p:spTgt spid="27"/>
                                        </p:tgtEl>
                                        <p:attrNameLst>
                                          <p:attrName>ppt_h</p:attrName>
                                        </p:attrNameLst>
                                      </p:cBhvr>
                                      <p:tavLst>
                                        <p:tav tm="0">
                                          <p:val>
                                            <p:fltVal val="0"/>
                                          </p:val>
                                        </p:tav>
                                        <p:tav tm="100000">
                                          <p:val>
                                            <p:strVal val="#ppt_h"/>
                                          </p:val>
                                        </p:tav>
                                      </p:tavLst>
                                    </p:anim>
                                    <p:animEffect transition="in" filter="fade">
                                      <p:cBhvr>
                                        <p:cTn id="121" dur="500"/>
                                        <p:tgtEl>
                                          <p:spTgt spid="27"/>
                                        </p:tgtEl>
                                      </p:cBhvr>
                                    </p:animEffect>
                                  </p:childTnLst>
                                </p:cTn>
                              </p:par>
                            </p:childTnLst>
                          </p:cTn>
                        </p:par>
                        <p:par>
                          <p:cTn id="122" fill="hold">
                            <p:stCondLst>
                              <p:cond delay="2000"/>
                            </p:stCondLst>
                            <p:childTnLst>
                              <p:par>
                                <p:cTn id="123" presetID="18" presetClass="entr" presetSubtype="6" fill="hold" grpId="0" nodeType="afterEffect">
                                  <p:stCondLst>
                                    <p:cond delay="0"/>
                                  </p:stCondLst>
                                  <p:childTnLst>
                                    <p:set>
                                      <p:cBhvr>
                                        <p:cTn id="124" dur="1" fill="hold">
                                          <p:stCondLst>
                                            <p:cond delay="0"/>
                                          </p:stCondLst>
                                        </p:cTn>
                                        <p:tgtEl>
                                          <p:spTgt spid="22"/>
                                        </p:tgtEl>
                                        <p:attrNameLst>
                                          <p:attrName>style.visibility</p:attrName>
                                        </p:attrNameLst>
                                      </p:cBhvr>
                                      <p:to>
                                        <p:strVal val="visible"/>
                                      </p:to>
                                    </p:set>
                                    <p:animEffect transition="in" filter="strips(downRight)">
                                      <p:cBhvr>
                                        <p:cTn id="125" dur="500"/>
                                        <p:tgtEl>
                                          <p:spTgt spid="22"/>
                                        </p:tgtEl>
                                      </p:cBhvr>
                                    </p:animEffect>
                                  </p:childTnLst>
                                </p:cTn>
                              </p:par>
                            </p:childTnLst>
                          </p:cTn>
                        </p:par>
                        <p:par>
                          <p:cTn id="126" fill="hold">
                            <p:stCondLst>
                              <p:cond delay="2500"/>
                            </p:stCondLst>
                            <p:childTnLst>
                              <p:par>
                                <p:cTn id="127" presetID="1" presetClass="entr" presetSubtype="0" fill="hold" grpId="0" nodeType="afterEffect">
                                  <p:stCondLst>
                                    <p:cond delay="0"/>
                                  </p:stCondLst>
                                  <p:childTnLst>
                                    <p:set>
                                      <p:cBhvr>
                                        <p:cTn id="128" dur="1" fill="hold">
                                          <p:stCondLst>
                                            <p:cond delay="0"/>
                                          </p:stCondLst>
                                        </p:cTn>
                                        <p:tgtEl>
                                          <p:spTgt spid="28"/>
                                        </p:tgtEl>
                                        <p:attrNameLst>
                                          <p:attrName>style.visibility</p:attrName>
                                        </p:attrNameLst>
                                      </p:cBhvr>
                                      <p:to>
                                        <p:strVal val="visible"/>
                                      </p:to>
                                    </p:set>
                                  </p:childTnLst>
                                </p:cTn>
                              </p:par>
                              <p:par>
                                <p:cTn id="129" presetID="27" presetClass="emph" presetSubtype="0" fill="remove" grpId="1" nodeType="withEffect">
                                  <p:stCondLst>
                                    <p:cond delay="0"/>
                                  </p:stCondLst>
                                  <p:childTnLst>
                                    <p:animClr clrSpc="rgb" dir="cw">
                                      <p:cBhvr override="childStyle">
                                        <p:cTn id="130" dur="250" autoRev="1" fill="remove"/>
                                        <p:tgtEl>
                                          <p:spTgt spid="28"/>
                                        </p:tgtEl>
                                        <p:attrNameLst>
                                          <p:attrName>style.color</p:attrName>
                                        </p:attrNameLst>
                                      </p:cBhvr>
                                      <p:to>
                                        <a:schemeClr val="bg1"/>
                                      </p:to>
                                    </p:animClr>
                                    <p:animClr clrSpc="rgb" dir="cw">
                                      <p:cBhvr>
                                        <p:cTn id="131" dur="250" autoRev="1" fill="remove"/>
                                        <p:tgtEl>
                                          <p:spTgt spid="28"/>
                                        </p:tgtEl>
                                        <p:attrNameLst>
                                          <p:attrName>fillcolor</p:attrName>
                                        </p:attrNameLst>
                                      </p:cBhvr>
                                      <p:to>
                                        <a:schemeClr val="bg1"/>
                                      </p:to>
                                    </p:animClr>
                                    <p:set>
                                      <p:cBhvr>
                                        <p:cTn id="132" dur="250" autoRev="1" fill="remove"/>
                                        <p:tgtEl>
                                          <p:spTgt spid="28"/>
                                        </p:tgtEl>
                                        <p:attrNameLst>
                                          <p:attrName>fill.type</p:attrName>
                                        </p:attrNameLst>
                                      </p:cBhvr>
                                      <p:to>
                                        <p:strVal val="solid"/>
                                      </p:to>
                                    </p:set>
                                    <p:set>
                                      <p:cBhvr>
                                        <p:cTn id="133" dur="250" autoRev="1" fill="remove"/>
                                        <p:tgtEl>
                                          <p:spTgt spid="28"/>
                                        </p:tgtEl>
                                        <p:attrNameLst>
                                          <p:attrName>fill.on</p:attrName>
                                        </p:attrNameLst>
                                      </p:cBhvr>
                                      <p:to>
                                        <p:strVal val="true"/>
                                      </p:to>
                                    </p:set>
                                  </p:childTnLst>
                                </p:cTn>
                              </p:par>
                            </p:childTnLst>
                          </p:cTn>
                        </p:par>
                        <p:par>
                          <p:cTn id="134" fill="hold">
                            <p:stCondLst>
                              <p:cond delay="2500"/>
                            </p:stCondLst>
                            <p:childTnLst>
                              <p:par>
                                <p:cTn id="135" presetID="10" presetClass="entr" presetSubtype="0" fill="hold" grpId="0" nodeType="afterEffect">
                                  <p:stCondLst>
                                    <p:cond delay="0"/>
                                  </p:stCondLst>
                                  <p:childTnLst>
                                    <p:set>
                                      <p:cBhvr>
                                        <p:cTn id="136" dur="1" fill="hold">
                                          <p:stCondLst>
                                            <p:cond delay="0"/>
                                          </p:stCondLst>
                                        </p:cTn>
                                        <p:tgtEl>
                                          <p:spTgt spid="29"/>
                                        </p:tgtEl>
                                        <p:attrNameLst>
                                          <p:attrName>style.visibility</p:attrName>
                                        </p:attrNameLst>
                                      </p:cBhvr>
                                      <p:to>
                                        <p:strVal val="visible"/>
                                      </p:to>
                                    </p:set>
                                    <p:animEffect transition="in" filter="fade">
                                      <p:cBhvr>
                                        <p:cTn id="137" dur="500"/>
                                        <p:tgtEl>
                                          <p:spTgt spid="29"/>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30"/>
                                        </p:tgtEl>
                                        <p:attrNameLst>
                                          <p:attrName>style.visibility</p:attrName>
                                        </p:attrNameLst>
                                      </p:cBhvr>
                                      <p:to>
                                        <p:strVal val="visible"/>
                                      </p:to>
                                    </p:set>
                                    <p:animEffect transition="in" filter="fade">
                                      <p:cBhvr>
                                        <p:cTn id="1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uild="p"/>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8" grpId="0"/>
      <p:bldP spid="20" grpId="0"/>
      <p:bldP spid="22" grpId="0"/>
      <p:bldP spid="24" grpId="0"/>
      <p:bldP spid="25" grpId="0"/>
      <p:bldP spid="26" grpId="0"/>
      <p:bldP spid="27" grpId="0"/>
      <p:bldP spid="28" grpId="0" bldLvl="0" animBg="1"/>
      <p:bldP spid="28" grpId="1" bldLvl="0" animBg="1"/>
      <p:bldP spid="29" grpId="0" bldLvl="0" animBg="1"/>
      <p:bldP spid="30" grpId="0"/>
      <p:bldP spid="3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p:nvPr/>
        </p:nvSpPr>
        <p:spPr>
          <a:xfrm>
            <a:off x="173990" y="2951480"/>
            <a:ext cx="2054860" cy="306705"/>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绘制内接圆正五边形</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p:nvPr/>
        </p:nvSpPr>
        <p:spPr>
          <a:xfrm>
            <a:off x="1371545" y="1740268"/>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绘制五角星</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0" name="Text Placeholder 3"/>
          <p:cNvSpPr txBox="1"/>
          <p:nvPr/>
        </p:nvSpPr>
        <p:spPr>
          <a:xfrm>
            <a:off x="4660265" y="1196340"/>
            <a:ext cx="1654175" cy="30670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五边形图案填充</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2" name="Text Placeholder 3"/>
          <p:cNvSpPr txBox="1"/>
          <p:nvPr/>
        </p:nvSpPr>
        <p:spPr>
          <a:xfrm>
            <a:off x="6004560" y="3505835"/>
            <a:ext cx="2243455" cy="30670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五角星进行图案填充，完成</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5" name="Text Placeholder 4"/>
          <p:cNvSpPr txBox="1"/>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7" name="Text Placeholder 4"/>
          <p:cNvSpPr txBox="1"/>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id-ID" sz="1400" b="1" dirty="0">
                <a:solidFill>
                  <a:schemeClr val="bg1"/>
                </a:solidFill>
                <a:latin typeface="微软雅黑" panose="020B0503020204020204" pitchFamily="34" charset="-122"/>
                <a:ea typeface="微软雅黑" panose="020B0503020204020204" pitchFamily="34" charset="-122"/>
              </a:rPr>
              <a:t>结束命令</a:t>
            </a:r>
            <a:endParaRPr lang="zh-CN" alt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7" name="图片 37" descr="图2-27 绘制正五边形"/>
          <p:cNvPicPr>
            <a:picLocks noChangeAspect="1"/>
          </p:cNvPicPr>
          <p:nvPr/>
        </p:nvPicPr>
        <p:blipFill>
          <a:blip r:embed="rId1"/>
          <a:srcRect l="14107" t="36807" r="7716" b="7242"/>
          <a:stretch>
            <a:fillRect/>
          </a:stretch>
        </p:blipFill>
        <p:spPr>
          <a:xfrm>
            <a:off x="626110" y="3310255"/>
            <a:ext cx="1087120" cy="1101090"/>
          </a:xfrm>
          <a:prstGeom prst="rect">
            <a:avLst/>
          </a:prstGeom>
        </p:spPr>
      </p:pic>
      <p:pic>
        <p:nvPicPr>
          <p:cNvPr id="38" name="图片 38" descr="图2-28 绘制五角星"/>
          <p:cNvPicPr>
            <a:picLocks noChangeAspect="1"/>
          </p:cNvPicPr>
          <p:nvPr/>
        </p:nvPicPr>
        <p:blipFill>
          <a:blip r:embed="rId2"/>
          <a:srcRect l="11695" t="16103" r="3376" b="24282"/>
          <a:stretch>
            <a:fillRect/>
          </a:stretch>
        </p:blipFill>
        <p:spPr>
          <a:xfrm>
            <a:off x="1324610" y="2041525"/>
            <a:ext cx="918845" cy="913130"/>
          </a:xfrm>
          <a:prstGeom prst="rect">
            <a:avLst/>
          </a:prstGeom>
        </p:spPr>
      </p:pic>
      <p:pic>
        <p:nvPicPr>
          <p:cNvPr id="17" name="图片 20" descr="图2-29 正五边形图案填充"/>
          <p:cNvPicPr>
            <a:picLocks noChangeAspect="1"/>
          </p:cNvPicPr>
          <p:nvPr/>
        </p:nvPicPr>
        <p:blipFill>
          <a:blip r:embed="rId3"/>
          <a:srcRect l="17121" t="22237" r="2894" b="22323"/>
          <a:stretch>
            <a:fillRect/>
          </a:stretch>
        </p:blipFill>
        <p:spPr>
          <a:xfrm>
            <a:off x="6447790" y="651510"/>
            <a:ext cx="1016000" cy="996315"/>
          </a:xfrm>
          <a:prstGeom prst="rect">
            <a:avLst/>
          </a:prstGeom>
        </p:spPr>
      </p:pic>
      <p:pic>
        <p:nvPicPr>
          <p:cNvPr id="39" name="图片 39" descr="图2-30 五角星图案填充"/>
          <p:cNvPicPr>
            <a:picLocks noChangeAspect="1"/>
          </p:cNvPicPr>
          <p:nvPr/>
        </p:nvPicPr>
        <p:blipFill>
          <a:blip r:embed="rId4"/>
          <a:srcRect l="23993" t="31269" r="2411" b="18318"/>
          <a:stretch>
            <a:fillRect/>
          </a:stretch>
        </p:blipFill>
        <p:spPr>
          <a:xfrm>
            <a:off x="6314440" y="3815080"/>
            <a:ext cx="1270635" cy="12319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649"/>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149"/>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649"/>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1000"/>
                            </p:stCondLst>
                            <p:childTnLst>
                              <p:par>
                                <p:cTn id="50" presetID="22" presetClass="entr" presetSubtype="4"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500"/>
                                        <p:tgtEl>
                                          <p:spTgt spid="6"/>
                                        </p:tgtEl>
                                      </p:cBhvr>
                                    </p:animEffect>
                                  </p:childTnLst>
                                </p:cTn>
                              </p:par>
                            </p:childTnLst>
                          </p:cTn>
                        </p:par>
                        <p:par>
                          <p:cTn id="53" fill="hold">
                            <p:stCondLst>
                              <p:cond delay="1500"/>
                            </p:stCondLst>
                            <p:childTnLst>
                              <p:par>
                                <p:cTn id="54" presetID="53" presetClass="entr" presetSubtype="16"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Effect transition="in" filter="fade">
                                      <p:cBhvr>
                                        <p:cTn id="58" dur="500"/>
                                        <p:tgtEl>
                                          <p:spTgt spid="10"/>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Effect transition="in" filter="fade">
                                      <p:cBhvr>
                                        <p:cTn id="63" dur="500"/>
                                        <p:tgtEl>
                                          <p:spTgt spid="25"/>
                                        </p:tgtEl>
                                      </p:cBhvr>
                                    </p:animEffect>
                                  </p:childTnLst>
                                </p:cTn>
                              </p:par>
                            </p:childTnLst>
                          </p:cTn>
                        </p:par>
                        <p:par>
                          <p:cTn id="64" fill="hold">
                            <p:stCondLst>
                              <p:cond delay="2000"/>
                            </p:stCondLst>
                            <p:childTnLst>
                              <p:par>
                                <p:cTn id="65" presetID="18" presetClass="entr" presetSubtype="12"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strips(downLeft)">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additive="base">
                                        <p:cTn id="72" dur="500" fill="hold"/>
                                        <p:tgtEl>
                                          <p:spTgt spid="38"/>
                                        </p:tgtEl>
                                        <p:attrNameLst>
                                          <p:attrName>ppt_x</p:attrName>
                                        </p:attrNameLst>
                                      </p:cBhvr>
                                      <p:tavLst>
                                        <p:tav tm="0">
                                          <p:val>
                                            <p:strVal val="#ppt_x"/>
                                          </p:val>
                                        </p:tav>
                                        <p:tav tm="100000">
                                          <p:val>
                                            <p:strVal val="#ppt_x"/>
                                          </p:val>
                                        </p:tav>
                                      </p:tavLst>
                                    </p:anim>
                                    <p:anim calcmode="lin" valueType="num">
                                      <p:cBhvr additive="base">
                                        <p:cTn id="73" dur="500" fill="hold"/>
                                        <p:tgtEl>
                                          <p:spTgt spid="38"/>
                                        </p:tgtEl>
                                        <p:attrNameLst>
                                          <p:attrName>ppt_y</p:attrName>
                                        </p:attrNameLst>
                                      </p:cBhvr>
                                      <p:tavLst>
                                        <p:tav tm="0">
                                          <p:val>
                                            <p:strVal val="1+#ppt_h/2"/>
                                          </p:val>
                                        </p:tav>
                                        <p:tav tm="100000">
                                          <p:val>
                                            <p:strVal val="#ppt_y"/>
                                          </p:val>
                                        </p:tav>
                                      </p:tavLst>
                                    </p:anim>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500"/>
                                        <p:tgtEl>
                                          <p:spTgt spid="15"/>
                                        </p:tgtEl>
                                      </p:cBhvr>
                                    </p:animEffect>
                                  </p:childTnLst>
                                </p:cTn>
                              </p:par>
                            </p:childTnLst>
                          </p:cTn>
                        </p:par>
                        <p:par>
                          <p:cTn id="78" fill="hold">
                            <p:stCondLst>
                              <p:cond delay="1000"/>
                            </p:stCondLst>
                            <p:childTnLst>
                              <p:par>
                                <p:cTn id="79" presetID="22" presetClass="entr" presetSubtype="4"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down)">
                                      <p:cBhvr>
                                        <p:cTn id="81" dur="500"/>
                                        <p:tgtEl>
                                          <p:spTgt spid="7"/>
                                        </p:tgtEl>
                                      </p:cBhvr>
                                    </p:animEffect>
                                  </p:childTnLst>
                                </p:cTn>
                              </p:par>
                            </p:childTnLst>
                          </p:cTn>
                        </p:par>
                        <p:par>
                          <p:cTn id="82" fill="hold">
                            <p:stCondLst>
                              <p:cond delay="1500"/>
                            </p:stCondLst>
                            <p:childTnLst>
                              <p:par>
                                <p:cTn id="83" presetID="53" presetClass="entr" presetSubtype="16" fill="hold" grpId="0" nodeType="afterEffect">
                                  <p:stCondLst>
                                    <p:cond delay="0"/>
                                  </p:stCondLst>
                                  <p:childTnLst>
                                    <p:set>
                                      <p:cBhvr>
                                        <p:cTn id="84" dur="1" fill="hold">
                                          <p:stCondLst>
                                            <p:cond delay="0"/>
                                          </p:stCondLst>
                                        </p:cTn>
                                        <p:tgtEl>
                                          <p:spTgt spid="11"/>
                                        </p:tgtEl>
                                        <p:attrNameLst>
                                          <p:attrName>style.visibility</p:attrName>
                                        </p:attrNameLst>
                                      </p:cBhvr>
                                      <p:to>
                                        <p:strVal val="visible"/>
                                      </p:to>
                                    </p:set>
                                    <p:anim calcmode="lin" valueType="num">
                                      <p:cBhvr>
                                        <p:cTn id="85" dur="500" fill="hold"/>
                                        <p:tgtEl>
                                          <p:spTgt spid="11"/>
                                        </p:tgtEl>
                                        <p:attrNameLst>
                                          <p:attrName>ppt_w</p:attrName>
                                        </p:attrNameLst>
                                      </p:cBhvr>
                                      <p:tavLst>
                                        <p:tav tm="0">
                                          <p:val>
                                            <p:fltVal val="0"/>
                                          </p:val>
                                        </p:tav>
                                        <p:tav tm="100000">
                                          <p:val>
                                            <p:strVal val="#ppt_w"/>
                                          </p:val>
                                        </p:tav>
                                      </p:tavLst>
                                    </p:anim>
                                    <p:anim calcmode="lin" valueType="num">
                                      <p:cBhvr>
                                        <p:cTn id="86" dur="500" fill="hold"/>
                                        <p:tgtEl>
                                          <p:spTgt spid="11"/>
                                        </p:tgtEl>
                                        <p:attrNameLst>
                                          <p:attrName>ppt_h</p:attrName>
                                        </p:attrNameLst>
                                      </p:cBhvr>
                                      <p:tavLst>
                                        <p:tav tm="0">
                                          <p:val>
                                            <p:fltVal val="0"/>
                                          </p:val>
                                        </p:tav>
                                        <p:tav tm="100000">
                                          <p:val>
                                            <p:strVal val="#ppt_h"/>
                                          </p:val>
                                        </p:tav>
                                      </p:tavLst>
                                    </p:anim>
                                    <p:animEffect transition="in" filter="fade">
                                      <p:cBhvr>
                                        <p:cTn id="87" dur="500"/>
                                        <p:tgtEl>
                                          <p:spTgt spid="11"/>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p:cTn id="90" dur="500" fill="hold"/>
                                        <p:tgtEl>
                                          <p:spTgt spid="26"/>
                                        </p:tgtEl>
                                        <p:attrNameLst>
                                          <p:attrName>ppt_w</p:attrName>
                                        </p:attrNameLst>
                                      </p:cBhvr>
                                      <p:tavLst>
                                        <p:tav tm="0">
                                          <p:val>
                                            <p:fltVal val="0"/>
                                          </p:val>
                                        </p:tav>
                                        <p:tav tm="100000">
                                          <p:val>
                                            <p:strVal val="#ppt_w"/>
                                          </p:val>
                                        </p:tav>
                                      </p:tavLst>
                                    </p:anim>
                                    <p:anim calcmode="lin" valueType="num">
                                      <p:cBhvr>
                                        <p:cTn id="91" dur="500" fill="hold"/>
                                        <p:tgtEl>
                                          <p:spTgt spid="26"/>
                                        </p:tgtEl>
                                        <p:attrNameLst>
                                          <p:attrName>ppt_h</p:attrName>
                                        </p:attrNameLst>
                                      </p:cBhvr>
                                      <p:tavLst>
                                        <p:tav tm="0">
                                          <p:val>
                                            <p:fltVal val="0"/>
                                          </p:val>
                                        </p:tav>
                                        <p:tav tm="100000">
                                          <p:val>
                                            <p:strVal val="#ppt_h"/>
                                          </p:val>
                                        </p:tav>
                                      </p:tavLst>
                                    </p:anim>
                                    <p:animEffect transition="in" filter="fade">
                                      <p:cBhvr>
                                        <p:cTn id="92" dur="500"/>
                                        <p:tgtEl>
                                          <p:spTgt spid="26"/>
                                        </p:tgtEl>
                                      </p:cBhvr>
                                    </p:animEffect>
                                  </p:childTnLst>
                                </p:cTn>
                              </p:par>
                            </p:childTnLst>
                          </p:cTn>
                        </p:par>
                        <p:par>
                          <p:cTn id="93" fill="hold">
                            <p:stCondLst>
                              <p:cond delay="2000"/>
                            </p:stCondLst>
                            <p:childTnLst>
                              <p:par>
                                <p:cTn id="94" presetID="18" presetClass="entr" presetSubtype="6"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strips(downRight)">
                                      <p:cBhvr>
                                        <p:cTn id="96" dur="500"/>
                                        <p:tgtEl>
                                          <p:spTgt spid="20"/>
                                        </p:tgtEl>
                                      </p:cBhvr>
                                    </p:animEffect>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nodeType="clickEffect">
                                  <p:stCondLst>
                                    <p:cond delay="0"/>
                                  </p:stCondLst>
                                  <p:childTnLst>
                                    <p:set>
                                      <p:cBhvr>
                                        <p:cTn id="100" dur="1" fill="hold">
                                          <p:stCondLst>
                                            <p:cond delay="0"/>
                                          </p:stCondLst>
                                        </p:cTn>
                                        <p:tgtEl>
                                          <p:spTgt spid="17"/>
                                        </p:tgtEl>
                                        <p:attrNameLst>
                                          <p:attrName>style.visibility</p:attrName>
                                        </p:attrNameLst>
                                      </p:cBhvr>
                                      <p:to>
                                        <p:strVal val="visible"/>
                                      </p:to>
                                    </p:set>
                                    <p:anim calcmode="lin" valueType="num">
                                      <p:cBhvr additive="base">
                                        <p:cTn id="101" dur="500" fill="hold"/>
                                        <p:tgtEl>
                                          <p:spTgt spid="17"/>
                                        </p:tgtEl>
                                        <p:attrNameLst>
                                          <p:attrName>ppt_x</p:attrName>
                                        </p:attrNameLst>
                                      </p:cBhvr>
                                      <p:tavLst>
                                        <p:tav tm="0">
                                          <p:val>
                                            <p:strVal val="#ppt_x"/>
                                          </p:val>
                                        </p:tav>
                                        <p:tav tm="100000">
                                          <p:val>
                                            <p:strVal val="#ppt_x"/>
                                          </p:val>
                                        </p:tav>
                                      </p:tavLst>
                                    </p:anim>
                                    <p:anim calcmode="lin" valueType="num">
                                      <p:cBhvr additive="base">
                                        <p:cTn id="102" dur="500" fill="hold"/>
                                        <p:tgtEl>
                                          <p:spTgt spid="17"/>
                                        </p:tgtEl>
                                        <p:attrNameLst>
                                          <p:attrName>ppt_y</p:attrName>
                                        </p:attrNameLst>
                                      </p:cBhvr>
                                      <p:tavLst>
                                        <p:tav tm="0">
                                          <p:val>
                                            <p:strVal val="1+#ppt_h/2"/>
                                          </p:val>
                                        </p:tav>
                                        <p:tav tm="100000">
                                          <p:val>
                                            <p:strVal val="#ppt_y"/>
                                          </p:val>
                                        </p:tav>
                                      </p:tavLst>
                                    </p:anim>
                                  </p:childTnLst>
                                </p:cTn>
                              </p:par>
                            </p:childTnLst>
                          </p:cTn>
                        </p:par>
                        <p:par>
                          <p:cTn id="103" fill="hold">
                            <p:stCondLst>
                              <p:cond delay="500"/>
                            </p:stCondLst>
                            <p:childTnLst>
                              <p:par>
                                <p:cTn id="104" presetID="10" presetClass="entr" presetSubtype="0" fill="hold" grpId="0" nodeType="afterEffect">
                                  <p:stCondLst>
                                    <p:cond delay="0"/>
                                  </p:stCondLst>
                                  <p:childTnLst>
                                    <p:set>
                                      <p:cBhvr>
                                        <p:cTn id="105" dur="1" fill="hold">
                                          <p:stCondLst>
                                            <p:cond delay="0"/>
                                          </p:stCondLst>
                                        </p:cTn>
                                        <p:tgtEl>
                                          <p:spTgt spid="16"/>
                                        </p:tgtEl>
                                        <p:attrNameLst>
                                          <p:attrName>style.visibility</p:attrName>
                                        </p:attrNameLst>
                                      </p:cBhvr>
                                      <p:to>
                                        <p:strVal val="visible"/>
                                      </p:to>
                                    </p:set>
                                    <p:animEffect transition="in" filter="fade">
                                      <p:cBhvr>
                                        <p:cTn id="106" dur="500"/>
                                        <p:tgtEl>
                                          <p:spTgt spid="16"/>
                                        </p:tgtEl>
                                      </p:cBhvr>
                                    </p:animEffect>
                                  </p:childTnLst>
                                </p:cTn>
                              </p:par>
                            </p:childTnLst>
                          </p:cTn>
                        </p:par>
                        <p:par>
                          <p:cTn id="107" fill="hold">
                            <p:stCondLst>
                              <p:cond delay="1000"/>
                            </p:stCondLst>
                            <p:childTnLst>
                              <p:par>
                                <p:cTn id="108" presetID="22" presetClass="entr" presetSubtype="1" fill="hold" grpId="0" nodeType="afterEffect">
                                  <p:stCondLst>
                                    <p:cond delay="0"/>
                                  </p:stCondLst>
                                  <p:childTnLst>
                                    <p:set>
                                      <p:cBhvr>
                                        <p:cTn id="109" dur="1" fill="hold">
                                          <p:stCondLst>
                                            <p:cond delay="0"/>
                                          </p:stCondLst>
                                        </p:cTn>
                                        <p:tgtEl>
                                          <p:spTgt spid="8"/>
                                        </p:tgtEl>
                                        <p:attrNameLst>
                                          <p:attrName>style.visibility</p:attrName>
                                        </p:attrNameLst>
                                      </p:cBhvr>
                                      <p:to>
                                        <p:strVal val="visible"/>
                                      </p:to>
                                    </p:set>
                                    <p:animEffect transition="in" filter="wipe(up)">
                                      <p:cBhvr>
                                        <p:cTn id="110" dur="500"/>
                                        <p:tgtEl>
                                          <p:spTgt spid="8"/>
                                        </p:tgtEl>
                                      </p:cBhvr>
                                    </p:animEffect>
                                  </p:childTnLst>
                                </p:cTn>
                              </p:par>
                            </p:childTnLst>
                          </p:cTn>
                        </p:par>
                        <p:par>
                          <p:cTn id="111" fill="hold">
                            <p:stCondLst>
                              <p:cond delay="1500"/>
                            </p:stCondLst>
                            <p:childTnLst>
                              <p:par>
                                <p:cTn id="112" presetID="53" presetClass="entr" presetSubtype="16" fill="hold" grpId="0" nodeType="afterEffect">
                                  <p:stCondLst>
                                    <p:cond delay="0"/>
                                  </p:stCondLst>
                                  <p:childTnLst>
                                    <p:set>
                                      <p:cBhvr>
                                        <p:cTn id="113" dur="1" fill="hold">
                                          <p:stCondLst>
                                            <p:cond delay="0"/>
                                          </p:stCondLst>
                                        </p:cTn>
                                        <p:tgtEl>
                                          <p:spTgt spid="12"/>
                                        </p:tgtEl>
                                        <p:attrNameLst>
                                          <p:attrName>style.visibility</p:attrName>
                                        </p:attrNameLst>
                                      </p:cBhvr>
                                      <p:to>
                                        <p:strVal val="visible"/>
                                      </p:to>
                                    </p:set>
                                    <p:anim calcmode="lin" valueType="num">
                                      <p:cBhvr>
                                        <p:cTn id="114" dur="500" fill="hold"/>
                                        <p:tgtEl>
                                          <p:spTgt spid="12"/>
                                        </p:tgtEl>
                                        <p:attrNameLst>
                                          <p:attrName>ppt_w</p:attrName>
                                        </p:attrNameLst>
                                      </p:cBhvr>
                                      <p:tavLst>
                                        <p:tav tm="0">
                                          <p:val>
                                            <p:fltVal val="0"/>
                                          </p:val>
                                        </p:tav>
                                        <p:tav tm="100000">
                                          <p:val>
                                            <p:strVal val="#ppt_w"/>
                                          </p:val>
                                        </p:tav>
                                      </p:tavLst>
                                    </p:anim>
                                    <p:anim calcmode="lin" valueType="num">
                                      <p:cBhvr>
                                        <p:cTn id="115" dur="500" fill="hold"/>
                                        <p:tgtEl>
                                          <p:spTgt spid="12"/>
                                        </p:tgtEl>
                                        <p:attrNameLst>
                                          <p:attrName>ppt_h</p:attrName>
                                        </p:attrNameLst>
                                      </p:cBhvr>
                                      <p:tavLst>
                                        <p:tav tm="0">
                                          <p:val>
                                            <p:fltVal val="0"/>
                                          </p:val>
                                        </p:tav>
                                        <p:tav tm="100000">
                                          <p:val>
                                            <p:strVal val="#ppt_h"/>
                                          </p:val>
                                        </p:tav>
                                      </p:tavLst>
                                    </p:anim>
                                    <p:animEffect transition="in" filter="fade">
                                      <p:cBhvr>
                                        <p:cTn id="116" dur="500"/>
                                        <p:tgtEl>
                                          <p:spTgt spid="12"/>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27"/>
                                        </p:tgtEl>
                                        <p:attrNameLst>
                                          <p:attrName>style.visibility</p:attrName>
                                        </p:attrNameLst>
                                      </p:cBhvr>
                                      <p:to>
                                        <p:strVal val="visible"/>
                                      </p:to>
                                    </p:set>
                                    <p:anim calcmode="lin" valueType="num">
                                      <p:cBhvr>
                                        <p:cTn id="119" dur="500" fill="hold"/>
                                        <p:tgtEl>
                                          <p:spTgt spid="27"/>
                                        </p:tgtEl>
                                        <p:attrNameLst>
                                          <p:attrName>ppt_w</p:attrName>
                                        </p:attrNameLst>
                                      </p:cBhvr>
                                      <p:tavLst>
                                        <p:tav tm="0">
                                          <p:val>
                                            <p:fltVal val="0"/>
                                          </p:val>
                                        </p:tav>
                                        <p:tav tm="100000">
                                          <p:val>
                                            <p:strVal val="#ppt_w"/>
                                          </p:val>
                                        </p:tav>
                                      </p:tavLst>
                                    </p:anim>
                                    <p:anim calcmode="lin" valueType="num">
                                      <p:cBhvr>
                                        <p:cTn id="120" dur="500" fill="hold"/>
                                        <p:tgtEl>
                                          <p:spTgt spid="27"/>
                                        </p:tgtEl>
                                        <p:attrNameLst>
                                          <p:attrName>ppt_h</p:attrName>
                                        </p:attrNameLst>
                                      </p:cBhvr>
                                      <p:tavLst>
                                        <p:tav tm="0">
                                          <p:val>
                                            <p:fltVal val="0"/>
                                          </p:val>
                                        </p:tav>
                                        <p:tav tm="100000">
                                          <p:val>
                                            <p:strVal val="#ppt_h"/>
                                          </p:val>
                                        </p:tav>
                                      </p:tavLst>
                                    </p:anim>
                                    <p:animEffect transition="in" filter="fade">
                                      <p:cBhvr>
                                        <p:cTn id="121" dur="500"/>
                                        <p:tgtEl>
                                          <p:spTgt spid="27"/>
                                        </p:tgtEl>
                                      </p:cBhvr>
                                    </p:animEffect>
                                  </p:childTnLst>
                                </p:cTn>
                              </p:par>
                            </p:childTnLst>
                          </p:cTn>
                        </p:par>
                        <p:par>
                          <p:cTn id="122" fill="hold">
                            <p:stCondLst>
                              <p:cond delay="2000"/>
                            </p:stCondLst>
                            <p:childTnLst>
                              <p:par>
                                <p:cTn id="123" presetID="18" presetClass="entr" presetSubtype="6" fill="hold" grpId="0" nodeType="afterEffect">
                                  <p:stCondLst>
                                    <p:cond delay="0"/>
                                  </p:stCondLst>
                                  <p:childTnLst>
                                    <p:set>
                                      <p:cBhvr>
                                        <p:cTn id="124" dur="1" fill="hold">
                                          <p:stCondLst>
                                            <p:cond delay="0"/>
                                          </p:stCondLst>
                                        </p:cTn>
                                        <p:tgtEl>
                                          <p:spTgt spid="22"/>
                                        </p:tgtEl>
                                        <p:attrNameLst>
                                          <p:attrName>style.visibility</p:attrName>
                                        </p:attrNameLst>
                                      </p:cBhvr>
                                      <p:to>
                                        <p:strVal val="visible"/>
                                      </p:to>
                                    </p:set>
                                    <p:animEffect transition="in" filter="strips(downRight)">
                                      <p:cBhvr>
                                        <p:cTn id="125" dur="500"/>
                                        <p:tgtEl>
                                          <p:spTgt spid="22"/>
                                        </p:tgtEl>
                                      </p:cBhvr>
                                    </p:animEffect>
                                  </p:childTnLst>
                                </p:cTn>
                              </p:par>
                            </p:childTnLst>
                          </p:cTn>
                        </p:par>
                      </p:childTnLst>
                    </p:cTn>
                  </p:par>
                  <p:par>
                    <p:cTn id="126" fill="hold">
                      <p:stCondLst>
                        <p:cond delay="indefinite"/>
                      </p:stCondLst>
                      <p:childTnLst>
                        <p:par>
                          <p:cTn id="127" fill="hold">
                            <p:stCondLst>
                              <p:cond delay="0"/>
                            </p:stCondLst>
                            <p:childTnLst>
                              <p:par>
                                <p:cTn id="128" presetID="2" presetClass="entr" presetSubtype="4" fill="hold" nodeType="clickEffect">
                                  <p:stCondLst>
                                    <p:cond delay="0"/>
                                  </p:stCondLst>
                                  <p:childTnLst>
                                    <p:set>
                                      <p:cBhvr>
                                        <p:cTn id="129" dur="1" fill="hold">
                                          <p:stCondLst>
                                            <p:cond delay="0"/>
                                          </p:stCondLst>
                                        </p:cTn>
                                        <p:tgtEl>
                                          <p:spTgt spid="39"/>
                                        </p:tgtEl>
                                        <p:attrNameLst>
                                          <p:attrName>style.visibility</p:attrName>
                                        </p:attrNameLst>
                                      </p:cBhvr>
                                      <p:to>
                                        <p:strVal val="visible"/>
                                      </p:to>
                                    </p:set>
                                    <p:anim calcmode="lin" valueType="num">
                                      <p:cBhvr additive="base">
                                        <p:cTn id="130" dur="500" fill="hold"/>
                                        <p:tgtEl>
                                          <p:spTgt spid="39"/>
                                        </p:tgtEl>
                                        <p:attrNameLst>
                                          <p:attrName>ppt_x</p:attrName>
                                        </p:attrNameLst>
                                      </p:cBhvr>
                                      <p:tavLst>
                                        <p:tav tm="0">
                                          <p:val>
                                            <p:strVal val="#ppt_x"/>
                                          </p:val>
                                        </p:tav>
                                        <p:tav tm="100000">
                                          <p:val>
                                            <p:strVal val="#ppt_x"/>
                                          </p:val>
                                        </p:tav>
                                      </p:tavLst>
                                    </p:anim>
                                    <p:anim calcmode="lin" valueType="num">
                                      <p:cBhvr additive="base">
                                        <p:cTn id="131" dur="500" fill="hold"/>
                                        <p:tgtEl>
                                          <p:spTgt spid="39"/>
                                        </p:tgtEl>
                                        <p:attrNameLst>
                                          <p:attrName>ppt_y</p:attrName>
                                        </p:attrNameLst>
                                      </p:cBhvr>
                                      <p:tavLst>
                                        <p:tav tm="0">
                                          <p:val>
                                            <p:strVal val="1+#ppt_h/2"/>
                                          </p:val>
                                        </p:tav>
                                        <p:tav tm="100000">
                                          <p:val>
                                            <p:strVal val="#ppt_y"/>
                                          </p:val>
                                        </p:tav>
                                      </p:tavLst>
                                    </p:anim>
                                  </p:childTnLst>
                                </p:cTn>
                              </p:par>
                            </p:childTnLst>
                          </p:cTn>
                        </p:par>
                        <p:par>
                          <p:cTn id="132" fill="hold">
                            <p:stCondLst>
                              <p:cond delay="500"/>
                            </p:stCondLst>
                            <p:childTnLst>
                              <p:par>
                                <p:cTn id="133" presetID="1" presetClass="entr" presetSubtype="0" fill="hold" grpId="0" nodeType="afterEffect">
                                  <p:stCondLst>
                                    <p:cond delay="0"/>
                                  </p:stCondLst>
                                  <p:childTnLst>
                                    <p:set>
                                      <p:cBhvr>
                                        <p:cTn id="134" dur="1" fill="hold">
                                          <p:stCondLst>
                                            <p:cond delay="0"/>
                                          </p:stCondLst>
                                        </p:cTn>
                                        <p:tgtEl>
                                          <p:spTgt spid="28"/>
                                        </p:tgtEl>
                                        <p:attrNameLst>
                                          <p:attrName>style.visibility</p:attrName>
                                        </p:attrNameLst>
                                      </p:cBhvr>
                                      <p:to>
                                        <p:strVal val="visible"/>
                                      </p:to>
                                    </p:set>
                                  </p:childTnLst>
                                </p:cTn>
                              </p:par>
                              <p:par>
                                <p:cTn id="135" presetID="27" presetClass="emph" presetSubtype="0" fill="remove" grpId="1" nodeType="withEffect">
                                  <p:stCondLst>
                                    <p:cond delay="0"/>
                                  </p:stCondLst>
                                  <p:childTnLst>
                                    <p:animClr clrSpc="rgb" dir="cw">
                                      <p:cBhvr override="childStyle">
                                        <p:cTn id="136" dur="250" autoRev="1" fill="remove"/>
                                        <p:tgtEl>
                                          <p:spTgt spid="28"/>
                                        </p:tgtEl>
                                        <p:attrNameLst>
                                          <p:attrName>style.color</p:attrName>
                                        </p:attrNameLst>
                                      </p:cBhvr>
                                      <p:to>
                                        <a:schemeClr val="bg1"/>
                                      </p:to>
                                    </p:animClr>
                                    <p:animClr clrSpc="rgb" dir="cw">
                                      <p:cBhvr>
                                        <p:cTn id="137" dur="250" autoRev="1" fill="remove"/>
                                        <p:tgtEl>
                                          <p:spTgt spid="28"/>
                                        </p:tgtEl>
                                        <p:attrNameLst>
                                          <p:attrName>fillcolor</p:attrName>
                                        </p:attrNameLst>
                                      </p:cBhvr>
                                      <p:to>
                                        <a:schemeClr val="bg1"/>
                                      </p:to>
                                    </p:animClr>
                                    <p:set>
                                      <p:cBhvr>
                                        <p:cTn id="138" dur="250" autoRev="1" fill="remove"/>
                                        <p:tgtEl>
                                          <p:spTgt spid="28"/>
                                        </p:tgtEl>
                                        <p:attrNameLst>
                                          <p:attrName>fill.type</p:attrName>
                                        </p:attrNameLst>
                                      </p:cBhvr>
                                      <p:to>
                                        <p:strVal val="solid"/>
                                      </p:to>
                                    </p:set>
                                    <p:set>
                                      <p:cBhvr>
                                        <p:cTn id="139" dur="250" autoRev="1" fill="remove"/>
                                        <p:tgtEl>
                                          <p:spTgt spid="28"/>
                                        </p:tgtEl>
                                        <p:attrNameLst>
                                          <p:attrName>fill.on</p:attrName>
                                        </p:attrNameLst>
                                      </p:cBhvr>
                                      <p:to>
                                        <p:strVal val="true"/>
                                      </p:to>
                                    </p:set>
                                  </p:childTnLst>
                                </p:cTn>
                              </p:par>
                            </p:childTnLst>
                          </p:cTn>
                        </p:par>
                        <p:par>
                          <p:cTn id="140" fill="hold">
                            <p:stCondLst>
                              <p:cond delay="500"/>
                            </p:stCondLst>
                            <p:childTnLst>
                              <p:par>
                                <p:cTn id="141" presetID="10" presetClass="entr" presetSubtype="0" fill="hold" grpId="0" nodeType="afterEffect">
                                  <p:stCondLst>
                                    <p:cond delay="0"/>
                                  </p:stCondLst>
                                  <p:childTnLst>
                                    <p:set>
                                      <p:cBhvr>
                                        <p:cTn id="142" dur="1" fill="hold">
                                          <p:stCondLst>
                                            <p:cond delay="0"/>
                                          </p:stCondLst>
                                        </p:cTn>
                                        <p:tgtEl>
                                          <p:spTgt spid="29"/>
                                        </p:tgtEl>
                                        <p:attrNameLst>
                                          <p:attrName>style.visibility</p:attrName>
                                        </p:attrNameLst>
                                      </p:cBhvr>
                                      <p:to>
                                        <p:strVal val="visible"/>
                                      </p:to>
                                    </p:set>
                                    <p:animEffect transition="in" filter="fade">
                                      <p:cBhvr>
                                        <p:cTn id="143" dur="500"/>
                                        <p:tgtEl>
                                          <p:spTgt spid="29"/>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30"/>
                                        </p:tgtEl>
                                        <p:attrNameLst>
                                          <p:attrName>style.visibility</p:attrName>
                                        </p:attrNameLst>
                                      </p:cBhvr>
                                      <p:to>
                                        <p:strVal val="visible"/>
                                      </p:to>
                                    </p:set>
                                    <p:animEffect transition="in" filter="fade">
                                      <p:cBhvr>
                                        <p:cTn id="14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uild="p"/>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8" grpId="0"/>
      <p:bldP spid="20" grpId="0"/>
      <p:bldP spid="22" grpId="0"/>
      <p:bldP spid="24" grpId="0"/>
      <p:bldP spid="25" grpId="0"/>
      <p:bldP spid="26" grpId="0"/>
      <p:bldP spid="27" grpId="0"/>
      <p:bldP spid="28" grpId="0" bldLvl="0" animBg="1"/>
      <p:bldP spid="28" grpId="1" bldLvl="0" animBg="1"/>
      <p:bldP spid="29" grpId="0" bldLvl="0" animBg="1"/>
      <p:bldP spid="30" grpId="0"/>
      <p:bldP spid="3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935355" y="705485"/>
            <a:ext cx="8061960" cy="658495"/>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lang="en-US" sz="1200" b="1" dirty="0">
                <a:solidFill>
                  <a:schemeClr val="tx1">
                    <a:lumMod val="75000"/>
                    <a:lumOff val="25000"/>
                  </a:schemeClr>
                </a:solidFill>
                <a:latin typeface="微软雅黑" panose="020B0503020204020204" pitchFamily="34" charset="-122"/>
                <a:ea typeface="微软雅黑" panose="020B0503020204020204" pitchFamily="34" charset="-122"/>
              </a:rPr>
              <a:t>1.</a:t>
            </a:r>
            <a:r>
              <a:rPr sz="1200" b="1" dirty="0">
                <a:solidFill>
                  <a:schemeClr val="tx1">
                    <a:lumMod val="75000"/>
                    <a:lumOff val="25000"/>
                  </a:schemeClr>
                </a:solidFill>
                <a:latin typeface="微软雅黑" panose="020B0503020204020204" pitchFamily="34" charset="-122"/>
                <a:ea typeface="微软雅黑" panose="020B0503020204020204" pitchFamily="34" charset="-122"/>
              </a:rPr>
              <a:t>粗细线分明</a:t>
            </a:r>
            <a:r>
              <a:rPr lang="zh-CN" sz="1200" b="1" dirty="0">
                <a:solidFill>
                  <a:schemeClr val="tx1">
                    <a:lumMod val="75000"/>
                    <a:lumOff val="25000"/>
                  </a:schemeClr>
                </a:solidFill>
                <a:latin typeface="微软雅黑" panose="020B0503020204020204" pitchFamily="34" charset="-122"/>
                <a:ea typeface="微软雅黑" panose="020B0503020204020204" pitchFamily="34" charset="-122"/>
              </a:rPr>
              <a:t>，</a:t>
            </a:r>
            <a:r>
              <a:rPr sz="12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缺一根线扣2分，多一根线扣2分，错一根线扣2分</a:t>
            </a:r>
            <a:endParaRPr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just">
              <a:lnSpc>
                <a:spcPct val="120000"/>
              </a:lnSpc>
              <a:buNone/>
            </a:pPr>
            <a:r>
              <a:rPr lang="en-US" sz="1200" b="1" dirty="0">
                <a:solidFill>
                  <a:schemeClr val="tx1">
                    <a:lumMod val="75000"/>
                    <a:lumOff val="25000"/>
                  </a:schemeClr>
                </a:solidFill>
                <a:latin typeface="微软雅黑" panose="020B0503020204020204" pitchFamily="34" charset="-122"/>
                <a:ea typeface="微软雅黑" panose="020B0503020204020204" pitchFamily="34" charset="-122"/>
              </a:rPr>
              <a:t>2.</a:t>
            </a:r>
            <a:r>
              <a:rPr sz="1200" b="1" dirty="0">
                <a:solidFill>
                  <a:schemeClr val="tx1">
                    <a:lumMod val="75000"/>
                    <a:lumOff val="25000"/>
                  </a:schemeClr>
                </a:solidFill>
                <a:latin typeface="微软雅黑" panose="020B0503020204020204" pitchFamily="34" charset="-122"/>
                <a:ea typeface="微软雅黑" panose="020B0503020204020204" pitchFamily="34" charset="-122"/>
              </a:rPr>
              <a:t>尺寸标注不符合国家标准规定扣2分，尺寸标注完整，尺寸多一处或少一个扣2分</a:t>
            </a:r>
            <a:endParaRPr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just">
              <a:lnSpc>
                <a:spcPct val="120000"/>
              </a:lnSpc>
              <a:buNone/>
            </a:pPr>
            <a:r>
              <a:rPr lang="en-US" sz="1200" b="1" dirty="0">
                <a:solidFill>
                  <a:schemeClr val="tx1">
                    <a:lumMod val="75000"/>
                    <a:lumOff val="25000"/>
                  </a:schemeClr>
                </a:solidFill>
                <a:latin typeface="微软雅黑" panose="020B0503020204020204" pitchFamily="34" charset="-122"/>
                <a:ea typeface="微软雅黑" panose="020B0503020204020204" pitchFamily="34" charset="-122"/>
              </a:rPr>
              <a:t>3.</a:t>
            </a:r>
            <a:r>
              <a:rPr sz="1200" b="1" dirty="0">
                <a:solidFill>
                  <a:schemeClr val="tx1">
                    <a:lumMod val="75000"/>
                    <a:lumOff val="25000"/>
                  </a:schemeClr>
                </a:solidFill>
                <a:latin typeface="微软雅黑" panose="020B0503020204020204" pitchFamily="34" charset="-122"/>
                <a:ea typeface="微软雅黑" panose="020B0503020204020204" pitchFamily="34" charset="-122"/>
              </a:rPr>
              <a:t>不填充不得分，颜色不对不得分</a:t>
            </a:r>
            <a:endParaRPr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just">
              <a:lnSpc>
                <a:spcPct val="120000"/>
              </a:lnSpc>
              <a:buNone/>
            </a:pPr>
            <a:r>
              <a:rPr lang="en-US" sz="1200" b="1" dirty="0">
                <a:solidFill>
                  <a:schemeClr val="tx1">
                    <a:lumMod val="75000"/>
                    <a:lumOff val="25000"/>
                  </a:schemeClr>
                </a:solidFill>
                <a:latin typeface="微软雅黑" panose="020B0503020204020204" pitchFamily="34" charset="-122"/>
                <a:ea typeface="微软雅黑" panose="020B0503020204020204" pitchFamily="34" charset="-122"/>
              </a:rPr>
              <a:t>4.</a:t>
            </a:r>
            <a:r>
              <a:rPr sz="1200" b="1" dirty="0">
                <a:solidFill>
                  <a:schemeClr val="tx1">
                    <a:lumMod val="75000"/>
                    <a:lumOff val="25000"/>
                  </a:schemeClr>
                </a:solidFill>
                <a:latin typeface="微软雅黑" panose="020B0503020204020204" pitchFamily="34" charset="-122"/>
                <a:ea typeface="微软雅黑" panose="020B0503020204020204" pitchFamily="34" charset="-122"/>
              </a:rPr>
              <a:t>不按要求上交不得分</a:t>
            </a:r>
            <a:endParaRPr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1272876" y="205571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1272876"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1409720"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1435756"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图层调用准确</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p:nvPr/>
        </p:nvSpPr>
        <p:spPr>
          <a:xfrm>
            <a:off x="1336925"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000" dirty="0">
                <a:solidFill>
                  <a:schemeClr val="bg1"/>
                </a:solidFill>
                <a:latin typeface="微软雅黑" panose="020B0503020204020204" pitchFamily="34" charset="-122"/>
                <a:ea typeface="微软雅黑" panose="020B0503020204020204" pitchFamily="34" charset="-122"/>
              </a:rPr>
              <a:t>粗细线分明</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8" name="Down Arrow 91"/>
          <p:cNvSpPr/>
          <p:nvPr/>
        </p:nvSpPr>
        <p:spPr>
          <a:xfrm>
            <a:off x="2615807" y="205571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2615807"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752652"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2778687"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标注规范</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p:nvPr/>
        </p:nvSpPr>
        <p:spPr>
          <a:xfrm>
            <a:off x="2679856"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尺寸标注符合国家标准规定</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Down Arrow 96"/>
          <p:cNvSpPr/>
          <p:nvPr/>
        </p:nvSpPr>
        <p:spPr>
          <a:xfrm>
            <a:off x="3952313" y="205571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952313"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4089157"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4115193"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图案填充</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p:nvPr/>
        </p:nvSpPr>
        <p:spPr>
          <a:xfrm>
            <a:off x="4016361"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l">
              <a:buNone/>
            </a:pPr>
            <a:r>
              <a:rPr lang="zh-CN" altLang="en-US" sz="1000" b="1" dirty="0">
                <a:solidFill>
                  <a:schemeClr val="bg1"/>
                </a:solidFill>
                <a:latin typeface="微软雅黑" panose="020B0503020204020204" pitchFamily="34" charset="-122"/>
                <a:ea typeface="微软雅黑" panose="020B0503020204020204" pitchFamily="34" charset="-122"/>
                <a:cs typeface="Lato Regular"/>
                <a:sym typeface="+mn-ea"/>
              </a:rPr>
              <a:t>将按照图案颜色填充，五边形为黄色，五角星为红色。</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8" name="Down Arrow 101"/>
          <p:cNvSpPr/>
          <p:nvPr/>
        </p:nvSpPr>
        <p:spPr>
          <a:xfrm>
            <a:off x="5301669" y="205571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5301669"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5438514"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5464549"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正确尺寸</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p:nvPr/>
        </p:nvSpPr>
        <p:spPr>
          <a:xfrm>
            <a:off x="5365718"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sym typeface="+mn-ea"/>
              </a:rPr>
              <a:t>看懂图形，按尺寸正确绘图。</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Down Arrow 106"/>
          <p:cNvSpPr/>
          <p:nvPr/>
        </p:nvSpPr>
        <p:spPr>
          <a:xfrm>
            <a:off x="6651026" y="205571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651026"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p:nvPr/>
        </p:nvSpPr>
        <p:spPr>
          <a:xfrm>
            <a:off x="6787871"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6" name="Text Placeholder 4"/>
          <p:cNvSpPr txBox="1"/>
          <p:nvPr/>
        </p:nvSpPr>
        <p:spPr>
          <a:xfrm>
            <a:off x="6813905"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文件</a:t>
            </a:r>
            <a:r>
              <a:rPr lang="zh-CN" altLang="en-US" sz="1100" b="1" dirty="0">
                <a:solidFill>
                  <a:schemeClr val="bg1"/>
                </a:solidFill>
                <a:latin typeface="微软雅黑" panose="020B0503020204020204" pitchFamily="34" charset="-122"/>
                <a:ea typeface="微软雅黑" panose="020B0503020204020204" pitchFamily="34" charset="-122"/>
                <a:cs typeface="Lato Regular"/>
              </a:rPr>
              <a:t>保存</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p:nvPr/>
        </p:nvSpPr>
        <p:spPr>
          <a:xfrm>
            <a:off x="6715074"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b="1" dirty="0">
                <a:solidFill>
                  <a:schemeClr val="bg1"/>
                </a:solidFill>
                <a:latin typeface="微软雅黑" panose="020B0503020204020204" pitchFamily="34" charset="-122"/>
                <a:ea typeface="微软雅黑" panose="020B0503020204020204" pitchFamily="34" charset="-122"/>
                <a:cs typeface="Lato Regular"/>
                <a:sym typeface="+mn-ea"/>
              </a:rPr>
              <a:t>以自己姓名为文件名保存并上交。</a:t>
            </a:r>
            <a:endParaRPr lang="zh-CN" altLang="en-US" sz="1000" b="1" dirty="0">
              <a:solidFill>
                <a:schemeClr val="bg1"/>
              </a:solidFill>
              <a:latin typeface="微软雅黑" panose="020B0503020204020204" pitchFamily="34" charset="-122"/>
              <a:ea typeface="微软雅黑" panose="020B0503020204020204" pitchFamily="34" charset="-122"/>
              <a:cs typeface="Lato Regular"/>
            </a:endParaRPr>
          </a:p>
          <a:p>
            <a:pPr marL="0" indent="0" algn="just">
              <a:buNone/>
            </a:pP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4" name="Text Placeholder 6"/>
          <p:cNvSpPr txBox="1"/>
          <p:nvPr/>
        </p:nvSpPr>
        <p:spPr>
          <a:xfrm>
            <a:off x="549910" y="1661795"/>
            <a:ext cx="8061960" cy="34417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lnSpc>
                <a:spcPct val="120000"/>
              </a:lnSpc>
              <a:buNone/>
            </a:pPr>
            <a:r>
              <a:rPr sz="1800" dirty="0">
                <a:solidFill>
                  <a:schemeClr val="tx1">
                    <a:lumMod val="75000"/>
                    <a:lumOff val="25000"/>
                  </a:schemeClr>
                </a:solidFill>
                <a:latin typeface="微软雅黑" panose="020B0503020204020204" pitchFamily="34" charset="-122"/>
                <a:ea typeface="微软雅黑" panose="020B0503020204020204" pitchFamily="34" charset="-122"/>
              </a:rPr>
              <a:t>线上教学平台</a:t>
            </a:r>
            <a:r>
              <a:rPr lang="zh-CN" sz="1800" dirty="0">
                <a:solidFill>
                  <a:schemeClr val="tx1">
                    <a:lumMod val="75000"/>
                    <a:lumOff val="25000"/>
                  </a:schemeClr>
                </a:solidFill>
                <a:latin typeface="微软雅黑" panose="020B0503020204020204" pitchFamily="34" charset="-122"/>
                <a:ea typeface="微软雅黑" panose="020B0503020204020204" pitchFamily="34" charset="-122"/>
              </a:rPr>
              <a:t>评价体系</a:t>
            </a:r>
            <a:endParaRPr 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1649"/>
                            </p:stCondLst>
                            <p:childTnLst>
                              <p:par>
                                <p:cTn id="21" presetID="53" presetClass="entr" presetSubtype="16"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2149"/>
                            </p:stCondLst>
                            <p:childTnLst>
                              <p:par>
                                <p:cTn id="47" presetID="53" presetClass="entr" presetSubtype="16"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Effect transition="in" filter="fade">
                                      <p:cBhvr>
                                        <p:cTn id="51" dur="500"/>
                                        <p:tgtEl>
                                          <p:spTgt spid="8"/>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 fill="hold"/>
                                        <p:tgtEl>
                                          <p:spTgt spid="9"/>
                                        </p:tgtEl>
                                        <p:attrNameLst>
                                          <p:attrName>ppt_w</p:attrName>
                                        </p:attrNameLst>
                                      </p:cBhvr>
                                      <p:tavLst>
                                        <p:tav tm="0">
                                          <p:val>
                                            <p:fltVal val="0"/>
                                          </p:val>
                                        </p:tav>
                                        <p:tav tm="100000">
                                          <p:val>
                                            <p:strVal val="#ppt_w"/>
                                          </p:val>
                                        </p:tav>
                                      </p:tavLst>
                                    </p:anim>
                                    <p:anim calcmode="lin" valueType="num">
                                      <p:cBhvr>
                                        <p:cTn id="55" dur="500" fill="hold"/>
                                        <p:tgtEl>
                                          <p:spTgt spid="9"/>
                                        </p:tgtEl>
                                        <p:attrNameLst>
                                          <p:attrName>ppt_h</p:attrName>
                                        </p:attrNameLst>
                                      </p:cBhvr>
                                      <p:tavLst>
                                        <p:tav tm="0">
                                          <p:val>
                                            <p:fltVal val="0"/>
                                          </p:val>
                                        </p:tav>
                                        <p:tav tm="100000">
                                          <p:val>
                                            <p:strVal val="#ppt_h"/>
                                          </p:val>
                                        </p:tav>
                                      </p:tavLst>
                                    </p:anim>
                                    <p:animEffect transition="in" filter="fade">
                                      <p:cBhvr>
                                        <p:cTn id="56" dur="500"/>
                                        <p:tgtEl>
                                          <p:spTgt spid="9"/>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Effect transition="in" filter="fade">
                                      <p:cBhvr>
                                        <p:cTn id="61" dur="500"/>
                                        <p:tgtEl>
                                          <p:spTgt spid="10"/>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par>
                          <p:cTn id="72" fill="hold">
                            <p:stCondLst>
                              <p:cond delay="2649"/>
                            </p:stCondLst>
                            <p:childTnLst>
                              <p:par>
                                <p:cTn id="73" presetID="53" presetClass="entr" presetSubtype="16"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Effect transition="in" filter="fade">
                                      <p:cBhvr>
                                        <p:cTn id="77" dur="500"/>
                                        <p:tgtEl>
                                          <p:spTgt spid="13"/>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Effect transition="in" filter="fade">
                                      <p:cBhvr>
                                        <p:cTn id="82" dur="500"/>
                                        <p:tgtEl>
                                          <p:spTgt spid="14"/>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p:cTn id="85" dur="500" fill="hold"/>
                                        <p:tgtEl>
                                          <p:spTgt spid="15"/>
                                        </p:tgtEl>
                                        <p:attrNameLst>
                                          <p:attrName>ppt_w</p:attrName>
                                        </p:attrNameLst>
                                      </p:cBhvr>
                                      <p:tavLst>
                                        <p:tav tm="0">
                                          <p:val>
                                            <p:fltVal val="0"/>
                                          </p:val>
                                        </p:tav>
                                        <p:tav tm="100000">
                                          <p:val>
                                            <p:strVal val="#ppt_w"/>
                                          </p:val>
                                        </p:tav>
                                      </p:tavLst>
                                    </p:anim>
                                    <p:anim calcmode="lin" valueType="num">
                                      <p:cBhvr>
                                        <p:cTn id="86" dur="500" fill="hold"/>
                                        <p:tgtEl>
                                          <p:spTgt spid="15"/>
                                        </p:tgtEl>
                                        <p:attrNameLst>
                                          <p:attrName>ppt_h</p:attrName>
                                        </p:attrNameLst>
                                      </p:cBhvr>
                                      <p:tavLst>
                                        <p:tav tm="0">
                                          <p:val>
                                            <p:fltVal val="0"/>
                                          </p:val>
                                        </p:tav>
                                        <p:tav tm="100000">
                                          <p:val>
                                            <p:strVal val="#ppt_h"/>
                                          </p:val>
                                        </p:tav>
                                      </p:tavLst>
                                    </p:anim>
                                    <p:animEffect transition="in" filter="fade">
                                      <p:cBhvr>
                                        <p:cTn id="87" dur="500"/>
                                        <p:tgtEl>
                                          <p:spTgt spid="1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16"/>
                                        </p:tgtEl>
                                        <p:attrNameLst>
                                          <p:attrName>style.visibility</p:attrName>
                                        </p:attrNameLst>
                                      </p:cBhvr>
                                      <p:to>
                                        <p:strVal val="visible"/>
                                      </p:to>
                                    </p:set>
                                    <p:anim calcmode="lin" valueType="num">
                                      <p:cBhvr>
                                        <p:cTn id="90" dur="500" fill="hold"/>
                                        <p:tgtEl>
                                          <p:spTgt spid="16"/>
                                        </p:tgtEl>
                                        <p:attrNameLst>
                                          <p:attrName>ppt_w</p:attrName>
                                        </p:attrNameLst>
                                      </p:cBhvr>
                                      <p:tavLst>
                                        <p:tav tm="0">
                                          <p:val>
                                            <p:fltVal val="0"/>
                                          </p:val>
                                        </p:tav>
                                        <p:tav tm="100000">
                                          <p:val>
                                            <p:strVal val="#ppt_w"/>
                                          </p:val>
                                        </p:tav>
                                      </p:tavLst>
                                    </p:anim>
                                    <p:anim calcmode="lin" valueType="num">
                                      <p:cBhvr>
                                        <p:cTn id="91" dur="500" fill="hold"/>
                                        <p:tgtEl>
                                          <p:spTgt spid="16"/>
                                        </p:tgtEl>
                                        <p:attrNameLst>
                                          <p:attrName>ppt_h</p:attrName>
                                        </p:attrNameLst>
                                      </p:cBhvr>
                                      <p:tavLst>
                                        <p:tav tm="0">
                                          <p:val>
                                            <p:fltVal val="0"/>
                                          </p:val>
                                        </p:tav>
                                        <p:tav tm="100000">
                                          <p:val>
                                            <p:strVal val="#ppt_h"/>
                                          </p:val>
                                        </p:tav>
                                      </p:tavLst>
                                    </p:anim>
                                    <p:animEffect transition="in" filter="fade">
                                      <p:cBhvr>
                                        <p:cTn id="92" dur="500"/>
                                        <p:tgtEl>
                                          <p:spTgt spid="16"/>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p:cTn id="95" dur="500" fill="hold"/>
                                        <p:tgtEl>
                                          <p:spTgt spid="17"/>
                                        </p:tgtEl>
                                        <p:attrNameLst>
                                          <p:attrName>ppt_w</p:attrName>
                                        </p:attrNameLst>
                                      </p:cBhvr>
                                      <p:tavLst>
                                        <p:tav tm="0">
                                          <p:val>
                                            <p:fltVal val="0"/>
                                          </p:val>
                                        </p:tav>
                                        <p:tav tm="100000">
                                          <p:val>
                                            <p:strVal val="#ppt_w"/>
                                          </p:val>
                                        </p:tav>
                                      </p:tavLst>
                                    </p:anim>
                                    <p:anim calcmode="lin" valueType="num">
                                      <p:cBhvr>
                                        <p:cTn id="96" dur="500" fill="hold"/>
                                        <p:tgtEl>
                                          <p:spTgt spid="17"/>
                                        </p:tgtEl>
                                        <p:attrNameLst>
                                          <p:attrName>ppt_h</p:attrName>
                                        </p:attrNameLst>
                                      </p:cBhvr>
                                      <p:tavLst>
                                        <p:tav tm="0">
                                          <p:val>
                                            <p:fltVal val="0"/>
                                          </p:val>
                                        </p:tav>
                                        <p:tav tm="100000">
                                          <p:val>
                                            <p:strVal val="#ppt_h"/>
                                          </p:val>
                                        </p:tav>
                                      </p:tavLst>
                                    </p:anim>
                                    <p:animEffect transition="in" filter="fade">
                                      <p:cBhvr>
                                        <p:cTn id="97" dur="500"/>
                                        <p:tgtEl>
                                          <p:spTgt spid="17"/>
                                        </p:tgtEl>
                                      </p:cBhvr>
                                    </p:animEffect>
                                  </p:childTnLst>
                                </p:cTn>
                              </p:par>
                            </p:childTnLst>
                          </p:cTn>
                        </p:par>
                        <p:par>
                          <p:cTn id="98" fill="hold">
                            <p:stCondLst>
                              <p:cond delay="3149"/>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19"/>
                                        </p:tgtEl>
                                        <p:attrNameLst>
                                          <p:attrName>style.visibility</p:attrName>
                                        </p:attrNameLst>
                                      </p:cBhvr>
                                      <p:to>
                                        <p:strVal val="visible"/>
                                      </p:to>
                                    </p:set>
                                    <p:anim calcmode="lin" valueType="num">
                                      <p:cBhvr>
                                        <p:cTn id="106" dur="500" fill="hold"/>
                                        <p:tgtEl>
                                          <p:spTgt spid="19"/>
                                        </p:tgtEl>
                                        <p:attrNameLst>
                                          <p:attrName>ppt_w</p:attrName>
                                        </p:attrNameLst>
                                      </p:cBhvr>
                                      <p:tavLst>
                                        <p:tav tm="0">
                                          <p:val>
                                            <p:fltVal val="0"/>
                                          </p:val>
                                        </p:tav>
                                        <p:tav tm="100000">
                                          <p:val>
                                            <p:strVal val="#ppt_w"/>
                                          </p:val>
                                        </p:tav>
                                      </p:tavLst>
                                    </p:anim>
                                    <p:anim calcmode="lin" valueType="num">
                                      <p:cBhvr>
                                        <p:cTn id="107" dur="500" fill="hold"/>
                                        <p:tgtEl>
                                          <p:spTgt spid="19"/>
                                        </p:tgtEl>
                                        <p:attrNameLst>
                                          <p:attrName>ppt_h</p:attrName>
                                        </p:attrNameLst>
                                      </p:cBhvr>
                                      <p:tavLst>
                                        <p:tav tm="0">
                                          <p:val>
                                            <p:fltVal val="0"/>
                                          </p:val>
                                        </p:tav>
                                        <p:tav tm="100000">
                                          <p:val>
                                            <p:strVal val="#ppt_h"/>
                                          </p:val>
                                        </p:tav>
                                      </p:tavLst>
                                    </p:anim>
                                    <p:animEffect transition="in" filter="fade">
                                      <p:cBhvr>
                                        <p:cTn id="108" dur="500"/>
                                        <p:tgtEl>
                                          <p:spTgt spid="19"/>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20"/>
                                        </p:tgtEl>
                                        <p:attrNameLst>
                                          <p:attrName>style.visibility</p:attrName>
                                        </p:attrNameLst>
                                      </p:cBhvr>
                                      <p:to>
                                        <p:strVal val="visible"/>
                                      </p:to>
                                    </p:set>
                                    <p:anim calcmode="lin" valueType="num">
                                      <p:cBhvr>
                                        <p:cTn id="111" dur="500" fill="hold"/>
                                        <p:tgtEl>
                                          <p:spTgt spid="20"/>
                                        </p:tgtEl>
                                        <p:attrNameLst>
                                          <p:attrName>ppt_w</p:attrName>
                                        </p:attrNameLst>
                                      </p:cBhvr>
                                      <p:tavLst>
                                        <p:tav tm="0">
                                          <p:val>
                                            <p:fltVal val="0"/>
                                          </p:val>
                                        </p:tav>
                                        <p:tav tm="100000">
                                          <p:val>
                                            <p:strVal val="#ppt_w"/>
                                          </p:val>
                                        </p:tav>
                                      </p:tavLst>
                                    </p:anim>
                                    <p:anim calcmode="lin" valueType="num">
                                      <p:cBhvr>
                                        <p:cTn id="112" dur="500" fill="hold"/>
                                        <p:tgtEl>
                                          <p:spTgt spid="20"/>
                                        </p:tgtEl>
                                        <p:attrNameLst>
                                          <p:attrName>ppt_h</p:attrName>
                                        </p:attrNameLst>
                                      </p:cBhvr>
                                      <p:tavLst>
                                        <p:tav tm="0">
                                          <p:val>
                                            <p:fltVal val="0"/>
                                          </p:val>
                                        </p:tav>
                                        <p:tav tm="100000">
                                          <p:val>
                                            <p:strVal val="#ppt_h"/>
                                          </p:val>
                                        </p:tav>
                                      </p:tavLst>
                                    </p:anim>
                                    <p:animEffect transition="in" filter="fade">
                                      <p:cBhvr>
                                        <p:cTn id="113" dur="500"/>
                                        <p:tgtEl>
                                          <p:spTgt spid="20"/>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21"/>
                                        </p:tgtEl>
                                        <p:attrNameLst>
                                          <p:attrName>style.visibility</p:attrName>
                                        </p:attrNameLst>
                                      </p:cBhvr>
                                      <p:to>
                                        <p:strVal val="visible"/>
                                      </p:to>
                                    </p:set>
                                    <p:anim calcmode="lin" valueType="num">
                                      <p:cBhvr>
                                        <p:cTn id="116" dur="500" fill="hold"/>
                                        <p:tgtEl>
                                          <p:spTgt spid="21"/>
                                        </p:tgtEl>
                                        <p:attrNameLst>
                                          <p:attrName>ppt_w</p:attrName>
                                        </p:attrNameLst>
                                      </p:cBhvr>
                                      <p:tavLst>
                                        <p:tav tm="0">
                                          <p:val>
                                            <p:fltVal val="0"/>
                                          </p:val>
                                        </p:tav>
                                        <p:tav tm="100000">
                                          <p:val>
                                            <p:strVal val="#ppt_w"/>
                                          </p:val>
                                        </p:tav>
                                      </p:tavLst>
                                    </p:anim>
                                    <p:anim calcmode="lin" valueType="num">
                                      <p:cBhvr>
                                        <p:cTn id="117" dur="500" fill="hold"/>
                                        <p:tgtEl>
                                          <p:spTgt spid="21"/>
                                        </p:tgtEl>
                                        <p:attrNameLst>
                                          <p:attrName>ppt_h</p:attrName>
                                        </p:attrNameLst>
                                      </p:cBhvr>
                                      <p:tavLst>
                                        <p:tav tm="0">
                                          <p:val>
                                            <p:fltVal val="0"/>
                                          </p:val>
                                        </p:tav>
                                        <p:tav tm="100000">
                                          <p:val>
                                            <p:strVal val="#ppt_h"/>
                                          </p:val>
                                        </p:tav>
                                      </p:tavLst>
                                    </p:anim>
                                    <p:animEffect transition="in" filter="fade">
                                      <p:cBhvr>
                                        <p:cTn id="118" dur="500"/>
                                        <p:tgtEl>
                                          <p:spTgt spid="21"/>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500" fill="hold"/>
                                        <p:tgtEl>
                                          <p:spTgt spid="22"/>
                                        </p:tgtEl>
                                        <p:attrNameLst>
                                          <p:attrName>ppt_w</p:attrName>
                                        </p:attrNameLst>
                                      </p:cBhvr>
                                      <p:tavLst>
                                        <p:tav tm="0">
                                          <p:val>
                                            <p:fltVal val="0"/>
                                          </p:val>
                                        </p:tav>
                                        <p:tav tm="100000">
                                          <p:val>
                                            <p:strVal val="#ppt_w"/>
                                          </p:val>
                                        </p:tav>
                                      </p:tavLst>
                                    </p:anim>
                                    <p:anim calcmode="lin" valueType="num">
                                      <p:cBhvr>
                                        <p:cTn id="122" dur="500" fill="hold"/>
                                        <p:tgtEl>
                                          <p:spTgt spid="22"/>
                                        </p:tgtEl>
                                        <p:attrNameLst>
                                          <p:attrName>ppt_h</p:attrName>
                                        </p:attrNameLst>
                                      </p:cBhvr>
                                      <p:tavLst>
                                        <p:tav tm="0">
                                          <p:val>
                                            <p:fltVal val="0"/>
                                          </p:val>
                                        </p:tav>
                                        <p:tav tm="100000">
                                          <p:val>
                                            <p:strVal val="#ppt_h"/>
                                          </p:val>
                                        </p:tav>
                                      </p:tavLst>
                                    </p:anim>
                                    <p:animEffect transition="in" filter="fade">
                                      <p:cBhvr>
                                        <p:cTn id="123" dur="500"/>
                                        <p:tgtEl>
                                          <p:spTgt spid="22"/>
                                        </p:tgtEl>
                                      </p:cBhvr>
                                    </p:animEffect>
                                  </p:childTnLst>
                                </p:cTn>
                              </p:par>
                            </p:childTnLst>
                          </p:cTn>
                        </p:par>
                        <p:par>
                          <p:cTn id="124" fill="hold">
                            <p:stCondLst>
                              <p:cond delay="3649"/>
                            </p:stCondLst>
                            <p:childTnLst>
                              <p:par>
                                <p:cTn id="125" presetID="53" presetClass="entr" presetSubtype="16" fill="hold" grpId="0" nodeType="afterEffect">
                                  <p:stCondLst>
                                    <p:cond delay="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500" fill="hold"/>
                                        <p:tgtEl>
                                          <p:spTgt spid="23"/>
                                        </p:tgtEl>
                                        <p:attrNameLst>
                                          <p:attrName>ppt_w</p:attrName>
                                        </p:attrNameLst>
                                      </p:cBhvr>
                                      <p:tavLst>
                                        <p:tav tm="0">
                                          <p:val>
                                            <p:fltVal val="0"/>
                                          </p:val>
                                        </p:tav>
                                        <p:tav tm="100000">
                                          <p:val>
                                            <p:strVal val="#ppt_w"/>
                                          </p:val>
                                        </p:tav>
                                      </p:tavLst>
                                    </p:anim>
                                    <p:anim calcmode="lin" valueType="num">
                                      <p:cBhvr>
                                        <p:cTn id="128" dur="500" fill="hold"/>
                                        <p:tgtEl>
                                          <p:spTgt spid="23"/>
                                        </p:tgtEl>
                                        <p:attrNameLst>
                                          <p:attrName>ppt_h</p:attrName>
                                        </p:attrNameLst>
                                      </p:cBhvr>
                                      <p:tavLst>
                                        <p:tav tm="0">
                                          <p:val>
                                            <p:fltVal val="0"/>
                                          </p:val>
                                        </p:tav>
                                        <p:tav tm="100000">
                                          <p:val>
                                            <p:strVal val="#ppt_h"/>
                                          </p:val>
                                        </p:tav>
                                      </p:tavLst>
                                    </p:anim>
                                    <p:animEffect transition="in" filter="fade">
                                      <p:cBhvr>
                                        <p:cTn id="129" dur="500"/>
                                        <p:tgtEl>
                                          <p:spTgt spid="23"/>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4"/>
                                        </p:tgtEl>
                                        <p:attrNameLst>
                                          <p:attrName>style.visibility</p:attrName>
                                        </p:attrNameLst>
                                      </p:cBhvr>
                                      <p:to>
                                        <p:strVal val="visible"/>
                                      </p:to>
                                    </p:set>
                                    <p:anim calcmode="lin" valueType="num">
                                      <p:cBhvr>
                                        <p:cTn id="132" dur="500" fill="hold"/>
                                        <p:tgtEl>
                                          <p:spTgt spid="24"/>
                                        </p:tgtEl>
                                        <p:attrNameLst>
                                          <p:attrName>ppt_w</p:attrName>
                                        </p:attrNameLst>
                                      </p:cBhvr>
                                      <p:tavLst>
                                        <p:tav tm="0">
                                          <p:val>
                                            <p:fltVal val="0"/>
                                          </p:val>
                                        </p:tav>
                                        <p:tav tm="100000">
                                          <p:val>
                                            <p:strVal val="#ppt_w"/>
                                          </p:val>
                                        </p:tav>
                                      </p:tavLst>
                                    </p:anim>
                                    <p:anim calcmode="lin" valueType="num">
                                      <p:cBhvr>
                                        <p:cTn id="133" dur="500" fill="hold"/>
                                        <p:tgtEl>
                                          <p:spTgt spid="24"/>
                                        </p:tgtEl>
                                        <p:attrNameLst>
                                          <p:attrName>ppt_h</p:attrName>
                                        </p:attrNameLst>
                                      </p:cBhvr>
                                      <p:tavLst>
                                        <p:tav tm="0">
                                          <p:val>
                                            <p:fltVal val="0"/>
                                          </p:val>
                                        </p:tav>
                                        <p:tav tm="100000">
                                          <p:val>
                                            <p:strVal val="#ppt_h"/>
                                          </p:val>
                                        </p:tav>
                                      </p:tavLst>
                                    </p:anim>
                                    <p:animEffect transition="in" filter="fade">
                                      <p:cBhvr>
                                        <p:cTn id="134" dur="500"/>
                                        <p:tgtEl>
                                          <p:spTgt spid="24"/>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25"/>
                                        </p:tgtEl>
                                        <p:attrNameLst>
                                          <p:attrName>style.visibility</p:attrName>
                                        </p:attrNameLst>
                                      </p:cBhvr>
                                      <p:to>
                                        <p:strVal val="visible"/>
                                      </p:to>
                                    </p:set>
                                    <p:anim calcmode="lin" valueType="num">
                                      <p:cBhvr>
                                        <p:cTn id="137" dur="500" fill="hold"/>
                                        <p:tgtEl>
                                          <p:spTgt spid="25"/>
                                        </p:tgtEl>
                                        <p:attrNameLst>
                                          <p:attrName>ppt_w</p:attrName>
                                        </p:attrNameLst>
                                      </p:cBhvr>
                                      <p:tavLst>
                                        <p:tav tm="0">
                                          <p:val>
                                            <p:fltVal val="0"/>
                                          </p:val>
                                        </p:tav>
                                        <p:tav tm="100000">
                                          <p:val>
                                            <p:strVal val="#ppt_w"/>
                                          </p:val>
                                        </p:tav>
                                      </p:tavLst>
                                    </p:anim>
                                    <p:anim calcmode="lin" valueType="num">
                                      <p:cBhvr>
                                        <p:cTn id="138" dur="500" fill="hold"/>
                                        <p:tgtEl>
                                          <p:spTgt spid="25"/>
                                        </p:tgtEl>
                                        <p:attrNameLst>
                                          <p:attrName>ppt_h</p:attrName>
                                        </p:attrNameLst>
                                      </p:cBhvr>
                                      <p:tavLst>
                                        <p:tav tm="0">
                                          <p:val>
                                            <p:fltVal val="0"/>
                                          </p:val>
                                        </p:tav>
                                        <p:tav tm="100000">
                                          <p:val>
                                            <p:strVal val="#ppt_h"/>
                                          </p:val>
                                        </p:tav>
                                      </p:tavLst>
                                    </p:anim>
                                    <p:animEffect transition="in" filter="fade">
                                      <p:cBhvr>
                                        <p:cTn id="139" dur="500"/>
                                        <p:tgtEl>
                                          <p:spTgt spid="25"/>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 calcmode="lin" valueType="num">
                                      <p:cBhvr>
                                        <p:cTn id="142" dur="500" fill="hold"/>
                                        <p:tgtEl>
                                          <p:spTgt spid="26"/>
                                        </p:tgtEl>
                                        <p:attrNameLst>
                                          <p:attrName>ppt_w</p:attrName>
                                        </p:attrNameLst>
                                      </p:cBhvr>
                                      <p:tavLst>
                                        <p:tav tm="0">
                                          <p:val>
                                            <p:fltVal val="0"/>
                                          </p:val>
                                        </p:tav>
                                        <p:tav tm="100000">
                                          <p:val>
                                            <p:strVal val="#ppt_w"/>
                                          </p:val>
                                        </p:tav>
                                      </p:tavLst>
                                    </p:anim>
                                    <p:anim calcmode="lin" valueType="num">
                                      <p:cBhvr>
                                        <p:cTn id="143" dur="500" fill="hold"/>
                                        <p:tgtEl>
                                          <p:spTgt spid="26"/>
                                        </p:tgtEl>
                                        <p:attrNameLst>
                                          <p:attrName>ppt_h</p:attrName>
                                        </p:attrNameLst>
                                      </p:cBhvr>
                                      <p:tavLst>
                                        <p:tav tm="0">
                                          <p:val>
                                            <p:fltVal val="0"/>
                                          </p:val>
                                        </p:tav>
                                        <p:tav tm="100000">
                                          <p:val>
                                            <p:strVal val="#ppt_h"/>
                                          </p:val>
                                        </p:tav>
                                      </p:tavLst>
                                    </p:anim>
                                    <p:animEffect transition="in" filter="fade">
                                      <p:cBhvr>
                                        <p:cTn id="144" dur="500"/>
                                        <p:tgtEl>
                                          <p:spTgt spid="26"/>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27"/>
                                        </p:tgtEl>
                                        <p:attrNameLst>
                                          <p:attrName>style.visibility</p:attrName>
                                        </p:attrNameLst>
                                      </p:cBhvr>
                                      <p:to>
                                        <p:strVal val="visible"/>
                                      </p:to>
                                    </p:set>
                                    <p:anim calcmode="lin" valueType="num">
                                      <p:cBhvr>
                                        <p:cTn id="147" dur="500" fill="hold"/>
                                        <p:tgtEl>
                                          <p:spTgt spid="27"/>
                                        </p:tgtEl>
                                        <p:attrNameLst>
                                          <p:attrName>ppt_w</p:attrName>
                                        </p:attrNameLst>
                                      </p:cBhvr>
                                      <p:tavLst>
                                        <p:tav tm="0">
                                          <p:val>
                                            <p:fltVal val="0"/>
                                          </p:val>
                                        </p:tav>
                                        <p:tav tm="100000">
                                          <p:val>
                                            <p:strVal val="#ppt_w"/>
                                          </p:val>
                                        </p:tav>
                                      </p:tavLst>
                                    </p:anim>
                                    <p:anim calcmode="lin" valueType="num">
                                      <p:cBhvr>
                                        <p:cTn id="148" dur="500" fill="hold"/>
                                        <p:tgtEl>
                                          <p:spTgt spid="27"/>
                                        </p:tgtEl>
                                        <p:attrNameLst>
                                          <p:attrName>ppt_h</p:attrName>
                                        </p:attrNameLst>
                                      </p:cBhvr>
                                      <p:tavLst>
                                        <p:tav tm="0">
                                          <p:val>
                                            <p:fltVal val="0"/>
                                          </p:val>
                                        </p:tav>
                                        <p:tav tm="100000">
                                          <p:val>
                                            <p:strVal val="#ppt_h"/>
                                          </p:val>
                                        </p:tav>
                                      </p:tavLst>
                                    </p:anim>
                                    <p:animEffect transition="in" filter="fade">
                                      <p:cBhvr>
                                        <p:cTn id="1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P spid="5" grpId="0"/>
      <p:bldP spid="6" grpId="0"/>
      <p:bldP spid="7" grpId="0"/>
      <p:bldP spid="8" grpId="0" bldLvl="0" animBg="1"/>
      <p:bldP spid="9" grpId="0" bldLvl="0" animBg="1"/>
      <p:bldP spid="10" grpId="0"/>
      <p:bldP spid="11" grpId="0"/>
      <p:bldP spid="12" grpId="0"/>
      <p:bldP spid="13" grpId="0" bldLvl="0" animBg="1"/>
      <p:bldP spid="14" grpId="0" bldLvl="0" animBg="1"/>
      <p:bldP spid="15" grpId="0"/>
      <p:bldP spid="16" grpId="0"/>
      <p:bldP spid="17" grpId="0"/>
      <p:bldP spid="18" grpId="0" bldLvl="0" animBg="1"/>
      <p:bldP spid="19" grpId="0" bldLvl="0" animBg="1"/>
      <p:bldP spid="20" grpId="0"/>
      <p:bldP spid="21" grpId="0"/>
      <p:bldP spid="22" grpId="0"/>
      <p:bldP spid="23" grpId="0" bldLvl="0" animBg="1"/>
      <p:bldP spid="24" grpId="0" bldLvl="0" animBg="1"/>
      <p:bldP spid="25" grpId="0"/>
      <p:bldP spid="26" grpId="0"/>
      <p:bldP spid="27" grpId="0"/>
      <p:bldP spid="33" grpId="0"/>
      <p:bldP spid="3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5736678" y="1618241"/>
            <a:ext cx="1943204" cy="2906395"/>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轴类零件的</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绘制</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轴类零件是穿插在轴承中间、车轮中间或齿轮中间的圆柱形物件，它们是支撑转动零件并与之一起回转以传递运动、扭矩或弯矩的机械零件。下面请AutoCAD2018直线、矩形、圆弧和图案填充等命令绘制如图所示轴类零件图形。</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2038272"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latin typeface="微软雅黑" panose="020B0503020204020204" pitchFamily="34" charset="-122"/>
                <a:ea typeface="微软雅黑" panose="020B0503020204020204" pitchFamily="34" charset="-122"/>
              </a:rPr>
              <a:t>实例训练</a:t>
            </a:r>
            <a:endParaRPr lang="zh-CN" altLang="en-US" dirty="0">
              <a:latin typeface="微软雅黑" panose="020B0503020204020204" pitchFamily="34" charset="-122"/>
              <a:ea typeface="微软雅黑" panose="020B0503020204020204" pitchFamily="34" charset="-122"/>
            </a:endParaRPr>
          </a:p>
        </p:txBody>
      </p:sp>
      <p:pic>
        <p:nvPicPr>
          <p:cNvPr id="49" name="图片 49" descr="图2-38 轴类零件图形"/>
          <p:cNvPicPr>
            <a:picLocks noChangeAspect="1"/>
          </p:cNvPicPr>
          <p:nvPr/>
        </p:nvPicPr>
        <p:blipFill>
          <a:blip r:embed="rId1"/>
          <a:srcRect l="10972" t="42686" b="6305"/>
          <a:stretch>
            <a:fillRect/>
          </a:stretch>
        </p:blipFill>
        <p:spPr>
          <a:xfrm>
            <a:off x="1541145" y="1656080"/>
            <a:ext cx="3865245" cy="31343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par>
                                <p:cTn id="16" presetID="22" presetClass="entr" presetSubtype="8" fill="hold" grpId="0" nodeType="withEffect">
                                  <p:stCondLst>
                                    <p:cond delay="650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1"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blinds(horizontal)">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ppt_x"/>
                                          </p:val>
                                        </p:tav>
                                        <p:tav tm="100000">
                                          <p:val>
                                            <p:strVal val="#ppt_x"/>
                                          </p:val>
                                        </p:tav>
                                      </p:tavLst>
                                    </p:anim>
                                    <p:anim calcmode="lin" valueType="num">
                                      <p:cBhvr additive="base">
                                        <p:cTn id="29"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6" grpId="0"/>
      <p:bldP spid="41" grpId="0" bldLvl="0" animBg="1"/>
      <p:bldP spid="36"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任务小结</a:t>
            </a:r>
            <a:endParaRPr lang="zh-CN" altLang="en-US" sz="2800" b="1" dirty="0"/>
          </a:p>
        </p:txBody>
      </p:sp>
      <p:sp>
        <p:nvSpPr>
          <p:cNvPr id="4" name="圆角矩形 3"/>
          <p:cNvSpPr/>
          <p:nvPr/>
        </p:nvSpPr>
        <p:spPr>
          <a:xfrm>
            <a:off x="3356610" y="967740"/>
            <a:ext cx="1915795"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6610" y="2941320"/>
            <a:ext cx="1915160" cy="85534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610" y="3977005"/>
            <a:ext cx="1915795" cy="81089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4745" y="1159510"/>
            <a:ext cx="1539875"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矩形的绘制</a:t>
            </a:r>
            <a:endParaRPr lang="zh-CN" altLang="en-US" sz="2000" dirty="0">
              <a:solidFill>
                <a:schemeClr val="tx1">
                  <a:lumMod val="75000"/>
                  <a:lumOff val="25000"/>
                </a:schemeClr>
              </a:solidFill>
            </a:endParaRPr>
          </a:p>
        </p:txBody>
      </p:sp>
      <p:sp>
        <p:nvSpPr>
          <p:cNvPr id="10" name="TextBox 9"/>
          <p:cNvSpPr txBox="1"/>
          <p:nvPr/>
        </p:nvSpPr>
        <p:spPr>
          <a:xfrm>
            <a:off x="3674745" y="3128010"/>
            <a:ext cx="1670685"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图案填充</a:t>
            </a:r>
            <a:endParaRPr lang="zh-CN" altLang="en-US" sz="2000" dirty="0">
              <a:solidFill>
                <a:schemeClr val="tx1">
                  <a:lumMod val="75000"/>
                  <a:lumOff val="25000"/>
                </a:schemeClr>
              </a:solidFill>
            </a:endParaRPr>
          </a:p>
        </p:txBody>
      </p:sp>
      <p:sp>
        <p:nvSpPr>
          <p:cNvPr id="11" name="TextBox 10"/>
          <p:cNvSpPr txBox="1"/>
          <p:nvPr/>
        </p:nvSpPr>
        <p:spPr>
          <a:xfrm>
            <a:off x="3674745" y="4192270"/>
            <a:ext cx="200660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渐变色</a:t>
            </a:r>
            <a:endParaRPr lang="zh-CN" altLang="en-US" sz="20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总结</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8" name="圆角矩形 7"/>
          <p:cNvSpPr/>
          <p:nvPr/>
        </p:nvSpPr>
        <p:spPr>
          <a:xfrm>
            <a:off x="3356610" y="1972945"/>
            <a:ext cx="1915795"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TextBox 8"/>
          <p:cNvSpPr txBox="1"/>
          <p:nvPr/>
        </p:nvSpPr>
        <p:spPr>
          <a:xfrm>
            <a:off x="3674745" y="2164715"/>
            <a:ext cx="159766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多边形</a:t>
            </a:r>
            <a:r>
              <a:rPr lang="zh-CN" altLang="en-US" sz="2000" dirty="0">
                <a:solidFill>
                  <a:schemeClr val="tx1">
                    <a:lumMod val="75000"/>
                    <a:lumOff val="25000"/>
                  </a:schemeClr>
                </a:solidFill>
              </a:rPr>
              <a:t>的绘制</a:t>
            </a:r>
            <a:endParaRPr lang="zh-CN" altLang="en-US" sz="2000" dirty="0">
              <a:solidFill>
                <a:schemeClr val="tx1">
                  <a:lumMod val="75000"/>
                  <a:lumOff val="25000"/>
                </a:schemeClr>
              </a:solidFill>
            </a:endParaRPr>
          </a:p>
        </p:txBody>
      </p:sp>
      <p:sp>
        <p:nvSpPr>
          <p:cNvPr id="13" name="Shape 2016"/>
          <p:cNvSpPr/>
          <p:nvPr/>
        </p:nvSpPr>
        <p:spPr>
          <a:xfrm>
            <a:off x="6044565" y="1335405"/>
            <a:ext cx="2824480" cy="28568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p>
            <a:pPr lvl="0" algn="ctr"/>
            <a:r>
              <a:rPr lang="zh-CN" altLang="en-US" sz="2000" b="1">
                <a:solidFill>
                  <a:schemeClr val="bg1"/>
                </a:solidFill>
                <a:sym typeface="+mn-ea"/>
              </a:rPr>
              <a:t>小贴士</a:t>
            </a:r>
            <a:endParaRPr lang="zh-CN" altLang="en-US" sz="2000" b="1">
              <a:solidFill>
                <a:schemeClr val="bg1"/>
              </a:solidFill>
              <a:sym typeface="+mn-ea"/>
            </a:endParaRPr>
          </a:p>
          <a:p>
            <a:pPr lvl="0" algn="ctr"/>
            <a:r>
              <a:rPr lang="zh-CN" altLang="en-US" sz="1300">
                <a:solidFill>
                  <a:schemeClr val="bg1"/>
                </a:solidFill>
                <a:sym typeface="+mn-ea"/>
              </a:rPr>
              <a:t>如果填充区域是一个封闭的多段线</a:t>
            </a:r>
            <a:endParaRPr lang="zh-CN" altLang="en-US" sz="1300">
              <a:solidFill>
                <a:schemeClr val="bg1"/>
              </a:solidFill>
              <a:sym typeface="+mn-ea"/>
            </a:endParaRPr>
          </a:p>
          <a:p>
            <a:pPr lvl="0" algn="ctr"/>
            <a:r>
              <a:rPr lang="zh-CN" altLang="en-US" sz="1300">
                <a:solidFill>
                  <a:schemeClr val="bg1"/>
                </a:solidFill>
                <a:sym typeface="+mn-ea"/>
              </a:rPr>
              <a:t>或其他图形，也不涉及到交叉和嵌</a:t>
            </a:r>
            <a:endParaRPr lang="zh-CN" altLang="en-US" sz="1300">
              <a:solidFill>
                <a:schemeClr val="bg1"/>
              </a:solidFill>
              <a:sym typeface="+mn-ea"/>
            </a:endParaRPr>
          </a:p>
          <a:p>
            <a:pPr lvl="0" algn="ctr"/>
            <a:r>
              <a:rPr lang="zh-CN" altLang="en-US" sz="1300">
                <a:solidFill>
                  <a:schemeClr val="bg1"/>
                </a:solidFill>
                <a:sym typeface="+mn-ea"/>
              </a:rPr>
              <a:t>套，比如说用矩形绘制的填充区域，建议用户填充时用“选择对象”的</a:t>
            </a:r>
            <a:endParaRPr lang="zh-CN" altLang="en-US" sz="1300">
              <a:solidFill>
                <a:schemeClr val="bg1"/>
              </a:solidFill>
              <a:sym typeface="+mn-ea"/>
            </a:endParaRPr>
          </a:p>
          <a:p>
            <a:pPr lvl="0" algn="ctr"/>
            <a:r>
              <a:rPr lang="zh-CN" altLang="en-US" sz="1300">
                <a:solidFill>
                  <a:schemeClr val="bg1"/>
                </a:solidFill>
                <a:sym typeface="+mn-ea"/>
              </a:rPr>
              <a:t>方式，直接选择组成填充边界的对</a:t>
            </a:r>
            <a:endParaRPr lang="zh-CN" altLang="en-US" sz="1300">
              <a:solidFill>
                <a:schemeClr val="bg1"/>
              </a:solidFill>
              <a:sym typeface="+mn-ea"/>
            </a:endParaRPr>
          </a:p>
          <a:p>
            <a:pPr lvl="0" algn="ctr"/>
            <a:r>
              <a:rPr lang="zh-CN" altLang="en-US" sz="1300">
                <a:solidFill>
                  <a:schemeClr val="bg1"/>
                </a:solidFill>
                <a:sym typeface="+mn-ea"/>
              </a:rPr>
              <a:t>象，这样可以避免把计算时间花费</a:t>
            </a:r>
            <a:endParaRPr lang="zh-CN" altLang="en-US" sz="1300">
              <a:solidFill>
                <a:schemeClr val="bg1"/>
              </a:solidFill>
              <a:sym typeface="+mn-ea"/>
            </a:endParaRPr>
          </a:p>
          <a:p>
            <a:pPr lvl="0" algn="ctr"/>
            <a:r>
              <a:rPr lang="zh-CN" altLang="en-US" sz="1300">
                <a:solidFill>
                  <a:schemeClr val="bg1"/>
                </a:solidFill>
                <a:sym typeface="+mn-ea"/>
              </a:rPr>
              <a:t>到其他不相关的对象上。</a:t>
            </a:r>
            <a:endParaRPr lang="zh-CN" altLang="en-US" sz="1300">
              <a:solidFill>
                <a:schemeClr val="bg1"/>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5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5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0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par>
                          <p:cTn id="31" fill="hold">
                            <p:stCondLst>
                              <p:cond delay="355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childTnLst>
                          </p:cTn>
                        </p:par>
                        <p:par>
                          <p:cTn id="41" fill="hold">
                            <p:stCondLst>
                              <p:cond delay="4050"/>
                            </p:stCondLst>
                            <p:childTnLst>
                              <p:par>
                                <p:cTn id="42" presetID="22" presetClass="entr" presetSubtype="8"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4550"/>
                            </p:stCondLst>
                            <p:childTnLst>
                              <p:par>
                                <p:cTn id="49" presetID="22" presetClass="entr" presetSubtype="8"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5050"/>
                            </p:stCondLst>
                            <p:childTnLst>
                              <p:par>
                                <p:cTn id="56" presetID="53" presetClass="entr" presetSubtype="16"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9" grpId="0"/>
      <p:bldP spid="10" grpId="0"/>
      <p:bldP spid="11" grpId="0"/>
      <p:bldP spid="16" grpId="0"/>
      <p:bldP spid="8" grpId="0" bldLvl="0" animBg="1"/>
      <p:bldP spid="12" grpId="0"/>
      <p:bldP spid="13"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05</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672080" y="2261870"/>
            <a:ext cx="6471920" cy="560705"/>
          </a:xfrm>
          <a:prstGeom prst="rect">
            <a:avLst/>
          </a:prstGeom>
          <a:noFill/>
        </p:spPr>
        <p:txBody>
          <a:bodyPr wrap="square" lIns="68584" tIns="34291" rIns="68584" bIns="34291" rtlCol="0">
            <a:spAutoFit/>
          </a:bodyPr>
          <a:lstStyle/>
          <a:p>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  </a:t>
            </a: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任务五   绘制样条曲线和多段线</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610" y="1254760"/>
            <a:ext cx="4479290"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6610" y="2582545"/>
            <a:ext cx="4479290" cy="85534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610" y="3977005"/>
            <a:ext cx="4479290" cy="81089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446721"/>
            <a:ext cx="3758504"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能设置点的样式及大小；</a:t>
            </a:r>
            <a:endParaRPr lang="zh-CN" altLang="en-US" sz="2000" dirty="0">
              <a:solidFill>
                <a:schemeClr val="tx1">
                  <a:lumMod val="75000"/>
                  <a:lumOff val="25000"/>
                </a:schemeClr>
              </a:solidFill>
            </a:endParaRPr>
          </a:p>
        </p:txBody>
      </p:sp>
      <p:sp>
        <p:nvSpPr>
          <p:cNvPr id="10" name="TextBox 9"/>
          <p:cNvSpPr txBox="1"/>
          <p:nvPr/>
        </p:nvSpPr>
        <p:spPr>
          <a:xfrm>
            <a:off x="3674745" y="2625725"/>
            <a:ext cx="4091940" cy="73850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会对线段按照“定距画点”“定数画点”绘制多个点；</a:t>
            </a:r>
            <a:endParaRPr lang="zh-CN" altLang="en-US" sz="2000" dirty="0">
              <a:solidFill>
                <a:schemeClr val="tx1">
                  <a:lumMod val="75000"/>
                  <a:lumOff val="25000"/>
                </a:schemeClr>
              </a:solidFill>
            </a:endParaRPr>
          </a:p>
        </p:txBody>
      </p:sp>
      <p:sp>
        <p:nvSpPr>
          <p:cNvPr id="11" name="TextBox 10"/>
          <p:cNvSpPr txBox="1"/>
          <p:nvPr/>
        </p:nvSpPr>
        <p:spPr>
          <a:xfrm>
            <a:off x="3675004" y="4048767"/>
            <a:ext cx="3758504" cy="73850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培养学生具有严谨细致的工作态度。</a:t>
            </a:r>
            <a:endParaRPr lang="zh-CN" altLang="en-US" sz="20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bldLvl="0" animBg="1"/>
      <p:bldP spid="5" grpId="0" animBg="1"/>
      <p:bldP spid="6" grpId="0" bldLvl="0" animBg="1"/>
      <p:bldP spid="7" grpId="0" bldLvl="0" animBg="1"/>
      <p:bldP spid="9" grpId="0"/>
      <p:bldP spid="10" grpId="0"/>
      <p:bldP spid="11"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610" y="1254760"/>
            <a:ext cx="4479290"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6610" y="2582545"/>
            <a:ext cx="4479290" cy="85534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610" y="3977005"/>
            <a:ext cx="4479290" cy="81089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512185" y="1446530"/>
            <a:ext cx="425450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会操作“样条曲线”“多段线”命令；</a:t>
            </a:r>
            <a:endParaRPr lang="zh-CN" altLang="en-US" sz="2000" dirty="0">
              <a:solidFill>
                <a:schemeClr val="tx1">
                  <a:lumMod val="75000"/>
                  <a:lumOff val="25000"/>
                </a:schemeClr>
              </a:solidFill>
            </a:endParaRPr>
          </a:p>
        </p:txBody>
      </p:sp>
      <p:sp>
        <p:nvSpPr>
          <p:cNvPr id="10" name="TextBox 9"/>
          <p:cNvSpPr txBox="1"/>
          <p:nvPr/>
        </p:nvSpPr>
        <p:spPr>
          <a:xfrm>
            <a:off x="3674745" y="2840990"/>
            <a:ext cx="409194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能绘制零件的平面图；</a:t>
            </a:r>
            <a:endParaRPr lang="zh-CN" altLang="en-US" sz="2000" dirty="0">
              <a:solidFill>
                <a:schemeClr val="tx1">
                  <a:lumMod val="75000"/>
                  <a:lumOff val="25000"/>
                </a:schemeClr>
              </a:solidFill>
            </a:endParaRPr>
          </a:p>
        </p:txBody>
      </p:sp>
      <p:sp>
        <p:nvSpPr>
          <p:cNvPr id="11" name="TextBox 10"/>
          <p:cNvSpPr txBox="1"/>
          <p:nvPr/>
        </p:nvSpPr>
        <p:spPr>
          <a:xfrm>
            <a:off x="3675004" y="3977012"/>
            <a:ext cx="3758504" cy="73850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培养学生具有严谨细致的学习态度和良好的职业素养。</a:t>
            </a:r>
            <a:endParaRPr lang="zh-CN" altLang="en-US" sz="20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9" grpId="0"/>
      <p:bldP spid="10" grpId="0"/>
      <p:bldP spid="11" grpId="0"/>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899160" y="817880"/>
            <a:ext cx="7345680" cy="168656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845835"/>
            <a:ext cx="6750750" cy="1586865"/>
          </a:xfrm>
          <a:prstGeom prst="rect">
            <a:avLst/>
          </a:prstGeom>
          <a:noFill/>
        </p:spPr>
        <p:txBody>
          <a:bodyPr wrap="square" lIns="0" tIns="0" rIns="0" bIns="0" rtlCol="0">
            <a:spAutoFit/>
          </a:bodyPr>
          <a:lstStyle/>
          <a:p>
            <a:pPr algn="just">
              <a:lnSpc>
                <a:spcPct val="120000"/>
              </a:lnSpc>
            </a:pPr>
            <a:r>
              <a:rPr lang="en-US" sz="1600" dirty="0">
                <a:solidFill>
                  <a:schemeClr val="tx1">
                    <a:lumMod val="75000"/>
                    <a:lumOff val="25000"/>
                  </a:schemeClr>
                </a:solidFill>
                <a:latin typeface="微软雅黑" panose="020B0503020204020204" pitchFamily="34" charset="-122"/>
                <a:ea typeface="微软雅黑" panose="020B0503020204020204" pitchFamily="34" charset="-122"/>
              </a:rPr>
              <a:t>      </a:t>
            </a:r>
            <a:r>
              <a:rPr sz="1400" dirty="0">
                <a:solidFill>
                  <a:schemeClr val="tx1">
                    <a:lumMod val="75000"/>
                    <a:lumOff val="25000"/>
                  </a:schemeClr>
                </a:solidFill>
                <a:latin typeface="微软雅黑" panose="020B0503020204020204" pitchFamily="34" charset="-122"/>
                <a:ea typeface="微软雅黑" panose="020B0503020204020204" pitchFamily="34" charset="-122"/>
              </a:rPr>
              <a:t>样条曲线是由多条线段光滑过渡组成。AutoCAD 2018可以进行样条曲线绘制与编辑。样条曲线可用于创建形状不规则的曲线，例如为汽车设计绘制轮廓线或地理信息系统（GIS）。多段线是由一系列线段和弧组成的，其中每段线段都是整体的一部分，在执行编辑命令时，只要选取其中的一段，则整个多段线都将发生变化。多段线的一个显著特点就是可以控制线宽。下面请使用AutoCAD 2018直线、圆、多段线、矩形、样条曲线等命令绘制一个零件的部分视图，如图所示。</a:t>
            </a:r>
            <a:endParaRPr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77306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56466" y="226421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971800" y="2562860"/>
            <a:ext cx="2571750" cy="2367280"/>
            <a:chOff x="5175" y="3431"/>
            <a:chExt cx="4050" cy="3728"/>
          </a:xfrm>
        </p:grpSpPr>
        <p:pic>
          <p:nvPicPr>
            <p:cNvPr id="50" name="图片 60"/>
            <p:cNvPicPr>
              <a:picLocks noChangeAspect="1"/>
            </p:cNvPicPr>
            <p:nvPr/>
          </p:nvPicPr>
          <p:blipFill>
            <a:blip r:embed="rId1"/>
            <a:srcRect t="1657" b="67725"/>
            <a:stretch>
              <a:fillRect/>
            </a:stretch>
          </p:blipFill>
          <p:spPr>
            <a:xfrm>
              <a:off x="5175" y="3431"/>
              <a:ext cx="4050" cy="1238"/>
            </a:xfrm>
            <a:prstGeom prst="rect">
              <a:avLst/>
            </a:prstGeom>
            <a:noFill/>
            <a:ln>
              <a:noFill/>
            </a:ln>
          </p:spPr>
        </p:pic>
        <p:pic>
          <p:nvPicPr>
            <p:cNvPr id="51" name="图片 61"/>
            <p:cNvPicPr>
              <a:picLocks noChangeAspect="1"/>
            </p:cNvPicPr>
            <p:nvPr/>
          </p:nvPicPr>
          <p:blipFill>
            <a:blip r:embed="rId1"/>
            <a:srcRect t="47136"/>
            <a:stretch>
              <a:fillRect/>
            </a:stretch>
          </p:blipFill>
          <p:spPr>
            <a:xfrm>
              <a:off x="5175" y="5009"/>
              <a:ext cx="4050" cy="2150"/>
            </a:xfrm>
            <a:prstGeom prst="rect">
              <a:avLst/>
            </a:prstGeom>
            <a:noFill/>
            <a:ln>
              <a:noFill/>
            </a:ln>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任务分析</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2599055" y="1570990"/>
            <a:ext cx="2009775" cy="709295"/>
          </a:xfrm>
          <a:prstGeom prst="rect">
            <a:avLst/>
          </a:prstGeom>
          <a:noFill/>
        </p:spPr>
        <p:txBody>
          <a:bodyPr wrap="square" lIns="70564" tIns="35282" rIns="70564" bIns="35282" rtlCol="0">
            <a:spAutoFit/>
          </a:bodyPr>
          <a:lstStyle/>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样条曲线</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多段线</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558023" y="1201697"/>
            <a:ext cx="1918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绘图</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命令的操作</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003300" y="3615055"/>
            <a:ext cx="1428750" cy="1029335"/>
          </a:xfrm>
          <a:prstGeom prst="rect">
            <a:avLst/>
          </a:prstGeom>
          <a:noFill/>
        </p:spPr>
        <p:txBody>
          <a:bodyPr wrap="square" lIns="70564" tIns="35282" rIns="70564" bIns="35282" rtlCol="0">
            <a:spAutoFit/>
          </a:bodyPr>
          <a:lstStyle/>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定形</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尺寸</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定位尺寸</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基准线</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721800" y="3171465"/>
            <a:ext cx="1664970" cy="377190"/>
          </a:xfrm>
          <a:prstGeom prst="rect">
            <a:avLst/>
          </a:prstGeom>
          <a:noFill/>
        </p:spPr>
        <p:txBody>
          <a:bodyPr wrap="none" lIns="70564" tIns="35282" rIns="70564" bIns="35282" rtlCol="0">
            <a:spAutoFit/>
          </a:bodyPr>
          <a:lstStyle/>
          <a:p>
            <a:pPr algn="l"/>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图形尺寸分析</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567923" y="3602893"/>
            <a:ext cx="2604477" cy="709295"/>
          </a:xfrm>
          <a:prstGeom prst="rect">
            <a:avLst/>
          </a:prstGeom>
          <a:noFill/>
        </p:spPr>
        <p:txBody>
          <a:bodyPr wrap="square" lIns="70564" tIns="35282" rIns="70564" bIns="35282" rtlCol="0">
            <a:spAutoFit/>
          </a:bodyPr>
          <a:lstStyle/>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三等关系</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图案填充</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573686" y="3231282"/>
            <a:ext cx="1156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绘图方法</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149"/>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649"/>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50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400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47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250"/>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5750"/>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62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childTnLst>
                          </p:cTn>
                        </p:par>
                        <p:par>
                          <p:cTn id="65" fill="hold">
                            <p:stCondLst>
                              <p:cond delay="68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8" grpId="0" bldLvl="0" animBg="1"/>
      <p:bldP spid="12" grpId="0" bldLvl="0" animBg="1"/>
      <p:bldP spid="16" grpId="0"/>
      <p:bldP spid="17" grpId="0"/>
      <p:bldP spid="18" grpId="0"/>
      <p:bldP spid="19" grpId="0"/>
      <p:bldP spid="20" grpId="0"/>
      <p:bldP spid="2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1633069" y="1347614"/>
            <a:ext cx="398195" cy="398195"/>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grpSp>
      </p:grpSp>
      <p:sp>
        <p:nvSpPr>
          <p:cNvPr id="7" name="Shape 1319"/>
          <p:cNvSpPr/>
          <p:nvPr/>
        </p:nvSpPr>
        <p:spPr>
          <a:xfrm flipV="1">
            <a:off x="2030086"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8" name="Shape 1320"/>
          <p:cNvSpPr/>
          <p:nvPr/>
        </p:nvSpPr>
        <p:spPr>
          <a:xfrm flipV="1">
            <a:off x="3608012"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9" name="Shape 1321"/>
          <p:cNvSpPr/>
          <p:nvPr/>
        </p:nvSpPr>
        <p:spPr>
          <a:xfrm flipV="1">
            <a:off x="5185939"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10" name="Shape 1322"/>
          <p:cNvSpPr/>
          <p:nvPr/>
        </p:nvSpPr>
        <p:spPr>
          <a:xfrm flipH="1">
            <a:off x="2228830"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11" name="Shape 1323"/>
          <p:cNvSpPr/>
          <p:nvPr/>
        </p:nvSpPr>
        <p:spPr>
          <a:xfrm flipH="1">
            <a:off x="3806756"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12" name="Shape 1324"/>
          <p:cNvSpPr/>
          <p:nvPr/>
        </p:nvSpPr>
        <p:spPr>
          <a:xfrm flipH="1">
            <a:off x="5384683" y="3257833"/>
            <a:ext cx="982165"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13" name="Shape 1325"/>
          <p:cNvSpPr/>
          <p:nvPr/>
        </p:nvSpPr>
        <p:spPr>
          <a:xfrm flipV="1">
            <a:off x="6763308" y="1545999"/>
            <a:ext cx="1206785"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14" name="Shape 1326"/>
          <p:cNvSpPr/>
          <p:nvPr/>
        </p:nvSpPr>
        <p:spPr>
          <a:xfrm>
            <a:off x="7969253" y="1553506"/>
            <a:ext cx="0" cy="1708395"/>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15" name="Shape 1327"/>
          <p:cNvSpPr/>
          <p:nvPr/>
        </p:nvSpPr>
        <p:spPr>
          <a:xfrm flipH="1">
            <a:off x="6962609" y="3257833"/>
            <a:ext cx="1006809"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16" name="Shape 1328"/>
          <p:cNvSpPr/>
          <p:nvPr/>
        </p:nvSpPr>
        <p:spPr>
          <a:xfrm flipH="1">
            <a:off x="1137760" y="3257833"/>
            <a:ext cx="499406"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17" name="Shape 1329"/>
          <p:cNvSpPr/>
          <p:nvPr/>
        </p:nvSpPr>
        <p:spPr>
          <a:xfrm flipV="1">
            <a:off x="1139530" y="1545999"/>
            <a:ext cx="0" cy="1715902"/>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18" name="Shape 1330"/>
          <p:cNvSpPr/>
          <p:nvPr/>
        </p:nvSpPr>
        <p:spPr>
          <a:xfrm>
            <a:off x="1135256" y="1545999"/>
            <a:ext cx="300246"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grpSp>
        <p:nvGrpSpPr>
          <p:cNvPr id="19" name="Group 1335"/>
          <p:cNvGrpSpPr/>
          <p:nvPr/>
        </p:nvGrpSpPr>
        <p:grpSpPr>
          <a:xfrm>
            <a:off x="3210994" y="1347614"/>
            <a:ext cx="398195" cy="398195"/>
            <a:chOff x="0" y="0"/>
            <a:chExt cx="1243363" cy="1243363"/>
          </a:xfrm>
        </p:grpSpPr>
        <p:sp>
          <p:nvSpPr>
            <p:cNvPr id="20" name="Shape 133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grpSp>
      </p:grpSp>
      <p:grpSp>
        <p:nvGrpSpPr>
          <p:cNvPr id="24" name="Group 1338"/>
          <p:cNvGrpSpPr/>
          <p:nvPr/>
        </p:nvGrpSpPr>
        <p:grpSpPr>
          <a:xfrm>
            <a:off x="4788921" y="1347614"/>
            <a:ext cx="398195" cy="398195"/>
            <a:chOff x="0" y="0"/>
            <a:chExt cx="1243363" cy="1243363"/>
          </a:xfrm>
        </p:grpSpPr>
        <p:sp>
          <p:nvSpPr>
            <p:cNvPr id="25" name="Shape 1336"/>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grpSp>
      <p:grpSp>
        <p:nvGrpSpPr>
          <p:cNvPr id="27" name="Group 1341"/>
          <p:cNvGrpSpPr/>
          <p:nvPr/>
        </p:nvGrpSpPr>
        <p:grpSpPr>
          <a:xfrm>
            <a:off x="6366847" y="1347614"/>
            <a:ext cx="398195" cy="398195"/>
            <a:chOff x="0" y="0"/>
            <a:chExt cx="1243363" cy="1243363"/>
          </a:xfrm>
        </p:grpSpPr>
        <p:sp>
          <p:nvSpPr>
            <p:cNvPr id="28" name="Shape 1339"/>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grpSp>
      <p:grpSp>
        <p:nvGrpSpPr>
          <p:cNvPr id="30" name="Group 1344"/>
          <p:cNvGrpSpPr/>
          <p:nvPr/>
        </p:nvGrpSpPr>
        <p:grpSpPr>
          <a:xfrm>
            <a:off x="6366847" y="3058559"/>
            <a:ext cx="398195" cy="398195"/>
            <a:chOff x="0" y="0"/>
            <a:chExt cx="1243363" cy="1243363"/>
          </a:xfrm>
        </p:grpSpPr>
        <p:sp>
          <p:nvSpPr>
            <p:cNvPr id="31" name="Shape 1342"/>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grpSp>
      <p:grpSp>
        <p:nvGrpSpPr>
          <p:cNvPr id="33" name="Group 1347"/>
          <p:cNvGrpSpPr/>
          <p:nvPr/>
        </p:nvGrpSpPr>
        <p:grpSpPr>
          <a:xfrm>
            <a:off x="4788921" y="3058559"/>
            <a:ext cx="398195" cy="398195"/>
            <a:chOff x="0" y="0"/>
            <a:chExt cx="1243363" cy="1243363"/>
          </a:xfrm>
        </p:grpSpPr>
        <p:sp>
          <p:nvSpPr>
            <p:cNvPr id="34" name="Shape 1345"/>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grpSp>
      <p:grpSp>
        <p:nvGrpSpPr>
          <p:cNvPr id="36" name="Group 1350"/>
          <p:cNvGrpSpPr/>
          <p:nvPr/>
        </p:nvGrpSpPr>
        <p:grpSpPr>
          <a:xfrm>
            <a:off x="3210995" y="3058559"/>
            <a:ext cx="398195" cy="398195"/>
            <a:chOff x="0" y="0"/>
            <a:chExt cx="1243363" cy="1243363"/>
          </a:xfrm>
        </p:grpSpPr>
        <p:sp>
          <p:nvSpPr>
            <p:cNvPr id="37" name="Shape 1348"/>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grpSp>
      <p:grpSp>
        <p:nvGrpSpPr>
          <p:cNvPr id="39" name="Group 1356"/>
          <p:cNvGrpSpPr/>
          <p:nvPr/>
        </p:nvGrpSpPr>
        <p:grpSpPr>
          <a:xfrm>
            <a:off x="1633069" y="3058559"/>
            <a:ext cx="398195" cy="398195"/>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sz="1800">
                  <a:latin typeface="微软雅黑" panose="020B0503020204020204" pitchFamily="34" charset="-122"/>
                  <a:ea typeface="微软雅黑" panose="020B0503020204020204" pitchFamily="34" charset="-122"/>
                </a:endParaRPr>
              </a:p>
            </p:txBody>
          </p:sp>
        </p:grpSp>
      </p:grpSp>
      <p:sp>
        <p:nvSpPr>
          <p:cNvPr id="45" name="TextBox 44"/>
          <p:cNvSpPr txBox="1"/>
          <p:nvPr/>
        </p:nvSpPr>
        <p:spPr>
          <a:xfrm>
            <a:off x="1633069" y="1920825"/>
            <a:ext cx="1373505" cy="368935"/>
          </a:xfrm>
          <a:prstGeom prst="rect">
            <a:avLst/>
          </a:prstGeom>
          <a:noFill/>
        </p:spPr>
        <p:txBody>
          <a:bodyPr wrap="square" lIns="0" tIns="0" rIns="0" bIns="0" rtlCol="0">
            <a:spAutoFit/>
          </a:bodyPr>
          <a:lstStyle/>
          <a:p>
            <a:pPr algn="just">
              <a:lnSpc>
                <a:spcPct val="120000"/>
              </a:lnSpc>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绘制俯视图最右侧垂直线。单击“直线”按钮。</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3210995" y="1920825"/>
            <a:ext cx="1373505" cy="184150"/>
          </a:xfrm>
          <a:prstGeom prst="rect">
            <a:avLst/>
          </a:prstGeom>
          <a:noFill/>
        </p:spPr>
        <p:txBody>
          <a:bodyPr wrap="square" lIns="0" tIns="0" rIns="0" bIns="0" rtlCol="0">
            <a:spAutoFit/>
          </a:bodyPr>
          <a:lstStyle/>
          <a:p>
            <a:pPr algn="just">
              <a:lnSpc>
                <a:spcPct val="120000"/>
              </a:lnSpc>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单击“构造线”按钮。</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788922" y="1920825"/>
            <a:ext cx="1373505" cy="184150"/>
          </a:xfrm>
          <a:prstGeom prst="rect">
            <a:avLst/>
          </a:prstGeom>
          <a:noFill/>
        </p:spPr>
        <p:txBody>
          <a:bodyPr wrap="square" lIns="0" tIns="0" rIns="0" bIns="0" rtlCol="0">
            <a:spAutoFit/>
          </a:bodyPr>
          <a:lstStyle/>
          <a:p>
            <a:pPr algn="just">
              <a:lnSpc>
                <a:spcPct val="120000"/>
              </a:lnSpc>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再次执行构造线命令。</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366847" y="1920825"/>
            <a:ext cx="1373505" cy="368935"/>
          </a:xfrm>
          <a:prstGeom prst="rect">
            <a:avLst/>
          </a:prstGeom>
          <a:noFill/>
        </p:spPr>
        <p:txBody>
          <a:bodyPr wrap="square" lIns="0" tIns="0" rIns="0" bIns="0" rtlCol="0">
            <a:spAutoFit/>
          </a:bodyPr>
          <a:lstStyle/>
          <a:p>
            <a:pPr algn="just">
              <a:lnSpc>
                <a:spcPct val="120000"/>
              </a:lnSpc>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单击“圆”按钮，执行命令。</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633069" y="3653851"/>
            <a:ext cx="1373505" cy="368935"/>
          </a:xfrm>
          <a:prstGeom prst="rect">
            <a:avLst/>
          </a:prstGeom>
          <a:noFill/>
        </p:spPr>
        <p:txBody>
          <a:bodyPr wrap="square" lIns="0" tIns="0" rIns="0" bIns="0" rtlCol="0">
            <a:spAutoFit/>
          </a:bodyPr>
          <a:lstStyle/>
          <a:p>
            <a:pPr algn="just">
              <a:lnSpc>
                <a:spcPct val="120000"/>
              </a:lnSpc>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取消正交状态，然后单击“样条曲线”按钮。</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55" name="TextBox 54"/>
          <p:cNvSpPr txBox="1"/>
          <p:nvPr/>
        </p:nvSpPr>
        <p:spPr>
          <a:xfrm>
            <a:off x="3210995" y="3653851"/>
            <a:ext cx="1373505" cy="738505"/>
          </a:xfrm>
          <a:prstGeom prst="rect">
            <a:avLst/>
          </a:prstGeom>
          <a:noFill/>
        </p:spPr>
        <p:txBody>
          <a:bodyPr wrap="square" lIns="0" tIns="0" rIns="0" bIns="0" rtlCol="0">
            <a:spAutoFit/>
          </a:bodyPr>
          <a:lstStyle/>
          <a:p>
            <a:pPr algn="just">
              <a:lnSpc>
                <a:spcPct val="120000"/>
              </a:lnSpc>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单击“矩形”按钮。 启动构造线，以正交方式绘制。</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4788922" y="3653851"/>
            <a:ext cx="1373505" cy="553720"/>
          </a:xfrm>
          <a:prstGeom prst="rect">
            <a:avLst/>
          </a:prstGeom>
          <a:noFill/>
        </p:spPr>
        <p:txBody>
          <a:bodyPr wrap="square" lIns="0" tIns="0" rIns="0" bIns="0" rtlCol="0">
            <a:spAutoFit/>
          </a:bodyPr>
          <a:lstStyle/>
          <a:p>
            <a:pPr algn="just">
              <a:lnSpc>
                <a:spcPct val="120000"/>
              </a:lnSpc>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在俯视图上方合适位置绘制两条水平构造线，相距25，</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59" name="TextBox 58"/>
          <p:cNvSpPr txBox="1"/>
          <p:nvPr/>
        </p:nvSpPr>
        <p:spPr>
          <a:xfrm>
            <a:off x="6366847" y="3653851"/>
            <a:ext cx="1373505" cy="738505"/>
          </a:xfrm>
          <a:prstGeom prst="rect">
            <a:avLst/>
          </a:prstGeom>
          <a:noFill/>
        </p:spPr>
        <p:txBody>
          <a:bodyPr wrap="square" lIns="0" tIns="0" rIns="0" bIns="0" rtlCol="0">
            <a:spAutoFit/>
          </a:bodyPr>
          <a:lstStyle/>
          <a:p>
            <a:pPr algn="just">
              <a:lnSpc>
                <a:spcPct val="120000"/>
              </a:lnSpc>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在状态栏右击“对象捕捉”按钮，右弹出的快捷菜单中选择“设置”命令，</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6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GB"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GB"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par>
                          <p:cTn id="12" fill="hold">
                            <p:stCondLst>
                              <p:cond delay="649"/>
                            </p:stCondLst>
                            <p:childTnLst>
                              <p:par>
                                <p:cTn id="13" presetID="9"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149"/>
                            </p:stCondLst>
                            <p:childTnLst>
                              <p:par>
                                <p:cTn id="17" presetID="18" presetClass="entr" presetSubtype="6"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strips(downRight)">
                                      <p:cBhvr>
                                        <p:cTn id="19" dur="500"/>
                                        <p:tgtEl>
                                          <p:spTgt spid="45"/>
                                        </p:tgtEl>
                                      </p:cBhvr>
                                    </p:animEffect>
                                  </p:childTnLst>
                                </p:cTn>
                              </p:par>
                            </p:childTnLst>
                          </p:cTn>
                        </p:par>
                        <p:par>
                          <p:cTn id="20" fill="hold">
                            <p:stCondLst>
                              <p:cond delay="1649"/>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149"/>
                            </p:stCondLst>
                            <p:childTnLst>
                              <p:par>
                                <p:cTn id="25" presetID="9"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dissolve">
                                      <p:cBhvr>
                                        <p:cTn id="27" dur="500"/>
                                        <p:tgtEl>
                                          <p:spTgt spid="19"/>
                                        </p:tgtEl>
                                      </p:cBhvr>
                                    </p:animEffect>
                                  </p:childTnLst>
                                </p:cTn>
                              </p:par>
                            </p:childTnLst>
                          </p:cTn>
                        </p:par>
                        <p:par>
                          <p:cTn id="28" fill="hold">
                            <p:stCondLst>
                              <p:cond delay="2649"/>
                            </p:stCondLst>
                            <p:childTnLst>
                              <p:par>
                                <p:cTn id="29" presetID="18" presetClass="entr" presetSubtype="6"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strips(downRight)">
                                      <p:cBhvr>
                                        <p:cTn id="31" dur="500"/>
                                        <p:tgtEl>
                                          <p:spTgt spid="47"/>
                                        </p:tgtEl>
                                      </p:cBhvr>
                                    </p:animEffect>
                                  </p:childTnLst>
                                </p:cTn>
                              </p:par>
                            </p:childTnLst>
                          </p:cTn>
                        </p:par>
                        <p:par>
                          <p:cTn id="32" fill="hold">
                            <p:stCondLst>
                              <p:cond delay="3149"/>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3649"/>
                            </p:stCondLst>
                            <p:childTnLst>
                              <p:par>
                                <p:cTn id="37" presetID="9"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dissolve">
                                      <p:cBhvr>
                                        <p:cTn id="39" dur="500"/>
                                        <p:tgtEl>
                                          <p:spTgt spid="24"/>
                                        </p:tgtEl>
                                      </p:cBhvr>
                                    </p:animEffect>
                                  </p:childTnLst>
                                </p:cTn>
                              </p:par>
                            </p:childTnLst>
                          </p:cTn>
                        </p:par>
                        <p:par>
                          <p:cTn id="40" fill="hold">
                            <p:stCondLst>
                              <p:cond delay="4149"/>
                            </p:stCondLst>
                            <p:childTnLst>
                              <p:par>
                                <p:cTn id="41" presetID="18" presetClass="entr" presetSubtype="6"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strips(downRight)">
                                      <p:cBhvr>
                                        <p:cTn id="43" dur="500"/>
                                        <p:tgtEl>
                                          <p:spTgt spid="49"/>
                                        </p:tgtEl>
                                      </p:cBhvr>
                                    </p:animEffect>
                                  </p:childTnLst>
                                </p:cTn>
                              </p:par>
                            </p:childTnLst>
                          </p:cTn>
                        </p:par>
                        <p:par>
                          <p:cTn id="44" fill="hold">
                            <p:stCondLst>
                              <p:cond delay="4649"/>
                            </p:stCondLst>
                            <p:childTnLst>
                              <p:par>
                                <p:cTn id="45" presetID="2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par>
                          <p:cTn id="48" fill="hold">
                            <p:stCondLst>
                              <p:cond delay="5149"/>
                            </p:stCondLst>
                            <p:childTnLst>
                              <p:par>
                                <p:cTn id="49" presetID="9" presetClass="entr" presetSubtype="0"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dissolve">
                                      <p:cBhvr>
                                        <p:cTn id="51" dur="500"/>
                                        <p:tgtEl>
                                          <p:spTgt spid="27"/>
                                        </p:tgtEl>
                                      </p:cBhvr>
                                    </p:animEffect>
                                  </p:childTnLst>
                                </p:cTn>
                              </p:par>
                            </p:childTnLst>
                          </p:cTn>
                        </p:par>
                        <p:par>
                          <p:cTn id="52" fill="hold">
                            <p:stCondLst>
                              <p:cond delay="5649"/>
                            </p:stCondLst>
                            <p:childTnLst>
                              <p:par>
                                <p:cTn id="53" presetID="18" presetClass="entr" presetSubtype="6"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strips(downRight)">
                                      <p:cBhvr>
                                        <p:cTn id="55" dur="500"/>
                                        <p:tgtEl>
                                          <p:spTgt spid="51"/>
                                        </p:tgtEl>
                                      </p:cBhvr>
                                    </p:animEffect>
                                  </p:childTnLst>
                                </p:cTn>
                              </p:par>
                            </p:childTnLst>
                          </p:cTn>
                        </p:par>
                        <p:par>
                          <p:cTn id="56" fill="hold">
                            <p:stCondLst>
                              <p:cond delay="6149"/>
                            </p:stCondLst>
                            <p:childTnLst>
                              <p:par>
                                <p:cTn id="57" presetID="22" presetClass="entr" presetSubtype="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par>
                          <p:cTn id="60" fill="hold">
                            <p:stCondLst>
                              <p:cond delay="6649"/>
                            </p:stCondLst>
                            <p:childTnLst>
                              <p:par>
                                <p:cTn id="61" presetID="22" presetClass="entr" presetSubtype="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par>
                          <p:cTn id="64" fill="hold">
                            <p:stCondLst>
                              <p:cond delay="7149"/>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childTnLst>
                          </p:cTn>
                        </p:par>
                        <p:par>
                          <p:cTn id="68" fill="hold">
                            <p:stCondLst>
                              <p:cond delay="7649"/>
                            </p:stCondLst>
                            <p:childTnLst>
                              <p:par>
                                <p:cTn id="69" presetID="9" presetClass="entr" presetSubtype="0" fill="hold"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dissolve">
                                      <p:cBhvr>
                                        <p:cTn id="71" dur="500"/>
                                        <p:tgtEl>
                                          <p:spTgt spid="30"/>
                                        </p:tgtEl>
                                      </p:cBhvr>
                                    </p:animEffect>
                                  </p:childTnLst>
                                </p:cTn>
                              </p:par>
                            </p:childTnLst>
                          </p:cTn>
                        </p:par>
                        <p:par>
                          <p:cTn id="72" fill="hold">
                            <p:stCondLst>
                              <p:cond delay="8149"/>
                            </p:stCondLst>
                            <p:childTnLst>
                              <p:par>
                                <p:cTn id="73" presetID="18" presetClass="entr" presetSubtype="6" fill="hold" grpId="0" nodeType="after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strips(downRight)">
                                      <p:cBhvr>
                                        <p:cTn id="75" dur="500"/>
                                        <p:tgtEl>
                                          <p:spTgt spid="59"/>
                                        </p:tgtEl>
                                      </p:cBhvr>
                                    </p:animEffect>
                                  </p:childTnLst>
                                </p:cTn>
                              </p:par>
                            </p:childTnLst>
                          </p:cTn>
                        </p:par>
                        <p:par>
                          <p:cTn id="76" fill="hold">
                            <p:stCondLst>
                              <p:cond delay="8649"/>
                            </p:stCondLst>
                            <p:childTnLst>
                              <p:par>
                                <p:cTn id="77" presetID="22" presetClass="entr" presetSubtype="2"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right)">
                                      <p:cBhvr>
                                        <p:cTn id="79" dur="500"/>
                                        <p:tgtEl>
                                          <p:spTgt spid="12"/>
                                        </p:tgtEl>
                                      </p:cBhvr>
                                    </p:animEffect>
                                  </p:childTnLst>
                                </p:cTn>
                              </p:par>
                            </p:childTnLst>
                          </p:cTn>
                        </p:par>
                        <p:par>
                          <p:cTn id="80" fill="hold">
                            <p:stCondLst>
                              <p:cond delay="9149"/>
                            </p:stCondLst>
                            <p:childTnLst>
                              <p:par>
                                <p:cTn id="81" presetID="9" presetClass="entr" presetSubtype="0" fill="hold"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dissolve">
                                      <p:cBhvr>
                                        <p:cTn id="83" dur="500"/>
                                        <p:tgtEl>
                                          <p:spTgt spid="33"/>
                                        </p:tgtEl>
                                      </p:cBhvr>
                                    </p:animEffect>
                                  </p:childTnLst>
                                </p:cTn>
                              </p:par>
                            </p:childTnLst>
                          </p:cTn>
                        </p:par>
                        <p:par>
                          <p:cTn id="84" fill="hold">
                            <p:stCondLst>
                              <p:cond delay="9649"/>
                            </p:stCondLst>
                            <p:childTnLst>
                              <p:par>
                                <p:cTn id="85" presetID="18" presetClass="entr" presetSubtype="6" fill="hold" grpId="0" nodeType="afterEffect">
                                  <p:stCondLst>
                                    <p:cond delay="0"/>
                                  </p:stCondLst>
                                  <p:childTnLst>
                                    <p:set>
                                      <p:cBhvr>
                                        <p:cTn id="86" dur="1" fill="hold">
                                          <p:stCondLst>
                                            <p:cond delay="0"/>
                                          </p:stCondLst>
                                        </p:cTn>
                                        <p:tgtEl>
                                          <p:spTgt spid="57"/>
                                        </p:tgtEl>
                                        <p:attrNameLst>
                                          <p:attrName>style.visibility</p:attrName>
                                        </p:attrNameLst>
                                      </p:cBhvr>
                                      <p:to>
                                        <p:strVal val="visible"/>
                                      </p:to>
                                    </p:set>
                                    <p:animEffect transition="in" filter="strips(downRight)">
                                      <p:cBhvr>
                                        <p:cTn id="87" dur="500"/>
                                        <p:tgtEl>
                                          <p:spTgt spid="57"/>
                                        </p:tgtEl>
                                      </p:cBhvr>
                                    </p:animEffect>
                                  </p:childTnLst>
                                </p:cTn>
                              </p:par>
                            </p:childTnLst>
                          </p:cTn>
                        </p:par>
                        <p:par>
                          <p:cTn id="88" fill="hold">
                            <p:stCondLst>
                              <p:cond delay="10149"/>
                            </p:stCondLst>
                            <p:childTnLst>
                              <p:par>
                                <p:cTn id="89" presetID="22" presetClass="entr" presetSubtype="2"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Effect transition="in" filter="wipe(right)">
                                      <p:cBhvr>
                                        <p:cTn id="91" dur="500"/>
                                        <p:tgtEl>
                                          <p:spTgt spid="11"/>
                                        </p:tgtEl>
                                      </p:cBhvr>
                                    </p:animEffect>
                                  </p:childTnLst>
                                </p:cTn>
                              </p:par>
                            </p:childTnLst>
                          </p:cTn>
                        </p:par>
                        <p:par>
                          <p:cTn id="92" fill="hold">
                            <p:stCondLst>
                              <p:cond delay="10649"/>
                            </p:stCondLst>
                            <p:childTnLst>
                              <p:par>
                                <p:cTn id="93" presetID="9" presetClass="entr" presetSubtype="0" fill="hold"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dissolve">
                                      <p:cBhvr>
                                        <p:cTn id="95" dur="500"/>
                                        <p:tgtEl>
                                          <p:spTgt spid="36"/>
                                        </p:tgtEl>
                                      </p:cBhvr>
                                    </p:animEffect>
                                  </p:childTnLst>
                                </p:cTn>
                              </p:par>
                            </p:childTnLst>
                          </p:cTn>
                        </p:par>
                        <p:par>
                          <p:cTn id="96" fill="hold">
                            <p:stCondLst>
                              <p:cond delay="11149"/>
                            </p:stCondLst>
                            <p:childTnLst>
                              <p:par>
                                <p:cTn id="97" presetID="18" presetClass="entr" presetSubtype="6" fill="hold" grpId="0" nodeType="afterEffect">
                                  <p:stCondLst>
                                    <p:cond delay="0"/>
                                  </p:stCondLst>
                                  <p:childTnLst>
                                    <p:set>
                                      <p:cBhvr>
                                        <p:cTn id="98" dur="1" fill="hold">
                                          <p:stCondLst>
                                            <p:cond delay="0"/>
                                          </p:stCondLst>
                                        </p:cTn>
                                        <p:tgtEl>
                                          <p:spTgt spid="55"/>
                                        </p:tgtEl>
                                        <p:attrNameLst>
                                          <p:attrName>style.visibility</p:attrName>
                                        </p:attrNameLst>
                                      </p:cBhvr>
                                      <p:to>
                                        <p:strVal val="visible"/>
                                      </p:to>
                                    </p:set>
                                    <p:animEffect transition="in" filter="strips(downRight)">
                                      <p:cBhvr>
                                        <p:cTn id="99" dur="500"/>
                                        <p:tgtEl>
                                          <p:spTgt spid="55"/>
                                        </p:tgtEl>
                                      </p:cBhvr>
                                    </p:animEffect>
                                  </p:childTnLst>
                                </p:cTn>
                              </p:par>
                            </p:childTnLst>
                          </p:cTn>
                        </p:par>
                        <p:par>
                          <p:cTn id="100" fill="hold">
                            <p:stCondLst>
                              <p:cond delay="11649"/>
                            </p:stCondLst>
                            <p:childTnLst>
                              <p:par>
                                <p:cTn id="101" presetID="22" presetClass="entr" presetSubtype="2" fill="hold" grpId="0" nodeType="afterEffect">
                                  <p:stCondLst>
                                    <p:cond delay="0"/>
                                  </p:stCondLst>
                                  <p:childTnLst>
                                    <p:set>
                                      <p:cBhvr>
                                        <p:cTn id="102" dur="1" fill="hold">
                                          <p:stCondLst>
                                            <p:cond delay="0"/>
                                          </p:stCondLst>
                                        </p:cTn>
                                        <p:tgtEl>
                                          <p:spTgt spid="10"/>
                                        </p:tgtEl>
                                        <p:attrNameLst>
                                          <p:attrName>style.visibility</p:attrName>
                                        </p:attrNameLst>
                                      </p:cBhvr>
                                      <p:to>
                                        <p:strVal val="visible"/>
                                      </p:to>
                                    </p:set>
                                    <p:animEffect transition="in" filter="wipe(right)">
                                      <p:cBhvr>
                                        <p:cTn id="103" dur="500"/>
                                        <p:tgtEl>
                                          <p:spTgt spid="10"/>
                                        </p:tgtEl>
                                      </p:cBhvr>
                                    </p:animEffect>
                                  </p:childTnLst>
                                </p:cTn>
                              </p:par>
                            </p:childTnLst>
                          </p:cTn>
                        </p:par>
                        <p:par>
                          <p:cTn id="104" fill="hold">
                            <p:stCondLst>
                              <p:cond delay="12149"/>
                            </p:stCondLst>
                            <p:childTnLst>
                              <p:par>
                                <p:cTn id="105" presetID="9" presetClass="entr" presetSubtype="0" fill="hold" nodeType="after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dissolve">
                                      <p:cBhvr>
                                        <p:cTn id="107" dur="500"/>
                                        <p:tgtEl>
                                          <p:spTgt spid="39"/>
                                        </p:tgtEl>
                                      </p:cBhvr>
                                    </p:animEffect>
                                  </p:childTnLst>
                                </p:cTn>
                              </p:par>
                            </p:childTnLst>
                          </p:cTn>
                        </p:par>
                        <p:par>
                          <p:cTn id="108" fill="hold">
                            <p:stCondLst>
                              <p:cond delay="12649"/>
                            </p:stCondLst>
                            <p:childTnLst>
                              <p:par>
                                <p:cTn id="109" presetID="18" presetClass="entr" presetSubtype="6" fill="hold" grpId="0" nodeType="afterEffect">
                                  <p:stCondLst>
                                    <p:cond delay="0"/>
                                  </p:stCondLst>
                                  <p:childTnLst>
                                    <p:set>
                                      <p:cBhvr>
                                        <p:cTn id="110" dur="1" fill="hold">
                                          <p:stCondLst>
                                            <p:cond delay="0"/>
                                          </p:stCondLst>
                                        </p:cTn>
                                        <p:tgtEl>
                                          <p:spTgt spid="53"/>
                                        </p:tgtEl>
                                        <p:attrNameLst>
                                          <p:attrName>style.visibility</p:attrName>
                                        </p:attrNameLst>
                                      </p:cBhvr>
                                      <p:to>
                                        <p:strVal val="visible"/>
                                      </p:to>
                                    </p:set>
                                    <p:animEffect transition="in" filter="strips(downRight)">
                                      <p:cBhvr>
                                        <p:cTn id="111" dur="500"/>
                                        <p:tgtEl>
                                          <p:spTgt spid="53"/>
                                        </p:tgtEl>
                                      </p:cBhvr>
                                    </p:animEffect>
                                  </p:childTnLst>
                                </p:cTn>
                              </p:par>
                            </p:childTnLst>
                          </p:cTn>
                        </p:par>
                        <p:par>
                          <p:cTn id="112" fill="hold">
                            <p:stCondLst>
                              <p:cond delay="13149"/>
                            </p:stCondLst>
                            <p:childTnLst>
                              <p:par>
                                <p:cTn id="113" presetID="22" presetClass="entr" presetSubtype="2" fill="hold" grpId="0" nodeType="after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wipe(right)">
                                      <p:cBhvr>
                                        <p:cTn id="115" dur="500"/>
                                        <p:tgtEl>
                                          <p:spTgt spid="16"/>
                                        </p:tgtEl>
                                      </p:cBhvr>
                                    </p:animEffect>
                                  </p:childTnLst>
                                </p:cTn>
                              </p:par>
                            </p:childTnLst>
                          </p:cTn>
                        </p:par>
                        <p:par>
                          <p:cTn id="116" fill="hold">
                            <p:stCondLst>
                              <p:cond delay="13649"/>
                            </p:stCondLst>
                            <p:childTnLst>
                              <p:par>
                                <p:cTn id="117" presetID="22" presetClass="entr" presetSubtype="4" fill="hold" grpId="0" nodeType="afterEffect">
                                  <p:stCondLst>
                                    <p:cond delay="0"/>
                                  </p:stCondLst>
                                  <p:childTnLst>
                                    <p:set>
                                      <p:cBhvr>
                                        <p:cTn id="118" dur="1" fill="hold">
                                          <p:stCondLst>
                                            <p:cond delay="0"/>
                                          </p:stCondLst>
                                        </p:cTn>
                                        <p:tgtEl>
                                          <p:spTgt spid="17"/>
                                        </p:tgtEl>
                                        <p:attrNameLst>
                                          <p:attrName>style.visibility</p:attrName>
                                        </p:attrNameLst>
                                      </p:cBhvr>
                                      <p:to>
                                        <p:strVal val="visible"/>
                                      </p:to>
                                    </p:set>
                                    <p:animEffect transition="in" filter="wipe(down)">
                                      <p:cBhvr>
                                        <p:cTn id="119" dur="500"/>
                                        <p:tgtEl>
                                          <p:spTgt spid="17"/>
                                        </p:tgtEl>
                                      </p:cBhvr>
                                    </p:animEffect>
                                  </p:childTnLst>
                                </p:cTn>
                              </p:par>
                            </p:childTnLst>
                          </p:cTn>
                        </p:par>
                        <p:par>
                          <p:cTn id="120" fill="hold">
                            <p:stCondLst>
                              <p:cond delay="14149"/>
                            </p:stCondLst>
                            <p:childTnLst>
                              <p:par>
                                <p:cTn id="121" presetID="22" presetClass="entr" presetSubtype="8" fill="hold" grpId="0" nodeType="afterEffect">
                                  <p:stCondLst>
                                    <p:cond delay="0"/>
                                  </p:stCondLst>
                                  <p:childTnLst>
                                    <p:set>
                                      <p:cBhvr>
                                        <p:cTn id="122" dur="1" fill="hold">
                                          <p:stCondLst>
                                            <p:cond delay="0"/>
                                          </p:stCondLst>
                                        </p:cTn>
                                        <p:tgtEl>
                                          <p:spTgt spid="18"/>
                                        </p:tgtEl>
                                        <p:attrNameLst>
                                          <p:attrName>style.visibility</p:attrName>
                                        </p:attrNameLst>
                                      </p:cBhvr>
                                      <p:to>
                                        <p:strVal val="visible"/>
                                      </p:to>
                                    </p:set>
                                    <p:animEffect transition="in" filter="wipe(left)">
                                      <p:cBhvr>
                                        <p:cTn id="1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45" grpId="0"/>
      <p:bldP spid="47" grpId="0"/>
      <p:bldP spid="49" grpId="0"/>
      <p:bldP spid="51" grpId="0"/>
      <p:bldP spid="53" grpId="0"/>
      <p:bldP spid="55" grpId="0"/>
      <p:bldP spid="57" grpId="0"/>
      <p:bldP spid="59" grpId="0"/>
      <p:bldP spid="6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935355" y="705485"/>
            <a:ext cx="8061960" cy="658495"/>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lang="en-US" sz="1200" b="1" dirty="0">
                <a:solidFill>
                  <a:schemeClr val="tx1">
                    <a:lumMod val="75000"/>
                    <a:lumOff val="25000"/>
                  </a:schemeClr>
                </a:solidFill>
                <a:latin typeface="微软雅黑" panose="020B0503020204020204" pitchFamily="34" charset="-122"/>
                <a:ea typeface="微软雅黑" panose="020B0503020204020204" pitchFamily="34" charset="-122"/>
              </a:rPr>
              <a:t>1.</a:t>
            </a:r>
            <a:r>
              <a:rPr sz="1200" b="1" dirty="0">
                <a:solidFill>
                  <a:schemeClr val="tx1">
                    <a:lumMod val="75000"/>
                    <a:lumOff val="25000"/>
                  </a:schemeClr>
                </a:solidFill>
                <a:latin typeface="微软雅黑" panose="020B0503020204020204" pitchFamily="34" charset="-122"/>
                <a:ea typeface="微软雅黑" panose="020B0503020204020204" pitchFamily="34" charset="-122"/>
              </a:rPr>
              <a:t>图形线杂乱不清不得分</a:t>
            </a:r>
            <a:r>
              <a:rPr lang="zh-CN" sz="1200" b="1" dirty="0">
                <a:solidFill>
                  <a:schemeClr val="tx1">
                    <a:lumMod val="75000"/>
                    <a:lumOff val="25000"/>
                  </a:schemeClr>
                </a:solidFill>
                <a:latin typeface="微软雅黑" panose="020B0503020204020204" pitchFamily="34" charset="-122"/>
                <a:ea typeface="微软雅黑" panose="020B0503020204020204" pitchFamily="34" charset="-122"/>
              </a:rPr>
              <a:t>，</a:t>
            </a:r>
            <a:r>
              <a:rPr sz="12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缺一根线扣2分，多一根线扣2分，错一根线扣2分</a:t>
            </a:r>
            <a:endParaRPr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just">
              <a:lnSpc>
                <a:spcPct val="120000"/>
              </a:lnSpc>
              <a:buNone/>
            </a:pPr>
            <a:r>
              <a:rPr lang="en-US" sz="1200" b="1" dirty="0">
                <a:solidFill>
                  <a:schemeClr val="tx1">
                    <a:lumMod val="75000"/>
                    <a:lumOff val="25000"/>
                  </a:schemeClr>
                </a:solidFill>
                <a:latin typeface="微软雅黑" panose="020B0503020204020204" pitchFamily="34" charset="-122"/>
                <a:ea typeface="微软雅黑" panose="020B0503020204020204" pitchFamily="34" charset="-122"/>
              </a:rPr>
              <a:t>2.</a:t>
            </a:r>
            <a:r>
              <a:rPr sz="1200" b="1" dirty="0">
                <a:solidFill>
                  <a:schemeClr val="tx1">
                    <a:lumMod val="75000"/>
                    <a:lumOff val="25000"/>
                  </a:schemeClr>
                </a:solidFill>
                <a:latin typeface="微软雅黑" panose="020B0503020204020204" pitchFamily="34" charset="-122"/>
                <a:ea typeface="微软雅黑" panose="020B0503020204020204" pitchFamily="34" charset="-122"/>
              </a:rPr>
              <a:t>尺寸标注不符合国家标准规定扣2分，尺寸标注完整，尺寸多一处或少一个扣2分</a:t>
            </a:r>
            <a:endParaRPr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just">
              <a:lnSpc>
                <a:spcPct val="120000"/>
              </a:lnSpc>
              <a:buNone/>
            </a:pPr>
            <a:r>
              <a:rPr lang="en-US" sz="1200" b="1" dirty="0">
                <a:solidFill>
                  <a:schemeClr val="tx1">
                    <a:lumMod val="75000"/>
                    <a:lumOff val="25000"/>
                  </a:schemeClr>
                </a:solidFill>
                <a:latin typeface="微软雅黑" panose="020B0503020204020204" pitchFamily="34" charset="-122"/>
                <a:ea typeface="微软雅黑" panose="020B0503020204020204" pitchFamily="34" charset="-122"/>
              </a:rPr>
              <a:t>3.</a:t>
            </a:r>
            <a:r>
              <a:rPr sz="1200" b="1" dirty="0">
                <a:solidFill>
                  <a:schemeClr val="tx1">
                    <a:lumMod val="75000"/>
                    <a:lumOff val="25000"/>
                  </a:schemeClr>
                </a:solidFill>
                <a:latin typeface="微软雅黑" panose="020B0503020204020204" pitchFamily="34" charset="-122"/>
                <a:ea typeface="微软雅黑" panose="020B0503020204020204" pitchFamily="34" charset="-122"/>
              </a:rPr>
              <a:t>不填充不得分，图案不对不得分</a:t>
            </a:r>
            <a:endParaRPr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just">
              <a:lnSpc>
                <a:spcPct val="120000"/>
              </a:lnSpc>
              <a:buNone/>
            </a:pPr>
            <a:r>
              <a:rPr lang="en-US" sz="1200" b="1" dirty="0">
                <a:solidFill>
                  <a:schemeClr val="tx1">
                    <a:lumMod val="75000"/>
                    <a:lumOff val="25000"/>
                  </a:schemeClr>
                </a:solidFill>
                <a:latin typeface="微软雅黑" panose="020B0503020204020204" pitchFamily="34" charset="-122"/>
                <a:ea typeface="微软雅黑" panose="020B0503020204020204" pitchFamily="34" charset="-122"/>
              </a:rPr>
              <a:t>4.</a:t>
            </a:r>
            <a:r>
              <a:rPr sz="1200" b="1" dirty="0">
                <a:solidFill>
                  <a:schemeClr val="tx1">
                    <a:lumMod val="75000"/>
                    <a:lumOff val="25000"/>
                  </a:schemeClr>
                </a:solidFill>
                <a:latin typeface="微软雅黑" panose="020B0503020204020204" pitchFamily="34" charset="-122"/>
                <a:ea typeface="微软雅黑" panose="020B0503020204020204" pitchFamily="34" charset="-122"/>
              </a:rPr>
              <a:t>不按要求上交不得分</a:t>
            </a:r>
            <a:endParaRPr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1272876" y="205571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1272876"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1409720"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1435756"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图线绘制</a:t>
            </a:r>
            <a:r>
              <a:rPr lang="zh-CN" altLang="en-US" sz="1100" b="1" dirty="0">
                <a:solidFill>
                  <a:schemeClr val="bg1"/>
                </a:solidFill>
                <a:latin typeface="微软雅黑" panose="020B0503020204020204" pitchFamily="34" charset="-122"/>
                <a:ea typeface="微软雅黑" panose="020B0503020204020204" pitchFamily="34" charset="-122"/>
                <a:cs typeface="Lato Regular"/>
              </a:rPr>
              <a:t>准确</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p:nvPr/>
        </p:nvSpPr>
        <p:spPr>
          <a:xfrm>
            <a:off x="1336925"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000" dirty="0">
                <a:solidFill>
                  <a:schemeClr val="bg1"/>
                </a:solidFill>
                <a:latin typeface="微软雅黑" panose="020B0503020204020204" pitchFamily="34" charset="-122"/>
                <a:ea typeface="微软雅黑" panose="020B0503020204020204" pitchFamily="34" charset="-122"/>
              </a:rPr>
              <a:t>样条曲线、多段线、构造线绘制准确</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8" name="Down Arrow 91"/>
          <p:cNvSpPr/>
          <p:nvPr/>
        </p:nvSpPr>
        <p:spPr>
          <a:xfrm>
            <a:off x="2615807" y="205571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2615807"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752652"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2778687"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标注规范</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p:nvPr/>
        </p:nvSpPr>
        <p:spPr>
          <a:xfrm>
            <a:off x="2679856"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尺寸标注符合国家标准规定</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Down Arrow 96"/>
          <p:cNvSpPr/>
          <p:nvPr/>
        </p:nvSpPr>
        <p:spPr>
          <a:xfrm>
            <a:off x="3952313" y="205571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952313"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4089157"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4115193"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图案填充</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p:nvPr/>
        </p:nvSpPr>
        <p:spPr>
          <a:xfrm>
            <a:off x="4016361"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l">
              <a:buNone/>
            </a:pPr>
            <a:r>
              <a:rPr lang="zh-CN" altLang="en-US" sz="1000" b="1" dirty="0">
                <a:solidFill>
                  <a:schemeClr val="bg1"/>
                </a:solidFill>
                <a:latin typeface="微软雅黑" panose="020B0503020204020204" pitchFamily="34" charset="-122"/>
                <a:ea typeface="微软雅黑" panose="020B0503020204020204" pitchFamily="34" charset="-122"/>
                <a:cs typeface="Lato Regular"/>
                <a:sym typeface="+mn-ea"/>
              </a:rPr>
              <a:t>按剖面符号图案填充。</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8" name="Down Arrow 101"/>
          <p:cNvSpPr/>
          <p:nvPr/>
        </p:nvSpPr>
        <p:spPr>
          <a:xfrm>
            <a:off x="5301669" y="205571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5301669"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5438514"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5464549"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正确尺寸</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p:nvPr/>
        </p:nvSpPr>
        <p:spPr>
          <a:xfrm>
            <a:off x="5365718"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sym typeface="+mn-ea"/>
              </a:rPr>
              <a:t>看懂图形，按尺寸正确绘图。</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Down Arrow 106"/>
          <p:cNvSpPr/>
          <p:nvPr/>
        </p:nvSpPr>
        <p:spPr>
          <a:xfrm>
            <a:off x="6651026" y="205571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651026" y="205495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p:nvPr/>
        </p:nvSpPr>
        <p:spPr>
          <a:xfrm>
            <a:off x="6787871" y="226243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6" name="Text Placeholder 4"/>
          <p:cNvSpPr txBox="1"/>
          <p:nvPr/>
        </p:nvSpPr>
        <p:spPr>
          <a:xfrm>
            <a:off x="6813905" y="294473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文件</a:t>
            </a:r>
            <a:r>
              <a:rPr lang="zh-CN" altLang="en-US" sz="1100" b="1" dirty="0">
                <a:solidFill>
                  <a:schemeClr val="bg1"/>
                </a:solidFill>
                <a:latin typeface="微软雅黑" panose="020B0503020204020204" pitchFamily="34" charset="-122"/>
                <a:ea typeface="微软雅黑" panose="020B0503020204020204" pitchFamily="34" charset="-122"/>
                <a:cs typeface="Lato Regular"/>
              </a:rPr>
              <a:t>保存</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p:nvPr/>
        </p:nvSpPr>
        <p:spPr>
          <a:xfrm>
            <a:off x="6715074" y="319230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b="1" dirty="0">
                <a:solidFill>
                  <a:schemeClr val="bg1"/>
                </a:solidFill>
                <a:latin typeface="微软雅黑" panose="020B0503020204020204" pitchFamily="34" charset="-122"/>
                <a:ea typeface="微软雅黑" panose="020B0503020204020204" pitchFamily="34" charset="-122"/>
                <a:cs typeface="Lato Regular"/>
                <a:sym typeface="+mn-ea"/>
              </a:rPr>
              <a:t>以自己姓名为文件名保存并上交。</a:t>
            </a:r>
            <a:endParaRPr lang="zh-CN" altLang="en-US" sz="1000" b="1" dirty="0">
              <a:solidFill>
                <a:schemeClr val="bg1"/>
              </a:solidFill>
              <a:latin typeface="微软雅黑" panose="020B0503020204020204" pitchFamily="34" charset="-122"/>
              <a:ea typeface="微软雅黑" panose="020B0503020204020204" pitchFamily="34" charset="-122"/>
              <a:cs typeface="Lato Regular"/>
            </a:endParaRPr>
          </a:p>
          <a:p>
            <a:pPr marL="0" indent="0" algn="just">
              <a:buNone/>
            </a:pP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34" name="Text Placeholder 6"/>
          <p:cNvSpPr txBox="1"/>
          <p:nvPr/>
        </p:nvSpPr>
        <p:spPr>
          <a:xfrm>
            <a:off x="549910" y="1661795"/>
            <a:ext cx="8061960" cy="34417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lnSpc>
                <a:spcPct val="120000"/>
              </a:lnSpc>
              <a:buNone/>
            </a:pPr>
            <a:r>
              <a:rPr sz="1800" dirty="0">
                <a:solidFill>
                  <a:schemeClr val="tx1">
                    <a:lumMod val="75000"/>
                    <a:lumOff val="25000"/>
                  </a:schemeClr>
                </a:solidFill>
                <a:latin typeface="微软雅黑" panose="020B0503020204020204" pitchFamily="34" charset="-122"/>
                <a:ea typeface="微软雅黑" panose="020B0503020204020204" pitchFamily="34" charset="-122"/>
              </a:rPr>
              <a:t>线上教学平台</a:t>
            </a:r>
            <a:r>
              <a:rPr lang="zh-CN" sz="1800" dirty="0">
                <a:solidFill>
                  <a:schemeClr val="tx1">
                    <a:lumMod val="75000"/>
                    <a:lumOff val="25000"/>
                  </a:schemeClr>
                </a:solidFill>
                <a:latin typeface="微软雅黑" panose="020B0503020204020204" pitchFamily="34" charset="-122"/>
                <a:ea typeface="微软雅黑" panose="020B0503020204020204" pitchFamily="34" charset="-122"/>
              </a:rPr>
              <a:t>评价体系</a:t>
            </a:r>
            <a:endParaRPr 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1649"/>
                            </p:stCondLst>
                            <p:childTnLst>
                              <p:par>
                                <p:cTn id="21" presetID="53" presetClass="entr" presetSubtype="16"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par>
                          <p:cTn id="46" fill="hold">
                            <p:stCondLst>
                              <p:cond delay="2149"/>
                            </p:stCondLst>
                            <p:childTnLst>
                              <p:par>
                                <p:cTn id="47" presetID="53" presetClass="entr" presetSubtype="16"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Effect transition="in" filter="fade">
                                      <p:cBhvr>
                                        <p:cTn id="51" dur="500"/>
                                        <p:tgtEl>
                                          <p:spTgt spid="8"/>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 fill="hold"/>
                                        <p:tgtEl>
                                          <p:spTgt spid="9"/>
                                        </p:tgtEl>
                                        <p:attrNameLst>
                                          <p:attrName>ppt_w</p:attrName>
                                        </p:attrNameLst>
                                      </p:cBhvr>
                                      <p:tavLst>
                                        <p:tav tm="0">
                                          <p:val>
                                            <p:fltVal val="0"/>
                                          </p:val>
                                        </p:tav>
                                        <p:tav tm="100000">
                                          <p:val>
                                            <p:strVal val="#ppt_w"/>
                                          </p:val>
                                        </p:tav>
                                      </p:tavLst>
                                    </p:anim>
                                    <p:anim calcmode="lin" valueType="num">
                                      <p:cBhvr>
                                        <p:cTn id="55" dur="500" fill="hold"/>
                                        <p:tgtEl>
                                          <p:spTgt spid="9"/>
                                        </p:tgtEl>
                                        <p:attrNameLst>
                                          <p:attrName>ppt_h</p:attrName>
                                        </p:attrNameLst>
                                      </p:cBhvr>
                                      <p:tavLst>
                                        <p:tav tm="0">
                                          <p:val>
                                            <p:fltVal val="0"/>
                                          </p:val>
                                        </p:tav>
                                        <p:tav tm="100000">
                                          <p:val>
                                            <p:strVal val="#ppt_h"/>
                                          </p:val>
                                        </p:tav>
                                      </p:tavLst>
                                    </p:anim>
                                    <p:animEffect transition="in" filter="fade">
                                      <p:cBhvr>
                                        <p:cTn id="56" dur="500"/>
                                        <p:tgtEl>
                                          <p:spTgt spid="9"/>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Effect transition="in" filter="fade">
                                      <p:cBhvr>
                                        <p:cTn id="61" dur="500"/>
                                        <p:tgtEl>
                                          <p:spTgt spid="10"/>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par>
                          <p:cTn id="72" fill="hold">
                            <p:stCondLst>
                              <p:cond delay="2649"/>
                            </p:stCondLst>
                            <p:childTnLst>
                              <p:par>
                                <p:cTn id="73" presetID="53" presetClass="entr" presetSubtype="16"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Effect transition="in" filter="fade">
                                      <p:cBhvr>
                                        <p:cTn id="77" dur="500"/>
                                        <p:tgtEl>
                                          <p:spTgt spid="13"/>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Effect transition="in" filter="fade">
                                      <p:cBhvr>
                                        <p:cTn id="82" dur="500"/>
                                        <p:tgtEl>
                                          <p:spTgt spid="14"/>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p:cTn id="85" dur="500" fill="hold"/>
                                        <p:tgtEl>
                                          <p:spTgt spid="15"/>
                                        </p:tgtEl>
                                        <p:attrNameLst>
                                          <p:attrName>ppt_w</p:attrName>
                                        </p:attrNameLst>
                                      </p:cBhvr>
                                      <p:tavLst>
                                        <p:tav tm="0">
                                          <p:val>
                                            <p:fltVal val="0"/>
                                          </p:val>
                                        </p:tav>
                                        <p:tav tm="100000">
                                          <p:val>
                                            <p:strVal val="#ppt_w"/>
                                          </p:val>
                                        </p:tav>
                                      </p:tavLst>
                                    </p:anim>
                                    <p:anim calcmode="lin" valueType="num">
                                      <p:cBhvr>
                                        <p:cTn id="86" dur="500" fill="hold"/>
                                        <p:tgtEl>
                                          <p:spTgt spid="15"/>
                                        </p:tgtEl>
                                        <p:attrNameLst>
                                          <p:attrName>ppt_h</p:attrName>
                                        </p:attrNameLst>
                                      </p:cBhvr>
                                      <p:tavLst>
                                        <p:tav tm="0">
                                          <p:val>
                                            <p:fltVal val="0"/>
                                          </p:val>
                                        </p:tav>
                                        <p:tav tm="100000">
                                          <p:val>
                                            <p:strVal val="#ppt_h"/>
                                          </p:val>
                                        </p:tav>
                                      </p:tavLst>
                                    </p:anim>
                                    <p:animEffect transition="in" filter="fade">
                                      <p:cBhvr>
                                        <p:cTn id="87" dur="500"/>
                                        <p:tgtEl>
                                          <p:spTgt spid="1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16"/>
                                        </p:tgtEl>
                                        <p:attrNameLst>
                                          <p:attrName>style.visibility</p:attrName>
                                        </p:attrNameLst>
                                      </p:cBhvr>
                                      <p:to>
                                        <p:strVal val="visible"/>
                                      </p:to>
                                    </p:set>
                                    <p:anim calcmode="lin" valueType="num">
                                      <p:cBhvr>
                                        <p:cTn id="90" dur="500" fill="hold"/>
                                        <p:tgtEl>
                                          <p:spTgt spid="16"/>
                                        </p:tgtEl>
                                        <p:attrNameLst>
                                          <p:attrName>ppt_w</p:attrName>
                                        </p:attrNameLst>
                                      </p:cBhvr>
                                      <p:tavLst>
                                        <p:tav tm="0">
                                          <p:val>
                                            <p:fltVal val="0"/>
                                          </p:val>
                                        </p:tav>
                                        <p:tav tm="100000">
                                          <p:val>
                                            <p:strVal val="#ppt_w"/>
                                          </p:val>
                                        </p:tav>
                                      </p:tavLst>
                                    </p:anim>
                                    <p:anim calcmode="lin" valueType="num">
                                      <p:cBhvr>
                                        <p:cTn id="91" dur="500" fill="hold"/>
                                        <p:tgtEl>
                                          <p:spTgt spid="16"/>
                                        </p:tgtEl>
                                        <p:attrNameLst>
                                          <p:attrName>ppt_h</p:attrName>
                                        </p:attrNameLst>
                                      </p:cBhvr>
                                      <p:tavLst>
                                        <p:tav tm="0">
                                          <p:val>
                                            <p:fltVal val="0"/>
                                          </p:val>
                                        </p:tav>
                                        <p:tav tm="100000">
                                          <p:val>
                                            <p:strVal val="#ppt_h"/>
                                          </p:val>
                                        </p:tav>
                                      </p:tavLst>
                                    </p:anim>
                                    <p:animEffect transition="in" filter="fade">
                                      <p:cBhvr>
                                        <p:cTn id="92" dur="500"/>
                                        <p:tgtEl>
                                          <p:spTgt spid="16"/>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p:cTn id="95" dur="500" fill="hold"/>
                                        <p:tgtEl>
                                          <p:spTgt spid="17"/>
                                        </p:tgtEl>
                                        <p:attrNameLst>
                                          <p:attrName>ppt_w</p:attrName>
                                        </p:attrNameLst>
                                      </p:cBhvr>
                                      <p:tavLst>
                                        <p:tav tm="0">
                                          <p:val>
                                            <p:fltVal val="0"/>
                                          </p:val>
                                        </p:tav>
                                        <p:tav tm="100000">
                                          <p:val>
                                            <p:strVal val="#ppt_w"/>
                                          </p:val>
                                        </p:tav>
                                      </p:tavLst>
                                    </p:anim>
                                    <p:anim calcmode="lin" valueType="num">
                                      <p:cBhvr>
                                        <p:cTn id="96" dur="500" fill="hold"/>
                                        <p:tgtEl>
                                          <p:spTgt spid="17"/>
                                        </p:tgtEl>
                                        <p:attrNameLst>
                                          <p:attrName>ppt_h</p:attrName>
                                        </p:attrNameLst>
                                      </p:cBhvr>
                                      <p:tavLst>
                                        <p:tav tm="0">
                                          <p:val>
                                            <p:fltVal val="0"/>
                                          </p:val>
                                        </p:tav>
                                        <p:tav tm="100000">
                                          <p:val>
                                            <p:strVal val="#ppt_h"/>
                                          </p:val>
                                        </p:tav>
                                      </p:tavLst>
                                    </p:anim>
                                    <p:animEffect transition="in" filter="fade">
                                      <p:cBhvr>
                                        <p:cTn id="97" dur="500"/>
                                        <p:tgtEl>
                                          <p:spTgt spid="17"/>
                                        </p:tgtEl>
                                      </p:cBhvr>
                                    </p:animEffect>
                                  </p:childTnLst>
                                </p:cTn>
                              </p:par>
                            </p:childTnLst>
                          </p:cTn>
                        </p:par>
                        <p:par>
                          <p:cTn id="98" fill="hold">
                            <p:stCondLst>
                              <p:cond delay="3149"/>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19"/>
                                        </p:tgtEl>
                                        <p:attrNameLst>
                                          <p:attrName>style.visibility</p:attrName>
                                        </p:attrNameLst>
                                      </p:cBhvr>
                                      <p:to>
                                        <p:strVal val="visible"/>
                                      </p:to>
                                    </p:set>
                                    <p:anim calcmode="lin" valueType="num">
                                      <p:cBhvr>
                                        <p:cTn id="106" dur="500" fill="hold"/>
                                        <p:tgtEl>
                                          <p:spTgt spid="19"/>
                                        </p:tgtEl>
                                        <p:attrNameLst>
                                          <p:attrName>ppt_w</p:attrName>
                                        </p:attrNameLst>
                                      </p:cBhvr>
                                      <p:tavLst>
                                        <p:tav tm="0">
                                          <p:val>
                                            <p:fltVal val="0"/>
                                          </p:val>
                                        </p:tav>
                                        <p:tav tm="100000">
                                          <p:val>
                                            <p:strVal val="#ppt_w"/>
                                          </p:val>
                                        </p:tav>
                                      </p:tavLst>
                                    </p:anim>
                                    <p:anim calcmode="lin" valueType="num">
                                      <p:cBhvr>
                                        <p:cTn id="107" dur="500" fill="hold"/>
                                        <p:tgtEl>
                                          <p:spTgt spid="19"/>
                                        </p:tgtEl>
                                        <p:attrNameLst>
                                          <p:attrName>ppt_h</p:attrName>
                                        </p:attrNameLst>
                                      </p:cBhvr>
                                      <p:tavLst>
                                        <p:tav tm="0">
                                          <p:val>
                                            <p:fltVal val="0"/>
                                          </p:val>
                                        </p:tav>
                                        <p:tav tm="100000">
                                          <p:val>
                                            <p:strVal val="#ppt_h"/>
                                          </p:val>
                                        </p:tav>
                                      </p:tavLst>
                                    </p:anim>
                                    <p:animEffect transition="in" filter="fade">
                                      <p:cBhvr>
                                        <p:cTn id="108" dur="500"/>
                                        <p:tgtEl>
                                          <p:spTgt spid="19"/>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20"/>
                                        </p:tgtEl>
                                        <p:attrNameLst>
                                          <p:attrName>style.visibility</p:attrName>
                                        </p:attrNameLst>
                                      </p:cBhvr>
                                      <p:to>
                                        <p:strVal val="visible"/>
                                      </p:to>
                                    </p:set>
                                    <p:anim calcmode="lin" valueType="num">
                                      <p:cBhvr>
                                        <p:cTn id="111" dur="500" fill="hold"/>
                                        <p:tgtEl>
                                          <p:spTgt spid="20"/>
                                        </p:tgtEl>
                                        <p:attrNameLst>
                                          <p:attrName>ppt_w</p:attrName>
                                        </p:attrNameLst>
                                      </p:cBhvr>
                                      <p:tavLst>
                                        <p:tav tm="0">
                                          <p:val>
                                            <p:fltVal val="0"/>
                                          </p:val>
                                        </p:tav>
                                        <p:tav tm="100000">
                                          <p:val>
                                            <p:strVal val="#ppt_w"/>
                                          </p:val>
                                        </p:tav>
                                      </p:tavLst>
                                    </p:anim>
                                    <p:anim calcmode="lin" valueType="num">
                                      <p:cBhvr>
                                        <p:cTn id="112" dur="500" fill="hold"/>
                                        <p:tgtEl>
                                          <p:spTgt spid="20"/>
                                        </p:tgtEl>
                                        <p:attrNameLst>
                                          <p:attrName>ppt_h</p:attrName>
                                        </p:attrNameLst>
                                      </p:cBhvr>
                                      <p:tavLst>
                                        <p:tav tm="0">
                                          <p:val>
                                            <p:fltVal val="0"/>
                                          </p:val>
                                        </p:tav>
                                        <p:tav tm="100000">
                                          <p:val>
                                            <p:strVal val="#ppt_h"/>
                                          </p:val>
                                        </p:tav>
                                      </p:tavLst>
                                    </p:anim>
                                    <p:animEffect transition="in" filter="fade">
                                      <p:cBhvr>
                                        <p:cTn id="113" dur="500"/>
                                        <p:tgtEl>
                                          <p:spTgt spid="20"/>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21"/>
                                        </p:tgtEl>
                                        <p:attrNameLst>
                                          <p:attrName>style.visibility</p:attrName>
                                        </p:attrNameLst>
                                      </p:cBhvr>
                                      <p:to>
                                        <p:strVal val="visible"/>
                                      </p:to>
                                    </p:set>
                                    <p:anim calcmode="lin" valueType="num">
                                      <p:cBhvr>
                                        <p:cTn id="116" dur="500" fill="hold"/>
                                        <p:tgtEl>
                                          <p:spTgt spid="21"/>
                                        </p:tgtEl>
                                        <p:attrNameLst>
                                          <p:attrName>ppt_w</p:attrName>
                                        </p:attrNameLst>
                                      </p:cBhvr>
                                      <p:tavLst>
                                        <p:tav tm="0">
                                          <p:val>
                                            <p:fltVal val="0"/>
                                          </p:val>
                                        </p:tav>
                                        <p:tav tm="100000">
                                          <p:val>
                                            <p:strVal val="#ppt_w"/>
                                          </p:val>
                                        </p:tav>
                                      </p:tavLst>
                                    </p:anim>
                                    <p:anim calcmode="lin" valueType="num">
                                      <p:cBhvr>
                                        <p:cTn id="117" dur="500" fill="hold"/>
                                        <p:tgtEl>
                                          <p:spTgt spid="21"/>
                                        </p:tgtEl>
                                        <p:attrNameLst>
                                          <p:attrName>ppt_h</p:attrName>
                                        </p:attrNameLst>
                                      </p:cBhvr>
                                      <p:tavLst>
                                        <p:tav tm="0">
                                          <p:val>
                                            <p:fltVal val="0"/>
                                          </p:val>
                                        </p:tav>
                                        <p:tav tm="100000">
                                          <p:val>
                                            <p:strVal val="#ppt_h"/>
                                          </p:val>
                                        </p:tav>
                                      </p:tavLst>
                                    </p:anim>
                                    <p:animEffect transition="in" filter="fade">
                                      <p:cBhvr>
                                        <p:cTn id="118" dur="500"/>
                                        <p:tgtEl>
                                          <p:spTgt spid="21"/>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22"/>
                                        </p:tgtEl>
                                        <p:attrNameLst>
                                          <p:attrName>style.visibility</p:attrName>
                                        </p:attrNameLst>
                                      </p:cBhvr>
                                      <p:to>
                                        <p:strVal val="visible"/>
                                      </p:to>
                                    </p:set>
                                    <p:anim calcmode="lin" valueType="num">
                                      <p:cBhvr>
                                        <p:cTn id="121" dur="500" fill="hold"/>
                                        <p:tgtEl>
                                          <p:spTgt spid="22"/>
                                        </p:tgtEl>
                                        <p:attrNameLst>
                                          <p:attrName>ppt_w</p:attrName>
                                        </p:attrNameLst>
                                      </p:cBhvr>
                                      <p:tavLst>
                                        <p:tav tm="0">
                                          <p:val>
                                            <p:fltVal val="0"/>
                                          </p:val>
                                        </p:tav>
                                        <p:tav tm="100000">
                                          <p:val>
                                            <p:strVal val="#ppt_w"/>
                                          </p:val>
                                        </p:tav>
                                      </p:tavLst>
                                    </p:anim>
                                    <p:anim calcmode="lin" valueType="num">
                                      <p:cBhvr>
                                        <p:cTn id="122" dur="500" fill="hold"/>
                                        <p:tgtEl>
                                          <p:spTgt spid="22"/>
                                        </p:tgtEl>
                                        <p:attrNameLst>
                                          <p:attrName>ppt_h</p:attrName>
                                        </p:attrNameLst>
                                      </p:cBhvr>
                                      <p:tavLst>
                                        <p:tav tm="0">
                                          <p:val>
                                            <p:fltVal val="0"/>
                                          </p:val>
                                        </p:tav>
                                        <p:tav tm="100000">
                                          <p:val>
                                            <p:strVal val="#ppt_h"/>
                                          </p:val>
                                        </p:tav>
                                      </p:tavLst>
                                    </p:anim>
                                    <p:animEffect transition="in" filter="fade">
                                      <p:cBhvr>
                                        <p:cTn id="123" dur="500"/>
                                        <p:tgtEl>
                                          <p:spTgt spid="22"/>
                                        </p:tgtEl>
                                      </p:cBhvr>
                                    </p:animEffect>
                                  </p:childTnLst>
                                </p:cTn>
                              </p:par>
                            </p:childTnLst>
                          </p:cTn>
                        </p:par>
                        <p:par>
                          <p:cTn id="124" fill="hold">
                            <p:stCondLst>
                              <p:cond delay="3649"/>
                            </p:stCondLst>
                            <p:childTnLst>
                              <p:par>
                                <p:cTn id="125" presetID="53" presetClass="entr" presetSubtype="16" fill="hold" grpId="0" nodeType="afterEffect">
                                  <p:stCondLst>
                                    <p:cond delay="0"/>
                                  </p:stCondLst>
                                  <p:childTnLst>
                                    <p:set>
                                      <p:cBhvr>
                                        <p:cTn id="126" dur="1" fill="hold">
                                          <p:stCondLst>
                                            <p:cond delay="0"/>
                                          </p:stCondLst>
                                        </p:cTn>
                                        <p:tgtEl>
                                          <p:spTgt spid="23"/>
                                        </p:tgtEl>
                                        <p:attrNameLst>
                                          <p:attrName>style.visibility</p:attrName>
                                        </p:attrNameLst>
                                      </p:cBhvr>
                                      <p:to>
                                        <p:strVal val="visible"/>
                                      </p:to>
                                    </p:set>
                                    <p:anim calcmode="lin" valueType="num">
                                      <p:cBhvr>
                                        <p:cTn id="127" dur="500" fill="hold"/>
                                        <p:tgtEl>
                                          <p:spTgt spid="23"/>
                                        </p:tgtEl>
                                        <p:attrNameLst>
                                          <p:attrName>ppt_w</p:attrName>
                                        </p:attrNameLst>
                                      </p:cBhvr>
                                      <p:tavLst>
                                        <p:tav tm="0">
                                          <p:val>
                                            <p:fltVal val="0"/>
                                          </p:val>
                                        </p:tav>
                                        <p:tav tm="100000">
                                          <p:val>
                                            <p:strVal val="#ppt_w"/>
                                          </p:val>
                                        </p:tav>
                                      </p:tavLst>
                                    </p:anim>
                                    <p:anim calcmode="lin" valueType="num">
                                      <p:cBhvr>
                                        <p:cTn id="128" dur="500" fill="hold"/>
                                        <p:tgtEl>
                                          <p:spTgt spid="23"/>
                                        </p:tgtEl>
                                        <p:attrNameLst>
                                          <p:attrName>ppt_h</p:attrName>
                                        </p:attrNameLst>
                                      </p:cBhvr>
                                      <p:tavLst>
                                        <p:tav tm="0">
                                          <p:val>
                                            <p:fltVal val="0"/>
                                          </p:val>
                                        </p:tav>
                                        <p:tav tm="100000">
                                          <p:val>
                                            <p:strVal val="#ppt_h"/>
                                          </p:val>
                                        </p:tav>
                                      </p:tavLst>
                                    </p:anim>
                                    <p:animEffect transition="in" filter="fade">
                                      <p:cBhvr>
                                        <p:cTn id="129" dur="500"/>
                                        <p:tgtEl>
                                          <p:spTgt spid="23"/>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4"/>
                                        </p:tgtEl>
                                        <p:attrNameLst>
                                          <p:attrName>style.visibility</p:attrName>
                                        </p:attrNameLst>
                                      </p:cBhvr>
                                      <p:to>
                                        <p:strVal val="visible"/>
                                      </p:to>
                                    </p:set>
                                    <p:anim calcmode="lin" valueType="num">
                                      <p:cBhvr>
                                        <p:cTn id="132" dur="500" fill="hold"/>
                                        <p:tgtEl>
                                          <p:spTgt spid="24"/>
                                        </p:tgtEl>
                                        <p:attrNameLst>
                                          <p:attrName>ppt_w</p:attrName>
                                        </p:attrNameLst>
                                      </p:cBhvr>
                                      <p:tavLst>
                                        <p:tav tm="0">
                                          <p:val>
                                            <p:fltVal val="0"/>
                                          </p:val>
                                        </p:tav>
                                        <p:tav tm="100000">
                                          <p:val>
                                            <p:strVal val="#ppt_w"/>
                                          </p:val>
                                        </p:tav>
                                      </p:tavLst>
                                    </p:anim>
                                    <p:anim calcmode="lin" valueType="num">
                                      <p:cBhvr>
                                        <p:cTn id="133" dur="500" fill="hold"/>
                                        <p:tgtEl>
                                          <p:spTgt spid="24"/>
                                        </p:tgtEl>
                                        <p:attrNameLst>
                                          <p:attrName>ppt_h</p:attrName>
                                        </p:attrNameLst>
                                      </p:cBhvr>
                                      <p:tavLst>
                                        <p:tav tm="0">
                                          <p:val>
                                            <p:fltVal val="0"/>
                                          </p:val>
                                        </p:tav>
                                        <p:tav tm="100000">
                                          <p:val>
                                            <p:strVal val="#ppt_h"/>
                                          </p:val>
                                        </p:tav>
                                      </p:tavLst>
                                    </p:anim>
                                    <p:animEffect transition="in" filter="fade">
                                      <p:cBhvr>
                                        <p:cTn id="134" dur="500"/>
                                        <p:tgtEl>
                                          <p:spTgt spid="24"/>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25"/>
                                        </p:tgtEl>
                                        <p:attrNameLst>
                                          <p:attrName>style.visibility</p:attrName>
                                        </p:attrNameLst>
                                      </p:cBhvr>
                                      <p:to>
                                        <p:strVal val="visible"/>
                                      </p:to>
                                    </p:set>
                                    <p:anim calcmode="lin" valueType="num">
                                      <p:cBhvr>
                                        <p:cTn id="137" dur="500" fill="hold"/>
                                        <p:tgtEl>
                                          <p:spTgt spid="25"/>
                                        </p:tgtEl>
                                        <p:attrNameLst>
                                          <p:attrName>ppt_w</p:attrName>
                                        </p:attrNameLst>
                                      </p:cBhvr>
                                      <p:tavLst>
                                        <p:tav tm="0">
                                          <p:val>
                                            <p:fltVal val="0"/>
                                          </p:val>
                                        </p:tav>
                                        <p:tav tm="100000">
                                          <p:val>
                                            <p:strVal val="#ppt_w"/>
                                          </p:val>
                                        </p:tav>
                                      </p:tavLst>
                                    </p:anim>
                                    <p:anim calcmode="lin" valueType="num">
                                      <p:cBhvr>
                                        <p:cTn id="138" dur="500" fill="hold"/>
                                        <p:tgtEl>
                                          <p:spTgt spid="25"/>
                                        </p:tgtEl>
                                        <p:attrNameLst>
                                          <p:attrName>ppt_h</p:attrName>
                                        </p:attrNameLst>
                                      </p:cBhvr>
                                      <p:tavLst>
                                        <p:tav tm="0">
                                          <p:val>
                                            <p:fltVal val="0"/>
                                          </p:val>
                                        </p:tav>
                                        <p:tav tm="100000">
                                          <p:val>
                                            <p:strVal val="#ppt_h"/>
                                          </p:val>
                                        </p:tav>
                                      </p:tavLst>
                                    </p:anim>
                                    <p:animEffect transition="in" filter="fade">
                                      <p:cBhvr>
                                        <p:cTn id="139" dur="500"/>
                                        <p:tgtEl>
                                          <p:spTgt spid="25"/>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 calcmode="lin" valueType="num">
                                      <p:cBhvr>
                                        <p:cTn id="142" dur="500" fill="hold"/>
                                        <p:tgtEl>
                                          <p:spTgt spid="26"/>
                                        </p:tgtEl>
                                        <p:attrNameLst>
                                          <p:attrName>ppt_w</p:attrName>
                                        </p:attrNameLst>
                                      </p:cBhvr>
                                      <p:tavLst>
                                        <p:tav tm="0">
                                          <p:val>
                                            <p:fltVal val="0"/>
                                          </p:val>
                                        </p:tav>
                                        <p:tav tm="100000">
                                          <p:val>
                                            <p:strVal val="#ppt_w"/>
                                          </p:val>
                                        </p:tav>
                                      </p:tavLst>
                                    </p:anim>
                                    <p:anim calcmode="lin" valueType="num">
                                      <p:cBhvr>
                                        <p:cTn id="143" dur="500" fill="hold"/>
                                        <p:tgtEl>
                                          <p:spTgt spid="26"/>
                                        </p:tgtEl>
                                        <p:attrNameLst>
                                          <p:attrName>ppt_h</p:attrName>
                                        </p:attrNameLst>
                                      </p:cBhvr>
                                      <p:tavLst>
                                        <p:tav tm="0">
                                          <p:val>
                                            <p:fltVal val="0"/>
                                          </p:val>
                                        </p:tav>
                                        <p:tav tm="100000">
                                          <p:val>
                                            <p:strVal val="#ppt_h"/>
                                          </p:val>
                                        </p:tav>
                                      </p:tavLst>
                                    </p:anim>
                                    <p:animEffect transition="in" filter="fade">
                                      <p:cBhvr>
                                        <p:cTn id="144" dur="500"/>
                                        <p:tgtEl>
                                          <p:spTgt spid="26"/>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27"/>
                                        </p:tgtEl>
                                        <p:attrNameLst>
                                          <p:attrName>style.visibility</p:attrName>
                                        </p:attrNameLst>
                                      </p:cBhvr>
                                      <p:to>
                                        <p:strVal val="visible"/>
                                      </p:to>
                                    </p:set>
                                    <p:anim calcmode="lin" valueType="num">
                                      <p:cBhvr>
                                        <p:cTn id="147" dur="500" fill="hold"/>
                                        <p:tgtEl>
                                          <p:spTgt spid="27"/>
                                        </p:tgtEl>
                                        <p:attrNameLst>
                                          <p:attrName>ppt_w</p:attrName>
                                        </p:attrNameLst>
                                      </p:cBhvr>
                                      <p:tavLst>
                                        <p:tav tm="0">
                                          <p:val>
                                            <p:fltVal val="0"/>
                                          </p:val>
                                        </p:tav>
                                        <p:tav tm="100000">
                                          <p:val>
                                            <p:strVal val="#ppt_w"/>
                                          </p:val>
                                        </p:tav>
                                      </p:tavLst>
                                    </p:anim>
                                    <p:anim calcmode="lin" valueType="num">
                                      <p:cBhvr>
                                        <p:cTn id="148" dur="500" fill="hold"/>
                                        <p:tgtEl>
                                          <p:spTgt spid="27"/>
                                        </p:tgtEl>
                                        <p:attrNameLst>
                                          <p:attrName>ppt_h</p:attrName>
                                        </p:attrNameLst>
                                      </p:cBhvr>
                                      <p:tavLst>
                                        <p:tav tm="0">
                                          <p:val>
                                            <p:fltVal val="0"/>
                                          </p:val>
                                        </p:tav>
                                        <p:tav tm="100000">
                                          <p:val>
                                            <p:strVal val="#ppt_h"/>
                                          </p:val>
                                        </p:tav>
                                      </p:tavLst>
                                    </p:anim>
                                    <p:animEffect transition="in" filter="fade">
                                      <p:cBhvr>
                                        <p:cTn id="1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P spid="5" grpId="0"/>
      <p:bldP spid="6" grpId="0"/>
      <p:bldP spid="7" grpId="0"/>
      <p:bldP spid="8" grpId="0" bldLvl="0" animBg="1"/>
      <p:bldP spid="9" grpId="0" bldLvl="0" animBg="1"/>
      <p:bldP spid="10" grpId="0"/>
      <p:bldP spid="11" grpId="0"/>
      <p:bldP spid="12" grpId="0"/>
      <p:bldP spid="13" grpId="0" bldLvl="0" animBg="1"/>
      <p:bldP spid="14" grpId="0" bldLvl="0" animBg="1"/>
      <p:bldP spid="15" grpId="0"/>
      <p:bldP spid="16" grpId="0"/>
      <p:bldP spid="17" grpId="0"/>
      <p:bldP spid="18" grpId="0" bldLvl="0" animBg="1"/>
      <p:bldP spid="19" grpId="0" bldLvl="0" animBg="1"/>
      <p:bldP spid="20" grpId="0"/>
      <p:bldP spid="21" grpId="0"/>
      <p:bldP spid="22" grpId="0"/>
      <p:bldP spid="23" grpId="0" bldLvl="0" animBg="1"/>
      <p:bldP spid="24" grpId="0" bldLvl="0" animBg="1"/>
      <p:bldP spid="25" grpId="0"/>
      <p:bldP spid="26" grpId="0"/>
      <p:bldP spid="27" grpId="0"/>
      <p:bldP spid="33" grpId="0"/>
      <p:bldP spid="3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任务拓展</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5736590" y="1474470"/>
            <a:ext cx="2951480" cy="3183255"/>
          </a:xfrm>
          <a:prstGeom prst="rect">
            <a:avLst/>
          </a:prstGeom>
        </p:spPr>
        <p:txBody>
          <a:bodyPr wrap="square" lIns="68543" tIns="34272" rIns="68543" bIns="34272">
            <a:spAutoFit/>
          </a:bodyPr>
          <a:lstStyle/>
          <a:p>
            <a:pPr algn="ctr">
              <a:lnSpc>
                <a:spcPct val="150000"/>
              </a:lnSpc>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修订云线</a:t>
            </a:r>
            <a:endPar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在AutoCAD 2018中，用户在检查或用红线圈阅图形时，可以使用修订云线功能亮显标记以提高工作效率，如图2-59所示。Revcloud命令用于创建由连续圆弧组成的多段线以构成云线形对象。</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用户可以从头开始创建修订云线，也可以将闭合对象(例如圆、椭圆、闭合多段线或闭合样条曲线)转换为修订云线。将闭合对象转换为修订云线时，如果Delobj系统变量设置为1(默认值)，原始对象将被删除。</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2038272"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latin typeface="微软雅黑" panose="020B0503020204020204" pitchFamily="34" charset="-122"/>
                <a:ea typeface="微软雅黑" panose="020B0503020204020204" pitchFamily="34" charset="-122"/>
              </a:rPr>
              <a:t>实例训练</a:t>
            </a:r>
            <a:endParaRPr lang="zh-CN" altLang="en-US" dirty="0">
              <a:latin typeface="微软雅黑" panose="020B0503020204020204" pitchFamily="34" charset="-122"/>
              <a:ea typeface="微软雅黑" panose="020B0503020204020204" pitchFamily="34" charset="-122"/>
            </a:endParaRPr>
          </a:p>
        </p:txBody>
      </p:sp>
      <p:graphicFrame>
        <p:nvGraphicFramePr>
          <p:cNvPr id="-2147482606" name="对象 -2147482607"/>
          <p:cNvGraphicFramePr/>
          <p:nvPr/>
        </p:nvGraphicFramePr>
        <p:xfrm>
          <a:off x="2148205" y="1742440"/>
          <a:ext cx="2741930" cy="2564765"/>
        </p:xfrm>
        <a:graphic>
          <a:graphicData uri="http://schemas.openxmlformats.org/presentationml/2006/ole">
            <mc:AlternateContent xmlns:mc="http://schemas.openxmlformats.org/markup-compatibility/2006">
              <mc:Choice xmlns:v="urn:schemas-microsoft-com:vml" Requires="v">
                <p:oleObj spid="_x0000_s3076" name="" r:id="rId1" imgW="2066925" imgH="1885950" progId="Paint.Picture">
                  <p:embed/>
                </p:oleObj>
              </mc:Choice>
              <mc:Fallback>
                <p:oleObj name="" r:id="rId1" imgW="2066925" imgH="1885950" progId="Paint.Picture">
                  <p:embed/>
                  <p:pic>
                    <p:nvPicPr>
                      <p:cNvPr id="0" name="图片 3075"/>
                      <p:cNvPicPr/>
                      <p:nvPr/>
                    </p:nvPicPr>
                    <p:blipFill>
                      <a:blip r:embed="rId2"/>
                      <a:stretch>
                        <a:fillRect/>
                      </a:stretch>
                    </p:blipFill>
                    <p:spPr>
                      <a:xfrm>
                        <a:off x="2148205" y="1742440"/>
                        <a:ext cx="2741930" cy="2564765"/>
                      </a:xfrm>
                      <a:prstGeom prst="rect">
                        <a:avLst/>
                      </a:prstGeom>
                      <a:noFill/>
                      <a:ln w="38100">
                        <a:noFill/>
                        <a:miter/>
                      </a:ln>
                    </p:spPr>
                  </p:pic>
                </p:oleObj>
              </mc:Fallback>
            </mc:AlternateContent>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par>
                                <p:cTn id="16" presetID="22" presetClass="entr" presetSubtype="8" fill="hold" grpId="0" nodeType="withEffect">
                                  <p:stCondLst>
                                    <p:cond delay="650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1"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blinds(horizontal)">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147482606"/>
                                        </p:tgtEl>
                                        <p:attrNameLst>
                                          <p:attrName>style.visibility</p:attrName>
                                        </p:attrNameLst>
                                      </p:cBhvr>
                                      <p:to>
                                        <p:strVal val="visible"/>
                                      </p:to>
                                    </p:set>
                                    <p:anim calcmode="lin" valueType="num">
                                      <p:cBhvr additive="base">
                                        <p:cTn id="28" dur="500" fill="hold"/>
                                        <p:tgtEl>
                                          <p:spTgt spid="-2147482606"/>
                                        </p:tgtEl>
                                        <p:attrNameLst>
                                          <p:attrName>ppt_x</p:attrName>
                                        </p:attrNameLst>
                                      </p:cBhvr>
                                      <p:tavLst>
                                        <p:tav tm="0">
                                          <p:val>
                                            <p:strVal val="#ppt_x"/>
                                          </p:val>
                                        </p:tav>
                                        <p:tav tm="100000">
                                          <p:val>
                                            <p:strVal val="#ppt_x"/>
                                          </p:val>
                                        </p:tav>
                                      </p:tavLst>
                                    </p:anim>
                                    <p:anim calcmode="lin" valueType="num">
                                      <p:cBhvr additive="base">
                                        <p:cTn id="29" dur="500" fill="hold"/>
                                        <p:tgtEl>
                                          <p:spTgt spid="-21474826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6" grpId="0"/>
      <p:bldP spid="41" grpId="0" bldLvl="0" animBg="1"/>
      <p:bldP spid="36"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任务小结</a:t>
            </a:r>
            <a:endParaRPr lang="zh-CN" altLang="en-US" sz="2800" b="1" dirty="0"/>
          </a:p>
        </p:txBody>
      </p:sp>
      <p:sp>
        <p:nvSpPr>
          <p:cNvPr id="4" name="圆角矩形 3"/>
          <p:cNvSpPr/>
          <p:nvPr/>
        </p:nvSpPr>
        <p:spPr>
          <a:xfrm>
            <a:off x="3356610" y="967740"/>
            <a:ext cx="1916430"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6610" y="2941320"/>
            <a:ext cx="1915160" cy="85534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610" y="3977005"/>
            <a:ext cx="1915795" cy="81089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566795" y="1159510"/>
            <a:ext cx="164084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样条曲线</a:t>
            </a:r>
            <a:r>
              <a:rPr lang="zh-CN" altLang="en-US" sz="2000" dirty="0">
                <a:solidFill>
                  <a:schemeClr val="tx1">
                    <a:lumMod val="75000"/>
                    <a:lumOff val="25000"/>
                  </a:schemeClr>
                </a:solidFill>
              </a:rPr>
              <a:t>绘制</a:t>
            </a:r>
            <a:endParaRPr lang="zh-CN" altLang="en-US" sz="2000" dirty="0">
              <a:solidFill>
                <a:schemeClr val="tx1">
                  <a:lumMod val="75000"/>
                  <a:lumOff val="25000"/>
                </a:schemeClr>
              </a:solidFill>
            </a:endParaRPr>
          </a:p>
        </p:txBody>
      </p:sp>
      <p:sp>
        <p:nvSpPr>
          <p:cNvPr id="10" name="TextBox 9"/>
          <p:cNvSpPr txBox="1"/>
          <p:nvPr/>
        </p:nvSpPr>
        <p:spPr>
          <a:xfrm>
            <a:off x="3531235" y="3128010"/>
            <a:ext cx="1670685"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剖面符号</a:t>
            </a:r>
            <a:r>
              <a:rPr lang="zh-CN" altLang="en-US" sz="2000" dirty="0">
                <a:solidFill>
                  <a:schemeClr val="tx1">
                    <a:lumMod val="75000"/>
                    <a:lumOff val="25000"/>
                  </a:schemeClr>
                </a:solidFill>
              </a:rPr>
              <a:t>绘制</a:t>
            </a:r>
            <a:endParaRPr lang="zh-CN" altLang="en-US" sz="2000" dirty="0">
              <a:solidFill>
                <a:schemeClr val="tx1">
                  <a:lumMod val="75000"/>
                  <a:lumOff val="25000"/>
                </a:schemeClr>
              </a:solidFill>
            </a:endParaRPr>
          </a:p>
        </p:txBody>
      </p:sp>
      <p:sp>
        <p:nvSpPr>
          <p:cNvPr id="11" name="TextBox 10"/>
          <p:cNvSpPr txBox="1"/>
          <p:nvPr/>
        </p:nvSpPr>
        <p:spPr>
          <a:xfrm>
            <a:off x="3488690" y="4192270"/>
            <a:ext cx="2192655"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修订云线绘制</a:t>
            </a:r>
            <a:endParaRPr lang="zh-CN" altLang="en-US" sz="20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总结</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8" name="圆角矩形 7"/>
          <p:cNvSpPr/>
          <p:nvPr/>
        </p:nvSpPr>
        <p:spPr>
          <a:xfrm>
            <a:off x="3356610" y="1972945"/>
            <a:ext cx="1915795" cy="831850"/>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TextBox 8"/>
          <p:cNvSpPr txBox="1"/>
          <p:nvPr/>
        </p:nvSpPr>
        <p:spPr>
          <a:xfrm>
            <a:off x="3531235" y="2164715"/>
            <a:ext cx="1597660"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tx1">
                    <a:lumMod val="75000"/>
                    <a:lumOff val="25000"/>
                  </a:schemeClr>
                </a:solidFill>
              </a:rPr>
              <a:t>多段线</a:t>
            </a:r>
            <a:r>
              <a:rPr lang="zh-CN" altLang="en-US" sz="2000" dirty="0">
                <a:solidFill>
                  <a:schemeClr val="tx1">
                    <a:lumMod val="75000"/>
                    <a:lumOff val="25000"/>
                  </a:schemeClr>
                </a:solidFill>
              </a:rPr>
              <a:t>绘制</a:t>
            </a:r>
            <a:endParaRPr lang="zh-CN" altLang="en-US" sz="2000" dirty="0">
              <a:solidFill>
                <a:schemeClr val="tx1">
                  <a:lumMod val="75000"/>
                  <a:lumOff val="25000"/>
                </a:schemeClr>
              </a:solidFill>
            </a:endParaRPr>
          </a:p>
        </p:txBody>
      </p:sp>
      <p:sp>
        <p:nvSpPr>
          <p:cNvPr id="13" name="Shape 2016"/>
          <p:cNvSpPr/>
          <p:nvPr/>
        </p:nvSpPr>
        <p:spPr>
          <a:xfrm>
            <a:off x="6300090" y="177437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p>
            <a:pPr lvl="0" algn="ctr"/>
            <a:r>
              <a:rPr lang="zh-CN" altLang="en-US" sz="2000" b="1">
                <a:solidFill>
                  <a:schemeClr val="bg1"/>
                </a:solidFill>
                <a:sym typeface="+mn-ea"/>
              </a:rPr>
              <a:t>小贴士</a:t>
            </a:r>
            <a:endParaRPr lang="zh-CN" altLang="en-US" sz="1300">
              <a:solidFill>
                <a:schemeClr val="bg1"/>
              </a:solidFill>
            </a:endParaRPr>
          </a:p>
          <a:p>
            <a:pPr indent="241935" algn="ctr"/>
            <a:r>
              <a:rPr lang="zh-CN" altLang="en-US" sz="1300">
                <a:solidFill>
                  <a:schemeClr val="bg1"/>
                </a:solidFill>
                <a:sym typeface="+mn-ea"/>
              </a:rPr>
              <a:t>如果在一条闭合的多段线上使用“打断”选项，则将删除闭合段。</a:t>
            </a:r>
            <a:endParaRPr lang="zh-CN" altLang="en-US" sz="1300">
              <a:solidFill>
                <a:schemeClr val="bg1"/>
              </a:solidFill>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5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5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0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par>
                          <p:cTn id="31" fill="hold">
                            <p:stCondLst>
                              <p:cond delay="355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childTnLst>
                          </p:cTn>
                        </p:par>
                        <p:par>
                          <p:cTn id="41" fill="hold">
                            <p:stCondLst>
                              <p:cond delay="4050"/>
                            </p:stCondLst>
                            <p:childTnLst>
                              <p:par>
                                <p:cTn id="42" presetID="22" presetClass="entr" presetSubtype="8"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4550"/>
                            </p:stCondLst>
                            <p:childTnLst>
                              <p:par>
                                <p:cTn id="49" presetID="22" presetClass="entr" presetSubtype="8"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5050"/>
                            </p:stCondLst>
                            <p:childTnLst>
                              <p:par>
                                <p:cTn id="56" presetID="53" presetClass="entr" presetSubtype="16"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9" grpId="0"/>
      <p:bldP spid="10" grpId="0"/>
      <p:bldP spid="11" grpId="0"/>
      <p:bldP spid="16" grpId="0"/>
      <p:bldP spid="8" grpId="0" bldLvl="0" animBg="1"/>
      <p:bldP spid="12" grpId="0"/>
      <p:bldP spid="13"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4"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6"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7" name="Shape 1794"/>
          <p:cNvSpPr/>
          <p:nvPr/>
        </p:nvSpPr>
        <p:spPr>
          <a:xfrm>
            <a:off x="786436"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8" name="Shape 1796"/>
          <p:cNvSpPr/>
          <p:nvPr/>
        </p:nvSpPr>
        <p:spPr>
          <a:xfrm>
            <a:off x="233332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9" name="Shape 1798"/>
          <p:cNvSpPr/>
          <p:nvPr/>
        </p:nvSpPr>
        <p:spPr>
          <a:xfrm>
            <a:off x="386933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0" name="Shape 1800"/>
          <p:cNvSpPr/>
          <p:nvPr/>
        </p:nvSpPr>
        <p:spPr>
          <a:xfrm>
            <a:off x="5385871"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1" name="Shape 1802"/>
          <p:cNvSpPr/>
          <p:nvPr/>
        </p:nvSpPr>
        <p:spPr>
          <a:xfrm>
            <a:off x="6920708"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2" name="Shape 1805"/>
          <p:cNvSpPr/>
          <p:nvPr/>
        </p:nvSpPr>
        <p:spPr>
          <a:xfrm>
            <a:off x="1688465" y="3272155"/>
            <a:ext cx="6012180" cy="1330960"/>
          </a:xfrm>
          <a:prstGeom prst="roundRect">
            <a:avLst>
              <a:gd name="adj" fmla="val 50000"/>
            </a:avLst>
          </a:prstGeom>
          <a:solidFill>
            <a:schemeClr val="accent2"/>
          </a:solidFill>
          <a:ln w="12700">
            <a:solidFill>
              <a:srgbClr val="A6AAA9"/>
            </a:solidFill>
            <a:miter lim="400000"/>
          </a:ln>
        </p:spPr>
        <p:txBody>
          <a:bodyPr lIns="14288" tIns="14288" rIns="14288" bIns="14288" anchor="ctr"/>
          <a:lstStyle/>
          <a:p>
            <a:pPr lvl="0"/>
            <a:endParaRPr sz="1300"/>
          </a:p>
        </p:txBody>
      </p:sp>
      <p:sp>
        <p:nvSpPr>
          <p:cNvPr id="14" name="Shape 1790"/>
          <p:cNvSpPr/>
          <p:nvPr/>
        </p:nvSpPr>
        <p:spPr>
          <a:xfrm>
            <a:off x="4144645" y="1272540"/>
            <a:ext cx="893445" cy="89344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lgn="ctr"/>
            <a:r>
              <a:rPr lang="zh-CN" sz="1600" b="1">
                <a:solidFill>
                  <a:schemeClr val="bg1"/>
                </a:solidFill>
                <a:latin typeface="微软雅黑" panose="020B0503020204020204" pitchFamily="34" charset="-122"/>
                <a:ea typeface="微软雅黑" panose="020B0503020204020204" pitchFamily="34" charset="-122"/>
              </a:rPr>
              <a:t>二维绘图命令</a:t>
            </a:r>
            <a:endParaRPr lang="zh-CN" sz="1600" b="1">
              <a:solidFill>
                <a:schemeClr val="bg1"/>
              </a:solidFill>
              <a:latin typeface="微软雅黑" panose="020B0503020204020204" pitchFamily="34" charset="-122"/>
              <a:ea typeface="微软雅黑" panose="020B0503020204020204" pitchFamily="34" charset="-122"/>
            </a:endParaRPr>
          </a:p>
        </p:txBody>
      </p:sp>
      <p:sp>
        <p:nvSpPr>
          <p:cNvPr id="16" name="Text Placeholder 3"/>
          <p:cNvSpPr txBox="1"/>
          <p:nvPr/>
        </p:nvSpPr>
        <p:spPr>
          <a:xfrm>
            <a:off x="1898015" y="3638550"/>
            <a:ext cx="5484495" cy="567690"/>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en-US" sz="1200" b="1" dirty="0">
                <a:solidFill>
                  <a:schemeClr val="tx1">
                    <a:lumMod val="75000"/>
                    <a:lumOff val="25000"/>
                  </a:schemeClr>
                </a:solidFill>
                <a:latin typeface="微软雅黑" panose="020B0503020204020204" pitchFamily="34" charset="-122"/>
                <a:ea typeface="微软雅黑" panose="020B0503020204020204" pitchFamily="34" charset="-122"/>
              </a:rPr>
              <a:t>       </a:t>
            </a:r>
            <a:r>
              <a:rPr sz="1200" b="1" dirty="0">
                <a:solidFill>
                  <a:schemeClr val="tx1">
                    <a:lumMod val="75000"/>
                    <a:lumOff val="25000"/>
                  </a:schemeClr>
                </a:solidFill>
                <a:latin typeface="微软雅黑" panose="020B0503020204020204" pitchFamily="34" charset="-122"/>
                <a:ea typeface="微软雅黑" panose="020B0503020204020204" pitchFamily="34" charset="-122"/>
              </a:rPr>
              <a:t>通过本项目的学习,学会点、直线、圆孤、圆、椭圆、矩形、多边形、多段线、样条曲线等几何元素。 AutoCAD 2018提供了大量的绘图工具,可以帮助用户完成二维图形的绘制，并能够利用AutoCAD 2018绘图工具创建各类实体，通常使用鼠标来指定点的位置或者在命令行上输入坐标值来绘制各类实体。</a:t>
            </a:r>
            <a:endParaRPr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 Placeholder 3"/>
          <p:cNvSpPr txBox="1"/>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GB" sz="1200" b="1" dirty="0">
                <a:solidFill>
                  <a:schemeClr val="bg1"/>
                </a:solidFill>
                <a:latin typeface="微软雅黑" panose="020B0503020204020204" pitchFamily="34" charset="-122"/>
                <a:ea typeface="微软雅黑" panose="020B0503020204020204" pitchFamily="34" charset="-122"/>
              </a:rPr>
              <a:t>直线类图形</a:t>
            </a:r>
            <a:r>
              <a:rPr lang="zh-CN" altLang="en-GB" sz="1200" b="1" dirty="0">
                <a:solidFill>
                  <a:schemeClr val="bg1"/>
                </a:solidFill>
                <a:latin typeface="微软雅黑" panose="020B0503020204020204" pitchFamily="34" charset="-122"/>
                <a:ea typeface="微软雅黑" panose="020B0503020204020204" pitchFamily="34" charset="-122"/>
              </a:rPr>
              <a:t>绘制</a:t>
            </a:r>
            <a:endParaRPr lang="zh-CN" altLang="en-GB" sz="1200" b="1" dirty="0">
              <a:solidFill>
                <a:schemeClr val="bg1"/>
              </a:solidFill>
              <a:latin typeface="微软雅黑" panose="020B0503020204020204" pitchFamily="34" charset="-122"/>
              <a:ea typeface="微软雅黑" panose="020B0503020204020204" pitchFamily="34" charset="-122"/>
            </a:endParaRPr>
          </a:p>
        </p:txBody>
      </p:sp>
      <p:sp>
        <p:nvSpPr>
          <p:cNvPr id="18" name="Text Placeholder 3"/>
          <p:cNvSpPr txBox="1"/>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GB" sz="1200" b="1" dirty="0">
                <a:solidFill>
                  <a:schemeClr val="bg1"/>
                </a:solidFill>
                <a:latin typeface="微软雅黑" panose="020B0503020204020204" pitchFamily="34" charset="-122"/>
                <a:ea typeface="微软雅黑" panose="020B0503020204020204" pitchFamily="34" charset="-122"/>
              </a:rPr>
              <a:t>圆类图形绘制</a:t>
            </a:r>
            <a:endParaRPr lang="zh-CN" altLang="en-GB" sz="1200" b="1" dirty="0">
              <a:solidFill>
                <a:schemeClr val="bg1"/>
              </a:solidFill>
              <a:latin typeface="微软雅黑" panose="020B0503020204020204" pitchFamily="34" charset="-122"/>
              <a:ea typeface="微软雅黑" panose="020B0503020204020204" pitchFamily="34" charset="-122"/>
            </a:endParaRPr>
          </a:p>
        </p:txBody>
      </p:sp>
      <p:sp>
        <p:nvSpPr>
          <p:cNvPr id="19" name="Text Placeholder 3"/>
          <p:cNvSpPr txBox="1"/>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GB" sz="1200" b="1" dirty="0">
                <a:solidFill>
                  <a:schemeClr val="bg1"/>
                </a:solidFill>
                <a:latin typeface="微软雅黑" panose="020B0503020204020204" pitchFamily="34" charset="-122"/>
                <a:ea typeface="微软雅黑" panose="020B0503020204020204" pitchFamily="34" charset="-122"/>
              </a:rPr>
              <a:t>矩形</a:t>
            </a:r>
            <a:r>
              <a:rPr lang="zh-CN" altLang="en-GB" sz="1200" b="1" dirty="0">
                <a:solidFill>
                  <a:schemeClr val="bg1"/>
                </a:solidFill>
                <a:latin typeface="微软雅黑" panose="020B0503020204020204" pitchFamily="34" charset="-122"/>
                <a:ea typeface="微软雅黑" panose="020B0503020204020204" pitchFamily="34" charset="-122"/>
              </a:rPr>
              <a:t>多边形椭圆绘制</a:t>
            </a:r>
            <a:endParaRPr lang="zh-CN" altLang="en-GB" sz="12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GB" sz="1200" b="1" dirty="0">
                <a:solidFill>
                  <a:schemeClr val="bg1"/>
                </a:solidFill>
                <a:latin typeface="微软雅黑" panose="020B0503020204020204" pitchFamily="34" charset="-122"/>
                <a:ea typeface="微软雅黑" panose="020B0503020204020204" pitchFamily="34" charset="-122"/>
              </a:rPr>
              <a:t>点的绘制</a:t>
            </a:r>
            <a:endParaRPr lang="zh-CN" altLang="en-GB" sz="1200" b="1" dirty="0">
              <a:solidFill>
                <a:schemeClr val="bg1"/>
              </a:solidFill>
              <a:latin typeface="微软雅黑" panose="020B0503020204020204" pitchFamily="34" charset="-122"/>
              <a:ea typeface="微软雅黑" panose="020B0503020204020204" pitchFamily="34" charset="-122"/>
            </a:endParaRPr>
          </a:p>
        </p:txBody>
      </p:sp>
      <p:sp>
        <p:nvSpPr>
          <p:cNvPr id="23" name="Text Placeholder 3"/>
          <p:cNvSpPr txBox="1"/>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GB" sz="1200" b="1" dirty="0">
                <a:solidFill>
                  <a:schemeClr val="bg1"/>
                </a:solidFill>
                <a:latin typeface="微软雅黑" panose="020B0503020204020204" pitchFamily="34" charset="-122"/>
                <a:ea typeface="微软雅黑" panose="020B0503020204020204" pitchFamily="34" charset="-122"/>
              </a:rPr>
              <a:t>样条曲线多段线绘制</a:t>
            </a:r>
            <a:endParaRPr lang="zh-CN" altLang="en-GB" sz="1200" b="1" dirty="0">
              <a:solidFill>
                <a:schemeClr val="bg1"/>
              </a:solidFill>
              <a:latin typeface="微软雅黑" panose="020B0503020204020204" pitchFamily="34" charset="-122"/>
              <a:ea typeface="微软雅黑" panose="020B0503020204020204" pitchFamily="34" charset="-122"/>
            </a:endParaRPr>
          </a:p>
        </p:txBody>
      </p:sp>
      <p:sp>
        <p:nvSpPr>
          <p:cNvPr id="25"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项目总结</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300"/>
                                        <p:tgtEl>
                                          <p:spTgt spid="6"/>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1500"/>
                            </p:stCondLst>
                            <p:childTnLst>
                              <p:par>
                                <p:cTn id="29" presetID="22" presetClass="entr" presetSubtype="1"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300"/>
                                        <p:tgtEl>
                                          <p:spTgt spid="5"/>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7">
                                            <p:txEl>
                                              <p:pRg st="0" end="0"/>
                                            </p:txEl>
                                          </p:spTgt>
                                        </p:tgtEl>
                                        <p:attrNameLst>
                                          <p:attrName>style.visibility</p:attrName>
                                        </p:attrNameLst>
                                      </p:cBhvr>
                                      <p:to>
                                        <p:strVal val="visible"/>
                                      </p:to>
                                    </p:set>
                                    <p:animEffect transition="in" filter="fade">
                                      <p:cBhvr>
                                        <p:cTn id="38" dur="500"/>
                                        <p:tgtEl>
                                          <p:spTgt spid="17">
                                            <p:txEl>
                                              <p:pRg st="0" end="0"/>
                                            </p:txEl>
                                          </p:spTgt>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up)">
                                      <p:cBhvr>
                                        <p:cTn id="42" dur="300"/>
                                        <p:tgtEl>
                                          <p:spTgt spid="2"/>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3500"/>
                            </p:stCondLst>
                            <p:childTnLst>
                              <p:par>
                                <p:cTn id="51" presetID="22" presetClass="entr" presetSubtype="1"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ipe(up)">
                                      <p:cBhvr>
                                        <p:cTn id="53" dur="300"/>
                                        <p:tgtEl>
                                          <p:spTgt spid="4"/>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wipe(up)">
                                      <p:cBhvr>
                                        <p:cTn id="64" dur="300"/>
                                        <p:tgtEl>
                                          <p:spTgt spid="3"/>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500"/>
                                        <p:tgtEl>
                                          <p:spTgt spid="1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par>
                          <p:cTn id="72" fill="hold">
                            <p:stCondLst>
                              <p:cond delay="5500"/>
                            </p:stCondLst>
                            <p:childTnLst>
                              <p:par>
                                <p:cTn id="73" presetID="53" presetClass="entr" presetSubtype="528"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p:cTn id="75" dur="500" fill="hold"/>
                                        <p:tgtEl>
                                          <p:spTgt spid="12"/>
                                        </p:tgtEl>
                                        <p:attrNameLst>
                                          <p:attrName>ppt_w</p:attrName>
                                        </p:attrNameLst>
                                      </p:cBhvr>
                                      <p:tavLst>
                                        <p:tav tm="0">
                                          <p:val>
                                            <p:fltVal val="0"/>
                                          </p:val>
                                        </p:tav>
                                        <p:tav tm="100000">
                                          <p:val>
                                            <p:strVal val="#ppt_w"/>
                                          </p:val>
                                        </p:tav>
                                      </p:tavLst>
                                    </p:anim>
                                    <p:anim calcmode="lin" valueType="num">
                                      <p:cBhvr>
                                        <p:cTn id="76" dur="500" fill="hold"/>
                                        <p:tgtEl>
                                          <p:spTgt spid="12"/>
                                        </p:tgtEl>
                                        <p:attrNameLst>
                                          <p:attrName>ppt_h</p:attrName>
                                        </p:attrNameLst>
                                      </p:cBhvr>
                                      <p:tavLst>
                                        <p:tav tm="0">
                                          <p:val>
                                            <p:fltVal val="0"/>
                                          </p:val>
                                        </p:tav>
                                        <p:tav tm="100000">
                                          <p:val>
                                            <p:strVal val="#ppt_h"/>
                                          </p:val>
                                        </p:tav>
                                      </p:tavLst>
                                    </p:anim>
                                    <p:animEffect transition="in" filter="fade">
                                      <p:cBhvr>
                                        <p:cTn id="77" dur="500"/>
                                        <p:tgtEl>
                                          <p:spTgt spid="12"/>
                                        </p:tgtEl>
                                      </p:cBhvr>
                                    </p:animEffect>
                                    <p:anim calcmode="lin" valueType="num">
                                      <p:cBhvr>
                                        <p:cTn id="78" dur="500" fill="hold"/>
                                        <p:tgtEl>
                                          <p:spTgt spid="12"/>
                                        </p:tgtEl>
                                        <p:attrNameLst>
                                          <p:attrName>ppt_x</p:attrName>
                                        </p:attrNameLst>
                                      </p:cBhvr>
                                      <p:tavLst>
                                        <p:tav tm="0">
                                          <p:val>
                                            <p:fltVal val="0.5"/>
                                          </p:val>
                                        </p:tav>
                                        <p:tav tm="100000">
                                          <p:val>
                                            <p:strVal val="#ppt_x"/>
                                          </p:val>
                                        </p:tav>
                                      </p:tavLst>
                                    </p:anim>
                                    <p:anim calcmode="lin" valueType="num">
                                      <p:cBhvr>
                                        <p:cTn id="79" dur="500" fill="hold"/>
                                        <p:tgtEl>
                                          <p:spTgt spid="12"/>
                                        </p:tgtEl>
                                        <p:attrNameLst>
                                          <p:attrName>ppt_y</p:attrName>
                                        </p:attrNameLst>
                                      </p:cBhvr>
                                      <p:tavLst>
                                        <p:tav tm="0">
                                          <p:val>
                                            <p:fltVal val="0.5"/>
                                          </p:val>
                                        </p:tav>
                                        <p:tav tm="100000">
                                          <p:val>
                                            <p:strVal val="#ppt_y"/>
                                          </p:val>
                                        </p:tav>
                                      </p:tavLst>
                                    </p:anim>
                                  </p:childTnLst>
                                </p:cTn>
                              </p:par>
                              <p:par>
                                <p:cTn id="80" presetID="53" presetClass="entr" presetSubtype="528"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500" fill="hold"/>
                                        <p:tgtEl>
                                          <p:spTgt spid="16"/>
                                        </p:tgtEl>
                                        <p:attrNameLst>
                                          <p:attrName>ppt_w</p:attrName>
                                        </p:attrNameLst>
                                      </p:cBhvr>
                                      <p:tavLst>
                                        <p:tav tm="0">
                                          <p:val>
                                            <p:fltVal val="0"/>
                                          </p:val>
                                        </p:tav>
                                        <p:tav tm="100000">
                                          <p:val>
                                            <p:strVal val="#ppt_w"/>
                                          </p:val>
                                        </p:tav>
                                      </p:tavLst>
                                    </p:anim>
                                    <p:anim calcmode="lin" valueType="num">
                                      <p:cBhvr>
                                        <p:cTn id="83" dur="500" fill="hold"/>
                                        <p:tgtEl>
                                          <p:spTgt spid="16"/>
                                        </p:tgtEl>
                                        <p:attrNameLst>
                                          <p:attrName>ppt_h</p:attrName>
                                        </p:attrNameLst>
                                      </p:cBhvr>
                                      <p:tavLst>
                                        <p:tav tm="0">
                                          <p:val>
                                            <p:fltVal val="0"/>
                                          </p:val>
                                        </p:tav>
                                        <p:tav tm="100000">
                                          <p:val>
                                            <p:strVal val="#ppt_h"/>
                                          </p:val>
                                        </p:tav>
                                      </p:tavLst>
                                    </p:anim>
                                    <p:animEffect transition="in" filter="fade">
                                      <p:cBhvr>
                                        <p:cTn id="84" dur="500"/>
                                        <p:tgtEl>
                                          <p:spTgt spid="16"/>
                                        </p:tgtEl>
                                      </p:cBhvr>
                                    </p:animEffect>
                                    <p:anim calcmode="lin" valueType="num">
                                      <p:cBhvr>
                                        <p:cTn id="85" dur="500" fill="hold"/>
                                        <p:tgtEl>
                                          <p:spTgt spid="16"/>
                                        </p:tgtEl>
                                        <p:attrNameLst>
                                          <p:attrName>ppt_x</p:attrName>
                                        </p:attrNameLst>
                                      </p:cBhvr>
                                      <p:tavLst>
                                        <p:tav tm="0">
                                          <p:val>
                                            <p:fltVal val="0.5"/>
                                          </p:val>
                                        </p:tav>
                                        <p:tav tm="100000">
                                          <p:val>
                                            <p:strVal val="#ppt_x"/>
                                          </p:val>
                                        </p:tav>
                                      </p:tavLst>
                                    </p:anim>
                                    <p:anim calcmode="lin" valueType="num">
                                      <p:cBhvr>
                                        <p:cTn id="86"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6" grpId="0"/>
      <p:bldP spid="17" grpId="0" build="p"/>
      <p:bldP spid="18" grpId="0"/>
      <p:bldP spid="19" grpId="0"/>
      <p:bldP spid="22" grpId="0"/>
      <p:bldP spid="23" grpId="0"/>
      <p:bldP spid="25" grpId="0"/>
      <p:bldP spid="1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4"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5"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6" name="Shape 2016"/>
          <p:cNvSpPr/>
          <p:nvPr/>
        </p:nvSpPr>
        <p:spPr>
          <a:xfrm>
            <a:off x="3488945"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7" name="Shape 2021"/>
          <p:cNvSpPr/>
          <p:nvPr/>
        </p:nvSpPr>
        <p:spPr>
          <a:xfrm>
            <a:off x="1747495" y="1851670"/>
            <a:ext cx="1741450" cy="382439"/>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a:r>
              <a:rPr sz="1400" b="1" dirty="0">
                <a:solidFill>
                  <a:schemeClr val="tx1">
                    <a:lumMod val="75000"/>
                    <a:lumOff val="25000"/>
                  </a:schemeClr>
                </a:solidFill>
                <a:latin typeface="微软雅黑" panose="020B0503020204020204" pitchFamily="34" charset="-122"/>
                <a:ea typeface="微软雅黑" panose="020B0503020204020204" pitchFamily="34" charset="-122"/>
              </a:rPr>
              <a:t>(1) 常用绘制圆与圆弧的方法有哪些？</a:t>
            </a:r>
            <a:endParaRPr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Shape 2023"/>
          <p:cNvSpPr/>
          <p:nvPr/>
        </p:nvSpPr>
        <p:spPr>
          <a:xfrm>
            <a:off x="1747495" y="3304099"/>
            <a:ext cx="1741450" cy="364164"/>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a:r>
              <a:rPr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(2) 矩形绘制与正多边形绘制的操作区别在哪里？</a:t>
            </a:r>
            <a:endParaRPr sz="14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endParaRPr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Shape 2025"/>
          <p:cNvSpPr/>
          <p:nvPr/>
        </p:nvSpPr>
        <p:spPr>
          <a:xfrm>
            <a:off x="5654872" y="1851670"/>
            <a:ext cx="1734500" cy="382439"/>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just"/>
            <a:r>
              <a:rPr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(3) “椭圆”命令生成的椭圆是多段线还是实体？</a:t>
            </a:r>
            <a:endParaRPr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Shape 2027"/>
          <p:cNvSpPr/>
          <p:nvPr/>
        </p:nvSpPr>
        <p:spPr>
          <a:xfrm>
            <a:off x="5654873" y="3304101"/>
            <a:ext cx="1734500" cy="364163"/>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just"/>
            <a:r>
              <a:rPr sz="1400" b="1" dirty="0">
                <a:solidFill>
                  <a:schemeClr val="tx1">
                    <a:lumMod val="75000"/>
                    <a:lumOff val="25000"/>
                  </a:schemeClr>
                </a:solidFill>
                <a:latin typeface="微软雅黑" panose="020B0503020204020204" pitchFamily="34" charset="-122"/>
                <a:ea typeface="微软雅黑" panose="020B0503020204020204" pitchFamily="34" charset="-122"/>
              </a:rPr>
              <a:t>(4) 怎样把多条线合并为多段线？</a:t>
            </a:r>
            <a:endParaRPr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Group 2031"/>
          <p:cNvGrpSpPr/>
          <p:nvPr/>
        </p:nvGrpSpPr>
        <p:grpSpPr>
          <a:xfrm>
            <a:off x="830480" y="1705508"/>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grpSp>
        <p:nvGrpSpPr>
          <p:cNvPr id="18" name="Group 2034"/>
          <p:cNvGrpSpPr/>
          <p:nvPr/>
        </p:nvGrpSpPr>
        <p:grpSpPr>
          <a:xfrm>
            <a:off x="832480" y="3154696"/>
            <a:ext cx="712613"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21"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50" tIns="19050" rIns="19050" bIns="19050" numCol="1" anchor="ctr">
            <a:noAutofit/>
          </a:bodyPr>
          <a:lstStyle/>
          <a:p>
            <a:pPr lvl="0"/>
            <a:endParaRPr sz="1300"/>
          </a:p>
        </p:txBody>
      </p:sp>
      <p:grpSp>
        <p:nvGrpSpPr>
          <p:cNvPr id="22" name="Group 2040"/>
          <p:cNvGrpSpPr/>
          <p:nvPr/>
        </p:nvGrpSpPr>
        <p:grpSpPr>
          <a:xfrm>
            <a:off x="7598725" y="1705508"/>
            <a:ext cx="716614"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grpSp>
      <p:sp>
        <p:nvSpPr>
          <p:cNvPr id="26" name="Text Placeholder 5"/>
          <p:cNvSpPr txBox="1"/>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简答题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0" name="Shape 2036"/>
          <p:cNvSpPr/>
          <p:nvPr/>
        </p:nvSpPr>
        <p:spPr>
          <a:xfrm>
            <a:off x="7808217" y="335015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99"/>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399"/>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899"/>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399"/>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2899"/>
                            </p:stCondLst>
                            <p:childTnLst>
                              <p:par>
                                <p:cTn id="38" presetID="53" presetClass="entr" presetSubtype="16"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childTnLst>
                          </p:cTn>
                        </p:par>
                        <p:par>
                          <p:cTn id="43" fill="hold">
                            <p:stCondLst>
                              <p:cond delay="3399"/>
                            </p:stCondLst>
                            <p:childTnLst>
                              <p:par>
                                <p:cTn id="44" presetID="53" presetClass="entr" presetSubtype="16"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childTnLst>
                          </p:cTn>
                        </p:par>
                        <p:par>
                          <p:cTn id="52" fill="hold">
                            <p:stCondLst>
                              <p:cond delay="3899"/>
                            </p:stCondLst>
                            <p:childTnLst>
                              <p:par>
                                <p:cTn id="53" presetID="53" presetClass="entr" presetSubtype="16"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p:cTn id="55" dur="500" fill="hold"/>
                                        <p:tgtEl>
                                          <p:spTgt spid="2"/>
                                        </p:tgtEl>
                                        <p:attrNameLst>
                                          <p:attrName>ppt_w</p:attrName>
                                        </p:attrNameLst>
                                      </p:cBhvr>
                                      <p:tavLst>
                                        <p:tav tm="0">
                                          <p:val>
                                            <p:fltVal val="0"/>
                                          </p:val>
                                        </p:tav>
                                        <p:tav tm="100000">
                                          <p:val>
                                            <p:strVal val="#ppt_w"/>
                                          </p:val>
                                        </p:tav>
                                      </p:tavLst>
                                    </p:anim>
                                    <p:anim calcmode="lin" valueType="num">
                                      <p:cBhvr>
                                        <p:cTn id="56" dur="500" fill="hold"/>
                                        <p:tgtEl>
                                          <p:spTgt spid="2"/>
                                        </p:tgtEl>
                                        <p:attrNameLst>
                                          <p:attrName>ppt_h</p:attrName>
                                        </p:attrNameLst>
                                      </p:cBhvr>
                                      <p:tavLst>
                                        <p:tav tm="0">
                                          <p:val>
                                            <p:fltVal val="0"/>
                                          </p:val>
                                        </p:tav>
                                        <p:tav tm="100000">
                                          <p:val>
                                            <p:strVal val="#ppt_h"/>
                                          </p:val>
                                        </p:tav>
                                      </p:tavLst>
                                    </p:anim>
                                    <p:animEffect transition="in" filter="fade">
                                      <p:cBhvr>
                                        <p:cTn id="57" dur="500"/>
                                        <p:tgtEl>
                                          <p:spTgt spid="2"/>
                                        </p:tgtEl>
                                      </p:cBhvr>
                                    </p:animEffect>
                                  </p:childTnLst>
                                </p:cTn>
                              </p:par>
                            </p:childTnLst>
                          </p:cTn>
                        </p:par>
                        <p:par>
                          <p:cTn id="58" fill="hold">
                            <p:stCondLst>
                              <p:cond delay="4399"/>
                            </p:stCondLst>
                            <p:childTnLst>
                              <p:par>
                                <p:cTn id="59" presetID="53" presetClass="entr" presetSubtype="16"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Effect transition="in" filter="fade">
                                      <p:cBhvr>
                                        <p:cTn id="63" dur="500"/>
                                        <p:tgtEl>
                                          <p:spTgt spid="2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childTnLst>
                                </p:cTn>
                              </p:par>
                            </p:childTnLst>
                          </p:cTn>
                        </p:par>
                        <p:par>
                          <p:cTn id="67" fill="hold">
                            <p:stCondLst>
                              <p:cond delay="4899"/>
                            </p:stCondLst>
                            <p:childTnLst>
                              <p:par>
                                <p:cTn id="68" presetID="53" presetClass="entr" presetSubtype="16" fill="hold" grpId="0" nodeType="afterEffect">
                                  <p:stCondLst>
                                    <p:cond delay="0"/>
                                  </p:stCondLst>
                                  <p:childTnLst>
                                    <p:set>
                                      <p:cBhvr>
                                        <p:cTn id="69" dur="1" fill="hold">
                                          <p:stCondLst>
                                            <p:cond delay="0"/>
                                          </p:stCondLst>
                                        </p:cTn>
                                        <p:tgtEl>
                                          <p:spTgt spid="3"/>
                                        </p:tgtEl>
                                        <p:attrNameLst>
                                          <p:attrName>style.visibility</p:attrName>
                                        </p:attrNameLst>
                                      </p:cBhvr>
                                      <p:to>
                                        <p:strVal val="visible"/>
                                      </p:to>
                                    </p:set>
                                    <p:anim calcmode="lin" valueType="num">
                                      <p:cBhvr>
                                        <p:cTn id="70" dur="500" fill="hold"/>
                                        <p:tgtEl>
                                          <p:spTgt spid="3"/>
                                        </p:tgtEl>
                                        <p:attrNameLst>
                                          <p:attrName>ppt_w</p:attrName>
                                        </p:attrNameLst>
                                      </p:cBhvr>
                                      <p:tavLst>
                                        <p:tav tm="0">
                                          <p:val>
                                            <p:fltVal val="0"/>
                                          </p:val>
                                        </p:tav>
                                        <p:tav tm="100000">
                                          <p:val>
                                            <p:strVal val="#ppt_w"/>
                                          </p:val>
                                        </p:tav>
                                      </p:tavLst>
                                    </p:anim>
                                    <p:anim calcmode="lin" valueType="num">
                                      <p:cBhvr>
                                        <p:cTn id="71" dur="500" fill="hold"/>
                                        <p:tgtEl>
                                          <p:spTgt spid="3"/>
                                        </p:tgtEl>
                                        <p:attrNameLst>
                                          <p:attrName>ppt_h</p:attrName>
                                        </p:attrNameLst>
                                      </p:cBhvr>
                                      <p:tavLst>
                                        <p:tav tm="0">
                                          <p:val>
                                            <p:fltVal val="0"/>
                                          </p:val>
                                        </p:tav>
                                        <p:tav tm="100000">
                                          <p:val>
                                            <p:strVal val="#ppt_h"/>
                                          </p:val>
                                        </p:tav>
                                      </p:tavLst>
                                    </p:anim>
                                    <p:animEffect transition="in" filter="fade">
                                      <p:cBhvr>
                                        <p:cTn id="72" dur="500"/>
                                        <p:tgtEl>
                                          <p:spTgt spid="3"/>
                                        </p:tgtEl>
                                      </p:cBhvr>
                                    </p:animEffect>
                                  </p:childTnLst>
                                </p:cTn>
                              </p:par>
                            </p:childTnLst>
                          </p:cTn>
                        </p:par>
                        <p:par>
                          <p:cTn id="73" fill="hold">
                            <p:stCondLst>
                              <p:cond delay="5399"/>
                            </p:stCondLst>
                            <p:childTnLst>
                              <p:par>
                                <p:cTn id="74" presetID="53" presetClass="entr" presetSubtype="16"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p:cTn id="76" dur="500" fill="hold"/>
                                        <p:tgtEl>
                                          <p:spTgt spid="21"/>
                                        </p:tgtEl>
                                        <p:attrNameLst>
                                          <p:attrName>ppt_w</p:attrName>
                                        </p:attrNameLst>
                                      </p:cBhvr>
                                      <p:tavLst>
                                        <p:tav tm="0">
                                          <p:val>
                                            <p:fltVal val="0"/>
                                          </p:val>
                                        </p:tav>
                                        <p:tav tm="100000">
                                          <p:val>
                                            <p:strVal val="#ppt_w"/>
                                          </p:val>
                                        </p:tav>
                                      </p:tavLst>
                                    </p:anim>
                                    <p:anim calcmode="lin" valueType="num">
                                      <p:cBhvr>
                                        <p:cTn id="77" dur="500" fill="hold"/>
                                        <p:tgtEl>
                                          <p:spTgt spid="21"/>
                                        </p:tgtEl>
                                        <p:attrNameLst>
                                          <p:attrName>ppt_h</p:attrName>
                                        </p:attrNameLst>
                                      </p:cBhvr>
                                      <p:tavLst>
                                        <p:tav tm="0">
                                          <p:val>
                                            <p:fltVal val="0"/>
                                          </p:val>
                                        </p:tav>
                                        <p:tav tm="100000">
                                          <p:val>
                                            <p:strVal val="#ppt_h"/>
                                          </p:val>
                                        </p:tav>
                                      </p:tavLst>
                                    </p:anim>
                                    <p:animEffect transition="in" filter="fade">
                                      <p:cBhvr>
                                        <p:cTn id="78" dur="500"/>
                                        <p:tgtEl>
                                          <p:spTgt spid="21"/>
                                        </p:tgtEl>
                                      </p:cBhvr>
                                    </p:animEffect>
                                  </p:childTnLst>
                                </p:cTn>
                              </p:par>
                            </p:childTnLst>
                          </p:cTn>
                        </p:par>
                        <p:par>
                          <p:cTn id="79" fill="hold">
                            <p:stCondLst>
                              <p:cond delay="5899"/>
                            </p:stCondLst>
                            <p:childTnLst>
                              <p:par>
                                <p:cTn id="80" presetID="10" presetClass="entr" presetSubtype="0"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fade">
                                      <p:cBhvr>
                                        <p:cTn id="8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 grpId="0" bldLvl="0" animBg="1"/>
      <p:bldP spid="7" grpId="0" animBg="1"/>
      <p:bldP spid="9" grpId="0" animBg="1"/>
      <p:bldP spid="11" grpId="0" animBg="1"/>
      <p:bldP spid="13" grpId="0" animBg="1"/>
      <p:bldP spid="21" grpId="0" bldLvl="0" animBg="1"/>
      <p:bldP spid="26" grpId="0"/>
      <p:bldP spid="30" grpId="0" bldLvl="0" animBg="1"/>
      <p:bldP spid="3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782955" y="749935"/>
            <a:ext cx="2840355" cy="327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p>
            <a:pPr algn="ct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操作题 </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4" name="图片 74" descr="图2-60 平面图操作题（一）"/>
          <p:cNvPicPr>
            <a:picLocks noChangeAspect="1"/>
          </p:cNvPicPr>
          <p:nvPr/>
        </p:nvPicPr>
        <p:blipFill>
          <a:blip r:embed="rId1"/>
          <a:srcRect l="14348" t="51120" r="4943" b="9713"/>
          <a:stretch>
            <a:fillRect/>
          </a:stretch>
        </p:blipFill>
        <p:spPr>
          <a:xfrm>
            <a:off x="471805" y="1419860"/>
            <a:ext cx="4111625" cy="2823845"/>
          </a:xfrm>
          <a:prstGeom prst="rect">
            <a:avLst/>
          </a:prstGeom>
        </p:spPr>
      </p:pic>
      <p:pic>
        <p:nvPicPr>
          <p:cNvPr id="75" name="图片 75" descr="2-62_00"/>
          <p:cNvPicPr>
            <a:picLocks noChangeAspect="1"/>
          </p:cNvPicPr>
          <p:nvPr/>
        </p:nvPicPr>
        <p:blipFill>
          <a:blip r:embed="rId2"/>
          <a:srcRect l="16397" t="48650" b="10054"/>
          <a:stretch>
            <a:fillRect/>
          </a:stretch>
        </p:blipFill>
        <p:spPr>
          <a:xfrm>
            <a:off x="4697730" y="1419860"/>
            <a:ext cx="4038600" cy="28232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linds(horizontal)">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additive="base">
                                        <p:cTn id="21" dur="500" fill="hold"/>
                                        <p:tgtEl>
                                          <p:spTgt spid="74"/>
                                        </p:tgtEl>
                                        <p:attrNameLst>
                                          <p:attrName>ppt_x</p:attrName>
                                        </p:attrNameLst>
                                      </p:cBhvr>
                                      <p:tavLst>
                                        <p:tav tm="0">
                                          <p:val>
                                            <p:strVal val="#ppt_x"/>
                                          </p:val>
                                        </p:tav>
                                        <p:tav tm="100000">
                                          <p:val>
                                            <p:strVal val="#ppt_x"/>
                                          </p:val>
                                        </p:tav>
                                      </p:tavLst>
                                    </p:anim>
                                    <p:anim calcmode="lin" valueType="num">
                                      <p:cBhvr additive="base">
                                        <p:cTn id="22"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ppt_x"/>
                                          </p:val>
                                        </p:tav>
                                        <p:tav tm="100000">
                                          <p:val>
                                            <p:strVal val="#ppt_x"/>
                                          </p:val>
                                        </p:tav>
                                      </p:tavLst>
                                    </p:anim>
                                    <p:anim calcmode="lin" valueType="num">
                                      <p:cBhvr additive="base">
                                        <p:cTn id="28"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348120"/>
            <a:ext cx="6750750" cy="1105535"/>
          </a:xfrm>
          <a:prstGeom prst="rect">
            <a:avLst/>
          </a:prstGeom>
          <a:noFill/>
        </p:spPr>
        <p:txBody>
          <a:bodyPr wrap="square" lIns="0" tIns="0" rIns="0" bIns="0" rtlCol="0">
            <a:spAutoFit/>
          </a:bodyPr>
          <a:lstStyle/>
          <a:p>
            <a:pPr algn="just">
              <a:lnSpc>
                <a:spcPct val="120000"/>
              </a:lnSpc>
            </a:pPr>
            <a:r>
              <a:rPr sz="1200" dirty="0">
                <a:solidFill>
                  <a:schemeClr val="tx1">
                    <a:lumMod val="75000"/>
                    <a:lumOff val="25000"/>
                  </a:schemeClr>
                </a:solidFill>
                <a:latin typeface="微软雅黑" panose="020B0503020204020204" pitchFamily="34" charset="-122"/>
                <a:ea typeface="微软雅黑" panose="020B0503020204020204" pitchFamily="34" charset="-122"/>
              </a:rPr>
              <a:t>在执行画图或编辑命令时,系统会自动在画面上显现一些十字小交点来表示已经执行过多少次操作了。但是这些小交点并不是真正的“点”。当使用REDRAW命令时,这些点就会被清除掉。 在这里,我们要介绍一个真正的点,它是一个真实的图形,可以执行编辑操作,如移动、删除等。点实体是非常有用的。 例如,可将点实体用作捕捉和偏移实体的节点或参考点。可以根据屏幕大小或绝对单位来设置点样式及其大小。下面请根据AutoCAD2018将如图所示的线段按照“定距画点”“定数画点”绘制。</a:t>
            </a:r>
            <a:endParaRPr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4" descr="2-1_00"/>
          <p:cNvPicPr>
            <a:picLocks noChangeAspect="1"/>
          </p:cNvPicPr>
          <p:nvPr/>
        </p:nvPicPr>
        <p:blipFill>
          <a:blip r:embed="rId1"/>
          <a:srcRect t="71654"/>
          <a:stretch>
            <a:fillRect/>
          </a:stretch>
        </p:blipFill>
        <p:spPr>
          <a:xfrm>
            <a:off x="1821180" y="2772728"/>
            <a:ext cx="5266690" cy="21126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blinds(horizontal)">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782955" y="749935"/>
            <a:ext cx="2840355" cy="327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p>
            <a:pPr algn="ct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操作题 </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6" name="图片 76" descr="2-61_00"/>
          <p:cNvPicPr>
            <a:picLocks noChangeAspect="1"/>
          </p:cNvPicPr>
          <p:nvPr/>
        </p:nvPicPr>
        <p:blipFill>
          <a:blip r:embed="rId1"/>
          <a:srcRect l="13383" t="29735" r="3979" b="6390"/>
          <a:stretch>
            <a:fillRect/>
          </a:stretch>
        </p:blipFill>
        <p:spPr>
          <a:xfrm>
            <a:off x="2766060" y="1158240"/>
            <a:ext cx="3491230" cy="38188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76"/>
                                        </p:tgtEl>
                                        <p:attrNameLst>
                                          <p:attrName>style.visibility</p:attrName>
                                        </p:attrNameLst>
                                      </p:cBhvr>
                                      <p:to>
                                        <p:strVal val="visible"/>
                                      </p:to>
                                    </p:set>
                                    <p:anim calcmode="lin" valueType="num">
                                      <p:cBhvr additive="base">
                                        <p:cTn id="21" dur="500" fill="hold"/>
                                        <p:tgtEl>
                                          <p:spTgt spid="76"/>
                                        </p:tgtEl>
                                        <p:attrNameLst>
                                          <p:attrName>ppt_x</p:attrName>
                                        </p:attrNameLst>
                                      </p:cBhvr>
                                      <p:tavLst>
                                        <p:tav tm="0">
                                          <p:val>
                                            <p:strVal val="#ppt_x"/>
                                          </p:val>
                                        </p:tav>
                                        <p:tav tm="100000">
                                          <p:val>
                                            <p:strVal val="#ppt_x"/>
                                          </p:val>
                                        </p:tav>
                                      </p:tavLst>
                                    </p:anim>
                                    <p:anim calcmode="lin" valueType="num">
                                      <p:cBhvr additive="base">
                                        <p:cTn id="22"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Placeholder 5"/>
          <p:cNvSpPr txBox="1"/>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操作</a:t>
            </a:r>
            <a:r>
              <a:rPr lang="zh-CN" altLang="en-US" sz="2000" b="1" dirty="0">
                <a:solidFill>
                  <a:schemeClr val="bg1"/>
                </a:solidFill>
                <a:latin typeface="微软雅黑" panose="020B0503020204020204" pitchFamily="34" charset="-122"/>
                <a:ea typeface="微软雅黑" panose="020B0503020204020204" pitchFamily="34" charset="-122"/>
              </a:rPr>
              <a:t>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职业技能考核知识点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p:nvPr>
            <p:custDataLst>
              <p:tags r:id="rId1"/>
            </p:custDataLst>
          </p:nvPr>
        </p:nvGraphicFramePr>
        <p:xfrm>
          <a:off x="1290320" y="1475105"/>
          <a:ext cx="6364605" cy="3012440"/>
        </p:xfrm>
        <a:graphic>
          <a:graphicData uri="http://schemas.openxmlformats.org/drawingml/2006/table">
            <a:tbl>
              <a:tblPr firstRow="1" bandRow="1">
                <a:tableStyleId>{5940675A-B579-460E-94D1-54222C63F5DA}</a:tableStyleId>
              </a:tblPr>
              <a:tblGrid>
                <a:gridCol w="1271905"/>
                <a:gridCol w="2261235"/>
                <a:gridCol w="2017395"/>
                <a:gridCol w="395605"/>
                <a:gridCol w="418465"/>
              </a:tblGrid>
              <a:tr h="463550">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项目</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要求</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评分标准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配分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得分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3550">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图框及标题栏</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位置、尺寸正确，填写好相关内容。</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按所学过的标题栏尺寸绘制</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10</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Calibri" panose="020F0502020204030204" pitchFamily="34" charset="0"/>
                          <a:cs typeface="Calibri" panose="020F0502020204030204" pitchFamily="34" charset="0"/>
                        </a:rPr>
                        <a:t> </a:t>
                      </a:r>
                      <a:endParaRPr lang="en-US" altLang="en-US" sz="1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4690">
                <a:tc rowSpan="3">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图形绘制</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轮廓线 白色 0.7mm，中心线 红色 0.35mm，细实线 白色 0.35mm，虚线 黄色 0.35mm，标注线 绿色 0.35mm；错一处扣2分。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30</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Calibri" panose="020F0502020204030204" pitchFamily="34" charset="0"/>
                          <a:cs typeface="Calibri" panose="020F0502020204030204" pitchFamily="34" charset="0"/>
                        </a:rPr>
                        <a:t> </a:t>
                      </a:r>
                      <a:endParaRPr lang="en-US" altLang="en-US" sz="1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53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标注及布局要协调</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尺寸标注不符合国家标准规定扣2分，尺寸标注完整，尺寸多一处或少一个扣2分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20</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Calibri" panose="020F0502020204030204" pitchFamily="34" charset="0"/>
                          <a:cs typeface="Calibri" panose="020F0502020204030204" pitchFamily="34" charset="0"/>
                        </a:rPr>
                        <a:t> </a:t>
                      </a:r>
                      <a:endParaRPr lang="en-US" altLang="en-US" sz="1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355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看懂图形，按尺寸正确绘图</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缺一根线扣2分，多一根线扣2分，错一根线扣2分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35</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Calibri" panose="020F0502020204030204" pitchFamily="34" charset="0"/>
                          <a:cs typeface="Calibri" panose="020F0502020204030204" pitchFamily="34" charset="0"/>
                        </a:rPr>
                        <a:t> </a:t>
                      </a:r>
                      <a:endParaRPr lang="en-US" altLang="en-US" sz="1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1775">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保存</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以自己姓名为文件名保存并上交</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不按要求上交不得分</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5</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10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9" name="矩形 28"/>
          <p:cNvSpPr/>
          <p:nvPr/>
        </p:nvSpPr>
        <p:spPr>
          <a:xfrm>
            <a:off x="783055" y="750016"/>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p>
            <a:pPr algn="ctr"/>
            <a:r>
              <a:rPr lang="zh-CN" altLang="en-US" dirty="0">
                <a:latin typeface="微软雅黑" panose="020B0503020204020204" pitchFamily="34" charset="-122"/>
                <a:ea typeface="微软雅黑" panose="020B0503020204020204" pitchFamily="34" charset="-122"/>
              </a:rPr>
              <a:t>操作题评分标准  </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99"/>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blinds(horizontal)">
                                      <p:cBhvr>
                                        <p:cTn id="20" dur="500"/>
                                        <p:tgtEl>
                                          <p:spTgt spid="29"/>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2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11"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200" b="1" dirty="0">
                <a:solidFill>
                  <a:schemeClr val="accent1"/>
                </a:solidFill>
                <a:latin typeface="微软雅黑" panose="020B0503020204020204" pitchFamily="34" charset="-122"/>
                <a:ea typeface="微软雅黑" panose="020B0503020204020204" pitchFamily="34" charset="-122"/>
              </a:rPr>
              <a:t> 谢谢</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cxnSp>
        <p:nvCxnSpPr>
          <p:cNvPr id="13"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矩形 9"/>
          <p:cNvSpPr>
            <a:spLocks noChangeArrowheads="1"/>
          </p:cNvSpPr>
          <p:nvPr/>
        </p:nvSpPr>
        <p:spPr bwMode="auto">
          <a:xfrm>
            <a:off x="8727444" y="1898129"/>
            <a:ext cx="416556"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8120850" y="3071925"/>
            <a:ext cx="432048" cy="432834"/>
            <a:chOff x="6084168" y="1274820"/>
            <a:chExt cx="432048" cy="432834"/>
          </a:xfrm>
        </p:grpSpPr>
        <p:sp>
          <p:nvSpPr>
            <p:cNvPr id="2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7" name="组合 26"/>
          <p:cNvGrpSpPr/>
          <p:nvPr/>
        </p:nvGrpSpPr>
        <p:grpSpPr>
          <a:xfrm>
            <a:off x="6824706" y="3072318"/>
            <a:ext cx="432048" cy="432048"/>
            <a:chOff x="4788024" y="1275213"/>
            <a:chExt cx="432048" cy="432048"/>
          </a:xfrm>
        </p:grpSpPr>
        <p:sp>
          <p:nvSpPr>
            <p:cNvPr id="2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0" name="组合 29"/>
          <p:cNvGrpSpPr/>
          <p:nvPr/>
        </p:nvGrpSpPr>
        <p:grpSpPr>
          <a:xfrm>
            <a:off x="7472778" y="3071925"/>
            <a:ext cx="432833" cy="432834"/>
            <a:chOff x="5436096" y="1274820"/>
            <a:chExt cx="432833" cy="432834"/>
          </a:xfrm>
        </p:grpSpPr>
        <p:sp>
          <p:nvSpPr>
            <p:cNvPr id="3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3" name="组合 32"/>
          <p:cNvGrpSpPr/>
          <p:nvPr/>
        </p:nvGrpSpPr>
        <p:grpSpPr>
          <a:xfrm>
            <a:off x="5528562" y="3071925"/>
            <a:ext cx="432833" cy="432834"/>
            <a:chOff x="3491880" y="1274820"/>
            <a:chExt cx="432833" cy="432834"/>
          </a:xfrm>
        </p:grpSpPr>
        <p:sp>
          <p:nvSpPr>
            <p:cNvPr id="34"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5"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6" name="组合 35"/>
          <p:cNvGrpSpPr/>
          <p:nvPr/>
        </p:nvGrpSpPr>
        <p:grpSpPr>
          <a:xfrm>
            <a:off x="6176634" y="3071925"/>
            <a:ext cx="432833" cy="432834"/>
            <a:chOff x="4139952" y="1274820"/>
            <a:chExt cx="432833" cy="432834"/>
          </a:xfrm>
        </p:grpSpPr>
        <p:sp>
          <p:nvSpPr>
            <p:cNvPr id="37"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8"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1"/>
                                        </p:tgtEl>
                                        <p:attrNameLst>
                                          <p:attrName>ppt_y</p:attrName>
                                        </p:attrNameLst>
                                      </p:cBhvr>
                                      <p:tavLst>
                                        <p:tav tm="0">
                                          <p:val>
                                            <p:strVal val="#ppt_y"/>
                                          </p:val>
                                        </p:tav>
                                        <p:tav tm="100000">
                                          <p:val>
                                            <p:strVal val="#ppt_y"/>
                                          </p:val>
                                        </p:tav>
                                      </p:tavLst>
                                    </p:anim>
                                    <p:anim calcmode="lin" valueType="num">
                                      <p:cBhvr>
                                        <p:cTn id="1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1"/>
                                        </p:tgtEl>
                                      </p:cBhvr>
                                    </p:animEffect>
                                  </p:childTnLst>
                                </p:cTn>
                              </p:par>
                            </p:childTnLst>
                          </p:cTn>
                        </p:par>
                        <p:par>
                          <p:cTn id="16" fill="hold">
                            <p:stCondLst>
                              <p:cond delay="1100"/>
                            </p:stCondLst>
                            <p:childTnLst>
                              <p:par>
                                <p:cTn id="17" presetID="2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1000"/>
                                        <p:tgtEl>
                                          <p:spTgt spid="13"/>
                                        </p:tgtEl>
                                      </p:cBhvr>
                                    </p:animEffect>
                                  </p:childTnLst>
                                </p:cTn>
                              </p:par>
                            </p:childTnLst>
                          </p:cTn>
                        </p:par>
                        <p:par>
                          <p:cTn id="20" fill="hold">
                            <p:stCondLst>
                              <p:cond delay="2100"/>
                            </p:stCondLst>
                            <p:childTnLst>
                              <p:par>
                                <p:cTn id="21" presetID="53" presetClass="entr" presetSubtype="16"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animEffect transition="in" filter="fade">
                                      <p:cBhvr>
                                        <p:cTn id="25" dur="500"/>
                                        <p:tgtEl>
                                          <p:spTgt spid="33"/>
                                        </p:tgtEl>
                                      </p:cBhvr>
                                    </p:animEffect>
                                  </p:childTnLst>
                                </p:cTn>
                              </p:par>
                              <p:par>
                                <p:cTn id="26" presetID="53" presetClass="entr" presetSubtype="16" fill="hold" nodeType="withEffect">
                                  <p:stCondLst>
                                    <p:cond delay="20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par>
                                <p:cTn id="31" presetID="53" presetClass="entr" presetSubtype="16" fill="hold" nodeType="withEffect">
                                  <p:stCondLst>
                                    <p:cond delay="40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par>
                                <p:cTn id="36" presetID="53" presetClass="entr" presetSubtype="16" fill="hold" nodeType="withEffect">
                                  <p:stCondLst>
                                    <p:cond delay="60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par>
                                <p:cTn id="41" presetID="53" presetClass="entr" presetSubtype="16" fill="hold" nodeType="withEffect">
                                  <p:stCondLst>
                                    <p:cond delay="80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4" grpId="0" bldLvl="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任务分析</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2599055" y="1714500"/>
            <a:ext cx="2009775" cy="389255"/>
          </a:xfrm>
          <a:prstGeom prst="rect">
            <a:avLst/>
          </a:prstGeom>
          <a:noFill/>
        </p:spPr>
        <p:txBody>
          <a:bodyPr wrap="square" lIns="70564" tIns="35282" rIns="70564" bIns="35282" rtlCol="0">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设置点样式及大小</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558023" y="1345207"/>
            <a:ext cx="1410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点样式设置</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003300" y="3615055"/>
            <a:ext cx="1428750" cy="1349375"/>
          </a:xfrm>
          <a:prstGeom prst="rect">
            <a:avLst/>
          </a:prstGeom>
          <a:noFill/>
        </p:spPr>
        <p:txBody>
          <a:bodyPr wrap="square" lIns="70564" tIns="35282" rIns="70564" bIns="35282" rtlCol="0">
            <a:spAutoFit/>
          </a:bodyPr>
          <a:lstStyle/>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绘制单点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绘制多点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定距画点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定数画点</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080575" y="3171465"/>
            <a:ext cx="902970" cy="377190"/>
          </a:xfrm>
          <a:prstGeom prst="rect">
            <a:avLst/>
          </a:prstGeom>
          <a:noFill/>
        </p:spPr>
        <p:txBody>
          <a:bodyPr wrap="none" lIns="70564" tIns="35282" rIns="70564" bIns="35282" rtlCol="0">
            <a:spAutoFit/>
          </a:bodyPr>
          <a:lstStyle/>
          <a:p>
            <a:pPr algn="l"/>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绘制点</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567923" y="3746403"/>
            <a:ext cx="2604477" cy="709295"/>
          </a:xfrm>
          <a:prstGeom prst="rect">
            <a:avLst/>
          </a:prstGeom>
          <a:noFill/>
        </p:spPr>
        <p:txBody>
          <a:bodyPr wrap="square" lIns="70564" tIns="35282" rIns="70564" bIns="35282" rtlCol="0">
            <a:spAutoFit/>
          </a:bodyPr>
          <a:lstStyle/>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线性尺寸分析</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绘图命令分析</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573686" y="3231282"/>
            <a:ext cx="1410970" cy="377190"/>
          </a:xfrm>
          <a:prstGeom prst="rect">
            <a:avLst/>
          </a:prstGeom>
          <a:noFill/>
        </p:spPr>
        <p:txBody>
          <a:bodyPr wrap="none" lIns="70564" tIns="35282" rIns="70564" bIns="35282"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平面图分析</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 name="图片 8"/>
          <p:cNvPicPr>
            <a:picLocks noChangeAspect="1"/>
          </p:cNvPicPr>
          <p:nvPr/>
        </p:nvPicPr>
        <p:blipFill>
          <a:blip r:embed="rId1"/>
          <a:stretch>
            <a:fillRect/>
          </a:stretch>
        </p:blipFill>
        <p:spPr>
          <a:xfrm>
            <a:off x="6565265" y="810895"/>
            <a:ext cx="1335405" cy="1795780"/>
          </a:xfrm>
          <a:prstGeom prst="rect">
            <a:avLst/>
          </a:prstGeom>
          <a:noFill/>
          <a:ln>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149"/>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649"/>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299"/>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blinds(horizontal)">
                                      <p:cBhvr>
                                        <p:cTn id="35" dur="500"/>
                                        <p:tgtEl>
                                          <p:spTgt spid="2"/>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1000"/>
                            </p:stCondLst>
                            <p:childTnLst>
                              <p:par>
                                <p:cTn id="41" presetID="22" presetClass="entr" presetSubtype="1"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up)">
                                      <p:cBhvr>
                                        <p:cTn id="43" dur="500"/>
                                        <p:tgtEl>
                                          <p:spTgt spid="5"/>
                                        </p:tgtEl>
                                      </p:cBhvr>
                                    </p:animEffect>
                                  </p:childTnLst>
                                </p:cTn>
                              </p:par>
                            </p:childTnLst>
                          </p:cTn>
                        </p:par>
                        <p:par>
                          <p:cTn id="44" fill="hold">
                            <p:stCondLst>
                              <p:cond delay="15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19"/>
                                        </p:tgtEl>
                                        <p:attrNameLst>
                                          <p:attrName>style.visibility</p:attrName>
                                        </p:attrNameLst>
                                      </p:cBhvr>
                                      <p:to>
                                        <p:strVal val="visible"/>
                                      </p:to>
                                    </p:set>
                                    <p:anim calcmode="lin" valueType="num">
                                      <p:cBhvr>
                                        <p:cTn id="47" dur="250" fill="hold"/>
                                        <p:tgtEl>
                                          <p:spTgt spid="19"/>
                                        </p:tgtEl>
                                        <p:attrNameLst>
                                          <p:attrName>ppt_x</p:attrName>
                                        </p:attrNameLst>
                                      </p:cBhvr>
                                      <p:tavLst>
                                        <p:tav tm="0">
                                          <p:val>
                                            <p:strVal val="#ppt_x"/>
                                          </p:val>
                                        </p:tav>
                                        <p:tav tm="100000">
                                          <p:val>
                                            <p:strVal val="#ppt_x"/>
                                          </p:val>
                                        </p:tav>
                                      </p:tavLst>
                                    </p:anim>
                                    <p:anim calcmode="lin" valueType="num">
                                      <p:cBhvr>
                                        <p:cTn id="48" dur="250" fill="hold"/>
                                        <p:tgtEl>
                                          <p:spTgt spid="19"/>
                                        </p:tgtEl>
                                        <p:attrNameLst>
                                          <p:attrName>ppt_y</p:attrName>
                                        </p:attrNameLst>
                                      </p:cBhvr>
                                      <p:tavLst>
                                        <p:tav tm="0">
                                          <p:val>
                                            <p:strVal val="#ppt_y-#ppt_h/2"/>
                                          </p:val>
                                        </p:tav>
                                        <p:tav tm="100000">
                                          <p:val>
                                            <p:strVal val="#ppt_y"/>
                                          </p:val>
                                        </p:tav>
                                      </p:tavLst>
                                    </p:anim>
                                    <p:anim calcmode="lin" valueType="num">
                                      <p:cBhvr>
                                        <p:cTn id="49" dur="250" fill="hold"/>
                                        <p:tgtEl>
                                          <p:spTgt spid="19"/>
                                        </p:tgtEl>
                                        <p:attrNameLst>
                                          <p:attrName>ppt_w</p:attrName>
                                        </p:attrNameLst>
                                      </p:cBhvr>
                                      <p:tavLst>
                                        <p:tav tm="0">
                                          <p:val>
                                            <p:strVal val="#ppt_w"/>
                                          </p:val>
                                        </p:tav>
                                        <p:tav tm="100000">
                                          <p:val>
                                            <p:strVal val="#ppt_w"/>
                                          </p:val>
                                        </p:tav>
                                      </p:tavLst>
                                    </p:anim>
                                    <p:anim calcmode="lin" valueType="num">
                                      <p:cBhvr>
                                        <p:cTn id="50" dur="250" fill="hold"/>
                                        <p:tgtEl>
                                          <p:spTgt spid="19"/>
                                        </p:tgtEl>
                                        <p:attrNameLst>
                                          <p:attrName>ppt_h</p:attrName>
                                        </p:attrNameLst>
                                      </p:cBhvr>
                                      <p:tavLst>
                                        <p:tav tm="0">
                                          <p:val>
                                            <p:fltVal val="0"/>
                                          </p:val>
                                        </p:tav>
                                        <p:tav tm="100000">
                                          <p:val>
                                            <p:strVal val="#ppt_h"/>
                                          </p:val>
                                        </p:tav>
                                      </p:tavLst>
                                    </p:anim>
                                  </p:childTnLst>
                                </p:cTn>
                              </p:par>
                            </p:childTnLst>
                          </p:cTn>
                        </p:par>
                        <p:par>
                          <p:cTn id="51" fill="hold">
                            <p:stCondLst>
                              <p:cond delay="1950"/>
                            </p:stCondLst>
                            <p:childTnLst>
                              <p:par>
                                <p:cTn id="52" presetID="22" presetClass="entr" presetSubtype="8"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childTnLst>
                          </p:cTn>
                        </p:par>
                        <p:par>
                          <p:cTn id="55" fill="hold">
                            <p:stCondLst>
                              <p:cond delay="2450"/>
                            </p:stCondLst>
                            <p:childTnLst>
                              <p:par>
                                <p:cTn id="56" presetID="22" presetClass="entr" presetSubtype="2"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right)">
                                      <p:cBhvr>
                                        <p:cTn id="58" dur="500"/>
                                        <p:tgtEl>
                                          <p:spTgt spid="12"/>
                                        </p:tgtEl>
                                      </p:cBhvr>
                                    </p:animEffect>
                                  </p:childTnLst>
                                </p:cTn>
                              </p:par>
                            </p:childTnLst>
                          </p:cTn>
                        </p:par>
                        <p:par>
                          <p:cTn id="59" fill="hold">
                            <p:stCondLst>
                              <p:cond delay="2950"/>
                            </p:stCondLst>
                            <p:childTnLst>
                              <p:par>
                                <p:cTn id="60" presetID="22" presetClass="entr" presetSubtype="1" fill="hold"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up)">
                                      <p:cBhvr>
                                        <p:cTn id="62" dur="500"/>
                                        <p:tgtEl>
                                          <p:spTgt spid="13"/>
                                        </p:tgtEl>
                                      </p:cBhvr>
                                    </p:animEffect>
                                  </p:childTnLst>
                                </p:cTn>
                              </p:par>
                            </p:childTnLst>
                          </p:cTn>
                        </p:par>
                        <p:par>
                          <p:cTn id="63" fill="hold">
                            <p:stCondLst>
                              <p:cond delay="3450"/>
                            </p:stCondLst>
                            <p:childTnLst>
                              <p:par>
                                <p:cTn id="64" presetID="17" presetClass="entr" presetSubtype="1" fill="hold" grpId="0" nodeType="afterEffect">
                                  <p:stCondLst>
                                    <p:cond delay="0"/>
                                  </p:stCondLst>
                                  <p:iterate type="lt">
                                    <p:tmPct val="40000"/>
                                  </p:iterate>
                                  <p:childTnLst>
                                    <p:set>
                                      <p:cBhvr>
                                        <p:cTn id="65" dur="1" fill="hold">
                                          <p:stCondLst>
                                            <p:cond delay="0"/>
                                          </p:stCondLst>
                                        </p:cTn>
                                        <p:tgtEl>
                                          <p:spTgt spid="21"/>
                                        </p:tgtEl>
                                        <p:attrNameLst>
                                          <p:attrName>style.visibility</p:attrName>
                                        </p:attrNameLst>
                                      </p:cBhvr>
                                      <p:to>
                                        <p:strVal val="visible"/>
                                      </p:to>
                                    </p:set>
                                    <p:anim calcmode="lin" valueType="num">
                                      <p:cBhvr>
                                        <p:cTn id="66" dur="250" fill="hold"/>
                                        <p:tgtEl>
                                          <p:spTgt spid="21"/>
                                        </p:tgtEl>
                                        <p:attrNameLst>
                                          <p:attrName>ppt_x</p:attrName>
                                        </p:attrNameLst>
                                      </p:cBhvr>
                                      <p:tavLst>
                                        <p:tav tm="0">
                                          <p:val>
                                            <p:strVal val="#ppt_x"/>
                                          </p:val>
                                        </p:tav>
                                        <p:tav tm="100000">
                                          <p:val>
                                            <p:strVal val="#ppt_x"/>
                                          </p:val>
                                        </p:tav>
                                      </p:tavLst>
                                    </p:anim>
                                    <p:anim calcmode="lin" valueType="num">
                                      <p:cBhvr>
                                        <p:cTn id="67" dur="250" fill="hold"/>
                                        <p:tgtEl>
                                          <p:spTgt spid="21"/>
                                        </p:tgtEl>
                                        <p:attrNameLst>
                                          <p:attrName>ppt_y</p:attrName>
                                        </p:attrNameLst>
                                      </p:cBhvr>
                                      <p:tavLst>
                                        <p:tav tm="0">
                                          <p:val>
                                            <p:strVal val="#ppt_y-#ppt_h/2"/>
                                          </p:val>
                                        </p:tav>
                                        <p:tav tm="100000">
                                          <p:val>
                                            <p:strVal val="#ppt_y"/>
                                          </p:val>
                                        </p:tav>
                                      </p:tavLst>
                                    </p:anim>
                                    <p:anim calcmode="lin" valueType="num">
                                      <p:cBhvr>
                                        <p:cTn id="68" dur="250" fill="hold"/>
                                        <p:tgtEl>
                                          <p:spTgt spid="21"/>
                                        </p:tgtEl>
                                        <p:attrNameLst>
                                          <p:attrName>ppt_w</p:attrName>
                                        </p:attrNameLst>
                                      </p:cBhvr>
                                      <p:tavLst>
                                        <p:tav tm="0">
                                          <p:val>
                                            <p:strVal val="#ppt_w"/>
                                          </p:val>
                                        </p:tav>
                                        <p:tav tm="100000">
                                          <p:val>
                                            <p:strVal val="#ppt_w"/>
                                          </p:val>
                                        </p:tav>
                                      </p:tavLst>
                                    </p:anim>
                                    <p:anim calcmode="lin" valueType="num">
                                      <p:cBhvr>
                                        <p:cTn id="69" dur="250" fill="hold"/>
                                        <p:tgtEl>
                                          <p:spTgt spid="21"/>
                                        </p:tgtEl>
                                        <p:attrNameLst>
                                          <p:attrName>ppt_h</p:attrName>
                                        </p:attrNameLst>
                                      </p:cBhvr>
                                      <p:tavLst>
                                        <p:tav tm="0">
                                          <p:val>
                                            <p:fltVal val="0"/>
                                          </p:val>
                                        </p:tav>
                                        <p:tav tm="100000">
                                          <p:val>
                                            <p:strVal val="#ppt_h"/>
                                          </p:val>
                                        </p:tav>
                                      </p:tavLst>
                                    </p:anim>
                                  </p:childTnLst>
                                </p:cTn>
                              </p:par>
                            </p:childTnLst>
                          </p:cTn>
                        </p:par>
                        <p:par>
                          <p:cTn id="70" fill="hold">
                            <p:stCondLst>
                              <p:cond delay="4100"/>
                            </p:stCondLst>
                            <p:childTnLst>
                              <p:par>
                                <p:cTn id="71" presetID="22" presetClass="entr" presetSubtype="8"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8" grpId="0" bldLvl="0" animBg="1"/>
      <p:bldP spid="12" grpId="0" bldLvl="0" animBg="1"/>
      <p:bldP spid="16" grpId="0"/>
      <p:bldP spid="17" grpId="0"/>
      <p:bldP spid="18" grpId="0"/>
      <p:bldP spid="19"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p:nvPr/>
        </p:nvSpPr>
        <p:spPr>
          <a:xfrm>
            <a:off x="344805" y="2951480"/>
            <a:ext cx="1727200" cy="306705"/>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定距画点等分操作</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Text Placeholder 4"/>
          <p:cNvSpPr txBox="1"/>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执行Ddptype命令，弹出“点样式”对话框。“点大小”设置为“10”</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定距画点等分操作</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 Placeholder 4"/>
          <p:cNvSpPr txBox="1"/>
          <p:nvPr/>
        </p:nvSpPr>
        <p:spPr>
          <a:xfrm>
            <a:off x="1337990" y="2114409"/>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选择交叉线圆方式，点选“相对于屏幕设置大小”单选按钮。单击“确定”按钮。</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Placeholder 3"/>
          <p:cNvSpPr txBox="1"/>
          <p:nvPr/>
        </p:nvSpPr>
        <p:spPr>
          <a:xfrm>
            <a:off x="4660265" y="1196340"/>
            <a:ext cx="1654175" cy="30670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定距画点等分操作</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1" name="Text Placeholder 4"/>
          <p:cNvSpPr txBox="1"/>
          <p:nvPr/>
        </p:nvSpPr>
        <p:spPr>
          <a:xfrm>
            <a:off x="4650358" y="1498061"/>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执行定距等分命令</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完成定距画点</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5" name="Text Placeholder 4"/>
          <p:cNvSpPr txBox="1"/>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7" name="Text Placeholder 4"/>
          <p:cNvSpPr txBox="1"/>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id-ID" sz="1400" b="1" dirty="0">
                <a:solidFill>
                  <a:schemeClr val="bg1"/>
                </a:solidFill>
                <a:latin typeface="微软雅黑" panose="020B0503020204020204" pitchFamily="34" charset="-122"/>
                <a:ea typeface="微软雅黑" panose="020B0503020204020204" pitchFamily="34" charset="-122"/>
              </a:rPr>
              <a:t>结束命令</a:t>
            </a:r>
            <a:endParaRPr lang="zh-CN" alt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7" name="图片 5" descr="2-1_00"/>
          <p:cNvPicPr>
            <a:picLocks noChangeAspect="1"/>
          </p:cNvPicPr>
          <p:nvPr/>
        </p:nvPicPr>
        <p:blipFill>
          <a:blip r:embed="rId1"/>
          <a:srcRect l="58934" t="74500" b="8435"/>
          <a:stretch>
            <a:fillRect/>
          </a:stretch>
        </p:blipFill>
        <p:spPr>
          <a:xfrm>
            <a:off x="5912485" y="3801745"/>
            <a:ext cx="2162810" cy="1271905"/>
          </a:xfrm>
          <a:prstGeom prst="rect">
            <a:avLst/>
          </a:prstGeom>
        </p:spPr>
      </p:pic>
      <p:sp>
        <p:nvSpPr>
          <p:cNvPr id="31" name="Text Placeholder 4"/>
          <p:cNvSpPr txBox="1"/>
          <p:nvPr/>
        </p:nvSpPr>
        <p:spPr>
          <a:xfrm>
            <a:off x="6314440" y="751205"/>
            <a:ext cx="2177415" cy="466090"/>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命令：Measure</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选择要定距等分的对象:  (选择上部水平线)</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指定线段长度或 [块(B)]:  7.5(输入等分距离)</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649"/>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149"/>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649"/>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strips(downLeft)">
                                      <p:cBhvr>
                                        <p:cTn id="41" dur="500"/>
                                        <p:tgtEl>
                                          <p:spTgt spid="4">
                                            <p:txEl>
                                              <p:pRg st="0" end="0"/>
                                            </p:txEl>
                                          </p:spTgt>
                                        </p:tgtEl>
                                      </p:cBhvr>
                                    </p:animEffect>
                                  </p:childTnLst>
                                </p:cTn>
                              </p:par>
                            </p:childTnLst>
                          </p:cTn>
                        </p:par>
                        <p:par>
                          <p:cTn id="42" fill="hold">
                            <p:stCondLst>
                              <p:cond delay="3149"/>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649"/>
                            </p:stCondLst>
                            <p:childTnLst>
                              <p:par>
                                <p:cTn id="47" presetID="2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childTnLst>
                          </p:cTn>
                        </p:par>
                        <p:par>
                          <p:cTn id="50" fill="hold">
                            <p:stCondLst>
                              <p:cond delay="4149"/>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649"/>
                            </p:stCondLst>
                            <p:childTnLst>
                              <p:par>
                                <p:cTn id="62" presetID="18" presetClass="entr" presetSubtype="1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trips(downLeft)">
                                      <p:cBhvr>
                                        <p:cTn id="64" dur="500"/>
                                        <p:tgtEl>
                                          <p:spTgt spid="18"/>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strips(downLeft)">
                                      <p:cBhvr>
                                        <p:cTn id="67" dur="500"/>
                                        <p:tgtEl>
                                          <p:spTgt spid="19"/>
                                        </p:tgtEl>
                                      </p:cBhvr>
                                    </p:animEffect>
                                  </p:childTnLst>
                                </p:cTn>
                              </p:par>
                            </p:childTnLst>
                          </p:cTn>
                        </p:par>
                        <p:par>
                          <p:cTn id="68" fill="hold">
                            <p:stCondLst>
                              <p:cond delay="5149"/>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5649"/>
                            </p:stCondLst>
                            <p:childTnLst>
                              <p:par>
                                <p:cTn id="73" presetID="22" presetClass="entr" presetSubtype="4"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childTnLst>
                          </p:cTn>
                        </p:par>
                        <p:par>
                          <p:cTn id="76" fill="hold">
                            <p:stCondLst>
                              <p:cond delay="6149"/>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par>
                          <p:cTn id="87" fill="hold">
                            <p:stCondLst>
                              <p:cond delay="6649"/>
                            </p:stCondLst>
                            <p:childTnLst>
                              <p:par>
                                <p:cTn id="88" presetID="18" presetClass="entr" presetSubtype="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downRight)">
                                      <p:cBhvr>
                                        <p:cTn id="90" dur="500"/>
                                        <p:tgtEl>
                                          <p:spTgt spid="20"/>
                                        </p:tgtEl>
                                      </p:cBhvr>
                                    </p:animEffect>
                                  </p:childTnLst>
                                </p:cTn>
                              </p:par>
                              <p:par>
                                <p:cTn id="91" presetID="18" presetClass="entr" presetSubtype="6"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strips(downRight)">
                                      <p:cBhvr>
                                        <p:cTn id="93" dur="500"/>
                                        <p:tgtEl>
                                          <p:spTgt spid="21"/>
                                        </p:tgtEl>
                                      </p:cBhvr>
                                    </p:animEffect>
                                  </p:childTnLst>
                                </p:cTn>
                              </p:par>
                              <p:par>
                                <p:cTn id="94" presetID="18" presetClass="entr" presetSubtype="6" fill="hold" grpId="0" nodeType="with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strips(downRight)">
                                      <p:cBhvr>
                                        <p:cTn id="96" dur="500"/>
                                        <p:tgtEl>
                                          <p:spTgt spid="31"/>
                                        </p:tgtEl>
                                      </p:cBhvr>
                                    </p:animEffect>
                                  </p:childTnLst>
                                </p:cTn>
                              </p:par>
                            </p:childTnLst>
                          </p:cTn>
                        </p:par>
                        <p:par>
                          <p:cTn id="97" fill="hold">
                            <p:stCondLst>
                              <p:cond delay="7149"/>
                            </p:stCondLst>
                            <p:childTnLst>
                              <p:par>
                                <p:cTn id="98" presetID="10" presetClass="entr" presetSubtype="0" fill="hold" grpId="0" nodeType="after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500"/>
                                        <p:tgtEl>
                                          <p:spTgt spid="16"/>
                                        </p:tgtEl>
                                      </p:cBhvr>
                                    </p:animEffect>
                                  </p:childTnLst>
                                </p:cTn>
                              </p:par>
                            </p:childTnLst>
                          </p:cTn>
                        </p:par>
                        <p:par>
                          <p:cTn id="101" fill="hold">
                            <p:stCondLst>
                              <p:cond delay="7649"/>
                            </p:stCondLst>
                            <p:childTnLst>
                              <p:par>
                                <p:cTn id="102" presetID="22" presetClass="entr" presetSubtype="1" fill="hold" grpId="0" nodeType="afterEffect">
                                  <p:stCondLst>
                                    <p:cond delay="0"/>
                                  </p:stCondLst>
                                  <p:childTnLst>
                                    <p:set>
                                      <p:cBhvr>
                                        <p:cTn id="103" dur="1" fill="hold">
                                          <p:stCondLst>
                                            <p:cond delay="0"/>
                                          </p:stCondLst>
                                        </p:cTn>
                                        <p:tgtEl>
                                          <p:spTgt spid="8"/>
                                        </p:tgtEl>
                                        <p:attrNameLst>
                                          <p:attrName>style.visibility</p:attrName>
                                        </p:attrNameLst>
                                      </p:cBhvr>
                                      <p:to>
                                        <p:strVal val="visible"/>
                                      </p:to>
                                    </p:set>
                                    <p:animEffect transition="in" filter="wipe(up)">
                                      <p:cBhvr>
                                        <p:cTn id="104" dur="500"/>
                                        <p:tgtEl>
                                          <p:spTgt spid="8"/>
                                        </p:tgtEl>
                                      </p:cBhvr>
                                    </p:animEffect>
                                  </p:childTnLst>
                                </p:cTn>
                              </p:par>
                            </p:childTnLst>
                          </p:cTn>
                        </p:par>
                        <p:par>
                          <p:cTn id="105" fill="hold">
                            <p:stCondLst>
                              <p:cond delay="8149"/>
                            </p:stCondLst>
                            <p:childTnLst>
                              <p:par>
                                <p:cTn id="106" presetID="53" presetClass="entr" presetSubtype="16" fill="hold" grpId="0" nodeType="afterEffect">
                                  <p:stCondLst>
                                    <p:cond delay="0"/>
                                  </p:stCondLst>
                                  <p:childTnLst>
                                    <p:set>
                                      <p:cBhvr>
                                        <p:cTn id="107" dur="1" fill="hold">
                                          <p:stCondLst>
                                            <p:cond delay="0"/>
                                          </p:stCondLst>
                                        </p:cTn>
                                        <p:tgtEl>
                                          <p:spTgt spid="12"/>
                                        </p:tgtEl>
                                        <p:attrNameLst>
                                          <p:attrName>style.visibility</p:attrName>
                                        </p:attrNameLst>
                                      </p:cBhvr>
                                      <p:to>
                                        <p:strVal val="visible"/>
                                      </p:to>
                                    </p:set>
                                    <p:anim calcmode="lin" valueType="num">
                                      <p:cBhvr>
                                        <p:cTn id="108" dur="500" fill="hold"/>
                                        <p:tgtEl>
                                          <p:spTgt spid="12"/>
                                        </p:tgtEl>
                                        <p:attrNameLst>
                                          <p:attrName>ppt_w</p:attrName>
                                        </p:attrNameLst>
                                      </p:cBhvr>
                                      <p:tavLst>
                                        <p:tav tm="0">
                                          <p:val>
                                            <p:fltVal val="0"/>
                                          </p:val>
                                        </p:tav>
                                        <p:tav tm="100000">
                                          <p:val>
                                            <p:strVal val="#ppt_w"/>
                                          </p:val>
                                        </p:tav>
                                      </p:tavLst>
                                    </p:anim>
                                    <p:anim calcmode="lin" valueType="num">
                                      <p:cBhvr>
                                        <p:cTn id="109" dur="500" fill="hold"/>
                                        <p:tgtEl>
                                          <p:spTgt spid="12"/>
                                        </p:tgtEl>
                                        <p:attrNameLst>
                                          <p:attrName>ppt_h</p:attrName>
                                        </p:attrNameLst>
                                      </p:cBhvr>
                                      <p:tavLst>
                                        <p:tav tm="0">
                                          <p:val>
                                            <p:fltVal val="0"/>
                                          </p:val>
                                        </p:tav>
                                        <p:tav tm="100000">
                                          <p:val>
                                            <p:strVal val="#ppt_h"/>
                                          </p:val>
                                        </p:tav>
                                      </p:tavLst>
                                    </p:anim>
                                    <p:animEffect transition="in" filter="fade">
                                      <p:cBhvr>
                                        <p:cTn id="110" dur="500"/>
                                        <p:tgtEl>
                                          <p:spTgt spid="12"/>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27"/>
                                        </p:tgtEl>
                                        <p:attrNameLst>
                                          <p:attrName>style.visibility</p:attrName>
                                        </p:attrNameLst>
                                      </p:cBhvr>
                                      <p:to>
                                        <p:strVal val="visible"/>
                                      </p:to>
                                    </p:set>
                                    <p:anim calcmode="lin" valueType="num">
                                      <p:cBhvr>
                                        <p:cTn id="113" dur="500" fill="hold"/>
                                        <p:tgtEl>
                                          <p:spTgt spid="27"/>
                                        </p:tgtEl>
                                        <p:attrNameLst>
                                          <p:attrName>ppt_w</p:attrName>
                                        </p:attrNameLst>
                                      </p:cBhvr>
                                      <p:tavLst>
                                        <p:tav tm="0">
                                          <p:val>
                                            <p:fltVal val="0"/>
                                          </p:val>
                                        </p:tav>
                                        <p:tav tm="100000">
                                          <p:val>
                                            <p:strVal val="#ppt_w"/>
                                          </p:val>
                                        </p:tav>
                                      </p:tavLst>
                                    </p:anim>
                                    <p:anim calcmode="lin" valueType="num">
                                      <p:cBhvr>
                                        <p:cTn id="114" dur="500" fill="hold"/>
                                        <p:tgtEl>
                                          <p:spTgt spid="27"/>
                                        </p:tgtEl>
                                        <p:attrNameLst>
                                          <p:attrName>ppt_h</p:attrName>
                                        </p:attrNameLst>
                                      </p:cBhvr>
                                      <p:tavLst>
                                        <p:tav tm="0">
                                          <p:val>
                                            <p:fltVal val="0"/>
                                          </p:val>
                                        </p:tav>
                                        <p:tav tm="100000">
                                          <p:val>
                                            <p:strVal val="#ppt_h"/>
                                          </p:val>
                                        </p:tav>
                                      </p:tavLst>
                                    </p:anim>
                                    <p:animEffect transition="in" filter="fade">
                                      <p:cBhvr>
                                        <p:cTn id="115" dur="500"/>
                                        <p:tgtEl>
                                          <p:spTgt spid="27"/>
                                        </p:tgtEl>
                                      </p:cBhvr>
                                    </p:animEffect>
                                  </p:childTnLst>
                                </p:cTn>
                              </p:par>
                            </p:childTnLst>
                          </p:cTn>
                        </p:par>
                        <p:par>
                          <p:cTn id="116" fill="hold">
                            <p:stCondLst>
                              <p:cond delay="8649"/>
                            </p:stCondLst>
                            <p:childTnLst>
                              <p:par>
                                <p:cTn id="117" presetID="18" presetClass="entr" presetSubtype="6" fill="hold" grpId="0" nodeType="afterEffect">
                                  <p:stCondLst>
                                    <p:cond delay="0"/>
                                  </p:stCondLst>
                                  <p:childTnLst>
                                    <p:set>
                                      <p:cBhvr>
                                        <p:cTn id="118" dur="1" fill="hold">
                                          <p:stCondLst>
                                            <p:cond delay="0"/>
                                          </p:stCondLst>
                                        </p:cTn>
                                        <p:tgtEl>
                                          <p:spTgt spid="22"/>
                                        </p:tgtEl>
                                        <p:attrNameLst>
                                          <p:attrName>style.visibility</p:attrName>
                                        </p:attrNameLst>
                                      </p:cBhvr>
                                      <p:to>
                                        <p:strVal val="visible"/>
                                      </p:to>
                                    </p:set>
                                    <p:animEffect transition="in" filter="strips(downRight)">
                                      <p:cBhvr>
                                        <p:cTn id="119" dur="500"/>
                                        <p:tgtEl>
                                          <p:spTgt spid="22"/>
                                        </p:tgtEl>
                                      </p:cBhvr>
                                    </p:animEffect>
                                  </p:childTnLst>
                                </p:cTn>
                              </p:par>
                            </p:childTnLst>
                          </p:cTn>
                        </p:par>
                      </p:childTnLst>
                    </p:cTn>
                  </p:par>
                  <p:par>
                    <p:cTn id="120" fill="hold">
                      <p:stCondLst>
                        <p:cond delay="indefinite"/>
                      </p:stCondLst>
                      <p:childTnLst>
                        <p:par>
                          <p:cTn id="121" fill="hold">
                            <p:stCondLst>
                              <p:cond delay="0"/>
                            </p:stCondLst>
                            <p:childTnLst>
                              <p:par>
                                <p:cTn id="122" presetID="3" presetClass="entr" presetSubtype="10" fill="hold" nodeType="clickEffect">
                                  <p:stCondLst>
                                    <p:cond delay="0"/>
                                  </p:stCondLst>
                                  <p:childTnLst>
                                    <p:set>
                                      <p:cBhvr>
                                        <p:cTn id="123" dur="1" fill="hold">
                                          <p:stCondLst>
                                            <p:cond delay="0"/>
                                          </p:stCondLst>
                                        </p:cTn>
                                        <p:tgtEl>
                                          <p:spTgt spid="17"/>
                                        </p:tgtEl>
                                        <p:attrNameLst>
                                          <p:attrName>style.visibility</p:attrName>
                                        </p:attrNameLst>
                                      </p:cBhvr>
                                      <p:to>
                                        <p:strVal val="visible"/>
                                      </p:to>
                                    </p:set>
                                    <p:animEffect transition="in" filter="blinds(horizontal)">
                                      <p:cBhvr>
                                        <p:cTn id="124" dur="500"/>
                                        <p:tgtEl>
                                          <p:spTgt spid="17"/>
                                        </p:tgtEl>
                                      </p:cBhvr>
                                    </p:animEffect>
                                  </p:childTnLst>
                                </p:cTn>
                              </p:par>
                            </p:childTnLst>
                          </p:cTn>
                        </p:par>
                        <p:par>
                          <p:cTn id="125" fill="hold">
                            <p:stCondLst>
                              <p:cond delay="500"/>
                            </p:stCondLst>
                            <p:childTnLst>
                              <p:par>
                                <p:cTn id="126" presetID="1" presetClass="entr" presetSubtype="0" fill="hold" grpId="0" nodeType="afterEffect">
                                  <p:stCondLst>
                                    <p:cond delay="0"/>
                                  </p:stCondLst>
                                  <p:childTnLst>
                                    <p:set>
                                      <p:cBhvr>
                                        <p:cTn id="127" dur="1" fill="hold">
                                          <p:stCondLst>
                                            <p:cond delay="0"/>
                                          </p:stCondLst>
                                        </p:cTn>
                                        <p:tgtEl>
                                          <p:spTgt spid="28"/>
                                        </p:tgtEl>
                                        <p:attrNameLst>
                                          <p:attrName>style.visibility</p:attrName>
                                        </p:attrNameLst>
                                      </p:cBhvr>
                                      <p:to>
                                        <p:strVal val="visible"/>
                                      </p:to>
                                    </p:set>
                                  </p:childTnLst>
                                </p:cTn>
                              </p:par>
                              <p:par>
                                <p:cTn id="128" presetID="27" presetClass="emph" presetSubtype="0" fill="remove" grpId="1" nodeType="withEffect">
                                  <p:stCondLst>
                                    <p:cond delay="0"/>
                                  </p:stCondLst>
                                  <p:childTnLst>
                                    <p:animClr clrSpc="rgb" dir="cw">
                                      <p:cBhvr override="childStyle">
                                        <p:cTn id="129" dur="250" autoRev="1" fill="remove"/>
                                        <p:tgtEl>
                                          <p:spTgt spid="28"/>
                                        </p:tgtEl>
                                        <p:attrNameLst>
                                          <p:attrName>style.color</p:attrName>
                                        </p:attrNameLst>
                                      </p:cBhvr>
                                      <p:to>
                                        <a:schemeClr val="bg1"/>
                                      </p:to>
                                    </p:animClr>
                                    <p:animClr clrSpc="rgb" dir="cw">
                                      <p:cBhvr>
                                        <p:cTn id="130" dur="250" autoRev="1" fill="remove"/>
                                        <p:tgtEl>
                                          <p:spTgt spid="28"/>
                                        </p:tgtEl>
                                        <p:attrNameLst>
                                          <p:attrName>fillcolor</p:attrName>
                                        </p:attrNameLst>
                                      </p:cBhvr>
                                      <p:to>
                                        <a:schemeClr val="bg1"/>
                                      </p:to>
                                    </p:animClr>
                                    <p:set>
                                      <p:cBhvr>
                                        <p:cTn id="131" dur="250" autoRev="1" fill="remove"/>
                                        <p:tgtEl>
                                          <p:spTgt spid="28"/>
                                        </p:tgtEl>
                                        <p:attrNameLst>
                                          <p:attrName>fill.type</p:attrName>
                                        </p:attrNameLst>
                                      </p:cBhvr>
                                      <p:to>
                                        <p:strVal val="solid"/>
                                      </p:to>
                                    </p:set>
                                    <p:set>
                                      <p:cBhvr>
                                        <p:cTn id="132" dur="250" autoRev="1" fill="remove"/>
                                        <p:tgtEl>
                                          <p:spTgt spid="28"/>
                                        </p:tgtEl>
                                        <p:attrNameLst>
                                          <p:attrName>fill.on</p:attrName>
                                        </p:attrNameLst>
                                      </p:cBhvr>
                                      <p:to>
                                        <p:strVal val="true"/>
                                      </p:to>
                                    </p:set>
                                  </p:childTnLst>
                                </p:cTn>
                              </p:par>
                            </p:childTnLst>
                          </p:cTn>
                        </p:par>
                        <p:par>
                          <p:cTn id="133" fill="hold">
                            <p:stCondLst>
                              <p:cond delay="500"/>
                            </p:stCondLst>
                            <p:childTnLst>
                              <p:par>
                                <p:cTn id="134" presetID="10" presetClass="entr" presetSubtype="0" fill="hold" grpId="0" nodeType="afterEffect">
                                  <p:stCondLst>
                                    <p:cond delay="0"/>
                                  </p:stCondLst>
                                  <p:childTnLst>
                                    <p:set>
                                      <p:cBhvr>
                                        <p:cTn id="135" dur="1" fill="hold">
                                          <p:stCondLst>
                                            <p:cond delay="0"/>
                                          </p:stCondLst>
                                        </p:cTn>
                                        <p:tgtEl>
                                          <p:spTgt spid="29"/>
                                        </p:tgtEl>
                                        <p:attrNameLst>
                                          <p:attrName>style.visibility</p:attrName>
                                        </p:attrNameLst>
                                      </p:cBhvr>
                                      <p:to>
                                        <p:strVal val="visible"/>
                                      </p:to>
                                    </p:set>
                                    <p:animEffect transition="in" filter="fade">
                                      <p:cBhvr>
                                        <p:cTn id="136" dur="500"/>
                                        <p:tgtEl>
                                          <p:spTgt spid="29"/>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30"/>
                                        </p:tgtEl>
                                        <p:attrNameLst>
                                          <p:attrName>style.visibility</p:attrName>
                                        </p:attrNameLst>
                                      </p:cBhvr>
                                      <p:to>
                                        <p:strVal val="visible"/>
                                      </p:to>
                                    </p:set>
                                    <p:animEffect transition="in" filter="fade">
                                      <p:cBhvr>
                                        <p:cTn id="1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uild="p"/>
      <p:bldP spid="4" grpId="0" build="p"/>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8" grpId="0"/>
      <p:bldP spid="19" grpId="0"/>
      <p:bldP spid="20" grpId="0"/>
      <p:bldP spid="21" grpId="0"/>
      <p:bldP spid="22" grpId="0"/>
      <p:bldP spid="24" grpId="0"/>
      <p:bldP spid="25" grpId="0"/>
      <p:bldP spid="26" grpId="0"/>
      <p:bldP spid="27" grpId="0"/>
      <p:bldP spid="28" grpId="0" bldLvl="0" animBg="1"/>
      <p:bldP spid="28" grpId="1" bldLvl="0" animBg="1"/>
      <p:bldP spid="29" grpId="0" bldLvl="0" animBg="1"/>
      <p:bldP spid="30" grpId="0"/>
      <p:bldP spid="32"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p:nvPr/>
        </p:nvSpPr>
        <p:spPr>
          <a:xfrm>
            <a:off x="344805" y="2951480"/>
            <a:ext cx="1727200" cy="306705"/>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定数</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画点等分操作</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Text Placeholder 4"/>
          <p:cNvSpPr txBox="1"/>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执行Ddptype命令，弹出“点样式”对话框。“点大小”设置为“10”</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定数</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画点等分操作</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 Placeholder 4"/>
          <p:cNvSpPr txBox="1"/>
          <p:nvPr/>
        </p:nvSpPr>
        <p:spPr>
          <a:xfrm>
            <a:off x="1337990" y="2114409"/>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选择交叉线圆方式，点选“相对于屏幕设置大小”单选钮。单击“确定”按钮。</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Placeholder 3"/>
          <p:cNvSpPr txBox="1"/>
          <p:nvPr/>
        </p:nvSpPr>
        <p:spPr>
          <a:xfrm>
            <a:off x="4660265" y="1196340"/>
            <a:ext cx="1654175" cy="30670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定数</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画点等分操作</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1" name="Text Placeholder 4"/>
          <p:cNvSpPr txBox="1"/>
          <p:nvPr/>
        </p:nvSpPr>
        <p:spPr>
          <a:xfrm>
            <a:off x="4650358" y="1498061"/>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执行定数</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等分命令</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完成定数</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画点</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5" name="Text Placeholder 4"/>
          <p:cNvSpPr txBox="1"/>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7" name="Text Placeholder 4"/>
          <p:cNvSpPr txBox="1"/>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id-ID" sz="1400" b="1" dirty="0">
                <a:solidFill>
                  <a:schemeClr val="bg1"/>
                </a:solidFill>
                <a:latin typeface="微软雅黑" panose="020B0503020204020204" pitchFamily="34" charset="-122"/>
                <a:ea typeface="微软雅黑" panose="020B0503020204020204" pitchFamily="34" charset="-122"/>
              </a:rPr>
              <a:t>结束命令</a:t>
            </a:r>
            <a:endParaRPr lang="zh-CN" alt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 Placeholder 4"/>
          <p:cNvSpPr txBox="1"/>
          <p:nvPr/>
        </p:nvSpPr>
        <p:spPr>
          <a:xfrm>
            <a:off x="6314440" y="751205"/>
            <a:ext cx="2177415" cy="466090"/>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命令：Divide</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选择要定数等分的对象:  (选择上部水平线)</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2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输入线段数目或 [块(B)]: 8(输入点数目)</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1" name="图片 6" descr="2-3_00"/>
          <p:cNvPicPr>
            <a:picLocks noChangeAspect="1"/>
          </p:cNvPicPr>
          <p:nvPr/>
        </p:nvPicPr>
        <p:blipFill>
          <a:blip r:embed="rId1"/>
          <a:srcRect l="60598" t="74124" b="9023"/>
          <a:stretch>
            <a:fillRect/>
          </a:stretch>
        </p:blipFill>
        <p:spPr>
          <a:xfrm>
            <a:off x="6004560" y="3812540"/>
            <a:ext cx="2075180" cy="12560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649"/>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149"/>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649"/>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strips(downLeft)">
                                      <p:cBhvr>
                                        <p:cTn id="41" dur="500"/>
                                        <p:tgtEl>
                                          <p:spTgt spid="4">
                                            <p:txEl>
                                              <p:pRg st="0" end="0"/>
                                            </p:txEl>
                                          </p:spTgt>
                                        </p:tgtEl>
                                      </p:cBhvr>
                                    </p:animEffect>
                                  </p:childTnLst>
                                </p:cTn>
                              </p:par>
                            </p:childTnLst>
                          </p:cTn>
                        </p:par>
                        <p:par>
                          <p:cTn id="42" fill="hold">
                            <p:stCondLst>
                              <p:cond delay="3149"/>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649"/>
                            </p:stCondLst>
                            <p:childTnLst>
                              <p:par>
                                <p:cTn id="47" presetID="2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childTnLst>
                          </p:cTn>
                        </p:par>
                        <p:par>
                          <p:cTn id="50" fill="hold">
                            <p:stCondLst>
                              <p:cond delay="4149"/>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649"/>
                            </p:stCondLst>
                            <p:childTnLst>
                              <p:par>
                                <p:cTn id="62" presetID="18" presetClass="entr" presetSubtype="1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trips(downLeft)">
                                      <p:cBhvr>
                                        <p:cTn id="64" dur="500"/>
                                        <p:tgtEl>
                                          <p:spTgt spid="18"/>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strips(downLeft)">
                                      <p:cBhvr>
                                        <p:cTn id="67" dur="500"/>
                                        <p:tgtEl>
                                          <p:spTgt spid="19"/>
                                        </p:tgtEl>
                                      </p:cBhvr>
                                    </p:animEffect>
                                  </p:childTnLst>
                                </p:cTn>
                              </p:par>
                            </p:childTnLst>
                          </p:cTn>
                        </p:par>
                        <p:par>
                          <p:cTn id="68" fill="hold">
                            <p:stCondLst>
                              <p:cond delay="5149"/>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5649"/>
                            </p:stCondLst>
                            <p:childTnLst>
                              <p:par>
                                <p:cTn id="73" presetID="22" presetClass="entr" presetSubtype="4"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childTnLst>
                          </p:cTn>
                        </p:par>
                        <p:par>
                          <p:cTn id="76" fill="hold">
                            <p:stCondLst>
                              <p:cond delay="6149"/>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par>
                          <p:cTn id="87" fill="hold">
                            <p:stCondLst>
                              <p:cond delay="6649"/>
                            </p:stCondLst>
                            <p:childTnLst>
                              <p:par>
                                <p:cTn id="88" presetID="18" presetClass="entr" presetSubtype="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downRight)">
                                      <p:cBhvr>
                                        <p:cTn id="90" dur="500"/>
                                        <p:tgtEl>
                                          <p:spTgt spid="20"/>
                                        </p:tgtEl>
                                      </p:cBhvr>
                                    </p:animEffect>
                                  </p:childTnLst>
                                </p:cTn>
                              </p:par>
                              <p:par>
                                <p:cTn id="91" presetID="18" presetClass="entr" presetSubtype="6"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strips(downRight)">
                                      <p:cBhvr>
                                        <p:cTn id="93" dur="500"/>
                                        <p:tgtEl>
                                          <p:spTgt spid="21"/>
                                        </p:tgtEl>
                                      </p:cBhvr>
                                    </p:animEffect>
                                  </p:childTnLst>
                                </p:cTn>
                              </p:par>
                              <p:par>
                                <p:cTn id="94" presetID="18" presetClass="entr" presetSubtype="6"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strips(downRight)">
                                      <p:cBhvr>
                                        <p:cTn id="96" dur="500"/>
                                        <p:tgtEl>
                                          <p:spTgt spid="23"/>
                                        </p:tgtEl>
                                      </p:cBhvr>
                                    </p:animEffect>
                                  </p:childTnLst>
                                </p:cTn>
                              </p:par>
                            </p:childTnLst>
                          </p:cTn>
                        </p:par>
                        <p:par>
                          <p:cTn id="97" fill="hold">
                            <p:stCondLst>
                              <p:cond delay="7149"/>
                            </p:stCondLst>
                            <p:childTnLst>
                              <p:par>
                                <p:cTn id="98" presetID="10" presetClass="entr" presetSubtype="0" fill="hold" grpId="0" nodeType="after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500"/>
                                        <p:tgtEl>
                                          <p:spTgt spid="16"/>
                                        </p:tgtEl>
                                      </p:cBhvr>
                                    </p:animEffect>
                                  </p:childTnLst>
                                </p:cTn>
                              </p:par>
                            </p:childTnLst>
                          </p:cTn>
                        </p:par>
                        <p:par>
                          <p:cTn id="101" fill="hold">
                            <p:stCondLst>
                              <p:cond delay="7649"/>
                            </p:stCondLst>
                            <p:childTnLst>
                              <p:par>
                                <p:cTn id="102" presetID="22" presetClass="entr" presetSubtype="1" fill="hold" grpId="0" nodeType="afterEffect">
                                  <p:stCondLst>
                                    <p:cond delay="0"/>
                                  </p:stCondLst>
                                  <p:childTnLst>
                                    <p:set>
                                      <p:cBhvr>
                                        <p:cTn id="103" dur="1" fill="hold">
                                          <p:stCondLst>
                                            <p:cond delay="0"/>
                                          </p:stCondLst>
                                        </p:cTn>
                                        <p:tgtEl>
                                          <p:spTgt spid="8"/>
                                        </p:tgtEl>
                                        <p:attrNameLst>
                                          <p:attrName>style.visibility</p:attrName>
                                        </p:attrNameLst>
                                      </p:cBhvr>
                                      <p:to>
                                        <p:strVal val="visible"/>
                                      </p:to>
                                    </p:set>
                                    <p:animEffect transition="in" filter="wipe(up)">
                                      <p:cBhvr>
                                        <p:cTn id="104" dur="500"/>
                                        <p:tgtEl>
                                          <p:spTgt spid="8"/>
                                        </p:tgtEl>
                                      </p:cBhvr>
                                    </p:animEffect>
                                  </p:childTnLst>
                                </p:cTn>
                              </p:par>
                            </p:childTnLst>
                          </p:cTn>
                        </p:par>
                        <p:par>
                          <p:cTn id="105" fill="hold">
                            <p:stCondLst>
                              <p:cond delay="8149"/>
                            </p:stCondLst>
                            <p:childTnLst>
                              <p:par>
                                <p:cTn id="106" presetID="53" presetClass="entr" presetSubtype="16" fill="hold" grpId="0" nodeType="afterEffect">
                                  <p:stCondLst>
                                    <p:cond delay="0"/>
                                  </p:stCondLst>
                                  <p:childTnLst>
                                    <p:set>
                                      <p:cBhvr>
                                        <p:cTn id="107" dur="1" fill="hold">
                                          <p:stCondLst>
                                            <p:cond delay="0"/>
                                          </p:stCondLst>
                                        </p:cTn>
                                        <p:tgtEl>
                                          <p:spTgt spid="12"/>
                                        </p:tgtEl>
                                        <p:attrNameLst>
                                          <p:attrName>style.visibility</p:attrName>
                                        </p:attrNameLst>
                                      </p:cBhvr>
                                      <p:to>
                                        <p:strVal val="visible"/>
                                      </p:to>
                                    </p:set>
                                    <p:anim calcmode="lin" valueType="num">
                                      <p:cBhvr>
                                        <p:cTn id="108" dur="500" fill="hold"/>
                                        <p:tgtEl>
                                          <p:spTgt spid="12"/>
                                        </p:tgtEl>
                                        <p:attrNameLst>
                                          <p:attrName>ppt_w</p:attrName>
                                        </p:attrNameLst>
                                      </p:cBhvr>
                                      <p:tavLst>
                                        <p:tav tm="0">
                                          <p:val>
                                            <p:fltVal val="0"/>
                                          </p:val>
                                        </p:tav>
                                        <p:tav tm="100000">
                                          <p:val>
                                            <p:strVal val="#ppt_w"/>
                                          </p:val>
                                        </p:tav>
                                      </p:tavLst>
                                    </p:anim>
                                    <p:anim calcmode="lin" valueType="num">
                                      <p:cBhvr>
                                        <p:cTn id="109" dur="500" fill="hold"/>
                                        <p:tgtEl>
                                          <p:spTgt spid="12"/>
                                        </p:tgtEl>
                                        <p:attrNameLst>
                                          <p:attrName>ppt_h</p:attrName>
                                        </p:attrNameLst>
                                      </p:cBhvr>
                                      <p:tavLst>
                                        <p:tav tm="0">
                                          <p:val>
                                            <p:fltVal val="0"/>
                                          </p:val>
                                        </p:tav>
                                        <p:tav tm="100000">
                                          <p:val>
                                            <p:strVal val="#ppt_h"/>
                                          </p:val>
                                        </p:tav>
                                      </p:tavLst>
                                    </p:anim>
                                    <p:animEffect transition="in" filter="fade">
                                      <p:cBhvr>
                                        <p:cTn id="110" dur="500"/>
                                        <p:tgtEl>
                                          <p:spTgt spid="12"/>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27"/>
                                        </p:tgtEl>
                                        <p:attrNameLst>
                                          <p:attrName>style.visibility</p:attrName>
                                        </p:attrNameLst>
                                      </p:cBhvr>
                                      <p:to>
                                        <p:strVal val="visible"/>
                                      </p:to>
                                    </p:set>
                                    <p:anim calcmode="lin" valueType="num">
                                      <p:cBhvr>
                                        <p:cTn id="113" dur="500" fill="hold"/>
                                        <p:tgtEl>
                                          <p:spTgt spid="27"/>
                                        </p:tgtEl>
                                        <p:attrNameLst>
                                          <p:attrName>ppt_w</p:attrName>
                                        </p:attrNameLst>
                                      </p:cBhvr>
                                      <p:tavLst>
                                        <p:tav tm="0">
                                          <p:val>
                                            <p:fltVal val="0"/>
                                          </p:val>
                                        </p:tav>
                                        <p:tav tm="100000">
                                          <p:val>
                                            <p:strVal val="#ppt_w"/>
                                          </p:val>
                                        </p:tav>
                                      </p:tavLst>
                                    </p:anim>
                                    <p:anim calcmode="lin" valueType="num">
                                      <p:cBhvr>
                                        <p:cTn id="114" dur="500" fill="hold"/>
                                        <p:tgtEl>
                                          <p:spTgt spid="27"/>
                                        </p:tgtEl>
                                        <p:attrNameLst>
                                          <p:attrName>ppt_h</p:attrName>
                                        </p:attrNameLst>
                                      </p:cBhvr>
                                      <p:tavLst>
                                        <p:tav tm="0">
                                          <p:val>
                                            <p:fltVal val="0"/>
                                          </p:val>
                                        </p:tav>
                                        <p:tav tm="100000">
                                          <p:val>
                                            <p:strVal val="#ppt_h"/>
                                          </p:val>
                                        </p:tav>
                                      </p:tavLst>
                                    </p:anim>
                                    <p:animEffect transition="in" filter="fade">
                                      <p:cBhvr>
                                        <p:cTn id="115" dur="500"/>
                                        <p:tgtEl>
                                          <p:spTgt spid="27"/>
                                        </p:tgtEl>
                                      </p:cBhvr>
                                    </p:animEffect>
                                  </p:childTnLst>
                                </p:cTn>
                              </p:par>
                            </p:childTnLst>
                          </p:cTn>
                        </p:par>
                        <p:par>
                          <p:cTn id="116" fill="hold">
                            <p:stCondLst>
                              <p:cond delay="8649"/>
                            </p:stCondLst>
                            <p:childTnLst>
                              <p:par>
                                <p:cTn id="117" presetID="18" presetClass="entr" presetSubtype="6" fill="hold" grpId="0" nodeType="afterEffect">
                                  <p:stCondLst>
                                    <p:cond delay="0"/>
                                  </p:stCondLst>
                                  <p:childTnLst>
                                    <p:set>
                                      <p:cBhvr>
                                        <p:cTn id="118" dur="1" fill="hold">
                                          <p:stCondLst>
                                            <p:cond delay="0"/>
                                          </p:stCondLst>
                                        </p:cTn>
                                        <p:tgtEl>
                                          <p:spTgt spid="22"/>
                                        </p:tgtEl>
                                        <p:attrNameLst>
                                          <p:attrName>style.visibility</p:attrName>
                                        </p:attrNameLst>
                                      </p:cBhvr>
                                      <p:to>
                                        <p:strVal val="visible"/>
                                      </p:to>
                                    </p:set>
                                    <p:animEffect transition="in" filter="strips(downRight)">
                                      <p:cBhvr>
                                        <p:cTn id="119" dur="500"/>
                                        <p:tgtEl>
                                          <p:spTgt spid="22"/>
                                        </p:tgtEl>
                                      </p:cBhvr>
                                    </p:animEffect>
                                  </p:childTnLst>
                                </p:cTn>
                              </p:par>
                            </p:childTnLst>
                          </p:cTn>
                        </p:par>
                        <p:par>
                          <p:cTn id="120" fill="hold">
                            <p:stCondLst>
                              <p:cond delay="9149"/>
                            </p:stCondLst>
                            <p:childTnLst>
                              <p:par>
                                <p:cTn id="121" presetID="1"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childTnLst>
                                </p:cTn>
                              </p:par>
                              <p:par>
                                <p:cTn id="123" presetID="27" presetClass="emph" presetSubtype="0" fill="remove" grpId="1" nodeType="withEffect">
                                  <p:stCondLst>
                                    <p:cond delay="0"/>
                                  </p:stCondLst>
                                  <p:childTnLst>
                                    <p:animClr clrSpc="rgb" dir="cw">
                                      <p:cBhvr override="childStyle">
                                        <p:cTn id="124" dur="250" autoRev="1" fill="remove"/>
                                        <p:tgtEl>
                                          <p:spTgt spid="28"/>
                                        </p:tgtEl>
                                        <p:attrNameLst>
                                          <p:attrName>style.color</p:attrName>
                                        </p:attrNameLst>
                                      </p:cBhvr>
                                      <p:to>
                                        <a:schemeClr val="bg1"/>
                                      </p:to>
                                    </p:animClr>
                                    <p:animClr clrSpc="rgb" dir="cw">
                                      <p:cBhvr>
                                        <p:cTn id="125" dur="250" autoRev="1" fill="remove"/>
                                        <p:tgtEl>
                                          <p:spTgt spid="28"/>
                                        </p:tgtEl>
                                        <p:attrNameLst>
                                          <p:attrName>fillcolor</p:attrName>
                                        </p:attrNameLst>
                                      </p:cBhvr>
                                      <p:to>
                                        <a:schemeClr val="bg1"/>
                                      </p:to>
                                    </p:animClr>
                                    <p:set>
                                      <p:cBhvr>
                                        <p:cTn id="126" dur="250" autoRev="1" fill="remove"/>
                                        <p:tgtEl>
                                          <p:spTgt spid="28"/>
                                        </p:tgtEl>
                                        <p:attrNameLst>
                                          <p:attrName>fill.type</p:attrName>
                                        </p:attrNameLst>
                                      </p:cBhvr>
                                      <p:to>
                                        <p:strVal val="solid"/>
                                      </p:to>
                                    </p:set>
                                    <p:set>
                                      <p:cBhvr>
                                        <p:cTn id="127" dur="250" autoRev="1" fill="remove"/>
                                        <p:tgtEl>
                                          <p:spTgt spid="28"/>
                                        </p:tgtEl>
                                        <p:attrNameLst>
                                          <p:attrName>fill.on</p:attrName>
                                        </p:attrNameLst>
                                      </p:cBhvr>
                                      <p:to>
                                        <p:strVal val="true"/>
                                      </p:to>
                                    </p:set>
                                  </p:childTnLst>
                                </p:cTn>
                              </p:par>
                            </p:childTnLst>
                          </p:cTn>
                        </p:par>
                        <p:par>
                          <p:cTn id="128" fill="hold">
                            <p:stCondLst>
                              <p:cond delay="9149"/>
                            </p:stCondLst>
                            <p:childTnLst>
                              <p:par>
                                <p:cTn id="129" presetID="10" presetClass="entr" presetSubtype="0"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fade">
                                      <p:cBhvr>
                                        <p:cTn id="131" dur="500"/>
                                        <p:tgtEl>
                                          <p:spTgt spid="2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Effect transition="in" filter="fade">
                                      <p:cBhvr>
                                        <p:cTn id="134" dur="500"/>
                                        <p:tgtEl>
                                          <p:spTgt spid="30"/>
                                        </p:tgtEl>
                                      </p:cBhvr>
                                    </p:animEffect>
                                  </p:childTnLst>
                                </p:cTn>
                              </p:par>
                            </p:childTnLst>
                          </p:cTn>
                        </p:par>
                      </p:childTnLst>
                    </p:cTn>
                  </p:par>
                  <p:par>
                    <p:cTn id="135" fill="hold">
                      <p:stCondLst>
                        <p:cond delay="indefinite"/>
                      </p:stCondLst>
                      <p:childTnLst>
                        <p:par>
                          <p:cTn id="136" fill="hold">
                            <p:stCondLst>
                              <p:cond delay="0"/>
                            </p:stCondLst>
                            <p:childTnLst>
                              <p:par>
                                <p:cTn id="137" presetID="3" presetClass="entr" presetSubtype="10" fill="hold" nodeType="clickEffect">
                                  <p:stCondLst>
                                    <p:cond delay="0"/>
                                  </p:stCondLst>
                                  <p:childTnLst>
                                    <p:set>
                                      <p:cBhvr>
                                        <p:cTn id="138" dur="1" fill="hold">
                                          <p:stCondLst>
                                            <p:cond delay="0"/>
                                          </p:stCondLst>
                                        </p:cTn>
                                        <p:tgtEl>
                                          <p:spTgt spid="31"/>
                                        </p:tgtEl>
                                        <p:attrNameLst>
                                          <p:attrName>style.visibility</p:attrName>
                                        </p:attrNameLst>
                                      </p:cBhvr>
                                      <p:to>
                                        <p:strVal val="visible"/>
                                      </p:to>
                                    </p:set>
                                    <p:animEffect transition="in" filter="blinds(horizontal)">
                                      <p:cBhvr>
                                        <p:cTn id="13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uild="p"/>
      <p:bldP spid="4" grpId="0" build="p"/>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8" grpId="0"/>
      <p:bldP spid="19" grpId="0"/>
      <p:bldP spid="20" grpId="0"/>
      <p:bldP spid="21" grpId="0"/>
      <p:bldP spid="22" grpId="0"/>
      <p:bldP spid="24" grpId="0"/>
      <p:bldP spid="25" grpId="0"/>
      <p:bldP spid="26" grpId="0"/>
      <p:bldP spid="27" grpId="0"/>
      <p:bldP spid="28" grpId="0" bldLvl="0" animBg="1"/>
      <p:bldP spid="28" grpId="1" bldLvl="0" animBg="1"/>
      <p:bldP spid="29" grpId="0" bldLvl="0" animBg="1"/>
      <p:bldP spid="30" grpId="0"/>
      <p:bldP spid="3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576580" y="992505"/>
            <a:ext cx="8061960" cy="465455"/>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lnSpc>
                <a:spcPct val="120000"/>
              </a:lnSpc>
              <a:buNone/>
            </a:pPr>
            <a:r>
              <a:rPr sz="1800" dirty="0">
                <a:solidFill>
                  <a:schemeClr val="tx1">
                    <a:lumMod val="75000"/>
                    <a:lumOff val="25000"/>
                  </a:schemeClr>
                </a:solidFill>
                <a:latin typeface="微软雅黑" panose="020B0503020204020204" pitchFamily="34" charset="-122"/>
                <a:ea typeface="微软雅黑" panose="020B0503020204020204" pitchFamily="34" charset="-122"/>
              </a:rPr>
              <a:t>线上教学平台</a:t>
            </a:r>
            <a:r>
              <a:rPr lang="zh-CN" sz="1800" dirty="0">
                <a:solidFill>
                  <a:schemeClr val="tx1">
                    <a:lumMod val="75000"/>
                    <a:lumOff val="25000"/>
                  </a:schemeClr>
                </a:solidFill>
                <a:latin typeface="微软雅黑" panose="020B0503020204020204" pitchFamily="34" charset="-122"/>
                <a:ea typeface="微软雅黑" panose="020B0503020204020204" pitchFamily="34" charset="-122"/>
              </a:rPr>
              <a:t>评价体系</a:t>
            </a:r>
            <a:endParaRPr 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1272876"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1272876"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1409720"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1435756"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cs typeface="Lato Regular"/>
              </a:rPr>
              <a:t>定距等分</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p:nvPr/>
        </p:nvSpPr>
        <p:spPr>
          <a:xfrm>
            <a:off x="1336925"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点样式设置正确</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8" name="Down Arrow 91"/>
          <p:cNvSpPr/>
          <p:nvPr/>
        </p:nvSpPr>
        <p:spPr>
          <a:xfrm>
            <a:off x="2615807"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2615807"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752652"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2778687"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cs typeface="Lato Regular"/>
                <a:sym typeface="+mn-ea"/>
              </a:rPr>
              <a:t>定距等分</a:t>
            </a:r>
            <a:endParaRPr lang="id-ID"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p:nvPr/>
        </p:nvSpPr>
        <p:spPr>
          <a:xfrm>
            <a:off x="2679856"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输入等分距离正确</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Down Arrow 96"/>
          <p:cNvSpPr/>
          <p:nvPr/>
        </p:nvSpPr>
        <p:spPr>
          <a:xfrm>
            <a:off x="3952313"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9523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408915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4115193"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cs typeface="Lato Regular"/>
              </a:rPr>
              <a:t>定数等分</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p:nvPr/>
        </p:nvSpPr>
        <p:spPr>
          <a:xfrm>
            <a:off x="4016361"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sym typeface="+mn-ea"/>
              </a:rPr>
              <a:t>点样式设置正确</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8" name="Down Arrow 101"/>
          <p:cNvSpPr/>
          <p:nvPr/>
        </p:nvSpPr>
        <p:spPr>
          <a:xfrm>
            <a:off x="5301669"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5301669"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5438514"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15%</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5464549"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定数等分</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p:nvPr/>
        </p:nvSpPr>
        <p:spPr>
          <a:xfrm>
            <a:off x="5365718"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rPr>
              <a:t>输入等分距离正确</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Down Arrow 106"/>
          <p:cNvSpPr/>
          <p:nvPr/>
        </p:nvSpPr>
        <p:spPr>
          <a:xfrm>
            <a:off x="6651026"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651026"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p:nvPr/>
        </p:nvSpPr>
        <p:spPr>
          <a:xfrm>
            <a:off x="6787871"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6" name="Text Placeholder 4"/>
          <p:cNvSpPr txBox="1"/>
          <p:nvPr/>
        </p:nvSpPr>
        <p:spPr>
          <a:xfrm>
            <a:off x="6813905"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cs typeface="Lato Regular"/>
              </a:rPr>
              <a:t>保存</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p:nvPr/>
        </p:nvSpPr>
        <p:spPr>
          <a:xfrm>
            <a:off x="6715074"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以自己姓名为文件名保存并上交试卷</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1649"/>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2149"/>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Effect transition="in" filter="fade">
                                      <p:cBhvr>
                                        <p:cTn id="88" dur="500"/>
                                        <p:tgtEl>
                                          <p:spTgt spid="1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ppt_w</p:attrName>
                                        </p:attrNameLst>
                                      </p:cBhvr>
                                      <p:tavLst>
                                        <p:tav tm="0">
                                          <p:val>
                                            <p:fltVal val="0"/>
                                          </p:val>
                                        </p:tav>
                                        <p:tav tm="100000">
                                          <p:val>
                                            <p:strVal val="#ppt_w"/>
                                          </p:val>
                                        </p:tav>
                                      </p:tavLst>
                                    </p:anim>
                                    <p:anim calcmode="lin" valueType="num">
                                      <p:cBhvr>
                                        <p:cTn id="92" dur="500" fill="hold"/>
                                        <p:tgtEl>
                                          <p:spTgt spid="17"/>
                                        </p:tgtEl>
                                        <p:attrNameLst>
                                          <p:attrName>ppt_h</p:attrName>
                                        </p:attrNameLst>
                                      </p:cBhvr>
                                      <p:tavLst>
                                        <p:tav tm="0">
                                          <p:val>
                                            <p:fltVal val="0"/>
                                          </p:val>
                                        </p:tav>
                                        <p:tav tm="100000">
                                          <p:val>
                                            <p:strVal val="#ppt_h"/>
                                          </p:val>
                                        </p:tav>
                                      </p:tavLst>
                                    </p:anim>
                                    <p:animEffect transition="in" filter="fade">
                                      <p:cBhvr>
                                        <p:cTn id="93" dur="500"/>
                                        <p:tgtEl>
                                          <p:spTgt spid="17"/>
                                        </p:tgtEl>
                                      </p:cBhvr>
                                    </p:animEffect>
                                  </p:childTnLst>
                                </p:cTn>
                              </p:par>
                            </p:childTnLst>
                          </p:cTn>
                        </p:par>
                        <p:par>
                          <p:cTn id="94" fill="hold">
                            <p:stCondLst>
                              <p:cond delay="2649"/>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500" fill="hold"/>
                                        <p:tgtEl>
                                          <p:spTgt spid="21"/>
                                        </p:tgtEl>
                                        <p:attrNameLst>
                                          <p:attrName>ppt_w</p:attrName>
                                        </p:attrNameLst>
                                      </p:cBhvr>
                                      <p:tavLst>
                                        <p:tav tm="0">
                                          <p:val>
                                            <p:fltVal val="0"/>
                                          </p:val>
                                        </p:tav>
                                        <p:tav tm="100000">
                                          <p:val>
                                            <p:strVal val="#ppt_w"/>
                                          </p:val>
                                        </p:tav>
                                      </p:tavLst>
                                    </p:anim>
                                    <p:anim calcmode="lin" valueType="num">
                                      <p:cBhvr>
                                        <p:cTn id="113" dur="500" fill="hold"/>
                                        <p:tgtEl>
                                          <p:spTgt spid="21"/>
                                        </p:tgtEl>
                                        <p:attrNameLst>
                                          <p:attrName>ppt_h</p:attrName>
                                        </p:attrNameLst>
                                      </p:cBhvr>
                                      <p:tavLst>
                                        <p:tav tm="0">
                                          <p:val>
                                            <p:fltVal val="0"/>
                                          </p:val>
                                        </p:tav>
                                        <p:tav tm="100000">
                                          <p:val>
                                            <p:strVal val="#ppt_h"/>
                                          </p:val>
                                        </p:tav>
                                      </p:tavLst>
                                    </p:anim>
                                    <p:animEffect transition="in" filter="fade">
                                      <p:cBhvr>
                                        <p:cTn id="114" dur="500"/>
                                        <p:tgtEl>
                                          <p:spTgt spid="21"/>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fltVal val="0"/>
                                          </p:val>
                                        </p:tav>
                                        <p:tav tm="100000">
                                          <p:val>
                                            <p:strVal val="#ppt_h"/>
                                          </p:val>
                                        </p:tav>
                                      </p:tavLst>
                                    </p:anim>
                                    <p:animEffect transition="in" filter="fade">
                                      <p:cBhvr>
                                        <p:cTn id="119" dur="500"/>
                                        <p:tgtEl>
                                          <p:spTgt spid="22"/>
                                        </p:tgtEl>
                                      </p:cBhvr>
                                    </p:animEffect>
                                  </p:childTnLst>
                                </p:cTn>
                              </p:par>
                            </p:childTnLst>
                          </p:cTn>
                        </p:par>
                        <p:par>
                          <p:cTn id="120" fill="hold">
                            <p:stCondLst>
                              <p:cond delay="3149"/>
                            </p:stCondLst>
                            <p:childTnLst>
                              <p:par>
                                <p:cTn id="121" presetID="53" presetClass="entr" presetSubtype="16" fill="hold" grpId="0" nodeType="after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500" fill="hold"/>
                                        <p:tgtEl>
                                          <p:spTgt spid="23"/>
                                        </p:tgtEl>
                                        <p:attrNameLst>
                                          <p:attrName>ppt_w</p:attrName>
                                        </p:attrNameLst>
                                      </p:cBhvr>
                                      <p:tavLst>
                                        <p:tav tm="0">
                                          <p:val>
                                            <p:fltVal val="0"/>
                                          </p:val>
                                        </p:tav>
                                        <p:tav tm="100000">
                                          <p:val>
                                            <p:strVal val="#ppt_w"/>
                                          </p:val>
                                        </p:tav>
                                      </p:tavLst>
                                    </p:anim>
                                    <p:anim calcmode="lin" valueType="num">
                                      <p:cBhvr>
                                        <p:cTn id="124" dur="500" fill="hold"/>
                                        <p:tgtEl>
                                          <p:spTgt spid="23"/>
                                        </p:tgtEl>
                                        <p:attrNameLst>
                                          <p:attrName>ppt_h</p:attrName>
                                        </p:attrNameLst>
                                      </p:cBhvr>
                                      <p:tavLst>
                                        <p:tav tm="0">
                                          <p:val>
                                            <p:fltVal val="0"/>
                                          </p:val>
                                        </p:tav>
                                        <p:tav tm="100000">
                                          <p:val>
                                            <p:strVal val="#ppt_h"/>
                                          </p:val>
                                        </p:tav>
                                      </p:tavLst>
                                    </p:anim>
                                    <p:animEffect transition="in" filter="fade">
                                      <p:cBhvr>
                                        <p:cTn id="125" dur="500"/>
                                        <p:tgtEl>
                                          <p:spTgt spid="23"/>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4"/>
                                        </p:tgtEl>
                                        <p:attrNameLst>
                                          <p:attrName>style.visibility</p:attrName>
                                        </p:attrNameLst>
                                      </p:cBhvr>
                                      <p:to>
                                        <p:strVal val="visible"/>
                                      </p:to>
                                    </p:set>
                                    <p:anim calcmode="lin" valueType="num">
                                      <p:cBhvr>
                                        <p:cTn id="128" dur="500" fill="hold"/>
                                        <p:tgtEl>
                                          <p:spTgt spid="24"/>
                                        </p:tgtEl>
                                        <p:attrNameLst>
                                          <p:attrName>ppt_w</p:attrName>
                                        </p:attrNameLst>
                                      </p:cBhvr>
                                      <p:tavLst>
                                        <p:tav tm="0">
                                          <p:val>
                                            <p:fltVal val="0"/>
                                          </p:val>
                                        </p:tav>
                                        <p:tav tm="100000">
                                          <p:val>
                                            <p:strVal val="#ppt_w"/>
                                          </p:val>
                                        </p:tav>
                                      </p:tavLst>
                                    </p:anim>
                                    <p:anim calcmode="lin" valueType="num">
                                      <p:cBhvr>
                                        <p:cTn id="129" dur="500" fill="hold"/>
                                        <p:tgtEl>
                                          <p:spTgt spid="24"/>
                                        </p:tgtEl>
                                        <p:attrNameLst>
                                          <p:attrName>ppt_h</p:attrName>
                                        </p:attrNameLst>
                                      </p:cBhvr>
                                      <p:tavLst>
                                        <p:tav tm="0">
                                          <p:val>
                                            <p:fltVal val="0"/>
                                          </p:val>
                                        </p:tav>
                                        <p:tav tm="100000">
                                          <p:val>
                                            <p:strVal val="#ppt_h"/>
                                          </p:val>
                                        </p:tav>
                                      </p:tavLst>
                                    </p:anim>
                                    <p:animEffect transition="in" filter="fade">
                                      <p:cBhvr>
                                        <p:cTn id="130" dur="500"/>
                                        <p:tgtEl>
                                          <p:spTgt spid="2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500" fill="hold"/>
                                        <p:tgtEl>
                                          <p:spTgt spid="25"/>
                                        </p:tgtEl>
                                        <p:attrNameLst>
                                          <p:attrName>ppt_w</p:attrName>
                                        </p:attrNameLst>
                                      </p:cBhvr>
                                      <p:tavLst>
                                        <p:tav tm="0">
                                          <p:val>
                                            <p:fltVal val="0"/>
                                          </p:val>
                                        </p:tav>
                                        <p:tav tm="100000">
                                          <p:val>
                                            <p:strVal val="#ppt_w"/>
                                          </p:val>
                                        </p:tav>
                                      </p:tavLst>
                                    </p:anim>
                                    <p:anim calcmode="lin" valueType="num">
                                      <p:cBhvr>
                                        <p:cTn id="134" dur="500" fill="hold"/>
                                        <p:tgtEl>
                                          <p:spTgt spid="25"/>
                                        </p:tgtEl>
                                        <p:attrNameLst>
                                          <p:attrName>ppt_h</p:attrName>
                                        </p:attrNameLst>
                                      </p:cBhvr>
                                      <p:tavLst>
                                        <p:tav tm="0">
                                          <p:val>
                                            <p:fltVal val="0"/>
                                          </p:val>
                                        </p:tav>
                                        <p:tav tm="100000">
                                          <p:val>
                                            <p:strVal val="#ppt_h"/>
                                          </p:val>
                                        </p:tav>
                                      </p:tavLst>
                                    </p:anim>
                                    <p:animEffect transition="in" filter="fade">
                                      <p:cBhvr>
                                        <p:cTn id="135" dur="500"/>
                                        <p:tgtEl>
                                          <p:spTgt spid="2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 calcmode="lin" valueType="num">
                                      <p:cBhvr>
                                        <p:cTn id="138" dur="500" fill="hold"/>
                                        <p:tgtEl>
                                          <p:spTgt spid="26"/>
                                        </p:tgtEl>
                                        <p:attrNameLst>
                                          <p:attrName>ppt_w</p:attrName>
                                        </p:attrNameLst>
                                      </p:cBhvr>
                                      <p:tavLst>
                                        <p:tav tm="0">
                                          <p:val>
                                            <p:fltVal val="0"/>
                                          </p:val>
                                        </p:tav>
                                        <p:tav tm="100000">
                                          <p:val>
                                            <p:strVal val="#ppt_w"/>
                                          </p:val>
                                        </p:tav>
                                      </p:tavLst>
                                    </p:anim>
                                    <p:anim calcmode="lin" valueType="num">
                                      <p:cBhvr>
                                        <p:cTn id="139" dur="500" fill="hold"/>
                                        <p:tgtEl>
                                          <p:spTgt spid="26"/>
                                        </p:tgtEl>
                                        <p:attrNameLst>
                                          <p:attrName>ppt_h</p:attrName>
                                        </p:attrNameLst>
                                      </p:cBhvr>
                                      <p:tavLst>
                                        <p:tav tm="0">
                                          <p:val>
                                            <p:fltVal val="0"/>
                                          </p:val>
                                        </p:tav>
                                        <p:tav tm="100000">
                                          <p:val>
                                            <p:strVal val="#ppt_h"/>
                                          </p:val>
                                        </p:tav>
                                      </p:tavLst>
                                    </p:anim>
                                    <p:animEffect transition="in" filter="fade">
                                      <p:cBhvr>
                                        <p:cTn id="140" dur="500"/>
                                        <p:tgtEl>
                                          <p:spTgt spid="26"/>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anim calcmode="lin" valueType="num">
                                      <p:cBhvr>
                                        <p:cTn id="143" dur="500" fill="hold"/>
                                        <p:tgtEl>
                                          <p:spTgt spid="27"/>
                                        </p:tgtEl>
                                        <p:attrNameLst>
                                          <p:attrName>ppt_w</p:attrName>
                                        </p:attrNameLst>
                                      </p:cBhvr>
                                      <p:tavLst>
                                        <p:tav tm="0">
                                          <p:val>
                                            <p:fltVal val="0"/>
                                          </p:val>
                                        </p:tav>
                                        <p:tav tm="100000">
                                          <p:val>
                                            <p:strVal val="#ppt_w"/>
                                          </p:val>
                                        </p:tav>
                                      </p:tavLst>
                                    </p:anim>
                                    <p:anim calcmode="lin" valueType="num">
                                      <p:cBhvr>
                                        <p:cTn id="144" dur="500" fill="hold"/>
                                        <p:tgtEl>
                                          <p:spTgt spid="27"/>
                                        </p:tgtEl>
                                        <p:attrNameLst>
                                          <p:attrName>ppt_h</p:attrName>
                                        </p:attrNameLst>
                                      </p:cBhvr>
                                      <p:tavLst>
                                        <p:tav tm="0">
                                          <p:val>
                                            <p:fltVal val="0"/>
                                          </p:val>
                                        </p:tav>
                                        <p:tav tm="100000">
                                          <p:val>
                                            <p:strVal val="#ppt_h"/>
                                          </p:val>
                                        </p:tav>
                                      </p:tavLst>
                                    </p:anim>
                                    <p:animEffect transition="in" filter="fade">
                                      <p:cBhvr>
                                        <p:cTn id="1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P spid="5" grpId="0"/>
      <p:bldP spid="6" grpId="0"/>
      <p:bldP spid="7" grpId="0"/>
      <p:bldP spid="8" grpId="0" bldLvl="0" animBg="1"/>
      <p:bldP spid="9" grpId="0" bldLvl="0" animBg="1"/>
      <p:bldP spid="10" grpId="0"/>
      <p:bldP spid="11" grpId="0"/>
      <p:bldP spid="12" grpId="0"/>
      <p:bldP spid="13" grpId="0" bldLvl="0" animBg="1"/>
      <p:bldP spid="14" grpId="0" bldLvl="0" animBg="1"/>
      <p:bldP spid="15" grpId="0"/>
      <p:bldP spid="16" grpId="0"/>
      <p:bldP spid="17" grpId="0"/>
      <p:bldP spid="18" grpId="0" bldLvl="0" animBg="1"/>
      <p:bldP spid="19" grpId="0" bldLvl="0" animBg="1"/>
      <p:bldP spid="20" grpId="0"/>
      <p:bldP spid="21" grpId="0"/>
      <p:bldP spid="22" grpId="0"/>
      <p:bldP spid="23" grpId="0" bldLvl="0" animBg="1"/>
      <p:bldP spid="24" grpId="0" bldLvl="0" animBg="1"/>
      <p:bldP spid="25" grpId="0"/>
      <p:bldP spid="26" grpId="0"/>
      <p:bldP spid="27" grpId="0"/>
      <p:bldP spid="33" grpId="0"/>
    </p:bldLst>
  </p:timing>
</p:sld>
</file>

<file path=ppt/tags/tag1.xml><?xml version="1.0" encoding="utf-8"?>
<p:tagLst xmlns:p="http://schemas.openxmlformats.org/presentationml/2006/main">
  <p:tag name="REFSHAPE" val="463654748"/>
  <p:tag name="KSO_WM_UNIT_PLACING_PICTURE_USER_VIEWPORT" val="{&quot;height&quot;:4647,&quot;width&quot;:7234}"/>
</p:tagLst>
</file>

<file path=ppt/tags/tag2.xml><?xml version="1.0" encoding="utf-8"?>
<p:tagLst xmlns:p="http://schemas.openxmlformats.org/presentationml/2006/main">
  <p:tag name="KSO_WM_UNIT_TABLE_BEAUTIFY" val="smartTable{8bacee3f-d90a-46fc-8f64-406ae52b26d9}"/>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5931</Words>
  <Application>WPS 演示</Application>
  <PresentationFormat>全屏显示(16:9)</PresentationFormat>
  <Paragraphs>809</Paragraphs>
  <Slides>52</Slides>
  <Notes>25</Notes>
  <HiddenSlides>0</HiddenSlides>
  <MMClips>1</MMClips>
  <ScaleCrop>false</ScaleCrop>
  <HeadingPairs>
    <vt:vector size="8" baseType="variant">
      <vt:variant>
        <vt:lpstr>已用的字体</vt:lpstr>
      </vt:variant>
      <vt:variant>
        <vt:i4>28</vt:i4>
      </vt:variant>
      <vt:variant>
        <vt:lpstr>主题</vt:lpstr>
      </vt:variant>
      <vt:variant>
        <vt:i4>1</vt:i4>
      </vt:variant>
      <vt:variant>
        <vt:lpstr>嵌入 OLE 服务器</vt:lpstr>
      </vt:variant>
      <vt:variant>
        <vt:i4>1</vt:i4>
      </vt:variant>
      <vt:variant>
        <vt:lpstr>幻灯片标题</vt:lpstr>
      </vt:variant>
      <vt:variant>
        <vt:i4>52</vt:i4>
      </vt:variant>
    </vt:vector>
  </HeadingPairs>
  <TitlesOfParts>
    <vt:vector size="82" baseType="lpstr">
      <vt:lpstr>Arial</vt:lpstr>
      <vt:lpstr>宋体</vt:lpstr>
      <vt:lpstr>Wingdings</vt:lpstr>
      <vt:lpstr>微软雅黑</vt:lpstr>
      <vt:lpstr>微软雅黑 Light</vt:lpstr>
      <vt:lpstr>Lato Regular</vt:lpstr>
      <vt:lpstr>Lato Hairline</vt:lpstr>
      <vt:lpstr>Lato Light</vt:lpstr>
      <vt:lpstr>Impact</vt:lpstr>
      <vt:lpstr>Calibri</vt:lpstr>
      <vt:lpstr>Roboto Light</vt:lpstr>
      <vt:lpstr>U.S. 101</vt:lpstr>
      <vt:lpstr>Roboto</vt:lpstr>
      <vt:lpstr>Open Sans Light</vt:lpstr>
      <vt:lpstr>Open Sans</vt:lpstr>
      <vt:lpstr>Open Sans</vt:lpstr>
      <vt:lpstr>Arial</vt:lpstr>
      <vt:lpstr>AMGDT</vt:lpstr>
      <vt:lpstr>Arial Unicode MS</vt:lpstr>
      <vt:lpstr>Helvetica</vt:lpstr>
      <vt:lpstr>Aller Light</vt:lpstr>
      <vt:lpstr>STIXGeneral-Bold</vt:lpstr>
      <vt:lpstr>Oxygen</vt:lpstr>
      <vt:lpstr>Helvetica Light</vt:lpstr>
      <vt:lpstr>Verdana</vt:lpstr>
      <vt:lpstr>Yu Gothic UI Light</vt:lpstr>
      <vt:lpstr>Segoe Print</vt:lpstr>
      <vt:lpstr>仿宋</vt:lpstr>
      <vt:lpstr>Office 主题</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category>锐旗设计；https://9ppt.taobao.com</cp:category>
  <cp:lastModifiedBy>666</cp:lastModifiedBy>
  <cp:revision>132</cp:revision>
  <dcterms:created xsi:type="dcterms:W3CDTF">2015-12-11T17:46:00Z</dcterms:created>
  <dcterms:modified xsi:type="dcterms:W3CDTF">2020-02-09T16:22:07Z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